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6"/>
  </p:handoutMasterIdLst>
  <p:sldIdLst>
    <p:sldId id="256" r:id="rId2"/>
    <p:sldId id="324" r:id="rId3"/>
    <p:sldId id="257" r:id="rId4"/>
    <p:sldId id="320" r:id="rId5"/>
    <p:sldId id="321" r:id="rId6"/>
    <p:sldId id="325" r:id="rId7"/>
    <p:sldId id="326" r:id="rId8"/>
    <p:sldId id="327" r:id="rId9"/>
    <p:sldId id="328" r:id="rId10"/>
    <p:sldId id="331" r:id="rId11"/>
    <p:sldId id="332" r:id="rId12"/>
    <p:sldId id="333" r:id="rId13"/>
    <p:sldId id="336" r:id="rId14"/>
    <p:sldId id="335" r:id="rId15"/>
    <p:sldId id="329" r:id="rId16"/>
    <p:sldId id="330" r:id="rId17"/>
    <p:sldId id="322" r:id="rId18"/>
    <p:sldId id="357" r:id="rId19"/>
    <p:sldId id="316" r:id="rId20"/>
    <p:sldId id="317" r:id="rId21"/>
    <p:sldId id="318" r:id="rId22"/>
    <p:sldId id="350" r:id="rId23"/>
    <p:sldId id="319" r:id="rId24"/>
    <p:sldId id="337" r:id="rId25"/>
    <p:sldId id="338" r:id="rId26"/>
    <p:sldId id="262" r:id="rId27"/>
    <p:sldId id="263" r:id="rId28"/>
    <p:sldId id="358" r:id="rId29"/>
    <p:sldId id="264" r:id="rId30"/>
    <p:sldId id="265" r:id="rId31"/>
    <p:sldId id="266" r:id="rId32"/>
    <p:sldId id="341" r:id="rId33"/>
    <p:sldId id="339" r:id="rId34"/>
    <p:sldId id="342" r:id="rId35"/>
    <p:sldId id="268" r:id="rId36"/>
    <p:sldId id="351" r:id="rId37"/>
    <p:sldId id="343" r:id="rId38"/>
    <p:sldId id="270" r:id="rId39"/>
    <p:sldId id="352" r:id="rId40"/>
    <p:sldId id="271" r:id="rId41"/>
    <p:sldId id="272" r:id="rId42"/>
    <p:sldId id="344" r:id="rId43"/>
    <p:sldId id="274" r:id="rId44"/>
    <p:sldId id="275" r:id="rId45"/>
    <p:sldId id="276" r:id="rId46"/>
    <p:sldId id="345" r:id="rId47"/>
    <p:sldId id="346" r:id="rId48"/>
    <p:sldId id="347" r:id="rId49"/>
    <p:sldId id="280" r:id="rId50"/>
    <p:sldId id="281" r:id="rId51"/>
    <p:sldId id="314" r:id="rId52"/>
    <p:sldId id="348" r:id="rId53"/>
    <p:sldId id="349" r:id="rId54"/>
    <p:sldId id="284" r:id="rId55"/>
    <p:sldId id="355" r:id="rId56"/>
    <p:sldId id="356" r:id="rId57"/>
    <p:sldId id="354" r:id="rId58"/>
    <p:sldId id="285" r:id="rId59"/>
    <p:sldId id="286" r:id="rId60"/>
    <p:sldId id="287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296" r:id="rId69"/>
    <p:sldId id="297" r:id="rId70"/>
    <p:sldId id="298" r:id="rId71"/>
    <p:sldId id="299" r:id="rId72"/>
    <p:sldId id="311" r:id="rId73"/>
    <p:sldId id="312" r:id="rId74"/>
    <p:sldId id="313" r:id="rId75"/>
  </p:sldIdLst>
  <p:sldSz cx="4610100" cy="346075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352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B7510-45A2-4713-B695-FE74926B54C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6A12-6FE9-49D5-9B66-0F35AE888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00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" y="57937"/>
            <a:ext cx="4415027" cy="36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0E36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3" y="1072835"/>
            <a:ext cx="3457575" cy="698396"/>
          </a:xfrm>
        </p:spPr>
        <p:txBody>
          <a:bodyPr anchor="b"/>
          <a:lstStyle>
            <a:lvl1pPr algn="ctr">
              <a:defRPr sz="226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1817695"/>
            <a:ext cx="3457575" cy="139590"/>
          </a:xfrm>
        </p:spPr>
        <p:txBody>
          <a:bodyPr/>
          <a:lstStyle>
            <a:lvl1pPr marL="0" indent="0" algn="ctr">
              <a:buNone/>
              <a:defRPr sz="907"/>
            </a:lvl1pPr>
            <a:lvl2pPr marL="172867" indent="0" algn="ctr">
              <a:buNone/>
              <a:defRPr sz="756"/>
            </a:lvl2pPr>
            <a:lvl3pPr marL="345735" indent="0" algn="ctr">
              <a:buNone/>
              <a:defRPr sz="681"/>
            </a:lvl3pPr>
            <a:lvl4pPr marL="518602" indent="0" algn="ctr">
              <a:buNone/>
              <a:defRPr sz="605"/>
            </a:lvl4pPr>
            <a:lvl5pPr marL="691469" indent="0" algn="ctr">
              <a:buNone/>
              <a:defRPr sz="605"/>
            </a:lvl5pPr>
            <a:lvl6pPr marL="864337" indent="0" algn="ctr">
              <a:buNone/>
              <a:defRPr sz="605"/>
            </a:lvl6pPr>
            <a:lvl7pPr marL="1037204" indent="0" algn="ctr">
              <a:buNone/>
              <a:defRPr sz="605"/>
            </a:lvl7pPr>
            <a:lvl8pPr marL="1210071" indent="0" algn="ctr">
              <a:buNone/>
              <a:defRPr sz="605"/>
            </a:lvl8pPr>
            <a:lvl9pPr marL="1382939" indent="0" algn="ctr">
              <a:buNone/>
              <a:defRPr sz="60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505" y="3218497"/>
            <a:ext cx="1060323" cy="276999"/>
          </a:xfrm>
        </p:spPr>
        <p:txBody>
          <a:bodyPr/>
          <a:lstStyle/>
          <a:p>
            <a:fld id="{55ED8901-42E8-41E9-A8CA-89C4D57ECF6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7434" y="3218497"/>
            <a:ext cx="1475232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7982" y="3283980"/>
            <a:ext cx="107314" cy="246221"/>
          </a:xfrm>
        </p:spPr>
        <p:txBody>
          <a:bodyPr/>
          <a:lstStyle/>
          <a:p>
            <a:fld id="{27DA57C1-6111-4E54-A32A-BBB9247B6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8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36" y="57937"/>
            <a:ext cx="4415027" cy="36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0411" y="582790"/>
            <a:ext cx="4129277" cy="120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0E36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27982" y="3283980"/>
            <a:ext cx="107314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5" Type="http://schemas.openxmlformats.org/officeDocument/2006/relationships/image" Target="../media/image140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111" y="439293"/>
            <a:ext cx="4102100" cy="640715"/>
          </a:xfrm>
          <a:prstGeom prst="rect">
            <a:avLst/>
          </a:prstGeom>
          <a:solidFill>
            <a:srgbClr val="024F84"/>
          </a:solidFill>
        </p:spPr>
        <p:txBody>
          <a:bodyPr vert="horz" wrap="square" lIns="0" tIns="53340" rIns="0" bIns="0" rtlCol="0">
            <a:spAutoFit/>
          </a:bodyPr>
          <a:lstStyle/>
          <a:p>
            <a:pPr marL="621665">
              <a:lnSpc>
                <a:spcPct val="100000"/>
              </a:lnSpc>
              <a:spcBef>
                <a:spcPts val="420"/>
              </a:spcBef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3: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Foundations 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inference</a:t>
            </a:r>
            <a:endParaRPr sz="1400">
              <a:latin typeface="Arial"/>
              <a:cs typeface="Arial"/>
            </a:endParaRPr>
          </a:p>
          <a:p>
            <a:pPr marL="732790">
              <a:lnSpc>
                <a:spcPct val="100000"/>
              </a:lnSpc>
              <a:spcBef>
                <a:spcPts val="47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Variability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estimates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CLT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1338" y="1292212"/>
            <a:ext cx="148526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30" dirty="0">
                <a:latin typeface="Arial"/>
                <a:cs typeface="Arial"/>
              </a:rPr>
              <a:t>Sta </a:t>
            </a:r>
            <a:r>
              <a:rPr sz="1200" spc="-10" dirty="0">
                <a:latin typeface="Arial"/>
                <a:cs typeface="Arial"/>
              </a:rPr>
              <a:t>101 </a:t>
            </a:r>
            <a:r>
              <a:rPr lang="en-US" sz="1200" spc="40" dirty="0" smtClean="0">
                <a:latin typeface="Arial"/>
                <a:cs typeface="Arial"/>
              </a:rPr>
              <a:t>–</a:t>
            </a:r>
            <a:r>
              <a:rPr sz="1200" spc="40" dirty="0" smtClean="0">
                <a:latin typeface="Arial"/>
                <a:cs typeface="Arial"/>
              </a:rPr>
              <a:t> </a:t>
            </a:r>
            <a:r>
              <a:rPr lang="en-US" sz="1200" spc="-25" dirty="0" smtClean="0">
                <a:latin typeface="Arial"/>
                <a:cs typeface="Arial"/>
              </a:rPr>
              <a:t>Spring 2019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658" y="1662683"/>
            <a:ext cx="219075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Duke </a:t>
            </a:r>
            <a:r>
              <a:rPr sz="800" spc="-30" dirty="0">
                <a:latin typeface="Arial"/>
                <a:cs typeface="Arial"/>
              </a:rPr>
              <a:t>University, </a:t>
            </a:r>
            <a:r>
              <a:rPr sz="800" spc="-15" dirty="0">
                <a:latin typeface="Arial"/>
                <a:cs typeface="Arial"/>
              </a:rPr>
              <a:t>Department </a:t>
            </a:r>
            <a:r>
              <a:rPr sz="800" spc="-10" dirty="0">
                <a:latin typeface="Arial"/>
                <a:cs typeface="Arial"/>
              </a:rPr>
              <a:t>of </a:t>
            </a:r>
            <a:r>
              <a:rPr sz="800" spc="-15" dirty="0">
                <a:latin typeface="Arial"/>
                <a:cs typeface="Arial"/>
              </a:rPr>
              <a:t>Statistical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Science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11" y="2966974"/>
            <a:ext cx="95567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800" spc="-45" dirty="0" smtClean="0">
                <a:solidFill>
                  <a:srgbClr val="024F84"/>
                </a:solidFill>
                <a:latin typeface="Arial"/>
                <a:cs typeface="Arial"/>
              </a:rPr>
              <a:t>Dr. Ellison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1338" y="2966974"/>
            <a:ext cx="2806192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Slides </a:t>
            </a:r>
            <a:r>
              <a:rPr sz="800" spc="-5" dirty="0">
                <a:latin typeface="Arial"/>
                <a:cs typeface="Arial"/>
              </a:rPr>
              <a:t>posted </a:t>
            </a:r>
            <a:r>
              <a:rPr sz="800" spc="-10" dirty="0">
                <a:latin typeface="Arial"/>
                <a:cs typeface="Arial"/>
              </a:rPr>
              <a:t>at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lang="en-US" sz="800" i="1" spc="-5" dirty="0" smtClean="0">
                <a:solidFill>
                  <a:srgbClr val="024F84"/>
                </a:solidFill>
                <a:latin typeface="Arial"/>
                <a:cs typeface="Arial"/>
              </a:rPr>
              <a:t>https://www2.stat.duke.edu/courses/Spring19/sta101.001/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2050" name="Picture 2" descr="articl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928837"/>
            <a:ext cx="1646954" cy="92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57450" y="2834168"/>
            <a:ext cx="230505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dirty="0"/>
              <a:t>http://www.goduke.com/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r="52722" b="38917"/>
          <a:stretch/>
        </p:blipFill>
        <p:spPr>
          <a:xfrm>
            <a:off x="1612866" y="1779556"/>
            <a:ext cx="844584" cy="721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69" y="2035175"/>
            <a:ext cx="1263096" cy="10131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928" y="1561968"/>
            <a:ext cx="167838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0" b="1" dirty="0"/>
              <a:t>Population Distribution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2379" y="3101975"/>
            <a:ext cx="1455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>
                <a:solidFill>
                  <a:srgbClr val="0070C0"/>
                </a:solidFill>
              </a:rPr>
              <a:t>Population</a:t>
            </a:r>
            <a:r>
              <a:rPr lang="en-US" sz="900" u="sng" dirty="0">
                <a:solidFill>
                  <a:srgbClr val="0070C0"/>
                </a:solidFill>
              </a:rPr>
              <a:t> </a:t>
            </a:r>
            <a:r>
              <a:rPr lang="en-US" sz="900" b="1" u="sng" dirty="0">
                <a:solidFill>
                  <a:srgbClr val="0070C0"/>
                </a:solidFill>
              </a:rPr>
              <a:t>Mean</a:t>
            </a:r>
            <a:r>
              <a:rPr lang="en-US" sz="900" dirty="0">
                <a:solidFill>
                  <a:srgbClr val="0070C0"/>
                </a:solidFill>
              </a:rPr>
              <a:t>: </a:t>
            </a:r>
            <a:r>
              <a:rPr lang="en-US" sz="900" dirty="0" smtClean="0">
                <a:solidFill>
                  <a:srgbClr val="0070C0"/>
                </a:solidFill>
              </a:rPr>
              <a:t>µ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30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547184"/>
            <a:ext cx="45910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7730" y="224117"/>
            <a:ext cx="43529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200" b="1" dirty="0" smtClean="0">
                <a:latin typeface="DejaVu Serif"/>
                <a:cs typeface="Arial"/>
              </a:rPr>
              <a:t>Goal</a:t>
            </a:r>
            <a:r>
              <a:rPr lang="en-US" sz="1100" b="1" dirty="0" smtClean="0">
                <a:solidFill>
                  <a:srgbClr val="024F84"/>
                </a:solidFill>
                <a:latin typeface="DejaVu Serif"/>
                <a:cs typeface="Arial"/>
              </a:rPr>
              <a:t>: </a:t>
            </a:r>
            <a:r>
              <a:rPr lang="en-US" sz="1200" spc="-65" dirty="0">
                <a:latin typeface="Arial"/>
                <a:cs typeface="Arial"/>
              </a:rPr>
              <a:t>We </a:t>
            </a:r>
            <a:r>
              <a:rPr lang="en-US" sz="1200" spc="-50" dirty="0">
                <a:latin typeface="Arial"/>
                <a:cs typeface="Arial"/>
              </a:rPr>
              <a:t>are </a:t>
            </a:r>
            <a:r>
              <a:rPr lang="en-US" sz="1200" spc="-20" dirty="0">
                <a:latin typeface="Arial"/>
                <a:cs typeface="Arial"/>
              </a:rPr>
              <a:t>often </a:t>
            </a:r>
            <a:r>
              <a:rPr lang="en-US" sz="1200" spc="-25" dirty="0">
                <a:latin typeface="Arial"/>
                <a:cs typeface="Arial"/>
              </a:rPr>
              <a:t>interested </a:t>
            </a:r>
            <a:r>
              <a:rPr lang="en-US" sz="1200" spc="-40" dirty="0">
                <a:latin typeface="Arial"/>
                <a:cs typeface="Arial"/>
              </a:rPr>
              <a:t>in </a:t>
            </a:r>
            <a:r>
              <a:rPr lang="en-US" sz="1200" i="1" spc="-20" dirty="0">
                <a:solidFill>
                  <a:srgbClr val="0070C0"/>
                </a:solidFill>
                <a:latin typeface="Arial"/>
                <a:cs typeface="Arial"/>
              </a:rPr>
              <a:t>population</a:t>
            </a:r>
            <a:r>
              <a:rPr lang="en-US" sz="1200" i="1" spc="9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1200" i="1" spc="-25" dirty="0">
                <a:solidFill>
                  <a:srgbClr val="0070C0"/>
                </a:solidFill>
                <a:latin typeface="Arial"/>
                <a:cs typeface="Arial"/>
              </a:rPr>
              <a:t>parameters</a:t>
            </a:r>
            <a:r>
              <a:rPr lang="en-US" sz="1200" spc="-25" dirty="0" smtClean="0">
                <a:latin typeface="Arial"/>
                <a:cs typeface="Arial"/>
              </a:rPr>
              <a:t>.</a:t>
            </a:r>
            <a:endParaRPr lang="en-US" sz="1100" dirty="0">
              <a:solidFill>
                <a:srgbClr val="024F84"/>
              </a:solidFill>
              <a:latin typeface="DejaVu Serif"/>
              <a:cs typeface="Arial"/>
            </a:endParaRPr>
          </a:p>
          <a:p>
            <a:pPr marL="12065" marR="5080">
              <a:lnSpc>
                <a:spcPct val="100000"/>
              </a:lnSpc>
              <a:spcBef>
                <a:spcPts val="5"/>
              </a:spcBef>
            </a:pPr>
            <a:endParaRPr lang="en-US" sz="1400" spc="-1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5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69" y="2035175"/>
            <a:ext cx="1263096" cy="10131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928" y="1561968"/>
            <a:ext cx="167838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0" b="1" dirty="0"/>
              <a:t>Population Distribution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2379" y="3101975"/>
            <a:ext cx="1455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>
                <a:solidFill>
                  <a:srgbClr val="0070C0"/>
                </a:solidFill>
              </a:rPr>
              <a:t>Population</a:t>
            </a:r>
            <a:r>
              <a:rPr lang="en-US" sz="900" u="sng" dirty="0">
                <a:solidFill>
                  <a:srgbClr val="0070C0"/>
                </a:solidFill>
              </a:rPr>
              <a:t> </a:t>
            </a:r>
            <a:r>
              <a:rPr lang="en-US" sz="900" b="1" u="sng" dirty="0">
                <a:solidFill>
                  <a:srgbClr val="0070C0"/>
                </a:solidFill>
              </a:rPr>
              <a:t>Mean</a:t>
            </a:r>
            <a:r>
              <a:rPr lang="en-US" sz="900" dirty="0">
                <a:solidFill>
                  <a:srgbClr val="0070C0"/>
                </a:solidFill>
              </a:rPr>
              <a:t>: </a:t>
            </a:r>
            <a:r>
              <a:rPr lang="en-US" sz="900" dirty="0" smtClean="0">
                <a:solidFill>
                  <a:srgbClr val="0070C0"/>
                </a:solidFill>
              </a:rPr>
              <a:t>µ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30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52722" b="38917"/>
          <a:stretch/>
        </p:blipFill>
        <p:spPr>
          <a:xfrm>
            <a:off x="1612866" y="1779556"/>
            <a:ext cx="844584" cy="72159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1547184"/>
            <a:ext cx="45910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7730" y="224117"/>
            <a:ext cx="43529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200" b="1" dirty="0" smtClean="0">
                <a:latin typeface="DejaVu Serif"/>
                <a:cs typeface="Arial"/>
              </a:rPr>
              <a:t>Goal</a:t>
            </a:r>
            <a:r>
              <a:rPr lang="en-US" sz="1100" b="1" dirty="0" smtClean="0">
                <a:solidFill>
                  <a:srgbClr val="024F84"/>
                </a:solidFill>
                <a:latin typeface="DejaVu Serif"/>
                <a:cs typeface="Arial"/>
              </a:rPr>
              <a:t>: </a:t>
            </a:r>
            <a:r>
              <a:rPr lang="en-US" sz="1200" spc="-65" dirty="0">
                <a:latin typeface="Arial"/>
                <a:cs typeface="Arial"/>
              </a:rPr>
              <a:t>We </a:t>
            </a:r>
            <a:r>
              <a:rPr lang="en-US" sz="1200" spc="-50" dirty="0">
                <a:latin typeface="Arial"/>
                <a:cs typeface="Arial"/>
              </a:rPr>
              <a:t>are </a:t>
            </a:r>
            <a:r>
              <a:rPr lang="en-US" sz="1200" spc="-20" dirty="0">
                <a:latin typeface="Arial"/>
                <a:cs typeface="Arial"/>
              </a:rPr>
              <a:t>often </a:t>
            </a:r>
            <a:r>
              <a:rPr lang="en-US" sz="1200" spc="-25" dirty="0">
                <a:latin typeface="Arial"/>
                <a:cs typeface="Arial"/>
              </a:rPr>
              <a:t>interested </a:t>
            </a:r>
            <a:r>
              <a:rPr lang="en-US" sz="1200" spc="-40" dirty="0">
                <a:latin typeface="Arial"/>
                <a:cs typeface="Arial"/>
              </a:rPr>
              <a:t>in </a:t>
            </a:r>
            <a:r>
              <a:rPr lang="en-US" sz="1200" i="1" spc="-20" dirty="0">
                <a:solidFill>
                  <a:srgbClr val="0070C0"/>
                </a:solidFill>
                <a:latin typeface="Arial"/>
                <a:cs typeface="Arial"/>
              </a:rPr>
              <a:t>population</a:t>
            </a:r>
            <a:r>
              <a:rPr lang="en-US" sz="1200" i="1" spc="9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1200" i="1" spc="-25" dirty="0">
                <a:solidFill>
                  <a:srgbClr val="0070C0"/>
                </a:solidFill>
                <a:latin typeface="Arial"/>
                <a:cs typeface="Arial"/>
              </a:rPr>
              <a:t>parameters</a:t>
            </a:r>
            <a:r>
              <a:rPr lang="en-US" sz="1200" spc="-25" dirty="0" smtClean="0">
                <a:latin typeface="Arial"/>
                <a:cs typeface="Arial"/>
              </a:rPr>
              <a:t>.</a:t>
            </a:r>
            <a:endParaRPr lang="en-US" sz="1100" dirty="0">
              <a:solidFill>
                <a:srgbClr val="024F84"/>
              </a:solidFill>
              <a:latin typeface="DejaVu Serif"/>
              <a:cs typeface="Arial"/>
            </a:endParaRPr>
          </a:p>
          <a:p>
            <a:pPr marL="12065" marR="5080">
              <a:lnSpc>
                <a:spcPct val="100000"/>
              </a:lnSpc>
              <a:spcBef>
                <a:spcPts val="5"/>
              </a:spcBef>
            </a:pPr>
            <a:endParaRPr lang="en-US" sz="1200" b="1" spc="-35" dirty="0" smtClean="0">
              <a:latin typeface="Arial"/>
              <a:cs typeface="Arial"/>
            </a:endParaRPr>
          </a:p>
          <a:p>
            <a:pPr marL="12065" marR="5080">
              <a:lnSpc>
                <a:spcPct val="100000"/>
              </a:lnSpc>
              <a:spcBef>
                <a:spcPts val="5"/>
              </a:spcBef>
            </a:pPr>
            <a:r>
              <a:rPr lang="en-US" sz="1200" b="1" spc="-35" dirty="0" smtClean="0">
                <a:latin typeface="Arial"/>
                <a:cs typeface="Arial"/>
              </a:rPr>
              <a:t>Issue</a:t>
            </a:r>
            <a:r>
              <a:rPr lang="en-US" sz="1200" spc="-35" dirty="0">
                <a:latin typeface="Arial"/>
                <a:cs typeface="Arial"/>
              </a:rPr>
              <a:t>: C</a:t>
            </a:r>
            <a:r>
              <a:rPr lang="en-US" sz="1200" spc="-15" dirty="0">
                <a:latin typeface="Arial"/>
                <a:cs typeface="Arial"/>
              </a:rPr>
              <a:t>omplete </a:t>
            </a:r>
            <a:r>
              <a:rPr lang="en-US" sz="1200" spc="-20" dirty="0">
                <a:latin typeface="Arial"/>
                <a:cs typeface="Arial"/>
              </a:rPr>
              <a:t>populations </a:t>
            </a:r>
            <a:r>
              <a:rPr lang="en-US" sz="1200" spc="-50" dirty="0">
                <a:latin typeface="Arial"/>
                <a:cs typeface="Arial"/>
              </a:rPr>
              <a:t>are </a:t>
            </a:r>
            <a:r>
              <a:rPr lang="en-US" sz="1200" spc="-25" dirty="0">
                <a:latin typeface="Arial"/>
                <a:cs typeface="Arial"/>
              </a:rPr>
              <a:t>difﬁcult </a:t>
            </a:r>
            <a:r>
              <a:rPr lang="en-US" sz="1200" spc="-50" dirty="0">
                <a:latin typeface="Arial"/>
                <a:cs typeface="Arial"/>
              </a:rPr>
              <a:t>(or </a:t>
            </a:r>
            <a:r>
              <a:rPr lang="en-US" sz="1200" spc="-35" dirty="0">
                <a:latin typeface="Arial"/>
                <a:cs typeface="Arial"/>
              </a:rPr>
              <a:t>impossible) </a:t>
            </a:r>
            <a:r>
              <a:rPr lang="en-US" sz="1200" spc="5" dirty="0">
                <a:latin typeface="Arial"/>
                <a:cs typeface="Arial"/>
              </a:rPr>
              <a:t>to </a:t>
            </a:r>
            <a:r>
              <a:rPr lang="en-US" sz="1200" spc="-15" dirty="0" smtClean="0">
                <a:latin typeface="Arial"/>
                <a:cs typeface="Arial"/>
              </a:rPr>
              <a:t>collect </a:t>
            </a:r>
            <a:r>
              <a:rPr lang="en-US" sz="1200" spc="-20" dirty="0">
                <a:latin typeface="Arial"/>
                <a:cs typeface="Arial"/>
              </a:rPr>
              <a:t>data </a:t>
            </a:r>
            <a:r>
              <a:rPr lang="en-US" sz="1200" spc="-15" dirty="0" smtClean="0">
                <a:latin typeface="Arial"/>
                <a:cs typeface="Arial"/>
              </a:rPr>
              <a:t>on.</a:t>
            </a:r>
          </a:p>
          <a:p>
            <a:pPr marL="12065" marR="5080">
              <a:lnSpc>
                <a:spcPct val="100000"/>
              </a:lnSpc>
              <a:spcBef>
                <a:spcPts val="5"/>
              </a:spcBef>
            </a:pPr>
            <a:endParaRPr lang="en-US" sz="1400" spc="-1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b="38917"/>
          <a:stretch/>
        </p:blipFill>
        <p:spPr>
          <a:xfrm>
            <a:off x="1612866" y="1779556"/>
            <a:ext cx="1786414" cy="721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69" y="2035175"/>
            <a:ext cx="1263096" cy="10131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928" y="1561968"/>
            <a:ext cx="167838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0" b="1" dirty="0"/>
              <a:t>Population Distribution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9878" y="1547184"/>
            <a:ext cx="134363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0" b="1" dirty="0"/>
              <a:t>Sample Distribution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030" y="2035175"/>
            <a:ext cx="1223625" cy="101310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02379" y="3101975"/>
            <a:ext cx="1455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>
                <a:solidFill>
                  <a:srgbClr val="0070C0"/>
                </a:solidFill>
              </a:rPr>
              <a:t>Population</a:t>
            </a:r>
            <a:r>
              <a:rPr lang="en-US" sz="900" u="sng" dirty="0">
                <a:solidFill>
                  <a:srgbClr val="0070C0"/>
                </a:solidFill>
              </a:rPr>
              <a:t> </a:t>
            </a:r>
            <a:r>
              <a:rPr lang="en-US" sz="900" b="1" u="sng" dirty="0">
                <a:solidFill>
                  <a:srgbClr val="0070C0"/>
                </a:solidFill>
              </a:rPr>
              <a:t>Mean</a:t>
            </a:r>
            <a:r>
              <a:rPr lang="en-US" sz="900" dirty="0">
                <a:solidFill>
                  <a:srgbClr val="0070C0"/>
                </a:solidFill>
              </a:rPr>
              <a:t>: </a:t>
            </a:r>
            <a:r>
              <a:rPr lang="en-US" sz="900" dirty="0" smtClean="0">
                <a:solidFill>
                  <a:srgbClr val="0070C0"/>
                </a:solidFill>
              </a:rPr>
              <a:t>µ</a:t>
            </a:r>
            <a:endParaRPr lang="en-US" sz="9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08403" y="3101975"/>
                <a:ext cx="13690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u="sng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Sample Mean</a:t>
                </a:r>
                <a:r>
                  <a:rPr lang="en-US" sz="900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9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03" y="3101975"/>
                <a:ext cx="1369060" cy="230832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67730" y="224117"/>
            <a:ext cx="435292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200" b="1" dirty="0" smtClean="0">
                <a:latin typeface="DejaVu Serif"/>
                <a:cs typeface="Arial"/>
              </a:rPr>
              <a:t>Goal</a:t>
            </a:r>
            <a:r>
              <a:rPr lang="en-US" sz="1100" b="1" dirty="0" smtClean="0">
                <a:solidFill>
                  <a:srgbClr val="024F84"/>
                </a:solidFill>
                <a:latin typeface="DejaVu Serif"/>
                <a:cs typeface="Arial"/>
              </a:rPr>
              <a:t>: </a:t>
            </a:r>
            <a:r>
              <a:rPr lang="en-US" sz="1200" spc="-65" dirty="0">
                <a:latin typeface="Arial"/>
                <a:cs typeface="Arial"/>
              </a:rPr>
              <a:t>We </a:t>
            </a:r>
            <a:r>
              <a:rPr lang="en-US" sz="1200" spc="-50" dirty="0">
                <a:latin typeface="Arial"/>
                <a:cs typeface="Arial"/>
              </a:rPr>
              <a:t>are </a:t>
            </a:r>
            <a:r>
              <a:rPr lang="en-US" sz="1200" spc="-20" dirty="0">
                <a:latin typeface="Arial"/>
                <a:cs typeface="Arial"/>
              </a:rPr>
              <a:t>often </a:t>
            </a:r>
            <a:r>
              <a:rPr lang="en-US" sz="1200" spc="-25" dirty="0">
                <a:latin typeface="Arial"/>
                <a:cs typeface="Arial"/>
              </a:rPr>
              <a:t>interested </a:t>
            </a:r>
            <a:r>
              <a:rPr lang="en-US" sz="1200" spc="-40" dirty="0">
                <a:latin typeface="Arial"/>
                <a:cs typeface="Arial"/>
              </a:rPr>
              <a:t>in </a:t>
            </a:r>
            <a:r>
              <a:rPr lang="en-US" sz="1200" i="1" spc="-20" dirty="0">
                <a:solidFill>
                  <a:srgbClr val="0070C0"/>
                </a:solidFill>
                <a:latin typeface="Arial"/>
                <a:cs typeface="Arial"/>
              </a:rPr>
              <a:t>population</a:t>
            </a:r>
            <a:r>
              <a:rPr lang="en-US" sz="1200" i="1" spc="9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1200" i="1" spc="-25" dirty="0">
                <a:solidFill>
                  <a:srgbClr val="0070C0"/>
                </a:solidFill>
                <a:latin typeface="Arial"/>
                <a:cs typeface="Arial"/>
              </a:rPr>
              <a:t>parameters</a:t>
            </a:r>
            <a:r>
              <a:rPr lang="en-US" sz="1200" spc="-25" dirty="0" smtClean="0">
                <a:latin typeface="Arial"/>
                <a:cs typeface="Arial"/>
              </a:rPr>
              <a:t>.</a:t>
            </a:r>
            <a:endParaRPr lang="en-US" sz="1100" dirty="0">
              <a:solidFill>
                <a:srgbClr val="024F84"/>
              </a:solidFill>
              <a:latin typeface="DejaVu Serif"/>
              <a:cs typeface="Arial"/>
            </a:endParaRPr>
          </a:p>
          <a:p>
            <a:pPr marL="12065" marR="5080">
              <a:lnSpc>
                <a:spcPct val="100000"/>
              </a:lnSpc>
              <a:spcBef>
                <a:spcPts val="5"/>
              </a:spcBef>
            </a:pPr>
            <a:endParaRPr lang="en-US" sz="1200" b="1" spc="-35" dirty="0" smtClean="0">
              <a:latin typeface="Arial"/>
              <a:cs typeface="Arial"/>
            </a:endParaRPr>
          </a:p>
          <a:p>
            <a:pPr marL="12065" marR="5080">
              <a:lnSpc>
                <a:spcPct val="100000"/>
              </a:lnSpc>
              <a:spcBef>
                <a:spcPts val="5"/>
              </a:spcBef>
            </a:pPr>
            <a:r>
              <a:rPr lang="en-US" sz="1200" b="1" spc="-35" dirty="0" smtClean="0">
                <a:latin typeface="Arial"/>
                <a:cs typeface="Arial"/>
              </a:rPr>
              <a:t>Issue</a:t>
            </a:r>
            <a:r>
              <a:rPr lang="en-US" sz="1200" spc="-35" dirty="0">
                <a:latin typeface="Arial"/>
                <a:cs typeface="Arial"/>
              </a:rPr>
              <a:t>: C</a:t>
            </a:r>
            <a:r>
              <a:rPr lang="en-US" sz="1200" spc="-15" dirty="0">
                <a:latin typeface="Arial"/>
                <a:cs typeface="Arial"/>
              </a:rPr>
              <a:t>omplete </a:t>
            </a:r>
            <a:r>
              <a:rPr lang="en-US" sz="1200" spc="-20" dirty="0">
                <a:latin typeface="Arial"/>
                <a:cs typeface="Arial"/>
              </a:rPr>
              <a:t>populations </a:t>
            </a:r>
            <a:r>
              <a:rPr lang="en-US" sz="1200" spc="-50" dirty="0">
                <a:latin typeface="Arial"/>
                <a:cs typeface="Arial"/>
              </a:rPr>
              <a:t>are </a:t>
            </a:r>
            <a:r>
              <a:rPr lang="en-US" sz="1200" spc="-25" dirty="0">
                <a:latin typeface="Arial"/>
                <a:cs typeface="Arial"/>
              </a:rPr>
              <a:t>difﬁcult </a:t>
            </a:r>
            <a:r>
              <a:rPr lang="en-US" sz="1200" spc="-50" dirty="0">
                <a:latin typeface="Arial"/>
                <a:cs typeface="Arial"/>
              </a:rPr>
              <a:t>(or </a:t>
            </a:r>
            <a:r>
              <a:rPr lang="en-US" sz="1200" spc="-35" dirty="0">
                <a:latin typeface="Arial"/>
                <a:cs typeface="Arial"/>
              </a:rPr>
              <a:t>impossible) </a:t>
            </a:r>
            <a:r>
              <a:rPr lang="en-US" sz="1200" spc="5" dirty="0">
                <a:latin typeface="Arial"/>
                <a:cs typeface="Arial"/>
              </a:rPr>
              <a:t>to </a:t>
            </a:r>
            <a:r>
              <a:rPr lang="en-US" sz="1200" spc="-15" dirty="0" smtClean="0">
                <a:latin typeface="Arial"/>
                <a:cs typeface="Arial"/>
              </a:rPr>
              <a:t>collect </a:t>
            </a:r>
            <a:r>
              <a:rPr lang="en-US" sz="1200" spc="-20" dirty="0">
                <a:latin typeface="Arial"/>
                <a:cs typeface="Arial"/>
              </a:rPr>
              <a:t>data </a:t>
            </a:r>
            <a:r>
              <a:rPr lang="en-US" sz="1200" spc="-15" dirty="0" smtClean="0">
                <a:latin typeface="Arial"/>
                <a:cs typeface="Arial"/>
              </a:rPr>
              <a:t>on.</a:t>
            </a:r>
          </a:p>
          <a:p>
            <a:pPr marL="12065" marR="5080">
              <a:spcBef>
                <a:spcPts val="5"/>
              </a:spcBef>
            </a:pPr>
            <a:r>
              <a:rPr lang="en-US" sz="1200" b="1" spc="-15" dirty="0">
                <a:latin typeface="Arial"/>
                <a:cs typeface="Arial"/>
              </a:rPr>
              <a:t>Solution</a:t>
            </a:r>
            <a:r>
              <a:rPr lang="en-US" sz="1200" spc="-15" dirty="0">
                <a:latin typeface="Arial"/>
                <a:cs typeface="Arial"/>
              </a:rPr>
              <a:t>: </a:t>
            </a:r>
            <a:r>
              <a:rPr lang="en-US" sz="1200" spc="-20" dirty="0">
                <a:latin typeface="Arial"/>
                <a:cs typeface="Arial"/>
              </a:rPr>
              <a:t>We </a:t>
            </a:r>
            <a:r>
              <a:rPr lang="en-US" sz="1200" spc="-35" dirty="0">
                <a:latin typeface="Arial"/>
                <a:cs typeface="Arial"/>
              </a:rPr>
              <a:t>use </a:t>
            </a:r>
            <a:r>
              <a:rPr lang="en-US" sz="1200" i="1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lang="en-US" sz="1200" i="1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statistics </a:t>
            </a:r>
            <a:r>
              <a:rPr lang="en-US" sz="1200" spc="-40" dirty="0">
                <a:latin typeface="Arial"/>
                <a:cs typeface="Arial"/>
              </a:rPr>
              <a:t>as </a:t>
            </a:r>
            <a:r>
              <a:rPr lang="en-US" sz="1200" i="1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point  </a:t>
            </a:r>
            <a:r>
              <a:rPr lang="en-US" sz="1200" i="1" spc="-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estimates </a:t>
            </a:r>
            <a:r>
              <a:rPr lang="en-US" sz="1200" spc="-20" dirty="0">
                <a:latin typeface="Arial"/>
                <a:cs typeface="Arial"/>
              </a:rPr>
              <a:t>for the </a:t>
            </a:r>
            <a:r>
              <a:rPr lang="en-US" sz="1200" spc="-15" dirty="0">
                <a:latin typeface="Arial"/>
                <a:cs typeface="Arial"/>
              </a:rPr>
              <a:t>unknown </a:t>
            </a:r>
            <a:r>
              <a:rPr lang="en-US" sz="1200" spc="-20" dirty="0">
                <a:latin typeface="Arial"/>
                <a:cs typeface="Arial"/>
              </a:rPr>
              <a:t>population </a:t>
            </a:r>
            <a:r>
              <a:rPr lang="en-US" sz="1200" spc="-25" dirty="0">
                <a:latin typeface="Arial"/>
                <a:cs typeface="Arial"/>
              </a:rPr>
              <a:t>parameters </a:t>
            </a:r>
            <a:r>
              <a:rPr lang="en-US" sz="1200" spc="-15" dirty="0">
                <a:latin typeface="Arial"/>
                <a:cs typeface="Arial"/>
              </a:rPr>
              <a:t>of  </a:t>
            </a:r>
            <a:r>
              <a:rPr lang="en-US" sz="1200" spc="-25" dirty="0">
                <a:latin typeface="Arial"/>
                <a:cs typeface="Arial"/>
              </a:rPr>
              <a:t>interest.</a:t>
            </a:r>
          </a:p>
          <a:p>
            <a:pPr marL="12065" marR="5080">
              <a:lnSpc>
                <a:spcPct val="100000"/>
              </a:lnSpc>
              <a:spcBef>
                <a:spcPts val="5"/>
              </a:spcBef>
            </a:pPr>
            <a:endParaRPr lang="en-US" sz="1400" spc="-15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547184"/>
            <a:ext cx="45910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5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67728" y="213197"/>
            <a:ext cx="46757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spcBef>
                <a:spcPts val="5"/>
              </a:spcBef>
            </a:pPr>
            <a:r>
              <a:rPr lang="en-US" sz="1200" b="1" spc="-15" dirty="0" smtClean="0">
                <a:latin typeface="Arial"/>
                <a:cs typeface="Arial"/>
              </a:rPr>
              <a:t>Goal</a:t>
            </a:r>
            <a:r>
              <a:rPr lang="en-US" sz="1200" spc="-15" dirty="0" smtClean="0">
                <a:latin typeface="Arial"/>
                <a:cs typeface="Arial"/>
              </a:rPr>
              <a:t>: </a:t>
            </a:r>
            <a:r>
              <a:rPr lang="en-US" sz="1200" spc="-20" dirty="0">
                <a:latin typeface="Arial"/>
                <a:cs typeface="Arial"/>
              </a:rPr>
              <a:t>We </a:t>
            </a:r>
            <a:r>
              <a:rPr lang="en-US" sz="1200" spc="-35" dirty="0">
                <a:latin typeface="Arial"/>
                <a:cs typeface="Arial"/>
              </a:rPr>
              <a:t>use </a:t>
            </a:r>
            <a:r>
              <a:rPr lang="en-US" sz="1200" i="1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lang="en-US" sz="1200" i="1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statistics </a:t>
            </a:r>
            <a:r>
              <a:rPr lang="en-US" sz="1200" spc="-40" dirty="0">
                <a:latin typeface="Arial"/>
                <a:cs typeface="Arial"/>
              </a:rPr>
              <a:t>as </a:t>
            </a:r>
            <a:r>
              <a:rPr lang="en-US" sz="1200" i="1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point  </a:t>
            </a:r>
            <a:r>
              <a:rPr lang="en-US" sz="1200" i="1" spc="-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estimates </a:t>
            </a:r>
            <a:r>
              <a:rPr lang="en-US" sz="1200" spc="-20" dirty="0">
                <a:latin typeface="Arial"/>
                <a:cs typeface="Arial"/>
              </a:rPr>
              <a:t>for the </a:t>
            </a:r>
            <a:r>
              <a:rPr lang="en-US" sz="1200" spc="-15" dirty="0">
                <a:latin typeface="Arial"/>
                <a:cs typeface="Arial"/>
              </a:rPr>
              <a:t>unknown </a:t>
            </a:r>
            <a:r>
              <a:rPr lang="en-US" sz="1200" spc="-20" dirty="0">
                <a:latin typeface="Arial"/>
                <a:cs typeface="Arial"/>
              </a:rPr>
              <a:t>population </a:t>
            </a:r>
            <a:r>
              <a:rPr lang="en-US" sz="1200" spc="-25" dirty="0">
                <a:latin typeface="Arial"/>
                <a:cs typeface="Arial"/>
              </a:rPr>
              <a:t>parameters </a:t>
            </a:r>
            <a:r>
              <a:rPr lang="en-US" sz="1200" spc="-15" dirty="0">
                <a:latin typeface="Arial"/>
                <a:cs typeface="Arial"/>
              </a:rPr>
              <a:t>of  </a:t>
            </a:r>
            <a:r>
              <a:rPr lang="en-US" sz="1200" spc="-25" dirty="0">
                <a:latin typeface="Arial"/>
                <a:cs typeface="Arial"/>
              </a:rPr>
              <a:t>interest</a:t>
            </a:r>
            <a:r>
              <a:rPr lang="en-US" sz="1200" spc="-25" dirty="0" smtClean="0">
                <a:latin typeface="Arial"/>
                <a:cs typeface="Arial"/>
              </a:rPr>
              <a:t>.</a:t>
            </a:r>
            <a:endParaRPr lang="en-US" sz="1200" b="1" spc="-25" dirty="0" smtClean="0">
              <a:latin typeface="Arial"/>
              <a:cs typeface="Arial"/>
            </a:endParaRPr>
          </a:p>
          <a:p>
            <a:pPr marL="12065" marR="5080">
              <a:lnSpc>
                <a:spcPct val="100000"/>
              </a:lnSpc>
              <a:spcBef>
                <a:spcPts val="5"/>
              </a:spcBef>
            </a:pPr>
            <a:endParaRPr lang="en-US" sz="1200" b="1" spc="-25" dirty="0" smtClean="0">
              <a:latin typeface="Arial"/>
              <a:cs typeface="Arial"/>
            </a:endParaRPr>
          </a:p>
          <a:p>
            <a:pPr marL="12065" marR="5080">
              <a:lnSpc>
                <a:spcPct val="100000"/>
              </a:lnSpc>
              <a:spcBef>
                <a:spcPts val="5"/>
              </a:spcBef>
            </a:pPr>
            <a:r>
              <a:rPr lang="en-US" sz="1200" b="1" spc="-25" dirty="0" smtClean="0">
                <a:latin typeface="Arial"/>
                <a:cs typeface="Arial"/>
              </a:rPr>
              <a:t>Issues</a:t>
            </a:r>
            <a:r>
              <a:rPr lang="en-US" sz="1200" b="1" spc="-25" dirty="0">
                <a:latin typeface="Arial"/>
                <a:cs typeface="Arial"/>
              </a:rPr>
              <a:t>: </a:t>
            </a:r>
          </a:p>
          <a:p>
            <a:pPr marL="183515" marR="5080" indent="-1714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1200" spc="-3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Sample statistic </a:t>
            </a:r>
            <a:r>
              <a:rPr lang="en-US" sz="1200" spc="-35" dirty="0">
                <a:latin typeface="Arial"/>
                <a:cs typeface="Arial"/>
              </a:rPr>
              <a:t>rarely = </a:t>
            </a:r>
            <a:r>
              <a:rPr lang="en-US" sz="1200" i="1" spc="-20" dirty="0">
                <a:solidFill>
                  <a:srgbClr val="024F84"/>
                </a:solidFill>
                <a:latin typeface="Arial"/>
                <a:cs typeface="Arial"/>
              </a:rPr>
              <a:t>population</a:t>
            </a:r>
            <a:r>
              <a:rPr lang="en-US" sz="1200" i="1" spc="9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lang="en-US" sz="1200" i="1" spc="-25" dirty="0">
                <a:solidFill>
                  <a:srgbClr val="024F84"/>
                </a:solidFill>
                <a:latin typeface="Arial"/>
                <a:cs typeface="Arial"/>
              </a:rPr>
              <a:t>parameter</a:t>
            </a:r>
            <a:endParaRPr lang="en-US" sz="1200" spc="-35" dirty="0">
              <a:latin typeface="Arial"/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1200" spc="-3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lang="en-US" sz="12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statistics </a:t>
            </a:r>
            <a:r>
              <a:rPr lang="en-US" sz="1200" spc="-45" dirty="0">
                <a:latin typeface="Arial"/>
                <a:cs typeface="Arial"/>
              </a:rPr>
              <a:t>vary </a:t>
            </a:r>
            <a:r>
              <a:rPr lang="en-US" sz="1200" spc="-25" dirty="0">
                <a:latin typeface="Arial"/>
                <a:cs typeface="Arial"/>
              </a:rPr>
              <a:t>from </a:t>
            </a:r>
            <a:r>
              <a:rPr lang="en-US" sz="1200" spc="-3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sample</a:t>
            </a:r>
            <a:r>
              <a:rPr lang="en-US" sz="1200" spc="-30" dirty="0">
                <a:latin typeface="Arial"/>
                <a:cs typeface="Arial"/>
              </a:rPr>
              <a:t> </a:t>
            </a:r>
            <a:r>
              <a:rPr lang="en-US" sz="1200" spc="5" dirty="0">
                <a:latin typeface="Arial"/>
                <a:cs typeface="Arial"/>
              </a:rPr>
              <a:t>to</a:t>
            </a:r>
            <a:r>
              <a:rPr lang="en-US" sz="1200" spc="30" dirty="0"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sample</a:t>
            </a:r>
            <a:r>
              <a:rPr lang="en-US" sz="1200" spc="-25" dirty="0">
                <a:latin typeface="Arial"/>
                <a:cs typeface="Arial"/>
              </a:rPr>
              <a:t>.</a:t>
            </a:r>
          </a:p>
          <a:p>
            <a:pPr marL="12065" marR="5080">
              <a:spcBef>
                <a:spcPts val="5"/>
              </a:spcBef>
            </a:pPr>
            <a:endParaRPr lang="en-US" sz="1400" spc="-25" dirty="0">
              <a:latin typeface="Arial"/>
              <a:cs typeface="Arial"/>
            </a:endParaRPr>
          </a:p>
          <a:p>
            <a:pPr marL="12065" marR="5080">
              <a:lnSpc>
                <a:spcPct val="100000"/>
              </a:lnSpc>
              <a:spcBef>
                <a:spcPts val="5"/>
              </a:spcBef>
            </a:pPr>
            <a:endParaRPr lang="en-US" sz="1400" spc="-15" dirty="0"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40" y="2025418"/>
            <a:ext cx="2844461" cy="14961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8585" y="2214053"/>
            <a:ext cx="1455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>
                <a:solidFill>
                  <a:srgbClr val="0070C0"/>
                </a:solidFill>
              </a:rPr>
              <a:t>Population</a:t>
            </a:r>
            <a:r>
              <a:rPr lang="en-US" sz="900" u="sng" dirty="0">
                <a:solidFill>
                  <a:srgbClr val="0070C0"/>
                </a:solidFill>
              </a:rPr>
              <a:t> </a:t>
            </a:r>
            <a:r>
              <a:rPr lang="en-US" sz="900" b="1" u="sng" dirty="0">
                <a:solidFill>
                  <a:srgbClr val="0070C0"/>
                </a:solidFill>
              </a:rPr>
              <a:t>Mean</a:t>
            </a:r>
            <a:r>
              <a:rPr lang="en-US" sz="900" dirty="0">
                <a:solidFill>
                  <a:srgbClr val="0070C0"/>
                </a:solidFill>
              </a:rPr>
              <a:t>: </a:t>
            </a:r>
            <a:r>
              <a:rPr lang="en-US" sz="900" dirty="0" smtClean="0">
                <a:solidFill>
                  <a:srgbClr val="0070C0"/>
                </a:solidFill>
              </a:rPr>
              <a:t>µ</a:t>
            </a:r>
            <a:endParaRPr lang="en-US" sz="9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64531" y="2329469"/>
                <a:ext cx="13690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u="sng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Sample Mean</a:t>
                </a:r>
                <a:r>
                  <a:rPr lang="en-US" sz="900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9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531" y="2329469"/>
                <a:ext cx="1369060" cy="230832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97122" y="3073834"/>
                <a:ext cx="13690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u="sng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Sample Mean</a:t>
                </a:r>
                <a:r>
                  <a:rPr lang="en-US" sz="9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9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122" y="3073834"/>
                <a:ext cx="1369060" cy="230832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1207" y="3100769"/>
                <a:ext cx="13690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u="sng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Sample Mean</a:t>
                </a:r>
                <a:r>
                  <a:rPr lang="en-US" sz="9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9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07" y="3100769"/>
                <a:ext cx="1369060" cy="230832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-50119" y="2021610"/>
            <a:ext cx="45910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40" y="2025418"/>
            <a:ext cx="2844461" cy="149616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38585" y="2214053"/>
            <a:ext cx="1455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>
                <a:solidFill>
                  <a:srgbClr val="0070C0"/>
                </a:solidFill>
              </a:rPr>
              <a:t>Population</a:t>
            </a:r>
            <a:r>
              <a:rPr lang="en-US" sz="900" u="sng" dirty="0">
                <a:solidFill>
                  <a:srgbClr val="0070C0"/>
                </a:solidFill>
              </a:rPr>
              <a:t> </a:t>
            </a:r>
            <a:r>
              <a:rPr lang="en-US" sz="900" b="1" u="sng" dirty="0">
                <a:solidFill>
                  <a:srgbClr val="0070C0"/>
                </a:solidFill>
              </a:rPr>
              <a:t>Mean</a:t>
            </a:r>
            <a:r>
              <a:rPr lang="en-US" sz="900" dirty="0">
                <a:solidFill>
                  <a:srgbClr val="0070C0"/>
                </a:solidFill>
              </a:rPr>
              <a:t>: </a:t>
            </a:r>
            <a:r>
              <a:rPr lang="en-US" sz="900" dirty="0" smtClean="0">
                <a:solidFill>
                  <a:srgbClr val="0070C0"/>
                </a:solidFill>
              </a:rPr>
              <a:t>µ</a:t>
            </a:r>
            <a:endParaRPr lang="en-US" sz="9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864531" y="2329469"/>
                <a:ext cx="13690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u="sng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Sample Mean</a:t>
                </a:r>
                <a:r>
                  <a:rPr lang="en-US" sz="900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9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531" y="2329469"/>
                <a:ext cx="1369060" cy="230832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67728" y="213197"/>
            <a:ext cx="46757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spcBef>
                <a:spcPts val="5"/>
              </a:spcBef>
            </a:pPr>
            <a:r>
              <a:rPr lang="en-US" sz="1200" b="1" spc="-15" dirty="0" smtClean="0">
                <a:latin typeface="Arial"/>
                <a:cs typeface="Arial"/>
              </a:rPr>
              <a:t>Goal</a:t>
            </a:r>
            <a:r>
              <a:rPr lang="en-US" sz="1200" spc="-15" dirty="0" smtClean="0">
                <a:latin typeface="Arial"/>
                <a:cs typeface="Arial"/>
              </a:rPr>
              <a:t>: </a:t>
            </a:r>
            <a:r>
              <a:rPr lang="en-US" sz="1200" spc="-20" dirty="0">
                <a:latin typeface="Arial"/>
                <a:cs typeface="Arial"/>
              </a:rPr>
              <a:t>We </a:t>
            </a:r>
            <a:r>
              <a:rPr lang="en-US" sz="1200" spc="-35" dirty="0">
                <a:latin typeface="Arial"/>
                <a:cs typeface="Arial"/>
              </a:rPr>
              <a:t>use </a:t>
            </a:r>
            <a:r>
              <a:rPr lang="en-US" sz="1200" i="1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lang="en-US" sz="1200" i="1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statistics </a:t>
            </a:r>
            <a:r>
              <a:rPr lang="en-US" sz="1200" spc="-40" dirty="0">
                <a:latin typeface="Arial"/>
                <a:cs typeface="Arial"/>
              </a:rPr>
              <a:t>as </a:t>
            </a:r>
            <a:r>
              <a:rPr lang="en-US" sz="1200" i="1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point  </a:t>
            </a:r>
            <a:r>
              <a:rPr lang="en-US" sz="1200" i="1" spc="-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estimates </a:t>
            </a:r>
            <a:r>
              <a:rPr lang="en-US" sz="1200" spc="-20" dirty="0">
                <a:latin typeface="Arial"/>
                <a:cs typeface="Arial"/>
              </a:rPr>
              <a:t>for the </a:t>
            </a:r>
            <a:r>
              <a:rPr lang="en-US" sz="1200" spc="-15" dirty="0">
                <a:latin typeface="Arial"/>
                <a:cs typeface="Arial"/>
              </a:rPr>
              <a:t>unknown </a:t>
            </a:r>
            <a:r>
              <a:rPr lang="en-US" sz="1200" spc="-20" dirty="0">
                <a:latin typeface="Arial"/>
                <a:cs typeface="Arial"/>
              </a:rPr>
              <a:t>population </a:t>
            </a:r>
            <a:r>
              <a:rPr lang="en-US" sz="1200" spc="-25" dirty="0">
                <a:latin typeface="Arial"/>
                <a:cs typeface="Arial"/>
              </a:rPr>
              <a:t>parameters </a:t>
            </a:r>
            <a:r>
              <a:rPr lang="en-US" sz="1200" spc="-15" dirty="0">
                <a:latin typeface="Arial"/>
                <a:cs typeface="Arial"/>
              </a:rPr>
              <a:t>of  </a:t>
            </a:r>
            <a:r>
              <a:rPr lang="en-US" sz="1200" spc="-25" dirty="0">
                <a:latin typeface="Arial"/>
                <a:cs typeface="Arial"/>
              </a:rPr>
              <a:t>interest</a:t>
            </a:r>
            <a:r>
              <a:rPr lang="en-US" sz="1200" spc="-25" dirty="0" smtClean="0">
                <a:latin typeface="Arial"/>
                <a:cs typeface="Arial"/>
              </a:rPr>
              <a:t>.</a:t>
            </a:r>
            <a:endParaRPr lang="en-US" sz="1200" b="1" spc="-25" dirty="0" smtClean="0">
              <a:latin typeface="Arial"/>
              <a:cs typeface="Arial"/>
            </a:endParaRPr>
          </a:p>
          <a:p>
            <a:pPr marL="12065" marR="5080">
              <a:lnSpc>
                <a:spcPct val="100000"/>
              </a:lnSpc>
              <a:spcBef>
                <a:spcPts val="5"/>
              </a:spcBef>
            </a:pPr>
            <a:endParaRPr lang="en-US" sz="1200" b="1" spc="-25" dirty="0" smtClean="0">
              <a:latin typeface="Arial"/>
              <a:cs typeface="Arial"/>
            </a:endParaRPr>
          </a:p>
          <a:p>
            <a:pPr marL="12065" marR="5080">
              <a:lnSpc>
                <a:spcPct val="100000"/>
              </a:lnSpc>
              <a:spcBef>
                <a:spcPts val="5"/>
              </a:spcBef>
            </a:pPr>
            <a:r>
              <a:rPr lang="en-US" sz="1200" b="1" spc="-25" dirty="0" smtClean="0">
                <a:latin typeface="Arial"/>
                <a:cs typeface="Arial"/>
              </a:rPr>
              <a:t>Issues</a:t>
            </a:r>
            <a:r>
              <a:rPr lang="en-US" sz="1200" b="1" spc="-25" dirty="0">
                <a:latin typeface="Arial"/>
                <a:cs typeface="Arial"/>
              </a:rPr>
              <a:t>: </a:t>
            </a:r>
          </a:p>
          <a:p>
            <a:pPr marL="183515" marR="5080" indent="-1714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1200" i="1" spc="-3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Sample statistic </a:t>
            </a:r>
            <a:r>
              <a:rPr lang="en-US" sz="1200" spc="-35" dirty="0">
                <a:latin typeface="Arial"/>
                <a:cs typeface="Arial"/>
              </a:rPr>
              <a:t>rarely = </a:t>
            </a:r>
            <a:r>
              <a:rPr lang="en-US" sz="1200" i="1" spc="-20" dirty="0">
                <a:solidFill>
                  <a:srgbClr val="024F84"/>
                </a:solidFill>
                <a:latin typeface="Arial"/>
                <a:cs typeface="Arial"/>
              </a:rPr>
              <a:t>population</a:t>
            </a:r>
            <a:r>
              <a:rPr lang="en-US" sz="1200" i="1" spc="9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lang="en-US" sz="1200" i="1" spc="-25" dirty="0">
                <a:solidFill>
                  <a:srgbClr val="024F84"/>
                </a:solidFill>
                <a:latin typeface="Arial"/>
                <a:cs typeface="Arial"/>
              </a:rPr>
              <a:t>parameter</a:t>
            </a:r>
            <a:endParaRPr lang="en-US" sz="1200" spc="-35" dirty="0">
              <a:latin typeface="Arial"/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1200" spc="-3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lang="en-US" sz="12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statistics </a:t>
            </a:r>
            <a:r>
              <a:rPr lang="en-US" sz="1200" spc="-45" dirty="0">
                <a:latin typeface="Arial"/>
                <a:cs typeface="Arial"/>
              </a:rPr>
              <a:t>vary </a:t>
            </a:r>
            <a:r>
              <a:rPr lang="en-US" sz="1200" spc="-25" dirty="0">
                <a:latin typeface="Arial"/>
                <a:cs typeface="Arial"/>
              </a:rPr>
              <a:t>from </a:t>
            </a:r>
            <a:r>
              <a:rPr lang="en-US" sz="1200" spc="-3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sample</a:t>
            </a:r>
            <a:r>
              <a:rPr lang="en-US" sz="1200" spc="-30" dirty="0">
                <a:latin typeface="Arial"/>
                <a:cs typeface="Arial"/>
              </a:rPr>
              <a:t> </a:t>
            </a:r>
            <a:r>
              <a:rPr lang="en-US" sz="1200" spc="5" dirty="0">
                <a:latin typeface="Arial"/>
                <a:cs typeface="Arial"/>
              </a:rPr>
              <a:t>to</a:t>
            </a:r>
            <a:r>
              <a:rPr lang="en-US" sz="1200" spc="30" dirty="0"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sample</a:t>
            </a:r>
            <a:r>
              <a:rPr lang="en-US" sz="1200" spc="-25" dirty="0">
                <a:latin typeface="Arial"/>
                <a:cs typeface="Arial"/>
              </a:rPr>
              <a:t>.</a:t>
            </a:r>
          </a:p>
          <a:p>
            <a:pPr marL="12065" marR="5080">
              <a:spcBef>
                <a:spcPts val="5"/>
              </a:spcBef>
            </a:pPr>
            <a:r>
              <a:rPr lang="en-US" sz="1100" b="1" dirty="0">
                <a:latin typeface="DejaVu Serif"/>
                <a:cs typeface="Arial"/>
              </a:rPr>
              <a:t>Solution</a:t>
            </a:r>
            <a:r>
              <a:rPr lang="en-US" sz="1100" dirty="0">
                <a:solidFill>
                  <a:srgbClr val="024F84"/>
                </a:solidFill>
                <a:latin typeface="DejaVu Serif"/>
                <a:cs typeface="Arial"/>
              </a:rPr>
              <a:t>: </a:t>
            </a:r>
            <a:r>
              <a:rPr lang="en-US" sz="1200" spc="-35" dirty="0">
                <a:latin typeface="Arial"/>
                <a:cs typeface="Arial"/>
              </a:rPr>
              <a:t>Quantifying </a:t>
            </a:r>
            <a:r>
              <a:rPr lang="en-US" sz="1200" spc="-10" dirty="0">
                <a:latin typeface="Arial"/>
                <a:cs typeface="Arial"/>
              </a:rPr>
              <a:t>how </a:t>
            </a:r>
            <a:r>
              <a:rPr lang="en-US" sz="1200" spc="-30" dirty="0">
                <a:latin typeface="Arial"/>
                <a:cs typeface="Arial"/>
              </a:rPr>
              <a:t>sample </a:t>
            </a:r>
            <a:r>
              <a:rPr lang="en-US" sz="1200" spc="-15" dirty="0">
                <a:latin typeface="Arial"/>
                <a:cs typeface="Arial"/>
              </a:rPr>
              <a:t>statistics </a:t>
            </a:r>
            <a:r>
              <a:rPr lang="en-US" sz="1200" spc="-45" dirty="0">
                <a:latin typeface="Arial"/>
                <a:cs typeface="Arial"/>
              </a:rPr>
              <a:t>vary </a:t>
            </a:r>
            <a:r>
              <a:rPr lang="en-US" sz="1200" spc="-25" dirty="0">
                <a:latin typeface="Arial"/>
                <a:cs typeface="Arial"/>
              </a:rPr>
              <a:t>provides </a:t>
            </a:r>
            <a:r>
              <a:rPr lang="en-US" sz="1200" spc="-50" dirty="0">
                <a:latin typeface="Arial"/>
                <a:cs typeface="Arial"/>
              </a:rPr>
              <a:t>a </a:t>
            </a:r>
            <a:r>
              <a:rPr lang="en-US" sz="1200" spc="-30" dirty="0">
                <a:latin typeface="Arial"/>
                <a:cs typeface="Arial"/>
              </a:rPr>
              <a:t>way </a:t>
            </a:r>
            <a:r>
              <a:rPr lang="en-US" sz="1200" spc="5" dirty="0">
                <a:latin typeface="Arial"/>
                <a:cs typeface="Arial"/>
              </a:rPr>
              <a:t>to </a:t>
            </a:r>
            <a:r>
              <a:rPr lang="en-US" sz="1200" spc="-25" dirty="0">
                <a:latin typeface="Arial"/>
                <a:cs typeface="Arial"/>
              </a:rPr>
              <a:t>estimate </a:t>
            </a:r>
            <a:r>
              <a:rPr lang="en-US" sz="1200" spc="-20" dirty="0">
                <a:latin typeface="Arial"/>
                <a:cs typeface="Arial"/>
              </a:rPr>
              <a:t>the </a:t>
            </a:r>
            <a:r>
              <a:rPr lang="en-US" sz="1200" i="1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margin </a:t>
            </a:r>
            <a:r>
              <a:rPr lang="en-US" sz="1200" i="1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lang="en-US" sz="1200" i="1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error </a:t>
            </a:r>
            <a:r>
              <a:rPr lang="en-US" sz="1200" spc="-20" dirty="0">
                <a:latin typeface="Arial"/>
                <a:cs typeface="Arial"/>
              </a:rPr>
              <a:t>associated </a:t>
            </a:r>
            <a:r>
              <a:rPr lang="en-US" sz="1200" spc="-10" dirty="0">
                <a:latin typeface="Arial"/>
                <a:cs typeface="Arial"/>
              </a:rPr>
              <a:t>with </a:t>
            </a:r>
            <a:r>
              <a:rPr lang="en-US" sz="1200" spc="-20" dirty="0">
                <a:latin typeface="Arial"/>
                <a:cs typeface="Arial"/>
              </a:rPr>
              <a:t>our </a:t>
            </a:r>
            <a:r>
              <a:rPr lang="en-US" sz="1200" spc="-10" dirty="0">
                <a:latin typeface="Arial"/>
                <a:cs typeface="Arial"/>
              </a:rPr>
              <a:t>point </a:t>
            </a:r>
            <a:r>
              <a:rPr lang="en-US" sz="1200" spc="-25" dirty="0">
                <a:latin typeface="Arial"/>
                <a:cs typeface="Arial"/>
              </a:rPr>
              <a:t>estimate</a:t>
            </a:r>
            <a:r>
              <a:rPr lang="en-US" sz="1200" spc="-25" dirty="0" smtClean="0">
                <a:latin typeface="Arial"/>
                <a:cs typeface="Arial"/>
              </a:rPr>
              <a:t>. A </a:t>
            </a:r>
            <a:r>
              <a:rPr lang="en-US" sz="1200" spc="-25" dirty="0" smtClean="0">
                <a:solidFill>
                  <a:srgbClr val="00B050"/>
                </a:solidFill>
                <a:latin typeface="Arial"/>
                <a:cs typeface="Arial"/>
              </a:rPr>
              <a:t>sampling distribution </a:t>
            </a:r>
            <a:r>
              <a:rPr lang="en-US" sz="1200" spc="-25" dirty="0" smtClean="0">
                <a:latin typeface="Arial"/>
                <a:cs typeface="Arial"/>
              </a:rPr>
              <a:t>describes how these sample statistics vary.</a:t>
            </a:r>
            <a:endParaRPr lang="en-US" sz="1200" dirty="0">
              <a:latin typeface="Arial"/>
              <a:cs typeface="Arial"/>
            </a:endParaRPr>
          </a:p>
          <a:p>
            <a:pPr marL="12065" marR="5080">
              <a:spcBef>
                <a:spcPts val="5"/>
              </a:spcBef>
            </a:pPr>
            <a:endParaRPr lang="en-US" sz="1400" spc="-25" dirty="0">
              <a:latin typeface="Arial"/>
              <a:cs typeface="Arial"/>
            </a:endParaRPr>
          </a:p>
          <a:p>
            <a:pPr marL="12065" marR="5080">
              <a:lnSpc>
                <a:spcPct val="100000"/>
              </a:lnSpc>
              <a:spcBef>
                <a:spcPts val="5"/>
              </a:spcBef>
            </a:pPr>
            <a:endParaRPr lang="en-US" sz="1400" spc="-15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50119" y="2021610"/>
            <a:ext cx="45910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97122" y="3073834"/>
                <a:ext cx="13690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u="sng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Sample Mean</a:t>
                </a:r>
                <a:r>
                  <a:rPr lang="en-US" sz="9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9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122" y="3073834"/>
                <a:ext cx="1369060" cy="230832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1207" y="3100769"/>
                <a:ext cx="13690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u="sng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Sample Mean</a:t>
                </a:r>
                <a:r>
                  <a:rPr lang="en-US" sz="9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9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07" y="3100769"/>
                <a:ext cx="1369060" cy="230832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1797731" y="2560301"/>
            <a:ext cx="76200" cy="59724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924050" y="2568575"/>
            <a:ext cx="76200" cy="59724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1"/>
          </p:cNvCxnSpPr>
          <p:nvPr/>
        </p:nvCxnSpPr>
        <p:spPr>
          <a:xfrm>
            <a:off x="2157442" y="2546745"/>
            <a:ext cx="39680" cy="64250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3"/>
          </p:cNvCxnSpPr>
          <p:nvPr/>
        </p:nvCxnSpPr>
        <p:spPr>
          <a:xfrm>
            <a:off x="2135647" y="2618936"/>
            <a:ext cx="14620" cy="59724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7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83" y="286450"/>
            <a:ext cx="4560379" cy="355994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024F84"/>
                </a:solidFill>
                <a:latin typeface="Arial"/>
                <a:cs typeface="Arial"/>
              </a:rPr>
              <a:t>Housekeeping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69900" lvl="2">
              <a:spcBef>
                <a:spcPts val="95"/>
              </a:spcBef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Problem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We 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need a probability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of values that a sample statistic can take on to assess how “extreme” (or likely) a sample statistic is (given an assumption about the population).</a:t>
            </a:r>
            <a:endParaRPr lang="en-US" sz="1050" u="sng" spc="2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lvl="2">
              <a:spcBef>
                <a:spcPts val="95"/>
              </a:spcBef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One Solution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If you can, use a theoretical probability distribution of the sample statistic, using the Central Limit Theorem.</a:t>
            </a:r>
            <a:endParaRPr lang="en-US" sz="1050" u="sng" spc="2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latin typeface="Arial"/>
                <a:cs typeface="Arial"/>
              </a:rPr>
              <a:t>Observation</a:t>
            </a:r>
            <a:r>
              <a:rPr lang="en-US" sz="1050" spc="20" dirty="0" smtClean="0">
                <a:latin typeface="Arial"/>
                <a:cs typeface="Arial"/>
              </a:rPr>
              <a:t>: </a:t>
            </a:r>
            <a:r>
              <a:rPr lang="en-US" sz="1050" dirty="0"/>
              <a:t>✋ 🔮 🖳 </a:t>
            </a:r>
            <a:r>
              <a:rPr sz="1050" spc="20" dirty="0" smtClean="0">
                <a:latin typeface="Arial"/>
                <a:cs typeface="Arial"/>
              </a:rPr>
              <a:t>Sample </a:t>
            </a:r>
            <a:r>
              <a:rPr sz="1050" spc="25" dirty="0">
                <a:latin typeface="Arial"/>
                <a:cs typeface="Arial"/>
              </a:rPr>
              <a:t>statistics </a:t>
            </a:r>
            <a:r>
              <a:rPr sz="1050" spc="10" dirty="0">
                <a:latin typeface="Arial"/>
                <a:cs typeface="Arial"/>
              </a:rPr>
              <a:t>vary </a:t>
            </a:r>
            <a:r>
              <a:rPr sz="1050" spc="25" dirty="0">
                <a:latin typeface="Arial"/>
                <a:cs typeface="Arial"/>
              </a:rPr>
              <a:t>from </a:t>
            </a:r>
            <a:r>
              <a:rPr sz="1050" spc="20" dirty="0">
                <a:latin typeface="Arial"/>
                <a:cs typeface="Arial"/>
              </a:rPr>
              <a:t>sample </a:t>
            </a:r>
            <a:r>
              <a:rPr sz="1050" spc="45" dirty="0">
                <a:latin typeface="Arial"/>
                <a:cs typeface="Arial"/>
              </a:rPr>
              <a:t>to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20" dirty="0" smtClean="0">
                <a:latin typeface="Arial"/>
                <a:cs typeface="Arial"/>
              </a:rPr>
              <a:t>sample</a:t>
            </a:r>
            <a:r>
              <a:rPr lang="en-US" sz="1050" spc="20" dirty="0" smtClean="0">
                <a:latin typeface="Arial"/>
                <a:cs typeface="Arial"/>
              </a:rPr>
              <a:t>.</a:t>
            </a:r>
            <a:endParaRPr sz="1050" dirty="0">
              <a:latin typeface="Arial"/>
              <a:cs typeface="Arial"/>
            </a:endParaRPr>
          </a:p>
          <a:p>
            <a:pPr marL="927100" marR="50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25" dirty="0" smtClean="0">
                <a:solidFill>
                  <a:srgbClr val="CCCCCC"/>
                </a:solidFill>
                <a:latin typeface="Arial"/>
                <a:cs typeface="Arial"/>
              </a:rPr>
              <a:t>Important Theorem</a:t>
            </a:r>
            <a:r>
              <a:rPr lang="en-US" sz="1050" spc="-2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-25" dirty="0" smtClean="0">
                <a:solidFill>
                  <a:srgbClr val="CCCCCC"/>
                </a:solidFill>
                <a:latin typeface="Arial"/>
                <a:cs typeface="Arial"/>
              </a:rPr>
              <a:t>CLT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describes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shape,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center,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and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spread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sampling  distributions</a:t>
            </a:r>
            <a:endParaRPr sz="1050" dirty="0">
              <a:latin typeface="Arial"/>
              <a:cs typeface="Arial"/>
            </a:endParaRPr>
          </a:p>
          <a:p>
            <a:pPr marL="927100" marR="45656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25" dirty="0" smtClean="0">
                <a:solidFill>
                  <a:srgbClr val="CCCCCC"/>
                </a:solidFill>
                <a:latin typeface="Arial"/>
                <a:cs typeface="Arial"/>
              </a:rPr>
              <a:t>Necessary Conditions</a:t>
            </a:r>
            <a:r>
              <a:rPr lang="en-US" sz="1050" spc="-2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-25" dirty="0" smtClean="0">
                <a:solidFill>
                  <a:srgbClr val="CCCCCC"/>
                </a:solidFill>
                <a:latin typeface="Arial"/>
                <a:cs typeface="Arial"/>
              </a:rPr>
              <a:t>CLT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only applies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when independence and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sample  size/skew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conditions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are</a:t>
            </a:r>
            <a:r>
              <a:rPr sz="1050" spc="-2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met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CCCCCC"/>
              </a:buClr>
              <a:buFont typeface="Arial"/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10" dirty="0">
                <a:solidFill>
                  <a:srgbClr val="CCDBE6"/>
                </a:solidFill>
                <a:latin typeface="Arial"/>
                <a:cs typeface="Arial"/>
              </a:rPr>
              <a:t>Exercises </a:t>
            </a: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[time</a:t>
            </a:r>
            <a:r>
              <a:rPr sz="1050" spc="5" dirty="0">
                <a:solidFill>
                  <a:srgbClr val="CCDBE6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CCDBE6"/>
                </a:solidFill>
                <a:latin typeface="Arial"/>
                <a:cs typeface="Arial"/>
              </a:rPr>
              <a:t>permitting]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45333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53" y="28969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🔍</a:t>
            </a:r>
            <a:r>
              <a:rPr lang="en-US" sz="2800" b="1" u="sng" dirty="0" smtClean="0"/>
              <a:t>Explore</a:t>
            </a:r>
            <a:r>
              <a:rPr lang="en-US" sz="2800" b="1" dirty="0" smtClean="0"/>
              <a:t>: How sample statistics </a:t>
            </a:r>
            <a:r>
              <a:rPr lang="en-US" sz="2800" b="1" i="1" dirty="0" smtClean="0"/>
              <a:t>vary</a:t>
            </a:r>
            <a:r>
              <a:rPr lang="en-US" sz="2800" b="1" dirty="0" smtClean="0"/>
              <a:t> from sample to sample.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59" y="1817443"/>
            <a:ext cx="2844461" cy="14961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8704" y="2006078"/>
            <a:ext cx="1455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>
                <a:solidFill>
                  <a:srgbClr val="0070C0"/>
                </a:solidFill>
              </a:rPr>
              <a:t>Population</a:t>
            </a:r>
            <a:r>
              <a:rPr lang="en-US" sz="900" u="sng" dirty="0">
                <a:solidFill>
                  <a:srgbClr val="0070C0"/>
                </a:solidFill>
              </a:rPr>
              <a:t> </a:t>
            </a:r>
            <a:r>
              <a:rPr lang="en-US" sz="900" b="1" u="sng" dirty="0">
                <a:solidFill>
                  <a:srgbClr val="0070C0"/>
                </a:solidFill>
              </a:rPr>
              <a:t>Mean</a:t>
            </a:r>
            <a:r>
              <a:rPr lang="en-US" sz="900" dirty="0">
                <a:solidFill>
                  <a:srgbClr val="0070C0"/>
                </a:solidFill>
              </a:rPr>
              <a:t>: </a:t>
            </a:r>
            <a:r>
              <a:rPr lang="en-US" sz="900" dirty="0" smtClean="0">
                <a:solidFill>
                  <a:srgbClr val="0070C0"/>
                </a:solidFill>
              </a:rPr>
              <a:t>µ</a:t>
            </a:r>
            <a:endParaRPr lang="en-US" sz="9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14650" y="2121494"/>
                <a:ext cx="13690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u="sng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Sample Mean</a:t>
                </a:r>
                <a:r>
                  <a:rPr lang="en-US" sz="900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9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2121494"/>
                <a:ext cx="1369060" cy="230832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47241" y="2865859"/>
                <a:ext cx="13690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u="sng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Sample Mean</a:t>
                </a:r>
                <a:r>
                  <a:rPr lang="en-US" sz="9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9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241" y="2865859"/>
                <a:ext cx="1369060" cy="230832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1326" y="2892794"/>
                <a:ext cx="13690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u="sng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Sample Mean</a:t>
                </a:r>
                <a:r>
                  <a:rPr lang="en-US" sz="9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9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26" y="2892794"/>
                <a:ext cx="1369060" cy="230832"/>
              </a:xfrm>
              <a:prstGeom prst="rect">
                <a:avLst/>
              </a:prstGeom>
              <a:blipFill>
                <a:blip r:embed="rId5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1847850" y="2352326"/>
            <a:ext cx="76200" cy="59724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74169" y="2360600"/>
            <a:ext cx="76200" cy="59724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1"/>
          </p:cNvCxnSpPr>
          <p:nvPr/>
        </p:nvCxnSpPr>
        <p:spPr>
          <a:xfrm>
            <a:off x="2207561" y="2338770"/>
            <a:ext cx="39680" cy="64250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3"/>
          </p:cNvCxnSpPr>
          <p:nvPr/>
        </p:nvCxnSpPr>
        <p:spPr>
          <a:xfrm>
            <a:off x="2185766" y="2410961"/>
            <a:ext cx="14620" cy="59724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0617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5250" y="53975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🔮 </a:t>
            </a:r>
            <a:r>
              <a:rPr lang="en-US" sz="2000" b="1" dirty="0" smtClean="0"/>
              <a:t>How does the </a:t>
            </a:r>
            <a:r>
              <a:rPr lang="en-US" sz="2000" b="1" u="sng" dirty="0" smtClean="0"/>
              <a:t>variability</a:t>
            </a:r>
            <a:r>
              <a:rPr lang="en-US" sz="2000" b="1" dirty="0" smtClean="0"/>
              <a:t> of </a:t>
            </a:r>
            <a:r>
              <a:rPr lang="en-US" sz="2000" b="1" dirty="0" smtClean="0">
                <a:solidFill>
                  <a:srgbClr val="0070C0"/>
                </a:solidFill>
              </a:rPr>
              <a:t>observations from a population </a:t>
            </a:r>
            <a:r>
              <a:rPr lang="en-US" sz="2000" b="1" dirty="0" smtClean="0"/>
              <a:t>compare to the </a:t>
            </a:r>
            <a:r>
              <a:rPr lang="en-US" sz="2000" b="1" u="sng" dirty="0" smtClean="0"/>
              <a:t>variability</a:t>
            </a:r>
            <a:r>
              <a:rPr lang="en-US" sz="2000" b="1" dirty="0" smtClean="0"/>
              <a:t> of </a:t>
            </a:r>
            <a:r>
              <a:rPr lang="en-US" sz="2000" b="1" dirty="0" smtClean="0">
                <a:solidFill>
                  <a:srgbClr val="00B050"/>
                </a:solidFill>
              </a:rPr>
              <a:t>sample statistics </a:t>
            </a:r>
            <a:r>
              <a:rPr lang="en-US" sz="2000" b="1" dirty="0" smtClean="0"/>
              <a:t>(generated from this population?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501775"/>
            <a:ext cx="2437161" cy="17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5250" y="53975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🔮 </a:t>
            </a:r>
            <a:r>
              <a:rPr lang="en-US" sz="2000" b="1" dirty="0" smtClean="0"/>
              <a:t>How does the </a:t>
            </a:r>
            <a:r>
              <a:rPr lang="en-US" sz="2000" b="1" u="sng" dirty="0" smtClean="0"/>
              <a:t>variability</a:t>
            </a:r>
            <a:r>
              <a:rPr lang="en-US" sz="2000" b="1" dirty="0" smtClean="0"/>
              <a:t> of </a:t>
            </a:r>
            <a:r>
              <a:rPr lang="en-US" sz="2000" b="1" dirty="0" smtClean="0">
                <a:solidFill>
                  <a:srgbClr val="0070C0"/>
                </a:solidFill>
              </a:rPr>
              <a:t>observations from a population </a:t>
            </a:r>
            <a:r>
              <a:rPr lang="en-US" sz="2000" b="1" dirty="0" smtClean="0"/>
              <a:t>compare to the </a:t>
            </a:r>
            <a:r>
              <a:rPr lang="en-US" sz="2000" b="1" u="sng" dirty="0" smtClean="0"/>
              <a:t>variability</a:t>
            </a:r>
            <a:r>
              <a:rPr lang="en-US" sz="2000" b="1" dirty="0" smtClean="0"/>
              <a:t> of </a:t>
            </a:r>
            <a:r>
              <a:rPr lang="en-US" sz="2000" b="1" dirty="0" smtClean="0">
                <a:solidFill>
                  <a:srgbClr val="00B050"/>
                </a:solidFill>
              </a:rPr>
              <a:t>sample statistics </a:t>
            </a:r>
            <a:r>
              <a:rPr lang="en-US" sz="2000" b="1" dirty="0" smtClean="0"/>
              <a:t>(generated from this population?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23850" y="1958975"/>
                <a:ext cx="4895850" cy="1111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u="sng" dirty="0" smtClean="0">
                    <a:solidFill>
                      <a:srgbClr val="0070C0"/>
                    </a:solidFill>
                  </a:rPr>
                  <a:t>Population Dist. </a:t>
                </a:r>
                <a:r>
                  <a:rPr lang="en-US" sz="1600" b="1" u="sng" dirty="0">
                    <a:solidFill>
                      <a:srgbClr val="0070C0"/>
                    </a:solidFill>
                  </a:rPr>
                  <a:t>Standard Deviation</a:t>
                </a:r>
                <a:r>
                  <a:rPr lang="en-US" sz="1600" dirty="0">
                    <a:solidFill>
                      <a:srgbClr val="0070C0"/>
                    </a:solidFill>
                  </a:rPr>
                  <a:t>: </a:t>
                </a:r>
                <a:r>
                  <a:rPr lang="el-GR" sz="1600" dirty="0" smtClean="0">
                    <a:solidFill>
                      <a:srgbClr val="0070C0"/>
                    </a:solidFill>
                  </a:rPr>
                  <a:t>σ</a:t>
                </a:r>
                <a:endParaRPr lang="en-US" sz="1600" dirty="0" smtClean="0">
                  <a:solidFill>
                    <a:srgbClr val="0070C0"/>
                  </a:solidFill>
                </a:endParaRPr>
              </a:p>
              <a:p>
                <a:endParaRPr lang="en-US" sz="1600" dirty="0">
                  <a:solidFill>
                    <a:srgbClr val="0070C0"/>
                  </a:solidFill>
                </a:endParaRPr>
              </a:p>
              <a:p>
                <a:r>
                  <a:rPr lang="en-US" sz="1600" b="1" u="sng" dirty="0" smtClean="0">
                    <a:solidFill>
                      <a:srgbClr val="00B050"/>
                    </a:solidFill>
                  </a:rPr>
                  <a:t>Sampling Dist. </a:t>
                </a:r>
                <a:r>
                  <a:rPr lang="en-US" sz="1600" b="1" u="sng" dirty="0">
                    <a:solidFill>
                      <a:srgbClr val="00B050"/>
                    </a:solidFill>
                  </a:rPr>
                  <a:t>Standard </a:t>
                </a:r>
                <a:r>
                  <a:rPr lang="en-US" sz="1600" b="1" u="sng" dirty="0" smtClean="0">
                    <a:solidFill>
                      <a:srgbClr val="00B050"/>
                    </a:solidFill>
                  </a:rPr>
                  <a:t>Deviation</a:t>
                </a:r>
                <a:r>
                  <a:rPr lang="en-US" sz="1600" b="1" dirty="0" smtClean="0">
                    <a:solidFill>
                      <a:srgbClr val="00B050"/>
                    </a:solidFill>
                  </a:rPr>
                  <a:t>: </a:t>
                </a:r>
                <a:r>
                  <a:rPr lang="el-GR" sz="1600" dirty="0">
                    <a:solidFill>
                      <a:srgbClr val="0070C0"/>
                    </a:solidFill>
                  </a:rPr>
                  <a:t>σ</a:t>
                </a:r>
                <a:r>
                  <a:rPr lang="en-US" sz="1600" dirty="0" smtClean="0">
                    <a:solidFill>
                      <a:srgbClr val="00B050"/>
                    </a:solidFill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1600" dirty="0" smtClean="0">
                  <a:solidFill>
                    <a:srgbClr val="00B050"/>
                  </a:solidFill>
                </a:endParaRPr>
              </a:p>
              <a:p>
                <a:r>
                  <a:rPr lang="en-US" sz="1600" b="1" dirty="0" smtClean="0">
                    <a:solidFill>
                      <a:srgbClr val="00B050"/>
                    </a:solidFill>
                  </a:rPr>
                  <a:t>(aka: Standard </a:t>
                </a:r>
                <a:r>
                  <a:rPr lang="en-US" sz="1600" b="1" dirty="0">
                    <a:solidFill>
                      <a:srgbClr val="00B050"/>
                    </a:solidFill>
                  </a:rPr>
                  <a:t>Error)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958975"/>
                <a:ext cx="4895850" cy="1111843"/>
              </a:xfrm>
              <a:prstGeom prst="rect">
                <a:avLst/>
              </a:prstGeom>
              <a:blipFill>
                <a:blip r:embed="rId2"/>
                <a:stretch>
                  <a:fillRect l="-623" t="-1639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4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9901" y="5620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🔮</a:t>
            </a:r>
            <a:endParaRPr lang="en-US" dirty="0"/>
          </a:p>
        </p:txBody>
      </p:sp>
      <p:sp>
        <p:nvSpPr>
          <p:cNvPr id="7" name="object 5"/>
          <p:cNvSpPr txBox="1"/>
          <p:nvPr/>
        </p:nvSpPr>
        <p:spPr>
          <a:xfrm>
            <a:off x="171450" y="1254404"/>
            <a:ext cx="1917104" cy="515526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101600">
              <a:lnSpc>
                <a:spcPct val="100000"/>
              </a:lnSpc>
              <a:spcBef>
                <a:spcPts val="240"/>
              </a:spcBef>
            </a:pP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Would it be highly unlikely to randomly sample a </a:t>
            </a:r>
            <a:r>
              <a:rPr lang="en-US" sz="1050" u="sng" spc="-20" dirty="0" smtClean="0">
                <a:solidFill>
                  <a:srgbClr val="0E3652"/>
                </a:solidFill>
                <a:latin typeface="Arial"/>
                <a:cs typeface="Arial"/>
              </a:rPr>
              <a:t>US citizen</a:t>
            </a: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 of age </a:t>
            </a:r>
            <a:r>
              <a:rPr lang="en-US" sz="1050" b="1" spc="-20" dirty="0" smtClean="0">
                <a:solidFill>
                  <a:srgbClr val="0E3652"/>
                </a:solidFill>
                <a:latin typeface="Arial"/>
                <a:cs typeface="Arial"/>
              </a:rPr>
              <a:t>64 or older</a:t>
            </a: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?</a:t>
            </a:r>
            <a:endParaRPr lang="en-US" sz="1050" spc="-20" dirty="0">
              <a:solidFill>
                <a:srgbClr val="0E3652"/>
              </a:solidFill>
              <a:latin typeface="Arial"/>
              <a:cs typeface="Arial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171450" y="2015995"/>
            <a:ext cx="1917104" cy="515526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101600">
              <a:lnSpc>
                <a:spcPct val="100000"/>
              </a:lnSpc>
              <a:spcBef>
                <a:spcPts val="240"/>
              </a:spcBef>
            </a:pP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Would it be highly unlikely to randomly sample a </a:t>
            </a:r>
            <a:r>
              <a:rPr lang="en-US" sz="1050" u="sng" spc="-20" dirty="0" smtClean="0">
                <a:solidFill>
                  <a:srgbClr val="0E3652"/>
                </a:solidFill>
                <a:latin typeface="Arial"/>
                <a:cs typeface="Arial"/>
              </a:rPr>
              <a:t>US citizen</a:t>
            </a: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 of age </a:t>
            </a:r>
            <a:r>
              <a:rPr lang="en-US" sz="1050" b="1" spc="-20" dirty="0" smtClean="0">
                <a:solidFill>
                  <a:srgbClr val="0E3652"/>
                </a:solidFill>
                <a:latin typeface="Arial"/>
                <a:cs typeface="Arial"/>
              </a:rPr>
              <a:t>17 or younger</a:t>
            </a: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?</a:t>
            </a:r>
            <a:endParaRPr lang="en-US" sz="1050" spc="-20" dirty="0">
              <a:solidFill>
                <a:srgbClr val="0E3652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250" y="42553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Variability of </a:t>
            </a:r>
            <a:r>
              <a:rPr lang="en-US" sz="2400" b="1" dirty="0" smtClean="0">
                <a:solidFill>
                  <a:srgbClr val="0070C0"/>
                </a:solidFill>
              </a:rPr>
              <a:t>Observations in a  Population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Woman Smi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044575"/>
            <a:ext cx="1426254" cy="8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Man in Black Sunglas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460" y="1991831"/>
            <a:ext cx="1421425" cy="9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658" y="551580"/>
            <a:ext cx="1786414" cy="118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61" y="807199"/>
            <a:ext cx="1263096" cy="10131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720" y="333992"/>
            <a:ext cx="167838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0" b="1" dirty="0"/>
              <a:t>Population Distribution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1670" y="319208"/>
            <a:ext cx="134363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0" b="1" dirty="0"/>
              <a:t>Sample Distribution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822" y="807199"/>
            <a:ext cx="1223625" cy="10131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7142"/>
          <a:stretch/>
        </p:blipFill>
        <p:spPr>
          <a:xfrm>
            <a:off x="1318432" y="1885402"/>
            <a:ext cx="1205911" cy="115093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1912904" y="1076404"/>
            <a:ext cx="95283" cy="422593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93879" y="1056122"/>
            <a:ext cx="95075" cy="442875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175456" y="878612"/>
            <a:ext cx="5813" cy="679757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66521" y="849392"/>
            <a:ext cx="143846" cy="616686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228215" y="1056122"/>
            <a:ext cx="259650" cy="409956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1849580"/>
            <a:ext cx="1455485" cy="30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1" b="1" u="sng" dirty="0">
                <a:solidFill>
                  <a:srgbClr val="0070C0"/>
                </a:solidFill>
              </a:rPr>
              <a:t>Population</a:t>
            </a:r>
            <a:r>
              <a:rPr lang="en-US" sz="681" u="sng" dirty="0">
                <a:solidFill>
                  <a:srgbClr val="0070C0"/>
                </a:solidFill>
              </a:rPr>
              <a:t> </a:t>
            </a:r>
            <a:r>
              <a:rPr lang="en-US" sz="681" b="1" u="sng" dirty="0">
                <a:solidFill>
                  <a:srgbClr val="0070C0"/>
                </a:solidFill>
              </a:rPr>
              <a:t>Mean</a:t>
            </a:r>
            <a:r>
              <a:rPr lang="en-US" sz="681" dirty="0">
                <a:solidFill>
                  <a:srgbClr val="0070C0"/>
                </a:solidFill>
              </a:rPr>
              <a:t>: µ</a:t>
            </a:r>
          </a:p>
          <a:p>
            <a:r>
              <a:rPr lang="en-US" sz="681" b="1" u="sng" dirty="0">
                <a:solidFill>
                  <a:srgbClr val="0070C0"/>
                </a:solidFill>
              </a:rPr>
              <a:t>Population Standard Deviation</a:t>
            </a:r>
            <a:r>
              <a:rPr lang="en-US" sz="681" dirty="0">
                <a:solidFill>
                  <a:srgbClr val="0070C0"/>
                </a:solidFill>
              </a:rPr>
              <a:t>: </a:t>
            </a:r>
            <a:r>
              <a:rPr lang="el-GR" sz="681" dirty="0">
                <a:solidFill>
                  <a:srgbClr val="0070C0"/>
                </a:solidFill>
              </a:rPr>
              <a:t>σ</a:t>
            </a:r>
            <a:r>
              <a:rPr lang="en-US" sz="681" dirty="0">
                <a:solidFill>
                  <a:srgbClr val="0070C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13025" y="1839022"/>
                <a:ext cx="1369060" cy="301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81" b="1" u="sng" dirty="0">
                    <a:solidFill>
                      <a:schemeClr val="accent2">
                        <a:lumMod val="75000"/>
                      </a:schemeClr>
                    </a:solidFill>
                  </a:rPr>
                  <a:t>Sample Mean</a:t>
                </a:r>
                <a:r>
                  <a:rPr lang="en-US" sz="681" dirty="0">
                    <a:solidFill>
                      <a:schemeClr val="accent2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681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81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68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sz="681" b="1" u="sng" dirty="0">
                    <a:solidFill>
                      <a:schemeClr val="accent2">
                        <a:lumMod val="75000"/>
                      </a:schemeClr>
                    </a:solidFill>
                  </a:rPr>
                  <a:t>Sample Standard Deviation</a:t>
                </a:r>
                <a:r>
                  <a:rPr lang="en-US" sz="681" dirty="0">
                    <a:solidFill>
                      <a:schemeClr val="accent2">
                        <a:lumMod val="75000"/>
                      </a:schemeClr>
                    </a:solidFill>
                  </a:rPr>
                  <a:t>: s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25" y="1839022"/>
                <a:ext cx="1369060" cy="301878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2459503" y="2333184"/>
                <a:ext cx="3505200" cy="30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81" b="1" u="sng" dirty="0" smtClean="0">
                    <a:solidFill>
                      <a:srgbClr val="00B050"/>
                    </a:solidFill>
                  </a:rPr>
                  <a:t>Sampling Mean</a:t>
                </a:r>
                <a:r>
                  <a:rPr lang="en-US" sz="681" dirty="0">
                    <a:solidFill>
                      <a:srgbClr val="00B050"/>
                    </a:solidFill>
                  </a:rPr>
                  <a:t>: </a:t>
                </a:r>
                <a:r>
                  <a:rPr lang="en-US" sz="681" dirty="0" smtClean="0">
                    <a:solidFill>
                      <a:srgbClr val="0070C0"/>
                    </a:solidFill>
                  </a:rPr>
                  <a:t>µ</a:t>
                </a:r>
                <a:endParaRPr lang="en-US" sz="681" dirty="0" smtClean="0">
                  <a:solidFill>
                    <a:srgbClr val="00B050"/>
                  </a:solidFill>
                </a:endParaRPr>
              </a:p>
              <a:p>
                <a:r>
                  <a:rPr lang="en-US" sz="681" b="1" u="sng" dirty="0" smtClean="0">
                    <a:solidFill>
                      <a:srgbClr val="00B050"/>
                    </a:solidFill>
                  </a:rPr>
                  <a:t>Sampling </a:t>
                </a:r>
                <a:r>
                  <a:rPr lang="en-US" sz="681" b="1" u="sng" dirty="0">
                    <a:solidFill>
                      <a:srgbClr val="00B050"/>
                    </a:solidFill>
                  </a:rPr>
                  <a:t>Standard Deviation</a:t>
                </a:r>
                <a:r>
                  <a:rPr lang="en-US" sz="681" b="1" dirty="0">
                    <a:solidFill>
                      <a:srgbClr val="00B050"/>
                    </a:solidFill>
                  </a:rPr>
                  <a:t> ↔(Standard Error) </a:t>
                </a:r>
                <a:r>
                  <a:rPr lang="en-US" sz="681" b="1" dirty="0" smtClean="0">
                    <a:solidFill>
                      <a:srgbClr val="00B050"/>
                    </a:solidFill>
                  </a:rPr>
                  <a:t>: </a:t>
                </a:r>
                <a:r>
                  <a:rPr lang="el-GR" sz="681" dirty="0" smtClean="0">
                    <a:solidFill>
                      <a:srgbClr val="0070C0"/>
                    </a:solidFill>
                  </a:rPr>
                  <a:t>σ</a:t>
                </a:r>
                <a:r>
                  <a:rPr lang="en-US" sz="681" dirty="0" smtClean="0">
                    <a:solidFill>
                      <a:srgbClr val="00B050"/>
                    </a:solidFill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8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81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681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503" y="2333184"/>
                <a:ext cx="3505200" cy="302903"/>
              </a:xfrm>
              <a:prstGeom prst="rect">
                <a:avLst/>
              </a:prstGeom>
              <a:blipFill>
                <a:blip r:embed="rId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12904" y="1615659"/>
                <a:ext cx="68352" cy="104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8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8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8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904" y="1615659"/>
                <a:ext cx="68352" cy="104772"/>
              </a:xfrm>
              <a:prstGeom prst="rect">
                <a:avLst/>
              </a:prstGeom>
              <a:blipFill>
                <a:blip r:embed="rId8"/>
                <a:stretch>
                  <a:fillRect l="-18182" r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181269" y="1672808"/>
                <a:ext cx="68352" cy="104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8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8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8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69" y="1672808"/>
                <a:ext cx="68352" cy="104772"/>
              </a:xfrm>
              <a:prstGeom prst="rect">
                <a:avLst/>
              </a:prstGeom>
              <a:blipFill>
                <a:blip r:embed="rId9"/>
                <a:stretch>
                  <a:fillRect l="-18182" r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59503" y="1582740"/>
                <a:ext cx="68352" cy="104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8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8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8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503" y="1582740"/>
                <a:ext cx="68352" cy="104772"/>
              </a:xfrm>
              <a:prstGeom prst="rect">
                <a:avLst/>
              </a:prstGeom>
              <a:blipFill>
                <a:blip r:embed="rId10"/>
                <a:stretch>
                  <a:fillRect l="-16667" r="-9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stCxn id="37" idx="2"/>
          </p:cNvCxnSpPr>
          <p:nvPr/>
        </p:nvCxnSpPr>
        <p:spPr>
          <a:xfrm flipH="1">
            <a:off x="1566581" y="1720399"/>
            <a:ext cx="380982" cy="10165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2"/>
          </p:cNvCxnSpPr>
          <p:nvPr/>
        </p:nvCxnSpPr>
        <p:spPr>
          <a:xfrm flipH="1">
            <a:off x="1982222" y="1777548"/>
            <a:ext cx="233706" cy="6833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156480" y="1687481"/>
            <a:ext cx="349231" cy="107659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13693" y="2423581"/>
            <a:ext cx="1102850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0" b="1" dirty="0"/>
              <a:t>Sampling Distribution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/>
          <a:srcRect l="7142"/>
          <a:stretch/>
        </p:blipFill>
        <p:spPr>
          <a:xfrm>
            <a:off x="1314764" y="1885402"/>
            <a:ext cx="1205911" cy="1150932"/>
          </a:xfrm>
          <a:prstGeom prst="rect">
            <a:avLst/>
          </a:prstGeom>
        </p:spPr>
      </p:pic>
      <p:cxnSp>
        <p:nvCxnSpPr>
          <p:cNvPr id="66" name="Straight Arrow Connector 65"/>
          <p:cNvCxnSpPr/>
          <p:nvPr/>
        </p:nvCxnSpPr>
        <p:spPr>
          <a:xfrm flipH="1">
            <a:off x="2239630" y="987192"/>
            <a:ext cx="39118" cy="598627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1562913" y="1720399"/>
            <a:ext cx="380982" cy="1016504"/>
          </a:xfrm>
          <a:prstGeom prst="straightConnector1">
            <a:avLst/>
          </a:prstGeom>
          <a:ln w="31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1978554" y="1777548"/>
            <a:ext cx="233706" cy="683320"/>
          </a:xfrm>
          <a:prstGeom prst="straightConnector1">
            <a:avLst/>
          </a:prstGeom>
          <a:ln w="31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152812" y="1687481"/>
            <a:ext cx="349231" cy="1076598"/>
          </a:xfrm>
          <a:prstGeom prst="straightConnector1">
            <a:avLst/>
          </a:prstGeom>
          <a:ln w="31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3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ge distribution 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63" y="1254404"/>
            <a:ext cx="2311996" cy="14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5"/>
          <p:cNvSpPr txBox="1"/>
          <p:nvPr/>
        </p:nvSpPr>
        <p:spPr>
          <a:xfrm>
            <a:off x="171450" y="1254404"/>
            <a:ext cx="1917104" cy="515526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101600">
              <a:lnSpc>
                <a:spcPct val="100000"/>
              </a:lnSpc>
              <a:spcBef>
                <a:spcPts val="240"/>
              </a:spcBef>
            </a:pP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Would it be highly unlikely to randomly select a </a:t>
            </a:r>
            <a:r>
              <a:rPr lang="en-US" sz="1050" u="sng" spc="-20" dirty="0" smtClean="0">
                <a:solidFill>
                  <a:srgbClr val="0E3652"/>
                </a:solidFill>
                <a:latin typeface="Arial"/>
                <a:cs typeface="Arial"/>
              </a:rPr>
              <a:t>US citizen</a:t>
            </a: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 of age </a:t>
            </a:r>
            <a:r>
              <a:rPr lang="en-US" sz="1050" b="1" spc="-20" dirty="0" smtClean="0">
                <a:solidFill>
                  <a:srgbClr val="0E3652"/>
                </a:solidFill>
                <a:latin typeface="Arial"/>
                <a:cs typeface="Arial"/>
              </a:rPr>
              <a:t>64 or older</a:t>
            </a: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? – </a:t>
            </a:r>
            <a:r>
              <a:rPr lang="en-US" sz="1050" b="1" spc="-20" dirty="0" smtClean="0">
                <a:solidFill>
                  <a:srgbClr val="0E3652"/>
                </a:solidFill>
                <a:latin typeface="Arial"/>
                <a:cs typeface="Arial"/>
              </a:rPr>
              <a:t>No</a:t>
            </a: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!</a:t>
            </a:r>
            <a:endParaRPr lang="en-US" sz="1050" spc="-20" dirty="0">
              <a:solidFill>
                <a:srgbClr val="0E3652"/>
              </a:solidFill>
              <a:latin typeface="Arial"/>
              <a:cs typeface="Arial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171450" y="2015995"/>
            <a:ext cx="1917104" cy="515526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101600">
              <a:spcBef>
                <a:spcPts val="240"/>
              </a:spcBef>
            </a:pP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Would it be highly unlikely to randomly select a </a:t>
            </a:r>
            <a:r>
              <a:rPr lang="en-US" sz="1050" u="sng" spc="-20" dirty="0" smtClean="0">
                <a:solidFill>
                  <a:srgbClr val="0E3652"/>
                </a:solidFill>
                <a:latin typeface="Arial"/>
                <a:cs typeface="Arial"/>
              </a:rPr>
              <a:t>US citizen</a:t>
            </a: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 of age </a:t>
            </a:r>
            <a:r>
              <a:rPr lang="en-US" sz="1050" b="1" spc="-20" dirty="0" smtClean="0">
                <a:solidFill>
                  <a:srgbClr val="0E3652"/>
                </a:solidFill>
                <a:latin typeface="Arial"/>
                <a:cs typeface="Arial"/>
              </a:rPr>
              <a:t>17 or younger</a:t>
            </a: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? – </a:t>
            </a:r>
            <a:r>
              <a:rPr lang="en-US" sz="1050" b="1" spc="-20" dirty="0" smtClean="0">
                <a:solidFill>
                  <a:srgbClr val="0E3652"/>
                </a:solidFill>
                <a:latin typeface="Arial"/>
                <a:cs typeface="Arial"/>
              </a:rPr>
              <a:t>No</a:t>
            </a: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!</a:t>
            </a:r>
            <a:endParaRPr lang="en-US" sz="1050" spc="-20" dirty="0">
              <a:solidFill>
                <a:srgbClr val="0E3652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250" y="42553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Variability of </a:t>
            </a:r>
            <a:r>
              <a:rPr lang="en-US" sz="2400" b="1" dirty="0" smtClean="0">
                <a:solidFill>
                  <a:srgbClr val="0070C0"/>
                </a:solidFill>
              </a:rPr>
              <a:t>Observations in a  Population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9901" y="5620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5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509" y="657267"/>
            <a:ext cx="1534569" cy="1276544"/>
          </a:xfrm>
          <a:prstGeom prst="rect">
            <a:avLst/>
          </a:prstGeom>
        </p:spPr>
      </p:pic>
      <p:sp>
        <p:nvSpPr>
          <p:cNvPr id="3" name="object 5"/>
          <p:cNvSpPr txBox="1"/>
          <p:nvPr/>
        </p:nvSpPr>
        <p:spPr>
          <a:xfrm>
            <a:off x="67852" y="763381"/>
            <a:ext cx="2389598" cy="353943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101600">
              <a:lnSpc>
                <a:spcPct val="100000"/>
              </a:lnSpc>
              <a:spcBef>
                <a:spcPts val="240"/>
              </a:spcBef>
            </a:pP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Suppose we </a:t>
            </a:r>
            <a:r>
              <a:rPr sz="1050" spc="-25" dirty="0">
                <a:solidFill>
                  <a:srgbClr val="0E3652"/>
                </a:solidFill>
                <a:latin typeface="Arial"/>
                <a:cs typeface="Arial"/>
              </a:rPr>
              <a:t>randomly </a:t>
            </a:r>
            <a:r>
              <a:rPr sz="1050" spc="-30" dirty="0">
                <a:solidFill>
                  <a:srgbClr val="0E3652"/>
                </a:solidFill>
                <a:latin typeface="Arial"/>
                <a:cs typeface="Arial"/>
              </a:rPr>
              <a:t>sample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1,000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adults </a:t>
            </a:r>
            <a:r>
              <a:rPr sz="1050" u="sng" spc="-25" dirty="0">
                <a:solidFill>
                  <a:srgbClr val="0E3652"/>
                </a:solidFill>
                <a:latin typeface="Arial"/>
                <a:cs typeface="Arial"/>
              </a:rPr>
              <a:t>from </a:t>
            </a:r>
            <a:r>
              <a:rPr sz="1050" u="sng" spc="-30" dirty="0">
                <a:solidFill>
                  <a:srgbClr val="0E3652"/>
                </a:solidFill>
                <a:latin typeface="Arial"/>
                <a:cs typeface="Arial"/>
              </a:rPr>
              <a:t>each </a:t>
            </a:r>
            <a:r>
              <a:rPr sz="1050" u="sng" spc="-20" dirty="0">
                <a:solidFill>
                  <a:srgbClr val="0E3652"/>
                </a:solidFill>
                <a:latin typeface="Arial"/>
                <a:cs typeface="Arial"/>
              </a:rPr>
              <a:t>state </a:t>
            </a:r>
            <a:r>
              <a:rPr sz="1050" spc="-40" dirty="0">
                <a:solidFill>
                  <a:srgbClr val="0E3652"/>
                </a:solidFill>
                <a:latin typeface="Arial"/>
                <a:cs typeface="Arial"/>
              </a:rPr>
              <a:t>in 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spc="-35" dirty="0" smtClean="0">
                <a:solidFill>
                  <a:srgbClr val="0E3652"/>
                </a:solidFill>
                <a:latin typeface="Arial"/>
                <a:cs typeface="Arial"/>
              </a:rPr>
              <a:t>US.</a:t>
            </a:r>
            <a:r>
              <a:rPr lang="en-US" sz="1050" spc="-35" dirty="0" smtClean="0">
                <a:solidFill>
                  <a:srgbClr val="0E3652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450" y="31942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Variability of </a:t>
            </a:r>
            <a:r>
              <a:rPr lang="en-US" sz="2400" b="1" dirty="0" smtClean="0">
                <a:solidFill>
                  <a:srgbClr val="00B050"/>
                </a:solidFill>
              </a:rPr>
              <a:t>Sample Statistics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9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39901" y="5620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509" y="657267"/>
            <a:ext cx="1534569" cy="1276544"/>
          </a:xfrm>
          <a:prstGeom prst="rect">
            <a:avLst/>
          </a:prstGeom>
        </p:spPr>
      </p:pic>
      <p:sp>
        <p:nvSpPr>
          <p:cNvPr id="3" name="object 5"/>
          <p:cNvSpPr txBox="1"/>
          <p:nvPr/>
        </p:nvSpPr>
        <p:spPr>
          <a:xfrm>
            <a:off x="67852" y="763381"/>
            <a:ext cx="2389598" cy="2634054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101600">
              <a:lnSpc>
                <a:spcPct val="100000"/>
              </a:lnSpc>
              <a:spcBef>
                <a:spcPts val="240"/>
              </a:spcBef>
            </a:pP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Suppose we </a:t>
            </a:r>
            <a:r>
              <a:rPr sz="1050" spc="-25" dirty="0">
                <a:solidFill>
                  <a:srgbClr val="0E3652"/>
                </a:solidFill>
                <a:latin typeface="Arial"/>
                <a:cs typeface="Arial"/>
              </a:rPr>
              <a:t>randomly </a:t>
            </a:r>
            <a:r>
              <a:rPr sz="1050" spc="-30" dirty="0">
                <a:solidFill>
                  <a:srgbClr val="0E3652"/>
                </a:solidFill>
                <a:latin typeface="Arial"/>
                <a:cs typeface="Arial"/>
              </a:rPr>
              <a:t>sample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1,000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adults </a:t>
            </a:r>
            <a:r>
              <a:rPr sz="1050" u="sng" spc="-25" dirty="0">
                <a:solidFill>
                  <a:srgbClr val="0E3652"/>
                </a:solidFill>
                <a:latin typeface="Arial"/>
                <a:cs typeface="Arial"/>
              </a:rPr>
              <a:t>from </a:t>
            </a:r>
            <a:r>
              <a:rPr sz="1050" u="sng" spc="-30" dirty="0">
                <a:solidFill>
                  <a:srgbClr val="0E3652"/>
                </a:solidFill>
                <a:latin typeface="Arial"/>
                <a:cs typeface="Arial"/>
              </a:rPr>
              <a:t>each </a:t>
            </a:r>
            <a:r>
              <a:rPr sz="1050" u="sng" spc="-20" dirty="0">
                <a:solidFill>
                  <a:srgbClr val="0E3652"/>
                </a:solidFill>
                <a:latin typeface="Arial"/>
                <a:cs typeface="Arial"/>
              </a:rPr>
              <a:t>state </a:t>
            </a:r>
            <a:r>
              <a:rPr sz="1050" spc="-40" dirty="0">
                <a:solidFill>
                  <a:srgbClr val="0E3652"/>
                </a:solidFill>
                <a:latin typeface="Arial"/>
                <a:cs typeface="Arial"/>
              </a:rPr>
              <a:t>in 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spc="-35" dirty="0" smtClean="0">
                <a:solidFill>
                  <a:srgbClr val="0E3652"/>
                </a:solidFill>
                <a:latin typeface="Arial"/>
                <a:cs typeface="Arial"/>
              </a:rPr>
              <a:t>US.</a:t>
            </a:r>
            <a:r>
              <a:rPr lang="en-US" sz="1050" spc="-35" dirty="0" smtClean="0">
                <a:solidFill>
                  <a:srgbClr val="0E3652"/>
                </a:solidFill>
                <a:latin typeface="Arial"/>
                <a:cs typeface="Arial"/>
              </a:rPr>
              <a:t> </a:t>
            </a:r>
          </a:p>
          <a:p>
            <a:pPr marL="59690" marR="101600">
              <a:lnSpc>
                <a:spcPct val="100000"/>
              </a:lnSpc>
              <a:spcBef>
                <a:spcPts val="240"/>
              </a:spcBef>
            </a:pPr>
            <a:endParaRPr lang="en-US" sz="1050" spc="-35" dirty="0">
              <a:solidFill>
                <a:srgbClr val="0E3652"/>
              </a:solidFill>
              <a:latin typeface="Arial"/>
              <a:cs typeface="Arial"/>
            </a:endParaRPr>
          </a:p>
          <a:p>
            <a:pPr marL="59690" marR="101600">
              <a:lnSpc>
                <a:spcPct val="100000"/>
              </a:lnSpc>
              <a:spcBef>
                <a:spcPts val="240"/>
              </a:spcBef>
            </a:pP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lang="en-US" sz="1050" spc="-20" dirty="0">
                <a:solidFill>
                  <a:srgbClr val="0E3652"/>
                </a:solidFill>
                <a:latin typeface="Arial"/>
                <a:cs typeface="Arial"/>
              </a:rPr>
              <a:t>it be highly unlikely to </a:t>
            </a: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have a state with a </a:t>
            </a:r>
            <a:r>
              <a:rPr lang="en-US" sz="1050" u="sng" spc="-20" dirty="0" smtClean="0">
                <a:solidFill>
                  <a:srgbClr val="0E3652"/>
                </a:solidFill>
                <a:latin typeface="Arial"/>
                <a:cs typeface="Arial"/>
              </a:rPr>
              <a:t>sample mean</a:t>
            </a: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 that was </a:t>
            </a:r>
            <a:r>
              <a:rPr lang="en-US" sz="1050" b="1" spc="-20" dirty="0" smtClean="0">
                <a:solidFill>
                  <a:srgbClr val="0E3652"/>
                </a:solidFill>
                <a:latin typeface="Arial"/>
                <a:cs typeface="Arial"/>
              </a:rPr>
              <a:t>64 or higher</a:t>
            </a: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?</a:t>
            </a:r>
          </a:p>
          <a:p>
            <a:pPr marL="59690" marR="101600">
              <a:lnSpc>
                <a:spcPct val="100000"/>
              </a:lnSpc>
              <a:spcBef>
                <a:spcPts val="240"/>
              </a:spcBef>
            </a:pPr>
            <a:endParaRPr lang="en-US" sz="1050" spc="-35" dirty="0">
              <a:solidFill>
                <a:srgbClr val="0E3652"/>
              </a:solidFill>
              <a:latin typeface="Arial"/>
              <a:cs typeface="Arial"/>
            </a:endParaRPr>
          </a:p>
          <a:p>
            <a:pPr marL="59690" marR="101600">
              <a:lnSpc>
                <a:spcPct val="100000"/>
              </a:lnSpc>
              <a:spcBef>
                <a:spcPts val="240"/>
              </a:spcBef>
            </a:pPr>
            <a:r>
              <a:rPr sz="1050" spc="-30" dirty="0" smtClean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050" spc="-3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expect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u="sng" spc="-30" dirty="0">
                <a:solidFill>
                  <a:srgbClr val="0E3652"/>
                </a:solidFill>
                <a:latin typeface="Arial"/>
                <a:cs typeface="Arial"/>
              </a:rPr>
              <a:t>sample </a:t>
            </a:r>
            <a:r>
              <a:rPr sz="1050" u="sng" spc="-35" dirty="0">
                <a:solidFill>
                  <a:srgbClr val="0E3652"/>
                </a:solidFill>
                <a:latin typeface="Arial"/>
                <a:cs typeface="Arial"/>
              </a:rPr>
              <a:t>means </a:t>
            </a:r>
            <a:r>
              <a:rPr sz="1050" u="sng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u="sng" spc="-30" dirty="0">
                <a:solidFill>
                  <a:srgbClr val="0E3652"/>
                </a:solidFill>
                <a:latin typeface="Arial"/>
                <a:cs typeface="Arial"/>
              </a:rPr>
              <a:t>their </a:t>
            </a:r>
            <a:r>
              <a:rPr sz="1050" u="sng" spc="-35" dirty="0">
                <a:solidFill>
                  <a:srgbClr val="0E3652"/>
                </a:solidFill>
                <a:latin typeface="Arial"/>
                <a:cs typeface="Arial"/>
              </a:rPr>
              <a:t>ages </a:t>
            </a:r>
            <a:r>
              <a:rPr lang="en-US" sz="1050" spc="5" dirty="0" smtClean="0">
                <a:solidFill>
                  <a:srgbClr val="0E3652"/>
                </a:solidFill>
                <a:latin typeface="Arial"/>
                <a:cs typeface="Arial"/>
              </a:rPr>
              <a:t>from the different states to be:</a:t>
            </a:r>
          </a:p>
          <a:p>
            <a:pPr marL="231140" marR="101600" indent="-171450">
              <a:lnSpc>
                <a:spcPct val="100000"/>
              </a:lnSpc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050" spc="5" dirty="0" smtClean="0">
                <a:solidFill>
                  <a:srgbClr val="0E3652"/>
                </a:solidFill>
                <a:latin typeface="Arial"/>
                <a:cs typeface="Arial"/>
              </a:rPr>
              <a:t>the same?</a:t>
            </a:r>
          </a:p>
          <a:p>
            <a:pPr marL="231140" marR="101600" indent="-171450">
              <a:lnSpc>
                <a:spcPct val="100000"/>
              </a:lnSpc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050" spc="5" dirty="0" smtClean="0">
                <a:solidFill>
                  <a:srgbClr val="0E3652"/>
                </a:solidFill>
                <a:latin typeface="Arial"/>
                <a:cs typeface="Arial"/>
              </a:rPr>
              <a:t>just as variable as the observations from the population?</a:t>
            </a:r>
          </a:p>
          <a:p>
            <a:pPr marL="231140" marR="101600" indent="-17145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050" spc="5" dirty="0" smtClean="0">
                <a:solidFill>
                  <a:srgbClr val="0E3652"/>
                </a:solidFill>
                <a:latin typeface="Arial"/>
                <a:cs typeface="Arial"/>
              </a:rPr>
              <a:t>LESS variable </a:t>
            </a:r>
            <a:r>
              <a:rPr lang="en-US" sz="1050" spc="5" dirty="0">
                <a:solidFill>
                  <a:srgbClr val="0E3652"/>
                </a:solidFill>
                <a:latin typeface="Arial"/>
                <a:cs typeface="Arial"/>
              </a:rPr>
              <a:t>as the </a:t>
            </a:r>
            <a:r>
              <a:rPr lang="en-US" sz="1050" spc="5" dirty="0" smtClean="0">
                <a:solidFill>
                  <a:srgbClr val="0E3652"/>
                </a:solidFill>
                <a:latin typeface="Arial"/>
                <a:cs typeface="Arial"/>
              </a:rPr>
              <a:t>observations </a:t>
            </a:r>
            <a:r>
              <a:rPr lang="en-US" sz="1050" spc="5" dirty="0">
                <a:solidFill>
                  <a:srgbClr val="0E3652"/>
                </a:solidFill>
                <a:latin typeface="Arial"/>
                <a:cs typeface="Arial"/>
              </a:rPr>
              <a:t>from the population</a:t>
            </a:r>
            <a:r>
              <a:rPr lang="en-US" sz="1050" spc="5" dirty="0" smtClean="0">
                <a:solidFill>
                  <a:srgbClr val="0E3652"/>
                </a:solidFill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450" y="31942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Variability of </a:t>
            </a:r>
            <a:r>
              <a:rPr lang="en-US" sz="2400" b="1" dirty="0" smtClean="0">
                <a:solidFill>
                  <a:srgbClr val="00B050"/>
                </a:solidFill>
              </a:rPr>
              <a:t>Sample Statistics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9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39901" y="5620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🔮</a:t>
            </a:r>
            <a:endParaRPr lang="en-US" dirty="0"/>
          </a:p>
        </p:txBody>
      </p:sp>
      <p:pic>
        <p:nvPicPr>
          <p:cNvPr id="1026" name="Picture 2" descr="Group of Women Sitting on Bench Outdo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032929"/>
            <a:ext cx="1600200" cy="119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8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228" y="1969675"/>
            <a:ext cx="1643590" cy="1437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509" y="657267"/>
            <a:ext cx="1534569" cy="127654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588010" y="1712442"/>
            <a:ext cx="646436" cy="123713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41641" y="1732239"/>
            <a:ext cx="506409" cy="10971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86793" y="1712442"/>
            <a:ext cx="528117" cy="89499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57263" y="1184413"/>
            <a:ext cx="1050658" cy="132945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5"/>
          <p:cNvSpPr txBox="1"/>
          <p:nvPr/>
        </p:nvSpPr>
        <p:spPr>
          <a:xfrm>
            <a:off x="39901" y="657267"/>
            <a:ext cx="2425292" cy="2795637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101600">
              <a:spcBef>
                <a:spcPts val="240"/>
              </a:spcBef>
            </a:pP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Suppose we </a:t>
            </a:r>
            <a:r>
              <a:rPr sz="1050" spc="-25" dirty="0">
                <a:solidFill>
                  <a:srgbClr val="0E3652"/>
                </a:solidFill>
                <a:latin typeface="Arial"/>
                <a:cs typeface="Arial"/>
              </a:rPr>
              <a:t>randomly </a:t>
            </a:r>
            <a:r>
              <a:rPr sz="1050" spc="-30" dirty="0">
                <a:solidFill>
                  <a:srgbClr val="0E3652"/>
                </a:solidFill>
                <a:latin typeface="Arial"/>
                <a:cs typeface="Arial"/>
              </a:rPr>
              <a:t>sample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1,000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adults </a:t>
            </a:r>
            <a:r>
              <a:rPr sz="1050" u="sng" spc="-25" dirty="0">
                <a:solidFill>
                  <a:srgbClr val="0E3652"/>
                </a:solidFill>
                <a:latin typeface="Arial"/>
                <a:cs typeface="Arial"/>
              </a:rPr>
              <a:t>from </a:t>
            </a:r>
            <a:r>
              <a:rPr sz="1050" u="sng" spc="-30" dirty="0">
                <a:solidFill>
                  <a:srgbClr val="0E3652"/>
                </a:solidFill>
                <a:latin typeface="Arial"/>
                <a:cs typeface="Arial"/>
              </a:rPr>
              <a:t>each </a:t>
            </a:r>
            <a:r>
              <a:rPr sz="1050" u="sng" spc="-20" dirty="0">
                <a:solidFill>
                  <a:srgbClr val="0E3652"/>
                </a:solidFill>
                <a:latin typeface="Arial"/>
                <a:cs typeface="Arial"/>
              </a:rPr>
              <a:t>state </a:t>
            </a:r>
            <a:r>
              <a:rPr sz="1050" spc="-40" dirty="0">
                <a:solidFill>
                  <a:srgbClr val="0E3652"/>
                </a:solidFill>
                <a:latin typeface="Arial"/>
                <a:cs typeface="Arial"/>
              </a:rPr>
              <a:t>in 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spc="-35" dirty="0" smtClean="0">
                <a:solidFill>
                  <a:srgbClr val="0E3652"/>
                </a:solidFill>
                <a:latin typeface="Arial"/>
                <a:cs typeface="Arial"/>
              </a:rPr>
              <a:t>US.</a:t>
            </a:r>
            <a:r>
              <a:rPr lang="en-US" sz="1050" spc="-35" dirty="0" smtClean="0">
                <a:solidFill>
                  <a:srgbClr val="0E3652"/>
                </a:solidFill>
                <a:latin typeface="Arial"/>
                <a:cs typeface="Arial"/>
              </a:rPr>
              <a:t> </a:t>
            </a:r>
          </a:p>
          <a:p>
            <a:pPr marL="59690" marR="101600">
              <a:spcBef>
                <a:spcPts val="240"/>
              </a:spcBef>
            </a:pPr>
            <a:endParaRPr lang="en-US" sz="1050" spc="-35" dirty="0">
              <a:solidFill>
                <a:srgbClr val="0E3652"/>
              </a:solidFill>
              <a:latin typeface="Arial"/>
              <a:cs typeface="Arial"/>
            </a:endParaRPr>
          </a:p>
          <a:p>
            <a:pPr marL="59690" marR="101600">
              <a:spcBef>
                <a:spcPts val="240"/>
              </a:spcBef>
            </a:pP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lang="en-US" sz="1050" spc="-20" dirty="0">
                <a:solidFill>
                  <a:srgbClr val="0E3652"/>
                </a:solidFill>
                <a:latin typeface="Arial"/>
                <a:cs typeface="Arial"/>
              </a:rPr>
              <a:t>it be highly unlikely to </a:t>
            </a: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have a state with a </a:t>
            </a:r>
            <a:r>
              <a:rPr lang="en-US" sz="1050" u="sng" spc="-20" dirty="0" smtClean="0">
                <a:solidFill>
                  <a:srgbClr val="0E3652"/>
                </a:solidFill>
                <a:latin typeface="Arial"/>
                <a:cs typeface="Arial"/>
              </a:rPr>
              <a:t>sample mean</a:t>
            </a: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 that was </a:t>
            </a:r>
            <a:r>
              <a:rPr lang="en-US" sz="1050" b="1" spc="-20" dirty="0" smtClean="0">
                <a:solidFill>
                  <a:srgbClr val="0E3652"/>
                </a:solidFill>
                <a:latin typeface="Arial"/>
                <a:cs typeface="Arial"/>
              </a:rPr>
              <a:t>64 or higher</a:t>
            </a:r>
            <a:r>
              <a:rPr lang="en-US" sz="1050" spc="-20" dirty="0" smtClean="0">
                <a:solidFill>
                  <a:srgbClr val="0E3652"/>
                </a:solidFill>
                <a:latin typeface="Arial"/>
                <a:cs typeface="Arial"/>
              </a:rPr>
              <a:t>? </a:t>
            </a:r>
            <a:r>
              <a:rPr lang="en-US" sz="1050" b="1" spc="5" dirty="0">
                <a:solidFill>
                  <a:srgbClr val="0E3652"/>
                </a:solidFill>
                <a:latin typeface="Arial"/>
                <a:cs typeface="Arial"/>
              </a:rPr>
              <a:t>– YES</a:t>
            </a:r>
            <a:r>
              <a:rPr lang="en-US" sz="1050" b="1" spc="5" dirty="0" smtClean="0">
                <a:solidFill>
                  <a:srgbClr val="0E3652"/>
                </a:solidFill>
                <a:latin typeface="Arial"/>
                <a:cs typeface="Arial"/>
              </a:rPr>
              <a:t>!</a:t>
            </a:r>
          </a:p>
          <a:p>
            <a:pPr marL="59690" marR="101600">
              <a:spcBef>
                <a:spcPts val="240"/>
              </a:spcBef>
            </a:pPr>
            <a:endParaRPr lang="en-US" sz="1050" spc="-35" dirty="0">
              <a:solidFill>
                <a:srgbClr val="0E3652"/>
              </a:solidFill>
              <a:latin typeface="Arial"/>
              <a:cs typeface="Arial"/>
            </a:endParaRPr>
          </a:p>
          <a:p>
            <a:pPr marL="59690" marR="101600">
              <a:lnSpc>
                <a:spcPct val="100000"/>
              </a:lnSpc>
              <a:spcBef>
                <a:spcPts val="240"/>
              </a:spcBef>
            </a:pPr>
            <a:r>
              <a:rPr sz="1050" spc="-30" dirty="0" smtClean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050" spc="-3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expect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u="sng" spc="-30" dirty="0">
                <a:solidFill>
                  <a:srgbClr val="0E3652"/>
                </a:solidFill>
                <a:latin typeface="Arial"/>
                <a:cs typeface="Arial"/>
              </a:rPr>
              <a:t>sample </a:t>
            </a:r>
            <a:r>
              <a:rPr sz="1050" u="sng" spc="-35" dirty="0">
                <a:solidFill>
                  <a:srgbClr val="0E3652"/>
                </a:solidFill>
                <a:latin typeface="Arial"/>
                <a:cs typeface="Arial"/>
              </a:rPr>
              <a:t>means </a:t>
            </a:r>
            <a:r>
              <a:rPr sz="1050" u="sng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u="sng" spc="-30" dirty="0">
                <a:solidFill>
                  <a:srgbClr val="0E3652"/>
                </a:solidFill>
                <a:latin typeface="Arial"/>
                <a:cs typeface="Arial"/>
              </a:rPr>
              <a:t>their </a:t>
            </a:r>
            <a:r>
              <a:rPr sz="1050" u="sng" spc="-35" dirty="0">
                <a:solidFill>
                  <a:srgbClr val="0E3652"/>
                </a:solidFill>
                <a:latin typeface="Arial"/>
                <a:cs typeface="Arial"/>
              </a:rPr>
              <a:t>ages </a:t>
            </a:r>
            <a:r>
              <a:rPr lang="en-US" sz="1050" spc="5" dirty="0" smtClean="0">
                <a:solidFill>
                  <a:srgbClr val="0E3652"/>
                </a:solidFill>
                <a:latin typeface="Arial"/>
                <a:cs typeface="Arial"/>
              </a:rPr>
              <a:t>from the different states to be:</a:t>
            </a:r>
          </a:p>
          <a:p>
            <a:pPr marL="231140" marR="101600" indent="-171450">
              <a:lnSpc>
                <a:spcPct val="100000"/>
              </a:lnSpc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050" spc="5" dirty="0" smtClean="0">
                <a:solidFill>
                  <a:srgbClr val="0E3652"/>
                </a:solidFill>
                <a:latin typeface="Arial"/>
                <a:cs typeface="Arial"/>
              </a:rPr>
              <a:t>all the same?</a:t>
            </a:r>
            <a:r>
              <a:rPr lang="en-US" sz="1050" b="1" spc="5" dirty="0" smtClean="0">
                <a:solidFill>
                  <a:srgbClr val="0E3652"/>
                </a:solidFill>
                <a:latin typeface="Arial"/>
                <a:cs typeface="Arial"/>
              </a:rPr>
              <a:t>–NO!</a:t>
            </a:r>
          </a:p>
          <a:p>
            <a:pPr marL="231140" marR="101600" indent="-17145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050" spc="5" dirty="0" smtClean="0">
                <a:solidFill>
                  <a:srgbClr val="0E3652"/>
                </a:solidFill>
                <a:latin typeface="Arial"/>
                <a:cs typeface="Arial"/>
              </a:rPr>
              <a:t>just as variable as the observations from the population?</a:t>
            </a:r>
            <a:r>
              <a:rPr lang="en-US" sz="1050" b="1" spc="5" dirty="0" smtClean="0">
                <a:solidFill>
                  <a:srgbClr val="0E3652"/>
                </a:solidFill>
                <a:latin typeface="Arial"/>
                <a:cs typeface="Arial"/>
              </a:rPr>
              <a:t>–NO!</a:t>
            </a:r>
            <a:endParaRPr lang="en-US" sz="1050" spc="5" dirty="0" smtClean="0">
              <a:solidFill>
                <a:srgbClr val="0E3652"/>
              </a:solidFill>
              <a:latin typeface="Arial"/>
              <a:cs typeface="Arial"/>
            </a:endParaRPr>
          </a:p>
          <a:p>
            <a:pPr marL="231140" marR="101600" indent="-17145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050" spc="5" dirty="0" smtClean="0">
                <a:solidFill>
                  <a:srgbClr val="0E3652"/>
                </a:solidFill>
                <a:latin typeface="Arial"/>
                <a:cs typeface="Arial"/>
              </a:rPr>
              <a:t>LESS variable </a:t>
            </a:r>
            <a:r>
              <a:rPr lang="en-US" sz="1050" spc="5" dirty="0">
                <a:solidFill>
                  <a:srgbClr val="0E3652"/>
                </a:solidFill>
                <a:latin typeface="Arial"/>
                <a:cs typeface="Arial"/>
              </a:rPr>
              <a:t>as the </a:t>
            </a:r>
            <a:r>
              <a:rPr lang="en-US" sz="1050" spc="5" dirty="0" smtClean="0">
                <a:solidFill>
                  <a:srgbClr val="0E3652"/>
                </a:solidFill>
                <a:latin typeface="Arial"/>
                <a:cs typeface="Arial"/>
              </a:rPr>
              <a:t>observations </a:t>
            </a:r>
            <a:r>
              <a:rPr lang="en-US" sz="1050" spc="5" dirty="0">
                <a:solidFill>
                  <a:srgbClr val="0E3652"/>
                </a:solidFill>
                <a:latin typeface="Arial"/>
                <a:cs typeface="Arial"/>
              </a:rPr>
              <a:t>from the population</a:t>
            </a:r>
            <a:r>
              <a:rPr lang="en-US" sz="1050" spc="5" dirty="0" smtClean="0">
                <a:solidFill>
                  <a:srgbClr val="0E3652"/>
                </a:solidFill>
                <a:latin typeface="Arial"/>
                <a:cs typeface="Arial"/>
              </a:rPr>
              <a:t>? </a:t>
            </a:r>
            <a:r>
              <a:rPr lang="en-US" sz="1050" b="1" spc="5" dirty="0">
                <a:solidFill>
                  <a:srgbClr val="0E3652"/>
                </a:solidFill>
                <a:latin typeface="Arial"/>
                <a:cs typeface="Arial"/>
              </a:rPr>
              <a:t>– </a:t>
            </a:r>
            <a:r>
              <a:rPr lang="en-US" sz="1050" b="1" spc="5" dirty="0" smtClean="0">
                <a:solidFill>
                  <a:srgbClr val="0E3652"/>
                </a:solidFill>
                <a:latin typeface="Arial"/>
                <a:cs typeface="Arial"/>
              </a:rPr>
              <a:t>YES!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50" y="31942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Variability of </a:t>
            </a:r>
            <a:r>
              <a:rPr lang="en-US" sz="2400" b="1" dirty="0" smtClean="0">
                <a:solidFill>
                  <a:srgbClr val="00B050"/>
                </a:solidFill>
              </a:rPr>
              <a:t>Sample Statistics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7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39901" y="5620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5250" y="53975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🔮 </a:t>
            </a:r>
            <a:r>
              <a:rPr lang="en-US" sz="1600" b="1" u="sng" dirty="0"/>
              <a:t>V</a:t>
            </a:r>
            <a:r>
              <a:rPr lang="en-US" sz="1600" b="1" u="sng" dirty="0" smtClean="0"/>
              <a:t>ariability</a:t>
            </a:r>
            <a:r>
              <a:rPr lang="en-US" sz="1600" b="1" dirty="0" smtClean="0"/>
              <a:t> of </a:t>
            </a:r>
            <a:r>
              <a:rPr lang="en-US" sz="1600" b="1" dirty="0" smtClean="0">
                <a:solidFill>
                  <a:srgbClr val="0070C0"/>
                </a:solidFill>
              </a:rPr>
              <a:t>observations from a population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b="1" dirty="0" smtClean="0"/>
              <a:t>                      GREATER THAN</a:t>
            </a:r>
          </a:p>
          <a:p>
            <a:endParaRPr lang="en-US" b="1" dirty="0"/>
          </a:p>
          <a:p>
            <a:r>
              <a:rPr lang="en-US" sz="1600" b="1" dirty="0" smtClean="0"/>
              <a:t>     </a:t>
            </a:r>
            <a:r>
              <a:rPr lang="en-US" sz="1600" b="1" u="sng" dirty="0" smtClean="0"/>
              <a:t>Variability</a:t>
            </a:r>
            <a:r>
              <a:rPr lang="en-US" sz="1600" b="1" dirty="0" smtClean="0"/>
              <a:t> of </a:t>
            </a:r>
            <a:r>
              <a:rPr lang="en-US" sz="1600" b="1" dirty="0" smtClean="0">
                <a:solidFill>
                  <a:srgbClr val="00B050"/>
                </a:solidFill>
              </a:rPr>
              <a:t>sample statistics.</a:t>
            </a:r>
            <a:endParaRPr lang="en-US" sz="16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4" y="1784484"/>
            <a:ext cx="2057400" cy="1650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250" y="1598838"/>
            <a:ext cx="2362200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0" b="1" dirty="0"/>
              <a:t>Population 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2250" y="1551012"/>
            <a:ext cx="2057400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0" b="1" dirty="0"/>
              <a:t>Sampling Distribution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142"/>
          <a:stretch/>
        </p:blipFill>
        <p:spPr>
          <a:xfrm>
            <a:off x="2609850" y="1781724"/>
            <a:ext cx="1734819" cy="16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53" y="28969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✋ </a:t>
            </a:r>
            <a:r>
              <a:rPr lang="en-US" sz="2800" b="1" dirty="0" smtClean="0"/>
              <a:t>Let‘s make a SAMPLING DISTRIBUTION.</a:t>
            </a:r>
            <a:endParaRPr lang="en-US" sz="28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769" y="1841341"/>
            <a:ext cx="1643590" cy="14370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73" y="1475550"/>
            <a:ext cx="1912577" cy="1590993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781050" y="3010769"/>
            <a:ext cx="1847667" cy="6706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132567" y="2873375"/>
            <a:ext cx="1542193" cy="8533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466850" y="2720975"/>
            <a:ext cx="1207910" cy="1298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04610" y="2131294"/>
            <a:ext cx="1238640" cy="5628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0706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039" y="261123"/>
            <a:ext cx="4222115" cy="1670685"/>
          </a:xfrm>
          <a:custGeom>
            <a:avLst/>
            <a:gdLst/>
            <a:ahLst/>
            <a:cxnLst/>
            <a:rect l="l" t="t" r="r" b="b"/>
            <a:pathLst>
              <a:path w="4222115" h="1670685">
                <a:moveTo>
                  <a:pt x="0" y="1670557"/>
                </a:moveTo>
                <a:lnTo>
                  <a:pt x="4222115" y="1670557"/>
                </a:lnTo>
                <a:lnTo>
                  <a:pt x="4222115" y="0"/>
                </a:lnTo>
                <a:lnTo>
                  <a:pt x="0" y="0"/>
                </a:lnTo>
                <a:lnTo>
                  <a:pt x="0" y="1670557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877" y="318576"/>
            <a:ext cx="3765550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100" spc="-65" dirty="0">
                <a:solidFill>
                  <a:srgbClr val="0E3652"/>
                </a:solidFill>
              </a:rPr>
              <a:t>We </a:t>
            </a:r>
            <a:r>
              <a:rPr sz="1100" spc="-10" dirty="0">
                <a:solidFill>
                  <a:srgbClr val="0E3652"/>
                </a:solidFill>
              </a:rPr>
              <a:t>would </a:t>
            </a:r>
            <a:r>
              <a:rPr sz="1100" spc="-40" dirty="0">
                <a:solidFill>
                  <a:srgbClr val="0E3652"/>
                </a:solidFill>
              </a:rPr>
              <a:t>like </a:t>
            </a:r>
            <a:r>
              <a:rPr sz="1100" spc="5" dirty="0">
                <a:solidFill>
                  <a:srgbClr val="0E3652"/>
                </a:solidFill>
              </a:rPr>
              <a:t>to </a:t>
            </a:r>
            <a:r>
              <a:rPr sz="1100" spc="-25" dirty="0">
                <a:solidFill>
                  <a:srgbClr val="0E3652"/>
                </a:solidFill>
              </a:rPr>
              <a:t>estimate </a:t>
            </a:r>
            <a:r>
              <a:rPr sz="1100" spc="-20" dirty="0">
                <a:solidFill>
                  <a:srgbClr val="0E3652"/>
                </a:solidFill>
              </a:rPr>
              <a:t>the </a:t>
            </a:r>
            <a:r>
              <a:rPr sz="1100" spc="-40" dirty="0">
                <a:solidFill>
                  <a:srgbClr val="0E3652"/>
                </a:solidFill>
              </a:rPr>
              <a:t>average </a:t>
            </a:r>
            <a:r>
              <a:rPr sz="1100" spc="-20" dirty="0">
                <a:solidFill>
                  <a:srgbClr val="0E3652"/>
                </a:solidFill>
              </a:rPr>
              <a:t>number </a:t>
            </a:r>
            <a:r>
              <a:rPr sz="1100" spc="-15" dirty="0">
                <a:solidFill>
                  <a:srgbClr val="0E3652"/>
                </a:solidFill>
              </a:rPr>
              <a:t>of </a:t>
            </a:r>
            <a:r>
              <a:rPr sz="1100" spc="-20" dirty="0">
                <a:solidFill>
                  <a:srgbClr val="0E3652"/>
                </a:solidFill>
              </a:rPr>
              <a:t>drinks </a:t>
            </a:r>
            <a:r>
              <a:rPr sz="1100" spc="-15" dirty="0">
                <a:solidFill>
                  <a:srgbClr val="0E3652"/>
                </a:solidFill>
              </a:rPr>
              <a:t>it  </a:t>
            </a:r>
            <a:r>
              <a:rPr sz="1100" spc="-25" dirty="0">
                <a:solidFill>
                  <a:srgbClr val="0E3652"/>
                </a:solidFill>
              </a:rPr>
              <a:t>takes </a:t>
            </a:r>
            <a:r>
              <a:rPr sz="1100" spc="-15" dirty="0">
                <a:solidFill>
                  <a:srgbClr val="0E3652"/>
                </a:solidFill>
              </a:rPr>
              <a:t>students </a:t>
            </a:r>
            <a:r>
              <a:rPr sz="1100" spc="5" dirty="0">
                <a:solidFill>
                  <a:srgbClr val="0E3652"/>
                </a:solidFill>
              </a:rPr>
              <a:t>to </a:t>
            </a:r>
            <a:r>
              <a:rPr sz="1100" spc="-15" dirty="0">
                <a:solidFill>
                  <a:srgbClr val="0E3652"/>
                </a:solidFill>
              </a:rPr>
              <a:t>get</a:t>
            </a:r>
            <a:r>
              <a:rPr sz="1100" spc="30" dirty="0">
                <a:solidFill>
                  <a:srgbClr val="0E3652"/>
                </a:solidFill>
              </a:rPr>
              <a:t> </a:t>
            </a:r>
            <a:r>
              <a:rPr sz="1100" spc="-15" dirty="0">
                <a:solidFill>
                  <a:srgbClr val="0E3652"/>
                </a:solidFill>
              </a:rPr>
              <a:t>drunk.</a:t>
            </a:r>
            <a:endParaRPr sz="1100" dirty="0"/>
          </a:p>
        </p:txBody>
      </p:sp>
      <p:sp>
        <p:nvSpPr>
          <p:cNvPr id="5" name="object 5"/>
          <p:cNvSpPr/>
          <p:nvPr/>
        </p:nvSpPr>
        <p:spPr>
          <a:xfrm>
            <a:off x="1677786" y="3149543"/>
            <a:ext cx="2051050" cy="0"/>
          </a:xfrm>
          <a:custGeom>
            <a:avLst/>
            <a:gdLst/>
            <a:ahLst/>
            <a:cxnLst/>
            <a:rect l="l" t="t" r="r" b="b"/>
            <a:pathLst>
              <a:path w="2051050">
                <a:moveTo>
                  <a:pt x="0" y="0"/>
                </a:moveTo>
                <a:lnTo>
                  <a:pt x="2050922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7786" y="3149543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7970" y="3149543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98155" y="3149543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08340" y="3149543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18524" y="3149543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8709" y="3149543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42252" y="3232006"/>
            <a:ext cx="7112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2437" y="3232006"/>
            <a:ext cx="7112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6214" y="3232006"/>
            <a:ext cx="1094105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80"/>
              </a:lnSpc>
              <a:spcBef>
                <a:spcPts val="95"/>
              </a:spcBef>
              <a:tabLst>
                <a:tab pos="409575" algn="l"/>
              </a:tabLst>
            </a:pPr>
            <a:r>
              <a:rPr sz="650" spc="-5" dirty="0">
                <a:latin typeface="Arial"/>
                <a:cs typeface="Arial"/>
              </a:rPr>
              <a:t>4	6</a:t>
            </a:r>
            <a:endParaRPr sz="650">
              <a:latin typeface="Arial"/>
              <a:cs typeface="Arial"/>
            </a:endParaRPr>
          </a:p>
          <a:p>
            <a:pPr algn="ctr">
              <a:lnSpc>
                <a:spcPts val="780"/>
              </a:lnSpc>
            </a:pPr>
            <a:r>
              <a:rPr sz="650" spc="-5" dirty="0">
                <a:latin typeface="Arial"/>
                <a:cs typeface="Arial"/>
              </a:rPr>
              <a:t>number of drinks to get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-5" dirty="0">
                <a:latin typeface="Arial"/>
                <a:cs typeface="Arial"/>
              </a:rPr>
              <a:t>drunk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82991" y="3232006"/>
            <a:ext cx="7112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8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70410" y="3232006"/>
            <a:ext cx="116839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10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95749" y="2209264"/>
            <a:ext cx="0" cy="902969"/>
          </a:xfrm>
          <a:custGeom>
            <a:avLst/>
            <a:gdLst/>
            <a:ahLst/>
            <a:cxnLst/>
            <a:rect l="l" t="t" r="r" b="b"/>
            <a:pathLst>
              <a:path h="902969">
                <a:moveTo>
                  <a:pt x="0" y="902747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46527" y="3112012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6527" y="2931462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6527" y="2750913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46527" y="2570363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46527" y="2389813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46527" y="2209264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90650" y="1967049"/>
            <a:ext cx="153888" cy="1180814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193040" algn="l"/>
              </a:tabLst>
            </a:pPr>
            <a:r>
              <a:rPr sz="1000" spc="-5" dirty="0">
                <a:latin typeface="Arial"/>
                <a:cs typeface="Arial"/>
              </a:rPr>
              <a:t>0	5 10 15 20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77786" y="2895366"/>
            <a:ext cx="205104" cy="217170"/>
          </a:xfrm>
          <a:custGeom>
            <a:avLst/>
            <a:gdLst/>
            <a:ahLst/>
            <a:cxnLst/>
            <a:rect l="l" t="t" r="r" b="b"/>
            <a:pathLst>
              <a:path w="205105" h="217169">
                <a:moveTo>
                  <a:pt x="0" y="216645"/>
                </a:moveTo>
                <a:lnTo>
                  <a:pt x="205092" y="216645"/>
                </a:lnTo>
                <a:lnTo>
                  <a:pt x="205092" y="0"/>
                </a:lnTo>
                <a:lnTo>
                  <a:pt x="0" y="0"/>
                </a:lnTo>
                <a:lnTo>
                  <a:pt x="0" y="216645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7786" y="2895366"/>
            <a:ext cx="205104" cy="217170"/>
          </a:xfrm>
          <a:custGeom>
            <a:avLst/>
            <a:gdLst/>
            <a:ahLst/>
            <a:cxnLst/>
            <a:rect l="l" t="t" r="r" b="b"/>
            <a:pathLst>
              <a:path w="205105" h="217169">
                <a:moveTo>
                  <a:pt x="0" y="216645"/>
                </a:moveTo>
                <a:lnTo>
                  <a:pt x="205092" y="216645"/>
                </a:lnTo>
                <a:lnTo>
                  <a:pt x="205092" y="0"/>
                </a:lnTo>
                <a:lnTo>
                  <a:pt x="0" y="0"/>
                </a:lnTo>
                <a:lnTo>
                  <a:pt x="0" y="216645"/>
                </a:lnTo>
                <a:close/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82878" y="285926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5" h="253364">
                <a:moveTo>
                  <a:pt x="0" y="252742"/>
                </a:moveTo>
                <a:lnTo>
                  <a:pt x="205092" y="252742"/>
                </a:lnTo>
                <a:lnTo>
                  <a:pt x="205092" y="0"/>
                </a:lnTo>
                <a:lnTo>
                  <a:pt x="0" y="0"/>
                </a:lnTo>
                <a:lnTo>
                  <a:pt x="0" y="252742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82878" y="285926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5" h="253364">
                <a:moveTo>
                  <a:pt x="0" y="252742"/>
                </a:moveTo>
                <a:lnTo>
                  <a:pt x="205092" y="252742"/>
                </a:lnTo>
                <a:lnTo>
                  <a:pt x="205092" y="0"/>
                </a:lnTo>
                <a:lnTo>
                  <a:pt x="0" y="0"/>
                </a:lnTo>
                <a:lnTo>
                  <a:pt x="0" y="252742"/>
                </a:lnTo>
                <a:close/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87970" y="2534267"/>
            <a:ext cx="205104" cy="577850"/>
          </a:xfrm>
          <a:custGeom>
            <a:avLst/>
            <a:gdLst/>
            <a:ahLst/>
            <a:cxnLst/>
            <a:rect l="l" t="t" r="r" b="b"/>
            <a:pathLst>
              <a:path w="205105" h="577850">
                <a:moveTo>
                  <a:pt x="0" y="577744"/>
                </a:moveTo>
                <a:lnTo>
                  <a:pt x="205092" y="577744"/>
                </a:lnTo>
                <a:lnTo>
                  <a:pt x="205092" y="0"/>
                </a:lnTo>
                <a:lnTo>
                  <a:pt x="0" y="0"/>
                </a:lnTo>
                <a:lnTo>
                  <a:pt x="0" y="577744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87970" y="2534267"/>
            <a:ext cx="205104" cy="577850"/>
          </a:xfrm>
          <a:custGeom>
            <a:avLst/>
            <a:gdLst/>
            <a:ahLst/>
            <a:cxnLst/>
            <a:rect l="l" t="t" r="r" b="b"/>
            <a:pathLst>
              <a:path w="205105" h="577850">
                <a:moveTo>
                  <a:pt x="0" y="577744"/>
                </a:moveTo>
                <a:lnTo>
                  <a:pt x="205092" y="577744"/>
                </a:lnTo>
                <a:lnTo>
                  <a:pt x="205092" y="0"/>
                </a:lnTo>
                <a:lnTo>
                  <a:pt x="0" y="0"/>
                </a:lnTo>
                <a:lnTo>
                  <a:pt x="0" y="577744"/>
                </a:lnTo>
                <a:close/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93063" y="2173168"/>
            <a:ext cx="205104" cy="939165"/>
          </a:xfrm>
          <a:custGeom>
            <a:avLst/>
            <a:gdLst/>
            <a:ahLst/>
            <a:cxnLst/>
            <a:rect l="l" t="t" r="r" b="b"/>
            <a:pathLst>
              <a:path w="205105" h="939164">
                <a:moveTo>
                  <a:pt x="0" y="938844"/>
                </a:moveTo>
                <a:lnTo>
                  <a:pt x="205092" y="938844"/>
                </a:lnTo>
                <a:lnTo>
                  <a:pt x="205092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93063" y="2173168"/>
            <a:ext cx="205104" cy="939165"/>
          </a:xfrm>
          <a:custGeom>
            <a:avLst/>
            <a:gdLst/>
            <a:ahLst/>
            <a:cxnLst/>
            <a:rect l="l" t="t" r="r" b="b"/>
            <a:pathLst>
              <a:path w="205105" h="939164">
                <a:moveTo>
                  <a:pt x="0" y="938844"/>
                </a:moveTo>
                <a:lnTo>
                  <a:pt x="205092" y="938844"/>
                </a:lnTo>
                <a:lnTo>
                  <a:pt x="205092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98155" y="2173168"/>
            <a:ext cx="205104" cy="939165"/>
          </a:xfrm>
          <a:custGeom>
            <a:avLst/>
            <a:gdLst/>
            <a:ahLst/>
            <a:cxnLst/>
            <a:rect l="l" t="t" r="r" b="b"/>
            <a:pathLst>
              <a:path w="205105" h="939164">
                <a:moveTo>
                  <a:pt x="0" y="938844"/>
                </a:moveTo>
                <a:lnTo>
                  <a:pt x="205092" y="938844"/>
                </a:lnTo>
                <a:lnTo>
                  <a:pt x="205092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98155" y="2173168"/>
            <a:ext cx="205104" cy="939165"/>
          </a:xfrm>
          <a:custGeom>
            <a:avLst/>
            <a:gdLst/>
            <a:ahLst/>
            <a:cxnLst/>
            <a:rect l="l" t="t" r="r" b="b"/>
            <a:pathLst>
              <a:path w="205105" h="939164">
                <a:moveTo>
                  <a:pt x="0" y="938844"/>
                </a:moveTo>
                <a:lnTo>
                  <a:pt x="205092" y="938844"/>
                </a:lnTo>
                <a:lnTo>
                  <a:pt x="205092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247" y="2173168"/>
            <a:ext cx="205104" cy="939165"/>
          </a:xfrm>
          <a:custGeom>
            <a:avLst/>
            <a:gdLst/>
            <a:ahLst/>
            <a:cxnLst/>
            <a:rect l="l" t="t" r="r" b="b"/>
            <a:pathLst>
              <a:path w="205105" h="939164">
                <a:moveTo>
                  <a:pt x="0" y="938844"/>
                </a:moveTo>
                <a:lnTo>
                  <a:pt x="205092" y="938844"/>
                </a:lnTo>
                <a:lnTo>
                  <a:pt x="205092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03247" y="2173168"/>
            <a:ext cx="205104" cy="939165"/>
          </a:xfrm>
          <a:custGeom>
            <a:avLst/>
            <a:gdLst/>
            <a:ahLst/>
            <a:cxnLst/>
            <a:rect l="l" t="t" r="r" b="b"/>
            <a:pathLst>
              <a:path w="205105" h="939164">
                <a:moveTo>
                  <a:pt x="0" y="938844"/>
                </a:moveTo>
                <a:lnTo>
                  <a:pt x="205092" y="938844"/>
                </a:lnTo>
                <a:lnTo>
                  <a:pt x="205092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08340" y="2750913"/>
            <a:ext cx="205104" cy="361315"/>
          </a:xfrm>
          <a:custGeom>
            <a:avLst/>
            <a:gdLst/>
            <a:ahLst/>
            <a:cxnLst/>
            <a:rect l="l" t="t" r="r" b="b"/>
            <a:pathLst>
              <a:path w="205105" h="361314">
                <a:moveTo>
                  <a:pt x="0" y="361099"/>
                </a:moveTo>
                <a:lnTo>
                  <a:pt x="205092" y="361099"/>
                </a:lnTo>
                <a:lnTo>
                  <a:pt x="205092" y="0"/>
                </a:lnTo>
                <a:lnTo>
                  <a:pt x="0" y="0"/>
                </a:lnTo>
                <a:lnTo>
                  <a:pt x="0" y="361099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08340" y="2750913"/>
            <a:ext cx="205104" cy="361315"/>
          </a:xfrm>
          <a:custGeom>
            <a:avLst/>
            <a:gdLst/>
            <a:ahLst/>
            <a:cxnLst/>
            <a:rect l="l" t="t" r="r" b="b"/>
            <a:pathLst>
              <a:path w="205105" h="361314">
                <a:moveTo>
                  <a:pt x="0" y="361099"/>
                </a:moveTo>
                <a:lnTo>
                  <a:pt x="205092" y="361099"/>
                </a:lnTo>
                <a:lnTo>
                  <a:pt x="205092" y="0"/>
                </a:lnTo>
                <a:lnTo>
                  <a:pt x="0" y="0"/>
                </a:lnTo>
                <a:lnTo>
                  <a:pt x="0" y="361099"/>
                </a:lnTo>
                <a:close/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13432" y="2642555"/>
            <a:ext cx="205104" cy="469900"/>
          </a:xfrm>
          <a:custGeom>
            <a:avLst/>
            <a:gdLst/>
            <a:ahLst/>
            <a:cxnLst/>
            <a:rect l="l" t="t" r="r" b="b"/>
            <a:pathLst>
              <a:path w="205105" h="469900">
                <a:moveTo>
                  <a:pt x="0" y="469456"/>
                </a:moveTo>
                <a:lnTo>
                  <a:pt x="205092" y="469456"/>
                </a:lnTo>
                <a:lnTo>
                  <a:pt x="205092" y="0"/>
                </a:lnTo>
                <a:lnTo>
                  <a:pt x="0" y="0"/>
                </a:lnTo>
                <a:lnTo>
                  <a:pt x="0" y="469456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13432" y="2642555"/>
            <a:ext cx="205104" cy="469900"/>
          </a:xfrm>
          <a:custGeom>
            <a:avLst/>
            <a:gdLst/>
            <a:ahLst/>
            <a:cxnLst/>
            <a:rect l="l" t="t" r="r" b="b"/>
            <a:pathLst>
              <a:path w="205105" h="469900">
                <a:moveTo>
                  <a:pt x="0" y="469456"/>
                </a:moveTo>
                <a:lnTo>
                  <a:pt x="205092" y="469456"/>
                </a:lnTo>
                <a:lnTo>
                  <a:pt x="205092" y="0"/>
                </a:lnTo>
                <a:lnTo>
                  <a:pt x="0" y="0"/>
                </a:lnTo>
                <a:lnTo>
                  <a:pt x="0" y="469456"/>
                </a:lnTo>
                <a:close/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18524" y="3075915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5">
                <a:moveTo>
                  <a:pt x="0" y="0"/>
                </a:moveTo>
                <a:lnTo>
                  <a:pt x="205092" y="0"/>
                </a:lnTo>
              </a:path>
            </a:pathLst>
          </a:custGeom>
          <a:ln w="72192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18524" y="3039819"/>
            <a:ext cx="205104" cy="72390"/>
          </a:xfrm>
          <a:custGeom>
            <a:avLst/>
            <a:gdLst/>
            <a:ahLst/>
            <a:cxnLst/>
            <a:rect l="l" t="t" r="r" b="b"/>
            <a:pathLst>
              <a:path w="205105" h="72389">
                <a:moveTo>
                  <a:pt x="0" y="72192"/>
                </a:moveTo>
                <a:lnTo>
                  <a:pt x="205092" y="72192"/>
                </a:lnTo>
                <a:lnTo>
                  <a:pt x="205092" y="0"/>
                </a:lnTo>
                <a:lnTo>
                  <a:pt x="0" y="0"/>
                </a:lnTo>
                <a:lnTo>
                  <a:pt x="0" y="72192"/>
                </a:lnTo>
                <a:close/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23617" y="2606459"/>
            <a:ext cx="205104" cy="506095"/>
          </a:xfrm>
          <a:custGeom>
            <a:avLst/>
            <a:gdLst/>
            <a:ahLst/>
            <a:cxnLst/>
            <a:rect l="l" t="t" r="r" b="b"/>
            <a:pathLst>
              <a:path w="205104" h="506094">
                <a:moveTo>
                  <a:pt x="0" y="505552"/>
                </a:moveTo>
                <a:lnTo>
                  <a:pt x="205092" y="505552"/>
                </a:lnTo>
                <a:lnTo>
                  <a:pt x="205092" y="0"/>
                </a:lnTo>
                <a:lnTo>
                  <a:pt x="0" y="0"/>
                </a:lnTo>
                <a:lnTo>
                  <a:pt x="0" y="505552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23617" y="2606459"/>
            <a:ext cx="205104" cy="506095"/>
          </a:xfrm>
          <a:custGeom>
            <a:avLst/>
            <a:gdLst/>
            <a:ahLst/>
            <a:cxnLst/>
            <a:rect l="l" t="t" r="r" b="b"/>
            <a:pathLst>
              <a:path w="205104" h="506094">
                <a:moveTo>
                  <a:pt x="0" y="505552"/>
                </a:moveTo>
                <a:lnTo>
                  <a:pt x="205092" y="505552"/>
                </a:lnTo>
                <a:lnTo>
                  <a:pt x="205092" y="0"/>
                </a:lnTo>
                <a:lnTo>
                  <a:pt x="0" y="0"/>
                </a:lnTo>
                <a:lnTo>
                  <a:pt x="0" y="505552"/>
                </a:lnTo>
                <a:close/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87249" y="2279047"/>
            <a:ext cx="103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(</a:t>
            </a:r>
            <a:r>
              <a:rPr lang="en-US" sz="800" dirty="0" smtClean="0"/>
              <a:t>assume we don’t have this in the analysis).</a:t>
            </a:r>
            <a:endParaRPr lang="en-US" sz="800" dirty="0"/>
          </a:p>
        </p:txBody>
      </p:sp>
      <p:sp>
        <p:nvSpPr>
          <p:cNvPr id="51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"/>
          <p:cNvSpPr txBox="1">
            <a:spLocks/>
          </p:cNvSpPr>
          <p:nvPr/>
        </p:nvSpPr>
        <p:spPr>
          <a:xfrm>
            <a:off x="97536" y="57937"/>
            <a:ext cx="4415027" cy="363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088005">
              <a:spcBef>
                <a:spcPts val="135"/>
              </a:spcBef>
            </a:pPr>
            <a:r>
              <a:rPr lang="en-US" kern="0" spc="20" smtClean="0"/>
              <a:t>Sampling</a:t>
            </a:r>
            <a:r>
              <a:rPr lang="en-US" kern="0" smtClean="0"/>
              <a:t> </a:t>
            </a:r>
            <a:r>
              <a:rPr lang="en-US" kern="0" spc="25" smtClean="0"/>
              <a:t>distribution</a:t>
            </a:r>
            <a:endParaRPr lang="en-US" kern="0" spc="25" dirty="0"/>
          </a:p>
        </p:txBody>
      </p:sp>
      <p:sp>
        <p:nvSpPr>
          <p:cNvPr id="53" name="Rectangle 52"/>
          <p:cNvSpPr/>
          <p:nvPr/>
        </p:nvSpPr>
        <p:spPr>
          <a:xfrm>
            <a:off x="82374" y="0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✋ 🔮 🖳 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85877" y="723452"/>
            <a:ext cx="4129277" cy="11041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9880" marR="128270" indent="-182245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100" spc="-65" dirty="0"/>
              <a:t>We </a:t>
            </a:r>
            <a:r>
              <a:rPr sz="1100" spc="-35" dirty="0"/>
              <a:t>will </a:t>
            </a:r>
            <a:r>
              <a:rPr sz="1100" i="1" spc="-35" dirty="0"/>
              <a:t>assume</a:t>
            </a:r>
            <a:r>
              <a:rPr sz="1100" spc="-35" dirty="0"/>
              <a:t> </a:t>
            </a:r>
            <a:r>
              <a:rPr sz="1100" spc="-10" dirty="0"/>
              <a:t>that </a:t>
            </a:r>
            <a:r>
              <a:rPr sz="1100" spc="-20" dirty="0"/>
              <a:t>our </a:t>
            </a:r>
            <a:r>
              <a:rPr sz="1100" u="sng" spc="-20" dirty="0">
                <a:solidFill>
                  <a:schemeClr val="tx2"/>
                </a:solidFill>
              </a:rPr>
              <a:t>population</a:t>
            </a:r>
            <a:r>
              <a:rPr sz="1100" spc="-20" dirty="0"/>
              <a:t> </a:t>
            </a:r>
            <a:r>
              <a:rPr sz="1100" spc="-40" dirty="0"/>
              <a:t>is </a:t>
            </a:r>
            <a:r>
              <a:rPr sz="1100" spc="-15" dirty="0"/>
              <a:t>comprised of </a:t>
            </a:r>
            <a:r>
              <a:rPr sz="1100" u="sng" spc="-10" dirty="0">
                <a:solidFill>
                  <a:schemeClr val="tx2"/>
                </a:solidFill>
              </a:rPr>
              <a:t>146  </a:t>
            </a:r>
            <a:r>
              <a:rPr sz="1100" u="sng" spc="-15" dirty="0">
                <a:solidFill>
                  <a:schemeClr val="tx2"/>
                </a:solidFill>
              </a:rPr>
              <a:t>students</a:t>
            </a:r>
            <a:r>
              <a:rPr sz="1100" spc="-15" dirty="0"/>
              <a:t>.</a:t>
            </a:r>
            <a:endParaRPr sz="1100" dirty="0">
              <a:latin typeface="DejaVu Serif"/>
              <a:cs typeface="DejaVu Serif"/>
            </a:endParaRPr>
          </a:p>
          <a:p>
            <a:pPr marL="309880" marR="5080" indent="-182245">
              <a:lnSpc>
                <a:spcPct val="100000"/>
              </a:lnSpc>
              <a:spcBef>
                <a:spcPts val="309"/>
              </a:spcBef>
            </a:pPr>
            <a:r>
              <a:rPr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100" i="1" spc="-35" dirty="0"/>
              <a:t>Assume</a:t>
            </a:r>
            <a:r>
              <a:rPr sz="1100" spc="-35" dirty="0"/>
              <a:t> also </a:t>
            </a:r>
            <a:r>
              <a:rPr sz="1100" spc="-10" dirty="0"/>
              <a:t>that </a:t>
            </a:r>
            <a:r>
              <a:rPr sz="1100" spc="-20" dirty="0"/>
              <a:t>we </a:t>
            </a:r>
            <a:r>
              <a:rPr sz="1100" spc="5" dirty="0"/>
              <a:t>don’t </a:t>
            </a:r>
            <a:r>
              <a:rPr sz="1100" spc="-45" dirty="0"/>
              <a:t>have </a:t>
            </a:r>
            <a:r>
              <a:rPr sz="1100" spc="-20" dirty="0"/>
              <a:t>the </a:t>
            </a:r>
            <a:r>
              <a:rPr sz="1100" spc="-30" dirty="0"/>
              <a:t>resources </a:t>
            </a:r>
            <a:r>
              <a:rPr sz="1100" spc="5" dirty="0"/>
              <a:t>to </a:t>
            </a:r>
            <a:r>
              <a:rPr sz="1100" spc="-15" dirty="0"/>
              <a:t>collect  </a:t>
            </a:r>
            <a:r>
              <a:rPr sz="1100" spc="-20" dirty="0"/>
              <a:t>data </a:t>
            </a:r>
            <a:r>
              <a:rPr sz="1100" spc="-25" dirty="0"/>
              <a:t>from </a:t>
            </a:r>
            <a:r>
              <a:rPr sz="1100" spc="-50" dirty="0"/>
              <a:t>all </a:t>
            </a:r>
            <a:r>
              <a:rPr sz="1100" spc="-5" dirty="0"/>
              <a:t>146, </a:t>
            </a:r>
            <a:r>
              <a:rPr sz="1100" spc="-20" dirty="0"/>
              <a:t>so we </a:t>
            </a:r>
            <a:r>
              <a:rPr sz="1100" spc="-35" dirty="0"/>
              <a:t>will </a:t>
            </a:r>
            <a:r>
              <a:rPr sz="1100" spc="-25" dirty="0"/>
              <a:t>take </a:t>
            </a:r>
            <a:r>
              <a:rPr sz="1100" spc="-50" dirty="0"/>
              <a:t>a </a:t>
            </a:r>
            <a:r>
              <a:rPr sz="1100" spc="-30" dirty="0">
                <a:solidFill>
                  <a:srgbClr val="00B050"/>
                </a:solidFill>
              </a:rPr>
              <a:t>sample </a:t>
            </a:r>
            <a:r>
              <a:rPr sz="1100" spc="-15" dirty="0">
                <a:solidFill>
                  <a:srgbClr val="00B050"/>
                </a:solidFill>
              </a:rPr>
              <a:t>of </a:t>
            </a:r>
            <a:r>
              <a:rPr sz="1100" spc="-45" dirty="0">
                <a:solidFill>
                  <a:srgbClr val="00B050"/>
                </a:solidFill>
              </a:rPr>
              <a:t>size </a:t>
            </a:r>
            <a:r>
              <a:rPr sz="1100" i="1" spc="-55" dirty="0">
                <a:solidFill>
                  <a:srgbClr val="C00000"/>
                </a:solidFill>
                <a:latin typeface="Georgia"/>
                <a:cs typeface="Georgia"/>
              </a:rPr>
              <a:t>n </a:t>
            </a:r>
            <a:r>
              <a:rPr sz="1100" spc="204" dirty="0">
                <a:solidFill>
                  <a:srgbClr val="C00000"/>
                </a:solidFill>
              </a:rPr>
              <a:t>=</a:t>
            </a:r>
            <a:r>
              <a:rPr sz="1100" spc="235" dirty="0">
                <a:solidFill>
                  <a:srgbClr val="C00000"/>
                </a:solidFill>
              </a:rPr>
              <a:t> </a:t>
            </a:r>
            <a:r>
              <a:rPr sz="1100" spc="-60" dirty="0">
                <a:solidFill>
                  <a:srgbClr val="C00000"/>
                </a:solidFill>
              </a:rPr>
              <a:t>10</a:t>
            </a:r>
            <a:r>
              <a:rPr sz="1100" spc="-60" dirty="0"/>
              <a:t>.</a:t>
            </a:r>
            <a:endParaRPr sz="1100" dirty="0">
              <a:latin typeface="Georgia"/>
              <a:cs typeface="Georgia"/>
            </a:endParaRPr>
          </a:p>
          <a:p>
            <a:pPr marL="12700" marR="149860">
              <a:lnSpc>
                <a:spcPct val="100000"/>
              </a:lnSpc>
              <a:spcBef>
                <a:spcPts val="305"/>
              </a:spcBef>
            </a:pPr>
            <a:r>
              <a:rPr sz="1100" spc="-50" dirty="0"/>
              <a:t>If </a:t>
            </a:r>
            <a:r>
              <a:rPr sz="1100" spc="-20" dirty="0"/>
              <a:t>we </a:t>
            </a:r>
            <a:r>
              <a:rPr sz="1100" spc="-25" dirty="0"/>
              <a:t>randomly select observations from this </a:t>
            </a:r>
            <a:r>
              <a:rPr sz="1100" spc="-20" dirty="0"/>
              <a:t>data </a:t>
            </a:r>
            <a:r>
              <a:rPr sz="1100" spc="-15" dirty="0"/>
              <a:t>set, which  </a:t>
            </a:r>
            <a:r>
              <a:rPr sz="1100" spc="-45" dirty="0"/>
              <a:t>values </a:t>
            </a:r>
            <a:r>
              <a:rPr sz="1100" spc="-50" dirty="0"/>
              <a:t>are </a:t>
            </a:r>
            <a:r>
              <a:rPr sz="1100" spc="-10" dirty="0"/>
              <a:t>most </a:t>
            </a:r>
            <a:r>
              <a:rPr sz="1100" spc="-45" dirty="0"/>
              <a:t>likely </a:t>
            </a:r>
            <a:r>
              <a:rPr sz="1100" spc="5" dirty="0"/>
              <a:t>to </a:t>
            </a:r>
            <a:r>
              <a:rPr sz="1100" spc="-20" dirty="0"/>
              <a:t>be selected, </a:t>
            </a:r>
            <a:r>
              <a:rPr sz="1100" spc="-15" dirty="0"/>
              <a:t>which </a:t>
            </a:r>
            <a:r>
              <a:rPr sz="1100" spc="-50" dirty="0"/>
              <a:t>are </a:t>
            </a:r>
            <a:r>
              <a:rPr sz="1100" spc="-35" dirty="0"/>
              <a:t>least</a:t>
            </a:r>
            <a:r>
              <a:rPr sz="1100" spc="-10" dirty="0"/>
              <a:t> </a:t>
            </a:r>
            <a:r>
              <a:rPr sz="1100" spc="-40" dirty="0"/>
              <a:t>likely?</a:t>
            </a:r>
            <a:endParaRPr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1765430" y="1885591"/>
            <a:ext cx="2362200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0" b="1" dirty="0"/>
              <a:t>Population Distribution</a:t>
            </a:r>
          </a:p>
        </p:txBody>
      </p:sp>
      <p:pic>
        <p:nvPicPr>
          <p:cNvPr id="8194" name="Picture 2" descr="Six Red Cu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5" y="2226909"/>
            <a:ext cx="1119881" cy="74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7650" y="282575"/>
            <a:ext cx="3022600" cy="6578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400" dirty="0" smtClean="0">
                <a:solidFill>
                  <a:srgbClr val="00B050"/>
                </a:solidFill>
                <a:latin typeface="DejaVu Serif"/>
                <a:cs typeface="Arial"/>
              </a:rPr>
              <a:t>RANDOMLY SAMPLE </a:t>
            </a:r>
            <a:r>
              <a:rPr lang="en-US" sz="1400" dirty="0" smtClean="0">
                <a:solidFill>
                  <a:srgbClr val="C00000"/>
                </a:solidFill>
                <a:latin typeface="DejaVu Serif"/>
                <a:cs typeface="Arial"/>
              </a:rPr>
              <a:t>n=10 </a:t>
            </a:r>
            <a:r>
              <a:rPr lang="en-US" sz="1400" dirty="0" smtClean="0">
                <a:solidFill>
                  <a:srgbClr val="00B050"/>
                </a:solidFill>
                <a:latin typeface="DejaVu Serif"/>
                <a:cs typeface="Arial"/>
              </a:rPr>
              <a:t>STUDENTS AND CALCULATE THE SAMPLE MEAN.</a:t>
            </a:r>
            <a:endParaRPr sz="16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8667" y="-13169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✋ 🔮 🖳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/>
          </p:nvPr>
        </p:nvGraphicFramePr>
        <p:xfrm>
          <a:off x="550430" y="272046"/>
          <a:ext cx="3801107" cy="48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90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1300">
                <a:tc gridSpan="11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8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&gt; sample(1:146, </a:t>
                      </a:r>
                      <a:r>
                        <a:rPr sz="1000" spc="-8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size = 10</a:t>
                      </a:r>
                      <a:r>
                        <a:rPr sz="1000" spc="-8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, </a:t>
                      </a:r>
                      <a:r>
                        <a:rPr sz="1000" spc="-80" dirty="0">
                          <a:solidFill>
                            <a:srgbClr val="FFC000"/>
                          </a:solidFill>
                          <a:latin typeface="Courier New"/>
                          <a:cs typeface="Courier New"/>
                        </a:rPr>
                        <a:t>replace = TRUE</a:t>
                      </a:r>
                      <a:r>
                        <a:rPr sz="1000" spc="-8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1000" dirty="0">
                        <a:latin typeface="Courier New"/>
                        <a:cs typeface="Courier New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[1]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L w="6350">
                      <a:solidFill>
                        <a:srgbClr val="7F7F7F"/>
                      </a:solidFill>
                      <a:prstDash val="solid"/>
                    </a:lnL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59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121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88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46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58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72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82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81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endParaRPr sz="10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88667" y="-13169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✋ 🔮 🖳 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355600" y="79108"/>
            <a:ext cx="3022600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50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Sample, </a:t>
            </a:r>
            <a:r>
              <a:rPr sz="1200" u="sng" spc="-10" dirty="0">
                <a:solidFill>
                  <a:srgbClr val="00B050"/>
                </a:solidFill>
                <a:latin typeface="Arial"/>
                <a:cs typeface="Arial"/>
              </a:rPr>
              <a:t>with </a:t>
            </a:r>
            <a:r>
              <a:rPr sz="1200" u="sng" spc="-25" dirty="0">
                <a:solidFill>
                  <a:srgbClr val="00B050"/>
                </a:solidFill>
                <a:latin typeface="Arial"/>
                <a:cs typeface="Arial"/>
              </a:rPr>
              <a:t>replacement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, </a:t>
            </a:r>
            <a:r>
              <a:rPr lang="en-US" sz="1200" spc="-20" dirty="0" smtClean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sz="1200" spc="-2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student</a:t>
            </a:r>
            <a:r>
              <a:rPr sz="1200" spc="-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IDs:</a:t>
            </a:r>
            <a:endParaRPr sz="1200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1538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17271"/>
              </p:ext>
            </p:extLst>
          </p:nvPr>
        </p:nvGraphicFramePr>
        <p:xfrm>
          <a:off x="550430" y="272046"/>
          <a:ext cx="3801107" cy="48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90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1300">
                <a:tc gridSpan="11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8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&gt; sample(1:146, </a:t>
                      </a:r>
                      <a:r>
                        <a:rPr sz="1000" spc="-8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size = 10</a:t>
                      </a:r>
                      <a:r>
                        <a:rPr sz="1000" spc="-8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, </a:t>
                      </a:r>
                      <a:r>
                        <a:rPr sz="1000" spc="-80" dirty="0">
                          <a:solidFill>
                            <a:srgbClr val="FFC000"/>
                          </a:solidFill>
                          <a:latin typeface="Courier New"/>
                          <a:cs typeface="Courier New"/>
                        </a:rPr>
                        <a:t>replace = TRUE</a:t>
                      </a:r>
                      <a:r>
                        <a:rPr sz="1000" spc="-8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endParaRPr sz="1000" dirty="0">
                        <a:latin typeface="Courier New"/>
                        <a:cs typeface="Courier New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[1]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L w="6350">
                      <a:solidFill>
                        <a:srgbClr val="7F7F7F"/>
                      </a:solidFill>
                      <a:prstDash val="solid"/>
                    </a:lnL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59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121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88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46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58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72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82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81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endParaRPr sz="10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88667" y="-13169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✋ 🔮 🖳 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355600" y="79108"/>
            <a:ext cx="3022600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50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Sample, </a:t>
            </a:r>
            <a:r>
              <a:rPr sz="1200" u="sng" spc="-10" dirty="0">
                <a:solidFill>
                  <a:srgbClr val="00B050"/>
                </a:solidFill>
                <a:latin typeface="Arial"/>
                <a:cs typeface="Arial"/>
              </a:rPr>
              <a:t>with </a:t>
            </a:r>
            <a:r>
              <a:rPr sz="1200" u="sng" spc="-25" dirty="0">
                <a:solidFill>
                  <a:srgbClr val="00B050"/>
                </a:solidFill>
                <a:latin typeface="Arial"/>
                <a:cs typeface="Arial"/>
              </a:rPr>
              <a:t>replacement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, </a:t>
            </a:r>
            <a:r>
              <a:rPr lang="en-US" sz="1200" spc="-20" dirty="0" smtClean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sz="1200" spc="-2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student</a:t>
            </a:r>
            <a:r>
              <a:rPr sz="1200" spc="-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IDs:</a:t>
            </a:r>
            <a:endParaRPr sz="1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5400000">
            <a:off x="1352550" y="701675"/>
            <a:ext cx="1295400" cy="762000"/>
          </a:xfrm>
          <a:prstGeom prst="bent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250" y="1566868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A sampling distribution has random samples sampled </a:t>
            </a:r>
            <a:r>
              <a:rPr lang="en-US" sz="1200" b="1" dirty="0" smtClean="0">
                <a:solidFill>
                  <a:srgbClr val="FFC000"/>
                </a:solidFill>
              </a:rPr>
              <a:t>with</a:t>
            </a:r>
            <a:r>
              <a:rPr lang="en-US" sz="1200" dirty="0" smtClean="0">
                <a:solidFill>
                  <a:srgbClr val="FFC000"/>
                </a:solidFill>
              </a:rPr>
              <a:t> replacement.</a:t>
            </a:r>
          </a:p>
          <a:p>
            <a:endParaRPr lang="en-US" sz="1200" dirty="0">
              <a:solidFill>
                <a:srgbClr val="FFC000"/>
              </a:solidFill>
            </a:endParaRPr>
          </a:p>
          <a:p>
            <a:r>
              <a:rPr lang="en-US" sz="1200" dirty="0" smtClean="0">
                <a:solidFill>
                  <a:srgbClr val="FFC000"/>
                </a:solidFill>
              </a:rPr>
              <a:t>Can still use it even if your random sample is sampled </a:t>
            </a:r>
            <a:r>
              <a:rPr lang="en-US" sz="1200" b="1" dirty="0" smtClean="0">
                <a:solidFill>
                  <a:srgbClr val="FFC000"/>
                </a:solidFill>
              </a:rPr>
              <a:t>without</a:t>
            </a:r>
            <a:r>
              <a:rPr lang="en-US" sz="1200" dirty="0" smtClean="0">
                <a:solidFill>
                  <a:srgbClr val="FFC000"/>
                </a:solidFill>
              </a:rPr>
              <a:t> replacement.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83" y="286450"/>
            <a:ext cx="4560379" cy="355994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024F84"/>
                </a:solidFill>
                <a:latin typeface="Arial"/>
                <a:cs typeface="Arial"/>
              </a:rPr>
              <a:t>Housekeeping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rgbClr val="CCDBE6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rgbClr val="CCDBE6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CCDBE6"/>
                </a:solidFill>
                <a:latin typeface="Arial"/>
                <a:cs typeface="Arial"/>
              </a:rPr>
              <a:t>ideas</a:t>
            </a:r>
            <a:endParaRPr sz="1050" dirty="0">
              <a:latin typeface="Arial"/>
              <a:cs typeface="Arial"/>
            </a:endParaRPr>
          </a:p>
          <a:p>
            <a:pPr marL="469900" lvl="2">
              <a:spcBef>
                <a:spcPts val="95"/>
              </a:spcBef>
              <a:tabLst>
                <a:tab pos="443865" algn="l"/>
              </a:tabLst>
            </a:pPr>
            <a:r>
              <a:rPr lang="en-US" sz="1050" u="sng" spc="20" dirty="0" smtClean="0">
                <a:solidFill>
                  <a:srgbClr val="CCCCCC"/>
                </a:solidFill>
                <a:latin typeface="Arial"/>
                <a:cs typeface="Arial"/>
              </a:rPr>
              <a:t>Problem</a:t>
            </a:r>
            <a:r>
              <a:rPr lang="en-US" sz="1050" spc="20" dirty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lang="en-US" sz="1050" spc="20" dirty="0" smtClean="0">
                <a:solidFill>
                  <a:srgbClr val="CCCCCC"/>
                </a:solidFill>
                <a:latin typeface="Arial"/>
                <a:cs typeface="Arial"/>
              </a:rPr>
              <a:t>We </a:t>
            </a:r>
            <a:r>
              <a:rPr lang="en-US" sz="1050" spc="20" dirty="0">
                <a:solidFill>
                  <a:srgbClr val="CCCCCC"/>
                </a:solidFill>
                <a:latin typeface="Arial"/>
                <a:cs typeface="Arial"/>
              </a:rPr>
              <a:t>need a probability </a:t>
            </a:r>
            <a:r>
              <a:rPr lang="en-US" sz="1050" spc="20" dirty="0" smtClean="0">
                <a:solidFill>
                  <a:srgbClr val="CCCCCC"/>
                </a:solidFill>
                <a:latin typeface="Arial"/>
                <a:cs typeface="Arial"/>
              </a:rPr>
              <a:t>distribution of values that a sample statistic can take on to assess how “extreme” (or likely) a sample statistic is (given an assumption about the population).</a:t>
            </a:r>
            <a:endParaRPr lang="en-US" sz="1050" u="sng" spc="20" dirty="0" smtClean="0">
              <a:solidFill>
                <a:srgbClr val="CCCCCC"/>
              </a:solidFill>
              <a:latin typeface="Arial"/>
              <a:cs typeface="Arial"/>
            </a:endParaRPr>
          </a:p>
          <a:p>
            <a:pPr marL="469900" lvl="2">
              <a:spcBef>
                <a:spcPts val="95"/>
              </a:spcBef>
              <a:tabLst>
                <a:tab pos="443865" algn="l"/>
              </a:tabLst>
            </a:pPr>
            <a:r>
              <a:rPr lang="en-US" sz="1050" u="sng" spc="20" dirty="0" smtClean="0">
                <a:solidFill>
                  <a:srgbClr val="CCCCCC"/>
                </a:solidFill>
                <a:latin typeface="Arial"/>
                <a:cs typeface="Arial"/>
              </a:rPr>
              <a:t>One Solution</a:t>
            </a:r>
            <a:r>
              <a:rPr lang="en-US" sz="1050" spc="20" dirty="0" smtClean="0">
                <a:solidFill>
                  <a:srgbClr val="CCCCCC"/>
                </a:solidFill>
                <a:latin typeface="Arial"/>
                <a:cs typeface="Arial"/>
              </a:rPr>
              <a:t>: If you can, use a theoretical probability distribution of the sample statistic, using the Central Limit Theorem.</a:t>
            </a:r>
            <a:endParaRPr lang="en-US" sz="1050" u="sng" spc="20" dirty="0">
              <a:solidFill>
                <a:srgbClr val="CCCCCC"/>
              </a:solidFill>
              <a:latin typeface="Arial"/>
              <a:cs typeface="Arial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rgbClr val="CCCCCC"/>
                </a:solidFill>
                <a:latin typeface="Arial"/>
                <a:cs typeface="Arial"/>
              </a:rPr>
              <a:t>Observation</a:t>
            </a:r>
            <a:r>
              <a:rPr lang="en-US" sz="1050" spc="20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✋ 🔮 🖳 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Sample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statistics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vary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from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sample </a:t>
            </a:r>
            <a:r>
              <a:rPr sz="1050" spc="45" dirty="0">
                <a:solidFill>
                  <a:srgbClr val="CCCCCC"/>
                </a:solidFill>
                <a:latin typeface="Arial"/>
                <a:cs typeface="Arial"/>
              </a:rPr>
              <a:t>to</a:t>
            </a:r>
            <a:r>
              <a:rPr sz="1050" spc="-4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sample</a:t>
            </a:r>
            <a:endParaRPr sz="1050" dirty="0">
              <a:latin typeface="Arial"/>
              <a:cs typeface="Arial"/>
            </a:endParaRPr>
          </a:p>
          <a:p>
            <a:pPr marL="927100" marR="50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25" dirty="0" smtClean="0">
                <a:solidFill>
                  <a:srgbClr val="CCCCCC"/>
                </a:solidFill>
                <a:latin typeface="Arial"/>
                <a:cs typeface="Arial"/>
              </a:rPr>
              <a:t>Important Theorem</a:t>
            </a:r>
            <a:r>
              <a:rPr lang="en-US" sz="1050" spc="-2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-25" dirty="0" smtClean="0">
                <a:solidFill>
                  <a:srgbClr val="CCCCCC"/>
                </a:solidFill>
                <a:latin typeface="Arial"/>
                <a:cs typeface="Arial"/>
              </a:rPr>
              <a:t>CLT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describes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shape,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center,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and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spread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sampling  distributions</a:t>
            </a:r>
            <a:endParaRPr sz="1050" dirty="0">
              <a:latin typeface="Arial"/>
              <a:cs typeface="Arial"/>
            </a:endParaRPr>
          </a:p>
          <a:p>
            <a:pPr marL="927100" marR="45656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25" dirty="0" smtClean="0">
                <a:solidFill>
                  <a:srgbClr val="CCCCCC"/>
                </a:solidFill>
                <a:latin typeface="Arial"/>
                <a:cs typeface="Arial"/>
              </a:rPr>
              <a:t>Necessary Conditions</a:t>
            </a:r>
            <a:r>
              <a:rPr lang="en-US" sz="1050" spc="-2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-25" dirty="0" smtClean="0">
                <a:solidFill>
                  <a:srgbClr val="CCCCCC"/>
                </a:solidFill>
                <a:latin typeface="Arial"/>
                <a:cs typeface="Arial"/>
              </a:rPr>
              <a:t>CLT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only applies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when independence and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sample  size/skew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conditions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are</a:t>
            </a:r>
            <a:r>
              <a:rPr sz="1050" spc="-2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met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CCCCCC"/>
              </a:buClr>
              <a:buFont typeface="Arial"/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10" dirty="0">
                <a:solidFill>
                  <a:srgbClr val="CCDBE6"/>
                </a:solidFill>
                <a:latin typeface="Arial"/>
                <a:cs typeface="Arial"/>
              </a:rPr>
              <a:t>Exercises </a:t>
            </a: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[time</a:t>
            </a:r>
            <a:r>
              <a:rPr sz="1050" spc="5" dirty="0">
                <a:solidFill>
                  <a:srgbClr val="CCDBE6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CCDBE6"/>
                </a:solidFill>
                <a:latin typeface="Arial"/>
                <a:cs typeface="Arial"/>
              </a:rPr>
              <a:t>permitting]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32418"/>
              </p:ext>
            </p:extLst>
          </p:nvPr>
        </p:nvGraphicFramePr>
        <p:xfrm>
          <a:off x="550430" y="272046"/>
          <a:ext cx="3801107" cy="48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90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1300">
                <a:tc gridSpan="11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8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&gt; sample(1:146, </a:t>
                      </a:r>
                      <a:r>
                        <a:rPr sz="1000" spc="-8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size = 10</a:t>
                      </a:r>
                      <a:r>
                        <a:rPr sz="1000" spc="-8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, replace = TRUE)</a:t>
                      </a:r>
                      <a:endParaRPr sz="1000" dirty="0">
                        <a:latin typeface="Courier New"/>
                        <a:cs typeface="Courier New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[1]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L w="6350">
                      <a:solidFill>
                        <a:srgbClr val="7F7F7F"/>
                      </a:solidFill>
                      <a:prstDash val="solid"/>
                    </a:lnL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59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121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88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46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58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72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82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81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endParaRPr sz="10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5600" y="793229"/>
            <a:ext cx="2344420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50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Find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students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with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these</a:t>
            </a:r>
            <a:r>
              <a:rPr sz="1200" spc="-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IDs:</a:t>
            </a:r>
            <a:endParaRPr sz="1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9108" y="1006221"/>
            <a:ext cx="2641667" cy="1801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8667" y="-13169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✋ 🔮 🖳 </a:t>
            </a:r>
          </a:p>
        </p:txBody>
      </p:sp>
      <p:sp>
        <p:nvSpPr>
          <p:cNvPr id="8" name="object 2"/>
          <p:cNvSpPr txBox="1"/>
          <p:nvPr/>
        </p:nvSpPr>
        <p:spPr>
          <a:xfrm>
            <a:off x="355600" y="79108"/>
            <a:ext cx="3022600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50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Sample, </a:t>
            </a:r>
            <a:r>
              <a:rPr sz="1200" u="sng" spc="-10" dirty="0">
                <a:solidFill>
                  <a:srgbClr val="00B050"/>
                </a:solidFill>
                <a:latin typeface="Arial"/>
                <a:cs typeface="Arial"/>
              </a:rPr>
              <a:t>with </a:t>
            </a:r>
            <a:r>
              <a:rPr sz="1200" u="sng" spc="-25" dirty="0">
                <a:solidFill>
                  <a:srgbClr val="00B050"/>
                </a:solidFill>
                <a:latin typeface="Arial"/>
                <a:cs typeface="Arial"/>
              </a:rPr>
              <a:t>replacement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, </a:t>
            </a:r>
            <a:r>
              <a:rPr lang="en-US" sz="1200" spc="-20" dirty="0" smtClean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sz="1200" spc="-2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student</a:t>
            </a:r>
            <a:r>
              <a:rPr sz="1200" spc="-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IDs:</a:t>
            </a:r>
            <a:endParaRPr sz="1200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50430" y="272046"/>
          <a:ext cx="3801107" cy="48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90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1300">
                <a:tc gridSpan="11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8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&gt; sample(1:146, size = 10, replace = TRUE)</a:t>
                      </a:r>
                      <a:endParaRPr sz="1000" dirty="0">
                        <a:latin typeface="Courier New"/>
                        <a:cs typeface="Courier New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[1]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L w="6350">
                      <a:solidFill>
                        <a:srgbClr val="7F7F7F"/>
                      </a:solidFill>
                      <a:prstDash val="solid"/>
                    </a:lnL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59</a:t>
                      </a:r>
                      <a:endParaRPr sz="10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121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88</a:t>
                      </a:r>
                      <a:endParaRPr sz="10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46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58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72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82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81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80" dirty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endParaRPr sz="10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5600" y="793229"/>
            <a:ext cx="2344420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50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Find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students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with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these</a:t>
            </a:r>
            <a:r>
              <a:rPr sz="1200" spc="-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IDs:</a:t>
            </a:r>
            <a:endParaRPr sz="1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9108" y="1006221"/>
            <a:ext cx="2641667" cy="1801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5600" y="2865742"/>
            <a:ext cx="3401695" cy="391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50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Calculate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1200" u="sng" spc="-30" dirty="0">
                <a:solidFill>
                  <a:srgbClr val="00B050"/>
                </a:solidFill>
                <a:latin typeface="Arial"/>
                <a:cs typeface="Arial"/>
              </a:rPr>
              <a:t>sample</a:t>
            </a:r>
            <a:r>
              <a:rPr sz="1200" u="sng" spc="-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u="sng" spc="-30" dirty="0">
                <a:solidFill>
                  <a:srgbClr val="00B050"/>
                </a:solidFill>
                <a:latin typeface="Arial"/>
                <a:cs typeface="Arial"/>
              </a:rPr>
              <a:t>mean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:</a:t>
            </a:r>
            <a:endParaRPr sz="12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94310">
              <a:lnSpc>
                <a:spcPct val="100000"/>
              </a:lnSpc>
              <a:spcBef>
                <a:spcPts val="5"/>
              </a:spcBef>
            </a:pP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(8</a:t>
            </a:r>
            <a:r>
              <a:rPr sz="1200" spc="-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204" dirty="0">
                <a:solidFill>
                  <a:srgbClr val="00B050"/>
                </a:solidFill>
                <a:latin typeface="Arial"/>
                <a:cs typeface="Arial"/>
              </a:rPr>
              <a:t>+</a:t>
            </a:r>
            <a:r>
              <a:rPr sz="1200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00B050"/>
                </a:solidFill>
                <a:latin typeface="Arial"/>
                <a:cs typeface="Arial"/>
              </a:rPr>
              <a:t>6</a:t>
            </a:r>
            <a:r>
              <a:rPr sz="1200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204" dirty="0">
                <a:solidFill>
                  <a:srgbClr val="00B050"/>
                </a:solidFill>
                <a:latin typeface="Arial"/>
                <a:cs typeface="Arial"/>
              </a:rPr>
              <a:t>+</a:t>
            </a:r>
            <a:r>
              <a:rPr sz="1200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00B050"/>
                </a:solidFill>
                <a:latin typeface="Arial"/>
                <a:cs typeface="Arial"/>
              </a:rPr>
              <a:t>10</a:t>
            </a:r>
            <a:r>
              <a:rPr sz="1200" spc="-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204" dirty="0">
                <a:solidFill>
                  <a:srgbClr val="00B050"/>
                </a:solidFill>
                <a:latin typeface="Arial"/>
                <a:cs typeface="Arial"/>
              </a:rPr>
              <a:t>+</a:t>
            </a:r>
            <a:r>
              <a:rPr sz="1200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00B050"/>
                </a:solidFill>
                <a:latin typeface="Arial"/>
                <a:cs typeface="Arial"/>
              </a:rPr>
              <a:t>4</a:t>
            </a:r>
            <a:r>
              <a:rPr sz="1200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204" dirty="0">
                <a:solidFill>
                  <a:srgbClr val="00B050"/>
                </a:solidFill>
                <a:latin typeface="Arial"/>
                <a:cs typeface="Arial"/>
              </a:rPr>
              <a:t>+</a:t>
            </a:r>
            <a:r>
              <a:rPr sz="1200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00B050"/>
                </a:solidFill>
                <a:latin typeface="Arial"/>
                <a:cs typeface="Arial"/>
              </a:rPr>
              <a:t>5</a:t>
            </a:r>
            <a:r>
              <a:rPr sz="1200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204" dirty="0">
                <a:solidFill>
                  <a:srgbClr val="00B050"/>
                </a:solidFill>
                <a:latin typeface="Arial"/>
                <a:cs typeface="Arial"/>
              </a:rPr>
              <a:t>+</a:t>
            </a:r>
            <a:r>
              <a:rPr sz="1200" spc="-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00B050"/>
                </a:solidFill>
                <a:latin typeface="Arial"/>
                <a:cs typeface="Arial"/>
              </a:rPr>
              <a:t>3</a:t>
            </a:r>
            <a:r>
              <a:rPr sz="1200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204" dirty="0">
                <a:solidFill>
                  <a:srgbClr val="00B050"/>
                </a:solidFill>
                <a:latin typeface="Arial"/>
                <a:cs typeface="Arial"/>
              </a:rPr>
              <a:t>+</a:t>
            </a:r>
            <a:r>
              <a:rPr sz="1200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00B050"/>
                </a:solidFill>
                <a:latin typeface="Arial"/>
                <a:cs typeface="Arial"/>
              </a:rPr>
              <a:t>5</a:t>
            </a:r>
            <a:r>
              <a:rPr sz="1200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204" dirty="0">
                <a:solidFill>
                  <a:srgbClr val="00B050"/>
                </a:solidFill>
                <a:latin typeface="Arial"/>
                <a:cs typeface="Arial"/>
              </a:rPr>
              <a:t>+</a:t>
            </a:r>
            <a:r>
              <a:rPr sz="1200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00B050"/>
                </a:solidFill>
                <a:latin typeface="Arial"/>
                <a:cs typeface="Arial"/>
              </a:rPr>
              <a:t>6</a:t>
            </a:r>
            <a:r>
              <a:rPr sz="1200" spc="-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204" dirty="0">
                <a:solidFill>
                  <a:srgbClr val="00B050"/>
                </a:solidFill>
                <a:latin typeface="Arial"/>
                <a:cs typeface="Arial"/>
              </a:rPr>
              <a:t>+</a:t>
            </a:r>
            <a:r>
              <a:rPr sz="1200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00B050"/>
                </a:solidFill>
                <a:latin typeface="Arial"/>
                <a:cs typeface="Arial"/>
              </a:rPr>
              <a:t>6</a:t>
            </a:r>
            <a:r>
              <a:rPr sz="1200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204" dirty="0">
                <a:solidFill>
                  <a:srgbClr val="00B050"/>
                </a:solidFill>
                <a:latin typeface="Arial"/>
                <a:cs typeface="Arial"/>
              </a:rPr>
              <a:t>+</a:t>
            </a:r>
            <a:r>
              <a:rPr sz="1200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B050"/>
                </a:solidFill>
                <a:latin typeface="Arial"/>
                <a:cs typeface="Arial"/>
              </a:rPr>
              <a:t>6)/</a:t>
            </a:r>
            <a:r>
              <a:rPr sz="1200" spc="10" dirty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204" dirty="0">
                <a:solidFill>
                  <a:srgbClr val="00B050"/>
                </a:solidFill>
                <a:latin typeface="Arial"/>
                <a:cs typeface="Arial"/>
              </a:rPr>
              <a:t>=</a:t>
            </a:r>
            <a:r>
              <a:rPr sz="1200" spc="-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0B050"/>
                </a:solidFill>
                <a:latin typeface="Arial"/>
                <a:cs typeface="Arial"/>
              </a:rPr>
              <a:t>5</a:t>
            </a:r>
            <a:r>
              <a:rPr sz="1200" i="1" spc="-50" dirty="0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200" spc="-50" dirty="0">
                <a:solidFill>
                  <a:srgbClr val="00B050"/>
                </a:solidFill>
                <a:latin typeface="Arial"/>
                <a:cs typeface="Arial"/>
              </a:rPr>
              <a:t>9</a:t>
            </a:r>
            <a:endParaRPr sz="1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8667" y="-13169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✋ 🔮 🖳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object 2"/>
          <p:cNvSpPr txBox="1"/>
          <p:nvPr/>
        </p:nvSpPr>
        <p:spPr>
          <a:xfrm>
            <a:off x="355600" y="79108"/>
            <a:ext cx="3022600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50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Sample, </a:t>
            </a:r>
            <a:r>
              <a:rPr sz="1200" u="sng" spc="-10" dirty="0">
                <a:solidFill>
                  <a:srgbClr val="00B050"/>
                </a:solidFill>
                <a:latin typeface="Arial"/>
                <a:cs typeface="Arial"/>
              </a:rPr>
              <a:t>with </a:t>
            </a:r>
            <a:r>
              <a:rPr sz="1200" u="sng" spc="-25" dirty="0">
                <a:solidFill>
                  <a:srgbClr val="00B050"/>
                </a:solidFill>
                <a:latin typeface="Arial"/>
                <a:cs typeface="Arial"/>
              </a:rPr>
              <a:t>replacement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, </a:t>
            </a:r>
            <a:r>
              <a:rPr lang="en-US" sz="1200" spc="-20" dirty="0" smtClean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sz="1200" spc="-2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student</a:t>
            </a:r>
            <a:r>
              <a:rPr sz="1200" spc="-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IDs:</a:t>
            </a:r>
            <a:endParaRPr sz="1200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7650" y="282575"/>
            <a:ext cx="3022600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400" dirty="0" smtClean="0">
                <a:solidFill>
                  <a:srgbClr val="00B050"/>
                </a:solidFill>
                <a:latin typeface="DejaVu Serif"/>
                <a:cs typeface="Arial"/>
              </a:rPr>
              <a:t>RANDOMLY SAMPLE </a:t>
            </a:r>
            <a:r>
              <a:rPr lang="en-US" sz="1400" dirty="0">
                <a:solidFill>
                  <a:srgbClr val="C00000"/>
                </a:solidFill>
                <a:latin typeface="DejaVu Serif"/>
                <a:cs typeface="Arial"/>
              </a:rPr>
              <a:t>n=10 </a:t>
            </a:r>
            <a:r>
              <a:rPr lang="en-US" sz="1400" dirty="0">
                <a:solidFill>
                  <a:srgbClr val="00B050"/>
                </a:solidFill>
                <a:latin typeface="DejaVu Serif"/>
                <a:cs typeface="Arial"/>
              </a:rPr>
              <a:t>STUDENTS </a:t>
            </a:r>
            <a:r>
              <a:rPr lang="en-US" sz="1400" u="sng" dirty="0" smtClean="0">
                <a:solidFill>
                  <a:srgbClr val="00B050"/>
                </a:solidFill>
                <a:latin typeface="DejaVu Serif"/>
                <a:cs typeface="Arial"/>
              </a:rPr>
              <a:t>AGAIN</a:t>
            </a:r>
            <a:r>
              <a:rPr lang="en-US" sz="1400" dirty="0" smtClean="0">
                <a:solidFill>
                  <a:srgbClr val="00B050"/>
                </a:solidFill>
                <a:latin typeface="DejaVu Serif"/>
                <a:cs typeface="Arial"/>
              </a:rPr>
              <a:t> AND CALCULATE </a:t>
            </a:r>
            <a:r>
              <a:rPr lang="en-US" sz="1400" u="sng" dirty="0" smtClean="0">
                <a:solidFill>
                  <a:srgbClr val="00B050"/>
                </a:solidFill>
                <a:latin typeface="DejaVu Serif"/>
                <a:cs typeface="Arial"/>
              </a:rPr>
              <a:t>THE NEW </a:t>
            </a:r>
            <a:r>
              <a:rPr lang="en-US" sz="1400" dirty="0" smtClean="0">
                <a:solidFill>
                  <a:srgbClr val="00B050"/>
                </a:solidFill>
                <a:latin typeface="DejaVu Serif"/>
                <a:cs typeface="Arial"/>
              </a:rPr>
              <a:t>SAMPLE MEAN.</a:t>
            </a:r>
            <a:endParaRPr sz="16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8667" y="-13169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✋ 🔮 🖳 </a:t>
            </a:r>
          </a:p>
        </p:txBody>
      </p:sp>
    </p:spTree>
    <p:extLst>
      <p:ext uri="{BB962C8B-B14F-4D97-AF65-F5344CB8AC3E}">
        <p14:creationId xmlns:p14="http://schemas.microsoft.com/office/powerpoint/2010/main" val="281975307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07710"/>
              </p:ext>
            </p:extLst>
          </p:nvPr>
        </p:nvGraphicFramePr>
        <p:xfrm>
          <a:off x="550430" y="272046"/>
          <a:ext cx="3801107" cy="48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90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1300">
                <a:tc gridSpan="11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8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&gt; sample(1:146, size = 10, replace = TRUE)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spc="-80" smtClean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[1]</a:t>
                      </a:r>
                      <a:endParaRPr sz="8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L w="6350">
                      <a:solidFill>
                        <a:srgbClr val="7F7F7F"/>
                      </a:solidFill>
                      <a:prstDash val="solid"/>
                    </a:lnL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800" spc="-80" dirty="0" smtClean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  <a:endParaRPr sz="8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800" spc="-80" dirty="0" smtClean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90</a:t>
                      </a:r>
                      <a:endParaRPr sz="8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800" spc="-80" dirty="0" smtClean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145</a:t>
                      </a:r>
                      <a:endParaRPr sz="8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800" spc="-80" dirty="0" smtClean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118</a:t>
                      </a:r>
                      <a:endParaRPr sz="8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800" spc="-80" dirty="0" smtClean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122</a:t>
                      </a:r>
                      <a:endParaRPr sz="8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800" spc="-80" dirty="0" smtClean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62</a:t>
                      </a:r>
                      <a:endParaRPr sz="8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800" spc="-80" dirty="0" smtClean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42</a:t>
                      </a:r>
                      <a:endParaRPr sz="8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800" spc="-80" dirty="0" smtClean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58</a:t>
                      </a:r>
                      <a:endParaRPr sz="8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800" dirty="0" smtClean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83</a:t>
                      </a:r>
                      <a:endParaRPr sz="8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800" spc="-80" dirty="0" smtClean="0">
                          <a:solidFill>
                            <a:srgbClr val="7F7F7F"/>
                          </a:solidFill>
                          <a:latin typeface="Courier New"/>
                          <a:cs typeface="Courier New"/>
                        </a:rPr>
                        <a:t>93</a:t>
                      </a:r>
                      <a:endParaRPr sz="800" dirty="0">
                        <a:latin typeface="Courier New"/>
                        <a:cs typeface="Courier New"/>
                      </a:endParaRPr>
                    </a:p>
                  </a:txBody>
                  <a:tcPr marL="0" marR="0" marT="28575" marB="0"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5600" y="793229"/>
            <a:ext cx="2344420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50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Find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students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with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these</a:t>
            </a:r>
            <a:r>
              <a:rPr sz="1200" spc="-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IDs:</a:t>
            </a:r>
            <a:endParaRPr sz="1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600" y="2865742"/>
            <a:ext cx="3401695" cy="391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50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Calculate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1200" u="sng" spc="-30" dirty="0">
                <a:solidFill>
                  <a:srgbClr val="00B050"/>
                </a:solidFill>
                <a:latin typeface="Arial"/>
                <a:cs typeface="Arial"/>
              </a:rPr>
              <a:t>sample</a:t>
            </a:r>
            <a:r>
              <a:rPr sz="1200" u="sng" spc="-7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u="sng" spc="-30" dirty="0">
                <a:solidFill>
                  <a:srgbClr val="00B050"/>
                </a:solidFill>
                <a:latin typeface="Arial"/>
                <a:cs typeface="Arial"/>
              </a:rPr>
              <a:t>mean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:</a:t>
            </a:r>
            <a:endParaRPr sz="12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94310">
              <a:lnSpc>
                <a:spcPct val="100000"/>
              </a:lnSpc>
              <a:spcBef>
                <a:spcPts val="5"/>
              </a:spcBef>
            </a:pPr>
            <a:r>
              <a:rPr sz="1200" spc="-15" dirty="0" smtClean="0">
                <a:solidFill>
                  <a:srgbClr val="00B050"/>
                </a:solidFill>
                <a:latin typeface="Arial"/>
                <a:cs typeface="Arial"/>
              </a:rPr>
              <a:t>(</a:t>
            </a:r>
            <a:r>
              <a:rPr lang="en-US" sz="1200" spc="-15" dirty="0" smtClean="0">
                <a:solidFill>
                  <a:srgbClr val="00B050"/>
                </a:solidFill>
                <a:latin typeface="Arial"/>
                <a:cs typeface="Arial"/>
              </a:rPr>
              <a:t>10+5+7+6+5+3+4+4+5+5</a:t>
            </a:r>
            <a:r>
              <a:rPr sz="1200" spc="10" dirty="0" smtClean="0">
                <a:solidFill>
                  <a:srgbClr val="00B050"/>
                </a:solidFill>
                <a:latin typeface="Arial"/>
                <a:cs typeface="Arial"/>
              </a:rPr>
              <a:t>)/</a:t>
            </a:r>
            <a:r>
              <a:rPr sz="1200" spc="10" dirty="0">
                <a:solidFill>
                  <a:srgbClr val="00B050"/>
                </a:solidFill>
                <a:latin typeface="Arial"/>
                <a:cs typeface="Arial"/>
              </a:rPr>
              <a:t>10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204" dirty="0">
                <a:solidFill>
                  <a:srgbClr val="00B050"/>
                </a:solidFill>
                <a:latin typeface="Arial"/>
                <a:cs typeface="Arial"/>
              </a:rPr>
              <a:t>=</a:t>
            </a:r>
            <a:r>
              <a:rPr sz="1200" spc="-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1200" spc="-50" dirty="0" smtClean="0">
                <a:solidFill>
                  <a:srgbClr val="00B050"/>
                </a:solidFill>
                <a:latin typeface="Arial"/>
                <a:cs typeface="Arial"/>
              </a:rPr>
              <a:t>5.4</a:t>
            </a:r>
            <a:endParaRPr sz="1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8667" y="-13169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✋ 🔮 🖳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object 2"/>
          <p:cNvSpPr txBox="1"/>
          <p:nvPr/>
        </p:nvSpPr>
        <p:spPr>
          <a:xfrm>
            <a:off x="355600" y="79108"/>
            <a:ext cx="3022600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50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Sample, </a:t>
            </a:r>
            <a:r>
              <a:rPr sz="1200" u="sng" spc="-10" dirty="0">
                <a:solidFill>
                  <a:srgbClr val="00B050"/>
                </a:solidFill>
                <a:latin typeface="Arial"/>
                <a:cs typeface="Arial"/>
              </a:rPr>
              <a:t>with </a:t>
            </a:r>
            <a:r>
              <a:rPr sz="1200" u="sng" spc="-25" dirty="0">
                <a:solidFill>
                  <a:srgbClr val="00B050"/>
                </a:solidFill>
                <a:latin typeface="Arial"/>
                <a:cs typeface="Arial"/>
              </a:rPr>
              <a:t>replacement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, </a:t>
            </a:r>
            <a:r>
              <a:rPr lang="en-US" sz="1200" spc="-20" dirty="0" smtClean="0">
                <a:solidFill>
                  <a:srgbClr val="00B050"/>
                </a:solidFill>
                <a:latin typeface="Arial"/>
                <a:cs typeface="Arial"/>
              </a:rPr>
              <a:t>10</a:t>
            </a:r>
            <a:r>
              <a:rPr sz="1200" spc="-2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student</a:t>
            </a:r>
            <a:r>
              <a:rPr sz="1200" spc="-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IDs:</a:t>
            </a:r>
            <a:endParaRPr sz="1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aphicFrame>
        <p:nvGraphicFramePr>
          <p:cNvPr id="11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420542"/>
              </p:ext>
            </p:extLst>
          </p:nvPr>
        </p:nvGraphicFramePr>
        <p:xfrm>
          <a:off x="1090932" y="1102089"/>
          <a:ext cx="2428234" cy="165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21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41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61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81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101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121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141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22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42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62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82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102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122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142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23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43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63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83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103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123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143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24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44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64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84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104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124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144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25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45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65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85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105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125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145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26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46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66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86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106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126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146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27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47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67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87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107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127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 rowSpan="1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28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48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68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88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108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128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29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49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69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89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109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129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30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50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70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90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110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130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31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51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71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91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111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131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32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9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52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72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92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0.5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112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132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33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53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73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5.5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93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113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133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34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54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74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94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114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9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134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35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55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75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95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115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135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36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56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76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96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116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136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37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57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77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97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117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137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38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58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78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98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118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138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39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59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79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99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119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139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20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40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60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80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100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120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15"/>
                        </a:lnSpc>
                        <a:spcBef>
                          <a:spcPts val="135"/>
                        </a:spcBef>
                      </a:pPr>
                      <a:r>
                        <a:rPr sz="350" dirty="0">
                          <a:latin typeface="Arial"/>
                          <a:cs typeface="Arial"/>
                        </a:rPr>
                        <a:t>140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09850" y="2644775"/>
            <a:ext cx="304800" cy="10831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8583" y="1819275"/>
            <a:ext cx="304800" cy="10831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00" y="1422548"/>
            <a:ext cx="304800" cy="10831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09850" y="2477965"/>
            <a:ext cx="304800" cy="10831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04067" y="1168393"/>
            <a:ext cx="304800" cy="10831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00249" y="1170380"/>
            <a:ext cx="304800" cy="10831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14500" y="1174878"/>
            <a:ext cx="304800" cy="10831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00108" y="2477965"/>
            <a:ext cx="304800" cy="10831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38068" y="1253195"/>
            <a:ext cx="304800" cy="10831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35951" y="2075201"/>
            <a:ext cx="304800" cy="10831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9769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7650" y="282575"/>
            <a:ext cx="302260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400" dirty="0" smtClean="0">
                <a:solidFill>
                  <a:srgbClr val="00B050"/>
                </a:solidFill>
                <a:latin typeface="DejaVu Serif"/>
                <a:cs typeface="Arial"/>
              </a:rPr>
              <a:t>Do this many </a:t>
            </a:r>
            <a:r>
              <a:rPr lang="en-US" sz="1400" dirty="0" err="1" smtClean="0">
                <a:solidFill>
                  <a:srgbClr val="00B050"/>
                </a:solidFill>
                <a:latin typeface="DejaVu Serif"/>
                <a:cs typeface="Arial"/>
              </a:rPr>
              <a:t>many</a:t>
            </a:r>
            <a:r>
              <a:rPr lang="en-US" sz="1400" dirty="0" smtClean="0">
                <a:solidFill>
                  <a:srgbClr val="00B050"/>
                </a:solidFill>
                <a:latin typeface="DejaVu Serif"/>
                <a:cs typeface="Arial"/>
              </a:rPr>
              <a:t> more times….</a:t>
            </a:r>
            <a:endParaRPr sz="16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8667" y="-13169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✋ 🔮 🖳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196975"/>
            <a:ext cx="2819400" cy="1768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5667" y="73977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Plot all of your sample means in a histogram.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57250" y="2720975"/>
            <a:ext cx="1026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Averages of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5362664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088005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Sampling</a:t>
            </a:r>
            <a:r>
              <a:rPr dirty="0"/>
              <a:t> </a:t>
            </a:r>
            <a:r>
              <a:rPr spc="25" dirty="0"/>
              <a:t>distribution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411" y="426453"/>
            <a:ext cx="385826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30" dirty="0">
                <a:latin typeface="Arial"/>
                <a:cs typeface="Arial"/>
              </a:rPr>
              <a:t>What you </a:t>
            </a:r>
            <a:r>
              <a:rPr sz="1200" spc="-25" dirty="0">
                <a:latin typeface="Arial"/>
                <a:cs typeface="Arial"/>
              </a:rPr>
              <a:t>just </a:t>
            </a:r>
            <a:r>
              <a:rPr sz="1200" spc="-10" dirty="0">
                <a:latin typeface="Arial"/>
                <a:cs typeface="Arial"/>
              </a:rPr>
              <a:t>constructed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called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i="1" spc="-25" dirty="0">
                <a:solidFill>
                  <a:srgbClr val="024F84"/>
                </a:solidFill>
                <a:latin typeface="Arial"/>
                <a:cs typeface="Arial"/>
              </a:rPr>
              <a:t>sampling</a:t>
            </a:r>
            <a:r>
              <a:rPr sz="1200" i="1" spc="24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15" dirty="0" smtClean="0">
                <a:solidFill>
                  <a:srgbClr val="024F84"/>
                </a:solidFill>
                <a:latin typeface="Arial"/>
                <a:cs typeface="Arial"/>
              </a:rPr>
              <a:t>distribution</a:t>
            </a:r>
            <a:r>
              <a:rPr lang="en-US" sz="1200" spc="-15" dirty="0" smtClean="0">
                <a:latin typeface="Arial"/>
                <a:cs typeface="Arial"/>
              </a:rPr>
              <a:t> (approximately)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039" y="1471784"/>
            <a:ext cx="4222115" cy="458470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52069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shape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and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center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this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distribution.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Based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on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this 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distribution what </a:t>
            </a:r>
            <a:r>
              <a:rPr sz="1200" spc="5" dirty="0">
                <a:solidFill>
                  <a:srgbClr val="0E3652"/>
                </a:solidFill>
                <a:latin typeface="Arial"/>
                <a:cs typeface="Arial"/>
              </a:rPr>
              <a:t>do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think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true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population</a:t>
            </a:r>
            <a:r>
              <a:rPr sz="1200" spc="18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average?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753" y="775839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… not the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sample distribution </a:t>
            </a:r>
            <a:r>
              <a:rPr lang="en-US" sz="1200" dirty="0" smtClean="0"/>
              <a:t>(this is the distribution of </a:t>
            </a:r>
            <a:r>
              <a:rPr lang="en-US" sz="1200" i="1" dirty="0" smtClean="0"/>
              <a:t>observations</a:t>
            </a:r>
            <a:r>
              <a:rPr lang="en-US" sz="1200" dirty="0" smtClean="0"/>
              <a:t> in a single </a:t>
            </a:r>
            <a:r>
              <a:rPr lang="en-US" sz="1200" i="1" dirty="0" smtClean="0"/>
              <a:t>sample </a:t>
            </a:r>
            <a:r>
              <a:rPr lang="en-US" sz="1200" dirty="0" smtClean="0"/>
              <a:t> from the population.)  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82374" y="0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✋ 🔮 🖳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r="29305"/>
          <a:stretch/>
        </p:blipFill>
        <p:spPr>
          <a:xfrm>
            <a:off x="42166" y="2097765"/>
            <a:ext cx="1826514" cy="12033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80" y="2073856"/>
            <a:ext cx="2055113" cy="12891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76450" y="3170304"/>
            <a:ext cx="1026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Averages of</a:t>
            </a:r>
            <a:endParaRPr lang="en-US" sz="105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372" y="20637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🔮 </a:t>
            </a:r>
            <a:r>
              <a:rPr lang="en-US" sz="1600" b="1" dirty="0" smtClean="0"/>
              <a:t>The </a:t>
            </a:r>
            <a:r>
              <a:rPr lang="en-US" sz="1600" b="1" dirty="0" smtClean="0">
                <a:solidFill>
                  <a:srgbClr val="00B050"/>
                </a:solidFill>
              </a:rPr>
              <a:t>sampling distribution </a:t>
            </a:r>
            <a:r>
              <a:rPr lang="en-US" sz="1600" b="1" u="sng" dirty="0" smtClean="0"/>
              <a:t>mean</a:t>
            </a:r>
            <a:r>
              <a:rPr lang="en-US" sz="1600" b="1" dirty="0" smtClean="0"/>
              <a:t> is the </a:t>
            </a:r>
            <a:r>
              <a:rPr lang="en-US" sz="1600" b="1" dirty="0" smtClean="0">
                <a:solidFill>
                  <a:srgbClr val="0070C0"/>
                </a:solidFill>
              </a:rPr>
              <a:t>population mean</a:t>
            </a:r>
            <a:r>
              <a:rPr lang="en-US" sz="1600" b="1" dirty="0" smtClean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9305"/>
          <a:stretch/>
        </p:blipFill>
        <p:spPr>
          <a:xfrm>
            <a:off x="42166" y="2097765"/>
            <a:ext cx="1826514" cy="1203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80" y="2073856"/>
            <a:ext cx="2055113" cy="1289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3170304"/>
            <a:ext cx="1026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Averages of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8783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5250" y="53975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🔮 </a:t>
            </a:r>
            <a:r>
              <a:rPr lang="en-US" sz="2000" b="1" dirty="0" smtClean="0"/>
              <a:t>How does the </a:t>
            </a:r>
            <a:r>
              <a:rPr lang="en-US" sz="2000" b="1" u="sng" dirty="0" smtClean="0"/>
              <a:t>variability (spread</a:t>
            </a:r>
            <a:r>
              <a:rPr lang="en-US" sz="2000" b="1" dirty="0" smtClean="0"/>
              <a:t>), </a:t>
            </a:r>
            <a:r>
              <a:rPr lang="en-US" sz="2000" b="1" u="sng" dirty="0" smtClean="0"/>
              <a:t>shape</a:t>
            </a:r>
            <a:r>
              <a:rPr lang="en-US" sz="2000" b="1" dirty="0" smtClean="0"/>
              <a:t>, and </a:t>
            </a:r>
            <a:r>
              <a:rPr lang="en-US" sz="2000" b="1" u="sng" dirty="0" smtClean="0"/>
              <a:t>mean</a:t>
            </a:r>
            <a:r>
              <a:rPr lang="en-US" sz="2000" b="1" dirty="0" smtClean="0"/>
              <a:t> of </a:t>
            </a:r>
            <a:r>
              <a:rPr lang="en-US" sz="2000" b="1" dirty="0" smtClean="0">
                <a:solidFill>
                  <a:srgbClr val="00B050"/>
                </a:solidFill>
              </a:rPr>
              <a:t>sampling distribution </a:t>
            </a:r>
            <a:r>
              <a:rPr lang="en-US" sz="2000" b="1" dirty="0" smtClean="0"/>
              <a:t>change as </a:t>
            </a:r>
            <a:r>
              <a:rPr lang="en-US" sz="2000" b="1" dirty="0" smtClean="0">
                <a:solidFill>
                  <a:srgbClr val="C00000"/>
                </a:solidFill>
              </a:rPr>
              <a:t>n (sample size)</a:t>
            </a:r>
            <a:r>
              <a:rPr lang="en-US" sz="2000" b="1" dirty="0" smtClean="0"/>
              <a:t> increases?</a:t>
            </a:r>
          </a:p>
        </p:txBody>
      </p:sp>
      <p:pic>
        <p:nvPicPr>
          <p:cNvPr id="4" name="Picture 2" descr="articl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501775"/>
            <a:ext cx="2812575" cy="15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380" y="57937"/>
            <a:ext cx="260731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Average </a:t>
            </a:r>
            <a:r>
              <a:rPr spc="25" dirty="0"/>
              <a:t>number </a:t>
            </a:r>
            <a:r>
              <a:rPr spc="30" dirty="0"/>
              <a:t>of </a:t>
            </a:r>
            <a:r>
              <a:rPr spc="15" dirty="0"/>
              <a:t>Duke </a:t>
            </a:r>
            <a:r>
              <a:rPr spc="20" dirty="0"/>
              <a:t>games</a:t>
            </a:r>
            <a:r>
              <a:rPr spc="-60" dirty="0"/>
              <a:t> </a:t>
            </a:r>
            <a:r>
              <a:rPr spc="30" dirty="0"/>
              <a:t>attended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411" y="426453"/>
            <a:ext cx="3965575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25" dirty="0">
                <a:latin typeface="Arial"/>
                <a:cs typeface="Arial"/>
              </a:rPr>
              <a:t>Next </a:t>
            </a:r>
            <a:r>
              <a:rPr sz="1200" spc="-35" dirty="0">
                <a:latin typeface="Arial"/>
                <a:cs typeface="Arial"/>
              </a:rPr>
              <a:t>let’s </a:t>
            </a:r>
            <a:r>
              <a:rPr sz="1200" spc="-20" dirty="0">
                <a:latin typeface="Arial"/>
                <a:cs typeface="Arial"/>
              </a:rPr>
              <a:t>look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b="1" spc="-20" dirty="0">
                <a:latin typeface="Arial"/>
                <a:cs typeface="Arial"/>
              </a:rPr>
              <a:t>population data </a:t>
            </a:r>
            <a:r>
              <a:rPr sz="1200" spc="-20" dirty="0">
                <a:latin typeface="Arial"/>
                <a:cs typeface="Arial"/>
              </a:rPr>
              <a:t>for the 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5" dirty="0">
                <a:latin typeface="Arial"/>
                <a:cs typeface="Arial"/>
              </a:rPr>
              <a:t>Duke  </a:t>
            </a:r>
            <a:r>
              <a:rPr sz="1200" spc="-25" dirty="0">
                <a:latin typeface="Arial"/>
                <a:cs typeface="Arial"/>
              </a:rPr>
              <a:t>basketball </a:t>
            </a:r>
            <a:r>
              <a:rPr sz="1200" spc="-30" dirty="0">
                <a:latin typeface="Arial"/>
                <a:cs typeface="Arial"/>
              </a:rPr>
              <a:t>games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attended: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6570" y="2776271"/>
            <a:ext cx="1332230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dirty="0">
                <a:latin typeface="Arial"/>
                <a:cs typeface="Arial"/>
              </a:rPr>
              <a:t>number of </a:t>
            </a:r>
            <a:r>
              <a:rPr sz="850" spc="5" dirty="0">
                <a:latin typeface="Arial"/>
                <a:cs typeface="Arial"/>
              </a:rPr>
              <a:t>games</a:t>
            </a:r>
            <a:r>
              <a:rPr sz="850" spc="-45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attended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5126" y="2530840"/>
            <a:ext cx="2734945" cy="0"/>
          </a:xfrm>
          <a:custGeom>
            <a:avLst/>
            <a:gdLst/>
            <a:ahLst/>
            <a:cxnLst/>
            <a:rect l="l" t="t" r="r" b="b"/>
            <a:pathLst>
              <a:path w="2734945">
                <a:moveTo>
                  <a:pt x="0" y="0"/>
                </a:moveTo>
                <a:lnTo>
                  <a:pt x="2734437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126" y="25308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5786" y="25308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6355" y="25308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7015" y="25308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7675" y="25308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88335" y="25308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78903" y="25308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69564" y="25308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84418" y="2617673"/>
            <a:ext cx="101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1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37069" y="2617673"/>
            <a:ext cx="95885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02590" algn="l"/>
                <a:tab pos="793750" algn="l"/>
              </a:tabLst>
            </a:pPr>
            <a:r>
              <a:rPr sz="1050" spc="10" dirty="0">
                <a:latin typeface="Arial"/>
                <a:cs typeface="Arial"/>
              </a:rPr>
              <a:t>10	20	30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08957" y="2617673"/>
            <a:ext cx="134937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03225" algn="l"/>
                <a:tab pos="793750" algn="l"/>
                <a:tab pos="1184275" algn="l"/>
              </a:tabLst>
            </a:pPr>
            <a:r>
              <a:rPr sz="1050" spc="10" dirty="0">
                <a:latin typeface="Arial"/>
                <a:cs typeface="Arial"/>
              </a:rPr>
              <a:t>40	50	60	70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25749" y="1419929"/>
            <a:ext cx="0" cy="1061085"/>
          </a:xfrm>
          <a:custGeom>
            <a:avLst/>
            <a:gdLst/>
            <a:ahLst/>
            <a:cxnLst/>
            <a:rect l="l" t="t" r="r" b="b"/>
            <a:pathLst>
              <a:path h="1061085">
                <a:moveTo>
                  <a:pt x="0" y="106087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0122" y="2480800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65626" y="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0122" y="2127146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65626" y="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0122" y="1773583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65626" y="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0122" y="141992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65626" y="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31775" y="2430070"/>
            <a:ext cx="178435" cy="10160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1775" y="2038387"/>
            <a:ext cx="178435" cy="17780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dirty="0">
                <a:latin typeface="Arial"/>
                <a:cs typeface="Arial"/>
              </a:rPr>
              <a:t>50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1775" y="1293141"/>
            <a:ext cx="178435" cy="6076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spc="10" dirty="0">
                <a:latin typeface="Arial"/>
                <a:cs typeface="Arial"/>
              </a:rPr>
              <a:t>100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150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35126" y="1229065"/>
            <a:ext cx="391160" cy="1252220"/>
          </a:xfrm>
          <a:custGeom>
            <a:avLst/>
            <a:gdLst/>
            <a:ahLst/>
            <a:cxnLst/>
            <a:rect l="l" t="t" r="r" b="b"/>
            <a:pathLst>
              <a:path w="391159" h="1252220">
                <a:moveTo>
                  <a:pt x="0" y="1251734"/>
                </a:moveTo>
                <a:lnTo>
                  <a:pt x="390659" y="1251734"/>
                </a:lnTo>
                <a:lnTo>
                  <a:pt x="390659" y="0"/>
                </a:lnTo>
                <a:lnTo>
                  <a:pt x="0" y="0"/>
                </a:lnTo>
                <a:lnTo>
                  <a:pt x="0" y="1251734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5126" y="1229065"/>
            <a:ext cx="391160" cy="1252220"/>
          </a:xfrm>
          <a:custGeom>
            <a:avLst/>
            <a:gdLst/>
            <a:ahLst/>
            <a:cxnLst/>
            <a:rect l="l" t="t" r="r" b="b"/>
            <a:pathLst>
              <a:path w="391159" h="1252220">
                <a:moveTo>
                  <a:pt x="0" y="1251734"/>
                </a:moveTo>
                <a:lnTo>
                  <a:pt x="390659" y="1251734"/>
                </a:lnTo>
                <a:lnTo>
                  <a:pt x="390659" y="0"/>
                </a:lnTo>
                <a:lnTo>
                  <a:pt x="0" y="0"/>
                </a:lnTo>
                <a:lnTo>
                  <a:pt x="0" y="1251734"/>
                </a:lnTo>
                <a:close/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25786" y="2311082"/>
            <a:ext cx="391160" cy="170180"/>
          </a:xfrm>
          <a:custGeom>
            <a:avLst/>
            <a:gdLst/>
            <a:ahLst/>
            <a:cxnLst/>
            <a:rect l="l" t="t" r="r" b="b"/>
            <a:pathLst>
              <a:path w="391160" h="170180">
                <a:moveTo>
                  <a:pt x="0" y="169717"/>
                </a:moveTo>
                <a:lnTo>
                  <a:pt x="390659" y="169717"/>
                </a:lnTo>
                <a:lnTo>
                  <a:pt x="390659" y="0"/>
                </a:lnTo>
                <a:lnTo>
                  <a:pt x="0" y="0"/>
                </a:lnTo>
                <a:lnTo>
                  <a:pt x="0" y="169717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25786" y="2311082"/>
            <a:ext cx="391160" cy="170180"/>
          </a:xfrm>
          <a:custGeom>
            <a:avLst/>
            <a:gdLst/>
            <a:ahLst/>
            <a:cxnLst/>
            <a:rect l="l" t="t" r="r" b="b"/>
            <a:pathLst>
              <a:path w="391160" h="170180">
                <a:moveTo>
                  <a:pt x="0" y="169717"/>
                </a:moveTo>
                <a:lnTo>
                  <a:pt x="390659" y="169717"/>
                </a:lnTo>
                <a:lnTo>
                  <a:pt x="390659" y="0"/>
                </a:lnTo>
                <a:lnTo>
                  <a:pt x="0" y="0"/>
                </a:lnTo>
                <a:lnTo>
                  <a:pt x="0" y="169717"/>
                </a:lnTo>
                <a:close/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16355" y="2466672"/>
            <a:ext cx="391160" cy="14604"/>
          </a:xfrm>
          <a:custGeom>
            <a:avLst/>
            <a:gdLst/>
            <a:ahLst/>
            <a:cxnLst/>
            <a:rect l="l" t="t" r="r" b="b"/>
            <a:pathLst>
              <a:path w="391160" h="14605">
                <a:moveTo>
                  <a:pt x="0" y="14127"/>
                </a:moveTo>
                <a:lnTo>
                  <a:pt x="390659" y="14127"/>
                </a:lnTo>
                <a:lnTo>
                  <a:pt x="390659" y="0"/>
                </a:lnTo>
                <a:lnTo>
                  <a:pt x="0" y="0"/>
                </a:lnTo>
                <a:lnTo>
                  <a:pt x="0" y="14127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12937" y="2463254"/>
            <a:ext cx="397510" cy="21590"/>
          </a:xfrm>
          <a:custGeom>
            <a:avLst/>
            <a:gdLst/>
            <a:ahLst/>
            <a:cxnLst/>
            <a:rect l="l" t="t" r="r" b="b"/>
            <a:pathLst>
              <a:path w="397510" h="21589">
                <a:moveTo>
                  <a:pt x="0" y="20964"/>
                </a:moveTo>
                <a:lnTo>
                  <a:pt x="397495" y="20964"/>
                </a:lnTo>
                <a:lnTo>
                  <a:pt x="397495" y="0"/>
                </a:lnTo>
                <a:lnTo>
                  <a:pt x="0" y="0"/>
                </a:lnTo>
                <a:lnTo>
                  <a:pt x="0" y="20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07015" y="2480800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659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07015" y="2480800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659" y="0"/>
                </a:lnTo>
                <a:lnTo>
                  <a:pt x="0" y="0"/>
                </a:lnTo>
                <a:close/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97675" y="2477245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659" y="0"/>
                </a:lnTo>
              </a:path>
            </a:pathLst>
          </a:custGeom>
          <a:ln w="7109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94257" y="2477245"/>
            <a:ext cx="397510" cy="0"/>
          </a:xfrm>
          <a:custGeom>
            <a:avLst/>
            <a:gdLst/>
            <a:ahLst/>
            <a:cxnLst/>
            <a:rect l="l" t="t" r="r" b="b"/>
            <a:pathLst>
              <a:path w="397510">
                <a:moveTo>
                  <a:pt x="0" y="0"/>
                </a:moveTo>
                <a:lnTo>
                  <a:pt x="397495" y="0"/>
                </a:lnTo>
              </a:path>
            </a:pathLst>
          </a:custGeom>
          <a:ln w="13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88335" y="2480800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659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88335" y="2480800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659" y="0"/>
                </a:lnTo>
                <a:lnTo>
                  <a:pt x="0" y="0"/>
                </a:lnTo>
                <a:close/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78904" y="2477245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659" y="0"/>
                </a:lnTo>
              </a:path>
            </a:pathLst>
          </a:custGeom>
          <a:ln w="7109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75485" y="2477245"/>
            <a:ext cx="397510" cy="0"/>
          </a:xfrm>
          <a:custGeom>
            <a:avLst/>
            <a:gdLst/>
            <a:ahLst/>
            <a:cxnLst/>
            <a:rect l="l" t="t" r="r" b="b"/>
            <a:pathLst>
              <a:path w="397510">
                <a:moveTo>
                  <a:pt x="0" y="0"/>
                </a:moveTo>
                <a:lnTo>
                  <a:pt x="397495" y="0"/>
                </a:lnTo>
              </a:path>
            </a:pathLst>
          </a:custGeom>
          <a:ln w="13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09035" y="625968"/>
            <a:ext cx="1463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(assume that we don’t have this in a typical analysis)</a:t>
            </a:r>
            <a:endParaRPr lang="en-US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1812937" y="965591"/>
            <a:ext cx="1254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Population Distribution</a:t>
            </a:r>
            <a:endParaRPr lang="en-US" sz="1050" b="1" dirty="0"/>
          </a:p>
        </p:txBody>
      </p:sp>
      <p:sp>
        <p:nvSpPr>
          <p:cNvPr id="43" name="Rectangle 42"/>
          <p:cNvSpPr/>
          <p:nvPr/>
        </p:nvSpPr>
        <p:spPr>
          <a:xfrm>
            <a:off x="82374" y="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🔮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380" y="57937"/>
            <a:ext cx="260731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Average </a:t>
            </a:r>
            <a:r>
              <a:rPr spc="25" dirty="0"/>
              <a:t>number </a:t>
            </a:r>
            <a:r>
              <a:rPr spc="30" dirty="0"/>
              <a:t>of </a:t>
            </a:r>
            <a:r>
              <a:rPr spc="15" dirty="0"/>
              <a:t>Duke </a:t>
            </a:r>
            <a:r>
              <a:rPr spc="20" dirty="0"/>
              <a:t>games</a:t>
            </a:r>
            <a:r>
              <a:rPr spc="-60" dirty="0"/>
              <a:t> </a:t>
            </a:r>
            <a:r>
              <a:rPr spc="30" dirty="0"/>
              <a:t>attended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411" y="426453"/>
            <a:ext cx="3965575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25" dirty="0">
                <a:latin typeface="Arial"/>
                <a:cs typeface="Arial"/>
              </a:rPr>
              <a:t>Next </a:t>
            </a:r>
            <a:r>
              <a:rPr sz="1200" spc="-35" dirty="0">
                <a:latin typeface="Arial"/>
                <a:cs typeface="Arial"/>
              </a:rPr>
              <a:t>let’s </a:t>
            </a:r>
            <a:r>
              <a:rPr sz="1200" spc="-20" dirty="0">
                <a:latin typeface="Arial"/>
                <a:cs typeface="Arial"/>
              </a:rPr>
              <a:t>look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b="1" spc="-20" dirty="0">
                <a:latin typeface="Arial"/>
                <a:cs typeface="Arial"/>
              </a:rPr>
              <a:t>population data </a:t>
            </a:r>
            <a:r>
              <a:rPr sz="1200" spc="-20" dirty="0">
                <a:latin typeface="Arial"/>
                <a:cs typeface="Arial"/>
              </a:rPr>
              <a:t>for the 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5" dirty="0">
                <a:latin typeface="Arial"/>
                <a:cs typeface="Arial"/>
              </a:rPr>
              <a:t>Duke  </a:t>
            </a:r>
            <a:r>
              <a:rPr sz="1200" spc="-25" dirty="0">
                <a:latin typeface="Arial"/>
                <a:cs typeface="Arial"/>
              </a:rPr>
              <a:t>basketball </a:t>
            </a:r>
            <a:r>
              <a:rPr sz="1200" spc="-30" dirty="0">
                <a:latin typeface="Arial"/>
                <a:cs typeface="Arial"/>
              </a:rPr>
              <a:t>games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attended: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6570" y="2776271"/>
            <a:ext cx="1332230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dirty="0">
                <a:latin typeface="Arial"/>
                <a:cs typeface="Arial"/>
              </a:rPr>
              <a:t>number of </a:t>
            </a:r>
            <a:r>
              <a:rPr sz="850" spc="5" dirty="0">
                <a:latin typeface="Arial"/>
                <a:cs typeface="Arial"/>
              </a:rPr>
              <a:t>games</a:t>
            </a:r>
            <a:r>
              <a:rPr sz="850" spc="-45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attended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5126" y="2530840"/>
            <a:ext cx="2734945" cy="0"/>
          </a:xfrm>
          <a:custGeom>
            <a:avLst/>
            <a:gdLst/>
            <a:ahLst/>
            <a:cxnLst/>
            <a:rect l="l" t="t" r="r" b="b"/>
            <a:pathLst>
              <a:path w="2734945">
                <a:moveTo>
                  <a:pt x="0" y="0"/>
                </a:moveTo>
                <a:lnTo>
                  <a:pt x="2734437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126" y="25308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5786" y="25308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6355" y="25308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7015" y="25308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7675" y="25308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88335" y="25308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78903" y="25308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69564" y="25308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26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84418" y="2617673"/>
            <a:ext cx="101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1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37069" y="2617673"/>
            <a:ext cx="95885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02590" algn="l"/>
                <a:tab pos="793750" algn="l"/>
              </a:tabLst>
            </a:pPr>
            <a:r>
              <a:rPr sz="1050" spc="10" dirty="0">
                <a:latin typeface="Arial"/>
                <a:cs typeface="Arial"/>
              </a:rPr>
              <a:t>10	20	30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08957" y="2617673"/>
            <a:ext cx="134937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03225" algn="l"/>
                <a:tab pos="793750" algn="l"/>
                <a:tab pos="1184275" algn="l"/>
              </a:tabLst>
            </a:pPr>
            <a:r>
              <a:rPr sz="1050" spc="10" dirty="0">
                <a:latin typeface="Arial"/>
                <a:cs typeface="Arial"/>
              </a:rPr>
              <a:t>40	50	60	70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25749" y="1419929"/>
            <a:ext cx="0" cy="1061085"/>
          </a:xfrm>
          <a:custGeom>
            <a:avLst/>
            <a:gdLst/>
            <a:ahLst/>
            <a:cxnLst/>
            <a:rect l="l" t="t" r="r" b="b"/>
            <a:pathLst>
              <a:path h="1061085">
                <a:moveTo>
                  <a:pt x="0" y="106087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0122" y="2480800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65626" y="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0122" y="2127146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65626" y="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0122" y="1773583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65626" y="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0122" y="141992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65626" y="0"/>
                </a:moveTo>
                <a:lnTo>
                  <a:pt x="0" y="0"/>
                </a:lnTo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31775" y="2430070"/>
            <a:ext cx="178435" cy="10160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1775" y="2038387"/>
            <a:ext cx="178435" cy="17780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dirty="0">
                <a:latin typeface="Arial"/>
                <a:cs typeface="Arial"/>
              </a:rPr>
              <a:t>50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1775" y="1293141"/>
            <a:ext cx="178435" cy="6076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spc="10" dirty="0">
                <a:latin typeface="Arial"/>
                <a:cs typeface="Arial"/>
              </a:rPr>
              <a:t>100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150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35126" y="1229065"/>
            <a:ext cx="391160" cy="1252220"/>
          </a:xfrm>
          <a:custGeom>
            <a:avLst/>
            <a:gdLst/>
            <a:ahLst/>
            <a:cxnLst/>
            <a:rect l="l" t="t" r="r" b="b"/>
            <a:pathLst>
              <a:path w="391159" h="1252220">
                <a:moveTo>
                  <a:pt x="0" y="1251734"/>
                </a:moveTo>
                <a:lnTo>
                  <a:pt x="390659" y="1251734"/>
                </a:lnTo>
                <a:lnTo>
                  <a:pt x="390659" y="0"/>
                </a:lnTo>
                <a:lnTo>
                  <a:pt x="0" y="0"/>
                </a:lnTo>
                <a:lnTo>
                  <a:pt x="0" y="1251734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5126" y="1229065"/>
            <a:ext cx="391160" cy="1252220"/>
          </a:xfrm>
          <a:custGeom>
            <a:avLst/>
            <a:gdLst/>
            <a:ahLst/>
            <a:cxnLst/>
            <a:rect l="l" t="t" r="r" b="b"/>
            <a:pathLst>
              <a:path w="391159" h="1252220">
                <a:moveTo>
                  <a:pt x="0" y="1251734"/>
                </a:moveTo>
                <a:lnTo>
                  <a:pt x="390659" y="1251734"/>
                </a:lnTo>
                <a:lnTo>
                  <a:pt x="390659" y="0"/>
                </a:lnTo>
                <a:lnTo>
                  <a:pt x="0" y="0"/>
                </a:lnTo>
                <a:lnTo>
                  <a:pt x="0" y="1251734"/>
                </a:lnTo>
                <a:close/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25786" y="2311082"/>
            <a:ext cx="391160" cy="170180"/>
          </a:xfrm>
          <a:custGeom>
            <a:avLst/>
            <a:gdLst/>
            <a:ahLst/>
            <a:cxnLst/>
            <a:rect l="l" t="t" r="r" b="b"/>
            <a:pathLst>
              <a:path w="391160" h="170180">
                <a:moveTo>
                  <a:pt x="0" y="169717"/>
                </a:moveTo>
                <a:lnTo>
                  <a:pt x="390659" y="169717"/>
                </a:lnTo>
                <a:lnTo>
                  <a:pt x="390659" y="0"/>
                </a:lnTo>
                <a:lnTo>
                  <a:pt x="0" y="0"/>
                </a:lnTo>
                <a:lnTo>
                  <a:pt x="0" y="169717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25786" y="2311082"/>
            <a:ext cx="391160" cy="170180"/>
          </a:xfrm>
          <a:custGeom>
            <a:avLst/>
            <a:gdLst/>
            <a:ahLst/>
            <a:cxnLst/>
            <a:rect l="l" t="t" r="r" b="b"/>
            <a:pathLst>
              <a:path w="391160" h="170180">
                <a:moveTo>
                  <a:pt x="0" y="169717"/>
                </a:moveTo>
                <a:lnTo>
                  <a:pt x="390659" y="169717"/>
                </a:lnTo>
                <a:lnTo>
                  <a:pt x="390659" y="0"/>
                </a:lnTo>
                <a:lnTo>
                  <a:pt x="0" y="0"/>
                </a:lnTo>
                <a:lnTo>
                  <a:pt x="0" y="169717"/>
                </a:lnTo>
                <a:close/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16355" y="2466672"/>
            <a:ext cx="391160" cy="14604"/>
          </a:xfrm>
          <a:custGeom>
            <a:avLst/>
            <a:gdLst/>
            <a:ahLst/>
            <a:cxnLst/>
            <a:rect l="l" t="t" r="r" b="b"/>
            <a:pathLst>
              <a:path w="391160" h="14605">
                <a:moveTo>
                  <a:pt x="0" y="14127"/>
                </a:moveTo>
                <a:lnTo>
                  <a:pt x="390659" y="14127"/>
                </a:lnTo>
                <a:lnTo>
                  <a:pt x="390659" y="0"/>
                </a:lnTo>
                <a:lnTo>
                  <a:pt x="0" y="0"/>
                </a:lnTo>
                <a:lnTo>
                  <a:pt x="0" y="14127"/>
                </a:lnTo>
                <a:close/>
              </a:path>
            </a:pathLst>
          </a:custGeom>
          <a:solidFill>
            <a:srgbClr val="56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12937" y="2463254"/>
            <a:ext cx="397510" cy="21590"/>
          </a:xfrm>
          <a:custGeom>
            <a:avLst/>
            <a:gdLst/>
            <a:ahLst/>
            <a:cxnLst/>
            <a:rect l="l" t="t" r="r" b="b"/>
            <a:pathLst>
              <a:path w="397510" h="21589">
                <a:moveTo>
                  <a:pt x="0" y="20964"/>
                </a:moveTo>
                <a:lnTo>
                  <a:pt x="397495" y="20964"/>
                </a:lnTo>
                <a:lnTo>
                  <a:pt x="397495" y="0"/>
                </a:lnTo>
                <a:lnTo>
                  <a:pt x="0" y="0"/>
                </a:lnTo>
                <a:lnTo>
                  <a:pt x="0" y="20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07015" y="2480800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659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07015" y="2480800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659" y="0"/>
                </a:lnTo>
                <a:lnTo>
                  <a:pt x="0" y="0"/>
                </a:lnTo>
                <a:close/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97675" y="2477245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659" y="0"/>
                </a:lnTo>
              </a:path>
            </a:pathLst>
          </a:custGeom>
          <a:ln w="7109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94257" y="2477245"/>
            <a:ext cx="397510" cy="0"/>
          </a:xfrm>
          <a:custGeom>
            <a:avLst/>
            <a:gdLst/>
            <a:ahLst/>
            <a:cxnLst/>
            <a:rect l="l" t="t" r="r" b="b"/>
            <a:pathLst>
              <a:path w="397510">
                <a:moveTo>
                  <a:pt x="0" y="0"/>
                </a:moveTo>
                <a:lnTo>
                  <a:pt x="397495" y="0"/>
                </a:lnTo>
              </a:path>
            </a:pathLst>
          </a:custGeom>
          <a:ln w="13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88335" y="2480800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659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88335" y="2480800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659" y="0"/>
                </a:lnTo>
                <a:lnTo>
                  <a:pt x="0" y="0"/>
                </a:lnTo>
                <a:close/>
              </a:path>
            </a:pathLst>
          </a:custGeom>
          <a:ln w="6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78904" y="2477245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659" y="0"/>
                </a:lnTo>
              </a:path>
            </a:pathLst>
          </a:custGeom>
          <a:ln w="7109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75485" y="2477245"/>
            <a:ext cx="397510" cy="0"/>
          </a:xfrm>
          <a:custGeom>
            <a:avLst/>
            <a:gdLst/>
            <a:ahLst/>
            <a:cxnLst/>
            <a:rect l="l" t="t" r="r" b="b"/>
            <a:pathLst>
              <a:path w="397510">
                <a:moveTo>
                  <a:pt x="0" y="0"/>
                </a:moveTo>
                <a:lnTo>
                  <a:pt x="397495" y="0"/>
                </a:lnTo>
              </a:path>
            </a:pathLst>
          </a:custGeom>
          <a:ln w="13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09035" y="625968"/>
            <a:ext cx="1463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(assume that we don’t have this in a typical analysis)</a:t>
            </a:r>
            <a:endParaRPr lang="en-US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1812937" y="965591"/>
            <a:ext cx="1254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Population Distribution</a:t>
            </a:r>
            <a:endParaRPr lang="en-US" sz="1050" b="1" dirty="0"/>
          </a:p>
        </p:txBody>
      </p:sp>
      <p:sp>
        <p:nvSpPr>
          <p:cNvPr id="43" name="Rectangle 42"/>
          <p:cNvSpPr/>
          <p:nvPr/>
        </p:nvSpPr>
        <p:spPr>
          <a:xfrm>
            <a:off x="82374" y="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🔮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623832" y="2907523"/>
            <a:ext cx="21673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u="sng" dirty="0" smtClean="0"/>
              <a:t>Center</a:t>
            </a:r>
            <a:r>
              <a:rPr lang="en-US" sz="1100" i="1" dirty="0" smtClean="0"/>
              <a:t>: mean between 0 and 10?</a:t>
            </a:r>
          </a:p>
          <a:p>
            <a:r>
              <a:rPr lang="en-US" sz="1100" i="1" u="sng" dirty="0" smtClean="0"/>
              <a:t>Shape</a:t>
            </a:r>
            <a:r>
              <a:rPr lang="en-US" sz="1100" i="1" dirty="0" smtClean="0"/>
              <a:t>: right skewed</a:t>
            </a:r>
          </a:p>
          <a:p>
            <a:r>
              <a:rPr lang="en-US" sz="1100" i="1" u="sng" dirty="0" smtClean="0"/>
              <a:t>Spread</a:t>
            </a:r>
            <a:r>
              <a:rPr lang="en-US" sz="1100" i="1" dirty="0" smtClean="0"/>
              <a:t>: range=70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42675304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529" y="57937"/>
            <a:ext cx="10344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0" dirty="0"/>
              <a:t>Announcements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850" y="881995"/>
            <a:ext cx="3999865" cy="225766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spcBef>
                <a:spcPts val="405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30" dirty="0" smtClean="0">
                <a:latin typeface="Arial"/>
                <a:cs typeface="Arial"/>
              </a:rPr>
              <a:t>Lab Assignment </a:t>
            </a:r>
            <a:r>
              <a:rPr lang="en-US" sz="1200" u="sng" spc="-10" dirty="0" smtClean="0">
                <a:latin typeface="Arial"/>
                <a:cs typeface="Arial"/>
              </a:rPr>
              <a:t>3 </a:t>
            </a:r>
            <a:r>
              <a:rPr lang="en-US" sz="1200" spc="-40" dirty="0">
                <a:latin typeface="Arial"/>
                <a:cs typeface="Arial"/>
              </a:rPr>
              <a:t>is </a:t>
            </a:r>
            <a:r>
              <a:rPr lang="en-US" sz="1200" spc="-25" dirty="0">
                <a:latin typeface="Arial"/>
                <a:cs typeface="Arial"/>
              </a:rPr>
              <a:t>due </a:t>
            </a:r>
            <a:r>
              <a:rPr lang="en-US" sz="1200" b="1" spc="-45" dirty="0" smtClean="0">
                <a:latin typeface="Arial"/>
                <a:cs typeface="Arial"/>
              </a:rPr>
              <a:t>Thursday </a:t>
            </a:r>
            <a:r>
              <a:rPr lang="en-US" sz="1200" b="1" spc="-20" dirty="0" smtClean="0">
                <a:latin typeface="Arial"/>
                <a:cs typeface="Arial"/>
              </a:rPr>
              <a:t>just before your lab section time.</a:t>
            </a:r>
          </a:p>
          <a:p>
            <a:pPr marL="12700">
              <a:spcBef>
                <a:spcPts val="405"/>
              </a:spcBef>
            </a:pPr>
            <a:endParaRPr lang="en-US" sz="1200" dirty="0" smtClean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2700">
              <a:spcBef>
                <a:spcPts val="405"/>
              </a:spcBef>
            </a:pPr>
            <a:endParaRPr lang="en-US" sz="1200" dirty="0" smtClean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30" dirty="0" smtClean="0">
                <a:latin typeface="Arial"/>
                <a:cs typeface="Arial"/>
              </a:rPr>
              <a:t>P</a:t>
            </a:r>
            <a:r>
              <a:rPr sz="1200" u="sng" spc="-30" dirty="0" smtClean="0">
                <a:latin typeface="Arial"/>
                <a:cs typeface="Arial"/>
              </a:rPr>
              <a:t>roblem </a:t>
            </a:r>
            <a:r>
              <a:rPr lang="en-US" sz="1200" u="sng" spc="-20" dirty="0" smtClean="0">
                <a:latin typeface="Arial"/>
                <a:cs typeface="Arial"/>
              </a:rPr>
              <a:t>S</a:t>
            </a:r>
            <a:r>
              <a:rPr sz="1200" u="sng" spc="-20" dirty="0" smtClean="0">
                <a:latin typeface="Arial"/>
                <a:cs typeface="Arial"/>
              </a:rPr>
              <a:t>et </a:t>
            </a:r>
            <a:r>
              <a:rPr lang="en-US" sz="1200" u="sng" spc="-10" dirty="0" smtClean="0">
                <a:latin typeface="Arial"/>
                <a:cs typeface="Arial"/>
              </a:rPr>
              <a:t>2</a:t>
            </a:r>
            <a:r>
              <a:rPr lang="en-US" sz="1200" spc="-10" dirty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due </a:t>
            </a:r>
            <a:r>
              <a:rPr lang="en-US" sz="1200" b="1" spc="-10" dirty="0" smtClean="0">
                <a:latin typeface="Arial"/>
                <a:cs typeface="Arial"/>
              </a:rPr>
              <a:t>Friday 2/8 11:55 pm</a:t>
            </a:r>
          </a:p>
          <a:p>
            <a:pPr marL="12700">
              <a:spcBef>
                <a:spcPts val="4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30" dirty="0" smtClean="0">
                <a:latin typeface="Arial"/>
                <a:cs typeface="Arial"/>
              </a:rPr>
              <a:t>Performance Assessment 2</a:t>
            </a:r>
            <a:r>
              <a:rPr lang="en-US" sz="1200" spc="-3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due </a:t>
            </a:r>
            <a:r>
              <a:rPr lang="en-US" sz="1200" b="1" spc="-10" dirty="0" smtClean="0">
                <a:latin typeface="Arial"/>
                <a:cs typeface="Arial"/>
              </a:rPr>
              <a:t>Sunday 2/10 11:55 pm</a:t>
            </a:r>
            <a:r>
              <a:rPr lang="en-US" sz="1200" spc="-10" dirty="0" smtClean="0">
                <a:latin typeface="Arial"/>
                <a:cs typeface="Arial"/>
              </a:rPr>
              <a:t> 		              (opens today)</a:t>
            </a:r>
            <a:endParaRPr lang="en-US" sz="1200" b="1" spc="-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endParaRPr lang="en-US" sz="1200" b="1" spc="-10" dirty="0" smtClean="0">
              <a:latin typeface="Arial"/>
              <a:cs typeface="Arial"/>
            </a:endParaRPr>
          </a:p>
          <a:p>
            <a:pPr marL="12700">
              <a:spcBef>
                <a:spcPts val="4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30" dirty="0">
                <a:latin typeface="Arial"/>
                <a:cs typeface="Arial"/>
              </a:rPr>
              <a:t>Midterm </a:t>
            </a:r>
            <a:r>
              <a:rPr lang="en-US" sz="1200" u="sng" spc="-30" dirty="0" smtClean="0">
                <a:latin typeface="Arial"/>
                <a:cs typeface="Arial"/>
              </a:rPr>
              <a:t>1 Review</a:t>
            </a:r>
            <a:r>
              <a:rPr lang="en-US" sz="1200" spc="-30" dirty="0" smtClean="0">
                <a:latin typeface="Arial"/>
                <a:cs typeface="Arial"/>
              </a:rPr>
              <a:t> </a:t>
            </a:r>
            <a:r>
              <a:rPr lang="en-US" sz="1200" b="1" spc="-30" dirty="0" smtClean="0">
                <a:latin typeface="Arial"/>
                <a:cs typeface="Arial"/>
              </a:rPr>
              <a:t>Wednesday 2/13 </a:t>
            </a:r>
            <a:endParaRPr lang="en-US" sz="1200" b="1" spc="-10" dirty="0" smtClean="0">
              <a:latin typeface="Arial"/>
              <a:cs typeface="Arial"/>
            </a:endParaRPr>
          </a:p>
          <a:p>
            <a:pPr marL="12700">
              <a:spcBef>
                <a:spcPts val="4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30" dirty="0" smtClean="0">
                <a:latin typeface="Arial"/>
                <a:cs typeface="Arial"/>
              </a:rPr>
              <a:t>Midterm 1</a:t>
            </a:r>
            <a:r>
              <a:rPr lang="en-US" sz="1200" spc="-30" dirty="0" smtClean="0">
                <a:latin typeface="Arial"/>
                <a:cs typeface="Arial"/>
              </a:rPr>
              <a:t> (Unit 1-Unit 3.2) </a:t>
            </a:r>
            <a:r>
              <a:rPr lang="en-US" sz="1200" b="1" spc="-30" dirty="0" smtClean="0">
                <a:latin typeface="Arial"/>
                <a:cs typeface="Arial"/>
              </a:rPr>
              <a:t>Monday 2/18 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0682" y="3279140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1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" y="35877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Coming up…</a:t>
            </a:r>
            <a:endParaRPr lang="en-US" sz="2800" b="1" dirty="0"/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13415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1963" y="57937"/>
            <a:ext cx="30308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Average </a:t>
            </a:r>
            <a:r>
              <a:rPr spc="25" dirty="0"/>
              <a:t>number </a:t>
            </a:r>
            <a:r>
              <a:rPr spc="30" dirty="0"/>
              <a:t>of </a:t>
            </a:r>
            <a:r>
              <a:rPr spc="15" dirty="0"/>
              <a:t>Duke </a:t>
            </a:r>
            <a:r>
              <a:rPr spc="20" dirty="0"/>
              <a:t>games </a:t>
            </a:r>
            <a:r>
              <a:rPr spc="30" dirty="0"/>
              <a:t>attended</a:t>
            </a:r>
            <a:r>
              <a:rPr spc="-65" dirty="0"/>
              <a:t> </a:t>
            </a:r>
            <a:r>
              <a:rPr spc="5" dirty="0"/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410" y="426453"/>
            <a:ext cx="2417825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30" dirty="0">
                <a:latin typeface="Arial"/>
                <a:cs typeface="Arial"/>
              </a:rPr>
              <a:t>Sampling </a:t>
            </a:r>
            <a:r>
              <a:rPr sz="1200" b="1" spc="-15" dirty="0">
                <a:latin typeface="Arial"/>
                <a:cs typeface="Arial"/>
              </a:rPr>
              <a:t>distribution</a:t>
            </a:r>
            <a:r>
              <a:rPr sz="1200" spc="-15" dirty="0">
                <a:latin typeface="Arial"/>
                <a:cs typeface="Arial"/>
              </a:rPr>
              <a:t>, </a:t>
            </a:r>
            <a:r>
              <a:rPr lang="en-US" sz="1200" spc="-15" dirty="0" smtClean="0">
                <a:latin typeface="Arial"/>
                <a:cs typeface="Arial"/>
              </a:rPr>
              <a:t>of sample means from the population with samples of size </a:t>
            </a:r>
            <a:r>
              <a:rPr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n </a:t>
            </a:r>
            <a:r>
              <a:rPr sz="1200" b="1" spc="1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2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lang="en-US" sz="1200" spc="-5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9305" y="2202826"/>
            <a:ext cx="1619250" cy="0"/>
          </a:xfrm>
          <a:custGeom>
            <a:avLst/>
            <a:gdLst/>
            <a:ahLst/>
            <a:cxnLst/>
            <a:rect l="l" t="t" r="r" b="b"/>
            <a:pathLst>
              <a:path w="1619250">
                <a:moveTo>
                  <a:pt x="0" y="0"/>
                </a:moveTo>
                <a:lnTo>
                  <a:pt x="1619135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305" y="2202826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9040" y="2202826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18706" y="2202826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58440" y="2202826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3854" y="2264779"/>
            <a:ext cx="1418590" cy="2314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1755" algn="ctr">
              <a:lnSpc>
                <a:spcPts val="944"/>
              </a:lnSpc>
              <a:spcBef>
                <a:spcPts val="105"/>
              </a:spcBef>
              <a:tabLst>
                <a:tab pos="510540" algn="l"/>
                <a:tab pos="1050290" algn="l"/>
              </a:tabLst>
            </a:pPr>
            <a:r>
              <a:rPr sz="800" dirty="0">
                <a:latin typeface="Arial"/>
                <a:cs typeface="Arial"/>
              </a:rPr>
              <a:t>5	10	15</a:t>
            </a:r>
          </a:p>
          <a:p>
            <a:pPr algn="ctr">
              <a:lnSpc>
                <a:spcPts val="765"/>
              </a:lnSpc>
            </a:pPr>
            <a:r>
              <a:rPr sz="650" spc="-5" dirty="0">
                <a:latin typeface="Arial"/>
                <a:cs typeface="Arial"/>
              </a:rPr>
              <a:t>sample means from samples of </a:t>
            </a:r>
            <a:r>
              <a:rPr sz="650" spc="-5" dirty="0">
                <a:solidFill>
                  <a:srgbClr val="C00000"/>
                </a:solidFill>
                <a:latin typeface="Arial"/>
                <a:cs typeface="Arial"/>
              </a:rPr>
              <a:t>n =</a:t>
            </a:r>
            <a:r>
              <a:rPr sz="650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endParaRPr sz="65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88725" y="2264779"/>
            <a:ext cx="1397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5480" y="1272801"/>
            <a:ext cx="0" cy="892810"/>
          </a:xfrm>
          <a:custGeom>
            <a:avLst/>
            <a:gdLst/>
            <a:ahLst/>
            <a:cxnLst/>
            <a:rect l="l" t="t" r="r" b="b"/>
            <a:pathLst>
              <a:path h="892810">
                <a:moveTo>
                  <a:pt x="0" y="892493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258" y="2165294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6258" y="1942154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6258" y="1719013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6258" y="149594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6258" y="127280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1815" y="1719013"/>
            <a:ext cx="161583" cy="4880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50" dirty="0">
                <a:latin typeface="Arial"/>
                <a:cs typeface="Arial"/>
              </a:rPr>
              <a:t>0</a:t>
            </a:r>
            <a:r>
              <a:rPr sz="1050" spc="1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500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1815" y="1318601"/>
            <a:ext cx="323165" cy="341322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50" dirty="0">
                <a:latin typeface="Arial"/>
                <a:cs typeface="Arial"/>
              </a:rPr>
              <a:t>1500</a:t>
            </a:r>
          </a:p>
        </p:txBody>
      </p:sp>
      <p:sp>
        <p:nvSpPr>
          <p:cNvPr id="20" name="object 20"/>
          <p:cNvSpPr/>
          <p:nvPr/>
        </p:nvSpPr>
        <p:spPr>
          <a:xfrm>
            <a:off x="407517" y="2147212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6164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7517" y="2129129"/>
            <a:ext cx="107950" cy="36195"/>
          </a:xfrm>
          <a:custGeom>
            <a:avLst/>
            <a:gdLst/>
            <a:ahLst/>
            <a:cxnLst/>
            <a:rect l="l" t="t" r="r" b="b"/>
            <a:pathLst>
              <a:path w="107950" h="36194">
                <a:moveTo>
                  <a:pt x="0" y="36164"/>
                </a:moveTo>
                <a:lnTo>
                  <a:pt x="107946" y="36164"/>
                </a:lnTo>
                <a:lnTo>
                  <a:pt x="107946" y="0"/>
                </a:lnTo>
                <a:lnTo>
                  <a:pt x="0" y="0"/>
                </a:lnTo>
                <a:lnTo>
                  <a:pt x="0" y="36164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5464" y="1849384"/>
            <a:ext cx="107950" cy="316230"/>
          </a:xfrm>
          <a:custGeom>
            <a:avLst/>
            <a:gdLst/>
            <a:ahLst/>
            <a:cxnLst/>
            <a:rect l="l" t="t" r="r" b="b"/>
            <a:pathLst>
              <a:path w="107950" h="316230">
                <a:moveTo>
                  <a:pt x="0" y="315910"/>
                </a:moveTo>
                <a:lnTo>
                  <a:pt x="107946" y="315910"/>
                </a:lnTo>
                <a:lnTo>
                  <a:pt x="107946" y="0"/>
                </a:lnTo>
                <a:lnTo>
                  <a:pt x="0" y="0"/>
                </a:lnTo>
                <a:lnTo>
                  <a:pt x="0" y="31591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5464" y="1849384"/>
            <a:ext cx="107950" cy="316230"/>
          </a:xfrm>
          <a:custGeom>
            <a:avLst/>
            <a:gdLst/>
            <a:ahLst/>
            <a:cxnLst/>
            <a:rect l="l" t="t" r="r" b="b"/>
            <a:pathLst>
              <a:path w="107950" h="316230">
                <a:moveTo>
                  <a:pt x="0" y="315910"/>
                </a:moveTo>
                <a:lnTo>
                  <a:pt x="107946" y="315910"/>
                </a:lnTo>
                <a:lnTo>
                  <a:pt x="107946" y="0"/>
                </a:lnTo>
                <a:lnTo>
                  <a:pt x="0" y="0"/>
                </a:lnTo>
                <a:lnTo>
                  <a:pt x="0" y="315910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3411" y="1483020"/>
            <a:ext cx="107950" cy="682625"/>
          </a:xfrm>
          <a:custGeom>
            <a:avLst/>
            <a:gdLst/>
            <a:ahLst/>
            <a:cxnLst/>
            <a:rect l="l" t="t" r="r" b="b"/>
            <a:pathLst>
              <a:path w="107950" h="682625">
                <a:moveTo>
                  <a:pt x="0" y="682273"/>
                </a:moveTo>
                <a:lnTo>
                  <a:pt x="107946" y="682273"/>
                </a:lnTo>
                <a:lnTo>
                  <a:pt x="107946" y="0"/>
                </a:lnTo>
                <a:lnTo>
                  <a:pt x="0" y="0"/>
                </a:lnTo>
                <a:lnTo>
                  <a:pt x="0" y="682273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3411" y="1483020"/>
            <a:ext cx="107950" cy="682625"/>
          </a:xfrm>
          <a:custGeom>
            <a:avLst/>
            <a:gdLst/>
            <a:ahLst/>
            <a:cxnLst/>
            <a:rect l="l" t="t" r="r" b="b"/>
            <a:pathLst>
              <a:path w="107950" h="682625">
                <a:moveTo>
                  <a:pt x="0" y="682273"/>
                </a:moveTo>
                <a:lnTo>
                  <a:pt x="107946" y="682273"/>
                </a:lnTo>
                <a:lnTo>
                  <a:pt x="107946" y="0"/>
                </a:lnTo>
                <a:lnTo>
                  <a:pt x="0" y="0"/>
                </a:lnTo>
                <a:lnTo>
                  <a:pt x="0" y="682273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358" y="1226450"/>
            <a:ext cx="107950" cy="939165"/>
          </a:xfrm>
          <a:custGeom>
            <a:avLst/>
            <a:gdLst/>
            <a:ahLst/>
            <a:cxnLst/>
            <a:rect l="l" t="t" r="r" b="b"/>
            <a:pathLst>
              <a:path w="107950" h="939164">
                <a:moveTo>
                  <a:pt x="0" y="938844"/>
                </a:moveTo>
                <a:lnTo>
                  <a:pt x="107946" y="938844"/>
                </a:lnTo>
                <a:lnTo>
                  <a:pt x="107946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1358" y="1226450"/>
            <a:ext cx="107950" cy="939165"/>
          </a:xfrm>
          <a:custGeom>
            <a:avLst/>
            <a:gdLst/>
            <a:ahLst/>
            <a:cxnLst/>
            <a:rect l="l" t="t" r="r" b="b"/>
            <a:pathLst>
              <a:path w="107950" h="939164">
                <a:moveTo>
                  <a:pt x="0" y="938844"/>
                </a:moveTo>
                <a:lnTo>
                  <a:pt x="107946" y="938844"/>
                </a:lnTo>
                <a:lnTo>
                  <a:pt x="107946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9305" y="1278202"/>
            <a:ext cx="107950" cy="887094"/>
          </a:xfrm>
          <a:custGeom>
            <a:avLst/>
            <a:gdLst/>
            <a:ahLst/>
            <a:cxnLst/>
            <a:rect l="l" t="t" r="r" b="b"/>
            <a:pathLst>
              <a:path w="107950" h="887094">
                <a:moveTo>
                  <a:pt x="0" y="887092"/>
                </a:moveTo>
                <a:lnTo>
                  <a:pt x="107946" y="887092"/>
                </a:lnTo>
                <a:lnTo>
                  <a:pt x="107946" y="0"/>
                </a:lnTo>
                <a:lnTo>
                  <a:pt x="0" y="0"/>
                </a:lnTo>
                <a:lnTo>
                  <a:pt x="0" y="887092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9305" y="1278202"/>
            <a:ext cx="107950" cy="887094"/>
          </a:xfrm>
          <a:custGeom>
            <a:avLst/>
            <a:gdLst/>
            <a:ahLst/>
            <a:cxnLst/>
            <a:rect l="l" t="t" r="r" b="b"/>
            <a:pathLst>
              <a:path w="107950" h="887094">
                <a:moveTo>
                  <a:pt x="0" y="887092"/>
                </a:moveTo>
                <a:lnTo>
                  <a:pt x="107946" y="887092"/>
                </a:lnTo>
                <a:lnTo>
                  <a:pt x="107946" y="0"/>
                </a:lnTo>
                <a:lnTo>
                  <a:pt x="0" y="0"/>
                </a:lnTo>
                <a:lnTo>
                  <a:pt x="0" y="887092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7252" y="1518706"/>
            <a:ext cx="107950" cy="647065"/>
          </a:xfrm>
          <a:custGeom>
            <a:avLst/>
            <a:gdLst/>
            <a:ahLst/>
            <a:cxnLst/>
            <a:rect l="l" t="t" r="r" b="b"/>
            <a:pathLst>
              <a:path w="107950" h="647064">
                <a:moveTo>
                  <a:pt x="0" y="646587"/>
                </a:moveTo>
                <a:lnTo>
                  <a:pt x="107946" y="646587"/>
                </a:lnTo>
                <a:lnTo>
                  <a:pt x="107946" y="0"/>
                </a:lnTo>
                <a:lnTo>
                  <a:pt x="0" y="0"/>
                </a:lnTo>
                <a:lnTo>
                  <a:pt x="0" y="646587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7252" y="1518706"/>
            <a:ext cx="107950" cy="647065"/>
          </a:xfrm>
          <a:custGeom>
            <a:avLst/>
            <a:gdLst/>
            <a:ahLst/>
            <a:cxnLst/>
            <a:rect l="l" t="t" r="r" b="b"/>
            <a:pathLst>
              <a:path w="107950" h="647064">
                <a:moveTo>
                  <a:pt x="0" y="646587"/>
                </a:moveTo>
                <a:lnTo>
                  <a:pt x="107946" y="646587"/>
                </a:lnTo>
                <a:lnTo>
                  <a:pt x="107946" y="0"/>
                </a:lnTo>
                <a:lnTo>
                  <a:pt x="0" y="0"/>
                </a:lnTo>
                <a:lnTo>
                  <a:pt x="0" y="646587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55199" y="1814108"/>
            <a:ext cx="107950" cy="351790"/>
          </a:xfrm>
          <a:custGeom>
            <a:avLst/>
            <a:gdLst/>
            <a:ahLst/>
            <a:cxnLst/>
            <a:rect l="l" t="t" r="r" b="b"/>
            <a:pathLst>
              <a:path w="107950" h="351789">
                <a:moveTo>
                  <a:pt x="0" y="351186"/>
                </a:moveTo>
                <a:lnTo>
                  <a:pt x="107946" y="351186"/>
                </a:lnTo>
                <a:lnTo>
                  <a:pt x="107946" y="0"/>
                </a:lnTo>
                <a:lnTo>
                  <a:pt x="0" y="0"/>
                </a:lnTo>
                <a:lnTo>
                  <a:pt x="0" y="351186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55199" y="1814108"/>
            <a:ext cx="107950" cy="351790"/>
          </a:xfrm>
          <a:custGeom>
            <a:avLst/>
            <a:gdLst/>
            <a:ahLst/>
            <a:cxnLst/>
            <a:rect l="l" t="t" r="r" b="b"/>
            <a:pathLst>
              <a:path w="107950" h="351789">
                <a:moveTo>
                  <a:pt x="0" y="351186"/>
                </a:moveTo>
                <a:lnTo>
                  <a:pt x="107946" y="351186"/>
                </a:lnTo>
                <a:lnTo>
                  <a:pt x="107946" y="0"/>
                </a:lnTo>
                <a:lnTo>
                  <a:pt x="0" y="0"/>
                </a:lnTo>
                <a:lnTo>
                  <a:pt x="0" y="351186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63146" y="1963141"/>
            <a:ext cx="107950" cy="202565"/>
          </a:xfrm>
          <a:custGeom>
            <a:avLst/>
            <a:gdLst/>
            <a:ahLst/>
            <a:cxnLst/>
            <a:rect l="l" t="t" r="r" b="b"/>
            <a:pathLst>
              <a:path w="107950" h="202564">
                <a:moveTo>
                  <a:pt x="0" y="202152"/>
                </a:moveTo>
                <a:lnTo>
                  <a:pt x="107946" y="202152"/>
                </a:lnTo>
                <a:lnTo>
                  <a:pt x="107946" y="0"/>
                </a:lnTo>
                <a:lnTo>
                  <a:pt x="0" y="0"/>
                </a:lnTo>
                <a:lnTo>
                  <a:pt x="0" y="202152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63146" y="1963141"/>
            <a:ext cx="107950" cy="202565"/>
          </a:xfrm>
          <a:custGeom>
            <a:avLst/>
            <a:gdLst/>
            <a:ahLst/>
            <a:cxnLst/>
            <a:rect l="l" t="t" r="r" b="b"/>
            <a:pathLst>
              <a:path w="107950" h="202564">
                <a:moveTo>
                  <a:pt x="0" y="202152"/>
                </a:moveTo>
                <a:lnTo>
                  <a:pt x="107946" y="202152"/>
                </a:lnTo>
                <a:lnTo>
                  <a:pt x="107946" y="0"/>
                </a:lnTo>
                <a:lnTo>
                  <a:pt x="0" y="0"/>
                </a:lnTo>
                <a:lnTo>
                  <a:pt x="0" y="202152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1093" y="2039026"/>
            <a:ext cx="107950" cy="126364"/>
          </a:xfrm>
          <a:custGeom>
            <a:avLst/>
            <a:gdLst/>
            <a:ahLst/>
            <a:cxnLst/>
            <a:rect l="l" t="t" r="r" b="b"/>
            <a:pathLst>
              <a:path w="107950" h="126364">
                <a:moveTo>
                  <a:pt x="0" y="126268"/>
                </a:moveTo>
                <a:lnTo>
                  <a:pt x="107946" y="126268"/>
                </a:lnTo>
                <a:lnTo>
                  <a:pt x="107946" y="0"/>
                </a:lnTo>
                <a:lnTo>
                  <a:pt x="0" y="0"/>
                </a:lnTo>
                <a:lnTo>
                  <a:pt x="0" y="126268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71093" y="2039026"/>
            <a:ext cx="107950" cy="126364"/>
          </a:xfrm>
          <a:custGeom>
            <a:avLst/>
            <a:gdLst/>
            <a:ahLst/>
            <a:cxnLst/>
            <a:rect l="l" t="t" r="r" b="b"/>
            <a:pathLst>
              <a:path w="107950" h="126364">
                <a:moveTo>
                  <a:pt x="0" y="126268"/>
                </a:moveTo>
                <a:lnTo>
                  <a:pt x="107946" y="126268"/>
                </a:lnTo>
                <a:lnTo>
                  <a:pt x="107946" y="0"/>
                </a:lnTo>
                <a:lnTo>
                  <a:pt x="0" y="0"/>
                </a:lnTo>
                <a:lnTo>
                  <a:pt x="0" y="126268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79040" y="2070678"/>
            <a:ext cx="107950" cy="94615"/>
          </a:xfrm>
          <a:custGeom>
            <a:avLst/>
            <a:gdLst/>
            <a:ahLst/>
            <a:cxnLst/>
            <a:rect l="l" t="t" r="r" b="b"/>
            <a:pathLst>
              <a:path w="107950" h="94614">
                <a:moveTo>
                  <a:pt x="0" y="94615"/>
                </a:moveTo>
                <a:lnTo>
                  <a:pt x="107946" y="94615"/>
                </a:lnTo>
                <a:lnTo>
                  <a:pt x="107946" y="0"/>
                </a:lnTo>
                <a:lnTo>
                  <a:pt x="0" y="0"/>
                </a:lnTo>
                <a:lnTo>
                  <a:pt x="0" y="9461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79040" y="2070678"/>
            <a:ext cx="107950" cy="94615"/>
          </a:xfrm>
          <a:custGeom>
            <a:avLst/>
            <a:gdLst/>
            <a:ahLst/>
            <a:cxnLst/>
            <a:rect l="l" t="t" r="r" b="b"/>
            <a:pathLst>
              <a:path w="107950" h="94614">
                <a:moveTo>
                  <a:pt x="0" y="94615"/>
                </a:moveTo>
                <a:lnTo>
                  <a:pt x="107946" y="94615"/>
                </a:lnTo>
                <a:lnTo>
                  <a:pt x="107946" y="0"/>
                </a:lnTo>
                <a:lnTo>
                  <a:pt x="0" y="0"/>
                </a:lnTo>
                <a:lnTo>
                  <a:pt x="0" y="94615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86918" y="212848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73628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86918" y="2091666"/>
            <a:ext cx="107950" cy="73660"/>
          </a:xfrm>
          <a:custGeom>
            <a:avLst/>
            <a:gdLst/>
            <a:ahLst/>
            <a:cxnLst/>
            <a:rect l="l" t="t" r="r" b="b"/>
            <a:pathLst>
              <a:path w="107950" h="73660">
                <a:moveTo>
                  <a:pt x="0" y="73628"/>
                </a:moveTo>
                <a:lnTo>
                  <a:pt x="107946" y="73628"/>
                </a:lnTo>
                <a:lnTo>
                  <a:pt x="107946" y="0"/>
                </a:lnTo>
                <a:lnTo>
                  <a:pt x="0" y="0"/>
                </a:lnTo>
                <a:lnTo>
                  <a:pt x="0" y="73628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94865" y="2138529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53529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94865" y="2111765"/>
            <a:ext cx="107950" cy="53975"/>
          </a:xfrm>
          <a:custGeom>
            <a:avLst/>
            <a:gdLst/>
            <a:ahLst/>
            <a:cxnLst/>
            <a:rect l="l" t="t" r="r" b="b"/>
            <a:pathLst>
              <a:path w="107950" h="53975">
                <a:moveTo>
                  <a:pt x="0" y="53529"/>
                </a:moveTo>
                <a:lnTo>
                  <a:pt x="107946" y="53529"/>
                </a:lnTo>
                <a:lnTo>
                  <a:pt x="107946" y="0"/>
                </a:lnTo>
                <a:lnTo>
                  <a:pt x="0" y="0"/>
                </a:lnTo>
                <a:lnTo>
                  <a:pt x="0" y="53529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02812" y="2149228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2131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02812" y="2133163"/>
            <a:ext cx="107950" cy="32384"/>
          </a:xfrm>
          <a:custGeom>
            <a:avLst/>
            <a:gdLst/>
            <a:ahLst/>
            <a:cxnLst/>
            <a:rect l="l" t="t" r="r" b="b"/>
            <a:pathLst>
              <a:path w="107950" h="32385">
                <a:moveTo>
                  <a:pt x="0" y="32131"/>
                </a:moveTo>
                <a:lnTo>
                  <a:pt x="107946" y="32131"/>
                </a:lnTo>
                <a:lnTo>
                  <a:pt x="107946" y="0"/>
                </a:lnTo>
                <a:lnTo>
                  <a:pt x="0" y="0"/>
                </a:lnTo>
                <a:lnTo>
                  <a:pt x="0" y="32131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10759" y="2153672"/>
            <a:ext cx="107950" cy="12065"/>
          </a:xfrm>
          <a:custGeom>
            <a:avLst/>
            <a:gdLst/>
            <a:ahLst/>
            <a:cxnLst/>
            <a:rect l="l" t="t" r="r" b="b"/>
            <a:pathLst>
              <a:path w="107950" h="12064">
                <a:moveTo>
                  <a:pt x="0" y="11621"/>
                </a:moveTo>
                <a:lnTo>
                  <a:pt x="107946" y="11621"/>
                </a:lnTo>
                <a:lnTo>
                  <a:pt x="107946" y="0"/>
                </a:lnTo>
                <a:lnTo>
                  <a:pt x="0" y="0"/>
                </a:lnTo>
                <a:lnTo>
                  <a:pt x="0" y="1162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08195" y="2151109"/>
            <a:ext cx="113664" cy="17145"/>
          </a:xfrm>
          <a:custGeom>
            <a:avLst/>
            <a:gdLst/>
            <a:ahLst/>
            <a:cxnLst/>
            <a:rect l="l" t="t" r="r" b="b"/>
            <a:pathLst>
              <a:path w="113664" h="17144">
                <a:moveTo>
                  <a:pt x="0" y="16749"/>
                </a:moveTo>
                <a:lnTo>
                  <a:pt x="113074" y="16749"/>
                </a:lnTo>
                <a:lnTo>
                  <a:pt x="113074" y="0"/>
                </a:lnTo>
                <a:lnTo>
                  <a:pt x="0" y="0"/>
                </a:lnTo>
                <a:lnTo>
                  <a:pt x="0" y="16749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18706" y="2162833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4922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16142" y="2162833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74" y="0"/>
                </a:lnTo>
              </a:path>
            </a:pathLst>
          </a:custGeom>
          <a:ln w="10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26653" y="2163722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24089" y="2163722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74" y="0"/>
                </a:lnTo>
              </a:path>
            </a:pathLst>
          </a:custGeom>
          <a:ln w="8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34599" y="216440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32036" y="216440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74" y="0"/>
                </a:lnTo>
              </a:path>
            </a:pathLst>
          </a:custGeom>
          <a:ln w="6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42546" y="2165294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42546" y="2165294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50493" y="216505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47930" y="216505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74" y="0"/>
                </a:lnTo>
              </a:path>
            </a:pathLst>
          </a:custGeom>
          <a:ln w="5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658236" y="745871"/>
            <a:ext cx="1761489" cy="63944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239395">
              <a:lnSpc>
                <a:spcPct val="100000"/>
              </a:lnSpc>
              <a:spcBef>
                <a:spcPts val="245"/>
              </a:spcBef>
            </a:pP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does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each 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observation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in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this 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distribution</a:t>
            </a:r>
            <a:r>
              <a:rPr sz="1200" spc="-7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represent?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658236" y="1638046"/>
            <a:ext cx="1761489" cy="100647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73025">
              <a:lnSpc>
                <a:spcPct val="100000"/>
              </a:lnSpc>
              <a:spcBef>
                <a:spcPts val="245"/>
              </a:spcBef>
            </a:pP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variability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sampling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distribution 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smaller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or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larger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than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variability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 population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distribution?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2374" y="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🔮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1963" y="57937"/>
            <a:ext cx="30308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Average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Duke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games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attended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(cont.)</a:t>
            </a:r>
            <a:endParaRPr sz="10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58236" y="745871"/>
            <a:ext cx="1761489" cy="63944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239395">
              <a:lnSpc>
                <a:spcPct val="100000"/>
              </a:lnSpc>
              <a:spcBef>
                <a:spcPts val="245"/>
              </a:spcBef>
            </a:pP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does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each 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observation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in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this 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distribution</a:t>
            </a:r>
            <a:r>
              <a:rPr sz="1200" spc="-7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represent?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bject 59"/>
              <p:cNvSpPr txBox="1"/>
              <p:nvPr/>
            </p:nvSpPr>
            <p:spPr>
              <a:xfrm>
                <a:off x="2705735" y="1362011"/>
                <a:ext cx="1540510" cy="38151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 sz="1200" i="1" spc="-35" dirty="0" smtClean="0">
                    <a:latin typeface="Arial"/>
                    <a:cs typeface="Arial"/>
                  </a:rPr>
                  <a:t>Sample </a:t>
                </a:r>
                <a:r>
                  <a:rPr lang="en-US" sz="1200" i="1" spc="-30" dirty="0">
                    <a:latin typeface="Arial"/>
                    <a:cs typeface="Arial"/>
                  </a:rPr>
                  <a:t>mean,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1200" i="1" spc="-3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1200" b="0" i="1" spc="-3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</m:acc>
                  </m:oMath>
                </a14:m>
                <a:r>
                  <a:rPr lang="ar-AE" sz="1200" i="1" spc="-240" dirty="0" smtClean="0">
                    <a:latin typeface="Arial"/>
                    <a:cs typeface="Arial"/>
                  </a:rPr>
                  <a:t>,     </a:t>
                </a:r>
                <a:r>
                  <a:rPr lang="en-US" sz="1200" i="1" spc="-15" dirty="0" smtClean="0">
                    <a:latin typeface="Arial"/>
                    <a:cs typeface="Arial"/>
                  </a:rPr>
                  <a:t>of  </a:t>
                </a:r>
                <a:r>
                  <a:rPr lang="en-US" sz="1200" i="1" spc="-30" dirty="0">
                    <a:latin typeface="Arial"/>
                    <a:cs typeface="Arial"/>
                  </a:rPr>
                  <a:t>samples </a:t>
                </a:r>
                <a:r>
                  <a:rPr lang="en-US" sz="1200" i="1" spc="-15" dirty="0">
                    <a:latin typeface="Arial"/>
                    <a:cs typeface="Arial"/>
                  </a:rPr>
                  <a:t>of </a:t>
                </a:r>
                <a:r>
                  <a:rPr lang="en-US" sz="1200" i="1" spc="-55" dirty="0">
                    <a:latin typeface="Arial"/>
                    <a:cs typeface="Arial"/>
                  </a:rPr>
                  <a:t>size </a:t>
                </a:r>
                <a:r>
                  <a:rPr lang="en-US" sz="1200" i="1" spc="-55" dirty="0">
                    <a:solidFill>
                      <a:srgbClr val="C00000"/>
                    </a:solidFill>
                    <a:latin typeface="Georgia"/>
                    <a:cs typeface="Georgia"/>
                  </a:rPr>
                  <a:t>n </a:t>
                </a:r>
                <a:r>
                  <a:rPr lang="en-US" sz="1200" spc="204" dirty="0">
                    <a:solidFill>
                      <a:srgbClr val="C00000"/>
                    </a:solidFill>
                    <a:latin typeface="Arial"/>
                    <a:cs typeface="Arial"/>
                  </a:rPr>
                  <a:t>=</a:t>
                </a:r>
                <a:r>
                  <a:rPr lang="en-US" sz="1200" spc="-100" dirty="0">
                    <a:solidFill>
                      <a:srgbClr val="C0000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60" dirty="0">
                    <a:solidFill>
                      <a:srgbClr val="C00000"/>
                    </a:solidFill>
                    <a:latin typeface="Arial"/>
                    <a:cs typeface="Arial"/>
                  </a:rPr>
                  <a:t>10</a:t>
                </a:r>
                <a:r>
                  <a:rPr lang="en-US" sz="1200" i="1" spc="-60" dirty="0">
                    <a:latin typeface="Arial"/>
                    <a:cs typeface="Arial"/>
                  </a:rPr>
                  <a:t>.</a:t>
                </a:r>
                <a:endParaRPr sz="1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9" name="object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735" y="1362011"/>
                <a:ext cx="1540510" cy="381515"/>
              </a:xfrm>
              <a:prstGeom prst="rect">
                <a:avLst/>
              </a:prstGeom>
              <a:blipFill>
                <a:blip r:embed="rId2"/>
                <a:stretch>
                  <a:fillRect l="-5534" t="-11111" r="-237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bject 60"/>
          <p:cNvSpPr txBox="1"/>
          <p:nvPr/>
        </p:nvSpPr>
        <p:spPr>
          <a:xfrm>
            <a:off x="2658236" y="1821561"/>
            <a:ext cx="1761489" cy="954748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73025">
              <a:lnSpc>
                <a:spcPct val="100000"/>
              </a:lnSpc>
              <a:spcBef>
                <a:spcPts val="244"/>
              </a:spcBef>
            </a:pP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variability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sampling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distribution 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smaller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or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larger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than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variability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 </a:t>
            </a:r>
            <a:r>
              <a:rPr sz="1200" spc="-20" dirty="0">
                <a:solidFill>
                  <a:srgbClr val="0070C0"/>
                </a:solidFill>
                <a:latin typeface="Arial"/>
                <a:cs typeface="Arial"/>
              </a:rPr>
              <a:t>population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70C0"/>
                </a:solidFill>
                <a:latin typeface="Arial"/>
                <a:cs typeface="Arial"/>
              </a:rPr>
              <a:t>distribution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374" y="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🔮</a:t>
            </a:r>
            <a:endParaRPr lang="en-US" dirty="0"/>
          </a:p>
        </p:txBody>
      </p:sp>
      <p:sp>
        <p:nvSpPr>
          <p:cNvPr id="63" name="object 5"/>
          <p:cNvSpPr/>
          <p:nvPr/>
        </p:nvSpPr>
        <p:spPr>
          <a:xfrm>
            <a:off x="839305" y="2202826"/>
            <a:ext cx="1619250" cy="0"/>
          </a:xfrm>
          <a:custGeom>
            <a:avLst/>
            <a:gdLst/>
            <a:ahLst/>
            <a:cxnLst/>
            <a:rect l="l" t="t" r="r" b="b"/>
            <a:pathLst>
              <a:path w="1619250">
                <a:moveTo>
                  <a:pt x="0" y="0"/>
                </a:moveTo>
                <a:lnTo>
                  <a:pt x="1619135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"/>
          <p:cNvSpPr/>
          <p:nvPr/>
        </p:nvSpPr>
        <p:spPr>
          <a:xfrm>
            <a:off x="839305" y="2202826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7"/>
          <p:cNvSpPr/>
          <p:nvPr/>
        </p:nvSpPr>
        <p:spPr>
          <a:xfrm>
            <a:off x="1379040" y="2202826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8"/>
          <p:cNvSpPr/>
          <p:nvPr/>
        </p:nvSpPr>
        <p:spPr>
          <a:xfrm>
            <a:off x="1918706" y="2202826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9"/>
          <p:cNvSpPr/>
          <p:nvPr/>
        </p:nvSpPr>
        <p:spPr>
          <a:xfrm>
            <a:off x="2458440" y="2202826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0"/>
          <p:cNvSpPr txBox="1"/>
          <p:nvPr/>
        </p:nvSpPr>
        <p:spPr>
          <a:xfrm>
            <a:off x="723854" y="2264779"/>
            <a:ext cx="1418590" cy="2314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1755" algn="ctr">
              <a:lnSpc>
                <a:spcPts val="944"/>
              </a:lnSpc>
              <a:spcBef>
                <a:spcPts val="105"/>
              </a:spcBef>
              <a:tabLst>
                <a:tab pos="510540" algn="l"/>
                <a:tab pos="1050290" algn="l"/>
              </a:tabLst>
            </a:pPr>
            <a:r>
              <a:rPr sz="800" dirty="0">
                <a:latin typeface="Arial"/>
                <a:cs typeface="Arial"/>
              </a:rPr>
              <a:t>5	10	15</a:t>
            </a:r>
          </a:p>
          <a:p>
            <a:pPr algn="ctr">
              <a:lnSpc>
                <a:spcPts val="765"/>
              </a:lnSpc>
            </a:pPr>
            <a:r>
              <a:rPr sz="650" spc="-5" dirty="0">
                <a:latin typeface="Arial"/>
                <a:cs typeface="Arial"/>
              </a:rPr>
              <a:t>sample means from samples of </a:t>
            </a:r>
            <a:r>
              <a:rPr sz="650" spc="-5" dirty="0">
                <a:solidFill>
                  <a:srgbClr val="C00000"/>
                </a:solidFill>
                <a:latin typeface="Arial"/>
                <a:cs typeface="Arial"/>
              </a:rPr>
              <a:t>n =</a:t>
            </a:r>
            <a:r>
              <a:rPr sz="650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endParaRPr sz="65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0" name="object 11"/>
          <p:cNvSpPr txBox="1"/>
          <p:nvPr/>
        </p:nvSpPr>
        <p:spPr>
          <a:xfrm>
            <a:off x="2388725" y="2264779"/>
            <a:ext cx="1397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object 12"/>
          <p:cNvSpPr/>
          <p:nvPr/>
        </p:nvSpPr>
        <p:spPr>
          <a:xfrm>
            <a:off x="325480" y="1272801"/>
            <a:ext cx="0" cy="892810"/>
          </a:xfrm>
          <a:custGeom>
            <a:avLst/>
            <a:gdLst/>
            <a:ahLst/>
            <a:cxnLst/>
            <a:rect l="l" t="t" r="r" b="b"/>
            <a:pathLst>
              <a:path h="892810">
                <a:moveTo>
                  <a:pt x="0" y="892493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13"/>
          <p:cNvSpPr/>
          <p:nvPr/>
        </p:nvSpPr>
        <p:spPr>
          <a:xfrm>
            <a:off x="276258" y="2165294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14"/>
          <p:cNvSpPr/>
          <p:nvPr/>
        </p:nvSpPr>
        <p:spPr>
          <a:xfrm>
            <a:off x="276258" y="1942154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5"/>
          <p:cNvSpPr/>
          <p:nvPr/>
        </p:nvSpPr>
        <p:spPr>
          <a:xfrm>
            <a:off x="276258" y="1719013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6"/>
          <p:cNvSpPr/>
          <p:nvPr/>
        </p:nvSpPr>
        <p:spPr>
          <a:xfrm>
            <a:off x="276258" y="149594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7"/>
          <p:cNvSpPr/>
          <p:nvPr/>
        </p:nvSpPr>
        <p:spPr>
          <a:xfrm>
            <a:off x="276258" y="127280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8"/>
          <p:cNvSpPr txBox="1"/>
          <p:nvPr/>
        </p:nvSpPr>
        <p:spPr>
          <a:xfrm>
            <a:off x="101815" y="1719013"/>
            <a:ext cx="161583" cy="4880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50" dirty="0">
                <a:latin typeface="Arial"/>
                <a:cs typeface="Arial"/>
              </a:rPr>
              <a:t>0</a:t>
            </a:r>
            <a:r>
              <a:rPr sz="1050" spc="1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500</a:t>
            </a:r>
          </a:p>
        </p:txBody>
      </p:sp>
      <p:sp>
        <p:nvSpPr>
          <p:cNvPr id="78" name="object 19"/>
          <p:cNvSpPr txBox="1"/>
          <p:nvPr/>
        </p:nvSpPr>
        <p:spPr>
          <a:xfrm>
            <a:off x="101815" y="1318601"/>
            <a:ext cx="323165" cy="341322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50" dirty="0">
                <a:latin typeface="Arial"/>
                <a:cs typeface="Arial"/>
              </a:rPr>
              <a:t>1500</a:t>
            </a:r>
          </a:p>
        </p:txBody>
      </p:sp>
      <p:sp>
        <p:nvSpPr>
          <p:cNvPr id="79" name="object 20"/>
          <p:cNvSpPr/>
          <p:nvPr/>
        </p:nvSpPr>
        <p:spPr>
          <a:xfrm>
            <a:off x="407517" y="2147212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6164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1"/>
          <p:cNvSpPr/>
          <p:nvPr/>
        </p:nvSpPr>
        <p:spPr>
          <a:xfrm>
            <a:off x="407517" y="2129129"/>
            <a:ext cx="107950" cy="36195"/>
          </a:xfrm>
          <a:custGeom>
            <a:avLst/>
            <a:gdLst/>
            <a:ahLst/>
            <a:cxnLst/>
            <a:rect l="l" t="t" r="r" b="b"/>
            <a:pathLst>
              <a:path w="107950" h="36194">
                <a:moveTo>
                  <a:pt x="0" y="36164"/>
                </a:moveTo>
                <a:lnTo>
                  <a:pt x="107946" y="36164"/>
                </a:lnTo>
                <a:lnTo>
                  <a:pt x="107946" y="0"/>
                </a:lnTo>
                <a:lnTo>
                  <a:pt x="0" y="0"/>
                </a:lnTo>
                <a:lnTo>
                  <a:pt x="0" y="36164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2"/>
          <p:cNvSpPr/>
          <p:nvPr/>
        </p:nvSpPr>
        <p:spPr>
          <a:xfrm>
            <a:off x="515464" y="1849384"/>
            <a:ext cx="107950" cy="316230"/>
          </a:xfrm>
          <a:custGeom>
            <a:avLst/>
            <a:gdLst/>
            <a:ahLst/>
            <a:cxnLst/>
            <a:rect l="l" t="t" r="r" b="b"/>
            <a:pathLst>
              <a:path w="107950" h="316230">
                <a:moveTo>
                  <a:pt x="0" y="315910"/>
                </a:moveTo>
                <a:lnTo>
                  <a:pt x="107946" y="315910"/>
                </a:lnTo>
                <a:lnTo>
                  <a:pt x="107946" y="0"/>
                </a:lnTo>
                <a:lnTo>
                  <a:pt x="0" y="0"/>
                </a:lnTo>
                <a:lnTo>
                  <a:pt x="0" y="31591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3"/>
          <p:cNvSpPr/>
          <p:nvPr/>
        </p:nvSpPr>
        <p:spPr>
          <a:xfrm>
            <a:off x="515464" y="1849384"/>
            <a:ext cx="107950" cy="316230"/>
          </a:xfrm>
          <a:custGeom>
            <a:avLst/>
            <a:gdLst/>
            <a:ahLst/>
            <a:cxnLst/>
            <a:rect l="l" t="t" r="r" b="b"/>
            <a:pathLst>
              <a:path w="107950" h="316230">
                <a:moveTo>
                  <a:pt x="0" y="315910"/>
                </a:moveTo>
                <a:lnTo>
                  <a:pt x="107946" y="315910"/>
                </a:lnTo>
                <a:lnTo>
                  <a:pt x="107946" y="0"/>
                </a:lnTo>
                <a:lnTo>
                  <a:pt x="0" y="0"/>
                </a:lnTo>
                <a:lnTo>
                  <a:pt x="0" y="315910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24"/>
          <p:cNvSpPr/>
          <p:nvPr/>
        </p:nvSpPr>
        <p:spPr>
          <a:xfrm>
            <a:off x="623411" y="1483020"/>
            <a:ext cx="107950" cy="682625"/>
          </a:xfrm>
          <a:custGeom>
            <a:avLst/>
            <a:gdLst/>
            <a:ahLst/>
            <a:cxnLst/>
            <a:rect l="l" t="t" r="r" b="b"/>
            <a:pathLst>
              <a:path w="107950" h="682625">
                <a:moveTo>
                  <a:pt x="0" y="682273"/>
                </a:moveTo>
                <a:lnTo>
                  <a:pt x="107946" y="682273"/>
                </a:lnTo>
                <a:lnTo>
                  <a:pt x="107946" y="0"/>
                </a:lnTo>
                <a:lnTo>
                  <a:pt x="0" y="0"/>
                </a:lnTo>
                <a:lnTo>
                  <a:pt x="0" y="682273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25"/>
          <p:cNvSpPr/>
          <p:nvPr/>
        </p:nvSpPr>
        <p:spPr>
          <a:xfrm>
            <a:off x="623411" y="1483020"/>
            <a:ext cx="107950" cy="682625"/>
          </a:xfrm>
          <a:custGeom>
            <a:avLst/>
            <a:gdLst/>
            <a:ahLst/>
            <a:cxnLst/>
            <a:rect l="l" t="t" r="r" b="b"/>
            <a:pathLst>
              <a:path w="107950" h="682625">
                <a:moveTo>
                  <a:pt x="0" y="682273"/>
                </a:moveTo>
                <a:lnTo>
                  <a:pt x="107946" y="682273"/>
                </a:lnTo>
                <a:lnTo>
                  <a:pt x="107946" y="0"/>
                </a:lnTo>
                <a:lnTo>
                  <a:pt x="0" y="0"/>
                </a:lnTo>
                <a:lnTo>
                  <a:pt x="0" y="682273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26"/>
          <p:cNvSpPr/>
          <p:nvPr/>
        </p:nvSpPr>
        <p:spPr>
          <a:xfrm>
            <a:off x="731358" y="1226450"/>
            <a:ext cx="107950" cy="939165"/>
          </a:xfrm>
          <a:custGeom>
            <a:avLst/>
            <a:gdLst/>
            <a:ahLst/>
            <a:cxnLst/>
            <a:rect l="l" t="t" r="r" b="b"/>
            <a:pathLst>
              <a:path w="107950" h="939164">
                <a:moveTo>
                  <a:pt x="0" y="938844"/>
                </a:moveTo>
                <a:lnTo>
                  <a:pt x="107946" y="938844"/>
                </a:lnTo>
                <a:lnTo>
                  <a:pt x="107946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7"/>
          <p:cNvSpPr/>
          <p:nvPr/>
        </p:nvSpPr>
        <p:spPr>
          <a:xfrm>
            <a:off x="731358" y="1226450"/>
            <a:ext cx="107950" cy="939165"/>
          </a:xfrm>
          <a:custGeom>
            <a:avLst/>
            <a:gdLst/>
            <a:ahLst/>
            <a:cxnLst/>
            <a:rect l="l" t="t" r="r" b="b"/>
            <a:pathLst>
              <a:path w="107950" h="939164">
                <a:moveTo>
                  <a:pt x="0" y="938844"/>
                </a:moveTo>
                <a:lnTo>
                  <a:pt x="107946" y="938844"/>
                </a:lnTo>
                <a:lnTo>
                  <a:pt x="107946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28"/>
          <p:cNvSpPr/>
          <p:nvPr/>
        </p:nvSpPr>
        <p:spPr>
          <a:xfrm>
            <a:off x="839305" y="1278202"/>
            <a:ext cx="107950" cy="887094"/>
          </a:xfrm>
          <a:custGeom>
            <a:avLst/>
            <a:gdLst/>
            <a:ahLst/>
            <a:cxnLst/>
            <a:rect l="l" t="t" r="r" b="b"/>
            <a:pathLst>
              <a:path w="107950" h="887094">
                <a:moveTo>
                  <a:pt x="0" y="887092"/>
                </a:moveTo>
                <a:lnTo>
                  <a:pt x="107946" y="887092"/>
                </a:lnTo>
                <a:lnTo>
                  <a:pt x="107946" y="0"/>
                </a:lnTo>
                <a:lnTo>
                  <a:pt x="0" y="0"/>
                </a:lnTo>
                <a:lnTo>
                  <a:pt x="0" y="887092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9"/>
          <p:cNvSpPr/>
          <p:nvPr/>
        </p:nvSpPr>
        <p:spPr>
          <a:xfrm>
            <a:off x="839305" y="1278202"/>
            <a:ext cx="107950" cy="887094"/>
          </a:xfrm>
          <a:custGeom>
            <a:avLst/>
            <a:gdLst/>
            <a:ahLst/>
            <a:cxnLst/>
            <a:rect l="l" t="t" r="r" b="b"/>
            <a:pathLst>
              <a:path w="107950" h="887094">
                <a:moveTo>
                  <a:pt x="0" y="887092"/>
                </a:moveTo>
                <a:lnTo>
                  <a:pt x="107946" y="887092"/>
                </a:lnTo>
                <a:lnTo>
                  <a:pt x="107946" y="0"/>
                </a:lnTo>
                <a:lnTo>
                  <a:pt x="0" y="0"/>
                </a:lnTo>
                <a:lnTo>
                  <a:pt x="0" y="887092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30"/>
          <p:cNvSpPr/>
          <p:nvPr/>
        </p:nvSpPr>
        <p:spPr>
          <a:xfrm>
            <a:off x="947252" y="1518706"/>
            <a:ext cx="107950" cy="647065"/>
          </a:xfrm>
          <a:custGeom>
            <a:avLst/>
            <a:gdLst/>
            <a:ahLst/>
            <a:cxnLst/>
            <a:rect l="l" t="t" r="r" b="b"/>
            <a:pathLst>
              <a:path w="107950" h="647064">
                <a:moveTo>
                  <a:pt x="0" y="646587"/>
                </a:moveTo>
                <a:lnTo>
                  <a:pt x="107946" y="646587"/>
                </a:lnTo>
                <a:lnTo>
                  <a:pt x="107946" y="0"/>
                </a:lnTo>
                <a:lnTo>
                  <a:pt x="0" y="0"/>
                </a:lnTo>
                <a:lnTo>
                  <a:pt x="0" y="646587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31"/>
          <p:cNvSpPr/>
          <p:nvPr/>
        </p:nvSpPr>
        <p:spPr>
          <a:xfrm>
            <a:off x="947252" y="1518706"/>
            <a:ext cx="107950" cy="647065"/>
          </a:xfrm>
          <a:custGeom>
            <a:avLst/>
            <a:gdLst/>
            <a:ahLst/>
            <a:cxnLst/>
            <a:rect l="l" t="t" r="r" b="b"/>
            <a:pathLst>
              <a:path w="107950" h="647064">
                <a:moveTo>
                  <a:pt x="0" y="646587"/>
                </a:moveTo>
                <a:lnTo>
                  <a:pt x="107946" y="646587"/>
                </a:lnTo>
                <a:lnTo>
                  <a:pt x="107946" y="0"/>
                </a:lnTo>
                <a:lnTo>
                  <a:pt x="0" y="0"/>
                </a:lnTo>
                <a:lnTo>
                  <a:pt x="0" y="646587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32"/>
          <p:cNvSpPr/>
          <p:nvPr/>
        </p:nvSpPr>
        <p:spPr>
          <a:xfrm>
            <a:off x="1055199" y="1814108"/>
            <a:ext cx="107950" cy="351790"/>
          </a:xfrm>
          <a:custGeom>
            <a:avLst/>
            <a:gdLst/>
            <a:ahLst/>
            <a:cxnLst/>
            <a:rect l="l" t="t" r="r" b="b"/>
            <a:pathLst>
              <a:path w="107950" h="351789">
                <a:moveTo>
                  <a:pt x="0" y="351186"/>
                </a:moveTo>
                <a:lnTo>
                  <a:pt x="107946" y="351186"/>
                </a:lnTo>
                <a:lnTo>
                  <a:pt x="107946" y="0"/>
                </a:lnTo>
                <a:lnTo>
                  <a:pt x="0" y="0"/>
                </a:lnTo>
                <a:lnTo>
                  <a:pt x="0" y="351186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33"/>
          <p:cNvSpPr/>
          <p:nvPr/>
        </p:nvSpPr>
        <p:spPr>
          <a:xfrm>
            <a:off x="1055199" y="1814108"/>
            <a:ext cx="107950" cy="351790"/>
          </a:xfrm>
          <a:custGeom>
            <a:avLst/>
            <a:gdLst/>
            <a:ahLst/>
            <a:cxnLst/>
            <a:rect l="l" t="t" r="r" b="b"/>
            <a:pathLst>
              <a:path w="107950" h="351789">
                <a:moveTo>
                  <a:pt x="0" y="351186"/>
                </a:moveTo>
                <a:lnTo>
                  <a:pt x="107946" y="351186"/>
                </a:lnTo>
                <a:lnTo>
                  <a:pt x="107946" y="0"/>
                </a:lnTo>
                <a:lnTo>
                  <a:pt x="0" y="0"/>
                </a:lnTo>
                <a:lnTo>
                  <a:pt x="0" y="351186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34"/>
          <p:cNvSpPr/>
          <p:nvPr/>
        </p:nvSpPr>
        <p:spPr>
          <a:xfrm>
            <a:off x="1163146" y="1963141"/>
            <a:ext cx="107950" cy="202565"/>
          </a:xfrm>
          <a:custGeom>
            <a:avLst/>
            <a:gdLst/>
            <a:ahLst/>
            <a:cxnLst/>
            <a:rect l="l" t="t" r="r" b="b"/>
            <a:pathLst>
              <a:path w="107950" h="202564">
                <a:moveTo>
                  <a:pt x="0" y="202152"/>
                </a:moveTo>
                <a:lnTo>
                  <a:pt x="107946" y="202152"/>
                </a:lnTo>
                <a:lnTo>
                  <a:pt x="107946" y="0"/>
                </a:lnTo>
                <a:lnTo>
                  <a:pt x="0" y="0"/>
                </a:lnTo>
                <a:lnTo>
                  <a:pt x="0" y="202152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35"/>
          <p:cNvSpPr/>
          <p:nvPr/>
        </p:nvSpPr>
        <p:spPr>
          <a:xfrm>
            <a:off x="1163146" y="1963141"/>
            <a:ext cx="107950" cy="202565"/>
          </a:xfrm>
          <a:custGeom>
            <a:avLst/>
            <a:gdLst/>
            <a:ahLst/>
            <a:cxnLst/>
            <a:rect l="l" t="t" r="r" b="b"/>
            <a:pathLst>
              <a:path w="107950" h="202564">
                <a:moveTo>
                  <a:pt x="0" y="202152"/>
                </a:moveTo>
                <a:lnTo>
                  <a:pt x="107946" y="202152"/>
                </a:lnTo>
                <a:lnTo>
                  <a:pt x="107946" y="0"/>
                </a:lnTo>
                <a:lnTo>
                  <a:pt x="0" y="0"/>
                </a:lnTo>
                <a:lnTo>
                  <a:pt x="0" y="202152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36"/>
          <p:cNvSpPr/>
          <p:nvPr/>
        </p:nvSpPr>
        <p:spPr>
          <a:xfrm>
            <a:off x="1271093" y="2039026"/>
            <a:ext cx="107950" cy="126364"/>
          </a:xfrm>
          <a:custGeom>
            <a:avLst/>
            <a:gdLst/>
            <a:ahLst/>
            <a:cxnLst/>
            <a:rect l="l" t="t" r="r" b="b"/>
            <a:pathLst>
              <a:path w="107950" h="126364">
                <a:moveTo>
                  <a:pt x="0" y="126268"/>
                </a:moveTo>
                <a:lnTo>
                  <a:pt x="107946" y="126268"/>
                </a:lnTo>
                <a:lnTo>
                  <a:pt x="107946" y="0"/>
                </a:lnTo>
                <a:lnTo>
                  <a:pt x="0" y="0"/>
                </a:lnTo>
                <a:lnTo>
                  <a:pt x="0" y="126268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7"/>
          <p:cNvSpPr/>
          <p:nvPr/>
        </p:nvSpPr>
        <p:spPr>
          <a:xfrm>
            <a:off x="1271093" y="2039026"/>
            <a:ext cx="107950" cy="126364"/>
          </a:xfrm>
          <a:custGeom>
            <a:avLst/>
            <a:gdLst/>
            <a:ahLst/>
            <a:cxnLst/>
            <a:rect l="l" t="t" r="r" b="b"/>
            <a:pathLst>
              <a:path w="107950" h="126364">
                <a:moveTo>
                  <a:pt x="0" y="126268"/>
                </a:moveTo>
                <a:lnTo>
                  <a:pt x="107946" y="126268"/>
                </a:lnTo>
                <a:lnTo>
                  <a:pt x="107946" y="0"/>
                </a:lnTo>
                <a:lnTo>
                  <a:pt x="0" y="0"/>
                </a:lnTo>
                <a:lnTo>
                  <a:pt x="0" y="126268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38"/>
          <p:cNvSpPr/>
          <p:nvPr/>
        </p:nvSpPr>
        <p:spPr>
          <a:xfrm>
            <a:off x="1379040" y="2070678"/>
            <a:ext cx="107950" cy="94615"/>
          </a:xfrm>
          <a:custGeom>
            <a:avLst/>
            <a:gdLst/>
            <a:ahLst/>
            <a:cxnLst/>
            <a:rect l="l" t="t" r="r" b="b"/>
            <a:pathLst>
              <a:path w="107950" h="94614">
                <a:moveTo>
                  <a:pt x="0" y="94615"/>
                </a:moveTo>
                <a:lnTo>
                  <a:pt x="107946" y="94615"/>
                </a:lnTo>
                <a:lnTo>
                  <a:pt x="107946" y="0"/>
                </a:lnTo>
                <a:lnTo>
                  <a:pt x="0" y="0"/>
                </a:lnTo>
                <a:lnTo>
                  <a:pt x="0" y="9461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39"/>
          <p:cNvSpPr/>
          <p:nvPr/>
        </p:nvSpPr>
        <p:spPr>
          <a:xfrm>
            <a:off x="1379040" y="2070678"/>
            <a:ext cx="107950" cy="94615"/>
          </a:xfrm>
          <a:custGeom>
            <a:avLst/>
            <a:gdLst/>
            <a:ahLst/>
            <a:cxnLst/>
            <a:rect l="l" t="t" r="r" b="b"/>
            <a:pathLst>
              <a:path w="107950" h="94614">
                <a:moveTo>
                  <a:pt x="0" y="94615"/>
                </a:moveTo>
                <a:lnTo>
                  <a:pt x="107946" y="94615"/>
                </a:lnTo>
                <a:lnTo>
                  <a:pt x="107946" y="0"/>
                </a:lnTo>
                <a:lnTo>
                  <a:pt x="0" y="0"/>
                </a:lnTo>
                <a:lnTo>
                  <a:pt x="0" y="94615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40"/>
          <p:cNvSpPr/>
          <p:nvPr/>
        </p:nvSpPr>
        <p:spPr>
          <a:xfrm>
            <a:off x="1486918" y="212848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73628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41"/>
          <p:cNvSpPr/>
          <p:nvPr/>
        </p:nvSpPr>
        <p:spPr>
          <a:xfrm>
            <a:off x="1486918" y="2091666"/>
            <a:ext cx="107950" cy="73660"/>
          </a:xfrm>
          <a:custGeom>
            <a:avLst/>
            <a:gdLst/>
            <a:ahLst/>
            <a:cxnLst/>
            <a:rect l="l" t="t" r="r" b="b"/>
            <a:pathLst>
              <a:path w="107950" h="73660">
                <a:moveTo>
                  <a:pt x="0" y="73628"/>
                </a:moveTo>
                <a:lnTo>
                  <a:pt x="107946" y="73628"/>
                </a:lnTo>
                <a:lnTo>
                  <a:pt x="107946" y="0"/>
                </a:lnTo>
                <a:lnTo>
                  <a:pt x="0" y="0"/>
                </a:lnTo>
                <a:lnTo>
                  <a:pt x="0" y="73628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42"/>
          <p:cNvSpPr/>
          <p:nvPr/>
        </p:nvSpPr>
        <p:spPr>
          <a:xfrm>
            <a:off x="1594865" y="2138529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53529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43"/>
          <p:cNvSpPr/>
          <p:nvPr/>
        </p:nvSpPr>
        <p:spPr>
          <a:xfrm>
            <a:off x="1594865" y="2111765"/>
            <a:ext cx="107950" cy="53975"/>
          </a:xfrm>
          <a:custGeom>
            <a:avLst/>
            <a:gdLst/>
            <a:ahLst/>
            <a:cxnLst/>
            <a:rect l="l" t="t" r="r" b="b"/>
            <a:pathLst>
              <a:path w="107950" h="53975">
                <a:moveTo>
                  <a:pt x="0" y="53529"/>
                </a:moveTo>
                <a:lnTo>
                  <a:pt x="107946" y="53529"/>
                </a:lnTo>
                <a:lnTo>
                  <a:pt x="107946" y="0"/>
                </a:lnTo>
                <a:lnTo>
                  <a:pt x="0" y="0"/>
                </a:lnTo>
                <a:lnTo>
                  <a:pt x="0" y="53529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44"/>
          <p:cNvSpPr/>
          <p:nvPr/>
        </p:nvSpPr>
        <p:spPr>
          <a:xfrm>
            <a:off x="1702812" y="2149228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2131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45"/>
          <p:cNvSpPr/>
          <p:nvPr/>
        </p:nvSpPr>
        <p:spPr>
          <a:xfrm>
            <a:off x="1702812" y="2133163"/>
            <a:ext cx="107950" cy="32384"/>
          </a:xfrm>
          <a:custGeom>
            <a:avLst/>
            <a:gdLst/>
            <a:ahLst/>
            <a:cxnLst/>
            <a:rect l="l" t="t" r="r" b="b"/>
            <a:pathLst>
              <a:path w="107950" h="32385">
                <a:moveTo>
                  <a:pt x="0" y="32131"/>
                </a:moveTo>
                <a:lnTo>
                  <a:pt x="107946" y="32131"/>
                </a:lnTo>
                <a:lnTo>
                  <a:pt x="107946" y="0"/>
                </a:lnTo>
                <a:lnTo>
                  <a:pt x="0" y="0"/>
                </a:lnTo>
                <a:lnTo>
                  <a:pt x="0" y="32131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46"/>
          <p:cNvSpPr/>
          <p:nvPr/>
        </p:nvSpPr>
        <p:spPr>
          <a:xfrm>
            <a:off x="1810759" y="2153672"/>
            <a:ext cx="107950" cy="12065"/>
          </a:xfrm>
          <a:custGeom>
            <a:avLst/>
            <a:gdLst/>
            <a:ahLst/>
            <a:cxnLst/>
            <a:rect l="l" t="t" r="r" b="b"/>
            <a:pathLst>
              <a:path w="107950" h="12064">
                <a:moveTo>
                  <a:pt x="0" y="11621"/>
                </a:moveTo>
                <a:lnTo>
                  <a:pt x="107946" y="11621"/>
                </a:lnTo>
                <a:lnTo>
                  <a:pt x="107946" y="0"/>
                </a:lnTo>
                <a:lnTo>
                  <a:pt x="0" y="0"/>
                </a:lnTo>
                <a:lnTo>
                  <a:pt x="0" y="1162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47"/>
          <p:cNvSpPr/>
          <p:nvPr/>
        </p:nvSpPr>
        <p:spPr>
          <a:xfrm>
            <a:off x="1808195" y="2151109"/>
            <a:ext cx="113664" cy="17145"/>
          </a:xfrm>
          <a:custGeom>
            <a:avLst/>
            <a:gdLst/>
            <a:ahLst/>
            <a:cxnLst/>
            <a:rect l="l" t="t" r="r" b="b"/>
            <a:pathLst>
              <a:path w="113664" h="17144">
                <a:moveTo>
                  <a:pt x="0" y="16749"/>
                </a:moveTo>
                <a:lnTo>
                  <a:pt x="113074" y="16749"/>
                </a:lnTo>
                <a:lnTo>
                  <a:pt x="113074" y="0"/>
                </a:lnTo>
                <a:lnTo>
                  <a:pt x="0" y="0"/>
                </a:lnTo>
                <a:lnTo>
                  <a:pt x="0" y="16749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48"/>
          <p:cNvSpPr/>
          <p:nvPr/>
        </p:nvSpPr>
        <p:spPr>
          <a:xfrm>
            <a:off x="1918706" y="2162833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4922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9"/>
          <p:cNvSpPr/>
          <p:nvPr/>
        </p:nvSpPr>
        <p:spPr>
          <a:xfrm>
            <a:off x="1916142" y="2162833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74" y="0"/>
                </a:lnTo>
              </a:path>
            </a:pathLst>
          </a:custGeom>
          <a:ln w="10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50"/>
          <p:cNvSpPr/>
          <p:nvPr/>
        </p:nvSpPr>
        <p:spPr>
          <a:xfrm>
            <a:off x="2026653" y="2163722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1"/>
          <p:cNvSpPr/>
          <p:nvPr/>
        </p:nvSpPr>
        <p:spPr>
          <a:xfrm>
            <a:off x="2024089" y="2163722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74" y="0"/>
                </a:lnTo>
              </a:path>
            </a:pathLst>
          </a:custGeom>
          <a:ln w="8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52"/>
          <p:cNvSpPr/>
          <p:nvPr/>
        </p:nvSpPr>
        <p:spPr>
          <a:xfrm>
            <a:off x="2134599" y="216440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3"/>
          <p:cNvSpPr/>
          <p:nvPr/>
        </p:nvSpPr>
        <p:spPr>
          <a:xfrm>
            <a:off x="2132036" y="216440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74" y="0"/>
                </a:lnTo>
              </a:path>
            </a:pathLst>
          </a:custGeom>
          <a:ln w="6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4"/>
          <p:cNvSpPr/>
          <p:nvPr/>
        </p:nvSpPr>
        <p:spPr>
          <a:xfrm>
            <a:off x="2242546" y="2165294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55"/>
          <p:cNvSpPr/>
          <p:nvPr/>
        </p:nvSpPr>
        <p:spPr>
          <a:xfrm>
            <a:off x="2242546" y="2165294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56"/>
          <p:cNvSpPr/>
          <p:nvPr/>
        </p:nvSpPr>
        <p:spPr>
          <a:xfrm>
            <a:off x="2350493" y="216505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57"/>
          <p:cNvSpPr/>
          <p:nvPr/>
        </p:nvSpPr>
        <p:spPr>
          <a:xfrm>
            <a:off x="2347930" y="216505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74" y="0"/>
                </a:lnTo>
              </a:path>
            </a:pathLst>
          </a:custGeom>
          <a:ln w="5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4"/>
          <p:cNvSpPr txBox="1"/>
          <p:nvPr/>
        </p:nvSpPr>
        <p:spPr>
          <a:xfrm>
            <a:off x="240410" y="426453"/>
            <a:ext cx="2417825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30" dirty="0">
                <a:latin typeface="Arial"/>
                <a:cs typeface="Arial"/>
              </a:rPr>
              <a:t>Sampling </a:t>
            </a:r>
            <a:r>
              <a:rPr sz="1200" b="1" spc="-15" dirty="0">
                <a:latin typeface="Arial"/>
                <a:cs typeface="Arial"/>
              </a:rPr>
              <a:t>distribution</a:t>
            </a:r>
            <a:r>
              <a:rPr sz="1200" spc="-15" dirty="0">
                <a:latin typeface="Arial"/>
                <a:cs typeface="Arial"/>
              </a:rPr>
              <a:t>, </a:t>
            </a:r>
            <a:r>
              <a:rPr lang="en-US" sz="1200" spc="-15" dirty="0" smtClean="0">
                <a:latin typeface="Arial"/>
                <a:cs typeface="Arial"/>
              </a:rPr>
              <a:t>of sample means from the population with samples of size </a:t>
            </a:r>
            <a:r>
              <a:rPr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n </a:t>
            </a:r>
            <a:r>
              <a:rPr sz="1200" b="1" spc="1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2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lang="en-US" sz="1200" spc="-5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1963" y="57937"/>
            <a:ext cx="30308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Average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Duke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games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attended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(cont.)</a:t>
            </a:r>
            <a:endParaRPr sz="10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58236" y="745871"/>
            <a:ext cx="1761489" cy="63944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239395">
              <a:lnSpc>
                <a:spcPct val="100000"/>
              </a:lnSpc>
              <a:spcBef>
                <a:spcPts val="245"/>
              </a:spcBef>
            </a:pP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does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each 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observation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in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this 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distribution</a:t>
            </a:r>
            <a:r>
              <a:rPr sz="1200" spc="-7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represent?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bject 59"/>
              <p:cNvSpPr txBox="1"/>
              <p:nvPr/>
            </p:nvSpPr>
            <p:spPr>
              <a:xfrm>
                <a:off x="2705735" y="1362011"/>
                <a:ext cx="1540510" cy="38151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 sz="1200" i="1" spc="-35" dirty="0" smtClean="0">
                    <a:latin typeface="Arial"/>
                    <a:cs typeface="Arial"/>
                  </a:rPr>
                  <a:t>Sample </a:t>
                </a:r>
                <a:r>
                  <a:rPr lang="en-US" sz="1200" i="1" spc="-30" dirty="0">
                    <a:latin typeface="Arial"/>
                    <a:cs typeface="Arial"/>
                  </a:rPr>
                  <a:t>mean,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1200" i="1" spc="-3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1200" b="0" i="1" spc="-3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</m:acc>
                  </m:oMath>
                </a14:m>
                <a:r>
                  <a:rPr lang="ar-AE" sz="1200" i="1" spc="-240" dirty="0" smtClean="0">
                    <a:latin typeface="Arial"/>
                    <a:cs typeface="Arial"/>
                  </a:rPr>
                  <a:t>,     </a:t>
                </a:r>
                <a:r>
                  <a:rPr lang="en-US" sz="1200" i="1" spc="-15" dirty="0" smtClean="0">
                    <a:latin typeface="Arial"/>
                    <a:cs typeface="Arial"/>
                  </a:rPr>
                  <a:t>of  </a:t>
                </a:r>
                <a:r>
                  <a:rPr lang="en-US" sz="1200" i="1" spc="-30" dirty="0">
                    <a:latin typeface="Arial"/>
                    <a:cs typeface="Arial"/>
                  </a:rPr>
                  <a:t>samples </a:t>
                </a:r>
                <a:r>
                  <a:rPr lang="en-US" sz="1200" i="1" spc="-15" dirty="0">
                    <a:latin typeface="Arial"/>
                    <a:cs typeface="Arial"/>
                  </a:rPr>
                  <a:t>of </a:t>
                </a:r>
                <a:r>
                  <a:rPr lang="en-US" sz="1200" i="1" spc="-55" dirty="0">
                    <a:latin typeface="Arial"/>
                    <a:cs typeface="Arial"/>
                  </a:rPr>
                  <a:t>size </a:t>
                </a:r>
                <a:r>
                  <a:rPr lang="en-US" sz="1200" i="1" spc="-55" dirty="0">
                    <a:solidFill>
                      <a:srgbClr val="C00000"/>
                    </a:solidFill>
                    <a:latin typeface="Georgia"/>
                    <a:cs typeface="Georgia"/>
                  </a:rPr>
                  <a:t>n </a:t>
                </a:r>
                <a:r>
                  <a:rPr lang="en-US" sz="1200" spc="204" dirty="0">
                    <a:solidFill>
                      <a:srgbClr val="C00000"/>
                    </a:solidFill>
                    <a:latin typeface="Arial"/>
                    <a:cs typeface="Arial"/>
                  </a:rPr>
                  <a:t>=</a:t>
                </a:r>
                <a:r>
                  <a:rPr lang="en-US" sz="1200" spc="-100" dirty="0">
                    <a:solidFill>
                      <a:srgbClr val="C0000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60" dirty="0">
                    <a:solidFill>
                      <a:srgbClr val="C00000"/>
                    </a:solidFill>
                    <a:latin typeface="Arial"/>
                    <a:cs typeface="Arial"/>
                  </a:rPr>
                  <a:t>10</a:t>
                </a:r>
                <a:r>
                  <a:rPr lang="en-US" sz="1200" i="1" spc="-60" dirty="0">
                    <a:latin typeface="Arial"/>
                    <a:cs typeface="Arial"/>
                  </a:rPr>
                  <a:t>.</a:t>
                </a:r>
                <a:endParaRPr sz="1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9" name="object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735" y="1362011"/>
                <a:ext cx="1540510" cy="381515"/>
              </a:xfrm>
              <a:prstGeom prst="rect">
                <a:avLst/>
              </a:prstGeom>
              <a:blipFill>
                <a:blip r:embed="rId2"/>
                <a:stretch>
                  <a:fillRect l="-5534" t="-11111" r="-237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bject 60"/>
          <p:cNvSpPr txBox="1"/>
          <p:nvPr/>
        </p:nvSpPr>
        <p:spPr>
          <a:xfrm>
            <a:off x="2658236" y="1821561"/>
            <a:ext cx="1761489" cy="954748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73025">
              <a:lnSpc>
                <a:spcPct val="100000"/>
              </a:lnSpc>
              <a:spcBef>
                <a:spcPts val="244"/>
              </a:spcBef>
            </a:pP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variability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sampling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distribution 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smaller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or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larger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than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variability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 </a:t>
            </a:r>
            <a:r>
              <a:rPr sz="1200" spc="-20" dirty="0">
                <a:solidFill>
                  <a:srgbClr val="0070C0"/>
                </a:solidFill>
                <a:latin typeface="Arial"/>
                <a:cs typeface="Arial"/>
              </a:rPr>
              <a:t>population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70C0"/>
                </a:solidFill>
                <a:latin typeface="Arial"/>
                <a:cs typeface="Arial"/>
              </a:rPr>
              <a:t>distribution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374" y="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🔮</a:t>
            </a:r>
            <a:endParaRPr lang="en-US" dirty="0"/>
          </a:p>
        </p:txBody>
      </p:sp>
      <p:sp>
        <p:nvSpPr>
          <p:cNvPr id="63" name="object 5"/>
          <p:cNvSpPr/>
          <p:nvPr/>
        </p:nvSpPr>
        <p:spPr>
          <a:xfrm>
            <a:off x="839305" y="2202826"/>
            <a:ext cx="1619250" cy="0"/>
          </a:xfrm>
          <a:custGeom>
            <a:avLst/>
            <a:gdLst/>
            <a:ahLst/>
            <a:cxnLst/>
            <a:rect l="l" t="t" r="r" b="b"/>
            <a:pathLst>
              <a:path w="1619250">
                <a:moveTo>
                  <a:pt x="0" y="0"/>
                </a:moveTo>
                <a:lnTo>
                  <a:pt x="1619135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"/>
          <p:cNvSpPr/>
          <p:nvPr/>
        </p:nvSpPr>
        <p:spPr>
          <a:xfrm>
            <a:off x="839305" y="2202826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7"/>
          <p:cNvSpPr/>
          <p:nvPr/>
        </p:nvSpPr>
        <p:spPr>
          <a:xfrm>
            <a:off x="1379040" y="2202826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8"/>
          <p:cNvSpPr/>
          <p:nvPr/>
        </p:nvSpPr>
        <p:spPr>
          <a:xfrm>
            <a:off x="1918706" y="2202826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9"/>
          <p:cNvSpPr/>
          <p:nvPr/>
        </p:nvSpPr>
        <p:spPr>
          <a:xfrm>
            <a:off x="2458440" y="2202826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0"/>
          <p:cNvSpPr txBox="1"/>
          <p:nvPr/>
        </p:nvSpPr>
        <p:spPr>
          <a:xfrm>
            <a:off x="723854" y="2264779"/>
            <a:ext cx="1418590" cy="2314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1755" algn="ctr">
              <a:lnSpc>
                <a:spcPts val="944"/>
              </a:lnSpc>
              <a:spcBef>
                <a:spcPts val="105"/>
              </a:spcBef>
              <a:tabLst>
                <a:tab pos="510540" algn="l"/>
                <a:tab pos="1050290" algn="l"/>
              </a:tabLst>
            </a:pPr>
            <a:r>
              <a:rPr sz="800" dirty="0">
                <a:latin typeface="Arial"/>
                <a:cs typeface="Arial"/>
              </a:rPr>
              <a:t>5	10	15</a:t>
            </a:r>
          </a:p>
          <a:p>
            <a:pPr algn="ctr">
              <a:lnSpc>
                <a:spcPts val="765"/>
              </a:lnSpc>
            </a:pPr>
            <a:r>
              <a:rPr sz="650" spc="-5" dirty="0">
                <a:latin typeface="Arial"/>
                <a:cs typeface="Arial"/>
              </a:rPr>
              <a:t>sample means from samples of </a:t>
            </a:r>
            <a:r>
              <a:rPr sz="650" spc="-5" dirty="0">
                <a:solidFill>
                  <a:srgbClr val="C00000"/>
                </a:solidFill>
                <a:latin typeface="Arial"/>
                <a:cs typeface="Arial"/>
              </a:rPr>
              <a:t>n =</a:t>
            </a:r>
            <a:r>
              <a:rPr sz="650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endParaRPr sz="65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0" name="object 11"/>
          <p:cNvSpPr txBox="1"/>
          <p:nvPr/>
        </p:nvSpPr>
        <p:spPr>
          <a:xfrm>
            <a:off x="2388725" y="2264779"/>
            <a:ext cx="1397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object 12"/>
          <p:cNvSpPr/>
          <p:nvPr/>
        </p:nvSpPr>
        <p:spPr>
          <a:xfrm>
            <a:off x="325480" y="1272801"/>
            <a:ext cx="0" cy="892810"/>
          </a:xfrm>
          <a:custGeom>
            <a:avLst/>
            <a:gdLst/>
            <a:ahLst/>
            <a:cxnLst/>
            <a:rect l="l" t="t" r="r" b="b"/>
            <a:pathLst>
              <a:path h="892810">
                <a:moveTo>
                  <a:pt x="0" y="892493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13"/>
          <p:cNvSpPr/>
          <p:nvPr/>
        </p:nvSpPr>
        <p:spPr>
          <a:xfrm>
            <a:off x="276258" y="2165294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14"/>
          <p:cNvSpPr/>
          <p:nvPr/>
        </p:nvSpPr>
        <p:spPr>
          <a:xfrm>
            <a:off x="276258" y="1942154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5"/>
          <p:cNvSpPr/>
          <p:nvPr/>
        </p:nvSpPr>
        <p:spPr>
          <a:xfrm>
            <a:off x="276258" y="1719013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6"/>
          <p:cNvSpPr/>
          <p:nvPr/>
        </p:nvSpPr>
        <p:spPr>
          <a:xfrm>
            <a:off x="276258" y="149594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7"/>
          <p:cNvSpPr/>
          <p:nvPr/>
        </p:nvSpPr>
        <p:spPr>
          <a:xfrm>
            <a:off x="276258" y="127280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8"/>
          <p:cNvSpPr txBox="1"/>
          <p:nvPr/>
        </p:nvSpPr>
        <p:spPr>
          <a:xfrm>
            <a:off x="101815" y="1719013"/>
            <a:ext cx="161583" cy="4880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50" dirty="0">
                <a:latin typeface="Arial"/>
                <a:cs typeface="Arial"/>
              </a:rPr>
              <a:t>0</a:t>
            </a:r>
            <a:r>
              <a:rPr sz="1050" spc="1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500</a:t>
            </a:r>
          </a:p>
        </p:txBody>
      </p:sp>
      <p:sp>
        <p:nvSpPr>
          <p:cNvPr id="78" name="object 19"/>
          <p:cNvSpPr txBox="1"/>
          <p:nvPr/>
        </p:nvSpPr>
        <p:spPr>
          <a:xfrm>
            <a:off x="101815" y="1318601"/>
            <a:ext cx="323165" cy="341322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50" dirty="0">
                <a:latin typeface="Arial"/>
                <a:cs typeface="Arial"/>
              </a:rPr>
              <a:t>1500</a:t>
            </a:r>
          </a:p>
        </p:txBody>
      </p:sp>
      <p:sp>
        <p:nvSpPr>
          <p:cNvPr id="79" name="object 20"/>
          <p:cNvSpPr/>
          <p:nvPr/>
        </p:nvSpPr>
        <p:spPr>
          <a:xfrm>
            <a:off x="407517" y="2147212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6164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1"/>
          <p:cNvSpPr/>
          <p:nvPr/>
        </p:nvSpPr>
        <p:spPr>
          <a:xfrm>
            <a:off x="407517" y="2129129"/>
            <a:ext cx="107950" cy="36195"/>
          </a:xfrm>
          <a:custGeom>
            <a:avLst/>
            <a:gdLst/>
            <a:ahLst/>
            <a:cxnLst/>
            <a:rect l="l" t="t" r="r" b="b"/>
            <a:pathLst>
              <a:path w="107950" h="36194">
                <a:moveTo>
                  <a:pt x="0" y="36164"/>
                </a:moveTo>
                <a:lnTo>
                  <a:pt x="107946" y="36164"/>
                </a:lnTo>
                <a:lnTo>
                  <a:pt x="107946" y="0"/>
                </a:lnTo>
                <a:lnTo>
                  <a:pt x="0" y="0"/>
                </a:lnTo>
                <a:lnTo>
                  <a:pt x="0" y="36164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2"/>
          <p:cNvSpPr/>
          <p:nvPr/>
        </p:nvSpPr>
        <p:spPr>
          <a:xfrm>
            <a:off x="515464" y="1849384"/>
            <a:ext cx="107950" cy="316230"/>
          </a:xfrm>
          <a:custGeom>
            <a:avLst/>
            <a:gdLst/>
            <a:ahLst/>
            <a:cxnLst/>
            <a:rect l="l" t="t" r="r" b="b"/>
            <a:pathLst>
              <a:path w="107950" h="316230">
                <a:moveTo>
                  <a:pt x="0" y="315910"/>
                </a:moveTo>
                <a:lnTo>
                  <a:pt x="107946" y="315910"/>
                </a:lnTo>
                <a:lnTo>
                  <a:pt x="107946" y="0"/>
                </a:lnTo>
                <a:lnTo>
                  <a:pt x="0" y="0"/>
                </a:lnTo>
                <a:lnTo>
                  <a:pt x="0" y="31591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3"/>
          <p:cNvSpPr/>
          <p:nvPr/>
        </p:nvSpPr>
        <p:spPr>
          <a:xfrm>
            <a:off x="515464" y="1849384"/>
            <a:ext cx="107950" cy="316230"/>
          </a:xfrm>
          <a:custGeom>
            <a:avLst/>
            <a:gdLst/>
            <a:ahLst/>
            <a:cxnLst/>
            <a:rect l="l" t="t" r="r" b="b"/>
            <a:pathLst>
              <a:path w="107950" h="316230">
                <a:moveTo>
                  <a:pt x="0" y="315910"/>
                </a:moveTo>
                <a:lnTo>
                  <a:pt x="107946" y="315910"/>
                </a:lnTo>
                <a:lnTo>
                  <a:pt x="107946" y="0"/>
                </a:lnTo>
                <a:lnTo>
                  <a:pt x="0" y="0"/>
                </a:lnTo>
                <a:lnTo>
                  <a:pt x="0" y="315910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24"/>
          <p:cNvSpPr/>
          <p:nvPr/>
        </p:nvSpPr>
        <p:spPr>
          <a:xfrm>
            <a:off x="623411" y="1483020"/>
            <a:ext cx="107950" cy="682625"/>
          </a:xfrm>
          <a:custGeom>
            <a:avLst/>
            <a:gdLst/>
            <a:ahLst/>
            <a:cxnLst/>
            <a:rect l="l" t="t" r="r" b="b"/>
            <a:pathLst>
              <a:path w="107950" h="682625">
                <a:moveTo>
                  <a:pt x="0" y="682273"/>
                </a:moveTo>
                <a:lnTo>
                  <a:pt x="107946" y="682273"/>
                </a:lnTo>
                <a:lnTo>
                  <a:pt x="107946" y="0"/>
                </a:lnTo>
                <a:lnTo>
                  <a:pt x="0" y="0"/>
                </a:lnTo>
                <a:lnTo>
                  <a:pt x="0" y="682273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25"/>
          <p:cNvSpPr/>
          <p:nvPr/>
        </p:nvSpPr>
        <p:spPr>
          <a:xfrm>
            <a:off x="623411" y="1483020"/>
            <a:ext cx="107950" cy="682625"/>
          </a:xfrm>
          <a:custGeom>
            <a:avLst/>
            <a:gdLst/>
            <a:ahLst/>
            <a:cxnLst/>
            <a:rect l="l" t="t" r="r" b="b"/>
            <a:pathLst>
              <a:path w="107950" h="682625">
                <a:moveTo>
                  <a:pt x="0" y="682273"/>
                </a:moveTo>
                <a:lnTo>
                  <a:pt x="107946" y="682273"/>
                </a:lnTo>
                <a:lnTo>
                  <a:pt x="107946" y="0"/>
                </a:lnTo>
                <a:lnTo>
                  <a:pt x="0" y="0"/>
                </a:lnTo>
                <a:lnTo>
                  <a:pt x="0" y="682273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26"/>
          <p:cNvSpPr/>
          <p:nvPr/>
        </p:nvSpPr>
        <p:spPr>
          <a:xfrm>
            <a:off x="731358" y="1226450"/>
            <a:ext cx="107950" cy="939165"/>
          </a:xfrm>
          <a:custGeom>
            <a:avLst/>
            <a:gdLst/>
            <a:ahLst/>
            <a:cxnLst/>
            <a:rect l="l" t="t" r="r" b="b"/>
            <a:pathLst>
              <a:path w="107950" h="939164">
                <a:moveTo>
                  <a:pt x="0" y="938844"/>
                </a:moveTo>
                <a:lnTo>
                  <a:pt x="107946" y="938844"/>
                </a:lnTo>
                <a:lnTo>
                  <a:pt x="107946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7"/>
          <p:cNvSpPr/>
          <p:nvPr/>
        </p:nvSpPr>
        <p:spPr>
          <a:xfrm>
            <a:off x="731358" y="1226450"/>
            <a:ext cx="107950" cy="939165"/>
          </a:xfrm>
          <a:custGeom>
            <a:avLst/>
            <a:gdLst/>
            <a:ahLst/>
            <a:cxnLst/>
            <a:rect l="l" t="t" r="r" b="b"/>
            <a:pathLst>
              <a:path w="107950" h="939164">
                <a:moveTo>
                  <a:pt x="0" y="938844"/>
                </a:moveTo>
                <a:lnTo>
                  <a:pt x="107946" y="938844"/>
                </a:lnTo>
                <a:lnTo>
                  <a:pt x="107946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28"/>
          <p:cNvSpPr/>
          <p:nvPr/>
        </p:nvSpPr>
        <p:spPr>
          <a:xfrm>
            <a:off x="839305" y="1278202"/>
            <a:ext cx="107950" cy="887094"/>
          </a:xfrm>
          <a:custGeom>
            <a:avLst/>
            <a:gdLst/>
            <a:ahLst/>
            <a:cxnLst/>
            <a:rect l="l" t="t" r="r" b="b"/>
            <a:pathLst>
              <a:path w="107950" h="887094">
                <a:moveTo>
                  <a:pt x="0" y="887092"/>
                </a:moveTo>
                <a:lnTo>
                  <a:pt x="107946" y="887092"/>
                </a:lnTo>
                <a:lnTo>
                  <a:pt x="107946" y="0"/>
                </a:lnTo>
                <a:lnTo>
                  <a:pt x="0" y="0"/>
                </a:lnTo>
                <a:lnTo>
                  <a:pt x="0" y="887092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9"/>
          <p:cNvSpPr/>
          <p:nvPr/>
        </p:nvSpPr>
        <p:spPr>
          <a:xfrm>
            <a:off x="839305" y="1278202"/>
            <a:ext cx="107950" cy="887094"/>
          </a:xfrm>
          <a:custGeom>
            <a:avLst/>
            <a:gdLst/>
            <a:ahLst/>
            <a:cxnLst/>
            <a:rect l="l" t="t" r="r" b="b"/>
            <a:pathLst>
              <a:path w="107950" h="887094">
                <a:moveTo>
                  <a:pt x="0" y="887092"/>
                </a:moveTo>
                <a:lnTo>
                  <a:pt x="107946" y="887092"/>
                </a:lnTo>
                <a:lnTo>
                  <a:pt x="107946" y="0"/>
                </a:lnTo>
                <a:lnTo>
                  <a:pt x="0" y="0"/>
                </a:lnTo>
                <a:lnTo>
                  <a:pt x="0" y="887092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30"/>
          <p:cNvSpPr/>
          <p:nvPr/>
        </p:nvSpPr>
        <p:spPr>
          <a:xfrm>
            <a:off x="947252" y="1518706"/>
            <a:ext cx="107950" cy="647065"/>
          </a:xfrm>
          <a:custGeom>
            <a:avLst/>
            <a:gdLst/>
            <a:ahLst/>
            <a:cxnLst/>
            <a:rect l="l" t="t" r="r" b="b"/>
            <a:pathLst>
              <a:path w="107950" h="647064">
                <a:moveTo>
                  <a:pt x="0" y="646587"/>
                </a:moveTo>
                <a:lnTo>
                  <a:pt x="107946" y="646587"/>
                </a:lnTo>
                <a:lnTo>
                  <a:pt x="107946" y="0"/>
                </a:lnTo>
                <a:lnTo>
                  <a:pt x="0" y="0"/>
                </a:lnTo>
                <a:lnTo>
                  <a:pt x="0" y="646587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31"/>
          <p:cNvSpPr/>
          <p:nvPr/>
        </p:nvSpPr>
        <p:spPr>
          <a:xfrm>
            <a:off x="947252" y="1518706"/>
            <a:ext cx="107950" cy="647065"/>
          </a:xfrm>
          <a:custGeom>
            <a:avLst/>
            <a:gdLst/>
            <a:ahLst/>
            <a:cxnLst/>
            <a:rect l="l" t="t" r="r" b="b"/>
            <a:pathLst>
              <a:path w="107950" h="647064">
                <a:moveTo>
                  <a:pt x="0" y="646587"/>
                </a:moveTo>
                <a:lnTo>
                  <a:pt x="107946" y="646587"/>
                </a:lnTo>
                <a:lnTo>
                  <a:pt x="107946" y="0"/>
                </a:lnTo>
                <a:lnTo>
                  <a:pt x="0" y="0"/>
                </a:lnTo>
                <a:lnTo>
                  <a:pt x="0" y="646587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32"/>
          <p:cNvSpPr/>
          <p:nvPr/>
        </p:nvSpPr>
        <p:spPr>
          <a:xfrm>
            <a:off x="1055199" y="1814108"/>
            <a:ext cx="107950" cy="351790"/>
          </a:xfrm>
          <a:custGeom>
            <a:avLst/>
            <a:gdLst/>
            <a:ahLst/>
            <a:cxnLst/>
            <a:rect l="l" t="t" r="r" b="b"/>
            <a:pathLst>
              <a:path w="107950" h="351789">
                <a:moveTo>
                  <a:pt x="0" y="351186"/>
                </a:moveTo>
                <a:lnTo>
                  <a:pt x="107946" y="351186"/>
                </a:lnTo>
                <a:lnTo>
                  <a:pt x="107946" y="0"/>
                </a:lnTo>
                <a:lnTo>
                  <a:pt x="0" y="0"/>
                </a:lnTo>
                <a:lnTo>
                  <a:pt x="0" y="351186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33"/>
          <p:cNvSpPr/>
          <p:nvPr/>
        </p:nvSpPr>
        <p:spPr>
          <a:xfrm>
            <a:off x="1055199" y="1814108"/>
            <a:ext cx="107950" cy="351790"/>
          </a:xfrm>
          <a:custGeom>
            <a:avLst/>
            <a:gdLst/>
            <a:ahLst/>
            <a:cxnLst/>
            <a:rect l="l" t="t" r="r" b="b"/>
            <a:pathLst>
              <a:path w="107950" h="351789">
                <a:moveTo>
                  <a:pt x="0" y="351186"/>
                </a:moveTo>
                <a:lnTo>
                  <a:pt x="107946" y="351186"/>
                </a:lnTo>
                <a:lnTo>
                  <a:pt x="107946" y="0"/>
                </a:lnTo>
                <a:lnTo>
                  <a:pt x="0" y="0"/>
                </a:lnTo>
                <a:lnTo>
                  <a:pt x="0" y="351186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34"/>
          <p:cNvSpPr/>
          <p:nvPr/>
        </p:nvSpPr>
        <p:spPr>
          <a:xfrm>
            <a:off x="1163146" y="1963141"/>
            <a:ext cx="107950" cy="202565"/>
          </a:xfrm>
          <a:custGeom>
            <a:avLst/>
            <a:gdLst/>
            <a:ahLst/>
            <a:cxnLst/>
            <a:rect l="l" t="t" r="r" b="b"/>
            <a:pathLst>
              <a:path w="107950" h="202564">
                <a:moveTo>
                  <a:pt x="0" y="202152"/>
                </a:moveTo>
                <a:lnTo>
                  <a:pt x="107946" y="202152"/>
                </a:lnTo>
                <a:lnTo>
                  <a:pt x="107946" y="0"/>
                </a:lnTo>
                <a:lnTo>
                  <a:pt x="0" y="0"/>
                </a:lnTo>
                <a:lnTo>
                  <a:pt x="0" y="202152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35"/>
          <p:cNvSpPr/>
          <p:nvPr/>
        </p:nvSpPr>
        <p:spPr>
          <a:xfrm>
            <a:off x="1163146" y="1963141"/>
            <a:ext cx="107950" cy="202565"/>
          </a:xfrm>
          <a:custGeom>
            <a:avLst/>
            <a:gdLst/>
            <a:ahLst/>
            <a:cxnLst/>
            <a:rect l="l" t="t" r="r" b="b"/>
            <a:pathLst>
              <a:path w="107950" h="202564">
                <a:moveTo>
                  <a:pt x="0" y="202152"/>
                </a:moveTo>
                <a:lnTo>
                  <a:pt x="107946" y="202152"/>
                </a:lnTo>
                <a:lnTo>
                  <a:pt x="107946" y="0"/>
                </a:lnTo>
                <a:lnTo>
                  <a:pt x="0" y="0"/>
                </a:lnTo>
                <a:lnTo>
                  <a:pt x="0" y="202152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36"/>
          <p:cNvSpPr/>
          <p:nvPr/>
        </p:nvSpPr>
        <p:spPr>
          <a:xfrm>
            <a:off x="1271093" y="2039026"/>
            <a:ext cx="107950" cy="126364"/>
          </a:xfrm>
          <a:custGeom>
            <a:avLst/>
            <a:gdLst/>
            <a:ahLst/>
            <a:cxnLst/>
            <a:rect l="l" t="t" r="r" b="b"/>
            <a:pathLst>
              <a:path w="107950" h="126364">
                <a:moveTo>
                  <a:pt x="0" y="126268"/>
                </a:moveTo>
                <a:lnTo>
                  <a:pt x="107946" y="126268"/>
                </a:lnTo>
                <a:lnTo>
                  <a:pt x="107946" y="0"/>
                </a:lnTo>
                <a:lnTo>
                  <a:pt x="0" y="0"/>
                </a:lnTo>
                <a:lnTo>
                  <a:pt x="0" y="126268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7"/>
          <p:cNvSpPr/>
          <p:nvPr/>
        </p:nvSpPr>
        <p:spPr>
          <a:xfrm>
            <a:off x="1271093" y="2039026"/>
            <a:ext cx="107950" cy="126364"/>
          </a:xfrm>
          <a:custGeom>
            <a:avLst/>
            <a:gdLst/>
            <a:ahLst/>
            <a:cxnLst/>
            <a:rect l="l" t="t" r="r" b="b"/>
            <a:pathLst>
              <a:path w="107950" h="126364">
                <a:moveTo>
                  <a:pt x="0" y="126268"/>
                </a:moveTo>
                <a:lnTo>
                  <a:pt x="107946" y="126268"/>
                </a:lnTo>
                <a:lnTo>
                  <a:pt x="107946" y="0"/>
                </a:lnTo>
                <a:lnTo>
                  <a:pt x="0" y="0"/>
                </a:lnTo>
                <a:lnTo>
                  <a:pt x="0" y="126268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38"/>
          <p:cNvSpPr/>
          <p:nvPr/>
        </p:nvSpPr>
        <p:spPr>
          <a:xfrm>
            <a:off x="1379040" y="2070678"/>
            <a:ext cx="107950" cy="94615"/>
          </a:xfrm>
          <a:custGeom>
            <a:avLst/>
            <a:gdLst/>
            <a:ahLst/>
            <a:cxnLst/>
            <a:rect l="l" t="t" r="r" b="b"/>
            <a:pathLst>
              <a:path w="107950" h="94614">
                <a:moveTo>
                  <a:pt x="0" y="94615"/>
                </a:moveTo>
                <a:lnTo>
                  <a:pt x="107946" y="94615"/>
                </a:lnTo>
                <a:lnTo>
                  <a:pt x="107946" y="0"/>
                </a:lnTo>
                <a:lnTo>
                  <a:pt x="0" y="0"/>
                </a:lnTo>
                <a:lnTo>
                  <a:pt x="0" y="9461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39"/>
          <p:cNvSpPr/>
          <p:nvPr/>
        </p:nvSpPr>
        <p:spPr>
          <a:xfrm>
            <a:off x="1379040" y="2070678"/>
            <a:ext cx="107950" cy="94615"/>
          </a:xfrm>
          <a:custGeom>
            <a:avLst/>
            <a:gdLst/>
            <a:ahLst/>
            <a:cxnLst/>
            <a:rect l="l" t="t" r="r" b="b"/>
            <a:pathLst>
              <a:path w="107950" h="94614">
                <a:moveTo>
                  <a:pt x="0" y="94615"/>
                </a:moveTo>
                <a:lnTo>
                  <a:pt x="107946" y="94615"/>
                </a:lnTo>
                <a:lnTo>
                  <a:pt x="107946" y="0"/>
                </a:lnTo>
                <a:lnTo>
                  <a:pt x="0" y="0"/>
                </a:lnTo>
                <a:lnTo>
                  <a:pt x="0" y="94615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40"/>
          <p:cNvSpPr/>
          <p:nvPr/>
        </p:nvSpPr>
        <p:spPr>
          <a:xfrm>
            <a:off x="1486918" y="212848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73628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41"/>
          <p:cNvSpPr/>
          <p:nvPr/>
        </p:nvSpPr>
        <p:spPr>
          <a:xfrm>
            <a:off x="1486918" y="2091666"/>
            <a:ext cx="107950" cy="73660"/>
          </a:xfrm>
          <a:custGeom>
            <a:avLst/>
            <a:gdLst/>
            <a:ahLst/>
            <a:cxnLst/>
            <a:rect l="l" t="t" r="r" b="b"/>
            <a:pathLst>
              <a:path w="107950" h="73660">
                <a:moveTo>
                  <a:pt x="0" y="73628"/>
                </a:moveTo>
                <a:lnTo>
                  <a:pt x="107946" y="73628"/>
                </a:lnTo>
                <a:lnTo>
                  <a:pt x="107946" y="0"/>
                </a:lnTo>
                <a:lnTo>
                  <a:pt x="0" y="0"/>
                </a:lnTo>
                <a:lnTo>
                  <a:pt x="0" y="73628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42"/>
          <p:cNvSpPr/>
          <p:nvPr/>
        </p:nvSpPr>
        <p:spPr>
          <a:xfrm>
            <a:off x="1594865" y="2138529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53529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43"/>
          <p:cNvSpPr/>
          <p:nvPr/>
        </p:nvSpPr>
        <p:spPr>
          <a:xfrm>
            <a:off x="1594865" y="2111765"/>
            <a:ext cx="107950" cy="53975"/>
          </a:xfrm>
          <a:custGeom>
            <a:avLst/>
            <a:gdLst/>
            <a:ahLst/>
            <a:cxnLst/>
            <a:rect l="l" t="t" r="r" b="b"/>
            <a:pathLst>
              <a:path w="107950" h="53975">
                <a:moveTo>
                  <a:pt x="0" y="53529"/>
                </a:moveTo>
                <a:lnTo>
                  <a:pt x="107946" y="53529"/>
                </a:lnTo>
                <a:lnTo>
                  <a:pt x="107946" y="0"/>
                </a:lnTo>
                <a:lnTo>
                  <a:pt x="0" y="0"/>
                </a:lnTo>
                <a:lnTo>
                  <a:pt x="0" y="53529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44"/>
          <p:cNvSpPr/>
          <p:nvPr/>
        </p:nvSpPr>
        <p:spPr>
          <a:xfrm>
            <a:off x="1702812" y="2149228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2131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45"/>
          <p:cNvSpPr/>
          <p:nvPr/>
        </p:nvSpPr>
        <p:spPr>
          <a:xfrm>
            <a:off x="1702812" y="2133163"/>
            <a:ext cx="107950" cy="32384"/>
          </a:xfrm>
          <a:custGeom>
            <a:avLst/>
            <a:gdLst/>
            <a:ahLst/>
            <a:cxnLst/>
            <a:rect l="l" t="t" r="r" b="b"/>
            <a:pathLst>
              <a:path w="107950" h="32385">
                <a:moveTo>
                  <a:pt x="0" y="32131"/>
                </a:moveTo>
                <a:lnTo>
                  <a:pt x="107946" y="32131"/>
                </a:lnTo>
                <a:lnTo>
                  <a:pt x="107946" y="0"/>
                </a:lnTo>
                <a:lnTo>
                  <a:pt x="0" y="0"/>
                </a:lnTo>
                <a:lnTo>
                  <a:pt x="0" y="32131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46"/>
          <p:cNvSpPr/>
          <p:nvPr/>
        </p:nvSpPr>
        <p:spPr>
          <a:xfrm>
            <a:off x="1810759" y="2153672"/>
            <a:ext cx="107950" cy="12065"/>
          </a:xfrm>
          <a:custGeom>
            <a:avLst/>
            <a:gdLst/>
            <a:ahLst/>
            <a:cxnLst/>
            <a:rect l="l" t="t" r="r" b="b"/>
            <a:pathLst>
              <a:path w="107950" h="12064">
                <a:moveTo>
                  <a:pt x="0" y="11621"/>
                </a:moveTo>
                <a:lnTo>
                  <a:pt x="107946" y="11621"/>
                </a:lnTo>
                <a:lnTo>
                  <a:pt x="107946" y="0"/>
                </a:lnTo>
                <a:lnTo>
                  <a:pt x="0" y="0"/>
                </a:lnTo>
                <a:lnTo>
                  <a:pt x="0" y="1162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47"/>
          <p:cNvSpPr/>
          <p:nvPr/>
        </p:nvSpPr>
        <p:spPr>
          <a:xfrm>
            <a:off x="1808195" y="2151109"/>
            <a:ext cx="113664" cy="17145"/>
          </a:xfrm>
          <a:custGeom>
            <a:avLst/>
            <a:gdLst/>
            <a:ahLst/>
            <a:cxnLst/>
            <a:rect l="l" t="t" r="r" b="b"/>
            <a:pathLst>
              <a:path w="113664" h="17144">
                <a:moveTo>
                  <a:pt x="0" y="16749"/>
                </a:moveTo>
                <a:lnTo>
                  <a:pt x="113074" y="16749"/>
                </a:lnTo>
                <a:lnTo>
                  <a:pt x="113074" y="0"/>
                </a:lnTo>
                <a:lnTo>
                  <a:pt x="0" y="0"/>
                </a:lnTo>
                <a:lnTo>
                  <a:pt x="0" y="16749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48"/>
          <p:cNvSpPr/>
          <p:nvPr/>
        </p:nvSpPr>
        <p:spPr>
          <a:xfrm>
            <a:off x="1918706" y="2162833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4922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9"/>
          <p:cNvSpPr/>
          <p:nvPr/>
        </p:nvSpPr>
        <p:spPr>
          <a:xfrm>
            <a:off x="1916142" y="2162833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74" y="0"/>
                </a:lnTo>
              </a:path>
            </a:pathLst>
          </a:custGeom>
          <a:ln w="10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50"/>
          <p:cNvSpPr/>
          <p:nvPr/>
        </p:nvSpPr>
        <p:spPr>
          <a:xfrm>
            <a:off x="2026653" y="2163722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1"/>
          <p:cNvSpPr/>
          <p:nvPr/>
        </p:nvSpPr>
        <p:spPr>
          <a:xfrm>
            <a:off x="2024089" y="2163722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74" y="0"/>
                </a:lnTo>
              </a:path>
            </a:pathLst>
          </a:custGeom>
          <a:ln w="8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52"/>
          <p:cNvSpPr/>
          <p:nvPr/>
        </p:nvSpPr>
        <p:spPr>
          <a:xfrm>
            <a:off x="2134599" y="216440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3"/>
          <p:cNvSpPr/>
          <p:nvPr/>
        </p:nvSpPr>
        <p:spPr>
          <a:xfrm>
            <a:off x="2132036" y="216440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74" y="0"/>
                </a:lnTo>
              </a:path>
            </a:pathLst>
          </a:custGeom>
          <a:ln w="6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4"/>
          <p:cNvSpPr/>
          <p:nvPr/>
        </p:nvSpPr>
        <p:spPr>
          <a:xfrm>
            <a:off x="2242546" y="2165294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55"/>
          <p:cNvSpPr/>
          <p:nvPr/>
        </p:nvSpPr>
        <p:spPr>
          <a:xfrm>
            <a:off x="2242546" y="2165294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56"/>
          <p:cNvSpPr/>
          <p:nvPr/>
        </p:nvSpPr>
        <p:spPr>
          <a:xfrm>
            <a:off x="2350493" y="216505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57"/>
          <p:cNvSpPr/>
          <p:nvPr/>
        </p:nvSpPr>
        <p:spPr>
          <a:xfrm>
            <a:off x="2347930" y="216505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74" y="0"/>
                </a:lnTo>
              </a:path>
            </a:pathLst>
          </a:custGeom>
          <a:ln w="5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4"/>
          <p:cNvSpPr txBox="1"/>
          <p:nvPr/>
        </p:nvSpPr>
        <p:spPr>
          <a:xfrm>
            <a:off x="240410" y="426453"/>
            <a:ext cx="2417825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30" dirty="0">
                <a:latin typeface="Arial"/>
                <a:cs typeface="Arial"/>
              </a:rPr>
              <a:t>Sampling </a:t>
            </a:r>
            <a:r>
              <a:rPr sz="1200" b="1" spc="-15" dirty="0">
                <a:latin typeface="Arial"/>
                <a:cs typeface="Arial"/>
              </a:rPr>
              <a:t>distribution</a:t>
            </a:r>
            <a:r>
              <a:rPr sz="1200" spc="-15" dirty="0">
                <a:latin typeface="Arial"/>
                <a:cs typeface="Arial"/>
              </a:rPr>
              <a:t>, </a:t>
            </a:r>
            <a:r>
              <a:rPr lang="en-US" sz="1200" spc="-15" dirty="0" smtClean="0">
                <a:latin typeface="Arial"/>
                <a:cs typeface="Arial"/>
              </a:rPr>
              <a:t>of sample means from the population with samples of size </a:t>
            </a:r>
            <a:r>
              <a:rPr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n </a:t>
            </a:r>
            <a:r>
              <a:rPr sz="1200" b="1" spc="1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2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lang="en-US" sz="1200" spc="-5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4" name="object 61"/>
          <p:cNvSpPr txBox="1"/>
          <p:nvPr/>
        </p:nvSpPr>
        <p:spPr>
          <a:xfrm>
            <a:off x="2705735" y="2805163"/>
            <a:ext cx="1541145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i="1" spc="-50" dirty="0">
                <a:latin typeface="Arial"/>
                <a:cs typeface="Arial"/>
              </a:rPr>
              <a:t>Smaller, </a:t>
            </a:r>
            <a:r>
              <a:rPr sz="1200" i="1" spc="-30" dirty="0">
                <a:latin typeface="Arial"/>
                <a:cs typeface="Arial"/>
              </a:rPr>
              <a:t>sample </a:t>
            </a:r>
            <a:r>
              <a:rPr sz="1200" i="1" spc="-35" dirty="0">
                <a:latin typeface="Arial"/>
                <a:cs typeface="Arial"/>
              </a:rPr>
              <a:t>means  will </a:t>
            </a:r>
            <a:r>
              <a:rPr sz="1200" i="1" spc="-45" dirty="0">
                <a:latin typeface="Arial"/>
                <a:cs typeface="Arial"/>
              </a:rPr>
              <a:t>vary </a:t>
            </a:r>
            <a:r>
              <a:rPr sz="1200" i="1" spc="-40" dirty="0">
                <a:latin typeface="Arial"/>
                <a:cs typeface="Arial"/>
              </a:rPr>
              <a:t>less </a:t>
            </a:r>
            <a:r>
              <a:rPr sz="1200" i="1" spc="-25" dirty="0">
                <a:latin typeface="Arial"/>
                <a:cs typeface="Arial"/>
              </a:rPr>
              <a:t>than  </a:t>
            </a:r>
            <a:r>
              <a:rPr sz="1200" i="1" spc="-35" dirty="0">
                <a:latin typeface="Arial"/>
                <a:cs typeface="Arial"/>
              </a:rPr>
              <a:t>individual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observations.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2374" y="2743844"/>
            <a:ext cx="21673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u="sng" dirty="0" smtClean="0"/>
              <a:t>Center</a:t>
            </a:r>
            <a:r>
              <a:rPr lang="en-US" sz="1100" i="1" dirty="0" smtClean="0"/>
              <a:t>: mean between 6-7?</a:t>
            </a:r>
          </a:p>
          <a:p>
            <a:r>
              <a:rPr lang="en-US" sz="1100" i="1" u="sng" dirty="0" smtClean="0"/>
              <a:t>Shape</a:t>
            </a:r>
            <a:r>
              <a:rPr lang="en-US" sz="1100" i="1" dirty="0" smtClean="0"/>
              <a:t>: right skewed (less so)</a:t>
            </a:r>
          </a:p>
          <a:p>
            <a:r>
              <a:rPr lang="en-US" sz="1100" i="1" u="sng" dirty="0" smtClean="0"/>
              <a:t>Spread</a:t>
            </a:r>
            <a:r>
              <a:rPr lang="en-US" sz="1100" i="1" dirty="0" smtClean="0"/>
              <a:t>: range=20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9609198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1963" y="57937"/>
            <a:ext cx="30308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Average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Duke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games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attended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(cont.)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8493" y="2164558"/>
            <a:ext cx="2051050" cy="0"/>
          </a:xfrm>
          <a:custGeom>
            <a:avLst/>
            <a:gdLst/>
            <a:ahLst/>
            <a:cxnLst/>
            <a:rect l="l" t="t" r="r" b="b"/>
            <a:pathLst>
              <a:path w="2051050">
                <a:moveTo>
                  <a:pt x="0" y="0"/>
                </a:moveTo>
                <a:lnTo>
                  <a:pt x="2050922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493" y="2164558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8678" y="2164558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8862" y="2164558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9047" y="2164558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9232" y="2164558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9416" y="2164558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7286" y="2226512"/>
            <a:ext cx="8255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4830" y="2226512"/>
            <a:ext cx="1418590" cy="2314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769">
              <a:lnSpc>
                <a:spcPts val="944"/>
              </a:lnSpc>
              <a:spcBef>
                <a:spcPts val="105"/>
              </a:spcBef>
              <a:tabLst>
                <a:tab pos="474980" algn="l"/>
                <a:tab pos="885190" algn="l"/>
                <a:tab pos="1266825" algn="l"/>
              </a:tabLst>
            </a:pPr>
            <a:r>
              <a:rPr sz="800" dirty="0">
                <a:latin typeface="Arial"/>
                <a:cs typeface="Arial"/>
              </a:rPr>
              <a:t>4	6	8	10</a:t>
            </a:r>
          </a:p>
          <a:p>
            <a:pPr marL="12700">
              <a:lnSpc>
                <a:spcPts val="765"/>
              </a:lnSpc>
            </a:pPr>
            <a:r>
              <a:rPr sz="650" spc="-5" dirty="0">
                <a:latin typeface="Arial"/>
                <a:cs typeface="Arial"/>
              </a:rPr>
              <a:t>sample means from samples of </a:t>
            </a:r>
            <a:r>
              <a:rPr sz="650" spc="-5" dirty="0">
                <a:solidFill>
                  <a:srgbClr val="C00000"/>
                </a:solidFill>
                <a:latin typeface="Arial"/>
                <a:cs typeface="Arial"/>
              </a:rPr>
              <a:t>n =</a:t>
            </a:r>
            <a:r>
              <a:rPr sz="65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C00000"/>
                </a:solidFill>
                <a:latin typeface="Arial"/>
                <a:cs typeface="Arial"/>
              </a:rPr>
              <a:t>30</a:t>
            </a:r>
            <a:endParaRPr sz="65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99701" y="2226512"/>
            <a:ext cx="1397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6456" y="1254427"/>
            <a:ext cx="0" cy="873125"/>
          </a:xfrm>
          <a:custGeom>
            <a:avLst/>
            <a:gdLst/>
            <a:ahLst/>
            <a:cxnLst/>
            <a:rect l="l" t="t" r="r" b="b"/>
            <a:pathLst>
              <a:path h="873125">
                <a:moveTo>
                  <a:pt x="0" y="872599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7234" y="2127026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7234" y="183613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7234" y="1545316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7234" y="125442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2791" y="2085803"/>
            <a:ext cx="140335" cy="8255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791" y="1418522"/>
            <a:ext cx="140335" cy="51625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dirty="0">
                <a:latin typeface="Arial"/>
                <a:cs typeface="Arial"/>
              </a:rPr>
              <a:t>500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8493" y="2126718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5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930" y="2126718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673" y="0"/>
                </a:lnTo>
              </a:path>
            </a:pathLst>
          </a:custGeom>
          <a:ln w="5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1039" y="2111302"/>
            <a:ext cx="102870" cy="15875"/>
          </a:xfrm>
          <a:custGeom>
            <a:avLst/>
            <a:gdLst/>
            <a:ahLst/>
            <a:cxnLst/>
            <a:rect l="l" t="t" r="r" b="b"/>
            <a:pathLst>
              <a:path w="102870" h="15875">
                <a:moveTo>
                  <a:pt x="0" y="15723"/>
                </a:moveTo>
                <a:lnTo>
                  <a:pt x="102546" y="15723"/>
                </a:lnTo>
                <a:lnTo>
                  <a:pt x="102546" y="0"/>
                </a:lnTo>
                <a:lnTo>
                  <a:pt x="0" y="0"/>
                </a:lnTo>
                <a:lnTo>
                  <a:pt x="0" y="15723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8476" y="2108739"/>
            <a:ext cx="107950" cy="20955"/>
          </a:xfrm>
          <a:custGeom>
            <a:avLst/>
            <a:gdLst/>
            <a:ahLst/>
            <a:cxnLst/>
            <a:rect l="l" t="t" r="r" b="b"/>
            <a:pathLst>
              <a:path w="107950" h="20955">
                <a:moveTo>
                  <a:pt x="0" y="20851"/>
                </a:moveTo>
                <a:lnTo>
                  <a:pt x="107673" y="20851"/>
                </a:lnTo>
                <a:lnTo>
                  <a:pt x="107673" y="0"/>
                </a:lnTo>
                <a:lnTo>
                  <a:pt x="0" y="0"/>
                </a:lnTo>
                <a:lnTo>
                  <a:pt x="0" y="2085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3586" y="2040341"/>
            <a:ext cx="102870" cy="86995"/>
          </a:xfrm>
          <a:custGeom>
            <a:avLst/>
            <a:gdLst/>
            <a:ahLst/>
            <a:cxnLst/>
            <a:rect l="l" t="t" r="r" b="b"/>
            <a:pathLst>
              <a:path w="102870" h="86994">
                <a:moveTo>
                  <a:pt x="0" y="86685"/>
                </a:moveTo>
                <a:lnTo>
                  <a:pt x="102546" y="86685"/>
                </a:lnTo>
                <a:lnTo>
                  <a:pt x="102546" y="0"/>
                </a:lnTo>
                <a:lnTo>
                  <a:pt x="0" y="0"/>
                </a:lnTo>
                <a:lnTo>
                  <a:pt x="0" y="8668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3586" y="2040341"/>
            <a:ext cx="102870" cy="86995"/>
          </a:xfrm>
          <a:custGeom>
            <a:avLst/>
            <a:gdLst/>
            <a:ahLst/>
            <a:cxnLst/>
            <a:rect l="l" t="t" r="r" b="b"/>
            <a:pathLst>
              <a:path w="102870" h="86994">
                <a:moveTo>
                  <a:pt x="0" y="86685"/>
                </a:moveTo>
                <a:lnTo>
                  <a:pt x="102546" y="86685"/>
                </a:lnTo>
                <a:lnTo>
                  <a:pt x="102546" y="0"/>
                </a:lnTo>
                <a:lnTo>
                  <a:pt x="0" y="0"/>
                </a:lnTo>
                <a:lnTo>
                  <a:pt x="0" y="86685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6132" y="1837914"/>
            <a:ext cx="102870" cy="289560"/>
          </a:xfrm>
          <a:custGeom>
            <a:avLst/>
            <a:gdLst/>
            <a:ahLst/>
            <a:cxnLst/>
            <a:rect l="l" t="t" r="r" b="b"/>
            <a:pathLst>
              <a:path w="102869" h="289560">
                <a:moveTo>
                  <a:pt x="0" y="289111"/>
                </a:moveTo>
                <a:lnTo>
                  <a:pt x="102546" y="289111"/>
                </a:lnTo>
                <a:lnTo>
                  <a:pt x="102546" y="0"/>
                </a:lnTo>
                <a:lnTo>
                  <a:pt x="0" y="0"/>
                </a:lnTo>
                <a:lnTo>
                  <a:pt x="0" y="28911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6132" y="1837914"/>
            <a:ext cx="102870" cy="289560"/>
          </a:xfrm>
          <a:custGeom>
            <a:avLst/>
            <a:gdLst/>
            <a:ahLst/>
            <a:cxnLst/>
            <a:rect l="l" t="t" r="r" b="b"/>
            <a:pathLst>
              <a:path w="102869" h="289560">
                <a:moveTo>
                  <a:pt x="0" y="289111"/>
                </a:moveTo>
                <a:lnTo>
                  <a:pt x="102546" y="289111"/>
                </a:lnTo>
                <a:lnTo>
                  <a:pt x="102546" y="0"/>
                </a:lnTo>
                <a:lnTo>
                  <a:pt x="0" y="0"/>
                </a:lnTo>
                <a:lnTo>
                  <a:pt x="0" y="289111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8678" y="1540667"/>
            <a:ext cx="102870" cy="586740"/>
          </a:xfrm>
          <a:custGeom>
            <a:avLst/>
            <a:gdLst/>
            <a:ahLst/>
            <a:cxnLst/>
            <a:rect l="l" t="t" r="r" b="b"/>
            <a:pathLst>
              <a:path w="102869" h="586739">
                <a:moveTo>
                  <a:pt x="0" y="586358"/>
                </a:moveTo>
                <a:lnTo>
                  <a:pt x="102546" y="586358"/>
                </a:lnTo>
                <a:lnTo>
                  <a:pt x="102546" y="0"/>
                </a:lnTo>
                <a:lnTo>
                  <a:pt x="0" y="0"/>
                </a:lnTo>
                <a:lnTo>
                  <a:pt x="0" y="586358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8678" y="1540667"/>
            <a:ext cx="102870" cy="586740"/>
          </a:xfrm>
          <a:custGeom>
            <a:avLst/>
            <a:gdLst/>
            <a:ahLst/>
            <a:cxnLst/>
            <a:rect l="l" t="t" r="r" b="b"/>
            <a:pathLst>
              <a:path w="102869" h="586739">
                <a:moveTo>
                  <a:pt x="0" y="586358"/>
                </a:moveTo>
                <a:lnTo>
                  <a:pt x="102546" y="586358"/>
                </a:lnTo>
                <a:lnTo>
                  <a:pt x="102546" y="0"/>
                </a:lnTo>
                <a:lnTo>
                  <a:pt x="0" y="0"/>
                </a:lnTo>
                <a:lnTo>
                  <a:pt x="0" y="586358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1224" y="1234670"/>
            <a:ext cx="102870" cy="892810"/>
          </a:xfrm>
          <a:custGeom>
            <a:avLst/>
            <a:gdLst/>
            <a:ahLst/>
            <a:cxnLst/>
            <a:rect l="l" t="t" r="r" b="b"/>
            <a:pathLst>
              <a:path w="102869" h="892810">
                <a:moveTo>
                  <a:pt x="0" y="892356"/>
                </a:moveTo>
                <a:lnTo>
                  <a:pt x="102546" y="892356"/>
                </a:lnTo>
                <a:lnTo>
                  <a:pt x="102546" y="0"/>
                </a:lnTo>
                <a:lnTo>
                  <a:pt x="0" y="0"/>
                </a:lnTo>
                <a:lnTo>
                  <a:pt x="0" y="892356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1224" y="1234670"/>
            <a:ext cx="102870" cy="892810"/>
          </a:xfrm>
          <a:custGeom>
            <a:avLst/>
            <a:gdLst/>
            <a:ahLst/>
            <a:cxnLst/>
            <a:rect l="l" t="t" r="r" b="b"/>
            <a:pathLst>
              <a:path w="102869" h="892810">
                <a:moveTo>
                  <a:pt x="0" y="892356"/>
                </a:moveTo>
                <a:lnTo>
                  <a:pt x="102546" y="892356"/>
                </a:lnTo>
                <a:lnTo>
                  <a:pt x="102546" y="0"/>
                </a:lnTo>
                <a:lnTo>
                  <a:pt x="0" y="0"/>
                </a:lnTo>
                <a:lnTo>
                  <a:pt x="0" y="892356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3770" y="1188182"/>
            <a:ext cx="102870" cy="939165"/>
          </a:xfrm>
          <a:custGeom>
            <a:avLst/>
            <a:gdLst/>
            <a:ahLst/>
            <a:cxnLst/>
            <a:rect l="l" t="t" r="r" b="b"/>
            <a:pathLst>
              <a:path w="102869" h="939164">
                <a:moveTo>
                  <a:pt x="0" y="938844"/>
                </a:moveTo>
                <a:lnTo>
                  <a:pt x="102546" y="938844"/>
                </a:lnTo>
                <a:lnTo>
                  <a:pt x="102546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3770" y="1188182"/>
            <a:ext cx="102870" cy="939165"/>
          </a:xfrm>
          <a:custGeom>
            <a:avLst/>
            <a:gdLst/>
            <a:ahLst/>
            <a:cxnLst/>
            <a:rect l="l" t="t" r="r" b="b"/>
            <a:pathLst>
              <a:path w="102869" h="939164">
                <a:moveTo>
                  <a:pt x="0" y="938844"/>
                </a:moveTo>
                <a:lnTo>
                  <a:pt x="102546" y="938844"/>
                </a:lnTo>
                <a:lnTo>
                  <a:pt x="102546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36316" y="1271313"/>
            <a:ext cx="102870" cy="855980"/>
          </a:xfrm>
          <a:custGeom>
            <a:avLst/>
            <a:gdLst/>
            <a:ahLst/>
            <a:cxnLst/>
            <a:rect l="l" t="t" r="r" b="b"/>
            <a:pathLst>
              <a:path w="102869" h="855980">
                <a:moveTo>
                  <a:pt x="0" y="855713"/>
                </a:moveTo>
                <a:lnTo>
                  <a:pt x="102546" y="855713"/>
                </a:lnTo>
                <a:lnTo>
                  <a:pt x="102546" y="0"/>
                </a:lnTo>
                <a:lnTo>
                  <a:pt x="0" y="0"/>
                </a:lnTo>
                <a:lnTo>
                  <a:pt x="0" y="855713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36316" y="1271313"/>
            <a:ext cx="102870" cy="855980"/>
          </a:xfrm>
          <a:custGeom>
            <a:avLst/>
            <a:gdLst/>
            <a:ahLst/>
            <a:cxnLst/>
            <a:rect l="l" t="t" r="r" b="b"/>
            <a:pathLst>
              <a:path w="102869" h="855980">
                <a:moveTo>
                  <a:pt x="0" y="855713"/>
                </a:moveTo>
                <a:lnTo>
                  <a:pt x="102546" y="855713"/>
                </a:lnTo>
                <a:lnTo>
                  <a:pt x="102546" y="0"/>
                </a:lnTo>
                <a:lnTo>
                  <a:pt x="0" y="0"/>
                </a:lnTo>
                <a:lnTo>
                  <a:pt x="0" y="855713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38862" y="1456921"/>
            <a:ext cx="102870" cy="670560"/>
          </a:xfrm>
          <a:custGeom>
            <a:avLst/>
            <a:gdLst/>
            <a:ahLst/>
            <a:cxnLst/>
            <a:rect l="l" t="t" r="r" b="b"/>
            <a:pathLst>
              <a:path w="102869" h="670560">
                <a:moveTo>
                  <a:pt x="0" y="670104"/>
                </a:moveTo>
                <a:lnTo>
                  <a:pt x="102546" y="670104"/>
                </a:lnTo>
                <a:lnTo>
                  <a:pt x="102546" y="0"/>
                </a:lnTo>
                <a:lnTo>
                  <a:pt x="0" y="0"/>
                </a:lnTo>
                <a:lnTo>
                  <a:pt x="0" y="67010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38862" y="1456921"/>
            <a:ext cx="102870" cy="670560"/>
          </a:xfrm>
          <a:custGeom>
            <a:avLst/>
            <a:gdLst/>
            <a:ahLst/>
            <a:cxnLst/>
            <a:rect l="l" t="t" r="r" b="b"/>
            <a:pathLst>
              <a:path w="102869" h="670560">
                <a:moveTo>
                  <a:pt x="0" y="670104"/>
                </a:moveTo>
                <a:lnTo>
                  <a:pt x="102546" y="670104"/>
                </a:lnTo>
                <a:lnTo>
                  <a:pt x="102546" y="0"/>
                </a:lnTo>
                <a:lnTo>
                  <a:pt x="0" y="0"/>
                </a:lnTo>
                <a:lnTo>
                  <a:pt x="0" y="670104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1409" y="1598230"/>
            <a:ext cx="102870" cy="528955"/>
          </a:xfrm>
          <a:custGeom>
            <a:avLst/>
            <a:gdLst/>
            <a:ahLst/>
            <a:cxnLst/>
            <a:rect l="l" t="t" r="r" b="b"/>
            <a:pathLst>
              <a:path w="102869" h="528955">
                <a:moveTo>
                  <a:pt x="0" y="528796"/>
                </a:moveTo>
                <a:lnTo>
                  <a:pt x="102546" y="528796"/>
                </a:lnTo>
                <a:lnTo>
                  <a:pt x="102546" y="0"/>
                </a:lnTo>
                <a:lnTo>
                  <a:pt x="0" y="0"/>
                </a:lnTo>
                <a:lnTo>
                  <a:pt x="0" y="528796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41409" y="1598230"/>
            <a:ext cx="102870" cy="528955"/>
          </a:xfrm>
          <a:custGeom>
            <a:avLst/>
            <a:gdLst/>
            <a:ahLst/>
            <a:cxnLst/>
            <a:rect l="l" t="t" r="r" b="b"/>
            <a:pathLst>
              <a:path w="102869" h="528955">
                <a:moveTo>
                  <a:pt x="0" y="528796"/>
                </a:moveTo>
                <a:lnTo>
                  <a:pt x="102546" y="528796"/>
                </a:lnTo>
                <a:lnTo>
                  <a:pt x="102546" y="0"/>
                </a:lnTo>
                <a:lnTo>
                  <a:pt x="0" y="0"/>
                </a:lnTo>
                <a:lnTo>
                  <a:pt x="0" y="528796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3955" y="1746580"/>
            <a:ext cx="102870" cy="381000"/>
          </a:xfrm>
          <a:custGeom>
            <a:avLst/>
            <a:gdLst/>
            <a:ahLst/>
            <a:cxnLst/>
            <a:rect l="l" t="t" r="r" b="b"/>
            <a:pathLst>
              <a:path w="102869" h="381000">
                <a:moveTo>
                  <a:pt x="0" y="380446"/>
                </a:moveTo>
                <a:lnTo>
                  <a:pt x="102546" y="380446"/>
                </a:lnTo>
                <a:lnTo>
                  <a:pt x="102546" y="0"/>
                </a:lnTo>
                <a:lnTo>
                  <a:pt x="0" y="0"/>
                </a:lnTo>
                <a:lnTo>
                  <a:pt x="0" y="380446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43955" y="1746580"/>
            <a:ext cx="102870" cy="381000"/>
          </a:xfrm>
          <a:custGeom>
            <a:avLst/>
            <a:gdLst/>
            <a:ahLst/>
            <a:cxnLst/>
            <a:rect l="l" t="t" r="r" b="b"/>
            <a:pathLst>
              <a:path w="102869" h="381000">
                <a:moveTo>
                  <a:pt x="0" y="380446"/>
                </a:moveTo>
                <a:lnTo>
                  <a:pt x="102546" y="380446"/>
                </a:lnTo>
                <a:lnTo>
                  <a:pt x="102546" y="0"/>
                </a:lnTo>
                <a:lnTo>
                  <a:pt x="0" y="0"/>
                </a:lnTo>
                <a:lnTo>
                  <a:pt x="0" y="380446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46501" y="1883855"/>
            <a:ext cx="102870" cy="243204"/>
          </a:xfrm>
          <a:custGeom>
            <a:avLst/>
            <a:gdLst/>
            <a:ahLst/>
            <a:cxnLst/>
            <a:rect l="l" t="t" r="r" b="b"/>
            <a:pathLst>
              <a:path w="102869" h="243205">
                <a:moveTo>
                  <a:pt x="0" y="243171"/>
                </a:moveTo>
                <a:lnTo>
                  <a:pt x="102546" y="243171"/>
                </a:lnTo>
                <a:lnTo>
                  <a:pt x="102546" y="0"/>
                </a:lnTo>
                <a:lnTo>
                  <a:pt x="0" y="0"/>
                </a:lnTo>
                <a:lnTo>
                  <a:pt x="0" y="24317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46501" y="1883855"/>
            <a:ext cx="102870" cy="243204"/>
          </a:xfrm>
          <a:custGeom>
            <a:avLst/>
            <a:gdLst/>
            <a:ahLst/>
            <a:cxnLst/>
            <a:rect l="l" t="t" r="r" b="b"/>
            <a:pathLst>
              <a:path w="102869" h="243205">
                <a:moveTo>
                  <a:pt x="0" y="243171"/>
                </a:moveTo>
                <a:lnTo>
                  <a:pt x="102546" y="243171"/>
                </a:lnTo>
                <a:lnTo>
                  <a:pt x="102546" y="0"/>
                </a:lnTo>
                <a:lnTo>
                  <a:pt x="0" y="0"/>
                </a:lnTo>
                <a:lnTo>
                  <a:pt x="0" y="243171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49047" y="1961790"/>
            <a:ext cx="102870" cy="165735"/>
          </a:xfrm>
          <a:custGeom>
            <a:avLst/>
            <a:gdLst/>
            <a:ahLst/>
            <a:cxnLst/>
            <a:rect l="l" t="t" r="r" b="b"/>
            <a:pathLst>
              <a:path w="102869" h="165735">
                <a:moveTo>
                  <a:pt x="0" y="165236"/>
                </a:moveTo>
                <a:lnTo>
                  <a:pt x="102546" y="165236"/>
                </a:lnTo>
                <a:lnTo>
                  <a:pt x="102546" y="0"/>
                </a:lnTo>
                <a:lnTo>
                  <a:pt x="0" y="0"/>
                </a:lnTo>
                <a:lnTo>
                  <a:pt x="0" y="165236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49047" y="1961790"/>
            <a:ext cx="102870" cy="165735"/>
          </a:xfrm>
          <a:custGeom>
            <a:avLst/>
            <a:gdLst/>
            <a:ahLst/>
            <a:cxnLst/>
            <a:rect l="l" t="t" r="r" b="b"/>
            <a:pathLst>
              <a:path w="102869" h="165735">
                <a:moveTo>
                  <a:pt x="0" y="165236"/>
                </a:moveTo>
                <a:lnTo>
                  <a:pt x="102546" y="165236"/>
                </a:lnTo>
                <a:lnTo>
                  <a:pt x="102546" y="0"/>
                </a:lnTo>
                <a:lnTo>
                  <a:pt x="0" y="0"/>
                </a:lnTo>
                <a:lnTo>
                  <a:pt x="0" y="165236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51593" y="2033983"/>
            <a:ext cx="102870" cy="93345"/>
          </a:xfrm>
          <a:custGeom>
            <a:avLst/>
            <a:gdLst/>
            <a:ahLst/>
            <a:cxnLst/>
            <a:rect l="l" t="t" r="r" b="b"/>
            <a:pathLst>
              <a:path w="102869" h="93344">
                <a:moveTo>
                  <a:pt x="0" y="93043"/>
                </a:moveTo>
                <a:lnTo>
                  <a:pt x="102546" y="93043"/>
                </a:lnTo>
                <a:lnTo>
                  <a:pt x="102546" y="0"/>
                </a:lnTo>
                <a:lnTo>
                  <a:pt x="0" y="0"/>
                </a:lnTo>
                <a:lnTo>
                  <a:pt x="0" y="93043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51593" y="2033983"/>
            <a:ext cx="102870" cy="93345"/>
          </a:xfrm>
          <a:custGeom>
            <a:avLst/>
            <a:gdLst/>
            <a:ahLst/>
            <a:cxnLst/>
            <a:rect l="l" t="t" r="r" b="b"/>
            <a:pathLst>
              <a:path w="102869" h="93344">
                <a:moveTo>
                  <a:pt x="0" y="93043"/>
                </a:moveTo>
                <a:lnTo>
                  <a:pt x="102546" y="93043"/>
                </a:lnTo>
                <a:lnTo>
                  <a:pt x="102546" y="0"/>
                </a:lnTo>
                <a:lnTo>
                  <a:pt x="0" y="0"/>
                </a:lnTo>
                <a:lnTo>
                  <a:pt x="0" y="93043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54139" y="2104056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46" y="0"/>
                </a:lnTo>
              </a:path>
            </a:pathLst>
          </a:custGeom>
          <a:ln w="45940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54139" y="2081086"/>
            <a:ext cx="102870" cy="46355"/>
          </a:xfrm>
          <a:custGeom>
            <a:avLst/>
            <a:gdLst/>
            <a:ahLst/>
            <a:cxnLst/>
            <a:rect l="l" t="t" r="r" b="b"/>
            <a:pathLst>
              <a:path w="102869" h="46355">
                <a:moveTo>
                  <a:pt x="0" y="45940"/>
                </a:moveTo>
                <a:lnTo>
                  <a:pt x="102546" y="45940"/>
                </a:lnTo>
                <a:lnTo>
                  <a:pt x="102546" y="0"/>
                </a:lnTo>
                <a:lnTo>
                  <a:pt x="0" y="0"/>
                </a:lnTo>
                <a:lnTo>
                  <a:pt x="0" y="45940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56685" y="2114789"/>
            <a:ext cx="102870" cy="12700"/>
          </a:xfrm>
          <a:custGeom>
            <a:avLst/>
            <a:gdLst/>
            <a:ahLst/>
            <a:cxnLst/>
            <a:rect l="l" t="t" r="r" b="b"/>
            <a:pathLst>
              <a:path w="102869" h="12700">
                <a:moveTo>
                  <a:pt x="0" y="12237"/>
                </a:moveTo>
                <a:lnTo>
                  <a:pt x="102546" y="12237"/>
                </a:lnTo>
                <a:lnTo>
                  <a:pt x="102546" y="0"/>
                </a:lnTo>
                <a:lnTo>
                  <a:pt x="0" y="0"/>
                </a:lnTo>
                <a:lnTo>
                  <a:pt x="0" y="12237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54122" y="2112225"/>
            <a:ext cx="107950" cy="17780"/>
          </a:xfrm>
          <a:custGeom>
            <a:avLst/>
            <a:gdLst/>
            <a:ahLst/>
            <a:cxnLst/>
            <a:rect l="l" t="t" r="r" b="b"/>
            <a:pathLst>
              <a:path w="107950" h="17780">
                <a:moveTo>
                  <a:pt x="0" y="17364"/>
                </a:moveTo>
                <a:lnTo>
                  <a:pt x="107673" y="17364"/>
                </a:lnTo>
                <a:lnTo>
                  <a:pt x="107673" y="0"/>
                </a:lnTo>
                <a:lnTo>
                  <a:pt x="0" y="0"/>
                </a:lnTo>
                <a:lnTo>
                  <a:pt x="0" y="1736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59232" y="2122958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46" y="0"/>
                </a:lnTo>
              </a:path>
            </a:pathLst>
          </a:custGeom>
          <a:ln w="813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56668" y="2122958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673" y="0"/>
                </a:lnTo>
              </a:path>
            </a:pathLst>
          </a:custGeom>
          <a:ln w="13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1778" y="2125556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59214" y="2125556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673" y="0"/>
                </a:lnTo>
              </a:path>
            </a:pathLst>
          </a:custGeom>
          <a:ln w="80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64324" y="212644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61760" y="212644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673" y="0"/>
                </a:lnTo>
              </a:path>
            </a:pathLst>
          </a:custGeom>
          <a:ln w="6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66870" y="2126718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64306" y="2126718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673" y="0"/>
                </a:lnTo>
              </a:path>
            </a:pathLst>
          </a:custGeom>
          <a:ln w="5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658236" y="937514"/>
            <a:ext cx="1761489" cy="97980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59055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did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u="sng" spc="-25" dirty="0">
                <a:solidFill>
                  <a:srgbClr val="0E3652"/>
                </a:solidFill>
                <a:latin typeface="Arial"/>
                <a:cs typeface="Arial"/>
              </a:rPr>
              <a:t>shape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,  </a:t>
            </a:r>
            <a:r>
              <a:rPr sz="1200" u="sng" spc="-35" dirty="0">
                <a:solidFill>
                  <a:srgbClr val="0E3652"/>
                </a:solidFill>
                <a:latin typeface="Arial"/>
                <a:cs typeface="Arial"/>
              </a:rPr>
              <a:t>center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,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and </a:t>
            </a:r>
            <a:r>
              <a:rPr sz="1200" u="sng" spc="-25" dirty="0">
                <a:solidFill>
                  <a:srgbClr val="0E3652"/>
                </a:solidFill>
                <a:latin typeface="Arial"/>
                <a:cs typeface="Arial"/>
              </a:rPr>
              <a:t>spread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sampling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distribution 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change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going</a:t>
            </a:r>
            <a:r>
              <a:rPr sz="1200" spc="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from</a:t>
            </a:r>
            <a:endParaRPr sz="1200" dirty="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15"/>
              </a:spcBef>
            </a:pPr>
            <a:r>
              <a:rPr sz="1200" i="1" spc="-55" dirty="0">
                <a:solidFill>
                  <a:srgbClr val="C00000"/>
                </a:solidFill>
                <a:latin typeface="Georgia"/>
                <a:cs typeface="Georgia"/>
              </a:rPr>
              <a:t>n </a:t>
            </a:r>
            <a:r>
              <a:rPr sz="1200" spc="204" dirty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sz="1200" spc="-85" dirty="0" smtClean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lang="en-US" sz="1200" spc="-8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-8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200" i="1" spc="-55" dirty="0">
                <a:solidFill>
                  <a:srgbClr val="C00000"/>
                </a:solidFill>
                <a:latin typeface="Georgia"/>
                <a:cs typeface="Georgia"/>
              </a:rPr>
              <a:t>n </a:t>
            </a:r>
            <a:r>
              <a:rPr sz="1200" spc="204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200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C00000"/>
                </a:solidFill>
                <a:latin typeface="Arial"/>
                <a:cs typeface="Arial"/>
              </a:rPr>
              <a:t>30</a:t>
            </a:r>
            <a:r>
              <a:rPr sz="1200" spc="-65" dirty="0">
                <a:solidFill>
                  <a:srgbClr val="0E3652"/>
                </a:solidFill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4"/>
          <p:cNvSpPr txBox="1"/>
          <p:nvPr/>
        </p:nvSpPr>
        <p:spPr>
          <a:xfrm>
            <a:off x="241281" y="444926"/>
            <a:ext cx="2417825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30" dirty="0">
                <a:latin typeface="Arial"/>
                <a:cs typeface="Arial"/>
              </a:rPr>
              <a:t>Sampling </a:t>
            </a:r>
            <a:r>
              <a:rPr sz="1200" b="1" spc="-15" dirty="0">
                <a:latin typeface="Arial"/>
                <a:cs typeface="Arial"/>
              </a:rPr>
              <a:t>distribution</a:t>
            </a:r>
            <a:r>
              <a:rPr sz="1200" spc="-15" dirty="0">
                <a:latin typeface="Arial"/>
                <a:cs typeface="Arial"/>
              </a:rPr>
              <a:t>, </a:t>
            </a:r>
            <a:r>
              <a:rPr lang="en-US" sz="1200" spc="-15" dirty="0" smtClean="0">
                <a:latin typeface="Arial"/>
                <a:cs typeface="Arial"/>
              </a:rPr>
              <a:t>of sample means from the population with samples of size </a:t>
            </a:r>
            <a:r>
              <a:rPr sz="1200" spc="-30" dirty="0" smtClean="0">
                <a:solidFill>
                  <a:srgbClr val="C00000"/>
                </a:solidFill>
                <a:latin typeface="Arial"/>
                <a:cs typeface="Arial"/>
              </a:rPr>
              <a:t>n </a:t>
            </a:r>
            <a:r>
              <a:rPr sz="1200" spc="1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200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1200" spc="-5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lang="en-US" sz="1200" spc="-5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2374" y="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🔮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1963" y="57937"/>
            <a:ext cx="30308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Average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Duke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games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attended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(cont.)</a:t>
            </a:r>
            <a:endParaRPr sz="10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658236" y="745871"/>
            <a:ext cx="1761489" cy="979805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59055">
              <a:lnSpc>
                <a:spcPct val="100000"/>
              </a:lnSpc>
              <a:spcBef>
                <a:spcPts val="245"/>
              </a:spcBef>
            </a:pP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</a:t>
            </a:r>
            <a:r>
              <a:rPr sz="1200" spc="-5" dirty="0">
                <a:solidFill>
                  <a:srgbClr val="0E3652"/>
                </a:solidFill>
                <a:latin typeface="Arial"/>
                <a:cs typeface="Arial"/>
              </a:rPr>
              <a:t>did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u="sng" spc="-25" dirty="0">
                <a:solidFill>
                  <a:srgbClr val="0E3652"/>
                </a:solidFill>
                <a:latin typeface="Arial"/>
                <a:cs typeface="Arial"/>
              </a:rPr>
              <a:t>shape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,  </a:t>
            </a:r>
            <a:r>
              <a:rPr sz="1200" u="sng" spc="-35" dirty="0">
                <a:solidFill>
                  <a:srgbClr val="0E3652"/>
                </a:solidFill>
                <a:latin typeface="Arial"/>
                <a:cs typeface="Arial"/>
              </a:rPr>
              <a:t>center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,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and </a:t>
            </a:r>
            <a:r>
              <a:rPr sz="1200" u="sng" spc="-25" dirty="0">
                <a:solidFill>
                  <a:srgbClr val="0E3652"/>
                </a:solidFill>
                <a:latin typeface="Arial"/>
                <a:cs typeface="Arial"/>
              </a:rPr>
              <a:t>spread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sampling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distribution 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change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going</a:t>
            </a:r>
            <a:r>
              <a:rPr sz="1200" spc="1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from</a:t>
            </a:r>
            <a:endParaRPr sz="1200" dirty="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15"/>
              </a:spcBef>
            </a:pPr>
            <a:r>
              <a:rPr sz="1200" i="1" spc="-55" dirty="0">
                <a:solidFill>
                  <a:srgbClr val="0E3652"/>
                </a:solidFill>
                <a:latin typeface="Georgia"/>
                <a:cs typeface="Georgia"/>
              </a:rPr>
              <a:t>n </a:t>
            </a:r>
            <a:r>
              <a:rPr sz="1200" spc="204" dirty="0">
                <a:solidFill>
                  <a:srgbClr val="0E3652"/>
                </a:solidFill>
                <a:latin typeface="Arial"/>
                <a:cs typeface="Arial"/>
              </a:rPr>
              <a:t>= </a:t>
            </a:r>
            <a:r>
              <a:rPr sz="1200" spc="-85" dirty="0">
                <a:solidFill>
                  <a:srgbClr val="0E3652"/>
                </a:solidFill>
                <a:latin typeface="Arial"/>
                <a:cs typeface="Arial"/>
              </a:rPr>
              <a:t>10 </a:t>
            </a:r>
            <a:r>
              <a:rPr sz="12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200" i="1" spc="-55" dirty="0">
                <a:solidFill>
                  <a:srgbClr val="0E3652"/>
                </a:solidFill>
                <a:latin typeface="Georgia"/>
                <a:cs typeface="Georgia"/>
              </a:rPr>
              <a:t>n </a:t>
            </a:r>
            <a:r>
              <a:rPr sz="1200" spc="204" dirty="0">
                <a:solidFill>
                  <a:srgbClr val="0E3652"/>
                </a:solidFill>
                <a:latin typeface="Arial"/>
                <a:cs typeface="Arial"/>
              </a:rPr>
              <a:t>=</a:t>
            </a:r>
            <a:r>
              <a:rPr sz="1200" spc="2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0E3652"/>
                </a:solidFill>
                <a:latin typeface="Arial"/>
                <a:cs typeface="Arial"/>
              </a:rPr>
              <a:t>30?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705735" y="1702676"/>
            <a:ext cx="1583690" cy="757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i="1" u="sng" spc="-35" dirty="0">
                <a:latin typeface="Arial"/>
                <a:cs typeface="Arial"/>
              </a:rPr>
              <a:t>Shape </a:t>
            </a:r>
            <a:r>
              <a:rPr sz="1200" i="1" u="sng" spc="-40" dirty="0">
                <a:latin typeface="Arial"/>
                <a:cs typeface="Arial"/>
              </a:rPr>
              <a:t>is </a:t>
            </a:r>
            <a:r>
              <a:rPr sz="1200" i="1" u="sng" spc="-30" dirty="0">
                <a:latin typeface="Arial"/>
                <a:cs typeface="Arial"/>
              </a:rPr>
              <a:t>more  </a:t>
            </a:r>
            <a:r>
              <a:rPr sz="1200" i="1" u="sng" spc="-20" dirty="0">
                <a:latin typeface="Arial"/>
                <a:cs typeface="Arial"/>
              </a:rPr>
              <a:t>symmetric</a:t>
            </a:r>
            <a:r>
              <a:rPr sz="1200" i="1" spc="-20" dirty="0">
                <a:latin typeface="Arial"/>
                <a:cs typeface="Arial"/>
              </a:rPr>
              <a:t>, </a:t>
            </a:r>
            <a:r>
              <a:rPr sz="1200" i="1" u="sng" spc="-20" dirty="0">
                <a:latin typeface="Arial"/>
                <a:cs typeface="Arial"/>
              </a:rPr>
              <a:t>center </a:t>
            </a:r>
            <a:r>
              <a:rPr sz="1200" i="1" u="sng" spc="-40" dirty="0">
                <a:latin typeface="Arial"/>
                <a:cs typeface="Arial"/>
              </a:rPr>
              <a:t>is  </a:t>
            </a:r>
            <a:r>
              <a:rPr sz="1200" i="1" u="sng" spc="-10" dirty="0">
                <a:latin typeface="Arial"/>
                <a:cs typeface="Arial"/>
              </a:rPr>
              <a:t>about </a:t>
            </a:r>
            <a:r>
              <a:rPr sz="1200" i="1" u="sng" spc="-20" dirty="0">
                <a:latin typeface="Arial"/>
                <a:cs typeface="Arial"/>
              </a:rPr>
              <a:t>the </a:t>
            </a:r>
            <a:r>
              <a:rPr sz="1200" i="1" u="sng" spc="-30" dirty="0">
                <a:latin typeface="Arial"/>
                <a:cs typeface="Arial"/>
              </a:rPr>
              <a:t>same</a:t>
            </a:r>
            <a:r>
              <a:rPr sz="1200" i="1" spc="-30" dirty="0">
                <a:latin typeface="Arial"/>
                <a:cs typeface="Arial"/>
              </a:rPr>
              <a:t>, </a:t>
            </a:r>
            <a:r>
              <a:rPr sz="1200" i="1" u="sng" spc="-25" dirty="0">
                <a:latin typeface="Arial"/>
                <a:cs typeface="Arial"/>
              </a:rPr>
              <a:t>spread  </a:t>
            </a:r>
            <a:r>
              <a:rPr sz="1200" i="1" u="sng" spc="-40" dirty="0">
                <a:latin typeface="Arial"/>
                <a:cs typeface="Arial"/>
              </a:rPr>
              <a:t>is</a:t>
            </a:r>
            <a:r>
              <a:rPr sz="1200" i="1" u="sng" spc="-5" dirty="0">
                <a:latin typeface="Arial"/>
                <a:cs typeface="Arial"/>
              </a:rPr>
              <a:t> </a:t>
            </a:r>
            <a:r>
              <a:rPr sz="1200" i="1" u="sng" spc="-50" dirty="0">
                <a:latin typeface="Arial"/>
                <a:cs typeface="Arial"/>
              </a:rPr>
              <a:t>smaller</a:t>
            </a:r>
            <a:r>
              <a:rPr sz="1200" i="1" spc="-5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6" name="object 4"/>
          <p:cNvSpPr txBox="1"/>
          <p:nvPr/>
        </p:nvSpPr>
        <p:spPr>
          <a:xfrm>
            <a:off x="240411" y="511082"/>
            <a:ext cx="2417825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30" dirty="0">
                <a:latin typeface="Arial"/>
                <a:cs typeface="Arial"/>
              </a:rPr>
              <a:t>Sampling </a:t>
            </a:r>
            <a:r>
              <a:rPr sz="1200" b="1" spc="-15" dirty="0">
                <a:latin typeface="Arial"/>
                <a:cs typeface="Arial"/>
              </a:rPr>
              <a:t>distribution</a:t>
            </a:r>
            <a:r>
              <a:rPr sz="1200" spc="-15" dirty="0">
                <a:latin typeface="Arial"/>
                <a:cs typeface="Arial"/>
              </a:rPr>
              <a:t>, </a:t>
            </a:r>
            <a:r>
              <a:rPr lang="en-US" sz="1200" spc="-15" dirty="0" smtClean="0">
                <a:latin typeface="Arial"/>
                <a:cs typeface="Arial"/>
              </a:rPr>
              <a:t>of sample means from the population with samples of size </a:t>
            </a:r>
            <a:r>
              <a:rPr sz="1200" spc="-30" dirty="0" smtClean="0">
                <a:solidFill>
                  <a:srgbClr val="C00000"/>
                </a:solidFill>
                <a:latin typeface="Arial"/>
                <a:cs typeface="Arial"/>
              </a:rPr>
              <a:t>n </a:t>
            </a:r>
            <a:r>
              <a:rPr sz="1200" spc="1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200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spc="-5" dirty="0" smtClean="0">
                <a:solidFill>
                  <a:srgbClr val="C00000"/>
                </a:solidFill>
                <a:latin typeface="Arial"/>
                <a:cs typeface="Arial"/>
              </a:rPr>
              <a:t>30</a:t>
            </a:r>
            <a:r>
              <a:rPr lang="en-US" sz="1200" spc="-5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2374" y="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🔮</a:t>
            </a:r>
            <a:endParaRPr lang="en-US" dirty="0"/>
          </a:p>
        </p:txBody>
      </p:sp>
      <p:sp>
        <p:nvSpPr>
          <p:cNvPr id="67" name="object 5"/>
          <p:cNvSpPr/>
          <p:nvPr/>
        </p:nvSpPr>
        <p:spPr>
          <a:xfrm>
            <a:off x="418493" y="2164558"/>
            <a:ext cx="2051050" cy="0"/>
          </a:xfrm>
          <a:custGeom>
            <a:avLst/>
            <a:gdLst/>
            <a:ahLst/>
            <a:cxnLst/>
            <a:rect l="l" t="t" r="r" b="b"/>
            <a:pathLst>
              <a:path w="2051050">
                <a:moveTo>
                  <a:pt x="0" y="0"/>
                </a:moveTo>
                <a:lnTo>
                  <a:pt x="2050922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"/>
          <p:cNvSpPr/>
          <p:nvPr/>
        </p:nvSpPr>
        <p:spPr>
          <a:xfrm>
            <a:off x="418493" y="2164558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7"/>
          <p:cNvSpPr/>
          <p:nvPr/>
        </p:nvSpPr>
        <p:spPr>
          <a:xfrm>
            <a:off x="828678" y="2164558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8"/>
          <p:cNvSpPr/>
          <p:nvPr/>
        </p:nvSpPr>
        <p:spPr>
          <a:xfrm>
            <a:off x="1238862" y="2164558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9"/>
          <p:cNvSpPr/>
          <p:nvPr/>
        </p:nvSpPr>
        <p:spPr>
          <a:xfrm>
            <a:off x="1649047" y="2164558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10"/>
          <p:cNvSpPr/>
          <p:nvPr/>
        </p:nvSpPr>
        <p:spPr>
          <a:xfrm>
            <a:off x="2059232" y="2164558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11"/>
          <p:cNvSpPr/>
          <p:nvPr/>
        </p:nvSpPr>
        <p:spPr>
          <a:xfrm>
            <a:off x="2469416" y="2164558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2"/>
          <p:cNvSpPr txBox="1"/>
          <p:nvPr/>
        </p:nvSpPr>
        <p:spPr>
          <a:xfrm>
            <a:off x="377286" y="2226512"/>
            <a:ext cx="8255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75" name="object 14"/>
          <p:cNvSpPr txBox="1"/>
          <p:nvPr/>
        </p:nvSpPr>
        <p:spPr>
          <a:xfrm>
            <a:off x="2399701" y="2226512"/>
            <a:ext cx="1397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15"/>
          <p:cNvSpPr/>
          <p:nvPr/>
        </p:nvSpPr>
        <p:spPr>
          <a:xfrm>
            <a:off x="336456" y="1254427"/>
            <a:ext cx="0" cy="873125"/>
          </a:xfrm>
          <a:custGeom>
            <a:avLst/>
            <a:gdLst/>
            <a:ahLst/>
            <a:cxnLst/>
            <a:rect l="l" t="t" r="r" b="b"/>
            <a:pathLst>
              <a:path h="873125">
                <a:moveTo>
                  <a:pt x="0" y="872599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6"/>
          <p:cNvSpPr/>
          <p:nvPr/>
        </p:nvSpPr>
        <p:spPr>
          <a:xfrm>
            <a:off x="287234" y="2127026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7"/>
          <p:cNvSpPr/>
          <p:nvPr/>
        </p:nvSpPr>
        <p:spPr>
          <a:xfrm>
            <a:off x="287234" y="183613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18"/>
          <p:cNvSpPr/>
          <p:nvPr/>
        </p:nvSpPr>
        <p:spPr>
          <a:xfrm>
            <a:off x="287234" y="1545316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19"/>
          <p:cNvSpPr/>
          <p:nvPr/>
        </p:nvSpPr>
        <p:spPr>
          <a:xfrm>
            <a:off x="287234" y="125442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0"/>
          <p:cNvSpPr txBox="1"/>
          <p:nvPr/>
        </p:nvSpPr>
        <p:spPr>
          <a:xfrm>
            <a:off x="112791" y="2085803"/>
            <a:ext cx="140335" cy="8255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82" name="object 21"/>
          <p:cNvSpPr txBox="1"/>
          <p:nvPr/>
        </p:nvSpPr>
        <p:spPr>
          <a:xfrm>
            <a:off x="112791" y="1418522"/>
            <a:ext cx="140335" cy="51625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dirty="0">
                <a:latin typeface="Arial"/>
                <a:cs typeface="Arial"/>
              </a:rPr>
              <a:t>500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83" name="object 22"/>
          <p:cNvSpPr/>
          <p:nvPr/>
        </p:nvSpPr>
        <p:spPr>
          <a:xfrm>
            <a:off x="418493" y="2126718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5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23"/>
          <p:cNvSpPr/>
          <p:nvPr/>
        </p:nvSpPr>
        <p:spPr>
          <a:xfrm>
            <a:off x="415930" y="2126718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673" y="0"/>
                </a:lnTo>
              </a:path>
            </a:pathLst>
          </a:custGeom>
          <a:ln w="5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24"/>
          <p:cNvSpPr/>
          <p:nvPr/>
        </p:nvSpPr>
        <p:spPr>
          <a:xfrm>
            <a:off x="521039" y="2111302"/>
            <a:ext cx="102870" cy="15875"/>
          </a:xfrm>
          <a:custGeom>
            <a:avLst/>
            <a:gdLst/>
            <a:ahLst/>
            <a:cxnLst/>
            <a:rect l="l" t="t" r="r" b="b"/>
            <a:pathLst>
              <a:path w="102870" h="15875">
                <a:moveTo>
                  <a:pt x="0" y="15723"/>
                </a:moveTo>
                <a:lnTo>
                  <a:pt x="102546" y="15723"/>
                </a:lnTo>
                <a:lnTo>
                  <a:pt x="102546" y="0"/>
                </a:lnTo>
                <a:lnTo>
                  <a:pt x="0" y="0"/>
                </a:lnTo>
                <a:lnTo>
                  <a:pt x="0" y="15723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5"/>
          <p:cNvSpPr/>
          <p:nvPr/>
        </p:nvSpPr>
        <p:spPr>
          <a:xfrm>
            <a:off x="518476" y="2108739"/>
            <a:ext cx="107950" cy="20955"/>
          </a:xfrm>
          <a:custGeom>
            <a:avLst/>
            <a:gdLst/>
            <a:ahLst/>
            <a:cxnLst/>
            <a:rect l="l" t="t" r="r" b="b"/>
            <a:pathLst>
              <a:path w="107950" h="20955">
                <a:moveTo>
                  <a:pt x="0" y="20851"/>
                </a:moveTo>
                <a:lnTo>
                  <a:pt x="107673" y="20851"/>
                </a:lnTo>
                <a:lnTo>
                  <a:pt x="107673" y="0"/>
                </a:lnTo>
                <a:lnTo>
                  <a:pt x="0" y="0"/>
                </a:lnTo>
                <a:lnTo>
                  <a:pt x="0" y="2085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26"/>
          <p:cNvSpPr/>
          <p:nvPr/>
        </p:nvSpPr>
        <p:spPr>
          <a:xfrm>
            <a:off x="623586" y="2040341"/>
            <a:ext cx="102870" cy="86995"/>
          </a:xfrm>
          <a:custGeom>
            <a:avLst/>
            <a:gdLst/>
            <a:ahLst/>
            <a:cxnLst/>
            <a:rect l="l" t="t" r="r" b="b"/>
            <a:pathLst>
              <a:path w="102870" h="86994">
                <a:moveTo>
                  <a:pt x="0" y="86685"/>
                </a:moveTo>
                <a:lnTo>
                  <a:pt x="102546" y="86685"/>
                </a:lnTo>
                <a:lnTo>
                  <a:pt x="102546" y="0"/>
                </a:lnTo>
                <a:lnTo>
                  <a:pt x="0" y="0"/>
                </a:lnTo>
                <a:lnTo>
                  <a:pt x="0" y="8668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7"/>
          <p:cNvSpPr/>
          <p:nvPr/>
        </p:nvSpPr>
        <p:spPr>
          <a:xfrm>
            <a:off x="623586" y="2040341"/>
            <a:ext cx="102870" cy="86995"/>
          </a:xfrm>
          <a:custGeom>
            <a:avLst/>
            <a:gdLst/>
            <a:ahLst/>
            <a:cxnLst/>
            <a:rect l="l" t="t" r="r" b="b"/>
            <a:pathLst>
              <a:path w="102870" h="86994">
                <a:moveTo>
                  <a:pt x="0" y="86685"/>
                </a:moveTo>
                <a:lnTo>
                  <a:pt x="102546" y="86685"/>
                </a:lnTo>
                <a:lnTo>
                  <a:pt x="102546" y="0"/>
                </a:lnTo>
                <a:lnTo>
                  <a:pt x="0" y="0"/>
                </a:lnTo>
                <a:lnTo>
                  <a:pt x="0" y="86685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28"/>
          <p:cNvSpPr/>
          <p:nvPr/>
        </p:nvSpPr>
        <p:spPr>
          <a:xfrm>
            <a:off x="726132" y="1837914"/>
            <a:ext cx="102870" cy="289560"/>
          </a:xfrm>
          <a:custGeom>
            <a:avLst/>
            <a:gdLst/>
            <a:ahLst/>
            <a:cxnLst/>
            <a:rect l="l" t="t" r="r" b="b"/>
            <a:pathLst>
              <a:path w="102869" h="289560">
                <a:moveTo>
                  <a:pt x="0" y="289111"/>
                </a:moveTo>
                <a:lnTo>
                  <a:pt x="102546" y="289111"/>
                </a:lnTo>
                <a:lnTo>
                  <a:pt x="102546" y="0"/>
                </a:lnTo>
                <a:lnTo>
                  <a:pt x="0" y="0"/>
                </a:lnTo>
                <a:lnTo>
                  <a:pt x="0" y="28911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29"/>
          <p:cNvSpPr/>
          <p:nvPr/>
        </p:nvSpPr>
        <p:spPr>
          <a:xfrm>
            <a:off x="726132" y="1837914"/>
            <a:ext cx="102870" cy="289560"/>
          </a:xfrm>
          <a:custGeom>
            <a:avLst/>
            <a:gdLst/>
            <a:ahLst/>
            <a:cxnLst/>
            <a:rect l="l" t="t" r="r" b="b"/>
            <a:pathLst>
              <a:path w="102869" h="289560">
                <a:moveTo>
                  <a:pt x="0" y="289111"/>
                </a:moveTo>
                <a:lnTo>
                  <a:pt x="102546" y="289111"/>
                </a:lnTo>
                <a:lnTo>
                  <a:pt x="102546" y="0"/>
                </a:lnTo>
                <a:lnTo>
                  <a:pt x="0" y="0"/>
                </a:lnTo>
                <a:lnTo>
                  <a:pt x="0" y="289111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30"/>
          <p:cNvSpPr/>
          <p:nvPr/>
        </p:nvSpPr>
        <p:spPr>
          <a:xfrm>
            <a:off x="828678" y="1540667"/>
            <a:ext cx="102870" cy="586740"/>
          </a:xfrm>
          <a:custGeom>
            <a:avLst/>
            <a:gdLst/>
            <a:ahLst/>
            <a:cxnLst/>
            <a:rect l="l" t="t" r="r" b="b"/>
            <a:pathLst>
              <a:path w="102869" h="586739">
                <a:moveTo>
                  <a:pt x="0" y="586358"/>
                </a:moveTo>
                <a:lnTo>
                  <a:pt x="102546" y="586358"/>
                </a:lnTo>
                <a:lnTo>
                  <a:pt x="102546" y="0"/>
                </a:lnTo>
                <a:lnTo>
                  <a:pt x="0" y="0"/>
                </a:lnTo>
                <a:lnTo>
                  <a:pt x="0" y="586358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31"/>
          <p:cNvSpPr/>
          <p:nvPr/>
        </p:nvSpPr>
        <p:spPr>
          <a:xfrm>
            <a:off x="828678" y="1540667"/>
            <a:ext cx="102870" cy="586740"/>
          </a:xfrm>
          <a:custGeom>
            <a:avLst/>
            <a:gdLst/>
            <a:ahLst/>
            <a:cxnLst/>
            <a:rect l="l" t="t" r="r" b="b"/>
            <a:pathLst>
              <a:path w="102869" h="586739">
                <a:moveTo>
                  <a:pt x="0" y="586358"/>
                </a:moveTo>
                <a:lnTo>
                  <a:pt x="102546" y="586358"/>
                </a:lnTo>
                <a:lnTo>
                  <a:pt x="102546" y="0"/>
                </a:lnTo>
                <a:lnTo>
                  <a:pt x="0" y="0"/>
                </a:lnTo>
                <a:lnTo>
                  <a:pt x="0" y="586358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32"/>
          <p:cNvSpPr/>
          <p:nvPr/>
        </p:nvSpPr>
        <p:spPr>
          <a:xfrm>
            <a:off x="931224" y="1234670"/>
            <a:ext cx="102870" cy="892810"/>
          </a:xfrm>
          <a:custGeom>
            <a:avLst/>
            <a:gdLst/>
            <a:ahLst/>
            <a:cxnLst/>
            <a:rect l="l" t="t" r="r" b="b"/>
            <a:pathLst>
              <a:path w="102869" h="892810">
                <a:moveTo>
                  <a:pt x="0" y="892356"/>
                </a:moveTo>
                <a:lnTo>
                  <a:pt x="102546" y="892356"/>
                </a:lnTo>
                <a:lnTo>
                  <a:pt x="102546" y="0"/>
                </a:lnTo>
                <a:lnTo>
                  <a:pt x="0" y="0"/>
                </a:lnTo>
                <a:lnTo>
                  <a:pt x="0" y="892356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33"/>
          <p:cNvSpPr/>
          <p:nvPr/>
        </p:nvSpPr>
        <p:spPr>
          <a:xfrm>
            <a:off x="931224" y="1234670"/>
            <a:ext cx="102870" cy="892810"/>
          </a:xfrm>
          <a:custGeom>
            <a:avLst/>
            <a:gdLst/>
            <a:ahLst/>
            <a:cxnLst/>
            <a:rect l="l" t="t" r="r" b="b"/>
            <a:pathLst>
              <a:path w="102869" h="892810">
                <a:moveTo>
                  <a:pt x="0" y="892356"/>
                </a:moveTo>
                <a:lnTo>
                  <a:pt x="102546" y="892356"/>
                </a:lnTo>
                <a:lnTo>
                  <a:pt x="102546" y="0"/>
                </a:lnTo>
                <a:lnTo>
                  <a:pt x="0" y="0"/>
                </a:lnTo>
                <a:lnTo>
                  <a:pt x="0" y="892356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34"/>
          <p:cNvSpPr/>
          <p:nvPr/>
        </p:nvSpPr>
        <p:spPr>
          <a:xfrm>
            <a:off x="1033770" y="1188182"/>
            <a:ext cx="102870" cy="939165"/>
          </a:xfrm>
          <a:custGeom>
            <a:avLst/>
            <a:gdLst/>
            <a:ahLst/>
            <a:cxnLst/>
            <a:rect l="l" t="t" r="r" b="b"/>
            <a:pathLst>
              <a:path w="102869" h="939164">
                <a:moveTo>
                  <a:pt x="0" y="938844"/>
                </a:moveTo>
                <a:lnTo>
                  <a:pt x="102546" y="938844"/>
                </a:lnTo>
                <a:lnTo>
                  <a:pt x="102546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5"/>
          <p:cNvSpPr/>
          <p:nvPr/>
        </p:nvSpPr>
        <p:spPr>
          <a:xfrm>
            <a:off x="1033770" y="1188182"/>
            <a:ext cx="102870" cy="939165"/>
          </a:xfrm>
          <a:custGeom>
            <a:avLst/>
            <a:gdLst/>
            <a:ahLst/>
            <a:cxnLst/>
            <a:rect l="l" t="t" r="r" b="b"/>
            <a:pathLst>
              <a:path w="102869" h="939164">
                <a:moveTo>
                  <a:pt x="0" y="938844"/>
                </a:moveTo>
                <a:lnTo>
                  <a:pt x="102546" y="938844"/>
                </a:lnTo>
                <a:lnTo>
                  <a:pt x="102546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36"/>
          <p:cNvSpPr/>
          <p:nvPr/>
        </p:nvSpPr>
        <p:spPr>
          <a:xfrm>
            <a:off x="1136316" y="1271313"/>
            <a:ext cx="102870" cy="855980"/>
          </a:xfrm>
          <a:custGeom>
            <a:avLst/>
            <a:gdLst/>
            <a:ahLst/>
            <a:cxnLst/>
            <a:rect l="l" t="t" r="r" b="b"/>
            <a:pathLst>
              <a:path w="102869" h="855980">
                <a:moveTo>
                  <a:pt x="0" y="855713"/>
                </a:moveTo>
                <a:lnTo>
                  <a:pt x="102546" y="855713"/>
                </a:lnTo>
                <a:lnTo>
                  <a:pt x="102546" y="0"/>
                </a:lnTo>
                <a:lnTo>
                  <a:pt x="0" y="0"/>
                </a:lnTo>
                <a:lnTo>
                  <a:pt x="0" y="855713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37"/>
          <p:cNvSpPr/>
          <p:nvPr/>
        </p:nvSpPr>
        <p:spPr>
          <a:xfrm>
            <a:off x="1136316" y="1271313"/>
            <a:ext cx="102870" cy="855980"/>
          </a:xfrm>
          <a:custGeom>
            <a:avLst/>
            <a:gdLst/>
            <a:ahLst/>
            <a:cxnLst/>
            <a:rect l="l" t="t" r="r" b="b"/>
            <a:pathLst>
              <a:path w="102869" h="855980">
                <a:moveTo>
                  <a:pt x="0" y="855713"/>
                </a:moveTo>
                <a:lnTo>
                  <a:pt x="102546" y="855713"/>
                </a:lnTo>
                <a:lnTo>
                  <a:pt x="102546" y="0"/>
                </a:lnTo>
                <a:lnTo>
                  <a:pt x="0" y="0"/>
                </a:lnTo>
                <a:lnTo>
                  <a:pt x="0" y="855713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38"/>
          <p:cNvSpPr/>
          <p:nvPr/>
        </p:nvSpPr>
        <p:spPr>
          <a:xfrm>
            <a:off x="1238862" y="1456921"/>
            <a:ext cx="102870" cy="670560"/>
          </a:xfrm>
          <a:custGeom>
            <a:avLst/>
            <a:gdLst/>
            <a:ahLst/>
            <a:cxnLst/>
            <a:rect l="l" t="t" r="r" b="b"/>
            <a:pathLst>
              <a:path w="102869" h="670560">
                <a:moveTo>
                  <a:pt x="0" y="670104"/>
                </a:moveTo>
                <a:lnTo>
                  <a:pt x="102546" y="670104"/>
                </a:lnTo>
                <a:lnTo>
                  <a:pt x="102546" y="0"/>
                </a:lnTo>
                <a:lnTo>
                  <a:pt x="0" y="0"/>
                </a:lnTo>
                <a:lnTo>
                  <a:pt x="0" y="67010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39"/>
          <p:cNvSpPr/>
          <p:nvPr/>
        </p:nvSpPr>
        <p:spPr>
          <a:xfrm>
            <a:off x="1238862" y="1456921"/>
            <a:ext cx="102870" cy="670560"/>
          </a:xfrm>
          <a:custGeom>
            <a:avLst/>
            <a:gdLst/>
            <a:ahLst/>
            <a:cxnLst/>
            <a:rect l="l" t="t" r="r" b="b"/>
            <a:pathLst>
              <a:path w="102869" h="670560">
                <a:moveTo>
                  <a:pt x="0" y="670104"/>
                </a:moveTo>
                <a:lnTo>
                  <a:pt x="102546" y="670104"/>
                </a:lnTo>
                <a:lnTo>
                  <a:pt x="102546" y="0"/>
                </a:lnTo>
                <a:lnTo>
                  <a:pt x="0" y="0"/>
                </a:lnTo>
                <a:lnTo>
                  <a:pt x="0" y="670104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40"/>
          <p:cNvSpPr/>
          <p:nvPr/>
        </p:nvSpPr>
        <p:spPr>
          <a:xfrm>
            <a:off x="1341409" y="1598230"/>
            <a:ext cx="102870" cy="528955"/>
          </a:xfrm>
          <a:custGeom>
            <a:avLst/>
            <a:gdLst/>
            <a:ahLst/>
            <a:cxnLst/>
            <a:rect l="l" t="t" r="r" b="b"/>
            <a:pathLst>
              <a:path w="102869" h="528955">
                <a:moveTo>
                  <a:pt x="0" y="528796"/>
                </a:moveTo>
                <a:lnTo>
                  <a:pt x="102546" y="528796"/>
                </a:lnTo>
                <a:lnTo>
                  <a:pt x="102546" y="0"/>
                </a:lnTo>
                <a:lnTo>
                  <a:pt x="0" y="0"/>
                </a:lnTo>
                <a:lnTo>
                  <a:pt x="0" y="528796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41"/>
          <p:cNvSpPr/>
          <p:nvPr/>
        </p:nvSpPr>
        <p:spPr>
          <a:xfrm>
            <a:off x="1341409" y="1598230"/>
            <a:ext cx="102870" cy="528955"/>
          </a:xfrm>
          <a:custGeom>
            <a:avLst/>
            <a:gdLst/>
            <a:ahLst/>
            <a:cxnLst/>
            <a:rect l="l" t="t" r="r" b="b"/>
            <a:pathLst>
              <a:path w="102869" h="528955">
                <a:moveTo>
                  <a:pt x="0" y="528796"/>
                </a:moveTo>
                <a:lnTo>
                  <a:pt x="102546" y="528796"/>
                </a:lnTo>
                <a:lnTo>
                  <a:pt x="102546" y="0"/>
                </a:lnTo>
                <a:lnTo>
                  <a:pt x="0" y="0"/>
                </a:lnTo>
                <a:lnTo>
                  <a:pt x="0" y="528796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42"/>
          <p:cNvSpPr/>
          <p:nvPr/>
        </p:nvSpPr>
        <p:spPr>
          <a:xfrm>
            <a:off x="1443955" y="1746580"/>
            <a:ext cx="102870" cy="381000"/>
          </a:xfrm>
          <a:custGeom>
            <a:avLst/>
            <a:gdLst/>
            <a:ahLst/>
            <a:cxnLst/>
            <a:rect l="l" t="t" r="r" b="b"/>
            <a:pathLst>
              <a:path w="102869" h="381000">
                <a:moveTo>
                  <a:pt x="0" y="380446"/>
                </a:moveTo>
                <a:lnTo>
                  <a:pt x="102546" y="380446"/>
                </a:lnTo>
                <a:lnTo>
                  <a:pt x="102546" y="0"/>
                </a:lnTo>
                <a:lnTo>
                  <a:pt x="0" y="0"/>
                </a:lnTo>
                <a:lnTo>
                  <a:pt x="0" y="380446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43"/>
          <p:cNvSpPr/>
          <p:nvPr/>
        </p:nvSpPr>
        <p:spPr>
          <a:xfrm>
            <a:off x="1443955" y="1746580"/>
            <a:ext cx="102870" cy="381000"/>
          </a:xfrm>
          <a:custGeom>
            <a:avLst/>
            <a:gdLst/>
            <a:ahLst/>
            <a:cxnLst/>
            <a:rect l="l" t="t" r="r" b="b"/>
            <a:pathLst>
              <a:path w="102869" h="381000">
                <a:moveTo>
                  <a:pt x="0" y="380446"/>
                </a:moveTo>
                <a:lnTo>
                  <a:pt x="102546" y="380446"/>
                </a:lnTo>
                <a:lnTo>
                  <a:pt x="102546" y="0"/>
                </a:lnTo>
                <a:lnTo>
                  <a:pt x="0" y="0"/>
                </a:lnTo>
                <a:lnTo>
                  <a:pt x="0" y="380446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44"/>
          <p:cNvSpPr/>
          <p:nvPr/>
        </p:nvSpPr>
        <p:spPr>
          <a:xfrm>
            <a:off x="1546501" y="1883855"/>
            <a:ext cx="102870" cy="243204"/>
          </a:xfrm>
          <a:custGeom>
            <a:avLst/>
            <a:gdLst/>
            <a:ahLst/>
            <a:cxnLst/>
            <a:rect l="l" t="t" r="r" b="b"/>
            <a:pathLst>
              <a:path w="102869" h="243205">
                <a:moveTo>
                  <a:pt x="0" y="243171"/>
                </a:moveTo>
                <a:lnTo>
                  <a:pt x="102546" y="243171"/>
                </a:lnTo>
                <a:lnTo>
                  <a:pt x="102546" y="0"/>
                </a:lnTo>
                <a:lnTo>
                  <a:pt x="0" y="0"/>
                </a:lnTo>
                <a:lnTo>
                  <a:pt x="0" y="24317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45"/>
          <p:cNvSpPr/>
          <p:nvPr/>
        </p:nvSpPr>
        <p:spPr>
          <a:xfrm>
            <a:off x="1546501" y="1883855"/>
            <a:ext cx="102870" cy="243204"/>
          </a:xfrm>
          <a:custGeom>
            <a:avLst/>
            <a:gdLst/>
            <a:ahLst/>
            <a:cxnLst/>
            <a:rect l="l" t="t" r="r" b="b"/>
            <a:pathLst>
              <a:path w="102869" h="243205">
                <a:moveTo>
                  <a:pt x="0" y="243171"/>
                </a:moveTo>
                <a:lnTo>
                  <a:pt x="102546" y="243171"/>
                </a:lnTo>
                <a:lnTo>
                  <a:pt x="102546" y="0"/>
                </a:lnTo>
                <a:lnTo>
                  <a:pt x="0" y="0"/>
                </a:lnTo>
                <a:lnTo>
                  <a:pt x="0" y="243171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46"/>
          <p:cNvSpPr/>
          <p:nvPr/>
        </p:nvSpPr>
        <p:spPr>
          <a:xfrm>
            <a:off x="1649047" y="1961790"/>
            <a:ext cx="102870" cy="165735"/>
          </a:xfrm>
          <a:custGeom>
            <a:avLst/>
            <a:gdLst/>
            <a:ahLst/>
            <a:cxnLst/>
            <a:rect l="l" t="t" r="r" b="b"/>
            <a:pathLst>
              <a:path w="102869" h="165735">
                <a:moveTo>
                  <a:pt x="0" y="165236"/>
                </a:moveTo>
                <a:lnTo>
                  <a:pt x="102546" y="165236"/>
                </a:lnTo>
                <a:lnTo>
                  <a:pt x="102546" y="0"/>
                </a:lnTo>
                <a:lnTo>
                  <a:pt x="0" y="0"/>
                </a:lnTo>
                <a:lnTo>
                  <a:pt x="0" y="165236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7"/>
          <p:cNvSpPr/>
          <p:nvPr/>
        </p:nvSpPr>
        <p:spPr>
          <a:xfrm>
            <a:off x="1649047" y="1961790"/>
            <a:ext cx="102870" cy="165735"/>
          </a:xfrm>
          <a:custGeom>
            <a:avLst/>
            <a:gdLst/>
            <a:ahLst/>
            <a:cxnLst/>
            <a:rect l="l" t="t" r="r" b="b"/>
            <a:pathLst>
              <a:path w="102869" h="165735">
                <a:moveTo>
                  <a:pt x="0" y="165236"/>
                </a:moveTo>
                <a:lnTo>
                  <a:pt x="102546" y="165236"/>
                </a:lnTo>
                <a:lnTo>
                  <a:pt x="102546" y="0"/>
                </a:lnTo>
                <a:lnTo>
                  <a:pt x="0" y="0"/>
                </a:lnTo>
                <a:lnTo>
                  <a:pt x="0" y="165236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48"/>
          <p:cNvSpPr/>
          <p:nvPr/>
        </p:nvSpPr>
        <p:spPr>
          <a:xfrm>
            <a:off x="1751593" y="2033983"/>
            <a:ext cx="102870" cy="93345"/>
          </a:xfrm>
          <a:custGeom>
            <a:avLst/>
            <a:gdLst/>
            <a:ahLst/>
            <a:cxnLst/>
            <a:rect l="l" t="t" r="r" b="b"/>
            <a:pathLst>
              <a:path w="102869" h="93344">
                <a:moveTo>
                  <a:pt x="0" y="93043"/>
                </a:moveTo>
                <a:lnTo>
                  <a:pt x="102546" y="93043"/>
                </a:lnTo>
                <a:lnTo>
                  <a:pt x="102546" y="0"/>
                </a:lnTo>
                <a:lnTo>
                  <a:pt x="0" y="0"/>
                </a:lnTo>
                <a:lnTo>
                  <a:pt x="0" y="93043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49"/>
          <p:cNvSpPr/>
          <p:nvPr/>
        </p:nvSpPr>
        <p:spPr>
          <a:xfrm>
            <a:off x="1751593" y="2033983"/>
            <a:ext cx="102870" cy="93345"/>
          </a:xfrm>
          <a:custGeom>
            <a:avLst/>
            <a:gdLst/>
            <a:ahLst/>
            <a:cxnLst/>
            <a:rect l="l" t="t" r="r" b="b"/>
            <a:pathLst>
              <a:path w="102869" h="93344">
                <a:moveTo>
                  <a:pt x="0" y="93043"/>
                </a:moveTo>
                <a:lnTo>
                  <a:pt x="102546" y="93043"/>
                </a:lnTo>
                <a:lnTo>
                  <a:pt x="102546" y="0"/>
                </a:lnTo>
                <a:lnTo>
                  <a:pt x="0" y="0"/>
                </a:lnTo>
                <a:lnTo>
                  <a:pt x="0" y="93043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50"/>
          <p:cNvSpPr/>
          <p:nvPr/>
        </p:nvSpPr>
        <p:spPr>
          <a:xfrm>
            <a:off x="1854139" y="2104056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46" y="0"/>
                </a:lnTo>
              </a:path>
            </a:pathLst>
          </a:custGeom>
          <a:ln w="45940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1"/>
          <p:cNvSpPr/>
          <p:nvPr/>
        </p:nvSpPr>
        <p:spPr>
          <a:xfrm>
            <a:off x="1854139" y="2081086"/>
            <a:ext cx="102870" cy="46355"/>
          </a:xfrm>
          <a:custGeom>
            <a:avLst/>
            <a:gdLst/>
            <a:ahLst/>
            <a:cxnLst/>
            <a:rect l="l" t="t" r="r" b="b"/>
            <a:pathLst>
              <a:path w="102869" h="46355">
                <a:moveTo>
                  <a:pt x="0" y="45940"/>
                </a:moveTo>
                <a:lnTo>
                  <a:pt x="102546" y="45940"/>
                </a:lnTo>
                <a:lnTo>
                  <a:pt x="102546" y="0"/>
                </a:lnTo>
                <a:lnTo>
                  <a:pt x="0" y="0"/>
                </a:lnTo>
                <a:lnTo>
                  <a:pt x="0" y="45940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2"/>
          <p:cNvSpPr/>
          <p:nvPr/>
        </p:nvSpPr>
        <p:spPr>
          <a:xfrm>
            <a:off x="1956685" y="2114789"/>
            <a:ext cx="102870" cy="12700"/>
          </a:xfrm>
          <a:custGeom>
            <a:avLst/>
            <a:gdLst/>
            <a:ahLst/>
            <a:cxnLst/>
            <a:rect l="l" t="t" r="r" b="b"/>
            <a:pathLst>
              <a:path w="102869" h="12700">
                <a:moveTo>
                  <a:pt x="0" y="12237"/>
                </a:moveTo>
                <a:lnTo>
                  <a:pt x="102546" y="12237"/>
                </a:lnTo>
                <a:lnTo>
                  <a:pt x="102546" y="0"/>
                </a:lnTo>
                <a:lnTo>
                  <a:pt x="0" y="0"/>
                </a:lnTo>
                <a:lnTo>
                  <a:pt x="0" y="12237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53"/>
          <p:cNvSpPr/>
          <p:nvPr/>
        </p:nvSpPr>
        <p:spPr>
          <a:xfrm>
            <a:off x="1954122" y="2112225"/>
            <a:ext cx="107950" cy="17780"/>
          </a:xfrm>
          <a:custGeom>
            <a:avLst/>
            <a:gdLst/>
            <a:ahLst/>
            <a:cxnLst/>
            <a:rect l="l" t="t" r="r" b="b"/>
            <a:pathLst>
              <a:path w="107950" h="17780">
                <a:moveTo>
                  <a:pt x="0" y="17364"/>
                </a:moveTo>
                <a:lnTo>
                  <a:pt x="107673" y="17364"/>
                </a:lnTo>
                <a:lnTo>
                  <a:pt x="107673" y="0"/>
                </a:lnTo>
                <a:lnTo>
                  <a:pt x="0" y="0"/>
                </a:lnTo>
                <a:lnTo>
                  <a:pt x="0" y="1736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54"/>
          <p:cNvSpPr/>
          <p:nvPr/>
        </p:nvSpPr>
        <p:spPr>
          <a:xfrm>
            <a:off x="2059232" y="2122958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46" y="0"/>
                </a:lnTo>
              </a:path>
            </a:pathLst>
          </a:custGeom>
          <a:ln w="813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55"/>
          <p:cNvSpPr/>
          <p:nvPr/>
        </p:nvSpPr>
        <p:spPr>
          <a:xfrm>
            <a:off x="2056668" y="2122958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673" y="0"/>
                </a:lnTo>
              </a:path>
            </a:pathLst>
          </a:custGeom>
          <a:ln w="13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56"/>
          <p:cNvSpPr/>
          <p:nvPr/>
        </p:nvSpPr>
        <p:spPr>
          <a:xfrm>
            <a:off x="2161778" y="2125556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57"/>
          <p:cNvSpPr/>
          <p:nvPr/>
        </p:nvSpPr>
        <p:spPr>
          <a:xfrm>
            <a:off x="2159214" y="2125556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673" y="0"/>
                </a:lnTo>
              </a:path>
            </a:pathLst>
          </a:custGeom>
          <a:ln w="80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58"/>
          <p:cNvSpPr/>
          <p:nvPr/>
        </p:nvSpPr>
        <p:spPr>
          <a:xfrm>
            <a:off x="2264324" y="212644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59"/>
          <p:cNvSpPr/>
          <p:nvPr/>
        </p:nvSpPr>
        <p:spPr>
          <a:xfrm>
            <a:off x="2261760" y="212644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673" y="0"/>
                </a:lnTo>
              </a:path>
            </a:pathLst>
          </a:custGeom>
          <a:ln w="6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60"/>
          <p:cNvSpPr/>
          <p:nvPr/>
        </p:nvSpPr>
        <p:spPr>
          <a:xfrm>
            <a:off x="2366870" y="2126718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546" y="0"/>
                </a:lnTo>
              </a:path>
            </a:pathLst>
          </a:custGeom>
          <a:ln w="3175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61"/>
          <p:cNvSpPr/>
          <p:nvPr/>
        </p:nvSpPr>
        <p:spPr>
          <a:xfrm>
            <a:off x="2364306" y="2126718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673" y="0"/>
                </a:lnTo>
              </a:path>
            </a:pathLst>
          </a:custGeom>
          <a:ln w="5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3"/>
          <p:cNvSpPr txBox="1"/>
          <p:nvPr/>
        </p:nvSpPr>
        <p:spPr>
          <a:xfrm>
            <a:off x="734830" y="2226512"/>
            <a:ext cx="1418590" cy="2314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769">
              <a:lnSpc>
                <a:spcPts val="944"/>
              </a:lnSpc>
              <a:spcBef>
                <a:spcPts val="105"/>
              </a:spcBef>
              <a:tabLst>
                <a:tab pos="474980" algn="l"/>
                <a:tab pos="885190" algn="l"/>
                <a:tab pos="1266825" algn="l"/>
              </a:tabLst>
            </a:pPr>
            <a:r>
              <a:rPr sz="800" dirty="0">
                <a:latin typeface="Arial"/>
                <a:cs typeface="Arial"/>
              </a:rPr>
              <a:t>4	6	8	10</a:t>
            </a:r>
          </a:p>
          <a:p>
            <a:pPr marL="12700">
              <a:lnSpc>
                <a:spcPts val="765"/>
              </a:lnSpc>
            </a:pPr>
            <a:r>
              <a:rPr sz="650" spc="-5" dirty="0">
                <a:latin typeface="Arial"/>
                <a:cs typeface="Arial"/>
              </a:rPr>
              <a:t>sample means from samples of </a:t>
            </a:r>
            <a:r>
              <a:rPr sz="650" spc="-5" dirty="0">
                <a:solidFill>
                  <a:srgbClr val="C00000"/>
                </a:solidFill>
                <a:latin typeface="Arial"/>
                <a:cs typeface="Arial"/>
              </a:rPr>
              <a:t>n =</a:t>
            </a:r>
            <a:r>
              <a:rPr sz="65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C00000"/>
                </a:solidFill>
                <a:latin typeface="Arial"/>
                <a:cs typeface="Arial"/>
              </a:rPr>
              <a:t>30</a:t>
            </a:r>
            <a:endParaRPr sz="65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2374" y="2743844"/>
            <a:ext cx="21673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u="sng" dirty="0" smtClean="0"/>
              <a:t>Center</a:t>
            </a:r>
            <a:r>
              <a:rPr lang="en-US" sz="1100" i="1" dirty="0" smtClean="0"/>
              <a:t>: mean around 6?</a:t>
            </a:r>
          </a:p>
          <a:p>
            <a:r>
              <a:rPr lang="en-US" sz="1100" i="1" u="sng" dirty="0" smtClean="0"/>
              <a:t>Shape</a:t>
            </a:r>
            <a:r>
              <a:rPr lang="en-US" sz="1100" i="1" dirty="0" smtClean="0"/>
              <a:t>: right skewed (even less so)</a:t>
            </a:r>
          </a:p>
          <a:p>
            <a:r>
              <a:rPr lang="en-US" sz="1100" i="1" u="sng" dirty="0" smtClean="0"/>
              <a:t>Spread</a:t>
            </a:r>
            <a:r>
              <a:rPr lang="en-US" sz="1100" i="1" dirty="0" smtClean="0"/>
              <a:t>: range=10</a:t>
            </a:r>
            <a:endParaRPr lang="en-US" sz="1100" i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1963" y="57937"/>
            <a:ext cx="30308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Average </a:t>
            </a:r>
            <a:r>
              <a:rPr spc="25" dirty="0"/>
              <a:t>number </a:t>
            </a:r>
            <a:r>
              <a:rPr spc="30" dirty="0"/>
              <a:t>of </a:t>
            </a:r>
            <a:r>
              <a:rPr spc="15" dirty="0"/>
              <a:t>Duke </a:t>
            </a:r>
            <a:r>
              <a:rPr spc="20" dirty="0"/>
              <a:t>games </a:t>
            </a:r>
            <a:r>
              <a:rPr spc="30" dirty="0"/>
              <a:t>attended</a:t>
            </a:r>
            <a:r>
              <a:rPr spc="-65" dirty="0"/>
              <a:t> </a:t>
            </a:r>
            <a:r>
              <a:rPr spc="5" dirty="0"/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411" y="426453"/>
            <a:ext cx="2137373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30" dirty="0">
                <a:latin typeface="Arial"/>
                <a:cs typeface="Arial"/>
              </a:rPr>
              <a:t>Sampling </a:t>
            </a:r>
            <a:r>
              <a:rPr sz="1200" b="1" spc="-15" dirty="0">
                <a:latin typeface="Arial"/>
                <a:cs typeface="Arial"/>
              </a:rPr>
              <a:t>distribution</a:t>
            </a:r>
            <a:r>
              <a:rPr sz="1200" spc="-15" dirty="0">
                <a:latin typeface="Arial"/>
                <a:cs typeface="Arial"/>
              </a:rPr>
              <a:t>, </a:t>
            </a:r>
            <a:r>
              <a:rPr sz="1200" spc="-30" dirty="0">
                <a:solidFill>
                  <a:srgbClr val="C00000"/>
                </a:solidFill>
                <a:latin typeface="Arial"/>
                <a:cs typeface="Arial"/>
              </a:rPr>
              <a:t>n </a:t>
            </a:r>
            <a:r>
              <a:rPr sz="1200" spc="1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200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70</a:t>
            </a:r>
            <a:r>
              <a:rPr sz="1200" spc="-5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57415" y="1960364"/>
            <a:ext cx="1640839" cy="0"/>
          </a:xfrm>
          <a:custGeom>
            <a:avLst/>
            <a:gdLst/>
            <a:ahLst/>
            <a:cxnLst/>
            <a:rect l="l" t="t" r="r" b="b"/>
            <a:pathLst>
              <a:path w="1640839">
                <a:moveTo>
                  <a:pt x="0" y="0"/>
                </a:moveTo>
                <a:lnTo>
                  <a:pt x="1640738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7415" y="19603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7600" y="19603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7784" y="19603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87969" y="19603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8154" y="19603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22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16207" y="2022317"/>
            <a:ext cx="8255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8659" y="2022317"/>
            <a:ext cx="1418590" cy="2314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944"/>
              </a:lnSpc>
              <a:spcBef>
                <a:spcPts val="105"/>
              </a:spcBef>
              <a:tabLst>
                <a:tab pos="409575" algn="l"/>
                <a:tab pos="819785" algn="l"/>
              </a:tabLst>
            </a:pPr>
            <a:r>
              <a:rPr sz="800" dirty="0">
                <a:latin typeface="Arial"/>
                <a:cs typeface="Arial"/>
              </a:rPr>
              <a:t>5	6	7</a:t>
            </a:r>
          </a:p>
          <a:p>
            <a:pPr algn="ctr">
              <a:lnSpc>
                <a:spcPts val="765"/>
              </a:lnSpc>
            </a:pPr>
            <a:r>
              <a:rPr sz="650" spc="-5" dirty="0">
                <a:latin typeface="Arial"/>
                <a:cs typeface="Arial"/>
              </a:rPr>
              <a:t>sample means from samples of </a:t>
            </a:r>
            <a:r>
              <a:rPr sz="650" spc="-5" dirty="0">
                <a:solidFill>
                  <a:srgbClr val="C00000"/>
                </a:solidFill>
                <a:latin typeface="Arial"/>
                <a:cs typeface="Arial"/>
              </a:rPr>
              <a:t>n =</a:t>
            </a:r>
            <a:r>
              <a:rPr sz="650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C00000"/>
                </a:solidFill>
                <a:latin typeface="Arial"/>
                <a:cs typeface="Arial"/>
              </a:rPr>
              <a:t>70</a:t>
            </a:r>
            <a:endParaRPr sz="65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56946" y="2022317"/>
            <a:ext cx="8255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70286" y="970246"/>
            <a:ext cx="0" cy="953135"/>
          </a:xfrm>
          <a:custGeom>
            <a:avLst/>
            <a:gdLst/>
            <a:ahLst/>
            <a:cxnLst/>
            <a:rect l="l" t="t" r="r" b="b"/>
            <a:pathLst>
              <a:path h="953135">
                <a:moveTo>
                  <a:pt x="0" y="952585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064" y="1922832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1064" y="1732301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21064" y="1541770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1064" y="1351239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21064" y="1160709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1064" y="970246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49222" y="0"/>
                </a:moveTo>
                <a:lnTo>
                  <a:pt x="0" y="0"/>
                </a:lnTo>
              </a:path>
            </a:pathLst>
          </a:custGeom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46620" y="1881608"/>
            <a:ext cx="140335" cy="8255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46620" y="1414976"/>
            <a:ext cx="140335" cy="2540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dirty="0">
                <a:latin typeface="Arial"/>
                <a:cs typeface="Arial"/>
              </a:rPr>
              <a:t>1000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6620" y="1033915"/>
            <a:ext cx="140335" cy="2540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dirty="0">
                <a:latin typeface="Arial"/>
                <a:cs typeface="Arial"/>
              </a:rPr>
              <a:t>2000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52323" y="1909090"/>
            <a:ext cx="205104" cy="13970"/>
          </a:xfrm>
          <a:custGeom>
            <a:avLst/>
            <a:gdLst/>
            <a:ahLst/>
            <a:cxnLst/>
            <a:rect l="l" t="t" r="r" b="b"/>
            <a:pathLst>
              <a:path w="205105" h="13969">
                <a:moveTo>
                  <a:pt x="0" y="13741"/>
                </a:moveTo>
                <a:lnTo>
                  <a:pt x="205092" y="13741"/>
                </a:lnTo>
                <a:lnTo>
                  <a:pt x="205092" y="0"/>
                </a:lnTo>
                <a:lnTo>
                  <a:pt x="0" y="0"/>
                </a:lnTo>
                <a:lnTo>
                  <a:pt x="0" y="1374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49759" y="1906527"/>
            <a:ext cx="210820" cy="19050"/>
          </a:xfrm>
          <a:custGeom>
            <a:avLst/>
            <a:gdLst/>
            <a:ahLst/>
            <a:cxnLst/>
            <a:rect l="l" t="t" r="r" b="b"/>
            <a:pathLst>
              <a:path w="210819" h="19050">
                <a:moveTo>
                  <a:pt x="0" y="18868"/>
                </a:moveTo>
                <a:lnTo>
                  <a:pt x="210219" y="18868"/>
                </a:lnTo>
                <a:lnTo>
                  <a:pt x="210219" y="0"/>
                </a:lnTo>
                <a:lnTo>
                  <a:pt x="0" y="0"/>
                </a:lnTo>
                <a:lnTo>
                  <a:pt x="0" y="18868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7415" y="1779540"/>
            <a:ext cx="205104" cy="143510"/>
          </a:xfrm>
          <a:custGeom>
            <a:avLst/>
            <a:gdLst/>
            <a:ahLst/>
            <a:cxnLst/>
            <a:rect l="l" t="t" r="r" b="b"/>
            <a:pathLst>
              <a:path w="205105" h="143510">
                <a:moveTo>
                  <a:pt x="0" y="143291"/>
                </a:moveTo>
                <a:lnTo>
                  <a:pt x="205092" y="143291"/>
                </a:lnTo>
                <a:lnTo>
                  <a:pt x="205092" y="0"/>
                </a:lnTo>
                <a:lnTo>
                  <a:pt x="0" y="0"/>
                </a:lnTo>
                <a:lnTo>
                  <a:pt x="0" y="14329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57415" y="1779540"/>
            <a:ext cx="205104" cy="143510"/>
          </a:xfrm>
          <a:custGeom>
            <a:avLst/>
            <a:gdLst/>
            <a:ahLst/>
            <a:cxnLst/>
            <a:rect l="l" t="t" r="r" b="b"/>
            <a:pathLst>
              <a:path w="205105" h="143510">
                <a:moveTo>
                  <a:pt x="0" y="143291"/>
                </a:moveTo>
                <a:lnTo>
                  <a:pt x="205092" y="143291"/>
                </a:lnTo>
                <a:lnTo>
                  <a:pt x="205092" y="0"/>
                </a:lnTo>
                <a:lnTo>
                  <a:pt x="0" y="0"/>
                </a:lnTo>
                <a:lnTo>
                  <a:pt x="0" y="143291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2507" y="1411468"/>
            <a:ext cx="205104" cy="511809"/>
          </a:xfrm>
          <a:custGeom>
            <a:avLst/>
            <a:gdLst/>
            <a:ahLst/>
            <a:cxnLst/>
            <a:rect l="l" t="t" r="r" b="b"/>
            <a:pathLst>
              <a:path w="205105" h="511810">
                <a:moveTo>
                  <a:pt x="0" y="511363"/>
                </a:moveTo>
                <a:lnTo>
                  <a:pt x="205092" y="511363"/>
                </a:lnTo>
                <a:lnTo>
                  <a:pt x="205092" y="0"/>
                </a:lnTo>
                <a:lnTo>
                  <a:pt x="0" y="0"/>
                </a:lnTo>
                <a:lnTo>
                  <a:pt x="0" y="511363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62507" y="1411468"/>
            <a:ext cx="205104" cy="511809"/>
          </a:xfrm>
          <a:custGeom>
            <a:avLst/>
            <a:gdLst/>
            <a:ahLst/>
            <a:cxnLst/>
            <a:rect l="l" t="t" r="r" b="b"/>
            <a:pathLst>
              <a:path w="205105" h="511810">
                <a:moveTo>
                  <a:pt x="0" y="511363"/>
                </a:moveTo>
                <a:lnTo>
                  <a:pt x="205092" y="511363"/>
                </a:lnTo>
                <a:lnTo>
                  <a:pt x="205092" y="0"/>
                </a:lnTo>
                <a:lnTo>
                  <a:pt x="0" y="0"/>
                </a:lnTo>
                <a:lnTo>
                  <a:pt x="0" y="511363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67600" y="1079629"/>
            <a:ext cx="205104" cy="843280"/>
          </a:xfrm>
          <a:custGeom>
            <a:avLst/>
            <a:gdLst/>
            <a:ahLst/>
            <a:cxnLst/>
            <a:rect l="l" t="t" r="r" b="b"/>
            <a:pathLst>
              <a:path w="205105" h="843280">
                <a:moveTo>
                  <a:pt x="0" y="843202"/>
                </a:moveTo>
                <a:lnTo>
                  <a:pt x="205092" y="843202"/>
                </a:lnTo>
                <a:lnTo>
                  <a:pt x="205092" y="0"/>
                </a:lnTo>
                <a:lnTo>
                  <a:pt x="0" y="0"/>
                </a:lnTo>
                <a:lnTo>
                  <a:pt x="0" y="843202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67600" y="1079629"/>
            <a:ext cx="205104" cy="843280"/>
          </a:xfrm>
          <a:custGeom>
            <a:avLst/>
            <a:gdLst/>
            <a:ahLst/>
            <a:cxnLst/>
            <a:rect l="l" t="t" r="r" b="b"/>
            <a:pathLst>
              <a:path w="205105" h="843280">
                <a:moveTo>
                  <a:pt x="0" y="843202"/>
                </a:moveTo>
                <a:lnTo>
                  <a:pt x="205092" y="843202"/>
                </a:lnTo>
                <a:lnTo>
                  <a:pt x="205092" y="0"/>
                </a:lnTo>
                <a:lnTo>
                  <a:pt x="0" y="0"/>
                </a:lnTo>
                <a:lnTo>
                  <a:pt x="0" y="843202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72692" y="983988"/>
            <a:ext cx="205104" cy="939165"/>
          </a:xfrm>
          <a:custGeom>
            <a:avLst/>
            <a:gdLst/>
            <a:ahLst/>
            <a:cxnLst/>
            <a:rect l="l" t="t" r="r" b="b"/>
            <a:pathLst>
              <a:path w="205105" h="939164">
                <a:moveTo>
                  <a:pt x="0" y="938844"/>
                </a:moveTo>
                <a:lnTo>
                  <a:pt x="205092" y="938844"/>
                </a:lnTo>
                <a:lnTo>
                  <a:pt x="205092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72692" y="983988"/>
            <a:ext cx="205104" cy="939165"/>
          </a:xfrm>
          <a:custGeom>
            <a:avLst/>
            <a:gdLst/>
            <a:ahLst/>
            <a:cxnLst/>
            <a:rect l="l" t="t" r="r" b="b"/>
            <a:pathLst>
              <a:path w="205105" h="939164">
                <a:moveTo>
                  <a:pt x="0" y="938844"/>
                </a:moveTo>
                <a:lnTo>
                  <a:pt x="205092" y="938844"/>
                </a:lnTo>
                <a:lnTo>
                  <a:pt x="205092" y="0"/>
                </a:lnTo>
                <a:lnTo>
                  <a:pt x="0" y="0"/>
                </a:lnTo>
                <a:lnTo>
                  <a:pt x="0" y="938844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77784" y="1162691"/>
            <a:ext cx="205104" cy="760730"/>
          </a:xfrm>
          <a:custGeom>
            <a:avLst/>
            <a:gdLst/>
            <a:ahLst/>
            <a:cxnLst/>
            <a:rect l="l" t="t" r="r" b="b"/>
            <a:pathLst>
              <a:path w="205105" h="760730">
                <a:moveTo>
                  <a:pt x="0" y="760140"/>
                </a:moveTo>
                <a:lnTo>
                  <a:pt x="205092" y="760140"/>
                </a:lnTo>
                <a:lnTo>
                  <a:pt x="205092" y="0"/>
                </a:lnTo>
                <a:lnTo>
                  <a:pt x="0" y="0"/>
                </a:lnTo>
                <a:lnTo>
                  <a:pt x="0" y="76014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77784" y="1162691"/>
            <a:ext cx="205104" cy="760730"/>
          </a:xfrm>
          <a:custGeom>
            <a:avLst/>
            <a:gdLst/>
            <a:ahLst/>
            <a:cxnLst/>
            <a:rect l="l" t="t" r="r" b="b"/>
            <a:pathLst>
              <a:path w="205105" h="760730">
                <a:moveTo>
                  <a:pt x="0" y="760140"/>
                </a:moveTo>
                <a:lnTo>
                  <a:pt x="205092" y="760140"/>
                </a:lnTo>
                <a:lnTo>
                  <a:pt x="205092" y="0"/>
                </a:lnTo>
                <a:lnTo>
                  <a:pt x="0" y="0"/>
                </a:lnTo>
                <a:lnTo>
                  <a:pt x="0" y="760140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82877" y="1518937"/>
            <a:ext cx="205104" cy="404495"/>
          </a:xfrm>
          <a:custGeom>
            <a:avLst/>
            <a:gdLst/>
            <a:ahLst/>
            <a:cxnLst/>
            <a:rect l="l" t="t" r="r" b="b"/>
            <a:pathLst>
              <a:path w="205105" h="404494">
                <a:moveTo>
                  <a:pt x="0" y="403895"/>
                </a:moveTo>
                <a:lnTo>
                  <a:pt x="205092" y="403895"/>
                </a:lnTo>
                <a:lnTo>
                  <a:pt x="205092" y="0"/>
                </a:lnTo>
                <a:lnTo>
                  <a:pt x="0" y="0"/>
                </a:lnTo>
                <a:lnTo>
                  <a:pt x="0" y="40389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82877" y="1518937"/>
            <a:ext cx="205104" cy="404495"/>
          </a:xfrm>
          <a:custGeom>
            <a:avLst/>
            <a:gdLst/>
            <a:ahLst/>
            <a:cxnLst/>
            <a:rect l="l" t="t" r="r" b="b"/>
            <a:pathLst>
              <a:path w="205105" h="404494">
                <a:moveTo>
                  <a:pt x="0" y="403895"/>
                </a:moveTo>
                <a:lnTo>
                  <a:pt x="205092" y="403895"/>
                </a:lnTo>
                <a:lnTo>
                  <a:pt x="205092" y="0"/>
                </a:lnTo>
                <a:lnTo>
                  <a:pt x="0" y="0"/>
                </a:lnTo>
                <a:lnTo>
                  <a:pt x="0" y="403895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87969" y="1767372"/>
            <a:ext cx="205104" cy="155575"/>
          </a:xfrm>
          <a:custGeom>
            <a:avLst/>
            <a:gdLst/>
            <a:ahLst/>
            <a:cxnLst/>
            <a:rect l="l" t="t" r="r" b="b"/>
            <a:pathLst>
              <a:path w="205105" h="155575">
                <a:moveTo>
                  <a:pt x="0" y="155459"/>
                </a:moveTo>
                <a:lnTo>
                  <a:pt x="205092" y="155459"/>
                </a:lnTo>
                <a:lnTo>
                  <a:pt x="205092" y="0"/>
                </a:lnTo>
                <a:lnTo>
                  <a:pt x="0" y="0"/>
                </a:lnTo>
                <a:lnTo>
                  <a:pt x="0" y="155459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87969" y="1767372"/>
            <a:ext cx="205104" cy="155575"/>
          </a:xfrm>
          <a:custGeom>
            <a:avLst/>
            <a:gdLst/>
            <a:ahLst/>
            <a:cxnLst/>
            <a:rect l="l" t="t" r="r" b="b"/>
            <a:pathLst>
              <a:path w="205105" h="155575">
                <a:moveTo>
                  <a:pt x="0" y="155459"/>
                </a:moveTo>
                <a:lnTo>
                  <a:pt x="205092" y="155459"/>
                </a:lnTo>
                <a:lnTo>
                  <a:pt x="205092" y="0"/>
                </a:lnTo>
                <a:lnTo>
                  <a:pt x="0" y="0"/>
                </a:lnTo>
                <a:lnTo>
                  <a:pt x="0" y="155459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93061" y="1905672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5">
                <a:moveTo>
                  <a:pt x="0" y="0"/>
                </a:moveTo>
                <a:lnTo>
                  <a:pt x="205092" y="0"/>
                </a:lnTo>
              </a:path>
            </a:pathLst>
          </a:custGeom>
          <a:ln w="34318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93061" y="1888513"/>
            <a:ext cx="205104" cy="34925"/>
          </a:xfrm>
          <a:custGeom>
            <a:avLst/>
            <a:gdLst/>
            <a:ahLst/>
            <a:cxnLst/>
            <a:rect l="l" t="t" r="r" b="b"/>
            <a:pathLst>
              <a:path w="205105" h="34925">
                <a:moveTo>
                  <a:pt x="0" y="34318"/>
                </a:moveTo>
                <a:lnTo>
                  <a:pt x="205092" y="34318"/>
                </a:lnTo>
                <a:lnTo>
                  <a:pt x="205092" y="0"/>
                </a:lnTo>
                <a:lnTo>
                  <a:pt x="0" y="0"/>
                </a:lnTo>
                <a:lnTo>
                  <a:pt x="0" y="34318"/>
                </a:lnTo>
                <a:close/>
              </a:path>
            </a:pathLst>
          </a:custGeom>
          <a:solidFill>
            <a:srgbClr val="00B050"/>
          </a:solidFill>
          <a:ln w="5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98154" y="1919789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5092" y="0"/>
                </a:lnTo>
              </a:path>
            </a:pathLst>
          </a:custGeom>
          <a:ln w="6084">
            <a:solidFill>
              <a:srgbClr val="569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95590" y="1919789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19" y="0"/>
                </a:lnTo>
              </a:path>
            </a:pathLst>
          </a:custGeom>
          <a:ln w="11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399788" y="3283980"/>
            <a:ext cx="1631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374" y="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🔮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2374" y="2743844"/>
            <a:ext cx="27055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u="sng" dirty="0" smtClean="0"/>
              <a:t>Center</a:t>
            </a:r>
            <a:r>
              <a:rPr lang="en-US" sz="1100" i="1" dirty="0" smtClean="0"/>
              <a:t>: mean around 6</a:t>
            </a:r>
          </a:p>
          <a:p>
            <a:r>
              <a:rPr lang="en-US" sz="1100" i="1" u="sng" dirty="0" smtClean="0"/>
              <a:t>Shape</a:t>
            </a:r>
            <a:r>
              <a:rPr lang="en-US" sz="1100" i="1" dirty="0" smtClean="0"/>
              <a:t>: mostly unimodal and symmetric now</a:t>
            </a:r>
          </a:p>
          <a:p>
            <a:r>
              <a:rPr lang="en-US" sz="1100" i="1" u="sng" dirty="0" smtClean="0"/>
              <a:t>Spread</a:t>
            </a:r>
            <a:r>
              <a:rPr lang="en-US" sz="1100" i="1" dirty="0" smtClean="0"/>
              <a:t>: range=5</a:t>
            </a:r>
            <a:endParaRPr lang="en-US" sz="1100" i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5250" y="53975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🔮 </a:t>
            </a:r>
            <a:r>
              <a:rPr lang="en-US" sz="2000" b="1" dirty="0" smtClean="0">
                <a:solidFill>
                  <a:srgbClr val="00B050"/>
                </a:solidFill>
              </a:rPr>
              <a:t>Sampling distribution </a:t>
            </a:r>
            <a:r>
              <a:rPr lang="en-US" sz="2000" b="1" u="sng" dirty="0" smtClean="0"/>
              <a:t>variability</a:t>
            </a:r>
            <a:r>
              <a:rPr lang="en-US" sz="2000" b="1" dirty="0" smtClean="0"/>
              <a:t> </a:t>
            </a:r>
            <a:r>
              <a:rPr lang="en-US" sz="2000" b="1" u="sng" dirty="0" smtClean="0"/>
              <a:t>(spread) </a:t>
            </a:r>
            <a:r>
              <a:rPr lang="en-US" sz="2000" b="1" dirty="0" smtClean="0"/>
              <a:t>decreases as </a:t>
            </a:r>
            <a:r>
              <a:rPr lang="en-US" sz="2000" b="1" dirty="0" smtClean="0">
                <a:solidFill>
                  <a:srgbClr val="C00000"/>
                </a:solidFill>
              </a:rPr>
              <a:t>n (sample size) increases</a:t>
            </a:r>
            <a:r>
              <a:rPr lang="en-US" sz="2000" b="1" dirty="0" smtClean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510" y="1044575"/>
            <a:ext cx="3895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🔮 </a:t>
            </a:r>
            <a:r>
              <a:rPr lang="en-US" sz="2000" b="1" dirty="0" smtClean="0">
                <a:solidFill>
                  <a:srgbClr val="00B050"/>
                </a:solidFill>
              </a:rPr>
              <a:t>Sampling distribution </a:t>
            </a:r>
            <a:r>
              <a:rPr lang="en-US" sz="2000" b="1" u="sng" dirty="0" smtClean="0"/>
              <a:t>shape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/>
              <a:t>becomes more symmetric and unimodal as </a:t>
            </a:r>
            <a:r>
              <a:rPr lang="en-US" sz="2000" b="1" dirty="0" smtClean="0">
                <a:solidFill>
                  <a:srgbClr val="C00000"/>
                </a:solidFill>
              </a:rPr>
              <a:t>n </a:t>
            </a:r>
            <a:r>
              <a:rPr lang="en-US" sz="2000" b="1" dirty="0">
                <a:solidFill>
                  <a:srgbClr val="C00000"/>
                </a:solidFill>
              </a:rPr>
              <a:t>(sample size) increases</a:t>
            </a:r>
            <a:r>
              <a:rPr lang="en-US" sz="2000" b="1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50" y="2424515"/>
            <a:ext cx="3895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🔮 </a:t>
            </a:r>
            <a:r>
              <a:rPr lang="en-US" sz="2000" b="1" dirty="0" smtClean="0">
                <a:solidFill>
                  <a:srgbClr val="00B050"/>
                </a:solidFill>
              </a:rPr>
              <a:t>Sampling distribution </a:t>
            </a:r>
            <a:r>
              <a:rPr lang="en-US" sz="2000" b="1" u="sng" dirty="0" smtClean="0"/>
              <a:t>mean</a:t>
            </a:r>
            <a:r>
              <a:rPr lang="en-US" sz="2000" b="1" dirty="0" smtClean="0"/>
              <a:t> stays roughly the same </a:t>
            </a:r>
            <a:r>
              <a:rPr lang="en-US" sz="2000" b="1" dirty="0" smtClean="0">
                <a:solidFill>
                  <a:srgbClr val="C00000"/>
                </a:solidFill>
              </a:rPr>
              <a:t>n </a:t>
            </a:r>
            <a:r>
              <a:rPr lang="en-US" sz="2000" b="1" dirty="0">
                <a:solidFill>
                  <a:srgbClr val="C00000"/>
                </a:solidFill>
              </a:rPr>
              <a:t>(sample size) increases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85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83" y="286450"/>
            <a:ext cx="4560379" cy="355994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024F84"/>
                </a:solidFill>
                <a:latin typeface="Arial"/>
                <a:cs typeface="Arial"/>
              </a:rPr>
              <a:t>Housekeeping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69900" lvl="2">
              <a:spcBef>
                <a:spcPts val="95"/>
              </a:spcBef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Problem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We 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need a probability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of values that a sample statistic can take on to assess how “extreme” (or likely) a sample statistic is (given an assumption about the population).</a:t>
            </a:r>
            <a:endParaRPr lang="en-US" sz="1050" u="sng" spc="2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lvl="2">
              <a:spcBef>
                <a:spcPts val="95"/>
              </a:spcBef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One Solution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If you can, use a theoretical probability distribution of the sample statistic, using the Central Limit Theorem.</a:t>
            </a:r>
            <a:endParaRPr lang="en-US" sz="1050" u="sng" spc="2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Observation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✋ 🔮 🖳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statistics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vary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from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sz="105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to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sample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50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25" dirty="0" smtClean="0">
                <a:latin typeface="Arial"/>
                <a:cs typeface="Arial"/>
              </a:rPr>
              <a:t>Important Theorem</a:t>
            </a:r>
            <a:r>
              <a:rPr lang="en-US" sz="1050" spc="-25" dirty="0" smtClean="0">
                <a:latin typeface="Arial"/>
                <a:cs typeface="Arial"/>
              </a:rPr>
              <a:t>: </a:t>
            </a:r>
            <a:r>
              <a:rPr sz="1050" spc="-25" dirty="0" smtClean="0">
                <a:latin typeface="Arial"/>
                <a:cs typeface="Arial"/>
              </a:rPr>
              <a:t>CLT </a:t>
            </a:r>
            <a:r>
              <a:rPr sz="1050" spc="25" dirty="0">
                <a:latin typeface="Arial"/>
                <a:cs typeface="Arial"/>
              </a:rPr>
              <a:t>describes </a:t>
            </a:r>
            <a:r>
              <a:rPr sz="1050" spc="20" dirty="0">
                <a:latin typeface="Arial"/>
                <a:cs typeface="Arial"/>
              </a:rPr>
              <a:t>the </a:t>
            </a:r>
            <a:r>
              <a:rPr sz="1050" spc="15" dirty="0">
                <a:latin typeface="Arial"/>
                <a:cs typeface="Arial"/>
              </a:rPr>
              <a:t>shape, </a:t>
            </a:r>
            <a:r>
              <a:rPr sz="1050" spc="5" dirty="0">
                <a:latin typeface="Arial"/>
                <a:cs typeface="Arial"/>
              </a:rPr>
              <a:t>center, </a:t>
            </a:r>
            <a:r>
              <a:rPr sz="1050" spc="25" dirty="0">
                <a:latin typeface="Arial"/>
                <a:cs typeface="Arial"/>
              </a:rPr>
              <a:t>and </a:t>
            </a:r>
            <a:r>
              <a:rPr sz="1050" spc="20" dirty="0">
                <a:latin typeface="Arial"/>
                <a:cs typeface="Arial"/>
              </a:rPr>
              <a:t>spread </a:t>
            </a:r>
            <a:r>
              <a:rPr sz="1050" spc="30" dirty="0">
                <a:latin typeface="Arial"/>
                <a:cs typeface="Arial"/>
              </a:rPr>
              <a:t>of </a:t>
            </a:r>
            <a:r>
              <a:rPr sz="1050" spc="25" dirty="0">
                <a:latin typeface="Arial"/>
                <a:cs typeface="Arial"/>
              </a:rPr>
              <a:t>sampling  distributions</a:t>
            </a:r>
            <a:endParaRPr sz="1050" dirty="0">
              <a:latin typeface="Arial"/>
              <a:cs typeface="Arial"/>
            </a:endParaRPr>
          </a:p>
          <a:p>
            <a:pPr marL="927100" marR="45656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25" dirty="0" smtClean="0">
                <a:solidFill>
                  <a:srgbClr val="CCCCCC"/>
                </a:solidFill>
                <a:latin typeface="Arial"/>
                <a:cs typeface="Arial"/>
              </a:rPr>
              <a:t>Necessary Conditions</a:t>
            </a:r>
            <a:r>
              <a:rPr lang="en-US" sz="1050" spc="-2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-25" dirty="0" smtClean="0">
                <a:solidFill>
                  <a:srgbClr val="CCCCCC"/>
                </a:solidFill>
                <a:latin typeface="Arial"/>
                <a:cs typeface="Arial"/>
              </a:rPr>
              <a:t>CLT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only applies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when independence and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sample  size/skew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conditions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are</a:t>
            </a:r>
            <a:r>
              <a:rPr sz="1050" spc="-2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met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CCCCCC"/>
              </a:buClr>
              <a:buFont typeface="Arial"/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10" dirty="0">
                <a:solidFill>
                  <a:srgbClr val="CCDBE6"/>
                </a:solidFill>
                <a:latin typeface="Arial"/>
                <a:cs typeface="Arial"/>
              </a:rPr>
              <a:t>Exercises </a:t>
            </a: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[time</a:t>
            </a:r>
            <a:r>
              <a:rPr sz="1050" spc="5" dirty="0">
                <a:solidFill>
                  <a:srgbClr val="CCDBE6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CCDBE6"/>
                </a:solidFill>
                <a:latin typeface="Arial"/>
                <a:cs typeface="Arial"/>
              </a:rPr>
              <a:t>permitting]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779857"/>
      </p:ext>
    </p:extLst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5250" y="53975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🔮 </a:t>
            </a:r>
            <a:r>
              <a:rPr lang="en-US" sz="2000" b="1" u="sng" dirty="0" smtClean="0"/>
              <a:t>Putting it all together</a:t>
            </a:r>
            <a:r>
              <a:rPr lang="en-US" sz="2000" b="1" dirty="0" smtClean="0"/>
              <a:t>: </a:t>
            </a:r>
          </a:p>
          <a:p>
            <a:endParaRPr lang="en-US" sz="2000" b="1" dirty="0"/>
          </a:p>
          <a:p>
            <a:r>
              <a:rPr lang="en-US" sz="2000" b="1" dirty="0" smtClean="0"/>
              <a:t>What happens to the </a:t>
            </a:r>
            <a:r>
              <a:rPr lang="en-US" sz="2000" b="1" u="sng" dirty="0" smtClean="0"/>
              <a:t>center</a:t>
            </a:r>
            <a:r>
              <a:rPr lang="en-US" sz="2000" b="1" dirty="0" smtClean="0"/>
              <a:t>, </a:t>
            </a:r>
            <a:r>
              <a:rPr lang="en-US" sz="2000" b="1" u="sng" dirty="0" smtClean="0"/>
              <a:t>spread</a:t>
            </a:r>
            <a:r>
              <a:rPr lang="en-US" sz="2000" b="1" dirty="0" smtClean="0"/>
              <a:t>, and </a:t>
            </a:r>
            <a:r>
              <a:rPr lang="en-US" sz="2000" b="1" u="sng" dirty="0" smtClean="0"/>
              <a:t>shape</a:t>
            </a:r>
            <a:r>
              <a:rPr lang="en-US" sz="2000" b="1" dirty="0" smtClean="0"/>
              <a:t> of the </a:t>
            </a:r>
            <a:r>
              <a:rPr lang="en-US" sz="2000" b="1" dirty="0" smtClean="0">
                <a:solidFill>
                  <a:srgbClr val="00B050"/>
                </a:solidFill>
              </a:rPr>
              <a:t>sampling distribution </a:t>
            </a:r>
            <a:r>
              <a:rPr lang="en-US" sz="2000" b="1" dirty="0" smtClean="0"/>
              <a:t>when </a:t>
            </a:r>
            <a:r>
              <a:rPr lang="en-US" sz="2000" b="1" dirty="0" smtClean="0">
                <a:solidFill>
                  <a:srgbClr val="C00000"/>
                </a:solidFill>
              </a:rPr>
              <a:t>n (sample size) </a:t>
            </a:r>
            <a:r>
              <a:rPr lang="en-US" sz="2000" b="1" dirty="0" smtClean="0"/>
              <a:t>becomes “large”? </a:t>
            </a:r>
          </a:p>
          <a:p>
            <a:endParaRPr lang="en-US" sz="2000" b="1" dirty="0"/>
          </a:p>
          <a:p>
            <a:r>
              <a:rPr lang="en-US" sz="2000" b="1" dirty="0" smtClean="0"/>
              <a:t>Can we prove this?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187575"/>
            <a:ext cx="2142853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411" y="1581349"/>
            <a:ext cx="292925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1200" spc="-50" dirty="0" smtClean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cheat: </a:t>
            </a:r>
            <a:r>
              <a:rPr sz="1200" spc="-50" dirty="0">
                <a:latin typeface="Arial"/>
                <a:cs typeface="Arial"/>
              </a:rPr>
              <a:t>If </a:t>
            </a:r>
            <a:r>
              <a:rPr sz="1200" i="1" spc="70" dirty="0">
                <a:latin typeface="Times New Roman"/>
                <a:cs typeface="Times New Roman"/>
              </a:rPr>
              <a:t>σ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15" dirty="0">
                <a:latin typeface="Arial"/>
                <a:cs typeface="Arial"/>
              </a:rPr>
              <a:t>unknown, </a:t>
            </a:r>
            <a:r>
              <a:rPr sz="1200" spc="-35" dirty="0">
                <a:latin typeface="Arial"/>
                <a:cs typeface="Arial"/>
              </a:rPr>
              <a:t>use </a:t>
            </a:r>
            <a:r>
              <a:rPr sz="1200" i="1" spc="-25" dirty="0">
                <a:latin typeface="Georgia"/>
                <a:cs typeface="Georgia"/>
              </a:rPr>
              <a:t>s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079911"/>
            <a:ext cx="1890298" cy="4449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741" y="2793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227734" y="97367"/>
            <a:ext cx="4272280" cy="111504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6896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CLT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describes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shape,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center,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spread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sampling</a:t>
            </a:r>
            <a:endParaRPr sz="1050" dirty="0">
              <a:latin typeface="Arial"/>
              <a:cs typeface="Arial"/>
            </a:endParaRPr>
          </a:p>
          <a:p>
            <a:pPr marL="3496945">
              <a:lnSpc>
                <a:spcPct val="100000"/>
              </a:lnSpc>
              <a:spcBef>
                <a:spcPts val="95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distributions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1350" b="1" dirty="0" smtClean="0">
                <a:latin typeface="Times New Roman"/>
                <a:cs typeface="Times New Roman"/>
              </a:rPr>
              <a:t>Central Limit Theorem</a:t>
            </a:r>
            <a:endParaRPr sz="1350" b="1" dirty="0">
              <a:latin typeface="Times New Roman"/>
              <a:cs typeface="Times New Roman"/>
            </a:endParaRPr>
          </a:p>
          <a:p>
            <a:pPr marL="12700" marR="584835">
              <a:lnSpc>
                <a:spcPct val="100000"/>
              </a:lnSpc>
            </a:pPr>
            <a:r>
              <a:rPr sz="12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Under 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right 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conditions</a:t>
            </a:r>
            <a:r>
              <a:rPr sz="1200" spc="-15" dirty="0">
                <a:latin typeface="Arial"/>
                <a:cs typeface="Arial"/>
              </a:rPr>
              <a:t>,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distribution of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sample  </a:t>
            </a:r>
            <a:r>
              <a:rPr sz="1200" spc="-35" dirty="0" smtClean="0">
                <a:solidFill>
                  <a:srgbClr val="00B050"/>
                </a:solidFill>
                <a:latin typeface="Arial"/>
                <a:cs typeface="Arial"/>
              </a:rPr>
              <a:t>means</a:t>
            </a:r>
            <a:r>
              <a:rPr lang="en-US" sz="1200" spc="-35" dirty="0" smtClean="0">
                <a:solidFill>
                  <a:srgbClr val="00B050"/>
                </a:solidFill>
                <a:latin typeface="Arial"/>
                <a:cs typeface="Arial"/>
              </a:rPr>
              <a:t> (sampling </a:t>
            </a:r>
            <a:r>
              <a:rPr lang="en-US" sz="1200" spc="-35" dirty="0" err="1" smtClean="0">
                <a:solidFill>
                  <a:srgbClr val="00B050"/>
                </a:solidFill>
                <a:latin typeface="Arial"/>
                <a:cs typeface="Arial"/>
              </a:rPr>
              <a:t>dist</a:t>
            </a:r>
            <a:r>
              <a:rPr lang="en-US" sz="1200" spc="-35" dirty="0" smtClean="0">
                <a:solidFill>
                  <a:srgbClr val="00B050"/>
                </a:solidFill>
                <a:latin typeface="Arial"/>
                <a:cs typeface="Arial"/>
              </a:rPr>
              <a:t>)</a:t>
            </a:r>
            <a:r>
              <a:rPr sz="1200" spc="-35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5" dirty="0">
                <a:latin typeface="Arial"/>
                <a:cs typeface="Arial"/>
              </a:rPr>
              <a:t>well </a:t>
            </a:r>
            <a:r>
              <a:rPr sz="1200" spc="-20" dirty="0">
                <a:latin typeface="Arial"/>
                <a:cs typeface="Arial"/>
              </a:rPr>
              <a:t>approximated by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0" dirty="0">
                <a:latin typeface="Arial"/>
                <a:cs typeface="Arial"/>
              </a:rPr>
              <a:t>normal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distribution: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83" y="286450"/>
            <a:ext cx="4560379" cy="355994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024F84"/>
                </a:solidFill>
                <a:latin typeface="Arial"/>
                <a:cs typeface="Arial"/>
              </a:rPr>
              <a:t>Housekeeping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69900" lvl="2">
              <a:spcBef>
                <a:spcPts val="95"/>
              </a:spcBef>
              <a:tabLst>
                <a:tab pos="443865" algn="l"/>
              </a:tabLst>
            </a:pPr>
            <a:r>
              <a:rPr lang="en-US" sz="1050" u="sng" spc="20" dirty="0" smtClean="0">
                <a:latin typeface="Arial"/>
                <a:cs typeface="Arial"/>
              </a:rPr>
              <a:t>Problem</a:t>
            </a:r>
            <a:r>
              <a:rPr lang="en-US" sz="1050" spc="20" dirty="0">
                <a:latin typeface="Arial"/>
                <a:cs typeface="Arial"/>
              </a:rPr>
              <a:t>: </a:t>
            </a:r>
            <a:r>
              <a:rPr lang="en-US" sz="1050" spc="20" dirty="0" smtClean="0">
                <a:latin typeface="Arial"/>
                <a:cs typeface="Arial"/>
              </a:rPr>
              <a:t>We </a:t>
            </a:r>
            <a:r>
              <a:rPr lang="en-US" sz="1050" spc="20" dirty="0">
                <a:latin typeface="Arial"/>
                <a:cs typeface="Arial"/>
              </a:rPr>
              <a:t>need a probability </a:t>
            </a:r>
            <a:r>
              <a:rPr lang="en-US" sz="1050" spc="20" dirty="0" smtClean="0">
                <a:latin typeface="Arial"/>
                <a:cs typeface="Arial"/>
              </a:rPr>
              <a:t>distribution of values that a sample statistic can take on to assess how “extreme” (or likely) a sample statistic is (given an assumption about the population).</a:t>
            </a:r>
            <a:endParaRPr lang="en-US" sz="1050" u="sng" spc="20" dirty="0" smtClean="0">
              <a:latin typeface="Arial"/>
              <a:cs typeface="Arial"/>
            </a:endParaRPr>
          </a:p>
          <a:p>
            <a:pPr marL="469900" lvl="2">
              <a:spcBef>
                <a:spcPts val="95"/>
              </a:spcBef>
              <a:tabLst>
                <a:tab pos="443865" algn="l"/>
              </a:tabLst>
            </a:pPr>
            <a:r>
              <a:rPr lang="en-US" sz="1050" u="sng" spc="20" dirty="0" smtClean="0">
                <a:latin typeface="Arial"/>
                <a:cs typeface="Arial"/>
              </a:rPr>
              <a:t>One Solution</a:t>
            </a:r>
            <a:r>
              <a:rPr lang="en-US" sz="1050" spc="20" dirty="0" smtClean="0">
                <a:latin typeface="Arial"/>
                <a:cs typeface="Arial"/>
              </a:rPr>
              <a:t>: If you can, use a theoretical probability distribution of the sample statistic, using the Central Limit Theorem.</a:t>
            </a:r>
            <a:endParaRPr lang="en-US" sz="1050" u="sng" spc="20" dirty="0">
              <a:latin typeface="Arial"/>
              <a:cs typeface="Arial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rgbClr val="CCCCCC"/>
                </a:solidFill>
                <a:latin typeface="Arial"/>
                <a:cs typeface="Arial"/>
              </a:rPr>
              <a:t>Observation</a:t>
            </a:r>
            <a:r>
              <a:rPr lang="en-US" sz="1050" spc="20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✋ 🔮 🖳 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Sample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statistics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vary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from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sample </a:t>
            </a:r>
            <a:r>
              <a:rPr sz="1050" spc="45" dirty="0">
                <a:solidFill>
                  <a:srgbClr val="CCCCCC"/>
                </a:solidFill>
                <a:latin typeface="Arial"/>
                <a:cs typeface="Arial"/>
              </a:rPr>
              <a:t>to</a:t>
            </a:r>
            <a:r>
              <a:rPr sz="1050" spc="-4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sample</a:t>
            </a:r>
            <a:r>
              <a:rPr lang="en-US" sz="1050" spc="20" dirty="0" smtClean="0">
                <a:solidFill>
                  <a:srgbClr val="CCCCCC"/>
                </a:solidFill>
                <a:latin typeface="Arial"/>
                <a:cs typeface="Arial"/>
              </a:rPr>
              <a:t>.</a:t>
            </a:r>
            <a:endParaRPr sz="1050" dirty="0">
              <a:latin typeface="Arial"/>
              <a:cs typeface="Arial"/>
            </a:endParaRPr>
          </a:p>
          <a:p>
            <a:pPr marL="927100" marR="50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25" dirty="0" smtClean="0">
                <a:solidFill>
                  <a:srgbClr val="CCCCCC"/>
                </a:solidFill>
                <a:latin typeface="Arial"/>
                <a:cs typeface="Arial"/>
              </a:rPr>
              <a:t>Important Theorem</a:t>
            </a:r>
            <a:r>
              <a:rPr lang="en-US" sz="1050" spc="-2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-25" dirty="0" smtClean="0">
                <a:solidFill>
                  <a:srgbClr val="CCCCCC"/>
                </a:solidFill>
                <a:latin typeface="Arial"/>
                <a:cs typeface="Arial"/>
              </a:rPr>
              <a:t>CLT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describes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shape,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center,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and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spread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sampling  distributions</a:t>
            </a:r>
            <a:endParaRPr sz="1050" dirty="0">
              <a:latin typeface="Arial"/>
              <a:cs typeface="Arial"/>
            </a:endParaRPr>
          </a:p>
          <a:p>
            <a:pPr marL="927100" marR="45656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25" dirty="0" smtClean="0">
                <a:solidFill>
                  <a:srgbClr val="CCCCCC"/>
                </a:solidFill>
                <a:latin typeface="Arial"/>
                <a:cs typeface="Arial"/>
              </a:rPr>
              <a:t>Necessary Conditions</a:t>
            </a:r>
            <a:r>
              <a:rPr lang="en-US" sz="1050" spc="-2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-25" dirty="0" smtClean="0">
                <a:solidFill>
                  <a:srgbClr val="CCCCCC"/>
                </a:solidFill>
                <a:latin typeface="Arial"/>
                <a:cs typeface="Arial"/>
              </a:rPr>
              <a:t>CLT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only applies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when independence and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sample  size/skew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conditions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are</a:t>
            </a:r>
            <a:r>
              <a:rPr sz="1050" spc="-2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met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CCCCCC"/>
              </a:buClr>
              <a:buFont typeface="Arial"/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10" dirty="0">
                <a:solidFill>
                  <a:srgbClr val="CCDBE6"/>
                </a:solidFill>
                <a:latin typeface="Arial"/>
                <a:cs typeface="Arial"/>
              </a:rPr>
              <a:t>Exercises </a:t>
            </a: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[time</a:t>
            </a:r>
            <a:r>
              <a:rPr sz="1050" spc="5" dirty="0">
                <a:solidFill>
                  <a:srgbClr val="CCDBE6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CCDBE6"/>
                </a:solidFill>
                <a:latin typeface="Arial"/>
                <a:cs typeface="Arial"/>
              </a:rPr>
              <a:t>permitting]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8750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734" y="97367"/>
            <a:ext cx="4272280" cy="111504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6896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CLT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describes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shape,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center,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spread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sampling</a:t>
            </a:r>
            <a:endParaRPr sz="1050" dirty="0">
              <a:latin typeface="Arial"/>
              <a:cs typeface="Arial"/>
            </a:endParaRPr>
          </a:p>
          <a:p>
            <a:pPr marL="3496945">
              <a:lnSpc>
                <a:spcPct val="100000"/>
              </a:lnSpc>
              <a:spcBef>
                <a:spcPts val="95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distributions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1350" b="1" dirty="0" smtClean="0">
                <a:latin typeface="Times New Roman"/>
                <a:cs typeface="Times New Roman"/>
              </a:rPr>
              <a:t>Central Limit Theorem</a:t>
            </a:r>
            <a:endParaRPr sz="1350" b="1" dirty="0">
              <a:latin typeface="Times New Roman"/>
              <a:cs typeface="Times New Roman"/>
            </a:endParaRPr>
          </a:p>
          <a:p>
            <a:pPr marL="12700" marR="584835">
              <a:lnSpc>
                <a:spcPct val="100000"/>
              </a:lnSpc>
            </a:pPr>
            <a:r>
              <a:rPr sz="12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Under 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right 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conditions</a:t>
            </a:r>
            <a:r>
              <a:rPr sz="1200" spc="-15" dirty="0">
                <a:latin typeface="Arial"/>
                <a:cs typeface="Arial"/>
              </a:rPr>
              <a:t>,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distribution of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sample  </a:t>
            </a:r>
            <a:r>
              <a:rPr sz="1200" spc="-35" dirty="0" smtClean="0">
                <a:solidFill>
                  <a:srgbClr val="00B050"/>
                </a:solidFill>
                <a:latin typeface="Arial"/>
                <a:cs typeface="Arial"/>
              </a:rPr>
              <a:t>means</a:t>
            </a:r>
            <a:r>
              <a:rPr lang="en-US" sz="1200" spc="-35" dirty="0">
                <a:solidFill>
                  <a:srgbClr val="00B050"/>
                </a:solidFill>
                <a:latin typeface="Arial"/>
                <a:cs typeface="Arial"/>
              </a:rPr>
              <a:t> (sampling </a:t>
            </a:r>
            <a:r>
              <a:rPr lang="en-US" sz="1200" spc="-35" dirty="0" err="1">
                <a:solidFill>
                  <a:srgbClr val="00B050"/>
                </a:solidFill>
                <a:latin typeface="Arial"/>
                <a:cs typeface="Arial"/>
              </a:rPr>
              <a:t>dist</a:t>
            </a:r>
            <a:r>
              <a:rPr lang="en-US" sz="1200" spc="-35" dirty="0">
                <a:solidFill>
                  <a:srgbClr val="00B050"/>
                </a:solidFill>
                <a:latin typeface="Arial"/>
                <a:cs typeface="Arial"/>
              </a:rPr>
              <a:t>)</a:t>
            </a:r>
            <a:r>
              <a:rPr sz="1200" spc="-35" dirty="0" smtClean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5" dirty="0">
                <a:latin typeface="Arial"/>
                <a:cs typeface="Arial"/>
              </a:rPr>
              <a:t>well </a:t>
            </a:r>
            <a:r>
              <a:rPr sz="1200" spc="-20" dirty="0">
                <a:latin typeface="Arial"/>
                <a:cs typeface="Arial"/>
              </a:rPr>
              <a:t>approximated by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0" dirty="0">
                <a:latin typeface="Arial"/>
                <a:cs typeface="Arial"/>
              </a:rPr>
              <a:t>normal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distribution: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050" y="1532333"/>
            <a:ext cx="292925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1200" spc="-50" dirty="0" smtClean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cheat: </a:t>
            </a:r>
            <a:r>
              <a:rPr sz="1200" spc="-50" dirty="0">
                <a:latin typeface="Arial"/>
                <a:cs typeface="Arial"/>
              </a:rPr>
              <a:t>If </a:t>
            </a:r>
            <a:r>
              <a:rPr sz="1200" i="1" spc="70" dirty="0">
                <a:latin typeface="Times New Roman"/>
                <a:cs typeface="Times New Roman"/>
              </a:rPr>
              <a:t>σ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15" dirty="0">
                <a:latin typeface="Arial"/>
                <a:cs typeface="Arial"/>
              </a:rPr>
              <a:t>unknown, </a:t>
            </a:r>
            <a:r>
              <a:rPr sz="1200" spc="-35" dirty="0">
                <a:latin typeface="Arial"/>
                <a:cs typeface="Arial"/>
              </a:rPr>
              <a:t>use </a:t>
            </a:r>
            <a:r>
              <a:rPr sz="1200" i="1" spc="-25" dirty="0">
                <a:latin typeface="Georgia"/>
                <a:cs typeface="Georgia"/>
              </a:rPr>
              <a:t>s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600" y="1831200"/>
            <a:ext cx="3924935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latin typeface="Arial"/>
                <a:cs typeface="Arial"/>
              </a:rPr>
              <a:t>So </a:t>
            </a:r>
            <a:r>
              <a:rPr sz="1200" spc="-15" dirty="0">
                <a:latin typeface="Arial"/>
                <a:cs typeface="Arial"/>
              </a:rPr>
              <a:t>it </a:t>
            </a:r>
            <a:r>
              <a:rPr sz="1200" spc="-5" dirty="0">
                <a:latin typeface="Arial"/>
                <a:cs typeface="Arial"/>
              </a:rPr>
              <a:t>wasn’t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coincidence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sampling </a:t>
            </a:r>
            <a:r>
              <a:rPr sz="1200" spc="-20" dirty="0">
                <a:latin typeface="Arial"/>
                <a:cs typeface="Arial"/>
              </a:rPr>
              <a:t>distributions  we </a:t>
            </a:r>
            <a:r>
              <a:rPr sz="1200" spc="-25" dirty="0">
                <a:latin typeface="Arial"/>
                <a:cs typeface="Arial"/>
              </a:rPr>
              <a:t>saw </a:t>
            </a:r>
            <a:r>
              <a:rPr sz="1200" spc="-45" dirty="0">
                <a:latin typeface="Arial"/>
                <a:cs typeface="Arial"/>
              </a:rPr>
              <a:t>earlier </a:t>
            </a:r>
            <a:r>
              <a:rPr sz="1200" spc="-35" dirty="0">
                <a:latin typeface="Arial"/>
                <a:cs typeface="Arial"/>
              </a:rPr>
              <a:t>were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symmetric.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5600" y="2231682"/>
            <a:ext cx="392557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90215" algn="l"/>
              </a:tabLst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 </a:t>
            </a:r>
            <a:r>
              <a:rPr sz="1200" spc="-65" dirty="0">
                <a:latin typeface="Arial"/>
                <a:cs typeface="Arial"/>
              </a:rPr>
              <a:t>We </a:t>
            </a:r>
            <a:r>
              <a:rPr sz="1200" spc="5" dirty="0">
                <a:latin typeface="Arial"/>
                <a:cs typeface="Arial"/>
              </a:rPr>
              <a:t>won’t </a:t>
            </a:r>
            <a:r>
              <a:rPr sz="1200" spc="-10" dirty="0">
                <a:latin typeface="Arial"/>
                <a:cs typeface="Arial"/>
              </a:rPr>
              <a:t>go </a:t>
            </a:r>
            <a:r>
              <a:rPr sz="1200" spc="-15" dirty="0">
                <a:latin typeface="Arial"/>
                <a:cs typeface="Arial"/>
              </a:rPr>
              <a:t>into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proving </a:t>
            </a:r>
            <a:r>
              <a:rPr sz="1200" spc="-25" dirty="0" smtClean="0">
                <a:latin typeface="Arial"/>
                <a:cs typeface="Arial"/>
              </a:rPr>
              <a:t>why</a:t>
            </a:r>
            <a:r>
              <a:rPr sz="1200" spc="70" dirty="0" smtClean="0">
                <a:latin typeface="Arial"/>
                <a:cs typeface="Arial"/>
              </a:rPr>
              <a:t> </a:t>
            </a:r>
            <a:r>
              <a:rPr sz="1200" spc="204" dirty="0" smtClean="0">
                <a:latin typeface="Arial"/>
                <a:cs typeface="Arial"/>
              </a:rPr>
              <a:t>	</a:t>
            </a:r>
            <a:r>
              <a:rPr sz="1200" spc="-5" dirty="0" smtClean="0">
                <a:latin typeface="Arial"/>
                <a:cs typeface="Arial"/>
              </a:rPr>
              <a:t>, </a:t>
            </a:r>
            <a:r>
              <a:rPr sz="1200" dirty="0" smtClean="0">
                <a:latin typeface="Arial"/>
                <a:cs typeface="Arial"/>
              </a:rPr>
              <a:t>but </a:t>
            </a:r>
            <a:r>
              <a:rPr sz="1200" spc="-20" dirty="0" smtClean="0">
                <a:latin typeface="Arial"/>
                <a:cs typeface="Arial"/>
              </a:rPr>
              <a:t>note</a:t>
            </a:r>
            <a:r>
              <a:rPr sz="1200" spc="-60" dirty="0" smtClean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that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5600" y="2393535"/>
            <a:ext cx="4001135" cy="82296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355"/>
              </a:spcBef>
            </a:pPr>
            <a:r>
              <a:rPr sz="1200" spc="-40" dirty="0">
                <a:latin typeface="Arial"/>
                <a:cs typeface="Arial"/>
              </a:rPr>
              <a:t>as </a:t>
            </a:r>
            <a:r>
              <a:rPr sz="1200" i="1" spc="-55" dirty="0">
                <a:latin typeface="Georgia"/>
                <a:cs typeface="Georgia"/>
              </a:rPr>
              <a:t>n </a:t>
            </a:r>
            <a:r>
              <a:rPr sz="1200" spc="-35" dirty="0">
                <a:latin typeface="Arial"/>
                <a:cs typeface="Arial"/>
              </a:rPr>
              <a:t>increases </a:t>
            </a:r>
            <a:r>
              <a:rPr sz="1200" i="1" spc="-5" dirty="0">
                <a:latin typeface="Georgia"/>
                <a:cs typeface="Georgia"/>
              </a:rPr>
              <a:t>SE</a:t>
            </a:r>
            <a:r>
              <a:rPr sz="1200" i="1" spc="-30" dirty="0">
                <a:latin typeface="Georgia"/>
                <a:cs typeface="Georgia"/>
              </a:rPr>
              <a:t> </a:t>
            </a:r>
            <a:r>
              <a:rPr lang="en-US" sz="1200" spc="-30" dirty="0" smtClean="0">
                <a:latin typeface="Arial"/>
                <a:cs typeface="Arial"/>
              </a:rPr>
              <a:t>___________</a:t>
            </a:r>
            <a:r>
              <a:rPr sz="1200" spc="-30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254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latin typeface="Arial"/>
                <a:cs typeface="Arial"/>
              </a:rPr>
              <a:t>As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45" dirty="0">
                <a:latin typeface="Arial"/>
                <a:cs typeface="Arial"/>
              </a:rPr>
              <a:t>size </a:t>
            </a:r>
            <a:r>
              <a:rPr sz="1200" spc="-35" dirty="0">
                <a:latin typeface="Arial"/>
                <a:cs typeface="Arial"/>
              </a:rPr>
              <a:t>increases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10" dirty="0">
                <a:latin typeface="Arial"/>
                <a:cs typeface="Arial"/>
              </a:rPr>
              <a:t>would </a:t>
            </a:r>
            <a:r>
              <a:rPr sz="1200" spc="-15" dirty="0">
                <a:latin typeface="Arial"/>
                <a:cs typeface="Arial"/>
              </a:rPr>
              <a:t>expect </a:t>
            </a:r>
            <a:r>
              <a:rPr sz="1200" spc="-30" dirty="0">
                <a:latin typeface="Arial"/>
                <a:cs typeface="Arial"/>
              </a:rPr>
              <a:t>samples </a:t>
            </a:r>
            <a:r>
              <a:rPr sz="1200" spc="5" dirty="0">
                <a:latin typeface="Arial"/>
                <a:cs typeface="Arial"/>
              </a:rPr>
              <a:t>to  </a:t>
            </a:r>
            <a:r>
              <a:rPr sz="1200" spc="-35" dirty="0">
                <a:latin typeface="Arial"/>
                <a:cs typeface="Arial"/>
              </a:rPr>
              <a:t>yield </a:t>
            </a:r>
            <a:r>
              <a:rPr sz="1200" spc="-30" dirty="0">
                <a:latin typeface="Arial"/>
                <a:cs typeface="Arial"/>
              </a:rPr>
              <a:t>more </a:t>
            </a:r>
            <a:r>
              <a:rPr sz="1200" spc="-20" dirty="0">
                <a:latin typeface="Arial"/>
                <a:cs typeface="Arial"/>
              </a:rPr>
              <a:t>consistent </a:t>
            </a:r>
            <a:r>
              <a:rPr sz="1200" spc="-30" dirty="0">
                <a:latin typeface="Arial"/>
                <a:cs typeface="Arial"/>
              </a:rPr>
              <a:t>sample means, hence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variability  </a:t>
            </a:r>
            <a:r>
              <a:rPr sz="1200" spc="-20" dirty="0">
                <a:latin typeface="Arial"/>
                <a:cs typeface="Arial"/>
              </a:rPr>
              <a:t>among the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35" dirty="0">
                <a:latin typeface="Arial"/>
                <a:cs typeface="Arial"/>
              </a:rPr>
              <a:t>means </a:t>
            </a:r>
            <a:r>
              <a:rPr sz="1200" spc="-10" dirty="0">
                <a:latin typeface="Arial"/>
                <a:cs typeface="Arial"/>
              </a:rPr>
              <a:t>would </a:t>
            </a:r>
            <a:r>
              <a:rPr sz="1200" spc="-20" dirty="0">
                <a:latin typeface="Arial"/>
                <a:cs typeface="Arial"/>
              </a:rPr>
              <a:t>be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lower.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077384"/>
            <a:ext cx="1890298" cy="444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2158769"/>
            <a:ext cx="490897" cy="3299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85" y="97367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👫</a:t>
            </a:r>
          </a:p>
        </p:txBody>
      </p:sp>
    </p:spTree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1050" y="1532333"/>
            <a:ext cx="292925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1200" spc="-50" dirty="0" smtClean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cheat: </a:t>
            </a:r>
            <a:r>
              <a:rPr sz="1200" spc="-50" dirty="0">
                <a:latin typeface="Arial"/>
                <a:cs typeface="Arial"/>
              </a:rPr>
              <a:t>If </a:t>
            </a:r>
            <a:r>
              <a:rPr sz="1200" i="1" spc="70" dirty="0">
                <a:latin typeface="Times New Roman"/>
                <a:cs typeface="Times New Roman"/>
              </a:rPr>
              <a:t>σ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15" dirty="0">
                <a:latin typeface="Arial"/>
                <a:cs typeface="Arial"/>
              </a:rPr>
              <a:t>unknown, </a:t>
            </a:r>
            <a:r>
              <a:rPr sz="1200" spc="-35" dirty="0">
                <a:latin typeface="Arial"/>
                <a:cs typeface="Arial"/>
              </a:rPr>
              <a:t>use </a:t>
            </a:r>
            <a:r>
              <a:rPr sz="1200" i="1" spc="-25" dirty="0">
                <a:latin typeface="Georgia"/>
                <a:cs typeface="Georgia"/>
              </a:rPr>
              <a:t>s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600" y="1831200"/>
            <a:ext cx="3924935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latin typeface="Arial"/>
                <a:cs typeface="Arial"/>
              </a:rPr>
              <a:t>So </a:t>
            </a:r>
            <a:r>
              <a:rPr sz="1200" spc="-15" dirty="0">
                <a:latin typeface="Arial"/>
                <a:cs typeface="Arial"/>
              </a:rPr>
              <a:t>it </a:t>
            </a:r>
            <a:r>
              <a:rPr sz="1200" spc="-5" dirty="0">
                <a:latin typeface="Arial"/>
                <a:cs typeface="Arial"/>
              </a:rPr>
              <a:t>wasn’t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coincidence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sampling </a:t>
            </a:r>
            <a:r>
              <a:rPr sz="1200" spc="-20" dirty="0">
                <a:latin typeface="Arial"/>
                <a:cs typeface="Arial"/>
              </a:rPr>
              <a:t>distributions  we </a:t>
            </a:r>
            <a:r>
              <a:rPr sz="1200" spc="-25" dirty="0">
                <a:latin typeface="Arial"/>
                <a:cs typeface="Arial"/>
              </a:rPr>
              <a:t>saw </a:t>
            </a:r>
            <a:r>
              <a:rPr sz="1200" spc="-45" dirty="0">
                <a:latin typeface="Arial"/>
                <a:cs typeface="Arial"/>
              </a:rPr>
              <a:t>earlier </a:t>
            </a:r>
            <a:r>
              <a:rPr sz="1200" spc="-35" dirty="0">
                <a:latin typeface="Arial"/>
                <a:cs typeface="Arial"/>
              </a:rPr>
              <a:t>were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symmetric.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5600" y="2231682"/>
            <a:ext cx="392557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90215" algn="l"/>
              </a:tabLst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 </a:t>
            </a:r>
            <a:r>
              <a:rPr sz="1200" spc="-65" dirty="0">
                <a:latin typeface="Arial"/>
                <a:cs typeface="Arial"/>
              </a:rPr>
              <a:t>We </a:t>
            </a:r>
            <a:r>
              <a:rPr sz="1200" spc="5" dirty="0">
                <a:latin typeface="Arial"/>
                <a:cs typeface="Arial"/>
              </a:rPr>
              <a:t>won’t </a:t>
            </a:r>
            <a:r>
              <a:rPr sz="1200" spc="-10" dirty="0">
                <a:latin typeface="Arial"/>
                <a:cs typeface="Arial"/>
              </a:rPr>
              <a:t>go </a:t>
            </a:r>
            <a:r>
              <a:rPr sz="1200" spc="-15" dirty="0">
                <a:latin typeface="Arial"/>
                <a:cs typeface="Arial"/>
              </a:rPr>
              <a:t>into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proving </a:t>
            </a:r>
            <a:r>
              <a:rPr sz="1200" spc="-25" dirty="0" smtClean="0">
                <a:latin typeface="Arial"/>
                <a:cs typeface="Arial"/>
              </a:rPr>
              <a:t>why</a:t>
            </a:r>
            <a:r>
              <a:rPr sz="1200" spc="70" dirty="0" smtClean="0">
                <a:latin typeface="Arial"/>
                <a:cs typeface="Arial"/>
              </a:rPr>
              <a:t> </a:t>
            </a:r>
            <a:r>
              <a:rPr sz="1200" spc="204" dirty="0" smtClean="0">
                <a:latin typeface="Arial"/>
                <a:cs typeface="Arial"/>
              </a:rPr>
              <a:t>	</a:t>
            </a:r>
            <a:r>
              <a:rPr sz="1200" spc="-5" dirty="0" smtClean="0">
                <a:latin typeface="Arial"/>
                <a:cs typeface="Arial"/>
              </a:rPr>
              <a:t>, </a:t>
            </a:r>
            <a:r>
              <a:rPr sz="1200" dirty="0" smtClean="0">
                <a:latin typeface="Arial"/>
                <a:cs typeface="Arial"/>
              </a:rPr>
              <a:t>but </a:t>
            </a:r>
            <a:r>
              <a:rPr sz="1200" spc="-20" dirty="0" smtClean="0">
                <a:latin typeface="Arial"/>
                <a:cs typeface="Arial"/>
              </a:rPr>
              <a:t>note</a:t>
            </a:r>
            <a:r>
              <a:rPr sz="1200" spc="-60" dirty="0" smtClean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that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5600" y="2393535"/>
            <a:ext cx="4001135" cy="82296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355"/>
              </a:spcBef>
            </a:pPr>
            <a:r>
              <a:rPr sz="1200" spc="-40" dirty="0">
                <a:latin typeface="Arial"/>
                <a:cs typeface="Arial"/>
              </a:rPr>
              <a:t>as </a:t>
            </a:r>
            <a:r>
              <a:rPr sz="1200" i="1" spc="-55" dirty="0">
                <a:latin typeface="Georgia"/>
                <a:cs typeface="Georgia"/>
              </a:rPr>
              <a:t>n </a:t>
            </a:r>
            <a:r>
              <a:rPr sz="1200" spc="-35" dirty="0">
                <a:latin typeface="Arial"/>
                <a:cs typeface="Arial"/>
              </a:rPr>
              <a:t>increases </a:t>
            </a:r>
            <a:r>
              <a:rPr sz="1200" i="1" spc="-5" dirty="0">
                <a:latin typeface="Georgia"/>
                <a:cs typeface="Georgia"/>
              </a:rPr>
              <a:t>SE</a:t>
            </a:r>
            <a:r>
              <a:rPr sz="1200" i="1" spc="-30" dirty="0">
                <a:latin typeface="Georgia"/>
                <a:cs typeface="Georgia"/>
              </a:rPr>
              <a:t> </a:t>
            </a:r>
            <a:r>
              <a:rPr lang="en-US" sz="1200" u="sng" spc="-30" dirty="0" smtClean="0">
                <a:latin typeface="Arial"/>
                <a:cs typeface="Arial"/>
              </a:rPr>
              <a:t>decreases</a:t>
            </a:r>
            <a:r>
              <a:rPr sz="1200" spc="-30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254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latin typeface="Arial"/>
                <a:cs typeface="Arial"/>
              </a:rPr>
              <a:t>As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45" dirty="0">
                <a:latin typeface="Arial"/>
                <a:cs typeface="Arial"/>
              </a:rPr>
              <a:t>size </a:t>
            </a:r>
            <a:r>
              <a:rPr sz="1200" spc="-35" dirty="0">
                <a:latin typeface="Arial"/>
                <a:cs typeface="Arial"/>
              </a:rPr>
              <a:t>increases </a:t>
            </a:r>
            <a:r>
              <a:rPr sz="1200" spc="-20" dirty="0">
                <a:latin typeface="Arial"/>
                <a:cs typeface="Arial"/>
              </a:rPr>
              <a:t>we </a:t>
            </a:r>
            <a:r>
              <a:rPr sz="1200" spc="-10" dirty="0">
                <a:latin typeface="Arial"/>
                <a:cs typeface="Arial"/>
              </a:rPr>
              <a:t>would </a:t>
            </a:r>
            <a:r>
              <a:rPr sz="1200" spc="-15" dirty="0">
                <a:latin typeface="Arial"/>
                <a:cs typeface="Arial"/>
              </a:rPr>
              <a:t>expect </a:t>
            </a:r>
            <a:r>
              <a:rPr sz="1200" spc="-30" dirty="0">
                <a:latin typeface="Arial"/>
                <a:cs typeface="Arial"/>
              </a:rPr>
              <a:t>samples </a:t>
            </a:r>
            <a:r>
              <a:rPr sz="1200" spc="5" dirty="0">
                <a:latin typeface="Arial"/>
                <a:cs typeface="Arial"/>
              </a:rPr>
              <a:t>to  </a:t>
            </a:r>
            <a:r>
              <a:rPr sz="1200" spc="-35" dirty="0">
                <a:latin typeface="Arial"/>
                <a:cs typeface="Arial"/>
              </a:rPr>
              <a:t>yield </a:t>
            </a:r>
            <a:r>
              <a:rPr sz="1200" spc="-30" dirty="0">
                <a:latin typeface="Arial"/>
                <a:cs typeface="Arial"/>
              </a:rPr>
              <a:t>more </a:t>
            </a:r>
            <a:r>
              <a:rPr sz="1200" spc="-20" dirty="0">
                <a:latin typeface="Arial"/>
                <a:cs typeface="Arial"/>
              </a:rPr>
              <a:t>consistent </a:t>
            </a:r>
            <a:r>
              <a:rPr sz="1200" spc="-30" dirty="0">
                <a:latin typeface="Arial"/>
                <a:cs typeface="Arial"/>
              </a:rPr>
              <a:t>sample means, hence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variability  </a:t>
            </a:r>
            <a:r>
              <a:rPr sz="1200" spc="-20" dirty="0">
                <a:latin typeface="Arial"/>
                <a:cs typeface="Arial"/>
              </a:rPr>
              <a:t>among the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35" dirty="0">
                <a:latin typeface="Arial"/>
                <a:cs typeface="Arial"/>
              </a:rPr>
              <a:t>means </a:t>
            </a:r>
            <a:r>
              <a:rPr sz="1200" spc="-10" dirty="0">
                <a:latin typeface="Arial"/>
                <a:cs typeface="Arial"/>
              </a:rPr>
              <a:t>would </a:t>
            </a:r>
            <a:r>
              <a:rPr sz="1200" spc="-20" dirty="0">
                <a:latin typeface="Arial"/>
                <a:cs typeface="Arial"/>
              </a:rPr>
              <a:t>be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lower.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079911"/>
            <a:ext cx="1890298" cy="444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2158769"/>
            <a:ext cx="490897" cy="3299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85" y="97367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👫</a:t>
            </a:r>
          </a:p>
        </p:txBody>
      </p:sp>
      <p:sp>
        <p:nvSpPr>
          <p:cNvPr id="12" name="object 3"/>
          <p:cNvSpPr txBox="1"/>
          <p:nvPr/>
        </p:nvSpPr>
        <p:spPr>
          <a:xfrm>
            <a:off x="227734" y="97367"/>
            <a:ext cx="4272280" cy="111504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6896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CLT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describes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shape,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center,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spread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sampling</a:t>
            </a:r>
            <a:endParaRPr sz="1050" dirty="0">
              <a:latin typeface="Arial"/>
              <a:cs typeface="Arial"/>
            </a:endParaRPr>
          </a:p>
          <a:p>
            <a:pPr marL="3496945">
              <a:lnSpc>
                <a:spcPct val="100000"/>
              </a:lnSpc>
              <a:spcBef>
                <a:spcPts val="95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distributions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1350" b="1" dirty="0" smtClean="0">
                <a:latin typeface="Times New Roman"/>
                <a:cs typeface="Times New Roman"/>
              </a:rPr>
              <a:t>Central Limit Theorem</a:t>
            </a:r>
            <a:endParaRPr sz="1350" b="1" dirty="0">
              <a:latin typeface="Times New Roman"/>
              <a:cs typeface="Times New Roman"/>
            </a:endParaRPr>
          </a:p>
          <a:p>
            <a:pPr marL="12700" marR="584835">
              <a:lnSpc>
                <a:spcPct val="100000"/>
              </a:lnSpc>
            </a:pPr>
            <a:r>
              <a:rPr sz="12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Under 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right 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conditions</a:t>
            </a:r>
            <a:r>
              <a:rPr sz="1200" spc="-15" dirty="0">
                <a:latin typeface="Arial"/>
                <a:cs typeface="Arial"/>
              </a:rPr>
              <a:t>,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distribution of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sample  </a:t>
            </a:r>
            <a:r>
              <a:rPr sz="1200" spc="-35" dirty="0" smtClean="0">
                <a:solidFill>
                  <a:srgbClr val="00B050"/>
                </a:solidFill>
                <a:latin typeface="Arial"/>
                <a:cs typeface="Arial"/>
              </a:rPr>
              <a:t>means</a:t>
            </a:r>
            <a:r>
              <a:rPr lang="en-US" sz="1200" spc="-35" dirty="0">
                <a:solidFill>
                  <a:srgbClr val="00B050"/>
                </a:solidFill>
                <a:latin typeface="Arial"/>
                <a:cs typeface="Arial"/>
              </a:rPr>
              <a:t> (sampling </a:t>
            </a:r>
            <a:r>
              <a:rPr lang="en-US" sz="1200" spc="-35" dirty="0" err="1">
                <a:solidFill>
                  <a:srgbClr val="00B050"/>
                </a:solidFill>
                <a:latin typeface="Arial"/>
                <a:cs typeface="Arial"/>
              </a:rPr>
              <a:t>dist</a:t>
            </a:r>
            <a:r>
              <a:rPr lang="en-US" sz="1200" spc="-35" dirty="0">
                <a:solidFill>
                  <a:srgbClr val="00B050"/>
                </a:solidFill>
                <a:latin typeface="Arial"/>
                <a:cs typeface="Arial"/>
              </a:rPr>
              <a:t>)</a:t>
            </a:r>
            <a:r>
              <a:rPr sz="1200" spc="-35" dirty="0" smtClean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5" dirty="0">
                <a:latin typeface="Arial"/>
                <a:cs typeface="Arial"/>
              </a:rPr>
              <a:t>well </a:t>
            </a:r>
            <a:r>
              <a:rPr sz="1200" spc="-20" dirty="0">
                <a:latin typeface="Arial"/>
                <a:cs typeface="Arial"/>
              </a:rPr>
              <a:t>approximated by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0" dirty="0">
                <a:latin typeface="Arial"/>
                <a:cs typeface="Arial"/>
              </a:rPr>
              <a:t>normal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distribution: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046555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83" y="286450"/>
            <a:ext cx="4560379" cy="355994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024F84"/>
                </a:solidFill>
                <a:latin typeface="Arial"/>
                <a:cs typeface="Arial"/>
              </a:rPr>
              <a:t>Housekeeping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69900" lvl="2">
              <a:spcBef>
                <a:spcPts val="95"/>
              </a:spcBef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Problem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We </a:t>
            </a:r>
            <a:r>
              <a:rPr lang="en-US"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need a probability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of values that a sample statistic can take on to assess how “extreme” (or likely) a sample statistic is (given an assumption about the population).</a:t>
            </a:r>
            <a:endParaRPr lang="en-US" sz="1050" u="sng" spc="2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lvl="2">
              <a:spcBef>
                <a:spcPts val="95"/>
              </a:spcBef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One Solution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If you can, use a theoretical probability distribution of the sample statistic, using the Central Limit Theorem.</a:t>
            </a:r>
            <a:endParaRPr lang="en-US" sz="1050" u="sng" spc="2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lvl="3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Observation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✋ 🔮 🖳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statistics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vary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from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sz="1050" spc="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to</a:t>
            </a:r>
            <a:r>
              <a:rPr sz="1050" spc="-4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sample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5080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Important Theorem</a:t>
            </a:r>
            <a:r>
              <a:rPr lang="en-US" sz="1050" spc="-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sz="1050" spc="-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CLT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describes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shape,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center,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spread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sampling  distributions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27100" marR="456565" lvl="3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lang="en-US" sz="1050" u="sng" spc="-25" dirty="0" smtClean="0">
                <a:latin typeface="Arial"/>
                <a:cs typeface="Arial"/>
              </a:rPr>
              <a:t>Necessary Conditions</a:t>
            </a:r>
            <a:r>
              <a:rPr lang="en-US" sz="1050" spc="-25" dirty="0" smtClean="0">
                <a:latin typeface="Arial"/>
                <a:cs typeface="Arial"/>
              </a:rPr>
              <a:t>: </a:t>
            </a:r>
            <a:r>
              <a:rPr sz="1050" spc="-25" dirty="0" smtClean="0">
                <a:latin typeface="Arial"/>
                <a:cs typeface="Arial"/>
              </a:rPr>
              <a:t>CLT </a:t>
            </a:r>
            <a:r>
              <a:rPr sz="1050" spc="20" dirty="0">
                <a:latin typeface="Arial"/>
                <a:cs typeface="Arial"/>
              </a:rPr>
              <a:t>only applies </a:t>
            </a:r>
            <a:r>
              <a:rPr sz="1050" spc="25" dirty="0">
                <a:latin typeface="Arial"/>
                <a:cs typeface="Arial"/>
              </a:rPr>
              <a:t>when independence and </a:t>
            </a:r>
            <a:r>
              <a:rPr sz="1050" spc="20" dirty="0">
                <a:latin typeface="Arial"/>
                <a:cs typeface="Arial"/>
              </a:rPr>
              <a:t>sample  size/skew </a:t>
            </a:r>
            <a:r>
              <a:rPr sz="1050" spc="30" dirty="0">
                <a:latin typeface="Arial"/>
                <a:cs typeface="Arial"/>
              </a:rPr>
              <a:t>conditions </a:t>
            </a:r>
            <a:r>
              <a:rPr sz="1050" spc="-5" dirty="0">
                <a:latin typeface="Arial"/>
                <a:cs typeface="Arial"/>
              </a:rPr>
              <a:t>are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met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CCCCCC"/>
              </a:buClr>
              <a:buFont typeface="Arial"/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10" dirty="0">
                <a:solidFill>
                  <a:srgbClr val="CCDBE6"/>
                </a:solidFill>
                <a:latin typeface="Arial"/>
                <a:cs typeface="Arial"/>
              </a:rPr>
              <a:t>Exercises </a:t>
            </a: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[time</a:t>
            </a:r>
            <a:r>
              <a:rPr sz="1050" spc="5" dirty="0">
                <a:solidFill>
                  <a:srgbClr val="CCDBE6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CCDBE6"/>
                </a:solidFill>
                <a:latin typeface="Arial"/>
                <a:cs typeface="Arial"/>
              </a:rPr>
              <a:t>permitting]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997393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07" y="1882775"/>
            <a:ext cx="4229998" cy="1106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565" y="394699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are these conditions?</a:t>
            </a:r>
            <a:endParaRPr lang="en-US" sz="2800" dirty="0"/>
          </a:p>
        </p:txBody>
      </p:sp>
      <p:cxnSp>
        <p:nvCxnSpPr>
          <p:cNvPr id="8" name="Curved Connector 7"/>
          <p:cNvCxnSpPr/>
          <p:nvPr/>
        </p:nvCxnSpPr>
        <p:spPr>
          <a:xfrm rot="10800000" flipH="1" flipV="1">
            <a:off x="282565" y="955126"/>
            <a:ext cx="117485" cy="1239622"/>
          </a:xfrm>
          <a:prstGeom prst="curvedConnector4">
            <a:avLst>
              <a:gd name="adj1" fmla="val -194578"/>
              <a:gd name="adj2" fmla="val 1047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962873"/>
      </p:ext>
    </p:extLst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4190" marR="5080" algn="r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3. </a:t>
            </a:r>
            <a:r>
              <a:rPr spc="-25" dirty="0"/>
              <a:t>CLT </a:t>
            </a:r>
            <a:r>
              <a:rPr spc="20" dirty="0"/>
              <a:t>only applies </a:t>
            </a:r>
            <a:r>
              <a:rPr spc="25" dirty="0"/>
              <a:t>when independence and </a:t>
            </a:r>
            <a:r>
              <a:rPr spc="20" dirty="0"/>
              <a:t>sample</a:t>
            </a:r>
            <a:r>
              <a:rPr spc="70" dirty="0"/>
              <a:t> </a:t>
            </a:r>
            <a:r>
              <a:rPr spc="20" dirty="0"/>
              <a:t>size/skew</a:t>
            </a:r>
          </a:p>
          <a:p>
            <a:pPr marL="504190" marR="5080" algn="r">
              <a:lnSpc>
                <a:spcPct val="100000"/>
              </a:lnSpc>
              <a:spcBef>
                <a:spcPts val="95"/>
              </a:spcBef>
            </a:pPr>
            <a:r>
              <a:rPr spc="30" dirty="0"/>
              <a:t>conditions </a:t>
            </a:r>
            <a:r>
              <a:rPr spc="-5" dirty="0"/>
              <a:t>are</a:t>
            </a:r>
            <a:r>
              <a:rPr spc="-70" dirty="0"/>
              <a:t> </a:t>
            </a:r>
            <a:r>
              <a:rPr spc="30" dirty="0"/>
              <a:t>met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677" y="674357"/>
            <a:ext cx="3991610" cy="19813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360" marR="704850" indent="-20066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sz="1200" i="1" spc="-25" dirty="0">
                <a:solidFill>
                  <a:srgbClr val="007784"/>
                </a:solidFill>
                <a:latin typeface="Arial"/>
                <a:cs typeface="Arial"/>
              </a:rPr>
              <a:t>Independence: </a:t>
            </a:r>
            <a:r>
              <a:rPr sz="1200" spc="-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Sampled observations </a:t>
            </a:r>
            <a:r>
              <a:rPr sz="1200" spc="-15" dirty="0">
                <a:latin typeface="Arial"/>
                <a:cs typeface="Arial"/>
              </a:rPr>
              <a:t>must </a:t>
            </a:r>
            <a:r>
              <a:rPr sz="1200" spc="-20" dirty="0">
                <a:latin typeface="Arial"/>
                <a:cs typeface="Arial"/>
              </a:rPr>
              <a:t>be  independent.</a:t>
            </a:r>
            <a:endParaRPr sz="1200" dirty="0">
              <a:latin typeface="Arial"/>
              <a:cs typeface="Arial"/>
            </a:endParaRPr>
          </a:p>
          <a:p>
            <a:pPr marL="213360">
              <a:lnSpc>
                <a:spcPct val="100000"/>
              </a:lnSpc>
              <a:spcBef>
                <a:spcPts val="1205"/>
              </a:spcBef>
            </a:pPr>
            <a:r>
              <a:rPr sz="1200" spc="-45" dirty="0">
                <a:latin typeface="Arial"/>
                <a:cs typeface="Arial"/>
              </a:rPr>
              <a:t>This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5" dirty="0">
                <a:latin typeface="Arial"/>
                <a:cs typeface="Arial"/>
              </a:rPr>
              <a:t>difﬁcult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55" dirty="0">
                <a:latin typeface="Arial"/>
                <a:cs typeface="Arial"/>
              </a:rPr>
              <a:t>verify,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more </a:t>
            </a:r>
            <a:r>
              <a:rPr sz="1200" spc="-45" dirty="0">
                <a:latin typeface="Arial"/>
                <a:cs typeface="Arial"/>
              </a:rPr>
              <a:t>likely</a:t>
            </a:r>
            <a:r>
              <a:rPr sz="1200" spc="23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if</a:t>
            </a:r>
            <a:endParaRPr sz="1200" dirty="0">
              <a:latin typeface="Arial"/>
              <a:cs typeface="Arial"/>
            </a:endParaRPr>
          </a:p>
          <a:p>
            <a:pPr marL="510540" lvl="1" indent="-137160">
              <a:lnSpc>
                <a:spcPts val="1200"/>
              </a:lnSpc>
              <a:spcBef>
                <a:spcPts val="155"/>
              </a:spcBef>
              <a:buClr>
                <a:srgbClr val="024F84"/>
              </a:buClr>
              <a:buChar char="–"/>
              <a:tabLst>
                <a:tab pos="511175" algn="l"/>
              </a:tabLst>
            </a:pPr>
            <a:r>
              <a:rPr sz="10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random </a:t>
            </a:r>
            <a:r>
              <a:rPr sz="1000" spc="-2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sampling/assignment </a:t>
            </a:r>
            <a:r>
              <a:rPr sz="1000" spc="-35" dirty="0">
                <a:latin typeface="Arial"/>
                <a:cs typeface="Arial"/>
              </a:rPr>
              <a:t>is </a:t>
            </a:r>
            <a:r>
              <a:rPr sz="1000" spc="-15" dirty="0">
                <a:latin typeface="Arial"/>
                <a:cs typeface="Arial"/>
              </a:rPr>
              <a:t>used,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and,</a:t>
            </a:r>
            <a:endParaRPr sz="1000" dirty="0">
              <a:latin typeface="Arial"/>
              <a:cs typeface="Arial"/>
            </a:endParaRPr>
          </a:p>
          <a:p>
            <a:pPr marL="510540" lvl="1" indent="-137160">
              <a:lnSpc>
                <a:spcPts val="1200"/>
              </a:lnSpc>
              <a:buClr>
                <a:srgbClr val="024F84"/>
              </a:buClr>
              <a:buChar char="–"/>
              <a:tabLst>
                <a:tab pos="511175" algn="l"/>
              </a:tabLst>
            </a:pPr>
            <a:r>
              <a:rPr sz="1000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if </a:t>
            </a:r>
            <a:r>
              <a:rPr sz="1000" spc="-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sampling </a:t>
            </a:r>
            <a:r>
              <a:rPr sz="1000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without </a:t>
            </a:r>
            <a:r>
              <a:rPr sz="1000" spc="-2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replacement, </a:t>
            </a:r>
            <a:r>
              <a:rPr sz="1000" i="1" spc="-30" dirty="0">
                <a:solidFill>
                  <a:srgbClr val="C00000"/>
                </a:solidFill>
                <a:latin typeface="Georgia"/>
                <a:cs typeface="Georgia"/>
              </a:rPr>
              <a:t>n </a:t>
            </a:r>
            <a:r>
              <a:rPr sz="1000" i="1" spc="95" dirty="0">
                <a:solidFill>
                  <a:srgbClr val="C00000"/>
                </a:solidFill>
                <a:latin typeface="Times New Roman"/>
                <a:cs typeface="Times New Roman"/>
              </a:rPr>
              <a:t>&lt; </a:t>
            </a:r>
            <a:r>
              <a:rPr sz="1000" spc="-10" dirty="0">
                <a:solidFill>
                  <a:srgbClr val="C00000"/>
                </a:solidFill>
                <a:latin typeface="Arial"/>
                <a:cs typeface="Arial"/>
              </a:rPr>
              <a:t>10% </a:t>
            </a:r>
            <a:r>
              <a:rPr sz="1000" spc="-15" dirty="0">
                <a:solidFill>
                  <a:srgbClr val="0070C0"/>
                </a:solidFill>
                <a:latin typeface="Arial"/>
                <a:cs typeface="Arial"/>
              </a:rPr>
              <a:t>of </a:t>
            </a:r>
            <a:r>
              <a:rPr sz="1000" spc="-20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000" spc="-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0070C0"/>
                </a:solidFill>
                <a:latin typeface="Arial"/>
                <a:cs typeface="Arial"/>
              </a:rPr>
              <a:t>population</a:t>
            </a:r>
            <a:r>
              <a:rPr sz="1000" spc="-15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545"/>
              </a:spcBef>
              <a:buClr>
                <a:srgbClr val="024F84"/>
              </a:buClr>
              <a:buFont typeface="Arial"/>
              <a:buAutoNum type="arabicPeriod" startAt="2"/>
              <a:tabLst>
                <a:tab pos="213995" algn="l"/>
              </a:tabLst>
            </a:pPr>
            <a:r>
              <a:rPr sz="1200" i="1" spc="-35" dirty="0">
                <a:solidFill>
                  <a:srgbClr val="007784"/>
                </a:solidFill>
                <a:latin typeface="Arial"/>
                <a:cs typeface="Arial"/>
              </a:rPr>
              <a:t>Sample </a:t>
            </a:r>
            <a:r>
              <a:rPr sz="1200" i="1" spc="-30" dirty="0">
                <a:solidFill>
                  <a:srgbClr val="007784"/>
                </a:solidFill>
                <a:latin typeface="Arial"/>
                <a:cs typeface="Arial"/>
              </a:rPr>
              <a:t>size/skew:</a:t>
            </a:r>
            <a:r>
              <a:rPr sz="1200" i="1" spc="140" dirty="0">
                <a:solidFill>
                  <a:srgbClr val="007784"/>
                </a:solidFill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Either</a:t>
            </a:r>
            <a:endParaRPr sz="1200" dirty="0">
              <a:latin typeface="Arial"/>
              <a:cs typeface="Arial"/>
            </a:endParaRPr>
          </a:p>
          <a:p>
            <a:pPr marL="510540" lvl="1" indent="-137160">
              <a:lnSpc>
                <a:spcPts val="1195"/>
              </a:lnSpc>
              <a:spcBef>
                <a:spcPts val="450"/>
              </a:spcBef>
              <a:buClr>
                <a:srgbClr val="024F84"/>
              </a:buClr>
              <a:buChar char="–"/>
              <a:tabLst>
                <a:tab pos="511175" algn="l"/>
              </a:tabLst>
            </a:pPr>
            <a:r>
              <a:rPr sz="1000" spc="-20" dirty="0">
                <a:latin typeface="Arial"/>
                <a:cs typeface="Arial"/>
              </a:rPr>
              <a:t>the </a:t>
            </a:r>
            <a:r>
              <a:rPr sz="1000" spc="-15" dirty="0">
                <a:solidFill>
                  <a:srgbClr val="0070C0"/>
                </a:solidFill>
                <a:latin typeface="Arial"/>
                <a:cs typeface="Arial"/>
              </a:rPr>
              <a:t>population distribution </a:t>
            </a:r>
            <a:r>
              <a:rPr sz="1000" spc="-35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1000" spc="-25" dirty="0">
                <a:solidFill>
                  <a:srgbClr val="0070C0"/>
                </a:solidFill>
                <a:latin typeface="Arial"/>
                <a:cs typeface="Arial"/>
              </a:rPr>
              <a:t>normal</a:t>
            </a:r>
            <a:r>
              <a:rPr sz="1000" spc="8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1000" spc="-15" dirty="0" smtClean="0">
                <a:latin typeface="Arial"/>
                <a:cs typeface="Arial"/>
              </a:rPr>
              <a:t>OR</a:t>
            </a:r>
            <a:endParaRPr sz="1000" dirty="0">
              <a:latin typeface="Arial"/>
              <a:cs typeface="Arial"/>
            </a:endParaRPr>
          </a:p>
          <a:p>
            <a:pPr marL="510540" lvl="1" indent="-137160">
              <a:lnSpc>
                <a:spcPts val="1195"/>
              </a:lnSpc>
              <a:buClr>
                <a:srgbClr val="024F84"/>
              </a:buClr>
              <a:buFont typeface="Arial"/>
              <a:buChar char="–"/>
              <a:tabLst>
                <a:tab pos="511175" algn="l"/>
              </a:tabLst>
            </a:pPr>
            <a:r>
              <a:rPr lang="en-US" sz="1000" i="1" spc="-30" dirty="0" smtClean="0">
                <a:solidFill>
                  <a:schemeClr val="accent6">
                    <a:lumMod val="75000"/>
                  </a:schemeClr>
                </a:solidFill>
                <a:latin typeface="Georgia"/>
                <a:cs typeface="Georgia"/>
              </a:rPr>
              <a:t>Sample size </a:t>
            </a:r>
            <a:r>
              <a:rPr sz="1000" i="1" spc="-30" dirty="0" smtClean="0">
                <a:solidFill>
                  <a:srgbClr val="C00000"/>
                </a:solidFill>
                <a:latin typeface="Georgia"/>
                <a:cs typeface="Georgia"/>
              </a:rPr>
              <a:t>n </a:t>
            </a:r>
            <a:r>
              <a:rPr sz="1000" i="1" spc="95" dirty="0">
                <a:solidFill>
                  <a:srgbClr val="C00000"/>
                </a:solidFill>
                <a:latin typeface="Times New Roman"/>
                <a:cs typeface="Times New Roman"/>
              </a:rPr>
              <a:t>&gt; </a:t>
            </a:r>
            <a:r>
              <a:rPr sz="1000" spc="-85" dirty="0">
                <a:solidFill>
                  <a:srgbClr val="C00000"/>
                </a:solidFill>
                <a:latin typeface="Georgia"/>
                <a:cs typeface="Georgia"/>
              </a:rPr>
              <a:t>30 </a:t>
            </a:r>
            <a:r>
              <a:rPr lang="en-US" sz="1000" spc="-85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000" spc="-20" dirty="0" smtClean="0">
                <a:latin typeface="Arial"/>
                <a:cs typeface="Arial"/>
              </a:rPr>
              <a:t>and </a:t>
            </a:r>
            <a:r>
              <a:rPr sz="1000" spc="-20" dirty="0">
                <a:latin typeface="Arial"/>
                <a:cs typeface="Arial"/>
              </a:rPr>
              <a:t>the </a:t>
            </a:r>
            <a:r>
              <a:rPr sz="1000" spc="-15" dirty="0">
                <a:solidFill>
                  <a:srgbClr val="0070C0"/>
                </a:solidFill>
                <a:latin typeface="Arial"/>
                <a:cs typeface="Arial"/>
              </a:rPr>
              <a:t>population </a:t>
            </a:r>
            <a:r>
              <a:rPr sz="1000" spc="-10" dirty="0">
                <a:solidFill>
                  <a:srgbClr val="0070C0"/>
                </a:solidFill>
                <a:latin typeface="Arial"/>
                <a:cs typeface="Arial"/>
              </a:rPr>
              <a:t>dist. </a:t>
            </a:r>
            <a:r>
              <a:rPr sz="1000" spc="-35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1000" spc="-5" dirty="0">
                <a:solidFill>
                  <a:srgbClr val="0070C0"/>
                </a:solidFill>
                <a:latin typeface="Arial"/>
                <a:cs typeface="Arial"/>
              </a:rPr>
              <a:t>not </a:t>
            </a:r>
            <a:r>
              <a:rPr sz="1000" spc="-30" dirty="0">
                <a:solidFill>
                  <a:srgbClr val="0070C0"/>
                </a:solidFill>
                <a:latin typeface="Arial"/>
                <a:cs typeface="Arial"/>
              </a:rPr>
              <a:t>extremely </a:t>
            </a:r>
            <a:r>
              <a:rPr sz="1000" spc="-15" dirty="0">
                <a:solidFill>
                  <a:srgbClr val="0070C0"/>
                </a:solidFill>
                <a:latin typeface="Arial"/>
                <a:cs typeface="Arial"/>
              </a:rPr>
              <a:t>skewed</a:t>
            </a:r>
            <a:r>
              <a:rPr sz="1000" spc="-15" dirty="0">
                <a:latin typeface="Arial"/>
                <a:cs typeface="Arial"/>
              </a:rPr>
              <a:t>,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lang="en-US" sz="1000" spc="-15" dirty="0" smtClean="0">
                <a:latin typeface="Arial"/>
                <a:cs typeface="Arial"/>
              </a:rPr>
              <a:t>OR</a:t>
            </a:r>
            <a:endParaRPr sz="1000" dirty="0">
              <a:latin typeface="Arial"/>
              <a:cs typeface="Arial"/>
            </a:endParaRPr>
          </a:p>
          <a:p>
            <a:pPr marL="510540" lvl="1" indent="-137160">
              <a:lnSpc>
                <a:spcPts val="1200"/>
              </a:lnSpc>
              <a:buClr>
                <a:srgbClr val="024F84"/>
              </a:buClr>
              <a:buFont typeface="Arial"/>
              <a:buChar char="–"/>
              <a:tabLst>
                <a:tab pos="511175" algn="l"/>
              </a:tabLst>
            </a:pPr>
            <a:r>
              <a:rPr lang="en-US" sz="1000" i="1" spc="-30" dirty="0">
                <a:solidFill>
                  <a:schemeClr val="accent6">
                    <a:lumMod val="75000"/>
                  </a:schemeClr>
                </a:solidFill>
                <a:latin typeface="Georgia"/>
                <a:cs typeface="Georgia"/>
              </a:rPr>
              <a:t>Sample size </a:t>
            </a:r>
            <a:r>
              <a:rPr sz="1000" i="1" spc="-30" dirty="0" smtClean="0">
                <a:solidFill>
                  <a:srgbClr val="C00000"/>
                </a:solidFill>
                <a:latin typeface="Georgia"/>
                <a:cs typeface="Georgia"/>
              </a:rPr>
              <a:t>n </a:t>
            </a:r>
            <a:r>
              <a:rPr sz="1000" i="1" spc="95" dirty="0">
                <a:solidFill>
                  <a:srgbClr val="C00000"/>
                </a:solidFill>
                <a:latin typeface="Times New Roman"/>
                <a:cs typeface="Times New Roman"/>
              </a:rPr>
              <a:t>&gt;&gt; </a:t>
            </a:r>
            <a:r>
              <a:rPr sz="1000" spc="-85" dirty="0">
                <a:solidFill>
                  <a:srgbClr val="C00000"/>
                </a:solidFill>
                <a:latin typeface="Georgia"/>
                <a:cs typeface="Georgia"/>
              </a:rPr>
              <a:t>30 </a:t>
            </a:r>
            <a:r>
              <a:rPr sz="1000" spc="-25" dirty="0">
                <a:latin typeface="Arial"/>
                <a:cs typeface="Arial"/>
              </a:rPr>
              <a:t>(approx. </a:t>
            </a:r>
            <a:r>
              <a:rPr sz="1000" spc="-15" dirty="0">
                <a:latin typeface="Arial"/>
                <a:cs typeface="Arial"/>
              </a:rPr>
              <a:t>gets </a:t>
            </a:r>
            <a:r>
              <a:rPr sz="1000" spc="-10" dirty="0">
                <a:latin typeface="Arial"/>
                <a:cs typeface="Arial"/>
              </a:rPr>
              <a:t>better </a:t>
            </a:r>
            <a:r>
              <a:rPr sz="1000" spc="-35" dirty="0">
                <a:latin typeface="Arial"/>
                <a:cs typeface="Arial"/>
              </a:rPr>
              <a:t>as </a:t>
            </a:r>
            <a:r>
              <a:rPr sz="1000" i="1" spc="-30" dirty="0">
                <a:latin typeface="Georgia"/>
                <a:cs typeface="Georgia"/>
              </a:rPr>
              <a:t>n</a:t>
            </a:r>
            <a:r>
              <a:rPr sz="1000" i="1" spc="-140" dirty="0">
                <a:latin typeface="Georgia"/>
                <a:cs typeface="Georgia"/>
              </a:rPr>
              <a:t> </a:t>
            </a:r>
            <a:r>
              <a:rPr sz="1000" spc="-35" dirty="0">
                <a:latin typeface="Arial"/>
                <a:cs typeface="Arial"/>
              </a:rPr>
              <a:t>increases</a:t>
            </a:r>
            <a:r>
              <a:rPr sz="1000" spc="-35" dirty="0" smtClean="0">
                <a:latin typeface="Arial"/>
                <a:cs typeface="Arial"/>
              </a:rPr>
              <a:t>).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928" y="2513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784" y="36304"/>
            <a:ext cx="2740683" cy="1689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8" b="1" u="sng" dirty="0">
                <a:solidFill>
                  <a:srgbClr val="0070C0"/>
                </a:solidFill>
              </a:rPr>
              <a:t>Checking Skewness Conditions for Central Limit Theorem</a:t>
            </a:r>
            <a:r>
              <a:rPr lang="en-US" sz="2098" b="1" dirty="0">
                <a:solidFill>
                  <a:srgbClr val="0070C0"/>
                </a:solidFill>
              </a:rPr>
              <a:t>: </a:t>
            </a:r>
          </a:p>
          <a:p>
            <a:r>
              <a:rPr lang="en-US" sz="1361" b="1" dirty="0">
                <a:solidFill>
                  <a:srgbClr val="0070C0"/>
                </a:solidFill>
              </a:rPr>
              <a:t>How can we guess what the </a:t>
            </a:r>
            <a:r>
              <a:rPr lang="en-US" sz="1361" b="1" u="sng" dirty="0">
                <a:solidFill>
                  <a:srgbClr val="0070C0"/>
                </a:solidFill>
              </a:rPr>
              <a:t>shape</a:t>
            </a:r>
            <a:r>
              <a:rPr lang="en-US" sz="1361" b="1" dirty="0">
                <a:solidFill>
                  <a:srgbClr val="0070C0"/>
                </a:solidFill>
              </a:rPr>
              <a:t> of the population distribution is (without seeing it)?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8" y="2038825"/>
            <a:ext cx="1587336" cy="1273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118" y="1627897"/>
            <a:ext cx="167838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0" b="1" dirty="0"/>
              <a:t>Population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14692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784" y="36304"/>
            <a:ext cx="2740683" cy="1689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8" b="1" u="sng" dirty="0">
                <a:solidFill>
                  <a:srgbClr val="0070C0"/>
                </a:solidFill>
              </a:rPr>
              <a:t>Checking Skewness Conditions for Central Limit Theorem</a:t>
            </a:r>
            <a:r>
              <a:rPr lang="en-US" sz="2098" b="1" dirty="0">
                <a:solidFill>
                  <a:srgbClr val="0070C0"/>
                </a:solidFill>
              </a:rPr>
              <a:t>: </a:t>
            </a:r>
          </a:p>
          <a:p>
            <a:r>
              <a:rPr lang="en-US" sz="1361" b="1" dirty="0">
                <a:solidFill>
                  <a:srgbClr val="0070C0"/>
                </a:solidFill>
              </a:rPr>
              <a:t>How can we guess what the </a:t>
            </a:r>
            <a:r>
              <a:rPr lang="en-US" sz="1361" b="1" u="sng" dirty="0">
                <a:solidFill>
                  <a:srgbClr val="0070C0"/>
                </a:solidFill>
              </a:rPr>
              <a:t>shape</a:t>
            </a:r>
            <a:r>
              <a:rPr lang="en-US" sz="1361" b="1" dirty="0">
                <a:solidFill>
                  <a:srgbClr val="0070C0"/>
                </a:solidFill>
              </a:rPr>
              <a:t> of the population distribution is (without seeing it)?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8" y="2038825"/>
            <a:ext cx="1587336" cy="1273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69" y="1958975"/>
            <a:ext cx="1537732" cy="1273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118" y="1627897"/>
            <a:ext cx="167838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0" b="1" dirty="0"/>
              <a:t>Population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2017" y="1574082"/>
            <a:ext cx="134363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0" b="1" dirty="0"/>
              <a:t>Sample Distribution</a:t>
            </a:r>
          </a:p>
        </p:txBody>
      </p:sp>
      <p:cxnSp>
        <p:nvCxnSpPr>
          <p:cNvPr id="3" name="Straight Arrow Connector 2"/>
          <p:cNvCxnSpPr>
            <a:endCxn id="4" idx="1"/>
          </p:cNvCxnSpPr>
          <p:nvPr/>
        </p:nvCxnSpPr>
        <p:spPr>
          <a:xfrm>
            <a:off x="1843869" y="2595562"/>
            <a:ext cx="106680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20069" y="2072328"/>
            <a:ext cx="990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 smtClean="0"/>
              <a:t>Shapes</a:t>
            </a:r>
            <a:r>
              <a:rPr lang="en-US" sz="1050" dirty="0" smtClean="0"/>
              <a:t> are roughly the same.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7633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4190" marR="5080" algn="r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3. </a:t>
            </a:r>
            <a:r>
              <a:rPr spc="-25" dirty="0"/>
              <a:t>CLT </a:t>
            </a:r>
            <a:r>
              <a:rPr spc="20" dirty="0"/>
              <a:t>only applies </a:t>
            </a:r>
            <a:r>
              <a:rPr spc="25" dirty="0"/>
              <a:t>when independence and </a:t>
            </a:r>
            <a:r>
              <a:rPr spc="20" dirty="0"/>
              <a:t>sample</a:t>
            </a:r>
            <a:r>
              <a:rPr spc="70" dirty="0"/>
              <a:t> </a:t>
            </a:r>
            <a:r>
              <a:rPr spc="20" dirty="0"/>
              <a:t>size/skew</a:t>
            </a:r>
          </a:p>
          <a:p>
            <a:pPr marL="504190" marR="5080" algn="r">
              <a:lnSpc>
                <a:spcPct val="100000"/>
              </a:lnSpc>
              <a:spcBef>
                <a:spcPts val="95"/>
              </a:spcBef>
            </a:pPr>
            <a:r>
              <a:rPr spc="30" dirty="0"/>
              <a:t>conditions </a:t>
            </a:r>
            <a:r>
              <a:rPr spc="-5" dirty="0"/>
              <a:t>are</a:t>
            </a:r>
            <a:r>
              <a:rPr spc="-70" dirty="0"/>
              <a:t> </a:t>
            </a:r>
            <a:r>
              <a:rPr spc="30" dirty="0"/>
              <a:t>met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677" y="674357"/>
            <a:ext cx="3991610" cy="26302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360" marR="704850" indent="-20066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sz="1200" i="1" spc="-25" dirty="0">
                <a:solidFill>
                  <a:srgbClr val="007784"/>
                </a:solidFill>
                <a:latin typeface="Arial"/>
                <a:cs typeface="Arial"/>
              </a:rPr>
              <a:t>Independence: </a:t>
            </a:r>
            <a:r>
              <a:rPr sz="1200" spc="-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Sampled observations </a:t>
            </a:r>
            <a:r>
              <a:rPr sz="1200" spc="-15" dirty="0">
                <a:latin typeface="Arial"/>
                <a:cs typeface="Arial"/>
              </a:rPr>
              <a:t>must </a:t>
            </a:r>
            <a:r>
              <a:rPr sz="1200" spc="-20" dirty="0">
                <a:latin typeface="Arial"/>
                <a:cs typeface="Arial"/>
              </a:rPr>
              <a:t>be  independent.</a:t>
            </a:r>
            <a:endParaRPr sz="1200" dirty="0">
              <a:latin typeface="Arial"/>
              <a:cs typeface="Arial"/>
            </a:endParaRPr>
          </a:p>
          <a:p>
            <a:pPr marL="213360">
              <a:lnSpc>
                <a:spcPct val="100000"/>
              </a:lnSpc>
              <a:spcBef>
                <a:spcPts val="1205"/>
              </a:spcBef>
            </a:pPr>
            <a:r>
              <a:rPr sz="1200" spc="-45" dirty="0">
                <a:latin typeface="Arial"/>
                <a:cs typeface="Arial"/>
              </a:rPr>
              <a:t>This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5" dirty="0">
                <a:latin typeface="Arial"/>
                <a:cs typeface="Arial"/>
              </a:rPr>
              <a:t>difﬁcult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55" dirty="0">
                <a:latin typeface="Arial"/>
                <a:cs typeface="Arial"/>
              </a:rPr>
              <a:t>verify,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more </a:t>
            </a:r>
            <a:r>
              <a:rPr sz="1200" spc="-45" dirty="0">
                <a:latin typeface="Arial"/>
                <a:cs typeface="Arial"/>
              </a:rPr>
              <a:t>likely</a:t>
            </a:r>
            <a:r>
              <a:rPr sz="1200" spc="23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if</a:t>
            </a:r>
            <a:endParaRPr sz="1200" dirty="0">
              <a:latin typeface="Arial"/>
              <a:cs typeface="Arial"/>
            </a:endParaRPr>
          </a:p>
          <a:p>
            <a:pPr marL="510540" lvl="1" indent="-137160">
              <a:lnSpc>
                <a:spcPts val="1200"/>
              </a:lnSpc>
              <a:spcBef>
                <a:spcPts val="155"/>
              </a:spcBef>
              <a:buClr>
                <a:srgbClr val="024F84"/>
              </a:buClr>
              <a:buChar char="–"/>
              <a:tabLst>
                <a:tab pos="511175" algn="l"/>
              </a:tabLst>
            </a:pPr>
            <a:r>
              <a:rPr sz="10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random </a:t>
            </a:r>
            <a:r>
              <a:rPr sz="1000" spc="-2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sampling/assignment </a:t>
            </a:r>
            <a:r>
              <a:rPr sz="1000" spc="-35" dirty="0">
                <a:latin typeface="Arial"/>
                <a:cs typeface="Arial"/>
              </a:rPr>
              <a:t>is </a:t>
            </a:r>
            <a:r>
              <a:rPr sz="1000" spc="-15" dirty="0">
                <a:latin typeface="Arial"/>
                <a:cs typeface="Arial"/>
              </a:rPr>
              <a:t>used,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and,</a:t>
            </a:r>
            <a:endParaRPr sz="1000" dirty="0">
              <a:latin typeface="Arial"/>
              <a:cs typeface="Arial"/>
            </a:endParaRPr>
          </a:p>
          <a:p>
            <a:pPr marL="510540" lvl="1" indent="-137160">
              <a:lnSpc>
                <a:spcPts val="1200"/>
              </a:lnSpc>
              <a:buClr>
                <a:srgbClr val="024F84"/>
              </a:buClr>
              <a:buChar char="–"/>
              <a:tabLst>
                <a:tab pos="511175" algn="l"/>
              </a:tabLst>
            </a:pPr>
            <a:r>
              <a:rPr sz="1000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if </a:t>
            </a:r>
            <a:r>
              <a:rPr sz="1000" spc="-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sampling </a:t>
            </a:r>
            <a:r>
              <a:rPr sz="1000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without </a:t>
            </a:r>
            <a:r>
              <a:rPr sz="1000" spc="-2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replacement, </a:t>
            </a:r>
            <a:r>
              <a:rPr sz="1000" i="1" spc="-30" dirty="0">
                <a:solidFill>
                  <a:srgbClr val="C00000"/>
                </a:solidFill>
                <a:latin typeface="Georgia"/>
                <a:cs typeface="Georgia"/>
              </a:rPr>
              <a:t>n </a:t>
            </a:r>
            <a:r>
              <a:rPr sz="1000" i="1" spc="95" dirty="0">
                <a:solidFill>
                  <a:srgbClr val="C00000"/>
                </a:solidFill>
                <a:latin typeface="Times New Roman"/>
                <a:cs typeface="Times New Roman"/>
              </a:rPr>
              <a:t>&lt; </a:t>
            </a:r>
            <a:r>
              <a:rPr sz="1000" spc="-10" dirty="0">
                <a:solidFill>
                  <a:srgbClr val="C00000"/>
                </a:solidFill>
                <a:latin typeface="Arial"/>
                <a:cs typeface="Arial"/>
              </a:rPr>
              <a:t>10% </a:t>
            </a:r>
            <a:r>
              <a:rPr sz="1000" spc="-15" dirty="0">
                <a:solidFill>
                  <a:srgbClr val="0070C0"/>
                </a:solidFill>
                <a:latin typeface="Arial"/>
                <a:cs typeface="Arial"/>
              </a:rPr>
              <a:t>of </a:t>
            </a:r>
            <a:r>
              <a:rPr sz="1000" spc="-20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000" spc="-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0070C0"/>
                </a:solidFill>
                <a:latin typeface="Arial"/>
                <a:cs typeface="Arial"/>
              </a:rPr>
              <a:t>population</a:t>
            </a:r>
            <a:r>
              <a:rPr sz="1000" spc="-15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545"/>
              </a:spcBef>
              <a:buClr>
                <a:srgbClr val="024F84"/>
              </a:buClr>
              <a:buFont typeface="Arial"/>
              <a:buAutoNum type="arabicPeriod" startAt="2"/>
              <a:tabLst>
                <a:tab pos="213995" algn="l"/>
              </a:tabLst>
            </a:pPr>
            <a:r>
              <a:rPr sz="1200" i="1" spc="-35" dirty="0">
                <a:solidFill>
                  <a:srgbClr val="007784"/>
                </a:solidFill>
                <a:latin typeface="Arial"/>
                <a:cs typeface="Arial"/>
              </a:rPr>
              <a:t>Sample </a:t>
            </a:r>
            <a:r>
              <a:rPr sz="1200" i="1" spc="-30" dirty="0">
                <a:solidFill>
                  <a:srgbClr val="007784"/>
                </a:solidFill>
                <a:latin typeface="Arial"/>
                <a:cs typeface="Arial"/>
              </a:rPr>
              <a:t>size/skew:</a:t>
            </a:r>
            <a:r>
              <a:rPr sz="1200" i="1" spc="140" dirty="0">
                <a:solidFill>
                  <a:srgbClr val="007784"/>
                </a:solidFill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Either</a:t>
            </a:r>
            <a:endParaRPr sz="1200" dirty="0">
              <a:latin typeface="Arial"/>
              <a:cs typeface="Arial"/>
            </a:endParaRPr>
          </a:p>
          <a:p>
            <a:pPr marL="510540" lvl="1" indent="-137160">
              <a:lnSpc>
                <a:spcPts val="1195"/>
              </a:lnSpc>
              <a:spcBef>
                <a:spcPts val="450"/>
              </a:spcBef>
              <a:buClr>
                <a:srgbClr val="024F84"/>
              </a:buClr>
              <a:buChar char="–"/>
              <a:tabLst>
                <a:tab pos="511175" algn="l"/>
              </a:tabLst>
            </a:pPr>
            <a:r>
              <a:rPr sz="1000" spc="-20" dirty="0">
                <a:latin typeface="Arial"/>
                <a:cs typeface="Arial"/>
              </a:rPr>
              <a:t>the </a:t>
            </a:r>
            <a:r>
              <a:rPr sz="1000" spc="-15" dirty="0">
                <a:solidFill>
                  <a:srgbClr val="0070C0"/>
                </a:solidFill>
                <a:latin typeface="Arial"/>
                <a:cs typeface="Arial"/>
              </a:rPr>
              <a:t>population distribution </a:t>
            </a:r>
            <a:r>
              <a:rPr sz="1000" spc="-35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1000" spc="-25" dirty="0">
                <a:solidFill>
                  <a:srgbClr val="0070C0"/>
                </a:solidFill>
                <a:latin typeface="Arial"/>
                <a:cs typeface="Arial"/>
              </a:rPr>
              <a:t>normal</a:t>
            </a:r>
            <a:r>
              <a:rPr sz="1000" spc="8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1000" spc="-15" dirty="0" smtClean="0">
                <a:latin typeface="Arial"/>
                <a:cs typeface="Arial"/>
              </a:rPr>
              <a:t>OR</a:t>
            </a:r>
            <a:endParaRPr sz="1000" dirty="0">
              <a:latin typeface="Arial"/>
              <a:cs typeface="Arial"/>
            </a:endParaRPr>
          </a:p>
          <a:p>
            <a:pPr marL="510540" lvl="1" indent="-137160">
              <a:lnSpc>
                <a:spcPts val="1195"/>
              </a:lnSpc>
              <a:buClr>
                <a:srgbClr val="024F84"/>
              </a:buClr>
              <a:buFont typeface="Arial"/>
              <a:buChar char="–"/>
              <a:tabLst>
                <a:tab pos="511175" algn="l"/>
              </a:tabLst>
            </a:pPr>
            <a:r>
              <a:rPr sz="1000" i="1" spc="-30" dirty="0">
                <a:solidFill>
                  <a:srgbClr val="C00000"/>
                </a:solidFill>
                <a:latin typeface="Georgia"/>
                <a:cs typeface="Georgia"/>
              </a:rPr>
              <a:t>n </a:t>
            </a:r>
            <a:r>
              <a:rPr sz="1000" i="1" spc="95" dirty="0">
                <a:solidFill>
                  <a:srgbClr val="C00000"/>
                </a:solidFill>
                <a:latin typeface="Times New Roman"/>
                <a:cs typeface="Times New Roman"/>
              </a:rPr>
              <a:t>&gt; </a:t>
            </a:r>
            <a:r>
              <a:rPr sz="1000" spc="-85" dirty="0">
                <a:solidFill>
                  <a:srgbClr val="C00000"/>
                </a:solidFill>
                <a:latin typeface="Georgia"/>
                <a:cs typeface="Georgia"/>
              </a:rPr>
              <a:t>30 </a:t>
            </a:r>
            <a:r>
              <a:rPr lang="en-US" sz="1000" spc="-85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000" spc="-20" dirty="0" smtClean="0">
                <a:latin typeface="Arial"/>
                <a:cs typeface="Arial"/>
              </a:rPr>
              <a:t>and </a:t>
            </a:r>
            <a:r>
              <a:rPr sz="1000" spc="-20" dirty="0">
                <a:latin typeface="Arial"/>
                <a:cs typeface="Arial"/>
              </a:rPr>
              <a:t>the </a:t>
            </a:r>
            <a:r>
              <a:rPr sz="1000" spc="-15" dirty="0">
                <a:solidFill>
                  <a:srgbClr val="0070C0"/>
                </a:solidFill>
                <a:latin typeface="Arial"/>
                <a:cs typeface="Arial"/>
              </a:rPr>
              <a:t>population </a:t>
            </a:r>
            <a:r>
              <a:rPr sz="1000" spc="-10" dirty="0">
                <a:solidFill>
                  <a:srgbClr val="0070C0"/>
                </a:solidFill>
                <a:latin typeface="Arial"/>
                <a:cs typeface="Arial"/>
              </a:rPr>
              <a:t>dist. </a:t>
            </a:r>
            <a:r>
              <a:rPr sz="1000" spc="-35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1000" spc="-5" dirty="0">
                <a:solidFill>
                  <a:srgbClr val="0070C0"/>
                </a:solidFill>
                <a:latin typeface="Arial"/>
                <a:cs typeface="Arial"/>
              </a:rPr>
              <a:t>not </a:t>
            </a:r>
            <a:r>
              <a:rPr sz="1000" spc="-30" dirty="0">
                <a:solidFill>
                  <a:srgbClr val="0070C0"/>
                </a:solidFill>
                <a:latin typeface="Arial"/>
                <a:cs typeface="Arial"/>
              </a:rPr>
              <a:t>extremely </a:t>
            </a:r>
            <a:r>
              <a:rPr sz="1000" spc="-15" dirty="0">
                <a:solidFill>
                  <a:srgbClr val="0070C0"/>
                </a:solidFill>
                <a:latin typeface="Arial"/>
                <a:cs typeface="Arial"/>
              </a:rPr>
              <a:t>skewed</a:t>
            </a:r>
            <a:r>
              <a:rPr sz="1000" spc="-15" dirty="0">
                <a:latin typeface="Arial"/>
                <a:cs typeface="Arial"/>
              </a:rPr>
              <a:t>,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lang="en-US" sz="1000" spc="-15" dirty="0" smtClean="0">
                <a:latin typeface="Arial"/>
                <a:cs typeface="Arial"/>
              </a:rPr>
              <a:t>OR</a:t>
            </a:r>
            <a:endParaRPr sz="1000" dirty="0">
              <a:latin typeface="Arial"/>
              <a:cs typeface="Arial"/>
            </a:endParaRPr>
          </a:p>
          <a:p>
            <a:pPr marL="510540" lvl="1" indent="-137160">
              <a:lnSpc>
                <a:spcPts val="1200"/>
              </a:lnSpc>
              <a:buClr>
                <a:srgbClr val="024F84"/>
              </a:buClr>
              <a:buFont typeface="Arial"/>
              <a:buChar char="–"/>
              <a:tabLst>
                <a:tab pos="511175" algn="l"/>
              </a:tabLst>
            </a:pPr>
            <a:r>
              <a:rPr sz="1000" i="1" spc="-30" dirty="0">
                <a:solidFill>
                  <a:srgbClr val="C00000"/>
                </a:solidFill>
                <a:latin typeface="Georgia"/>
                <a:cs typeface="Georgia"/>
              </a:rPr>
              <a:t>n </a:t>
            </a:r>
            <a:r>
              <a:rPr sz="1000" i="1" spc="95" dirty="0">
                <a:solidFill>
                  <a:srgbClr val="C00000"/>
                </a:solidFill>
                <a:latin typeface="Times New Roman"/>
                <a:cs typeface="Times New Roman"/>
              </a:rPr>
              <a:t>&gt;&gt; </a:t>
            </a:r>
            <a:r>
              <a:rPr sz="1000" spc="-85" dirty="0">
                <a:solidFill>
                  <a:srgbClr val="C00000"/>
                </a:solidFill>
                <a:latin typeface="Georgia"/>
                <a:cs typeface="Georgia"/>
              </a:rPr>
              <a:t>30 </a:t>
            </a:r>
            <a:r>
              <a:rPr sz="1000" spc="-25" dirty="0">
                <a:latin typeface="Arial"/>
                <a:cs typeface="Arial"/>
              </a:rPr>
              <a:t>(approx. </a:t>
            </a:r>
            <a:r>
              <a:rPr sz="1000" spc="-15" dirty="0">
                <a:latin typeface="Arial"/>
                <a:cs typeface="Arial"/>
              </a:rPr>
              <a:t>gets </a:t>
            </a:r>
            <a:r>
              <a:rPr sz="1000" spc="-10" dirty="0">
                <a:latin typeface="Arial"/>
                <a:cs typeface="Arial"/>
              </a:rPr>
              <a:t>better </a:t>
            </a:r>
            <a:r>
              <a:rPr sz="1000" spc="-35" dirty="0">
                <a:latin typeface="Arial"/>
                <a:cs typeface="Arial"/>
              </a:rPr>
              <a:t>as </a:t>
            </a:r>
            <a:r>
              <a:rPr sz="1000" i="1" spc="-30" dirty="0">
                <a:latin typeface="Georgia"/>
                <a:cs typeface="Georgia"/>
              </a:rPr>
              <a:t>n</a:t>
            </a:r>
            <a:r>
              <a:rPr sz="1000" i="1" spc="-140" dirty="0">
                <a:latin typeface="Georgia"/>
                <a:cs typeface="Georgia"/>
              </a:rPr>
              <a:t> </a:t>
            </a:r>
            <a:r>
              <a:rPr sz="1000" spc="-35" dirty="0">
                <a:latin typeface="Arial"/>
                <a:cs typeface="Arial"/>
              </a:rPr>
              <a:t>increases).</a:t>
            </a:r>
            <a:endParaRPr sz="1000" dirty="0">
              <a:latin typeface="Arial"/>
              <a:cs typeface="Arial"/>
            </a:endParaRPr>
          </a:p>
          <a:p>
            <a:pPr marL="213360" marR="5080">
              <a:lnSpc>
                <a:spcPct val="100000"/>
              </a:lnSpc>
              <a:spcBef>
                <a:spcPts val="545"/>
              </a:spcBef>
            </a:pPr>
            <a:r>
              <a:rPr sz="1200" spc="-45" dirty="0">
                <a:latin typeface="Arial"/>
                <a:cs typeface="Arial"/>
              </a:rPr>
              <a:t>This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5" dirty="0">
                <a:latin typeface="Arial"/>
                <a:cs typeface="Arial"/>
              </a:rPr>
              <a:t>also </a:t>
            </a:r>
            <a:r>
              <a:rPr sz="1200" spc="-25" dirty="0">
                <a:latin typeface="Arial"/>
                <a:cs typeface="Arial"/>
              </a:rPr>
              <a:t>difﬁcult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45" dirty="0">
                <a:latin typeface="Arial"/>
                <a:cs typeface="Arial"/>
              </a:rPr>
              <a:t>verify </a:t>
            </a:r>
            <a:r>
              <a:rPr sz="1200" spc="-20" dirty="0">
                <a:latin typeface="Arial"/>
                <a:cs typeface="Arial"/>
              </a:rPr>
              <a:t>for the </a:t>
            </a:r>
            <a:r>
              <a:rPr sz="1200" spc="-15" dirty="0">
                <a:latin typeface="Arial"/>
                <a:cs typeface="Arial"/>
              </a:rPr>
              <a:t>population,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20" dirty="0">
                <a:latin typeface="Arial"/>
                <a:cs typeface="Arial"/>
              </a:rPr>
              <a:t>we can  </a:t>
            </a:r>
            <a:r>
              <a:rPr sz="1200" spc="-10" dirty="0">
                <a:latin typeface="Arial"/>
                <a:cs typeface="Arial"/>
              </a:rPr>
              <a:t>check </a:t>
            </a:r>
            <a:r>
              <a:rPr sz="1200" spc="-15" dirty="0">
                <a:latin typeface="Arial"/>
                <a:cs typeface="Arial"/>
              </a:rPr>
              <a:t>it </a:t>
            </a:r>
            <a:r>
              <a:rPr sz="1200" spc="-30" dirty="0">
                <a:latin typeface="Arial"/>
                <a:cs typeface="Arial"/>
              </a:rPr>
              <a:t>using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15" dirty="0">
                <a:latin typeface="Arial"/>
                <a:cs typeface="Arial"/>
              </a:rPr>
              <a:t>data,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35" dirty="0">
                <a:latin typeface="Arial"/>
                <a:cs typeface="Arial"/>
              </a:rPr>
              <a:t>assume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3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sample</a:t>
            </a:r>
            <a:r>
              <a:rPr lang="en-US" sz="1200" spc="-3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distribution shape</a:t>
            </a:r>
            <a:r>
              <a:rPr sz="1200" spc="-30" dirty="0" smtClean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mirrors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15" dirty="0" smtClean="0">
                <a:solidFill>
                  <a:srgbClr val="0070C0"/>
                </a:solidFill>
                <a:latin typeface="Arial"/>
                <a:cs typeface="Arial"/>
              </a:rPr>
              <a:t>population</a:t>
            </a:r>
            <a:r>
              <a:rPr lang="en-US" sz="1200" spc="-15" dirty="0" smtClean="0">
                <a:solidFill>
                  <a:srgbClr val="0070C0"/>
                </a:solidFill>
                <a:latin typeface="Arial"/>
                <a:cs typeface="Arial"/>
              </a:rPr>
              <a:t> distribution shape</a:t>
            </a:r>
            <a:r>
              <a:rPr sz="1200" spc="-15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928" y="2513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</p:spTree>
    <p:extLst>
      <p:ext uri="{BB962C8B-B14F-4D97-AF65-F5344CB8AC3E}">
        <p14:creationId xmlns:p14="http://schemas.microsoft.com/office/powerpoint/2010/main" val="378137450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4190" marR="5080" algn="r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3. </a:t>
            </a:r>
            <a:r>
              <a:rPr spc="-25" dirty="0"/>
              <a:t>CLT </a:t>
            </a:r>
            <a:r>
              <a:rPr spc="20" dirty="0"/>
              <a:t>only applies </a:t>
            </a:r>
            <a:r>
              <a:rPr spc="25" dirty="0"/>
              <a:t>when independence and </a:t>
            </a:r>
            <a:r>
              <a:rPr spc="20" dirty="0"/>
              <a:t>sample</a:t>
            </a:r>
            <a:r>
              <a:rPr spc="70" dirty="0"/>
              <a:t> </a:t>
            </a:r>
            <a:r>
              <a:rPr spc="20" dirty="0"/>
              <a:t>size/skew</a:t>
            </a:r>
          </a:p>
          <a:p>
            <a:pPr marL="504190" marR="5080" algn="r">
              <a:lnSpc>
                <a:spcPct val="100000"/>
              </a:lnSpc>
              <a:spcBef>
                <a:spcPts val="95"/>
              </a:spcBef>
            </a:pPr>
            <a:r>
              <a:rPr spc="30" dirty="0"/>
              <a:t>conditions </a:t>
            </a:r>
            <a:r>
              <a:rPr spc="-5" dirty="0"/>
              <a:t>are</a:t>
            </a:r>
            <a:r>
              <a:rPr spc="-70" dirty="0"/>
              <a:t> </a:t>
            </a:r>
            <a:r>
              <a:rPr spc="30" dirty="0"/>
              <a:t>met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99788" y="3283980"/>
            <a:ext cx="1631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558701"/>
            <a:ext cx="3863975" cy="68961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200" spc="-15" dirty="0">
                <a:latin typeface="Arial"/>
                <a:cs typeface="Arial"/>
              </a:rPr>
              <a:t>Amongst </a:t>
            </a:r>
            <a:r>
              <a:rPr sz="1200" spc="-20" dirty="0">
                <a:latin typeface="Arial"/>
                <a:cs typeface="Arial"/>
              </a:rPr>
              <a:t>other things, the </a:t>
            </a:r>
            <a:r>
              <a:rPr sz="1200" spc="-25" dirty="0">
                <a:latin typeface="Arial"/>
                <a:cs typeface="Arial"/>
              </a:rPr>
              <a:t>central </a:t>
            </a:r>
            <a:r>
              <a:rPr sz="1200" spc="-30" dirty="0">
                <a:latin typeface="Arial"/>
                <a:cs typeface="Arial"/>
              </a:rPr>
              <a:t>limit </a:t>
            </a:r>
            <a:r>
              <a:rPr sz="1200" spc="-25" dirty="0">
                <a:latin typeface="Arial"/>
                <a:cs typeface="Arial"/>
              </a:rPr>
              <a:t>theorem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5" dirty="0">
                <a:latin typeface="Arial"/>
                <a:cs typeface="Arial"/>
              </a:rPr>
              <a:t>useful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for</a:t>
            </a:r>
            <a:endParaRPr sz="120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10" dirty="0">
                <a:latin typeface="Arial"/>
                <a:cs typeface="Arial"/>
              </a:rPr>
              <a:t>constructing </a:t>
            </a:r>
            <a:r>
              <a:rPr sz="1200" spc="-20" dirty="0">
                <a:latin typeface="Arial"/>
                <a:cs typeface="Arial"/>
              </a:rPr>
              <a:t>conﬁdence </a:t>
            </a:r>
            <a:r>
              <a:rPr sz="1200" spc="-35" dirty="0">
                <a:latin typeface="Arial"/>
                <a:cs typeface="Arial"/>
              </a:rPr>
              <a:t>intervals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10" dirty="0">
                <a:latin typeface="Arial"/>
                <a:cs typeface="Arial"/>
              </a:rPr>
              <a:t>conducting </a:t>
            </a:r>
            <a:r>
              <a:rPr sz="1200" spc="-25" dirty="0">
                <a:latin typeface="Arial"/>
                <a:cs typeface="Arial"/>
              </a:rPr>
              <a:t>hypothesis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tests.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585416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below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visualizations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u="sng" spc="-5" dirty="0">
                <a:solidFill>
                  <a:srgbClr val="1A2E3D"/>
                </a:solidFill>
                <a:uFill>
                  <a:solidFill>
                    <a:srgbClr val="1A2E3D"/>
                  </a:solidFill>
                </a:uFill>
                <a:latin typeface="Arial"/>
                <a:cs typeface="Arial"/>
              </a:rPr>
              <a:t>not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appropriate for  checking the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shape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sz="12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numerical 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variable,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hence </a:t>
            </a:r>
            <a:r>
              <a:rPr sz="1200" spc="-20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200" spc="8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0" dirty="0" smtClean="0">
                <a:solidFill>
                  <a:srgbClr val="0070C0"/>
                </a:solidFill>
                <a:latin typeface="Arial"/>
                <a:cs typeface="Arial"/>
              </a:rPr>
              <a:t>population</a:t>
            </a:r>
            <a:r>
              <a:rPr lang="en-US" sz="1200" spc="-20" dirty="0" smtClean="0">
                <a:solidFill>
                  <a:srgbClr val="0070C0"/>
                </a:solidFill>
                <a:latin typeface="Arial"/>
                <a:cs typeface="Arial"/>
              </a:rPr>
              <a:t> distribution</a:t>
            </a:r>
            <a:r>
              <a:rPr sz="1200" spc="-20" dirty="0" smtClean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234" y="1097561"/>
            <a:ext cx="1713864" cy="9112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histogram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" dirty="0">
                <a:latin typeface="Arial"/>
                <a:cs typeface="Arial"/>
              </a:rPr>
              <a:t>boxplot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normal </a:t>
            </a:r>
            <a:r>
              <a:rPr sz="1200" spc="-20" dirty="0">
                <a:latin typeface="Arial"/>
                <a:cs typeface="Arial"/>
              </a:rPr>
              <a:t>probability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plot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5" dirty="0" smtClean="0">
                <a:latin typeface="Arial"/>
                <a:cs typeface="Arial"/>
              </a:rPr>
              <a:t>mosaic</a:t>
            </a:r>
            <a:r>
              <a:rPr lang="en-US" sz="1200" spc="-15" dirty="0" smtClean="0">
                <a:latin typeface="Arial"/>
                <a:cs typeface="Arial"/>
              </a:rPr>
              <a:t> </a:t>
            </a:r>
            <a:r>
              <a:rPr sz="1200" spc="-15" dirty="0" smtClean="0">
                <a:latin typeface="Arial"/>
                <a:cs typeface="Arial"/>
              </a:rPr>
              <a:t>plot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3258" y="-4715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👫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6" y="587375"/>
            <a:ext cx="4275341" cy="242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997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585416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below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visualizations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u="sng" spc="-5" dirty="0">
                <a:solidFill>
                  <a:srgbClr val="1A2E3D"/>
                </a:solidFill>
                <a:uFill>
                  <a:solidFill>
                    <a:srgbClr val="1A2E3D"/>
                  </a:solidFill>
                </a:uFill>
                <a:latin typeface="Arial"/>
                <a:cs typeface="Arial"/>
              </a:rPr>
              <a:t>not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appropriate for  checking the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shape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sz="12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numerical 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variable,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hence </a:t>
            </a:r>
            <a:r>
              <a:rPr sz="1200" spc="-20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200" spc="8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0" dirty="0" smtClean="0">
                <a:solidFill>
                  <a:srgbClr val="0070C0"/>
                </a:solidFill>
                <a:latin typeface="Arial"/>
                <a:cs typeface="Arial"/>
              </a:rPr>
              <a:t>population</a:t>
            </a:r>
            <a:r>
              <a:rPr lang="en-US" sz="1200" spc="-20" dirty="0" smtClean="0">
                <a:solidFill>
                  <a:srgbClr val="0070C0"/>
                </a:solidFill>
                <a:latin typeface="Arial"/>
                <a:cs typeface="Arial"/>
              </a:rPr>
              <a:t> distribution</a:t>
            </a:r>
            <a:r>
              <a:rPr sz="1200" spc="-20" dirty="0" smtClean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234" y="1097561"/>
            <a:ext cx="1713864" cy="9112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histogram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" dirty="0">
                <a:latin typeface="Arial"/>
                <a:cs typeface="Arial"/>
              </a:rPr>
              <a:t>boxplot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normal </a:t>
            </a:r>
            <a:r>
              <a:rPr sz="1200" spc="-20" dirty="0">
                <a:latin typeface="Arial"/>
                <a:cs typeface="Arial"/>
              </a:rPr>
              <a:t>probability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plot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5" dirty="0" smtClean="0">
                <a:solidFill>
                  <a:srgbClr val="935151"/>
                </a:solidFill>
                <a:latin typeface="Arial"/>
                <a:cs typeface="Arial"/>
              </a:rPr>
              <a:t>mosaic</a:t>
            </a:r>
            <a:r>
              <a:rPr lang="en-US" sz="1200" i="1" spc="5" dirty="0" smtClean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i="1" spc="5" dirty="0" smtClean="0">
                <a:solidFill>
                  <a:srgbClr val="935151"/>
                </a:solidFill>
                <a:latin typeface="Arial"/>
                <a:cs typeface="Arial"/>
              </a:rPr>
              <a:t>plot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3258" y="-4715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🔍</a:t>
            </a:r>
            <a:r>
              <a:rPr lang="en-US" dirty="0"/>
              <a:t> 👫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6917" y="57937"/>
            <a:ext cx="14859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Summary </a:t>
            </a:r>
            <a:r>
              <a:rPr spc="30" dirty="0"/>
              <a:t>of </a:t>
            </a:r>
            <a:r>
              <a:rPr spc="20" dirty="0"/>
              <a:t>main</a:t>
            </a:r>
            <a:r>
              <a:rPr spc="-75" dirty="0"/>
              <a:t> </a:t>
            </a:r>
            <a:r>
              <a:rPr spc="15" dirty="0"/>
              <a:t>ideas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677" y="1034443"/>
            <a:ext cx="3950335" cy="10566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35" dirty="0">
                <a:latin typeface="Arial"/>
                <a:cs typeface="Arial"/>
              </a:rPr>
              <a:t>Sample </a:t>
            </a:r>
            <a:r>
              <a:rPr sz="1200" spc="-15" dirty="0">
                <a:latin typeface="Arial"/>
                <a:cs typeface="Arial"/>
              </a:rPr>
              <a:t>statistics </a:t>
            </a:r>
            <a:r>
              <a:rPr sz="1200" spc="-45" dirty="0">
                <a:latin typeface="Arial"/>
                <a:cs typeface="Arial"/>
              </a:rPr>
              <a:t>vary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5" dirty="0">
                <a:latin typeface="Arial"/>
                <a:cs typeface="Arial"/>
              </a:rPr>
              <a:t>to</a:t>
            </a:r>
            <a:r>
              <a:rPr sz="1200" spc="14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sample</a:t>
            </a:r>
            <a:endParaRPr sz="1200">
              <a:latin typeface="Arial"/>
              <a:cs typeface="Arial"/>
            </a:endParaRPr>
          </a:p>
          <a:p>
            <a:pPr marL="213360" marR="5080" indent="-20066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80" dirty="0">
                <a:latin typeface="Arial"/>
                <a:cs typeface="Arial"/>
              </a:rPr>
              <a:t>CLT </a:t>
            </a:r>
            <a:r>
              <a:rPr sz="1200" spc="-20" dirty="0">
                <a:latin typeface="Arial"/>
                <a:cs typeface="Arial"/>
              </a:rPr>
              <a:t>describes the </a:t>
            </a:r>
            <a:r>
              <a:rPr sz="1200" spc="-25" dirty="0">
                <a:latin typeface="Arial"/>
                <a:cs typeface="Arial"/>
              </a:rPr>
              <a:t>shape, </a:t>
            </a:r>
            <a:r>
              <a:rPr sz="1200" spc="-35" dirty="0">
                <a:latin typeface="Arial"/>
                <a:cs typeface="Arial"/>
              </a:rPr>
              <a:t>center, </a:t>
            </a:r>
            <a:r>
              <a:rPr sz="1200" spc="-25" dirty="0">
                <a:latin typeface="Arial"/>
                <a:cs typeface="Arial"/>
              </a:rPr>
              <a:t>and spread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5" dirty="0">
                <a:latin typeface="Arial"/>
                <a:cs typeface="Arial"/>
              </a:rPr>
              <a:t>sampling  </a:t>
            </a:r>
            <a:r>
              <a:rPr sz="1200" spc="-20" dirty="0">
                <a:latin typeface="Arial"/>
                <a:cs typeface="Arial"/>
              </a:rPr>
              <a:t>distributions</a:t>
            </a:r>
            <a:endParaRPr sz="1200">
              <a:latin typeface="Arial"/>
              <a:cs typeface="Arial"/>
            </a:endParaRPr>
          </a:p>
          <a:p>
            <a:pPr marL="213360" marR="488950" indent="-20066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80" dirty="0">
                <a:latin typeface="Arial"/>
                <a:cs typeface="Arial"/>
              </a:rPr>
              <a:t>CLT </a:t>
            </a:r>
            <a:r>
              <a:rPr sz="1200" spc="-35" dirty="0">
                <a:latin typeface="Arial"/>
                <a:cs typeface="Arial"/>
              </a:rPr>
              <a:t>only </a:t>
            </a:r>
            <a:r>
              <a:rPr sz="1200" spc="-30" dirty="0">
                <a:latin typeface="Arial"/>
                <a:cs typeface="Arial"/>
              </a:rPr>
              <a:t>applies </a:t>
            </a:r>
            <a:r>
              <a:rPr sz="1200" spc="-25" dirty="0">
                <a:latin typeface="Arial"/>
                <a:cs typeface="Arial"/>
              </a:rPr>
              <a:t>when independence and </a:t>
            </a:r>
            <a:r>
              <a:rPr sz="1200" spc="-30" dirty="0">
                <a:latin typeface="Arial"/>
                <a:cs typeface="Arial"/>
              </a:rPr>
              <a:t>sample  </a:t>
            </a:r>
            <a:r>
              <a:rPr sz="1200" spc="-20" dirty="0">
                <a:latin typeface="Arial"/>
                <a:cs typeface="Arial"/>
              </a:rPr>
              <a:t>size/skew </a:t>
            </a:r>
            <a:r>
              <a:rPr sz="1200" spc="-15" dirty="0">
                <a:latin typeface="Arial"/>
                <a:cs typeface="Arial"/>
              </a:rPr>
              <a:t>conditions </a:t>
            </a:r>
            <a:r>
              <a:rPr sz="1200" spc="-50" dirty="0">
                <a:latin typeface="Arial"/>
                <a:cs typeface="Arial"/>
              </a:rPr>
              <a:t>are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met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411" y="582066"/>
            <a:ext cx="3980179" cy="2274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Housekeeping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rgbClr val="CCDBE6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rgbClr val="CCDBE6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CCDBE6"/>
                </a:solidFill>
                <a:latin typeface="Arial"/>
                <a:cs typeface="Arial"/>
              </a:rPr>
              <a:t>ideas</a:t>
            </a:r>
            <a:endParaRPr sz="1050" dirty="0">
              <a:latin typeface="Arial"/>
              <a:cs typeface="Arial"/>
            </a:endParaRPr>
          </a:p>
          <a:p>
            <a:pPr marL="469900" lvl="2" indent="27686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Sample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statistics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vary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from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sample </a:t>
            </a:r>
            <a:r>
              <a:rPr sz="1050" spc="45" dirty="0">
                <a:solidFill>
                  <a:srgbClr val="CCCCCC"/>
                </a:solidFill>
                <a:latin typeface="Arial"/>
                <a:cs typeface="Arial"/>
              </a:rPr>
              <a:t>to</a:t>
            </a:r>
            <a:r>
              <a:rPr sz="1050" spc="-4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sample</a:t>
            </a:r>
            <a:endParaRPr sz="1050" dirty="0">
              <a:latin typeface="Arial"/>
              <a:cs typeface="Arial"/>
            </a:endParaRPr>
          </a:p>
          <a:p>
            <a:pPr marL="469900" marR="5080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sz="1050" spc="-25" dirty="0">
                <a:solidFill>
                  <a:srgbClr val="CCCCCC"/>
                </a:solidFill>
                <a:latin typeface="Arial"/>
                <a:cs typeface="Arial"/>
              </a:rPr>
              <a:t>CLT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describes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shape,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center,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and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spread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of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sampling  distributions</a:t>
            </a:r>
            <a:endParaRPr sz="1050" dirty="0">
              <a:latin typeface="Arial"/>
              <a:cs typeface="Arial"/>
            </a:endParaRPr>
          </a:p>
          <a:p>
            <a:pPr marL="469900" marR="456565" lvl="2" indent="276860">
              <a:lnSpc>
                <a:spcPct val="107500"/>
              </a:lnSpc>
              <a:buAutoNum type="arabicPeriod"/>
              <a:tabLst>
                <a:tab pos="443865" algn="l"/>
              </a:tabLst>
            </a:pPr>
            <a:r>
              <a:rPr sz="1050" spc="-25" dirty="0">
                <a:solidFill>
                  <a:srgbClr val="CCCCCC"/>
                </a:solidFill>
                <a:latin typeface="Arial"/>
                <a:cs typeface="Arial"/>
              </a:rPr>
              <a:t>CLT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only applies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when independence and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sample  size/skew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conditions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are</a:t>
            </a:r>
            <a:r>
              <a:rPr sz="1050" spc="-2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met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CCCCCC"/>
              </a:buClr>
              <a:buFont typeface="Arial"/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10" dirty="0">
                <a:solidFill>
                  <a:srgbClr val="024F84"/>
                </a:solidFill>
                <a:latin typeface="Arial"/>
                <a:cs typeface="Arial"/>
              </a:rPr>
              <a:t>Exercises </a:t>
            </a:r>
            <a:r>
              <a:rPr sz="1050" spc="20" dirty="0">
                <a:solidFill>
                  <a:srgbClr val="024F84"/>
                </a:solidFill>
                <a:latin typeface="Arial"/>
                <a:cs typeface="Arial"/>
              </a:rPr>
              <a:t>[time</a:t>
            </a:r>
            <a:r>
              <a:rPr sz="1050" spc="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024F84"/>
                </a:solidFill>
                <a:latin typeface="Arial"/>
                <a:cs typeface="Arial"/>
              </a:rPr>
              <a:t>permitting]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87503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24765" rIns="0" bIns="0" rtlCol="0">
            <a:spAutoFit/>
          </a:bodyPr>
          <a:lstStyle/>
          <a:p>
            <a:pPr marL="59690">
              <a:lnSpc>
                <a:spcPts val="1200"/>
              </a:lnSpc>
              <a:spcBef>
                <a:spcPts val="195"/>
              </a:spcBef>
            </a:pPr>
            <a:r>
              <a:rPr sz="1000" spc="-35" dirty="0">
                <a:solidFill>
                  <a:srgbClr val="1A2E3D"/>
                </a:solidFill>
                <a:latin typeface="Arial"/>
                <a:cs typeface="Arial"/>
              </a:rPr>
              <a:t>Four </a:t>
            </a:r>
            <a:r>
              <a:rPr sz="1000" spc="-10" dirty="0">
                <a:solidFill>
                  <a:srgbClr val="1A2E3D"/>
                </a:solidFill>
                <a:latin typeface="Arial"/>
                <a:cs typeface="Arial"/>
              </a:rPr>
              <a:t>plots: </a:t>
            </a:r>
            <a:r>
              <a:rPr sz="1000" spc="-30" dirty="0">
                <a:solidFill>
                  <a:srgbClr val="1A2E3D"/>
                </a:solidFill>
                <a:latin typeface="Arial"/>
                <a:cs typeface="Arial"/>
              </a:rPr>
              <a:t>Determine 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plot </a:t>
            </a:r>
            <a:r>
              <a:rPr sz="1000" spc="-50" dirty="0">
                <a:solidFill>
                  <a:srgbClr val="1A2E3D"/>
                </a:solidFill>
                <a:latin typeface="Arial"/>
                <a:cs typeface="Arial"/>
              </a:rPr>
              <a:t>(A, 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B, 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or </a:t>
            </a:r>
            <a:r>
              <a:rPr sz="1000" spc="-60" dirty="0">
                <a:solidFill>
                  <a:srgbClr val="1A2E3D"/>
                </a:solidFill>
                <a:latin typeface="Arial"/>
                <a:cs typeface="Arial"/>
              </a:rPr>
              <a:t>C) </a:t>
            </a:r>
            <a:r>
              <a:rPr sz="1000" spc="-35" dirty="0">
                <a:solidFill>
                  <a:srgbClr val="1A2E3D"/>
                </a:solidFill>
                <a:latin typeface="Arial"/>
                <a:cs typeface="Arial"/>
              </a:rPr>
              <a:t>is</a:t>
            </a:r>
            <a:r>
              <a:rPr sz="1000" spc="5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A2E3D"/>
                </a:solidFill>
                <a:latin typeface="Arial"/>
                <a:cs typeface="Arial"/>
              </a:rPr>
              <a:t>which.</a:t>
            </a:r>
            <a:endParaRPr sz="1000">
              <a:latin typeface="Arial"/>
              <a:cs typeface="Arial"/>
            </a:endParaRPr>
          </a:p>
          <a:p>
            <a:pPr marL="226060" indent="-166370">
              <a:lnSpc>
                <a:spcPts val="1195"/>
              </a:lnSpc>
              <a:buAutoNum type="arabicParenBoth"/>
              <a:tabLst>
                <a:tab pos="226695" algn="l"/>
              </a:tabLst>
            </a:pP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At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top: 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distribution </a:t>
            </a:r>
            <a:r>
              <a:rPr sz="1000" spc="-20" dirty="0">
                <a:solidFill>
                  <a:srgbClr val="1A2E3D"/>
                </a:solidFill>
                <a:latin typeface="Arial"/>
                <a:cs typeface="Arial"/>
              </a:rPr>
              <a:t>for </a:t>
            </a:r>
            <a:r>
              <a:rPr sz="1000" spc="-45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population </a:t>
            </a:r>
            <a:r>
              <a:rPr sz="1000" spc="-40" dirty="0">
                <a:solidFill>
                  <a:srgbClr val="1A2E3D"/>
                </a:solidFill>
                <a:latin typeface="Arial"/>
                <a:cs typeface="Arial"/>
              </a:rPr>
              <a:t>(</a:t>
            </a:r>
            <a:r>
              <a:rPr sz="1000" i="1" spc="-40" dirty="0">
                <a:solidFill>
                  <a:srgbClr val="1A2E3D"/>
                </a:solidFill>
                <a:latin typeface="Times New Roman"/>
                <a:cs typeface="Times New Roman"/>
              </a:rPr>
              <a:t>µ </a:t>
            </a:r>
            <a:r>
              <a:rPr sz="1000" spc="130" dirty="0">
                <a:solidFill>
                  <a:srgbClr val="1A2E3D"/>
                </a:solidFill>
                <a:latin typeface="Georgia"/>
                <a:cs typeface="Georgia"/>
              </a:rPr>
              <a:t>= </a:t>
            </a:r>
            <a:r>
              <a:rPr sz="1000" spc="-55" dirty="0">
                <a:solidFill>
                  <a:srgbClr val="1A2E3D"/>
                </a:solidFill>
                <a:latin typeface="Georgia"/>
                <a:cs typeface="Georgia"/>
              </a:rPr>
              <a:t>60</a:t>
            </a:r>
            <a:r>
              <a:rPr sz="1000" i="1" spc="-55" dirty="0">
                <a:solidFill>
                  <a:srgbClr val="1A2E3D"/>
                </a:solidFill>
                <a:latin typeface="Times New Roman"/>
                <a:cs typeface="Times New Roman"/>
              </a:rPr>
              <a:t>, </a:t>
            </a:r>
            <a:r>
              <a:rPr sz="1000" i="1" spc="75" dirty="0">
                <a:solidFill>
                  <a:srgbClr val="1A2E3D"/>
                </a:solidFill>
                <a:latin typeface="Times New Roman"/>
                <a:cs typeface="Times New Roman"/>
              </a:rPr>
              <a:t>σ </a:t>
            </a:r>
            <a:r>
              <a:rPr sz="1000" spc="130" dirty="0">
                <a:solidFill>
                  <a:srgbClr val="1A2E3D"/>
                </a:solidFill>
                <a:latin typeface="Georgia"/>
                <a:cs typeface="Georgia"/>
              </a:rPr>
              <a:t>=</a:t>
            </a:r>
            <a:r>
              <a:rPr sz="1000" spc="155" dirty="0">
                <a:solidFill>
                  <a:srgbClr val="1A2E3D"/>
                </a:solidFill>
                <a:latin typeface="Georgia"/>
                <a:cs typeface="Georgia"/>
              </a:rPr>
              <a:t> </a:t>
            </a:r>
            <a:r>
              <a:rPr sz="1000" spc="-35" dirty="0">
                <a:solidFill>
                  <a:srgbClr val="1A2E3D"/>
                </a:solidFill>
                <a:latin typeface="Georgia"/>
                <a:cs typeface="Georgia"/>
              </a:rPr>
              <a:t>18</a:t>
            </a:r>
            <a:r>
              <a:rPr sz="1000" spc="-35" dirty="0">
                <a:solidFill>
                  <a:srgbClr val="1A2E3D"/>
                </a:solidFill>
                <a:latin typeface="Arial"/>
                <a:cs typeface="Arial"/>
              </a:rPr>
              <a:t>),</a:t>
            </a:r>
            <a:endParaRPr sz="1000">
              <a:latin typeface="Arial"/>
              <a:cs typeface="Arial"/>
            </a:endParaRPr>
          </a:p>
          <a:p>
            <a:pPr marL="226060" indent="-166370">
              <a:lnSpc>
                <a:spcPts val="1195"/>
              </a:lnSpc>
              <a:buAutoNum type="arabicParenBoth"/>
              <a:tabLst>
                <a:tab pos="226695" algn="l"/>
              </a:tabLst>
            </a:pPr>
            <a:r>
              <a:rPr sz="1000" spc="-45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000" spc="-30" dirty="0">
                <a:solidFill>
                  <a:srgbClr val="1A2E3D"/>
                </a:solidFill>
                <a:latin typeface="Arial"/>
                <a:cs typeface="Arial"/>
              </a:rPr>
              <a:t>single 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random </a:t>
            </a:r>
            <a:r>
              <a:rPr sz="1000" spc="-25" dirty="0">
                <a:solidFill>
                  <a:srgbClr val="1A2E3D"/>
                </a:solidFill>
                <a:latin typeface="Arial"/>
                <a:cs typeface="Arial"/>
              </a:rPr>
              <a:t>sample 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500 </a:t>
            </a:r>
            <a:r>
              <a:rPr sz="1000" spc="-20" dirty="0">
                <a:solidFill>
                  <a:srgbClr val="1A2E3D"/>
                </a:solidFill>
                <a:latin typeface="Arial"/>
                <a:cs typeface="Arial"/>
              </a:rPr>
              <a:t>observations from this</a:t>
            </a:r>
            <a:r>
              <a:rPr sz="1000" spc="17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population,</a:t>
            </a:r>
            <a:endParaRPr sz="1000">
              <a:latin typeface="Arial"/>
              <a:cs typeface="Arial"/>
            </a:endParaRPr>
          </a:p>
          <a:p>
            <a:pPr marL="226060" indent="-166370">
              <a:lnSpc>
                <a:spcPts val="1195"/>
              </a:lnSpc>
              <a:buAutoNum type="arabicParenBoth"/>
              <a:tabLst>
                <a:tab pos="226695" algn="l"/>
              </a:tabLst>
            </a:pPr>
            <a:r>
              <a:rPr sz="1000" spc="-45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distribution of 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500 </a:t>
            </a:r>
            <a:r>
              <a:rPr sz="1000" spc="-25" dirty="0">
                <a:solidFill>
                  <a:srgbClr val="1A2E3D"/>
                </a:solidFill>
                <a:latin typeface="Arial"/>
                <a:cs typeface="Arial"/>
              </a:rPr>
              <a:t>sample </a:t>
            </a:r>
            <a:r>
              <a:rPr sz="1000" spc="-30" dirty="0">
                <a:solidFill>
                  <a:srgbClr val="1A2E3D"/>
                </a:solidFill>
                <a:latin typeface="Arial"/>
                <a:cs typeface="Arial"/>
              </a:rPr>
              <a:t>means </a:t>
            </a:r>
            <a:r>
              <a:rPr sz="1000" spc="-20" dirty="0">
                <a:solidFill>
                  <a:srgbClr val="1A2E3D"/>
                </a:solidFill>
                <a:latin typeface="Arial"/>
                <a:cs typeface="Arial"/>
              </a:rPr>
              <a:t>from 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random </a:t>
            </a:r>
            <a:r>
              <a:rPr sz="1000" spc="-25" dirty="0">
                <a:solidFill>
                  <a:srgbClr val="1A2E3D"/>
                </a:solidFill>
                <a:latin typeface="Arial"/>
                <a:cs typeface="Arial"/>
              </a:rPr>
              <a:t>samples </a:t>
            </a:r>
            <a:r>
              <a:rPr sz="10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000" spc="-40" dirty="0">
                <a:solidFill>
                  <a:srgbClr val="1A2E3D"/>
                </a:solidFill>
                <a:latin typeface="Arial"/>
                <a:cs typeface="Arial"/>
              </a:rPr>
              <a:t>size </a:t>
            </a: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18,</a:t>
            </a:r>
            <a:endParaRPr sz="1000">
              <a:latin typeface="Arial"/>
              <a:cs typeface="Arial"/>
            </a:endParaRPr>
          </a:p>
          <a:p>
            <a:pPr marL="226060" indent="-166370">
              <a:lnSpc>
                <a:spcPct val="100000"/>
              </a:lnSpc>
              <a:spcBef>
                <a:spcPts val="245"/>
              </a:spcBef>
              <a:buAutoNum type="arabicParenBoth"/>
              <a:tabLst>
                <a:tab pos="226695" algn="l"/>
              </a:tabLst>
            </a:pPr>
            <a:r>
              <a:rPr sz="1000" spc="-45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distribution of 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500 </a:t>
            </a:r>
            <a:r>
              <a:rPr sz="1000" spc="-25" dirty="0">
                <a:solidFill>
                  <a:srgbClr val="1A2E3D"/>
                </a:solidFill>
                <a:latin typeface="Arial"/>
                <a:cs typeface="Arial"/>
              </a:rPr>
              <a:t>sample </a:t>
            </a:r>
            <a:r>
              <a:rPr sz="1000" spc="-30" dirty="0">
                <a:solidFill>
                  <a:srgbClr val="1A2E3D"/>
                </a:solidFill>
                <a:latin typeface="Arial"/>
                <a:cs typeface="Arial"/>
              </a:rPr>
              <a:t>means </a:t>
            </a:r>
            <a:r>
              <a:rPr sz="1000" spc="-20" dirty="0">
                <a:solidFill>
                  <a:srgbClr val="1A2E3D"/>
                </a:solidFill>
                <a:latin typeface="Arial"/>
                <a:cs typeface="Arial"/>
              </a:rPr>
              <a:t>from 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random </a:t>
            </a:r>
            <a:r>
              <a:rPr sz="1000" spc="-25" dirty="0">
                <a:solidFill>
                  <a:srgbClr val="1A2E3D"/>
                </a:solidFill>
                <a:latin typeface="Arial"/>
                <a:cs typeface="Arial"/>
              </a:rPr>
              <a:t>samples </a:t>
            </a:r>
            <a:r>
              <a:rPr sz="10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000" spc="-40" dirty="0">
                <a:solidFill>
                  <a:srgbClr val="1A2E3D"/>
                </a:solidFill>
                <a:latin typeface="Arial"/>
                <a:cs typeface="Arial"/>
              </a:rPr>
              <a:t>size </a:t>
            </a: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81.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955292" y="1267231"/>
            <a:ext cx="1503680" cy="104836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35"/>
              </a:spcBef>
            </a:pPr>
            <a:r>
              <a:rPr sz="1050" spc="-50" dirty="0">
                <a:solidFill>
                  <a:srgbClr val="024F84"/>
                </a:solidFill>
                <a:latin typeface="Arial"/>
                <a:cs typeface="Arial"/>
              </a:rPr>
              <a:t>(a)   </a:t>
            </a:r>
            <a:r>
              <a:rPr sz="1050" spc="-55" dirty="0">
                <a:latin typeface="Arial"/>
                <a:cs typeface="Arial"/>
              </a:rPr>
              <a:t>(2) </a:t>
            </a:r>
            <a:r>
              <a:rPr sz="1050" spc="50" dirty="0">
                <a:latin typeface="Arial"/>
                <a:cs typeface="Arial"/>
              </a:rPr>
              <a:t>- </a:t>
            </a:r>
            <a:r>
              <a:rPr sz="1050" spc="15" dirty="0">
                <a:latin typeface="Arial"/>
                <a:cs typeface="Arial"/>
              </a:rPr>
              <a:t>B; </a:t>
            </a:r>
            <a:r>
              <a:rPr sz="1050" spc="-55" dirty="0">
                <a:latin typeface="Arial"/>
                <a:cs typeface="Arial"/>
              </a:rPr>
              <a:t>(3) </a:t>
            </a:r>
            <a:r>
              <a:rPr sz="1050" spc="50" dirty="0">
                <a:latin typeface="Arial"/>
                <a:cs typeface="Arial"/>
              </a:rPr>
              <a:t>- </a:t>
            </a:r>
            <a:r>
              <a:rPr sz="1050" spc="-5" dirty="0">
                <a:latin typeface="Arial"/>
                <a:cs typeface="Arial"/>
              </a:rPr>
              <a:t>A; </a:t>
            </a:r>
            <a:r>
              <a:rPr sz="1050" spc="-55" dirty="0">
                <a:latin typeface="Arial"/>
                <a:cs typeface="Arial"/>
              </a:rPr>
              <a:t>(4) </a:t>
            </a:r>
            <a:r>
              <a:rPr sz="1050" spc="50" dirty="0">
                <a:latin typeface="Arial"/>
                <a:cs typeface="Arial"/>
              </a:rPr>
              <a:t>-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5" dirty="0">
                <a:latin typeface="Arial"/>
                <a:cs typeface="Arial"/>
              </a:rPr>
              <a:t>C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050" spc="-30" dirty="0">
                <a:solidFill>
                  <a:srgbClr val="024F84"/>
                </a:solidFill>
                <a:latin typeface="Arial"/>
                <a:cs typeface="Arial"/>
              </a:rPr>
              <a:t>(b)  </a:t>
            </a:r>
            <a:r>
              <a:rPr sz="1050" spc="-55" dirty="0">
                <a:latin typeface="Arial"/>
                <a:cs typeface="Arial"/>
              </a:rPr>
              <a:t>(2) </a:t>
            </a:r>
            <a:r>
              <a:rPr sz="1050" spc="50" dirty="0">
                <a:latin typeface="Arial"/>
                <a:cs typeface="Arial"/>
              </a:rPr>
              <a:t>- </a:t>
            </a:r>
            <a:r>
              <a:rPr sz="1050" spc="-5" dirty="0">
                <a:latin typeface="Arial"/>
                <a:cs typeface="Arial"/>
              </a:rPr>
              <a:t>A; </a:t>
            </a:r>
            <a:r>
              <a:rPr sz="1050" spc="-55" dirty="0">
                <a:latin typeface="Arial"/>
                <a:cs typeface="Arial"/>
              </a:rPr>
              <a:t>(3) </a:t>
            </a:r>
            <a:r>
              <a:rPr sz="1050" spc="50" dirty="0">
                <a:latin typeface="Arial"/>
                <a:cs typeface="Arial"/>
              </a:rPr>
              <a:t>- </a:t>
            </a:r>
            <a:r>
              <a:rPr sz="1050" spc="15" dirty="0">
                <a:latin typeface="Arial"/>
                <a:cs typeface="Arial"/>
              </a:rPr>
              <a:t>B; </a:t>
            </a:r>
            <a:r>
              <a:rPr sz="1050" spc="-55" dirty="0">
                <a:latin typeface="Arial"/>
                <a:cs typeface="Arial"/>
              </a:rPr>
              <a:t>(4) </a:t>
            </a:r>
            <a:r>
              <a:rPr sz="1050" spc="50" dirty="0">
                <a:latin typeface="Arial"/>
                <a:cs typeface="Arial"/>
              </a:rPr>
              <a:t>-</a:t>
            </a:r>
            <a:r>
              <a:rPr sz="1050" spc="155" dirty="0">
                <a:latin typeface="Arial"/>
                <a:cs typeface="Arial"/>
              </a:rPr>
              <a:t> </a:t>
            </a:r>
            <a:r>
              <a:rPr sz="1050" spc="5" dirty="0">
                <a:latin typeface="Arial"/>
                <a:cs typeface="Arial"/>
              </a:rPr>
              <a:t>C</a:t>
            </a:r>
            <a:endParaRPr sz="1050" dirty="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995"/>
              </a:spcBef>
            </a:pPr>
            <a:r>
              <a:rPr sz="1050" spc="-30" dirty="0">
                <a:solidFill>
                  <a:srgbClr val="024F84"/>
                </a:solidFill>
                <a:latin typeface="Arial"/>
                <a:cs typeface="Arial"/>
              </a:rPr>
              <a:t>(c)  </a:t>
            </a:r>
            <a:r>
              <a:rPr sz="1050" spc="-55" dirty="0">
                <a:latin typeface="Arial"/>
                <a:cs typeface="Arial"/>
              </a:rPr>
              <a:t>(2) </a:t>
            </a:r>
            <a:r>
              <a:rPr sz="1050" spc="50" dirty="0">
                <a:latin typeface="Arial"/>
                <a:cs typeface="Arial"/>
              </a:rPr>
              <a:t>- </a:t>
            </a:r>
            <a:r>
              <a:rPr sz="1050" spc="5" dirty="0">
                <a:latin typeface="Arial"/>
                <a:cs typeface="Arial"/>
              </a:rPr>
              <a:t>C; </a:t>
            </a:r>
            <a:r>
              <a:rPr sz="1050" spc="-55" dirty="0">
                <a:latin typeface="Arial"/>
                <a:cs typeface="Arial"/>
              </a:rPr>
              <a:t>(3) </a:t>
            </a:r>
            <a:r>
              <a:rPr sz="1050" spc="50" dirty="0">
                <a:latin typeface="Arial"/>
                <a:cs typeface="Arial"/>
              </a:rPr>
              <a:t>- </a:t>
            </a:r>
            <a:r>
              <a:rPr sz="1050" spc="-5" dirty="0">
                <a:latin typeface="Arial"/>
                <a:cs typeface="Arial"/>
              </a:rPr>
              <a:t>A; </a:t>
            </a:r>
            <a:r>
              <a:rPr sz="1050" spc="-55" dirty="0">
                <a:latin typeface="Arial"/>
                <a:cs typeface="Arial"/>
              </a:rPr>
              <a:t>(4) </a:t>
            </a:r>
            <a:r>
              <a:rPr sz="1050" spc="50" dirty="0">
                <a:latin typeface="Arial"/>
                <a:cs typeface="Arial"/>
              </a:rPr>
              <a:t>-</a:t>
            </a:r>
            <a:r>
              <a:rPr sz="1050" spc="165" dirty="0">
                <a:latin typeface="Arial"/>
                <a:cs typeface="Arial"/>
              </a:rPr>
              <a:t> </a:t>
            </a:r>
            <a:r>
              <a:rPr sz="1050" spc="-15" dirty="0">
                <a:latin typeface="Arial"/>
                <a:cs typeface="Arial"/>
              </a:rPr>
              <a:t>D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050" spc="-30" dirty="0">
                <a:solidFill>
                  <a:srgbClr val="024F84"/>
                </a:solidFill>
                <a:latin typeface="Arial"/>
                <a:cs typeface="Arial"/>
              </a:rPr>
              <a:t>(d)  </a:t>
            </a:r>
            <a:r>
              <a:rPr sz="1050" spc="-55" dirty="0">
                <a:latin typeface="Arial"/>
                <a:cs typeface="Arial"/>
              </a:rPr>
              <a:t>(2) </a:t>
            </a:r>
            <a:r>
              <a:rPr sz="1050" spc="50" dirty="0">
                <a:latin typeface="Arial"/>
                <a:cs typeface="Arial"/>
              </a:rPr>
              <a:t>- </a:t>
            </a:r>
            <a:r>
              <a:rPr sz="1050" spc="15" dirty="0">
                <a:latin typeface="Arial"/>
                <a:cs typeface="Arial"/>
              </a:rPr>
              <a:t>B; </a:t>
            </a:r>
            <a:r>
              <a:rPr sz="1050" spc="-55" dirty="0">
                <a:latin typeface="Arial"/>
                <a:cs typeface="Arial"/>
              </a:rPr>
              <a:t>(3) </a:t>
            </a:r>
            <a:r>
              <a:rPr sz="1050" spc="50" dirty="0">
                <a:latin typeface="Arial"/>
                <a:cs typeface="Arial"/>
              </a:rPr>
              <a:t>- </a:t>
            </a:r>
            <a:r>
              <a:rPr sz="1050" spc="5" dirty="0">
                <a:latin typeface="Arial"/>
                <a:cs typeface="Arial"/>
              </a:rPr>
              <a:t>C; </a:t>
            </a:r>
            <a:r>
              <a:rPr sz="1050" spc="-55" dirty="0">
                <a:latin typeface="Arial"/>
                <a:cs typeface="Arial"/>
              </a:rPr>
              <a:t>(4) </a:t>
            </a:r>
            <a:r>
              <a:rPr sz="1050" spc="50" dirty="0">
                <a:latin typeface="Arial"/>
                <a:cs typeface="Arial"/>
              </a:rPr>
              <a:t>-</a:t>
            </a:r>
            <a:r>
              <a:rPr sz="1050" spc="150" dirty="0">
                <a:latin typeface="Arial"/>
                <a:cs typeface="Arial"/>
              </a:rPr>
              <a:t> </a:t>
            </a:r>
            <a:r>
              <a:rPr sz="1050" spc="-20" dirty="0" smtClean="0"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17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019" y="1342651"/>
            <a:ext cx="1617115" cy="919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92912" y="2542233"/>
            <a:ext cx="4124325" cy="849259"/>
          </a:xfrm>
          <a:prstGeom prst="rect">
            <a:avLst/>
          </a:prstGeom>
        </p:spPr>
      </p:pic>
      <p:sp>
        <p:nvSpPr>
          <p:cNvPr id="9" name="object 3"/>
          <p:cNvSpPr txBox="1"/>
          <p:nvPr/>
        </p:nvSpPr>
        <p:spPr>
          <a:xfrm>
            <a:off x="192912" y="364617"/>
            <a:ext cx="4222115" cy="820096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24765" rIns="0" bIns="0" rtlCol="0">
            <a:spAutoFit/>
          </a:bodyPr>
          <a:lstStyle/>
          <a:p>
            <a:pPr marL="59690">
              <a:lnSpc>
                <a:spcPts val="1200"/>
              </a:lnSpc>
              <a:spcBef>
                <a:spcPts val="195"/>
              </a:spcBef>
            </a:pPr>
            <a:r>
              <a:rPr sz="1000" spc="-35" dirty="0">
                <a:solidFill>
                  <a:srgbClr val="1A2E3D"/>
                </a:solidFill>
                <a:latin typeface="Arial"/>
                <a:cs typeface="Arial"/>
              </a:rPr>
              <a:t>Four </a:t>
            </a:r>
            <a:r>
              <a:rPr sz="1000" spc="-10" dirty="0">
                <a:solidFill>
                  <a:srgbClr val="1A2E3D"/>
                </a:solidFill>
                <a:latin typeface="Arial"/>
                <a:cs typeface="Arial"/>
              </a:rPr>
              <a:t>plots: </a:t>
            </a:r>
            <a:r>
              <a:rPr sz="1000" spc="-30" dirty="0">
                <a:solidFill>
                  <a:srgbClr val="1A2E3D"/>
                </a:solidFill>
                <a:latin typeface="Arial"/>
                <a:cs typeface="Arial"/>
              </a:rPr>
              <a:t>Determine 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plot </a:t>
            </a:r>
            <a:r>
              <a:rPr sz="1000" spc="-50" dirty="0">
                <a:solidFill>
                  <a:srgbClr val="1A2E3D"/>
                </a:solidFill>
                <a:latin typeface="Arial"/>
                <a:cs typeface="Arial"/>
              </a:rPr>
              <a:t>(A, 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B, 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or </a:t>
            </a:r>
            <a:r>
              <a:rPr sz="1000" spc="-60" dirty="0">
                <a:solidFill>
                  <a:srgbClr val="1A2E3D"/>
                </a:solidFill>
                <a:latin typeface="Arial"/>
                <a:cs typeface="Arial"/>
              </a:rPr>
              <a:t>C) </a:t>
            </a:r>
            <a:r>
              <a:rPr sz="1000" spc="-35" dirty="0">
                <a:solidFill>
                  <a:srgbClr val="1A2E3D"/>
                </a:solidFill>
                <a:latin typeface="Arial"/>
                <a:cs typeface="Arial"/>
              </a:rPr>
              <a:t>is</a:t>
            </a:r>
            <a:r>
              <a:rPr sz="1000" spc="5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A2E3D"/>
                </a:solidFill>
                <a:latin typeface="Arial"/>
                <a:cs typeface="Arial"/>
              </a:rPr>
              <a:t>which.</a:t>
            </a:r>
            <a:endParaRPr sz="1000" dirty="0">
              <a:latin typeface="Arial"/>
              <a:cs typeface="Arial"/>
            </a:endParaRPr>
          </a:p>
          <a:p>
            <a:pPr marL="226060" indent="-166370">
              <a:lnSpc>
                <a:spcPts val="1195"/>
              </a:lnSpc>
              <a:buAutoNum type="arabicParenBoth"/>
              <a:tabLst>
                <a:tab pos="226695" algn="l"/>
              </a:tabLst>
            </a:pP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At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top: </a:t>
            </a:r>
            <a:r>
              <a:rPr sz="1000" spc="-15" dirty="0">
                <a:solidFill>
                  <a:srgbClr val="0070C0"/>
                </a:solidFill>
                <a:latin typeface="Arial"/>
                <a:cs typeface="Arial"/>
              </a:rPr>
              <a:t>distribution </a:t>
            </a:r>
            <a:r>
              <a:rPr sz="1000" spc="-20" dirty="0">
                <a:solidFill>
                  <a:srgbClr val="0070C0"/>
                </a:solidFill>
                <a:latin typeface="Arial"/>
                <a:cs typeface="Arial"/>
              </a:rPr>
              <a:t>for </a:t>
            </a:r>
            <a:r>
              <a:rPr sz="1000" spc="-45" dirty="0">
                <a:solidFill>
                  <a:srgbClr val="0070C0"/>
                </a:solidFill>
                <a:latin typeface="Arial"/>
                <a:cs typeface="Arial"/>
              </a:rPr>
              <a:t>a </a:t>
            </a:r>
            <a:r>
              <a:rPr sz="1000" spc="-15" dirty="0">
                <a:solidFill>
                  <a:srgbClr val="0070C0"/>
                </a:solidFill>
                <a:latin typeface="Arial"/>
                <a:cs typeface="Arial"/>
              </a:rPr>
              <a:t>population </a:t>
            </a:r>
            <a:r>
              <a:rPr sz="1000" spc="-40" dirty="0">
                <a:solidFill>
                  <a:srgbClr val="1A2E3D"/>
                </a:solidFill>
                <a:latin typeface="Arial"/>
                <a:cs typeface="Arial"/>
              </a:rPr>
              <a:t>(</a:t>
            </a:r>
            <a:r>
              <a:rPr sz="1000" i="1" spc="-40" dirty="0">
                <a:solidFill>
                  <a:srgbClr val="1A2E3D"/>
                </a:solidFill>
                <a:latin typeface="Times New Roman"/>
                <a:cs typeface="Times New Roman"/>
              </a:rPr>
              <a:t>µ </a:t>
            </a:r>
            <a:r>
              <a:rPr sz="1000" spc="130" dirty="0">
                <a:solidFill>
                  <a:srgbClr val="1A2E3D"/>
                </a:solidFill>
                <a:latin typeface="Georgia"/>
                <a:cs typeface="Georgia"/>
              </a:rPr>
              <a:t>= </a:t>
            </a:r>
            <a:r>
              <a:rPr sz="1000" spc="-55" dirty="0">
                <a:solidFill>
                  <a:srgbClr val="1A2E3D"/>
                </a:solidFill>
                <a:latin typeface="Georgia"/>
                <a:cs typeface="Georgia"/>
              </a:rPr>
              <a:t>60</a:t>
            </a:r>
            <a:r>
              <a:rPr sz="1000" i="1" spc="-55" dirty="0">
                <a:solidFill>
                  <a:srgbClr val="1A2E3D"/>
                </a:solidFill>
                <a:latin typeface="Times New Roman"/>
                <a:cs typeface="Times New Roman"/>
              </a:rPr>
              <a:t>, </a:t>
            </a:r>
            <a:r>
              <a:rPr sz="1000" i="1" spc="75" dirty="0">
                <a:solidFill>
                  <a:srgbClr val="1A2E3D"/>
                </a:solidFill>
                <a:latin typeface="Times New Roman"/>
                <a:cs typeface="Times New Roman"/>
              </a:rPr>
              <a:t>σ </a:t>
            </a:r>
            <a:r>
              <a:rPr sz="1000" spc="130" dirty="0">
                <a:solidFill>
                  <a:srgbClr val="1A2E3D"/>
                </a:solidFill>
                <a:latin typeface="Georgia"/>
                <a:cs typeface="Georgia"/>
              </a:rPr>
              <a:t>=</a:t>
            </a:r>
            <a:r>
              <a:rPr sz="1000" spc="155" dirty="0">
                <a:solidFill>
                  <a:srgbClr val="1A2E3D"/>
                </a:solidFill>
                <a:latin typeface="Georgia"/>
                <a:cs typeface="Georgia"/>
              </a:rPr>
              <a:t> </a:t>
            </a:r>
            <a:r>
              <a:rPr sz="1000" spc="-35" dirty="0">
                <a:solidFill>
                  <a:srgbClr val="1A2E3D"/>
                </a:solidFill>
                <a:latin typeface="Georgia"/>
                <a:cs typeface="Georgia"/>
              </a:rPr>
              <a:t>18</a:t>
            </a:r>
            <a:r>
              <a:rPr sz="1000" spc="-35" dirty="0">
                <a:solidFill>
                  <a:srgbClr val="1A2E3D"/>
                </a:solidFill>
                <a:latin typeface="Arial"/>
                <a:cs typeface="Arial"/>
              </a:rPr>
              <a:t>),</a:t>
            </a:r>
            <a:endParaRPr sz="1000" dirty="0">
              <a:latin typeface="Arial"/>
              <a:cs typeface="Arial"/>
            </a:endParaRPr>
          </a:p>
          <a:p>
            <a:pPr marL="226060" indent="-166370">
              <a:lnSpc>
                <a:spcPts val="1195"/>
              </a:lnSpc>
              <a:buAutoNum type="arabicParenBoth"/>
              <a:tabLst>
                <a:tab pos="226695" algn="l"/>
              </a:tabLst>
            </a:pPr>
            <a:r>
              <a:rPr sz="1000" spc="-4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00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single </a:t>
            </a:r>
            <a:r>
              <a:rPr sz="10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random </a:t>
            </a:r>
            <a:r>
              <a:rPr sz="1000" spc="-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sz="10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00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500 </a:t>
            </a:r>
            <a:r>
              <a:rPr sz="1000" spc="-2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observations from this</a:t>
            </a:r>
            <a:r>
              <a:rPr sz="1000" spc="17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population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,</a:t>
            </a:r>
            <a:endParaRPr sz="1000" dirty="0">
              <a:latin typeface="Arial"/>
              <a:cs typeface="Arial"/>
            </a:endParaRPr>
          </a:p>
          <a:p>
            <a:pPr marL="226060" indent="-166370">
              <a:lnSpc>
                <a:spcPts val="1195"/>
              </a:lnSpc>
              <a:buAutoNum type="arabicParenBoth"/>
              <a:tabLst>
                <a:tab pos="226695" algn="l"/>
              </a:tabLst>
            </a:pPr>
            <a:r>
              <a:rPr sz="1000" spc="-45" dirty="0">
                <a:solidFill>
                  <a:srgbClr val="00B050"/>
                </a:solidFill>
                <a:latin typeface="Arial"/>
                <a:cs typeface="Arial"/>
              </a:rPr>
              <a:t>a </a:t>
            </a:r>
            <a:r>
              <a:rPr sz="1000" spc="-15" dirty="0">
                <a:solidFill>
                  <a:srgbClr val="00B050"/>
                </a:solidFill>
                <a:latin typeface="Arial"/>
                <a:cs typeface="Arial"/>
              </a:rPr>
              <a:t>distribution of </a:t>
            </a:r>
            <a:r>
              <a:rPr sz="1000" spc="-5" dirty="0">
                <a:solidFill>
                  <a:srgbClr val="00B050"/>
                </a:solidFill>
                <a:latin typeface="Arial"/>
                <a:cs typeface="Arial"/>
              </a:rPr>
              <a:t>500 </a:t>
            </a:r>
            <a:r>
              <a:rPr sz="1000" spc="-25" dirty="0">
                <a:solidFill>
                  <a:srgbClr val="00B050"/>
                </a:solidFill>
                <a:latin typeface="Arial"/>
                <a:cs typeface="Arial"/>
              </a:rPr>
              <a:t>sample </a:t>
            </a:r>
            <a:r>
              <a:rPr sz="1000" spc="-30" dirty="0">
                <a:solidFill>
                  <a:srgbClr val="00B050"/>
                </a:solidFill>
                <a:latin typeface="Arial"/>
                <a:cs typeface="Arial"/>
              </a:rPr>
              <a:t>means </a:t>
            </a:r>
            <a:r>
              <a:rPr sz="1000" spc="-20" dirty="0">
                <a:solidFill>
                  <a:srgbClr val="00B050"/>
                </a:solidFill>
                <a:latin typeface="Arial"/>
                <a:cs typeface="Arial"/>
              </a:rPr>
              <a:t>from </a:t>
            </a:r>
            <a:r>
              <a:rPr sz="1000" spc="-15" dirty="0">
                <a:solidFill>
                  <a:srgbClr val="00B050"/>
                </a:solidFill>
                <a:latin typeface="Arial"/>
                <a:cs typeface="Arial"/>
              </a:rPr>
              <a:t>random </a:t>
            </a:r>
            <a:r>
              <a:rPr sz="1000" spc="-25" dirty="0">
                <a:solidFill>
                  <a:srgbClr val="00B050"/>
                </a:solidFill>
                <a:latin typeface="Arial"/>
                <a:cs typeface="Arial"/>
              </a:rPr>
              <a:t>samples </a:t>
            </a:r>
            <a:r>
              <a:rPr sz="1000" spc="-10" dirty="0">
                <a:solidFill>
                  <a:srgbClr val="00B050"/>
                </a:solidFill>
                <a:latin typeface="Arial"/>
                <a:cs typeface="Arial"/>
              </a:rPr>
              <a:t>with </a:t>
            </a:r>
            <a:r>
              <a:rPr sz="1000" spc="-40" dirty="0">
                <a:solidFill>
                  <a:srgbClr val="C00000"/>
                </a:solidFill>
                <a:latin typeface="Arial"/>
                <a:cs typeface="Arial"/>
              </a:rPr>
              <a:t>size </a:t>
            </a: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18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,</a:t>
            </a:r>
            <a:endParaRPr sz="1000" dirty="0">
              <a:latin typeface="Arial"/>
              <a:cs typeface="Arial"/>
            </a:endParaRPr>
          </a:p>
          <a:p>
            <a:pPr marL="226060" indent="-166370">
              <a:lnSpc>
                <a:spcPct val="100000"/>
              </a:lnSpc>
              <a:spcBef>
                <a:spcPts val="245"/>
              </a:spcBef>
              <a:buAutoNum type="arabicParenBoth"/>
              <a:tabLst>
                <a:tab pos="226695" algn="l"/>
              </a:tabLst>
            </a:pPr>
            <a:r>
              <a:rPr sz="1000" spc="-45" dirty="0">
                <a:solidFill>
                  <a:srgbClr val="00B050"/>
                </a:solidFill>
                <a:latin typeface="Arial"/>
                <a:cs typeface="Arial"/>
              </a:rPr>
              <a:t>a </a:t>
            </a:r>
            <a:r>
              <a:rPr sz="1000" spc="-15" dirty="0">
                <a:solidFill>
                  <a:srgbClr val="00B050"/>
                </a:solidFill>
                <a:latin typeface="Arial"/>
                <a:cs typeface="Arial"/>
              </a:rPr>
              <a:t>distribution of </a:t>
            </a:r>
            <a:r>
              <a:rPr sz="1000" spc="-5" dirty="0">
                <a:solidFill>
                  <a:srgbClr val="00B050"/>
                </a:solidFill>
                <a:latin typeface="Arial"/>
                <a:cs typeface="Arial"/>
              </a:rPr>
              <a:t>500 </a:t>
            </a:r>
            <a:r>
              <a:rPr sz="1000" spc="-25" dirty="0">
                <a:solidFill>
                  <a:srgbClr val="00B050"/>
                </a:solidFill>
                <a:latin typeface="Arial"/>
                <a:cs typeface="Arial"/>
              </a:rPr>
              <a:t>sample </a:t>
            </a:r>
            <a:r>
              <a:rPr sz="1000" spc="-30" dirty="0">
                <a:solidFill>
                  <a:srgbClr val="00B050"/>
                </a:solidFill>
                <a:latin typeface="Arial"/>
                <a:cs typeface="Arial"/>
              </a:rPr>
              <a:t>means </a:t>
            </a:r>
            <a:r>
              <a:rPr sz="1000" spc="-20" dirty="0">
                <a:solidFill>
                  <a:srgbClr val="00B050"/>
                </a:solidFill>
                <a:latin typeface="Arial"/>
                <a:cs typeface="Arial"/>
              </a:rPr>
              <a:t>from </a:t>
            </a:r>
            <a:r>
              <a:rPr sz="1000" spc="-15" dirty="0">
                <a:solidFill>
                  <a:srgbClr val="00B050"/>
                </a:solidFill>
                <a:latin typeface="Arial"/>
                <a:cs typeface="Arial"/>
              </a:rPr>
              <a:t>random </a:t>
            </a:r>
            <a:r>
              <a:rPr sz="1000" spc="-25" dirty="0">
                <a:solidFill>
                  <a:srgbClr val="00B050"/>
                </a:solidFill>
                <a:latin typeface="Arial"/>
                <a:cs typeface="Arial"/>
              </a:rPr>
              <a:t>samples </a:t>
            </a:r>
            <a:r>
              <a:rPr sz="1000" spc="-10" dirty="0">
                <a:solidFill>
                  <a:srgbClr val="00B050"/>
                </a:solidFill>
                <a:latin typeface="Arial"/>
                <a:cs typeface="Arial"/>
              </a:rPr>
              <a:t>with </a:t>
            </a:r>
            <a:r>
              <a:rPr sz="1000" spc="-40" dirty="0">
                <a:solidFill>
                  <a:srgbClr val="C00000"/>
                </a:solidFill>
                <a:latin typeface="Arial"/>
                <a:cs typeface="Arial"/>
              </a:rPr>
              <a:t>size </a:t>
            </a: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81</a:t>
            </a:r>
            <a:r>
              <a:rPr sz="1000" spc="-5" dirty="0">
                <a:solidFill>
                  <a:srgbClr val="00B050"/>
                </a:solidFill>
                <a:latin typeface="Arial"/>
                <a:cs typeface="Arial"/>
              </a:rPr>
              <a:t>.</a:t>
            </a:r>
            <a:endParaRPr sz="1000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820096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24765" rIns="0" bIns="0" rtlCol="0">
            <a:spAutoFit/>
          </a:bodyPr>
          <a:lstStyle/>
          <a:p>
            <a:pPr marL="59690">
              <a:lnSpc>
                <a:spcPts val="1200"/>
              </a:lnSpc>
              <a:spcBef>
                <a:spcPts val="195"/>
              </a:spcBef>
            </a:pPr>
            <a:r>
              <a:rPr sz="1000" spc="-35" dirty="0">
                <a:solidFill>
                  <a:srgbClr val="1A2E3D"/>
                </a:solidFill>
                <a:latin typeface="Arial"/>
                <a:cs typeface="Arial"/>
              </a:rPr>
              <a:t>Four </a:t>
            </a:r>
            <a:r>
              <a:rPr sz="1000" spc="-10" dirty="0">
                <a:solidFill>
                  <a:srgbClr val="1A2E3D"/>
                </a:solidFill>
                <a:latin typeface="Arial"/>
                <a:cs typeface="Arial"/>
              </a:rPr>
              <a:t>plots: </a:t>
            </a:r>
            <a:r>
              <a:rPr sz="1000" spc="-30" dirty="0">
                <a:solidFill>
                  <a:srgbClr val="1A2E3D"/>
                </a:solidFill>
                <a:latin typeface="Arial"/>
                <a:cs typeface="Arial"/>
              </a:rPr>
              <a:t>Determine 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plot </a:t>
            </a:r>
            <a:r>
              <a:rPr sz="1000" spc="-50" dirty="0">
                <a:solidFill>
                  <a:srgbClr val="1A2E3D"/>
                </a:solidFill>
                <a:latin typeface="Arial"/>
                <a:cs typeface="Arial"/>
              </a:rPr>
              <a:t>(A, 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B, 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or </a:t>
            </a:r>
            <a:r>
              <a:rPr sz="1000" spc="-60" dirty="0">
                <a:solidFill>
                  <a:srgbClr val="1A2E3D"/>
                </a:solidFill>
                <a:latin typeface="Arial"/>
                <a:cs typeface="Arial"/>
              </a:rPr>
              <a:t>C) </a:t>
            </a:r>
            <a:r>
              <a:rPr sz="1000" spc="-35" dirty="0">
                <a:solidFill>
                  <a:srgbClr val="1A2E3D"/>
                </a:solidFill>
                <a:latin typeface="Arial"/>
                <a:cs typeface="Arial"/>
              </a:rPr>
              <a:t>is</a:t>
            </a:r>
            <a:r>
              <a:rPr sz="1000" spc="5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A2E3D"/>
                </a:solidFill>
                <a:latin typeface="Arial"/>
                <a:cs typeface="Arial"/>
              </a:rPr>
              <a:t>which.</a:t>
            </a:r>
            <a:endParaRPr sz="1000" dirty="0">
              <a:latin typeface="Arial"/>
              <a:cs typeface="Arial"/>
            </a:endParaRPr>
          </a:p>
          <a:p>
            <a:pPr marL="226060" indent="-166370">
              <a:lnSpc>
                <a:spcPts val="1195"/>
              </a:lnSpc>
              <a:buAutoNum type="arabicParenBoth"/>
              <a:tabLst>
                <a:tab pos="226695" algn="l"/>
              </a:tabLst>
            </a:pP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At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top: </a:t>
            </a:r>
            <a:r>
              <a:rPr sz="1000" spc="-15" dirty="0">
                <a:solidFill>
                  <a:srgbClr val="0070C0"/>
                </a:solidFill>
                <a:latin typeface="Arial"/>
                <a:cs typeface="Arial"/>
              </a:rPr>
              <a:t>distribution </a:t>
            </a:r>
            <a:r>
              <a:rPr sz="1000" spc="-20" dirty="0">
                <a:solidFill>
                  <a:srgbClr val="0070C0"/>
                </a:solidFill>
                <a:latin typeface="Arial"/>
                <a:cs typeface="Arial"/>
              </a:rPr>
              <a:t>for </a:t>
            </a:r>
            <a:r>
              <a:rPr sz="1000" spc="-45" dirty="0">
                <a:solidFill>
                  <a:srgbClr val="0070C0"/>
                </a:solidFill>
                <a:latin typeface="Arial"/>
                <a:cs typeface="Arial"/>
              </a:rPr>
              <a:t>a </a:t>
            </a:r>
            <a:r>
              <a:rPr sz="1000" spc="-15" dirty="0">
                <a:solidFill>
                  <a:srgbClr val="0070C0"/>
                </a:solidFill>
                <a:latin typeface="Arial"/>
                <a:cs typeface="Arial"/>
              </a:rPr>
              <a:t>population </a:t>
            </a:r>
            <a:r>
              <a:rPr sz="1000" spc="-40" dirty="0">
                <a:solidFill>
                  <a:srgbClr val="1A2E3D"/>
                </a:solidFill>
                <a:latin typeface="Arial"/>
                <a:cs typeface="Arial"/>
              </a:rPr>
              <a:t>(</a:t>
            </a:r>
            <a:r>
              <a:rPr sz="1000" i="1" spc="-40" dirty="0">
                <a:solidFill>
                  <a:srgbClr val="1A2E3D"/>
                </a:solidFill>
                <a:latin typeface="Times New Roman"/>
                <a:cs typeface="Times New Roman"/>
              </a:rPr>
              <a:t>µ </a:t>
            </a:r>
            <a:r>
              <a:rPr sz="1000" spc="130" dirty="0">
                <a:solidFill>
                  <a:srgbClr val="1A2E3D"/>
                </a:solidFill>
                <a:latin typeface="Georgia"/>
                <a:cs typeface="Georgia"/>
              </a:rPr>
              <a:t>= </a:t>
            </a:r>
            <a:r>
              <a:rPr sz="1000" spc="-55" dirty="0">
                <a:solidFill>
                  <a:srgbClr val="1A2E3D"/>
                </a:solidFill>
                <a:latin typeface="Georgia"/>
                <a:cs typeface="Georgia"/>
              </a:rPr>
              <a:t>60</a:t>
            </a:r>
            <a:r>
              <a:rPr sz="1000" i="1" spc="-55" dirty="0">
                <a:solidFill>
                  <a:srgbClr val="1A2E3D"/>
                </a:solidFill>
                <a:latin typeface="Times New Roman"/>
                <a:cs typeface="Times New Roman"/>
              </a:rPr>
              <a:t>, </a:t>
            </a:r>
            <a:r>
              <a:rPr sz="1000" i="1" spc="75" dirty="0">
                <a:solidFill>
                  <a:srgbClr val="1A2E3D"/>
                </a:solidFill>
                <a:latin typeface="Times New Roman"/>
                <a:cs typeface="Times New Roman"/>
              </a:rPr>
              <a:t>σ </a:t>
            </a:r>
            <a:r>
              <a:rPr sz="1000" spc="130" dirty="0">
                <a:solidFill>
                  <a:srgbClr val="1A2E3D"/>
                </a:solidFill>
                <a:latin typeface="Georgia"/>
                <a:cs typeface="Georgia"/>
              </a:rPr>
              <a:t>=</a:t>
            </a:r>
            <a:r>
              <a:rPr sz="1000" spc="155" dirty="0">
                <a:solidFill>
                  <a:srgbClr val="1A2E3D"/>
                </a:solidFill>
                <a:latin typeface="Georgia"/>
                <a:cs typeface="Georgia"/>
              </a:rPr>
              <a:t> </a:t>
            </a:r>
            <a:r>
              <a:rPr sz="1000" spc="-35" dirty="0">
                <a:solidFill>
                  <a:srgbClr val="1A2E3D"/>
                </a:solidFill>
                <a:latin typeface="Georgia"/>
                <a:cs typeface="Georgia"/>
              </a:rPr>
              <a:t>18</a:t>
            </a:r>
            <a:r>
              <a:rPr sz="1000" spc="-35" dirty="0">
                <a:solidFill>
                  <a:srgbClr val="1A2E3D"/>
                </a:solidFill>
                <a:latin typeface="Arial"/>
                <a:cs typeface="Arial"/>
              </a:rPr>
              <a:t>),</a:t>
            </a:r>
            <a:endParaRPr sz="1000" dirty="0">
              <a:latin typeface="Arial"/>
              <a:cs typeface="Arial"/>
            </a:endParaRPr>
          </a:p>
          <a:p>
            <a:pPr marL="226060" indent="-166370">
              <a:lnSpc>
                <a:spcPts val="1195"/>
              </a:lnSpc>
              <a:buAutoNum type="arabicParenBoth"/>
              <a:tabLst>
                <a:tab pos="226695" algn="l"/>
              </a:tabLst>
            </a:pPr>
            <a:r>
              <a:rPr sz="1000" spc="-4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00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single </a:t>
            </a:r>
            <a:r>
              <a:rPr sz="10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random </a:t>
            </a:r>
            <a:r>
              <a:rPr sz="1000" spc="-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sz="10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000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500 </a:t>
            </a:r>
            <a:r>
              <a:rPr sz="1000" spc="-2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observations from this</a:t>
            </a:r>
            <a:r>
              <a:rPr sz="1000" spc="17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population</a:t>
            </a:r>
            <a:r>
              <a:rPr sz="1000" spc="-15" dirty="0">
                <a:solidFill>
                  <a:srgbClr val="1A2E3D"/>
                </a:solidFill>
                <a:latin typeface="Arial"/>
                <a:cs typeface="Arial"/>
              </a:rPr>
              <a:t>,</a:t>
            </a:r>
            <a:endParaRPr sz="1000" dirty="0">
              <a:latin typeface="Arial"/>
              <a:cs typeface="Arial"/>
            </a:endParaRPr>
          </a:p>
          <a:p>
            <a:pPr marL="226060" indent="-166370">
              <a:lnSpc>
                <a:spcPts val="1195"/>
              </a:lnSpc>
              <a:buAutoNum type="arabicParenBoth"/>
              <a:tabLst>
                <a:tab pos="226695" algn="l"/>
              </a:tabLst>
            </a:pPr>
            <a:r>
              <a:rPr sz="1000" spc="-45" dirty="0">
                <a:solidFill>
                  <a:srgbClr val="00B050"/>
                </a:solidFill>
                <a:latin typeface="Arial"/>
                <a:cs typeface="Arial"/>
              </a:rPr>
              <a:t>a </a:t>
            </a:r>
            <a:r>
              <a:rPr sz="1000" spc="-15" dirty="0">
                <a:solidFill>
                  <a:srgbClr val="00B050"/>
                </a:solidFill>
                <a:latin typeface="Arial"/>
                <a:cs typeface="Arial"/>
              </a:rPr>
              <a:t>distribution of </a:t>
            </a:r>
            <a:r>
              <a:rPr sz="1000" spc="-5" dirty="0">
                <a:solidFill>
                  <a:srgbClr val="00B050"/>
                </a:solidFill>
                <a:latin typeface="Arial"/>
                <a:cs typeface="Arial"/>
              </a:rPr>
              <a:t>500 </a:t>
            </a:r>
            <a:r>
              <a:rPr sz="1000" spc="-25" dirty="0">
                <a:solidFill>
                  <a:srgbClr val="00B050"/>
                </a:solidFill>
                <a:latin typeface="Arial"/>
                <a:cs typeface="Arial"/>
              </a:rPr>
              <a:t>sample </a:t>
            </a:r>
            <a:r>
              <a:rPr sz="1000" spc="-30" dirty="0">
                <a:solidFill>
                  <a:srgbClr val="00B050"/>
                </a:solidFill>
                <a:latin typeface="Arial"/>
                <a:cs typeface="Arial"/>
              </a:rPr>
              <a:t>means </a:t>
            </a:r>
            <a:r>
              <a:rPr sz="1000" spc="-20" dirty="0">
                <a:solidFill>
                  <a:srgbClr val="00B050"/>
                </a:solidFill>
                <a:latin typeface="Arial"/>
                <a:cs typeface="Arial"/>
              </a:rPr>
              <a:t>from </a:t>
            </a:r>
            <a:r>
              <a:rPr sz="1000" spc="-15" dirty="0">
                <a:solidFill>
                  <a:srgbClr val="00B050"/>
                </a:solidFill>
                <a:latin typeface="Arial"/>
                <a:cs typeface="Arial"/>
              </a:rPr>
              <a:t>random </a:t>
            </a:r>
            <a:r>
              <a:rPr sz="1000" spc="-25" dirty="0">
                <a:solidFill>
                  <a:srgbClr val="00B050"/>
                </a:solidFill>
                <a:latin typeface="Arial"/>
                <a:cs typeface="Arial"/>
              </a:rPr>
              <a:t>samples </a:t>
            </a:r>
            <a:r>
              <a:rPr sz="1000" spc="-10" dirty="0">
                <a:solidFill>
                  <a:srgbClr val="00B050"/>
                </a:solidFill>
                <a:latin typeface="Arial"/>
                <a:cs typeface="Arial"/>
              </a:rPr>
              <a:t>with </a:t>
            </a:r>
            <a:r>
              <a:rPr sz="1000" spc="-40" dirty="0">
                <a:solidFill>
                  <a:srgbClr val="C00000"/>
                </a:solidFill>
                <a:latin typeface="Arial"/>
                <a:cs typeface="Arial"/>
              </a:rPr>
              <a:t>size </a:t>
            </a: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18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,</a:t>
            </a:r>
            <a:endParaRPr sz="1000" dirty="0">
              <a:latin typeface="Arial"/>
              <a:cs typeface="Arial"/>
            </a:endParaRPr>
          </a:p>
          <a:p>
            <a:pPr marL="226060" indent="-166370">
              <a:lnSpc>
                <a:spcPct val="100000"/>
              </a:lnSpc>
              <a:spcBef>
                <a:spcPts val="245"/>
              </a:spcBef>
              <a:buAutoNum type="arabicParenBoth"/>
              <a:tabLst>
                <a:tab pos="226695" algn="l"/>
              </a:tabLst>
            </a:pPr>
            <a:r>
              <a:rPr sz="1000" spc="-45" dirty="0">
                <a:solidFill>
                  <a:srgbClr val="00B050"/>
                </a:solidFill>
                <a:latin typeface="Arial"/>
                <a:cs typeface="Arial"/>
              </a:rPr>
              <a:t>a </a:t>
            </a:r>
            <a:r>
              <a:rPr sz="1000" spc="-15" dirty="0">
                <a:solidFill>
                  <a:srgbClr val="00B050"/>
                </a:solidFill>
                <a:latin typeface="Arial"/>
                <a:cs typeface="Arial"/>
              </a:rPr>
              <a:t>distribution of </a:t>
            </a:r>
            <a:r>
              <a:rPr sz="1000" spc="-5" dirty="0">
                <a:solidFill>
                  <a:srgbClr val="00B050"/>
                </a:solidFill>
                <a:latin typeface="Arial"/>
                <a:cs typeface="Arial"/>
              </a:rPr>
              <a:t>500 </a:t>
            </a:r>
            <a:r>
              <a:rPr sz="1000" spc="-25" dirty="0">
                <a:solidFill>
                  <a:srgbClr val="00B050"/>
                </a:solidFill>
                <a:latin typeface="Arial"/>
                <a:cs typeface="Arial"/>
              </a:rPr>
              <a:t>sample </a:t>
            </a:r>
            <a:r>
              <a:rPr sz="1000" spc="-30" dirty="0">
                <a:solidFill>
                  <a:srgbClr val="00B050"/>
                </a:solidFill>
                <a:latin typeface="Arial"/>
                <a:cs typeface="Arial"/>
              </a:rPr>
              <a:t>means </a:t>
            </a:r>
            <a:r>
              <a:rPr sz="1000" spc="-20" dirty="0">
                <a:solidFill>
                  <a:srgbClr val="00B050"/>
                </a:solidFill>
                <a:latin typeface="Arial"/>
                <a:cs typeface="Arial"/>
              </a:rPr>
              <a:t>from </a:t>
            </a:r>
            <a:r>
              <a:rPr sz="1000" spc="-15" dirty="0">
                <a:solidFill>
                  <a:srgbClr val="00B050"/>
                </a:solidFill>
                <a:latin typeface="Arial"/>
                <a:cs typeface="Arial"/>
              </a:rPr>
              <a:t>random </a:t>
            </a:r>
            <a:r>
              <a:rPr sz="1000" spc="-25" dirty="0">
                <a:solidFill>
                  <a:srgbClr val="00B050"/>
                </a:solidFill>
                <a:latin typeface="Arial"/>
                <a:cs typeface="Arial"/>
              </a:rPr>
              <a:t>samples </a:t>
            </a:r>
            <a:r>
              <a:rPr sz="1000" spc="-10" dirty="0">
                <a:solidFill>
                  <a:srgbClr val="00B050"/>
                </a:solidFill>
                <a:latin typeface="Arial"/>
                <a:cs typeface="Arial"/>
              </a:rPr>
              <a:t>with </a:t>
            </a:r>
            <a:r>
              <a:rPr sz="1000" spc="-40" dirty="0">
                <a:solidFill>
                  <a:srgbClr val="C00000"/>
                </a:solidFill>
                <a:latin typeface="Arial"/>
                <a:cs typeface="Arial"/>
              </a:rPr>
              <a:t>size </a:t>
            </a: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81</a:t>
            </a:r>
            <a:r>
              <a:rPr sz="1000" spc="-5" dirty="0">
                <a:solidFill>
                  <a:srgbClr val="00B050"/>
                </a:solidFill>
                <a:latin typeface="Arial"/>
                <a:cs typeface="Arial"/>
              </a:rPr>
              <a:t>.</a:t>
            </a:r>
            <a:endParaRPr sz="10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955292" y="1267231"/>
            <a:ext cx="1713230" cy="104836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35"/>
              </a:spcBef>
            </a:pPr>
            <a:r>
              <a:rPr sz="1050" spc="-50" dirty="0">
                <a:solidFill>
                  <a:srgbClr val="024F84"/>
                </a:solidFill>
                <a:latin typeface="Arial"/>
                <a:cs typeface="Arial"/>
              </a:rPr>
              <a:t>(a)   </a:t>
            </a:r>
            <a:r>
              <a:rPr sz="1050" spc="-55" dirty="0">
                <a:latin typeface="Arial"/>
                <a:cs typeface="Arial"/>
              </a:rPr>
              <a:t>(2) </a:t>
            </a:r>
            <a:r>
              <a:rPr sz="1050" spc="50" dirty="0">
                <a:latin typeface="Arial"/>
                <a:cs typeface="Arial"/>
              </a:rPr>
              <a:t>- </a:t>
            </a:r>
            <a:r>
              <a:rPr sz="1050" spc="15" dirty="0">
                <a:latin typeface="Arial"/>
                <a:cs typeface="Arial"/>
              </a:rPr>
              <a:t>B; </a:t>
            </a:r>
            <a:r>
              <a:rPr sz="1050" spc="-55" dirty="0">
                <a:latin typeface="Arial"/>
                <a:cs typeface="Arial"/>
              </a:rPr>
              <a:t>(3) </a:t>
            </a:r>
            <a:r>
              <a:rPr sz="1050" spc="50" dirty="0">
                <a:latin typeface="Arial"/>
                <a:cs typeface="Arial"/>
              </a:rPr>
              <a:t>- </a:t>
            </a:r>
            <a:r>
              <a:rPr sz="1050" spc="-5" dirty="0">
                <a:latin typeface="Arial"/>
                <a:cs typeface="Arial"/>
              </a:rPr>
              <a:t>A; </a:t>
            </a:r>
            <a:r>
              <a:rPr sz="1050" spc="-55" dirty="0">
                <a:latin typeface="Arial"/>
                <a:cs typeface="Arial"/>
              </a:rPr>
              <a:t>(4) </a:t>
            </a:r>
            <a:r>
              <a:rPr sz="1050" spc="50" dirty="0">
                <a:latin typeface="Arial"/>
                <a:cs typeface="Arial"/>
              </a:rPr>
              <a:t>-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5" dirty="0">
                <a:latin typeface="Arial"/>
                <a:cs typeface="Arial"/>
              </a:rPr>
              <a:t>C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050" spc="-30" dirty="0">
                <a:solidFill>
                  <a:srgbClr val="024F84"/>
                </a:solidFill>
                <a:latin typeface="Arial"/>
                <a:cs typeface="Arial"/>
              </a:rPr>
              <a:t>(b)  </a:t>
            </a:r>
            <a:r>
              <a:rPr sz="1050" spc="-55" dirty="0">
                <a:latin typeface="Arial"/>
                <a:cs typeface="Arial"/>
              </a:rPr>
              <a:t>(2) </a:t>
            </a:r>
            <a:r>
              <a:rPr sz="1050" spc="50" dirty="0">
                <a:latin typeface="Arial"/>
                <a:cs typeface="Arial"/>
              </a:rPr>
              <a:t>- </a:t>
            </a:r>
            <a:r>
              <a:rPr sz="1050" spc="-5" dirty="0">
                <a:latin typeface="Arial"/>
                <a:cs typeface="Arial"/>
              </a:rPr>
              <a:t>A; </a:t>
            </a:r>
            <a:r>
              <a:rPr sz="1050" spc="-55" dirty="0">
                <a:latin typeface="Arial"/>
                <a:cs typeface="Arial"/>
              </a:rPr>
              <a:t>(3) </a:t>
            </a:r>
            <a:r>
              <a:rPr sz="1050" spc="50" dirty="0">
                <a:latin typeface="Arial"/>
                <a:cs typeface="Arial"/>
              </a:rPr>
              <a:t>- </a:t>
            </a:r>
            <a:r>
              <a:rPr sz="1050" spc="15" dirty="0">
                <a:latin typeface="Arial"/>
                <a:cs typeface="Arial"/>
              </a:rPr>
              <a:t>B; </a:t>
            </a:r>
            <a:r>
              <a:rPr sz="1050" spc="-55" dirty="0">
                <a:latin typeface="Arial"/>
                <a:cs typeface="Arial"/>
              </a:rPr>
              <a:t>(4) </a:t>
            </a:r>
            <a:r>
              <a:rPr sz="1050" spc="50" dirty="0">
                <a:latin typeface="Arial"/>
                <a:cs typeface="Arial"/>
              </a:rPr>
              <a:t>-</a:t>
            </a:r>
            <a:r>
              <a:rPr sz="1050" spc="155" dirty="0">
                <a:latin typeface="Arial"/>
                <a:cs typeface="Arial"/>
              </a:rPr>
              <a:t> </a:t>
            </a:r>
            <a:r>
              <a:rPr sz="1050" spc="5" dirty="0">
                <a:latin typeface="Arial"/>
                <a:cs typeface="Arial"/>
              </a:rPr>
              <a:t>C</a:t>
            </a:r>
            <a:endParaRPr sz="1050" dirty="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995"/>
              </a:spcBef>
            </a:pPr>
            <a:r>
              <a:rPr sz="1050" spc="-30" dirty="0">
                <a:solidFill>
                  <a:srgbClr val="024F84"/>
                </a:solidFill>
                <a:latin typeface="Arial"/>
                <a:cs typeface="Arial"/>
              </a:rPr>
              <a:t>(c)  </a:t>
            </a:r>
            <a:r>
              <a:rPr sz="1050" spc="-55" dirty="0">
                <a:latin typeface="Arial"/>
                <a:cs typeface="Arial"/>
              </a:rPr>
              <a:t>(2) </a:t>
            </a:r>
            <a:r>
              <a:rPr sz="1050" spc="50" dirty="0">
                <a:latin typeface="Arial"/>
                <a:cs typeface="Arial"/>
              </a:rPr>
              <a:t>- </a:t>
            </a:r>
            <a:r>
              <a:rPr sz="1050" spc="5" dirty="0">
                <a:latin typeface="Arial"/>
                <a:cs typeface="Arial"/>
              </a:rPr>
              <a:t>C; </a:t>
            </a:r>
            <a:r>
              <a:rPr sz="1050" spc="-55" dirty="0">
                <a:latin typeface="Arial"/>
                <a:cs typeface="Arial"/>
              </a:rPr>
              <a:t>(3) </a:t>
            </a:r>
            <a:r>
              <a:rPr sz="1050" spc="50" dirty="0">
                <a:latin typeface="Arial"/>
                <a:cs typeface="Arial"/>
              </a:rPr>
              <a:t>- </a:t>
            </a:r>
            <a:r>
              <a:rPr sz="1050" spc="-5" dirty="0">
                <a:latin typeface="Arial"/>
                <a:cs typeface="Arial"/>
              </a:rPr>
              <a:t>A; </a:t>
            </a:r>
            <a:r>
              <a:rPr sz="1050" spc="-55" dirty="0">
                <a:latin typeface="Arial"/>
                <a:cs typeface="Arial"/>
              </a:rPr>
              <a:t>(4) </a:t>
            </a:r>
            <a:r>
              <a:rPr sz="1050" spc="50" dirty="0">
                <a:latin typeface="Arial"/>
                <a:cs typeface="Arial"/>
              </a:rPr>
              <a:t>-</a:t>
            </a:r>
            <a:r>
              <a:rPr sz="1050" spc="165" dirty="0">
                <a:latin typeface="Arial"/>
                <a:cs typeface="Arial"/>
              </a:rPr>
              <a:t> </a:t>
            </a:r>
            <a:r>
              <a:rPr sz="1050" spc="-15" dirty="0">
                <a:latin typeface="Arial"/>
                <a:cs typeface="Arial"/>
              </a:rPr>
              <a:t>D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050" spc="-30" dirty="0">
                <a:solidFill>
                  <a:srgbClr val="024F84"/>
                </a:solidFill>
                <a:latin typeface="Arial"/>
                <a:cs typeface="Arial"/>
              </a:rPr>
              <a:t>(d) </a:t>
            </a:r>
            <a:r>
              <a:rPr sz="1050" i="1" spc="-4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(2) </a:t>
            </a:r>
            <a:r>
              <a:rPr sz="1050" i="1" spc="7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- </a:t>
            </a:r>
            <a:r>
              <a:rPr sz="1050" i="1" spc="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B</a:t>
            </a:r>
            <a:r>
              <a:rPr sz="1050" i="1" spc="25" dirty="0">
                <a:solidFill>
                  <a:srgbClr val="935151"/>
                </a:solidFill>
                <a:latin typeface="Arial"/>
                <a:cs typeface="Arial"/>
              </a:rPr>
              <a:t>; </a:t>
            </a:r>
            <a:r>
              <a:rPr sz="1050" i="1" spc="-40" dirty="0">
                <a:solidFill>
                  <a:srgbClr val="00B050"/>
                </a:solidFill>
                <a:latin typeface="Arial"/>
                <a:cs typeface="Arial"/>
              </a:rPr>
              <a:t>(3) </a:t>
            </a:r>
            <a:r>
              <a:rPr sz="1050" i="1" spc="70" dirty="0">
                <a:solidFill>
                  <a:srgbClr val="00B050"/>
                </a:solidFill>
                <a:latin typeface="Arial"/>
                <a:cs typeface="Arial"/>
              </a:rPr>
              <a:t>- </a:t>
            </a:r>
            <a:r>
              <a:rPr sz="1050" i="1" spc="15" dirty="0">
                <a:solidFill>
                  <a:srgbClr val="00B050"/>
                </a:solidFill>
                <a:latin typeface="Arial"/>
                <a:cs typeface="Arial"/>
              </a:rPr>
              <a:t>C; </a:t>
            </a:r>
            <a:r>
              <a:rPr sz="1050" i="1" spc="-40" dirty="0">
                <a:solidFill>
                  <a:srgbClr val="00B050"/>
                </a:solidFill>
                <a:latin typeface="Arial"/>
                <a:cs typeface="Arial"/>
              </a:rPr>
              <a:t>(4) </a:t>
            </a:r>
            <a:r>
              <a:rPr sz="1050" i="1" spc="70" dirty="0">
                <a:solidFill>
                  <a:srgbClr val="00B050"/>
                </a:solidFill>
                <a:latin typeface="Arial"/>
                <a:cs typeface="Arial"/>
              </a:rPr>
              <a:t>-</a:t>
            </a:r>
            <a:r>
              <a:rPr sz="1050" i="1" spc="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050" i="1" spc="20" dirty="0" smtClean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endParaRPr sz="105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17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019" y="1342651"/>
            <a:ext cx="1617115" cy="919162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92912" y="2542233"/>
            <a:ext cx="4124325" cy="84925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1065911"/>
            <a:ext cx="4222115" cy="453390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5016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395"/>
              </a:spcBef>
            </a:pP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expect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most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houses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in Topanga </a:t>
            </a:r>
            <a:r>
              <a:rPr sz="1050" spc="2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cost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more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or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less</a:t>
            </a:r>
            <a:r>
              <a:rPr sz="1050" spc="114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than</a:t>
            </a:r>
            <a:endParaRPr sz="105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185"/>
              </a:spcBef>
            </a:pP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$1.3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million?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Hint: What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most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likely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shape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this</a:t>
            </a:r>
            <a:r>
              <a:rPr sz="1050" spc="9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distribution?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92912" y="183769"/>
            <a:ext cx="4222115" cy="769569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26034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59690" marR="78740">
              <a:lnSpc>
                <a:spcPct val="114700"/>
              </a:lnSpc>
              <a:spcBef>
                <a:spcPts val="204"/>
              </a:spcBef>
            </a:pPr>
            <a:r>
              <a:rPr lang="en-US" kern="0" spc="-20" smtClean="0">
                <a:solidFill>
                  <a:srgbClr val="0E3652"/>
                </a:solidFill>
              </a:rPr>
              <a:t>A </a:t>
            </a:r>
            <a:r>
              <a:rPr lang="en-US" kern="0" smtClean="0">
                <a:solidFill>
                  <a:srgbClr val="0E3652"/>
                </a:solidFill>
              </a:rPr>
              <a:t>housing </a:t>
            </a:r>
            <a:r>
              <a:rPr lang="en-US" kern="0" spc="-15" smtClean="0">
                <a:solidFill>
                  <a:srgbClr val="0E3652"/>
                </a:solidFill>
              </a:rPr>
              <a:t>survey </a:t>
            </a:r>
            <a:r>
              <a:rPr lang="en-US" kern="0" spc="5" smtClean="0">
                <a:solidFill>
                  <a:srgbClr val="0E3652"/>
                </a:solidFill>
              </a:rPr>
              <a:t>was </a:t>
            </a:r>
            <a:r>
              <a:rPr lang="en-US" kern="0" spc="20" smtClean="0">
                <a:solidFill>
                  <a:srgbClr val="0E3652"/>
                </a:solidFill>
              </a:rPr>
              <a:t>conducted </a:t>
            </a:r>
            <a:r>
              <a:rPr lang="en-US" kern="0" spc="25" smtClean="0">
                <a:solidFill>
                  <a:srgbClr val="0E3652"/>
                </a:solidFill>
              </a:rPr>
              <a:t>to </a:t>
            </a:r>
            <a:r>
              <a:rPr lang="en-US" kern="0" smtClean="0">
                <a:solidFill>
                  <a:srgbClr val="0E3652"/>
                </a:solidFill>
              </a:rPr>
              <a:t>determine the price </a:t>
            </a:r>
            <a:r>
              <a:rPr lang="en-US" kern="0" spc="5" smtClean="0">
                <a:solidFill>
                  <a:srgbClr val="0E3652"/>
                </a:solidFill>
              </a:rPr>
              <a:t>of </a:t>
            </a:r>
            <a:r>
              <a:rPr lang="en-US" kern="0" spc="-20" smtClean="0">
                <a:solidFill>
                  <a:srgbClr val="0E3652"/>
                </a:solidFill>
              </a:rPr>
              <a:t>a </a:t>
            </a:r>
            <a:r>
              <a:rPr lang="en-US" kern="0" smtClean="0">
                <a:solidFill>
                  <a:srgbClr val="0E3652"/>
                </a:solidFill>
              </a:rPr>
              <a:t>typical  </a:t>
            </a:r>
            <a:r>
              <a:rPr lang="en-US" kern="0" spc="5" smtClean="0">
                <a:solidFill>
                  <a:srgbClr val="0E3652"/>
                </a:solidFill>
              </a:rPr>
              <a:t>home </a:t>
            </a:r>
            <a:r>
              <a:rPr lang="en-US" kern="0" spc="-20" smtClean="0">
                <a:solidFill>
                  <a:srgbClr val="0E3652"/>
                </a:solidFill>
              </a:rPr>
              <a:t>in </a:t>
            </a:r>
            <a:r>
              <a:rPr lang="en-US" kern="0" spc="-15" smtClean="0">
                <a:solidFill>
                  <a:srgbClr val="0E3652"/>
                </a:solidFill>
              </a:rPr>
              <a:t>Topanga, </a:t>
            </a:r>
            <a:r>
              <a:rPr lang="en-US" kern="0" smtClean="0">
                <a:solidFill>
                  <a:srgbClr val="0E3652"/>
                </a:solidFill>
              </a:rPr>
              <a:t>CA. </a:t>
            </a:r>
            <a:r>
              <a:rPr lang="en-US" kern="0" spc="-20" smtClean="0">
                <a:solidFill>
                  <a:srgbClr val="0E3652"/>
                </a:solidFill>
              </a:rPr>
              <a:t>The </a:t>
            </a:r>
            <a:r>
              <a:rPr lang="en-US" kern="0" spc="-5" smtClean="0">
                <a:solidFill>
                  <a:srgbClr val="0070C0"/>
                </a:solidFill>
              </a:rPr>
              <a:t>mean </a:t>
            </a:r>
            <a:r>
              <a:rPr lang="en-US" kern="0" smtClean="0">
                <a:solidFill>
                  <a:srgbClr val="0070C0"/>
                </a:solidFill>
              </a:rPr>
              <a:t>price </a:t>
            </a:r>
            <a:r>
              <a:rPr lang="en-US" kern="0" spc="5" smtClean="0">
                <a:solidFill>
                  <a:srgbClr val="0070C0"/>
                </a:solidFill>
              </a:rPr>
              <a:t>of </a:t>
            </a:r>
            <a:r>
              <a:rPr lang="en-US" kern="0" spc="-20" smtClean="0">
                <a:solidFill>
                  <a:srgbClr val="0070C0"/>
                </a:solidFill>
              </a:rPr>
              <a:t>a </a:t>
            </a:r>
            <a:r>
              <a:rPr lang="en-US" kern="0" spc="-5" smtClean="0">
                <a:solidFill>
                  <a:srgbClr val="0070C0"/>
                </a:solidFill>
              </a:rPr>
              <a:t>house </a:t>
            </a:r>
            <a:r>
              <a:rPr lang="en-US" kern="0" spc="5" smtClean="0">
                <a:solidFill>
                  <a:srgbClr val="0070C0"/>
                </a:solidFill>
              </a:rPr>
              <a:t>was </a:t>
            </a:r>
            <a:r>
              <a:rPr lang="en-US" kern="0" spc="-10" smtClean="0">
                <a:solidFill>
                  <a:srgbClr val="0070C0"/>
                </a:solidFill>
              </a:rPr>
              <a:t>roughly </a:t>
            </a:r>
            <a:r>
              <a:rPr lang="en-US" kern="0" spc="15" smtClean="0">
                <a:solidFill>
                  <a:srgbClr val="0070C0"/>
                </a:solidFill>
              </a:rPr>
              <a:t>$1.3  </a:t>
            </a:r>
            <a:r>
              <a:rPr lang="en-US" kern="0" spc="-15" smtClean="0">
                <a:solidFill>
                  <a:srgbClr val="0E3652"/>
                </a:solidFill>
              </a:rPr>
              <a:t>million </a:t>
            </a:r>
            <a:r>
              <a:rPr lang="en-US" kern="0" spc="10" smtClean="0">
                <a:solidFill>
                  <a:srgbClr val="0E3652"/>
                </a:solidFill>
              </a:rPr>
              <a:t>with </a:t>
            </a:r>
            <a:r>
              <a:rPr lang="en-US" kern="0" spc="-20" smtClean="0">
                <a:solidFill>
                  <a:srgbClr val="0E3652"/>
                </a:solidFill>
              </a:rPr>
              <a:t>a </a:t>
            </a:r>
            <a:r>
              <a:rPr lang="en-US" kern="0" spc="5" smtClean="0">
                <a:solidFill>
                  <a:srgbClr val="0070C0"/>
                </a:solidFill>
              </a:rPr>
              <a:t>standard </a:t>
            </a:r>
            <a:r>
              <a:rPr lang="en-US" kern="0" spc="-5" smtClean="0">
                <a:solidFill>
                  <a:srgbClr val="0070C0"/>
                </a:solidFill>
              </a:rPr>
              <a:t>deviation </a:t>
            </a:r>
            <a:r>
              <a:rPr lang="en-US" kern="0" spc="5" smtClean="0">
                <a:solidFill>
                  <a:srgbClr val="0070C0"/>
                </a:solidFill>
              </a:rPr>
              <a:t>of </a:t>
            </a:r>
            <a:r>
              <a:rPr lang="en-US" kern="0" spc="15" smtClean="0">
                <a:solidFill>
                  <a:srgbClr val="0070C0"/>
                </a:solidFill>
              </a:rPr>
              <a:t>$300,000</a:t>
            </a:r>
            <a:r>
              <a:rPr lang="en-US" kern="0" spc="15" smtClean="0">
                <a:solidFill>
                  <a:srgbClr val="0E3652"/>
                </a:solidFill>
              </a:rPr>
              <a:t>. </a:t>
            </a:r>
            <a:r>
              <a:rPr lang="en-US" kern="0" spc="-25" smtClean="0">
                <a:solidFill>
                  <a:srgbClr val="0E3652"/>
                </a:solidFill>
              </a:rPr>
              <a:t>There </a:t>
            </a:r>
            <a:r>
              <a:rPr lang="en-US" kern="0" spc="-5" smtClean="0">
                <a:solidFill>
                  <a:srgbClr val="0E3652"/>
                </a:solidFill>
              </a:rPr>
              <a:t>were </a:t>
            </a:r>
            <a:r>
              <a:rPr lang="en-US" kern="0" spc="10" smtClean="0">
                <a:solidFill>
                  <a:srgbClr val="0E3652"/>
                </a:solidFill>
              </a:rPr>
              <a:t>no </a:t>
            </a:r>
            <a:r>
              <a:rPr lang="en-US" kern="0" spc="-5" smtClean="0">
                <a:solidFill>
                  <a:srgbClr val="0E3652"/>
                </a:solidFill>
              </a:rPr>
              <a:t>houses  listed </a:t>
            </a:r>
            <a:r>
              <a:rPr lang="en-US" kern="0" spc="10" smtClean="0">
                <a:solidFill>
                  <a:srgbClr val="0E3652"/>
                </a:solidFill>
              </a:rPr>
              <a:t>below </a:t>
            </a:r>
            <a:r>
              <a:rPr lang="en-US" kern="0" spc="15" smtClean="0">
                <a:solidFill>
                  <a:srgbClr val="0E3652"/>
                </a:solidFill>
              </a:rPr>
              <a:t>$600,000 </a:t>
            </a:r>
            <a:r>
              <a:rPr lang="en-US" kern="0" spc="20" smtClean="0">
                <a:solidFill>
                  <a:srgbClr val="0E3652"/>
                </a:solidFill>
              </a:rPr>
              <a:t>but </a:t>
            </a:r>
            <a:r>
              <a:rPr lang="en-US" kern="0" spc="-20" smtClean="0">
                <a:solidFill>
                  <a:srgbClr val="0E3652"/>
                </a:solidFill>
              </a:rPr>
              <a:t>a </a:t>
            </a:r>
            <a:r>
              <a:rPr lang="en-US" kern="0" spc="5" smtClean="0">
                <a:solidFill>
                  <a:srgbClr val="0E3652"/>
                </a:solidFill>
              </a:rPr>
              <a:t>few </a:t>
            </a:r>
            <a:r>
              <a:rPr lang="en-US" kern="0" spc="-5" smtClean="0">
                <a:solidFill>
                  <a:srgbClr val="0E3652"/>
                </a:solidFill>
              </a:rPr>
              <a:t>houses above </a:t>
            </a:r>
            <a:r>
              <a:rPr lang="en-US" kern="0" spc="20" smtClean="0">
                <a:solidFill>
                  <a:srgbClr val="0E3652"/>
                </a:solidFill>
              </a:rPr>
              <a:t>$3</a:t>
            </a:r>
            <a:r>
              <a:rPr lang="en-US" kern="0" spc="80" smtClean="0">
                <a:solidFill>
                  <a:srgbClr val="0E3652"/>
                </a:solidFill>
              </a:rPr>
              <a:t> </a:t>
            </a:r>
            <a:r>
              <a:rPr lang="en-US" kern="0" spc="-10" smtClean="0">
                <a:solidFill>
                  <a:srgbClr val="0E3652"/>
                </a:solidFill>
              </a:rPr>
              <a:t>million.</a:t>
            </a:r>
            <a:endParaRPr lang="en-US" kern="0" spc="-10" dirty="0">
              <a:solidFill>
                <a:srgbClr val="0E365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1065911"/>
            <a:ext cx="4222115" cy="453390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5016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395"/>
              </a:spcBef>
            </a:pP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expect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most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houses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in Topanga </a:t>
            </a:r>
            <a:r>
              <a:rPr sz="1050" spc="2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cost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more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or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less</a:t>
            </a:r>
            <a:r>
              <a:rPr sz="1050" spc="114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than</a:t>
            </a:r>
            <a:endParaRPr sz="105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185"/>
              </a:spcBef>
            </a:pP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$1.3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million?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Hint: What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most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likely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shape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this</a:t>
            </a:r>
            <a:r>
              <a:rPr sz="1050" spc="9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distribution?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1496682"/>
            <a:ext cx="3951604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i="1" spc="-35" dirty="0">
                <a:latin typeface="Arial"/>
                <a:cs typeface="Arial"/>
              </a:rPr>
              <a:t>Since </a:t>
            </a:r>
            <a:r>
              <a:rPr sz="1200" i="1" spc="-20" dirty="0">
                <a:latin typeface="Arial"/>
                <a:cs typeface="Arial"/>
              </a:rPr>
              <a:t>the </a:t>
            </a:r>
            <a:r>
              <a:rPr sz="1200" i="1" spc="-15" dirty="0">
                <a:latin typeface="Arial"/>
                <a:cs typeface="Arial"/>
              </a:rPr>
              <a:t>distribution </a:t>
            </a:r>
            <a:r>
              <a:rPr sz="1200" i="1" spc="-40" dirty="0">
                <a:latin typeface="Arial"/>
                <a:cs typeface="Arial"/>
              </a:rPr>
              <a:t>is </a:t>
            </a:r>
            <a:r>
              <a:rPr sz="1200" i="1" spc="-20" dirty="0">
                <a:latin typeface="Arial"/>
                <a:cs typeface="Arial"/>
              </a:rPr>
              <a:t>probably right </a:t>
            </a:r>
            <a:r>
              <a:rPr sz="1200" i="1" spc="-25" dirty="0">
                <a:latin typeface="Arial"/>
                <a:cs typeface="Arial"/>
              </a:rPr>
              <a:t>skewed, </a:t>
            </a:r>
            <a:r>
              <a:rPr sz="1200" i="1" spc="-20" dirty="0">
                <a:latin typeface="Arial"/>
                <a:cs typeface="Arial"/>
              </a:rPr>
              <a:t>the </a:t>
            </a:r>
            <a:r>
              <a:rPr sz="1200" i="1" spc="-30" dirty="0">
                <a:latin typeface="Arial"/>
                <a:cs typeface="Arial"/>
              </a:rPr>
              <a:t>median  </a:t>
            </a:r>
            <a:r>
              <a:rPr sz="1200" i="1" spc="-10" dirty="0">
                <a:latin typeface="Arial"/>
                <a:cs typeface="Arial"/>
              </a:rPr>
              <a:t>would </a:t>
            </a:r>
            <a:r>
              <a:rPr sz="1200" i="1" spc="-20" dirty="0">
                <a:latin typeface="Arial"/>
                <a:cs typeface="Arial"/>
              </a:rPr>
              <a:t>be </a:t>
            </a:r>
            <a:r>
              <a:rPr sz="1200" i="1" spc="-40" dirty="0">
                <a:latin typeface="Arial"/>
                <a:cs typeface="Arial"/>
              </a:rPr>
              <a:t>less </a:t>
            </a:r>
            <a:r>
              <a:rPr sz="1200" i="1" spc="-25" dirty="0">
                <a:latin typeface="Arial"/>
                <a:cs typeface="Arial"/>
              </a:rPr>
              <a:t>than </a:t>
            </a:r>
            <a:r>
              <a:rPr sz="1200" i="1" spc="-20" dirty="0">
                <a:latin typeface="Arial"/>
                <a:cs typeface="Arial"/>
              </a:rPr>
              <a:t>the </a:t>
            </a:r>
            <a:r>
              <a:rPr sz="1200" i="1" spc="-30" dirty="0">
                <a:latin typeface="Arial"/>
                <a:cs typeface="Arial"/>
              </a:rPr>
              <a:t>mean, </a:t>
            </a:r>
            <a:r>
              <a:rPr sz="1200" i="1" spc="-25" dirty="0">
                <a:latin typeface="Arial"/>
                <a:cs typeface="Arial"/>
              </a:rPr>
              <a:t>and </a:t>
            </a:r>
            <a:r>
              <a:rPr sz="1200" i="1" spc="-50" dirty="0">
                <a:latin typeface="Arial"/>
                <a:cs typeface="Arial"/>
              </a:rPr>
              <a:t>a </a:t>
            </a:r>
            <a:r>
              <a:rPr sz="1200" i="1" spc="-30" dirty="0">
                <a:latin typeface="Arial"/>
                <a:cs typeface="Arial"/>
              </a:rPr>
              <a:t>majority </a:t>
            </a:r>
            <a:r>
              <a:rPr sz="1200" i="1" spc="-15" dirty="0">
                <a:latin typeface="Arial"/>
                <a:cs typeface="Arial"/>
              </a:rPr>
              <a:t>of </a:t>
            </a:r>
            <a:r>
              <a:rPr sz="1200" i="1" spc="-25" dirty="0">
                <a:latin typeface="Arial"/>
                <a:cs typeface="Arial"/>
              </a:rPr>
              <a:t>observations  </a:t>
            </a:r>
            <a:r>
              <a:rPr sz="1200" i="1" spc="-10" dirty="0">
                <a:latin typeface="Arial"/>
                <a:cs typeface="Arial"/>
              </a:rPr>
              <a:t>would </a:t>
            </a:r>
            <a:r>
              <a:rPr sz="1200" i="1" spc="-20" dirty="0">
                <a:latin typeface="Arial"/>
                <a:cs typeface="Arial"/>
              </a:rPr>
              <a:t>be </a:t>
            </a:r>
            <a:r>
              <a:rPr sz="1200" i="1" spc="-25" dirty="0">
                <a:latin typeface="Arial"/>
                <a:cs typeface="Arial"/>
              </a:rPr>
              <a:t>lower than </a:t>
            </a:r>
            <a:r>
              <a:rPr sz="1200" i="1" spc="-20" dirty="0">
                <a:latin typeface="Arial"/>
                <a:cs typeface="Arial"/>
              </a:rPr>
              <a:t>the</a:t>
            </a:r>
            <a:r>
              <a:rPr sz="1200" i="1" spc="75" dirty="0">
                <a:latin typeface="Arial"/>
                <a:cs typeface="Arial"/>
              </a:rPr>
              <a:t> </a:t>
            </a:r>
            <a:r>
              <a:rPr sz="1200" i="1" spc="-30" dirty="0">
                <a:latin typeface="Arial"/>
                <a:cs typeface="Arial"/>
              </a:rPr>
              <a:t>mean.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92912" y="183769"/>
            <a:ext cx="4222115" cy="769569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26034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59690" marR="78740">
              <a:lnSpc>
                <a:spcPct val="114700"/>
              </a:lnSpc>
              <a:spcBef>
                <a:spcPts val="204"/>
              </a:spcBef>
            </a:pPr>
            <a:r>
              <a:rPr lang="en-US" kern="0" spc="-20" smtClean="0">
                <a:solidFill>
                  <a:srgbClr val="0E3652"/>
                </a:solidFill>
              </a:rPr>
              <a:t>A </a:t>
            </a:r>
            <a:r>
              <a:rPr lang="en-US" kern="0" smtClean="0">
                <a:solidFill>
                  <a:srgbClr val="0E3652"/>
                </a:solidFill>
              </a:rPr>
              <a:t>housing </a:t>
            </a:r>
            <a:r>
              <a:rPr lang="en-US" kern="0" spc="-15" smtClean="0">
                <a:solidFill>
                  <a:srgbClr val="0E3652"/>
                </a:solidFill>
              </a:rPr>
              <a:t>survey </a:t>
            </a:r>
            <a:r>
              <a:rPr lang="en-US" kern="0" spc="5" smtClean="0">
                <a:solidFill>
                  <a:srgbClr val="0E3652"/>
                </a:solidFill>
              </a:rPr>
              <a:t>was </a:t>
            </a:r>
            <a:r>
              <a:rPr lang="en-US" kern="0" spc="20" smtClean="0">
                <a:solidFill>
                  <a:srgbClr val="0E3652"/>
                </a:solidFill>
              </a:rPr>
              <a:t>conducted </a:t>
            </a:r>
            <a:r>
              <a:rPr lang="en-US" kern="0" spc="25" smtClean="0">
                <a:solidFill>
                  <a:srgbClr val="0E3652"/>
                </a:solidFill>
              </a:rPr>
              <a:t>to </a:t>
            </a:r>
            <a:r>
              <a:rPr lang="en-US" kern="0" smtClean="0">
                <a:solidFill>
                  <a:srgbClr val="0E3652"/>
                </a:solidFill>
              </a:rPr>
              <a:t>determine the price </a:t>
            </a:r>
            <a:r>
              <a:rPr lang="en-US" kern="0" spc="5" smtClean="0">
                <a:solidFill>
                  <a:srgbClr val="0E3652"/>
                </a:solidFill>
              </a:rPr>
              <a:t>of </a:t>
            </a:r>
            <a:r>
              <a:rPr lang="en-US" kern="0" spc="-20" smtClean="0">
                <a:solidFill>
                  <a:srgbClr val="0E3652"/>
                </a:solidFill>
              </a:rPr>
              <a:t>a </a:t>
            </a:r>
            <a:r>
              <a:rPr lang="en-US" kern="0" smtClean="0">
                <a:solidFill>
                  <a:srgbClr val="0E3652"/>
                </a:solidFill>
              </a:rPr>
              <a:t>typical  </a:t>
            </a:r>
            <a:r>
              <a:rPr lang="en-US" kern="0" spc="5" smtClean="0">
                <a:solidFill>
                  <a:srgbClr val="0E3652"/>
                </a:solidFill>
              </a:rPr>
              <a:t>home </a:t>
            </a:r>
            <a:r>
              <a:rPr lang="en-US" kern="0" spc="-20" smtClean="0">
                <a:solidFill>
                  <a:srgbClr val="0E3652"/>
                </a:solidFill>
              </a:rPr>
              <a:t>in </a:t>
            </a:r>
            <a:r>
              <a:rPr lang="en-US" kern="0" spc="-15" smtClean="0">
                <a:solidFill>
                  <a:srgbClr val="0E3652"/>
                </a:solidFill>
              </a:rPr>
              <a:t>Topanga, </a:t>
            </a:r>
            <a:r>
              <a:rPr lang="en-US" kern="0" smtClean="0">
                <a:solidFill>
                  <a:srgbClr val="0E3652"/>
                </a:solidFill>
              </a:rPr>
              <a:t>CA. </a:t>
            </a:r>
            <a:r>
              <a:rPr lang="en-US" kern="0" spc="-20" smtClean="0">
                <a:solidFill>
                  <a:srgbClr val="0E3652"/>
                </a:solidFill>
              </a:rPr>
              <a:t>The </a:t>
            </a:r>
            <a:r>
              <a:rPr lang="en-US" kern="0" spc="-5" smtClean="0">
                <a:solidFill>
                  <a:srgbClr val="0070C0"/>
                </a:solidFill>
              </a:rPr>
              <a:t>mean </a:t>
            </a:r>
            <a:r>
              <a:rPr lang="en-US" kern="0" smtClean="0">
                <a:solidFill>
                  <a:srgbClr val="0070C0"/>
                </a:solidFill>
              </a:rPr>
              <a:t>price </a:t>
            </a:r>
            <a:r>
              <a:rPr lang="en-US" kern="0" spc="5" smtClean="0">
                <a:solidFill>
                  <a:srgbClr val="0070C0"/>
                </a:solidFill>
              </a:rPr>
              <a:t>of </a:t>
            </a:r>
            <a:r>
              <a:rPr lang="en-US" kern="0" spc="-20" smtClean="0">
                <a:solidFill>
                  <a:srgbClr val="0070C0"/>
                </a:solidFill>
              </a:rPr>
              <a:t>a </a:t>
            </a:r>
            <a:r>
              <a:rPr lang="en-US" kern="0" spc="-5" smtClean="0">
                <a:solidFill>
                  <a:srgbClr val="0070C0"/>
                </a:solidFill>
              </a:rPr>
              <a:t>house </a:t>
            </a:r>
            <a:r>
              <a:rPr lang="en-US" kern="0" spc="5" smtClean="0">
                <a:solidFill>
                  <a:srgbClr val="0070C0"/>
                </a:solidFill>
              </a:rPr>
              <a:t>was </a:t>
            </a:r>
            <a:r>
              <a:rPr lang="en-US" kern="0" spc="-10" smtClean="0">
                <a:solidFill>
                  <a:srgbClr val="0070C0"/>
                </a:solidFill>
              </a:rPr>
              <a:t>roughly </a:t>
            </a:r>
            <a:r>
              <a:rPr lang="en-US" kern="0" spc="15" smtClean="0">
                <a:solidFill>
                  <a:srgbClr val="0070C0"/>
                </a:solidFill>
              </a:rPr>
              <a:t>$1.3  </a:t>
            </a:r>
            <a:r>
              <a:rPr lang="en-US" kern="0" spc="-15" smtClean="0">
                <a:solidFill>
                  <a:srgbClr val="0E3652"/>
                </a:solidFill>
              </a:rPr>
              <a:t>million </a:t>
            </a:r>
            <a:r>
              <a:rPr lang="en-US" kern="0" spc="10" smtClean="0">
                <a:solidFill>
                  <a:srgbClr val="0E3652"/>
                </a:solidFill>
              </a:rPr>
              <a:t>with </a:t>
            </a:r>
            <a:r>
              <a:rPr lang="en-US" kern="0" spc="-20" smtClean="0">
                <a:solidFill>
                  <a:srgbClr val="0E3652"/>
                </a:solidFill>
              </a:rPr>
              <a:t>a </a:t>
            </a:r>
            <a:r>
              <a:rPr lang="en-US" kern="0" spc="5" smtClean="0">
                <a:solidFill>
                  <a:srgbClr val="0070C0"/>
                </a:solidFill>
              </a:rPr>
              <a:t>standard </a:t>
            </a:r>
            <a:r>
              <a:rPr lang="en-US" kern="0" spc="-5" smtClean="0">
                <a:solidFill>
                  <a:srgbClr val="0070C0"/>
                </a:solidFill>
              </a:rPr>
              <a:t>deviation </a:t>
            </a:r>
            <a:r>
              <a:rPr lang="en-US" kern="0" spc="5" smtClean="0">
                <a:solidFill>
                  <a:srgbClr val="0070C0"/>
                </a:solidFill>
              </a:rPr>
              <a:t>of </a:t>
            </a:r>
            <a:r>
              <a:rPr lang="en-US" kern="0" spc="15" smtClean="0">
                <a:solidFill>
                  <a:srgbClr val="0070C0"/>
                </a:solidFill>
              </a:rPr>
              <a:t>$300,000</a:t>
            </a:r>
            <a:r>
              <a:rPr lang="en-US" kern="0" spc="15" smtClean="0">
                <a:solidFill>
                  <a:srgbClr val="0E3652"/>
                </a:solidFill>
              </a:rPr>
              <a:t>. </a:t>
            </a:r>
            <a:r>
              <a:rPr lang="en-US" kern="0" spc="-25" smtClean="0">
                <a:solidFill>
                  <a:srgbClr val="0E3652"/>
                </a:solidFill>
              </a:rPr>
              <a:t>There </a:t>
            </a:r>
            <a:r>
              <a:rPr lang="en-US" kern="0" spc="-5" smtClean="0">
                <a:solidFill>
                  <a:srgbClr val="0E3652"/>
                </a:solidFill>
              </a:rPr>
              <a:t>were </a:t>
            </a:r>
            <a:r>
              <a:rPr lang="en-US" kern="0" spc="10" smtClean="0">
                <a:solidFill>
                  <a:srgbClr val="0E3652"/>
                </a:solidFill>
              </a:rPr>
              <a:t>no </a:t>
            </a:r>
            <a:r>
              <a:rPr lang="en-US" kern="0" spc="-5" smtClean="0">
                <a:solidFill>
                  <a:srgbClr val="0E3652"/>
                </a:solidFill>
              </a:rPr>
              <a:t>houses  listed </a:t>
            </a:r>
            <a:r>
              <a:rPr lang="en-US" kern="0" spc="10" smtClean="0">
                <a:solidFill>
                  <a:srgbClr val="0E3652"/>
                </a:solidFill>
              </a:rPr>
              <a:t>below </a:t>
            </a:r>
            <a:r>
              <a:rPr lang="en-US" kern="0" spc="15" smtClean="0">
                <a:solidFill>
                  <a:srgbClr val="0E3652"/>
                </a:solidFill>
              </a:rPr>
              <a:t>$600,000 </a:t>
            </a:r>
            <a:r>
              <a:rPr lang="en-US" kern="0" spc="20" smtClean="0">
                <a:solidFill>
                  <a:srgbClr val="0E3652"/>
                </a:solidFill>
              </a:rPr>
              <a:t>but </a:t>
            </a:r>
            <a:r>
              <a:rPr lang="en-US" kern="0" spc="-20" smtClean="0">
                <a:solidFill>
                  <a:srgbClr val="0E3652"/>
                </a:solidFill>
              </a:rPr>
              <a:t>a </a:t>
            </a:r>
            <a:r>
              <a:rPr lang="en-US" kern="0" spc="5" smtClean="0">
                <a:solidFill>
                  <a:srgbClr val="0E3652"/>
                </a:solidFill>
              </a:rPr>
              <a:t>few </a:t>
            </a:r>
            <a:r>
              <a:rPr lang="en-US" kern="0" spc="-5" smtClean="0">
                <a:solidFill>
                  <a:srgbClr val="0E3652"/>
                </a:solidFill>
              </a:rPr>
              <a:t>houses above </a:t>
            </a:r>
            <a:r>
              <a:rPr lang="en-US" kern="0" spc="20" smtClean="0">
                <a:solidFill>
                  <a:srgbClr val="0E3652"/>
                </a:solidFill>
              </a:rPr>
              <a:t>$3</a:t>
            </a:r>
            <a:r>
              <a:rPr lang="en-US" kern="0" spc="80" smtClean="0">
                <a:solidFill>
                  <a:srgbClr val="0E3652"/>
                </a:solidFill>
              </a:rPr>
              <a:t> </a:t>
            </a:r>
            <a:r>
              <a:rPr lang="en-US" kern="0" spc="-10" smtClean="0">
                <a:solidFill>
                  <a:srgbClr val="0E3652"/>
                </a:solidFill>
              </a:rPr>
              <a:t>million.</a:t>
            </a:r>
            <a:endParaRPr lang="en-US" kern="0" spc="-10" dirty="0">
              <a:solidFill>
                <a:srgbClr val="0E365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1042797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1246886"/>
            <a:ext cx="4222115" cy="585416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76200">
              <a:lnSpc>
                <a:spcPct val="100000"/>
              </a:lnSpc>
              <a:spcBef>
                <a:spcPts val="244"/>
              </a:spcBef>
            </a:pP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Can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estimate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probability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that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25" dirty="0">
                <a:solidFill>
                  <a:srgbClr val="0070C0"/>
                </a:solidFill>
                <a:latin typeface="Arial"/>
                <a:cs typeface="Arial"/>
              </a:rPr>
              <a:t>randomly </a:t>
            </a:r>
            <a:r>
              <a:rPr sz="1200" spc="-20" dirty="0">
                <a:solidFill>
                  <a:srgbClr val="0070C0"/>
                </a:solidFill>
                <a:latin typeface="Arial"/>
                <a:cs typeface="Arial"/>
              </a:rPr>
              <a:t>chosen </a:t>
            </a:r>
            <a:r>
              <a:rPr sz="1200" spc="-30" dirty="0">
                <a:solidFill>
                  <a:srgbClr val="0070C0"/>
                </a:solidFill>
                <a:latin typeface="Arial"/>
                <a:cs typeface="Arial"/>
              </a:rPr>
              <a:t>house  </a:t>
            </a:r>
            <a:r>
              <a:rPr sz="1200" spc="-40" dirty="0">
                <a:solidFill>
                  <a:srgbClr val="0070C0"/>
                </a:solidFill>
                <a:latin typeface="Arial"/>
                <a:cs typeface="Arial"/>
              </a:rPr>
              <a:t>in </a:t>
            </a:r>
            <a:r>
              <a:rPr sz="1200" spc="-50" dirty="0">
                <a:solidFill>
                  <a:srgbClr val="0070C0"/>
                </a:solidFill>
                <a:latin typeface="Arial"/>
                <a:cs typeface="Arial"/>
              </a:rPr>
              <a:t>Topanga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costs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more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than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$1.4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million </a:t>
            </a:r>
            <a:r>
              <a:rPr sz="1200" u="sng" spc="-30" dirty="0">
                <a:solidFill>
                  <a:srgbClr val="1A2E3D"/>
                </a:solidFill>
                <a:latin typeface="Arial"/>
                <a:cs typeface="Arial"/>
              </a:rPr>
              <a:t>using </a:t>
            </a:r>
            <a:r>
              <a:rPr sz="1200" u="sng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u="sng" spc="-30" dirty="0">
                <a:solidFill>
                  <a:srgbClr val="1A2E3D"/>
                </a:solidFill>
                <a:latin typeface="Arial"/>
                <a:cs typeface="Arial"/>
              </a:rPr>
              <a:t>normal  </a:t>
            </a:r>
            <a:r>
              <a:rPr sz="1200" u="sng" spc="-20" dirty="0">
                <a:solidFill>
                  <a:srgbClr val="1A2E3D"/>
                </a:solidFill>
                <a:latin typeface="Arial"/>
                <a:cs typeface="Arial"/>
              </a:rPr>
              <a:t>distribution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234" y="1952906"/>
            <a:ext cx="490855" cy="4686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ye</a:t>
            </a:r>
            <a:r>
              <a:rPr sz="1200" spc="-3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192912" y="183769"/>
            <a:ext cx="4222115" cy="769569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26034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59690" marR="78740">
              <a:lnSpc>
                <a:spcPct val="114700"/>
              </a:lnSpc>
              <a:spcBef>
                <a:spcPts val="204"/>
              </a:spcBef>
            </a:pPr>
            <a:r>
              <a:rPr lang="en-US" kern="0" spc="-20" smtClean="0">
                <a:solidFill>
                  <a:srgbClr val="0E3652"/>
                </a:solidFill>
              </a:rPr>
              <a:t>A </a:t>
            </a:r>
            <a:r>
              <a:rPr lang="en-US" kern="0" smtClean="0">
                <a:solidFill>
                  <a:srgbClr val="0E3652"/>
                </a:solidFill>
              </a:rPr>
              <a:t>housing </a:t>
            </a:r>
            <a:r>
              <a:rPr lang="en-US" kern="0" spc="-15" smtClean="0">
                <a:solidFill>
                  <a:srgbClr val="0E3652"/>
                </a:solidFill>
              </a:rPr>
              <a:t>survey </a:t>
            </a:r>
            <a:r>
              <a:rPr lang="en-US" kern="0" spc="5" smtClean="0">
                <a:solidFill>
                  <a:srgbClr val="0E3652"/>
                </a:solidFill>
              </a:rPr>
              <a:t>was </a:t>
            </a:r>
            <a:r>
              <a:rPr lang="en-US" kern="0" spc="20" smtClean="0">
                <a:solidFill>
                  <a:srgbClr val="0E3652"/>
                </a:solidFill>
              </a:rPr>
              <a:t>conducted </a:t>
            </a:r>
            <a:r>
              <a:rPr lang="en-US" kern="0" spc="25" smtClean="0">
                <a:solidFill>
                  <a:srgbClr val="0E3652"/>
                </a:solidFill>
              </a:rPr>
              <a:t>to </a:t>
            </a:r>
            <a:r>
              <a:rPr lang="en-US" kern="0" smtClean="0">
                <a:solidFill>
                  <a:srgbClr val="0E3652"/>
                </a:solidFill>
              </a:rPr>
              <a:t>determine the price </a:t>
            </a:r>
            <a:r>
              <a:rPr lang="en-US" kern="0" spc="5" smtClean="0">
                <a:solidFill>
                  <a:srgbClr val="0E3652"/>
                </a:solidFill>
              </a:rPr>
              <a:t>of </a:t>
            </a:r>
            <a:r>
              <a:rPr lang="en-US" kern="0" spc="-20" smtClean="0">
                <a:solidFill>
                  <a:srgbClr val="0E3652"/>
                </a:solidFill>
              </a:rPr>
              <a:t>a </a:t>
            </a:r>
            <a:r>
              <a:rPr lang="en-US" kern="0" smtClean="0">
                <a:solidFill>
                  <a:srgbClr val="0E3652"/>
                </a:solidFill>
              </a:rPr>
              <a:t>typical  </a:t>
            </a:r>
            <a:r>
              <a:rPr lang="en-US" kern="0" spc="5" smtClean="0">
                <a:solidFill>
                  <a:srgbClr val="0E3652"/>
                </a:solidFill>
              </a:rPr>
              <a:t>home </a:t>
            </a:r>
            <a:r>
              <a:rPr lang="en-US" kern="0" spc="-20" smtClean="0">
                <a:solidFill>
                  <a:srgbClr val="0E3652"/>
                </a:solidFill>
              </a:rPr>
              <a:t>in </a:t>
            </a:r>
            <a:r>
              <a:rPr lang="en-US" kern="0" spc="-15" smtClean="0">
                <a:solidFill>
                  <a:srgbClr val="0E3652"/>
                </a:solidFill>
              </a:rPr>
              <a:t>Topanga, </a:t>
            </a:r>
            <a:r>
              <a:rPr lang="en-US" kern="0" smtClean="0">
                <a:solidFill>
                  <a:srgbClr val="0E3652"/>
                </a:solidFill>
              </a:rPr>
              <a:t>CA. </a:t>
            </a:r>
            <a:r>
              <a:rPr lang="en-US" kern="0" spc="-20" smtClean="0">
                <a:solidFill>
                  <a:srgbClr val="0E3652"/>
                </a:solidFill>
              </a:rPr>
              <a:t>The </a:t>
            </a:r>
            <a:r>
              <a:rPr lang="en-US" kern="0" spc="-5" smtClean="0">
                <a:solidFill>
                  <a:srgbClr val="0070C0"/>
                </a:solidFill>
              </a:rPr>
              <a:t>mean </a:t>
            </a:r>
            <a:r>
              <a:rPr lang="en-US" kern="0" smtClean="0">
                <a:solidFill>
                  <a:srgbClr val="0070C0"/>
                </a:solidFill>
              </a:rPr>
              <a:t>price </a:t>
            </a:r>
            <a:r>
              <a:rPr lang="en-US" kern="0" spc="5" smtClean="0">
                <a:solidFill>
                  <a:srgbClr val="0070C0"/>
                </a:solidFill>
              </a:rPr>
              <a:t>of </a:t>
            </a:r>
            <a:r>
              <a:rPr lang="en-US" kern="0" spc="-20" smtClean="0">
                <a:solidFill>
                  <a:srgbClr val="0070C0"/>
                </a:solidFill>
              </a:rPr>
              <a:t>a </a:t>
            </a:r>
            <a:r>
              <a:rPr lang="en-US" kern="0" spc="-5" smtClean="0">
                <a:solidFill>
                  <a:srgbClr val="0070C0"/>
                </a:solidFill>
              </a:rPr>
              <a:t>house </a:t>
            </a:r>
            <a:r>
              <a:rPr lang="en-US" kern="0" spc="5" smtClean="0">
                <a:solidFill>
                  <a:srgbClr val="0070C0"/>
                </a:solidFill>
              </a:rPr>
              <a:t>was </a:t>
            </a:r>
            <a:r>
              <a:rPr lang="en-US" kern="0" spc="-10" smtClean="0">
                <a:solidFill>
                  <a:srgbClr val="0070C0"/>
                </a:solidFill>
              </a:rPr>
              <a:t>roughly </a:t>
            </a:r>
            <a:r>
              <a:rPr lang="en-US" kern="0" spc="15" smtClean="0">
                <a:solidFill>
                  <a:srgbClr val="0070C0"/>
                </a:solidFill>
              </a:rPr>
              <a:t>$1.3  </a:t>
            </a:r>
            <a:r>
              <a:rPr lang="en-US" kern="0" spc="-15" smtClean="0">
                <a:solidFill>
                  <a:srgbClr val="0E3652"/>
                </a:solidFill>
              </a:rPr>
              <a:t>million </a:t>
            </a:r>
            <a:r>
              <a:rPr lang="en-US" kern="0" spc="10" smtClean="0">
                <a:solidFill>
                  <a:srgbClr val="0E3652"/>
                </a:solidFill>
              </a:rPr>
              <a:t>with </a:t>
            </a:r>
            <a:r>
              <a:rPr lang="en-US" kern="0" spc="-20" smtClean="0">
                <a:solidFill>
                  <a:srgbClr val="0E3652"/>
                </a:solidFill>
              </a:rPr>
              <a:t>a </a:t>
            </a:r>
            <a:r>
              <a:rPr lang="en-US" kern="0" spc="5" smtClean="0">
                <a:solidFill>
                  <a:srgbClr val="0070C0"/>
                </a:solidFill>
              </a:rPr>
              <a:t>standard </a:t>
            </a:r>
            <a:r>
              <a:rPr lang="en-US" kern="0" spc="-5" smtClean="0">
                <a:solidFill>
                  <a:srgbClr val="0070C0"/>
                </a:solidFill>
              </a:rPr>
              <a:t>deviation </a:t>
            </a:r>
            <a:r>
              <a:rPr lang="en-US" kern="0" spc="5" smtClean="0">
                <a:solidFill>
                  <a:srgbClr val="0070C0"/>
                </a:solidFill>
              </a:rPr>
              <a:t>of </a:t>
            </a:r>
            <a:r>
              <a:rPr lang="en-US" kern="0" spc="15" smtClean="0">
                <a:solidFill>
                  <a:srgbClr val="0070C0"/>
                </a:solidFill>
              </a:rPr>
              <a:t>$300,000</a:t>
            </a:r>
            <a:r>
              <a:rPr lang="en-US" kern="0" spc="15" smtClean="0">
                <a:solidFill>
                  <a:srgbClr val="0E3652"/>
                </a:solidFill>
              </a:rPr>
              <a:t>. </a:t>
            </a:r>
            <a:r>
              <a:rPr lang="en-US" kern="0" spc="-25" smtClean="0">
                <a:solidFill>
                  <a:srgbClr val="0E3652"/>
                </a:solidFill>
              </a:rPr>
              <a:t>There </a:t>
            </a:r>
            <a:r>
              <a:rPr lang="en-US" kern="0" spc="-5" smtClean="0">
                <a:solidFill>
                  <a:srgbClr val="0E3652"/>
                </a:solidFill>
              </a:rPr>
              <a:t>were </a:t>
            </a:r>
            <a:r>
              <a:rPr lang="en-US" kern="0" spc="10" smtClean="0">
                <a:solidFill>
                  <a:srgbClr val="0E3652"/>
                </a:solidFill>
              </a:rPr>
              <a:t>no </a:t>
            </a:r>
            <a:r>
              <a:rPr lang="en-US" kern="0" spc="-5" smtClean="0">
                <a:solidFill>
                  <a:srgbClr val="0E3652"/>
                </a:solidFill>
              </a:rPr>
              <a:t>houses  listed </a:t>
            </a:r>
            <a:r>
              <a:rPr lang="en-US" kern="0" spc="10" smtClean="0">
                <a:solidFill>
                  <a:srgbClr val="0E3652"/>
                </a:solidFill>
              </a:rPr>
              <a:t>below </a:t>
            </a:r>
            <a:r>
              <a:rPr lang="en-US" kern="0" spc="15" smtClean="0">
                <a:solidFill>
                  <a:srgbClr val="0E3652"/>
                </a:solidFill>
              </a:rPr>
              <a:t>$600,000 </a:t>
            </a:r>
            <a:r>
              <a:rPr lang="en-US" kern="0" spc="20" smtClean="0">
                <a:solidFill>
                  <a:srgbClr val="0E3652"/>
                </a:solidFill>
              </a:rPr>
              <a:t>but </a:t>
            </a:r>
            <a:r>
              <a:rPr lang="en-US" kern="0" spc="-20" smtClean="0">
                <a:solidFill>
                  <a:srgbClr val="0E3652"/>
                </a:solidFill>
              </a:rPr>
              <a:t>a </a:t>
            </a:r>
            <a:r>
              <a:rPr lang="en-US" kern="0" spc="5" smtClean="0">
                <a:solidFill>
                  <a:srgbClr val="0E3652"/>
                </a:solidFill>
              </a:rPr>
              <a:t>few </a:t>
            </a:r>
            <a:r>
              <a:rPr lang="en-US" kern="0" spc="-5" smtClean="0">
                <a:solidFill>
                  <a:srgbClr val="0E3652"/>
                </a:solidFill>
              </a:rPr>
              <a:t>houses above </a:t>
            </a:r>
            <a:r>
              <a:rPr lang="en-US" kern="0" spc="20" smtClean="0">
                <a:solidFill>
                  <a:srgbClr val="0E3652"/>
                </a:solidFill>
              </a:rPr>
              <a:t>$3</a:t>
            </a:r>
            <a:r>
              <a:rPr lang="en-US" kern="0" spc="80" smtClean="0">
                <a:solidFill>
                  <a:srgbClr val="0E3652"/>
                </a:solidFill>
              </a:rPr>
              <a:t> </a:t>
            </a:r>
            <a:r>
              <a:rPr lang="en-US" kern="0" spc="-10" smtClean="0">
                <a:solidFill>
                  <a:srgbClr val="0E3652"/>
                </a:solidFill>
              </a:rPr>
              <a:t>million.</a:t>
            </a:r>
            <a:endParaRPr lang="en-US" kern="0" spc="-10" dirty="0">
              <a:solidFill>
                <a:srgbClr val="0E365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83769"/>
            <a:ext cx="4222115" cy="769569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26034" rIns="0" bIns="0" rtlCol="0">
            <a:spAutoFit/>
          </a:bodyPr>
          <a:lstStyle/>
          <a:p>
            <a:pPr marL="59690" marR="78740">
              <a:lnSpc>
                <a:spcPct val="114700"/>
              </a:lnSpc>
              <a:spcBef>
                <a:spcPts val="204"/>
              </a:spcBef>
            </a:pPr>
            <a:r>
              <a:rPr spc="-20" dirty="0">
                <a:solidFill>
                  <a:srgbClr val="0E3652"/>
                </a:solidFill>
              </a:rPr>
              <a:t>A </a:t>
            </a:r>
            <a:r>
              <a:rPr dirty="0">
                <a:solidFill>
                  <a:srgbClr val="0E3652"/>
                </a:solidFill>
              </a:rPr>
              <a:t>housing </a:t>
            </a:r>
            <a:r>
              <a:rPr spc="-15" dirty="0">
                <a:solidFill>
                  <a:srgbClr val="0E3652"/>
                </a:solidFill>
              </a:rPr>
              <a:t>survey </a:t>
            </a:r>
            <a:r>
              <a:rPr spc="5" dirty="0">
                <a:solidFill>
                  <a:srgbClr val="0E3652"/>
                </a:solidFill>
              </a:rPr>
              <a:t>was </a:t>
            </a:r>
            <a:r>
              <a:rPr spc="20" dirty="0">
                <a:solidFill>
                  <a:srgbClr val="0E3652"/>
                </a:solidFill>
              </a:rPr>
              <a:t>conducted </a:t>
            </a:r>
            <a:r>
              <a:rPr spc="25" dirty="0">
                <a:solidFill>
                  <a:srgbClr val="0E3652"/>
                </a:solidFill>
              </a:rPr>
              <a:t>to </a:t>
            </a:r>
            <a:r>
              <a:rPr dirty="0">
                <a:solidFill>
                  <a:srgbClr val="0E3652"/>
                </a:solidFill>
              </a:rPr>
              <a:t>determine the price </a:t>
            </a:r>
            <a:r>
              <a:rPr spc="5" dirty="0">
                <a:solidFill>
                  <a:srgbClr val="0E3652"/>
                </a:solidFill>
              </a:rPr>
              <a:t>of </a:t>
            </a:r>
            <a:r>
              <a:rPr spc="-20" dirty="0">
                <a:solidFill>
                  <a:srgbClr val="0E3652"/>
                </a:solidFill>
              </a:rPr>
              <a:t>a </a:t>
            </a:r>
            <a:r>
              <a:rPr dirty="0">
                <a:solidFill>
                  <a:srgbClr val="0E3652"/>
                </a:solidFill>
              </a:rPr>
              <a:t>typical  </a:t>
            </a:r>
            <a:r>
              <a:rPr spc="5" dirty="0">
                <a:solidFill>
                  <a:srgbClr val="0E3652"/>
                </a:solidFill>
              </a:rPr>
              <a:t>home </a:t>
            </a:r>
            <a:r>
              <a:rPr spc="-20" dirty="0">
                <a:solidFill>
                  <a:srgbClr val="0E3652"/>
                </a:solidFill>
              </a:rPr>
              <a:t>in </a:t>
            </a:r>
            <a:r>
              <a:rPr spc="-15" dirty="0">
                <a:solidFill>
                  <a:srgbClr val="0E3652"/>
                </a:solidFill>
              </a:rPr>
              <a:t>Topanga, </a:t>
            </a:r>
            <a:r>
              <a:rPr dirty="0">
                <a:solidFill>
                  <a:srgbClr val="0E3652"/>
                </a:solidFill>
              </a:rPr>
              <a:t>CA. </a:t>
            </a:r>
            <a:r>
              <a:rPr spc="-20" dirty="0">
                <a:solidFill>
                  <a:srgbClr val="0E3652"/>
                </a:solidFill>
              </a:rPr>
              <a:t>The </a:t>
            </a:r>
            <a:r>
              <a:rPr spc="-5" dirty="0">
                <a:solidFill>
                  <a:srgbClr val="0070C0"/>
                </a:solidFill>
              </a:rPr>
              <a:t>mean </a:t>
            </a:r>
            <a:r>
              <a:rPr dirty="0">
                <a:solidFill>
                  <a:srgbClr val="0070C0"/>
                </a:solidFill>
              </a:rPr>
              <a:t>price </a:t>
            </a:r>
            <a:r>
              <a:rPr spc="5" dirty="0">
                <a:solidFill>
                  <a:srgbClr val="0070C0"/>
                </a:solidFill>
              </a:rPr>
              <a:t>of </a:t>
            </a:r>
            <a:r>
              <a:rPr spc="-20" dirty="0">
                <a:solidFill>
                  <a:srgbClr val="0070C0"/>
                </a:solidFill>
              </a:rPr>
              <a:t>a </a:t>
            </a:r>
            <a:r>
              <a:rPr spc="-5" dirty="0">
                <a:solidFill>
                  <a:srgbClr val="0070C0"/>
                </a:solidFill>
              </a:rPr>
              <a:t>house </a:t>
            </a:r>
            <a:r>
              <a:rPr spc="5" dirty="0">
                <a:solidFill>
                  <a:srgbClr val="0070C0"/>
                </a:solidFill>
              </a:rPr>
              <a:t>was </a:t>
            </a:r>
            <a:r>
              <a:rPr spc="-10" dirty="0">
                <a:solidFill>
                  <a:srgbClr val="0070C0"/>
                </a:solidFill>
              </a:rPr>
              <a:t>roughly </a:t>
            </a:r>
            <a:r>
              <a:rPr spc="15" dirty="0">
                <a:solidFill>
                  <a:srgbClr val="0070C0"/>
                </a:solidFill>
              </a:rPr>
              <a:t>$1.3  </a:t>
            </a:r>
            <a:r>
              <a:rPr spc="-15" dirty="0">
                <a:solidFill>
                  <a:srgbClr val="0E3652"/>
                </a:solidFill>
              </a:rPr>
              <a:t>million </a:t>
            </a:r>
            <a:r>
              <a:rPr spc="10" dirty="0">
                <a:solidFill>
                  <a:srgbClr val="0E3652"/>
                </a:solidFill>
              </a:rPr>
              <a:t>with </a:t>
            </a:r>
            <a:r>
              <a:rPr spc="-20" dirty="0">
                <a:solidFill>
                  <a:srgbClr val="0E3652"/>
                </a:solidFill>
              </a:rPr>
              <a:t>a </a:t>
            </a:r>
            <a:r>
              <a:rPr spc="5" dirty="0">
                <a:solidFill>
                  <a:srgbClr val="0070C0"/>
                </a:solidFill>
              </a:rPr>
              <a:t>standard </a:t>
            </a:r>
            <a:r>
              <a:rPr spc="-5" dirty="0">
                <a:solidFill>
                  <a:srgbClr val="0070C0"/>
                </a:solidFill>
              </a:rPr>
              <a:t>deviation </a:t>
            </a:r>
            <a:r>
              <a:rPr spc="5" dirty="0">
                <a:solidFill>
                  <a:srgbClr val="0070C0"/>
                </a:solidFill>
              </a:rPr>
              <a:t>of </a:t>
            </a:r>
            <a:r>
              <a:rPr spc="15" dirty="0">
                <a:solidFill>
                  <a:srgbClr val="0070C0"/>
                </a:solidFill>
              </a:rPr>
              <a:t>$300,000</a:t>
            </a:r>
            <a:r>
              <a:rPr spc="15" dirty="0">
                <a:solidFill>
                  <a:srgbClr val="0E3652"/>
                </a:solidFill>
              </a:rPr>
              <a:t>. </a:t>
            </a:r>
            <a:r>
              <a:rPr spc="-25" dirty="0">
                <a:solidFill>
                  <a:srgbClr val="0E3652"/>
                </a:solidFill>
              </a:rPr>
              <a:t>There </a:t>
            </a:r>
            <a:r>
              <a:rPr spc="-5" dirty="0">
                <a:solidFill>
                  <a:srgbClr val="0E3652"/>
                </a:solidFill>
              </a:rPr>
              <a:t>were </a:t>
            </a:r>
            <a:r>
              <a:rPr spc="10" dirty="0">
                <a:solidFill>
                  <a:srgbClr val="0E3652"/>
                </a:solidFill>
              </a:rPr>
              <a:t>no </a:t>
            </a:r>
            <a:r>
              <a:rPr spc="-5" dirty="0">
                <a:solidFill>
                  <a:srgbClr val="0E3652"/>
                </a:solidFill>
              </a:rPr>
              <a:t>houses  listed </a:t>
            </a:r>
            <a:r>
              <a:rPr spc="10" dirty="0">
                <a:solidFill>
                  <a:srgbClr val="0E3652"/>
                </a:solidFill>
              </a:rPr>
              <a:t>below </a:t>
            </a:r>
            <a:r>
              <a:rPr spc="15" dirty="0">
                <a:solidFill>
                  <a:srgbClr val="0E3652"/>
                </a:solidFill>
              </a:rPr>
              <a:t>$600,000 </a:t>
            </a:r>
            <a:r>
              <a:rPr spc="20" dirty="0">
                <a:solidFill>
                  <a:srgbClr val="0E3652"/>
                </a:solidFill>
              </a:rPr>
              <a:t>but </a:t>
            </a:r>
            <a:r>
              <a:rPr spc="-20" dirty="0">
                <a:solidFill>
                  <a:srgbClr val="0E3652"/>
                </a:solidFill>
              </a:rPr>
              <a:t>a </a:t>
            </a:r>
            <a:r>
              <a:rPr spc="5" dirty="0">
                <a:solidFill>
                  <a:srgbClr val="0E3652"/>
                </a:solidFill>
              </a:rPr>
              <a:t>few </a:t>
            </a:r>
            <a:r>
              <a:rPr spc="-5" dirty="0">
                <a:solidFill>
                  <a:srgbClr val="0E3652"/>
                </a:solidFill>
              </a:rPr>
              <a:t>houses above </a:t>
            </a:r>
            <a:r>
              <a:rPr spc="20" dirty="0">
                <a:solidFill>
                  <a:srgbClr val="0E3652"/>
                </a:solidFill>
              </a:rPr>
              <a:t>$3</a:t>
            </a:r>
            <a:r>
              <a:rPr spc="80" dirty="0">
                <a:solidFill>
                  <a:srgbClr val="0E3652"/>
                </a:solidFill>
              </a:rPr>
              <a:t> </a:t>
            </a:r>
            <a:r>
              <a:rPr spc="-10" dirty="0">
                <a:solidFill>
                  <a:srgbClr val="0E3652"/>
                </a:solidFill>
              </a:rPr>
              <a:t>million.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912" y="1042797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234" y="1952906"/>
            <a:ext cx="490855" cy="4686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ye</a:t>
            </a:r>
            <a:r>
              <a:rPr sz="1200" spc="-3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5" dirty="0">
                <a:solidFill>
                  <a:srgbClr val="935151"/>
                </a:solidFill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92912" y="1246886"/>
            <a:ext cx="4222115" cy="585416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76200">
              <a:lnSpc>
                <a:spcPct val="100000"/>
              </a:lnSpc>
              <a:spcBef>
                <a:spcPts val="244"/>
              </a:spcBef>
            </a:pP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Can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estimate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probability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that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25" dirty="0">
                <a:solidFill>
                  <a:srgbClr val="0070C0"/>
                </a:solidFill>
                <a:latin typeface="Arial"/>
                <a:cs typeface="Arial"/>
              </a:rPr>
              <a:t>randomly </a:t>
            </a:r>
            <a:r>
              <a:rPr sz="1200" spc="-20" dirty="0">
                <a:solidFill>
                  <a:srgbClr val="0070C0"/>
                </a:solidFill>
                <a:latin typeface="Arial"/>
                <a:cs typeface="Arial"/>
              </a:rPr>
              <a:t>chosen </a:t>
            </a:r>
            <a:r>
              <a:rPr sz="1200" spc="-30" dirty="0">
                <a:solidFill>
                  <a:srgbClr val="0070C0"/>
                </a:solidFill>
                <a:latin typeface="Arial"/>
                <a:cs typeface="Arial"/>
              </a:rPr>
              <a:t>house  </a:t>
            </a:r>
            <a:r>
              <a:rPr sz="1200" spc="-40" dirty="0">
                <a:solidFill>
                  <a:srgbClr val="0070C0"/>
                </a:solidFill>
                <a:latin typeface="Arial"/>
                <a:cs typeface="Arial"/>
              </a:rPr>
              <a:t>in </a:t>
            </a:r>
            <a:r>
              <a:rPr sz="1200" spc="-50" dirty="0">
                <a:solidFill>
                  <a:srgbClr val="0070C0"/>
                </a:solidFill>
                <a:latin typeface="Arial"/>
                <a:cs typeface="Arial"/>
              </a:rPr>
              <a:t>Topanga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costs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more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than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$1.4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million </a:t>
            </a:r>
            <a:r>
              <a:rPr sz="1200" u="sng" spc="-30" dirty="0">
                <a:solidFill>
                  <a:srgbClr val="1A2E3D"/>
                </a:solidFill>
                <a:latin typeface="Arial"/>
                <a:cs typeface="Arial"/>
              </a:rPr>
              <a:t>using </a:t>
            </a:r>
            <a:r>
              <a:rPr sz="1200" u="sng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u="sng" spc="-30" dirty="0">
                <a:solidFill>
                  <a:srgbClr val="1A2E3D"/>
                </a:solidFill>
                <a:latin typeface="Arial"/>
                <a:cs typeface="Arial"/>
              </a:rPr>
              <a:t>normal  </a:t>
            </a:r>
            <a:r>
              <a:rPr sz="1200" u="sng" spc="-20" dirty="0">
                <a:solidFill>
                  <a:srgbClr val="1A2E3D"/>
                </a:solidFill>
                <a:latin typeface="Arial"/>
                <a:cs typeface="Arial"/>
              </a:rPr>
              <a:t>distribution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38250" y="2263775"/>
                <a:ext cx="34028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The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POPULATION (of houses) distribution </a:t>
                </a:r>
                <a:r>
                  <a:rPr lang="en-US" sz="1200" dirty="0" smtClean="0"/>
                  <a:t>is NOT normal.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=$1.3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=$0.3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200" dirty="0" smtClean="0"/>
                  <a:t>)</a:t>
                </a:r>
                <a:endParaRPr lang="en-US" sz="1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2263775"/>
                <a:ext cx="3402838" cy="646331"/>
              </a:xfrm>
              <a:prstGeom prst="rect">
                <a:avLst/>
              </a:prstGeom>
              <a:blipFill>
                <a:blip r:embed="rId2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1466850" y="2720975"/>
            <a:ext cx="1828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66850" y="2644775"/>
            <a:ext cx="1681829" cy="265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83769"/>
            <a:ext cx="4222115" cy="812800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26034" rIns="0" bIns="0" rtlCol="0">
            <a:spAutoFit/>
          </a:bodyPr>
          <a:lstStyle/>
          <a:p>
            <a:pPr marL="59690" marR="78740">
              <a:lnSpc>
                <a:spcPct val="114700"/>
              </a:lnSpc>
              <a:spcBef>
                <a:spcPts val="204"/>
              </a:spcBef>
            </a:pPr>
            <a:r>
              <a:rPr spc="-20" dirty="0">
                <a:solidFill>
                  <a:srgbClr val="0E3652"/>
                </a:solidFill>
              </a:rPr>
              <a:t>A </a:t>
            </a:r>
            <a:r>
              <a:rPr dirty="0">
                <a:solidFill>
                  <a:srgbClr val="0E3652"/>
                </a:solidFill>
              </a:rPr>
              <a:t>housing </a:t>
            </a:r>
            <a:r>
              <a:rPr spc="-15" dirty="0">
                <a:solidFill>
                  <a:srgbClr val="0E3652"/>
                </a:solidFill>
              </a:rPr>
              <a:t>survey </a:t>
            </a:r>
            <a:r>
              <a:rPr spc="5" dirty="0">
                <a:solidFill>
                  <a:srgbClr val="0E3652"/>
                </a:solidFill>
              </a:rPr>
              <a:t>was </a:t>
            </a:r>
            <a:r>
              <a:rPr spc="20" dirty="0">
                <a:solidFill>
                  <a:srgbClr val="0E3652"/>
                </a:solidFill>
              </a:rPr>
              <a:t>conducted </a:t>
            </a:r>
            <a:r>
              <a:rPr spc="25" dirty="0">
                <a:solidFill>
                  <a:srgbClr val="0E3652"/>
                </a:solidFill>
              </a:rPr>
              <a:t>to </a:t>
            </a:r>
            <a:r>
              <a:rPr dirty="0">
                <a:solidFill>
                  <a:srgbClr val="0E3652"/>
                </a:solidFill>
              </a:rPr>
              <a:t>determine the price </a:t>
            </a:r>
            <a:r>
              <a:rPr spc="5" dirty="0">
                <a:solidFill>
                  <a:srgbClr val="0E3652"/>
                </a:solidFill>
              </a:rPr>
              <a:t>of </a:t>
            </a:r>
            <a:r>
              <a:rPr spc="-20" dirty="0">
                <a:solidFill>
                  <a:srgbClr val="0E3652"/>
                </a:solidFill>
              </a:rPr>
              <a:t>a </a:t>
            </a:r>
            <a:r>
              <a:rPr dirty="0">
                <a:solidFill>
                  <a:srgbClr val="0E3652"/>
                </a:solidFill>
              </a:rPr>
              <a:t>typical  </a:t>
            </a:r>
            <a:r>
              <a:rPr spc="5" dirty="0">
                <a:solidFill>
                  <a:srgbClr val="0E3652"/>
                </a:solidFill>
              </a:rPr>
              <a:t>home </a:t>
            </a:r>
            <a:r>
              <a:rPr spc="-20" dirty="0">
                <a:solidFill>
                  <a:srgbClr val="0E3652"/>
                </a:solidFill>
              </a:rPr>
              <a:t>in </a:t>
            </a:r>
            <a:r>
              <a:rPr spc="-15" dirty="0">
                <a:solidFill>
                  <a:srgbClr val="0E3652"/>
                </a:solidFill>
              </a:rPr>
              <a:t>Topanga, </a:t>
            </a:r>
            <a:r>
              <a:rPr dirty="0">
                <a:solidFill>
                  <a:srgbClr val="0E3652"/>
                </a:solidFill>
              </a:rPr>
              <a:t>CA. </a:t>
            </a:r>
            <a:r>
              <a:rPr spc="-20" dirty="0">
                <a:solidFill>
                  <a:srgbClr val="0E3652"/>
                </a:solidFill>
              </a:rPr>
              <a:t>The </a:t>
            </a:r>
            <a:r>
              <a:rPr spc="-5" dirty="0">
                <a:solidFill>
                  <a:srgbClr val="0E3652"/>
                </a:solidFill>
              </a:rPr>
              <a:t>mean </a:t>
            </a:r>
            <a:r>
              <a:rPr dirty="0">
                <a:solidFill>
                  <a:srgbClr val="0E3652"/>
                </a:solidFill>
              </a:rPr>
              <a:t>price </a:t>
            </a:r>
            <a:r>
              <a:rPr spc="5" dirty="0">
                <a:solidFill>
                  <a:srgbClr val="0E3652"/>
                </a:solidFill>
              </a:rPr>
              <a:t>of </a:t>
            </a:r>
            <a:r>
              <a:rPr spc="-20" dirty="0">
                <a:solidFill>
                  <a:srgbClr val="0E3652"/>
                </a:solidFill>
              </a:rPr>
              <a:t>a </a:t>
            </a:r>
            <a:r>
              <a:rPr spc="-5" dirty="0">
                <a:solidFill>
                  <a:srgbClr val="0E3652"/>
                </a:solidFill>
              </a:rPr>
              <a:t>house </a:t>
            </a:r>
            <a:r>
              <a:rPr spc="5" dirty="0">
                <a:solidFill>
                  <a:srgbClr val="0E3652"/>
                </a:solidFill>
              </a:rPr>
              <a:t>was </a:t>
            </a:r>
            <a:r>
              <a:rPr spc="-10" dirty="0">
                <a:solidFill>
                  <a:srgbClr val="0E3652"/>
                </a:solidFill>
              </a:rPr>
              <a:t>roughly </a:t>
            </a:r>
            <a:r>
              <a:rPr spc="15" dirty="0">
                <a:solidFill>
                  <a:srgbClr val="0E3652"/>
                </a:solidFill>
              </a:rPr>
              <a:t>$1.3  </a:t>
            </a:r>
            <a:r>
              <a:rPr spc="-15" dirty="0">
                <a:solidFill>
                  <a:srgbClr val="0E3652"/>
                </a:solidFill>
              </a:rPr>
              <a:t>million </a:t>
            </a:r>
            <a:r>
              <a:rPr spc="10" dirty="0">
                <a:solidFill>
                  <a:srgbClr val="0E3652"/>
                </a:solidFill>
              </a:rPr>
              <a:t>with </a:t>
            </a:r>
            <a:r>
              <a:rPr spc="-20" dirty="0">
                <a:solidFill>
                  <a:srgbClr val="0E3652"/>
                </a:solidFill>
              </a:rPr>
              <a:t>a </a:t>
            </a:r>
            <a:r>
              <a:rPr spc="5" dirty="0">
                <a:solidFill>
                  <a:srgbClr val="0E3652"/>
                </a:solidFill>
              </a:rPr>
              <a:t>standard </a:t>
            </a:r>
            <a:r>
              <a:rPr spc="-5" dirty="0">
                <a:solidFill>
                  <a:srgbClr val="0E3652"/>
                </a:solidFill>
              </a:rPr>
              <a:t>deviation </a:t>
            </a:r>
            <a:r>
              <a:rPr spc="5" dirty="0">
                <a:solidFill>
                  <a:srgbClr val="0E3652"/>
                </a:solidFill>
              </a:rPr>
              <a:t>of </a:t>
            </a:r>
            <a:r>
              <a:rPr spc="15" dirty="0">
                <a:solidFill>
                  <a:srgbClr val="0E3652"/>
                </a:solidFill>
              </a:rPr>
              <a:t>$300,000. </a:t>
            </a:r>
            <a:r>
              <a:rPr spc="-25" dirty="0">
                <a:solidFill>
                  <a:srgbClr val="0E3652"/>
                </a:solidFill>
              </a:rPr>
              <a:t>There </a:t>
            </a:r>
            <a:r>
              <a:rPr spc="-5" dirty="0">
                <a:solidFill>
                  <a:srgbClr val="0E3652"/>
                </a:solidFill>
              </a:rPr>
              <a:t>were </a:t>
            </a:r>
            <a:r>
              <a:rPr spc="10" dirty="0">
                <a:solidFill>
                  <a:srgbClr val="0E3652"/>
                </a:solidFill>
              </a:rPr>
              <a:t>no </a:t>
            </a:r>
            <a:r>
              <a:rPr spc="-5" dirty="0">
                <a:solidFill>
                  <a:srgbClr val="0E3652"/>
                </a:solidFill>
              </a:rPr>
              <a:t>houses  listed </a:t>
            </a:r>
            <a:r>
              <a:rPr spc="10" dirty="0">
                <a:solidFill>
                  <a:srgbClr val="0E3652"/>
                </a:solidFill>
              </a:rPr>
              <a:t>below </a:t>
            </a:r>
            <a:r>
              <a:rPr spc="15" dirty="0">
                <a:solidFill>
                  <a:srgbClr val="0E3652"/>
                </a:solidFill>
              </a:rPr>
              <a:t>$600,000 </a:t>
            </a:r>
            <a:r>
              <a:rPr spc="20" dirty="0">
                <a:solidFill>
                  <a:srgbClr val="0E3652"/>
                </a:solidFill>
              </a:rPr>
              <a:t>but </a:t>
            </a:r>
            <a:r>
              <a:rPr spc="-20" dirty="0">
                <a:solidFill>
                  <a:srgbClr val="0E3652"/>
                </a:solidFill>
              </a:rPr>
              <a:t>a </a:t>
            </a:r>
            <a:r>
              <a:rPr spc="5" dirty="0">
                <a:solidFill>
                  <a:srgbClr val="0E3652"/>
                </a:solidFill>
              </a:rPr>
              <a:t>few </a:t>
            </a:r>
            <a:r>
              <a:rPr spc="-5" dirty="0">
                <a:solidFill>
                  <a:srgbClr val="0E3652"/>
                </a:solidFill>
              </a:rPr>
              <a:t>houses above </a:t>
            </a:r>
            <a:r>
              <a:rPr spc="20" dirty="0">
                <a:solidFill>
                  <a:srgbClr val="0E3652"/>
                </a:solidFill>
              </a:rPr>
              <a:t>$3</a:t>
            </a:r>
            <a:r>
              <a:rPr spc="80" dirty="0">
                <a:solidFill>
                  <a:srgbClr val="0E3652"/>
                </a:solidFill>
              </a:rPr>
              <a:t> </a:t>
            </a:r>
            <a:r>
              <a:rPr spc="-10" dirty="0">
                <a:solidFill>
                  <a:srgbClr val="0E3652"/>
                </a:solidFill>
              </a:rPr>
              <a:t>million.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912" y="1042797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1246886"/>
            <a:ext cx="4222115" cy="40075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27000">
              <a:lnSpc>
                <a:spcPct val="100000"/>
              </a:lnSpc>
              <a:spcBef>
                <a:spcPts val="244"/>
              </a:spcBef>
            </a:pP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Can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estimate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probability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0B050"/>
                </a:solidFill>
                <a:latin typeface="Arial"/>
                <a:cs typeface="Arial"/>
              </a:rPr>
              <a:t>mean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of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60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randomly 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chosen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houses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in </a:t>
            </a:r>
            <a:r>
              <a:rPr sz="1200" spc="-50" dirty="0">
                <a:solidFill>
                  <a:srgbClr val="00B050"/>
                </a:solidFill>
                <a:latin typeface="Arial"/>
                <a:cs typeface="Arial"/>
              </a:rPr>
              <a:t>Topanga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more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than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$1.4</a:t>
            </a:r>
            <a:r>
              <a:rPr sz="1200" spc="24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million?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234" y="1798474"/>
            <a:ext cx="490855" cy="4686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ye</a:t>
            </a:r>
            <a:r>
              <a:rPr sz="1200" spc="-3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93" y="-12301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Making an Inference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287969" y="503228"/>
                <a:ext cx="488632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9900" lvl="2">
                  <a:spcBef>
                    <a:spcPts val="95"/>
                  </a:spcBef>
                  <a:tabLst>
                    <a:tab pos="443865" algn="l"/>
                  </a:tabLst>
                </a:pPr>
                <a:r>
                  <a:rPr lang="en-US" sz="1050" b="1" u="sng" spc="20" dirty="0" smtClean="0">
                    <a:latin typeface="Arial"/>
                    <a:cs typeface="Arial"/>
                  </a:rPr>
                  <a:t>Problem</a:t>
                </a:r>
                <a:r>
                  <a:rPr lang="en-US" sz="1050" spc="20" dirty="0">
                    <a:latin typeface="Arial"/>
                    <a:cs typeface="Arial"/>
                  </a:rPr>
                  <a:t>: We need a </a:t>
                </a:r>
                <a:r>
                  <a:rPr lang="en-US" sz="1050" u="sng" spc="20" dirty="0">
                    <a:latin typeface="Arial"/>
                    <a:cs typeface="Arial"/>
                  </a:rPr>
                  <a:t>probability distribution of values </a:t>
                </a:r>
                <a:r>
                  <a:rPr lang="en-US" sz="1050" spc="20" dirty="0" smtClean="0">
                    <a:latin typeface="Arial"/>
                    <a:cs typeface="Arial"/>
                  </a:rPr>
                  <a:t>that </a:t>
                </a:r>
                <a:r>
                  <a:rPr lang="en-US" sz="1050" spc="20" dirty="0">
                    <a:latin typeface="Arial"/>
                    <a:cs typeface="Arial"/>
                  </a:rPr>
                  <a:t>a </a:t>
                </a:r>
                <a:r>
                  <a:rPr lang="en-US" sz="1050" u="sng" spc="20" dirty="0">
                    <a:latin typeface="Arial"/>
                    <a:cs typeface="Arial"/>
                  </a:rPr>
                  <a:t>sample statistic</a:t>
                </a:r>
                <a:r>
                  <a:rPr lang="en-US" sz="1050" spc="20" dirty="0">
                    <a:latin typeface="Arial"/>
                    <a:cs typeface="Arial"/>
                  </a:rPr>
                  <a:t> can take </a:t>
                </a:r>
                <a:r>
                  <a:rPr lang="en-US" sz="1050" spc="20" dirty="0" smtClean="0">
                    <a:latin typeface="Arial"/>
                    <a:cs typeface="Arial"/>
                  </a:rPr>
                  <a:t>on (that assumes </a:t>
                </a:r>
                <a14:m>
                  <m:oMath xmlns:m="http://schemas.openxmlformats.org/officeDocument/2006/math">
                    <m:r>
                      <a:rPr lang="en-US" sz="1050" b="0" i="1" spc="20" smtClean="0">
                        <a:latin typeface="Cambria Math" panose="02040503050406030204" pitchFamily="18" charset="0"/>
                        <a:cs typeface="Arial"/>
                      </a:rPr>
                      <m:t>𝐻𝑜</m:t>
                    </m:r>
                  </m:oMath>
                </a14:m>
                <a:r>
                  <a:rPr lang="en-US" sz="1050" spc="20" dirty="0" smtClean="0">
                    <a:latin typeface="Arial"/>
                    <a:cs typeface="Arial"/>
                  </a:rPr>
                  <a:t> is true) </a:t>
                </a:r>
                <a:r>
                  <a:rPr lang="en-US" sz="1050" spc="20" dirty="0">
                    <a:latin typeface="Arial"/>
                    <a:cs typeface="Arial"/>
                  </a:rPr>
                  <a:t>to assess how “extreme” (or likely) </a:t>
                </a:r>
                <a:r>
                  <a:rPr lang="en-US" sz="1050" spc="20" dirty="0" smtClean="0">
                    <a:latin typeface="Arial"/>
                    <a:cs typeface="Arial"/>
                  </a:rPr>
                  <a:t>an </a:t>
                </a:r>
                <a:r>
                  <a:rPr lang="en-US" sz="1050" u="sng" spc="20" dirty="0" smtClean="0">
                    <a:latin typeface="Arial"/>
                    <a:cs typeface="Arial"/>
                  </a:rPr>
                  <a:t>observed </a:t>
                </a:r>
                <a:r>
                  <a:rPr lang="en-US" sz="1050" u="sng" spc="20" dirty="0">
                    <a:latin typeface="Arial"/>
                    <a:cs typeface="Arial"/>
                  </a:rPr>
                  <a:t>sample statistic</a:t>
                </a:r>
                <a:r>
                  <a:rPr lang="en-US" sz="1050" spc="20" dirty="0">
                    <a:latin typeface="Arial"/>
                    <a:cs typeface="Arial"/>
                  </a:rPr>
                  <a:t> </a:t>
                </a:r>
                <a:r>
                  <a:rPr lang="en-US" sz="1050" spc="20" dirty="0" smtClean="0">
                    <a:latin typeface="Arial"/>
                    <a:cs typeface="Arial"/>
                  </a:rPr>
                  <a:t>is (under this assumption).</a:t>
                </a:r>
                <a:endParaRPr lang="en-US" sz="1050" u="sng" spc="2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7969" y="503228"/>
                <a:ext cx="4886325" cy="738664"/>
              </a:xfrm>
              <a:prstGeom prst="rect">
                <a:avLst/>
              </a:prstGeom>
              <a:blipFill>
                <a:blip r:embed="rId2"/>
                <a:stretch>
                  <a:fillRect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425575"/>
            <a:ext cx="3423312" cy="16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828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83769"/>
            <a:ext cx="4222115" cy="812800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26034" rIns="0" bIns="0" rtlCol="0">
            <a:spAutoFit/>
          </a:bodyPr>
          <a:lstStyle/>
          <a:p>
            <a:pPr marL="59690" marR="78740">
              <a:lnSpc>
                <a:spcPct val="114700"/>
              </a:lnSpc>
              <a:spcBef>
                <a:spcPts val="204"/>
              </a:spcBef>
            </a:pPr>
            <a:r>
              <a:rPr spc="-20" dirty="0">
                <a:solidFill>
                  <a:srgbClr val="0E3652"/>
                </a:solidFill>
              </a:rPr>
              <a:t>A </a:t>
            </a:r>
            <a:r>
              <a:rPr dirty="0">
                <a:solidFill>
                  <a:srgbClr val="0E3652"/>
                </a:solidFill>
              </a:rPr>
              <a:t>housing </a:t>
            </a:r>
            <a:r>
              <a:rPr spc="-15" dirty="0">
                <a:solidFill>
                  <a:srgbClr val="0E3652"/>
                </a:solidFill>
              </a:rPr>
              <a:t>survey </a:t>
            </a:r>
            <a:r>
              <a:rPr spc="5" dirty="0">
                <a:solidFill>
                  <a:srgbClr val="0E3652"/>
                </a:solidFill>
              </a:rPr>
              <a:t>was </a:t>
            </a:r>
            <a:r>
              <a:rPr spc="20" dirty="0">
                <a:solidFill>
                  <a:srgbClr val="0E3652"/>
                </a:solidFill>
              </a:rPr>
              <a:t>conducted </a:t>
            </a:r>
            <a:r>
              <a:rPr spc="25" dirty="0">
                <a:solidFill>
                  <a:srgbClr val="0E3652"/>
                </a:solidFill>
              </a:rPr>
              <a:t>to </a:t>
            </a:r>
            <a:r>
              <a:rPr dirty="0">
                <a:solidFill>
                  <a:srgbClr val="0E3652"/>
                </a:solidFill>
              </a:rPr>
              <a:t>determine the price </a:t>
            </a:r>
            <a:r>
              <a:rPr spc="5" dirty="0">
                <a:solidFill>
                  <a:srgbClr val="0E3652"/>
                </a:solidFill>
              </a:rPr>
              <a:t>of </a:t>
            </a:r>
            <a:r>
              <a:rPr spc="-20" dirty="0">
                <a:solidFill>
                  <a:srgbClr val="0E3652"/>
                </a:solidFill>
              </a:rPr>
              <a:t>a </a:t>
            </a:r>
            <a:r>
              <a:rPr dirty="0">
                <a:solidFill>
                  <a:srgbClr val="0E3652"/>
                </a:solidFill>
              </a:rPr>
              <a:t>typical  </a:t>
            </a:r>
            <a:r>
              <a:rPr spc="5" dirty="0">
                <a:solidFill>
                  <a:srgbClr val="0E3652"/>
                </a:solidFill>
              </a:rPr>
              <a:t>home </a:t>
            </a:r>
            <a:r>
              <a:rPr spc="-20" dirty="0">
                <a:solidFill>
                  <a:srgbClr val="0E3652"/>
                </a:solidFill>
              </a:rPr>
              <a:t>in </a:t>
            </a:r>
            <a:r>
              <a:rPr spc="-15" dirty="0">
                <a:solidFill>
                  <a:srgbClr val="0E3652"/>
                </a:solidFill>
              </a:rPr>
              <a:t>Topanga, </a:t>
            </a:r>
            <a:r>
              <a:rPr dirty="0">
                <a:solidFill>
                  <a:srgbClr val="0E3652"/>
                </a:solidFill>
              </a:rPr>
              <a:t>CA. </a:t>
            </a:r>
            <a:r>
              <a:rPr spc="-20" dirty="0">
                <a:solidFill>
                  <a:srgbClr val="0E3652"/>
                </a:solidFill>
              </a:rPr>
              <a:t>The </a:t>
            </a:r>
            <a:r>
              <a:rPr spc="-5" dirty="0">
                <a:solidFill>
                  <a:srgbClr val="0E3652"/>
                </a:solidFill>
              </a:rPr>
              <a:t>mean </a:t>
            </a:r>
            <a:r>
              <a:rPr dirty="0">
                <a:solidFill>
                  <a:srgbClr val="0E3652"/>
                </a:solidFill>
              </a:rPr>
              <a:t>price </a:t>
            </a:r>
            <a:r>
              <a:rPr spc="5" dirty="0">
                <a:solidFill>
                  <a:srgbClr val="0E3652"/>
                </a:solidFill>
              </a:rPr>
              <a:t>of </a:t>
            </a:r>
            <a:r>
              <a:rPr spc="-20" dirty="0">
                <a:solidFill>
                  <a:srgbClr val="0E3652"/>
                </a:solidFill>
              </a:rPr>
              <a:t>a </a:t>
            </a:r>
            <a:r>
              <a:rPr spc="-5" dirty="0">
                <a:solidFill>
                  <a:srgbClr val="0E3652"/>
                </a:solidFill>
              </a:rPr>
              <a:t>house </a:t>
            </a:r>
            <a:r>
              <a:rPr spc="5" dirty="0">
                <a:solidFill>
                  <a:srgbClr val="0E3652"/>
                </a:solidFill>
              </a:rPr>
              <a:t>was </a:t>
            </a:r>
            <a:r>
              <a:rPr spc="-10" dirty="0">
                <a:solidFill>
                  <a:srgbClr val="0E3652"/>
                </a:solidFill>
              </a:rPr>
              <a:t>roughly </a:t>
            </a:r>
            <a:r>
              <a:rPr spc="15" dirty="0">
                <a:solidFill>
                  <a:srgbClr val="0E3652"/>
                </a:solidFill>
              </a:rPr>
              <a:t>$1.3  </a:t>
            </a:r>
            <a:r>
              <a:rPr spc="-15" dirty="0">
                <a:solidFill>
                  <a:srgbClr val="0E3652"/>
                </a:solidFill>
              </a:rPr>
              <a:t>million </a:t>
            </a:r>
            <a:r>
              <a:rPr spc="10" dirty="0">
                <a:solidFill>
                  <a:srgbClr val="0E3652"/>
                </a:solidFill>
              </a:rPr>
              <a:t>with </a:t>
            </a:r>
            <a:r>
              <a:rPr spc="-20" dirty="0">
                <a:solidFill>
                  <a:srgbClr val="0E3652"/>
                </a:solidFill>
              </a:rPr>
              <a:t>a </a:t>
            </a:r>
            <a:r>
              <a:rPr spc="5" dirty="0">
                <a:solidFill>
                  <a:srgbClr val="0E3652"/>
                </a:solidFill>
              </a:rPr>
              <a:t>standard </a:t>
            </a:r>
            <a:r>
              <a:rPr spc="-5" dirty="0">
                <a:solidFill>
                  <a:srgbClr val="0E3652"/>
                </a:solidFill>
              </a:rPr>
              <a:t>deviation </a:t>
            </a:r>
            <a:r>
              <a:rPr spc="5" dirty="0">
                <a:solidFill>
                  <a:srgbClr val="0E3652"/>
                </a:solidFill>
              </a:rPr>
              <a:t>of </a:t>
            </a:r>
            <a:r>
              <a:rPr spc="15" dirty="0">
                <a:solidFill>
                  <a:srgbClr val="0E3652"/>
                </a:solidFill>
              </a:rPr>
              <a:t>$300,000. </a:t>
            </a:r>
            <a:r>
              <a:rPr spc="-25" dirty="0">
                <a:solidFill>
                  <a:srgbClr val="0E3652"/>
                </a:solidFill>
              </a:rPr>
              <a:t>There </a:t>
            </a:r>
            <a:r>
              <a:rPr spc="-5" dirty="0">
                <a:solidFill>
                  <a:srgbClr val="0E3652"/>
                </a:solidFill>
              </a:rPr>
              <a:t>were </a:t>
            </a:r>
            <a:r>
              <a:rPr spc="10" dirty="0">
                <a:solidFill>
                  <a:srgbClr val="0E3652"/>
                </a:solidFill>
              </a:rPr>
              <a:t>no </a:t>
            </a:r>
            <a:r>
              <a:rPr spc="-5" dirty="0">
                <a:solidFill>
                  <a:srgbClr val="0E3652"/>
                </a:solidFill>
              </a:rPr>
              <a:t>houses  listed </a:t>
            </a:r>
            <a:r>
              <a:rPr spc="10" dirty="0">
                <a:solidFill>
                  <a:srgbClr val="0E3652"/>
                </a:solidFill>
              </a:rPr>
              <a:t>below </a:t>
            </a:r>
            <a:r>
              <a:rPr spc="15" dirty="0">
                <a:solidFill>
                  <a:srgbClr val="0E3652"/>
                </a:solidFill>
              </a:rPr>
              <a:t>$600,000 </a:t>
            </a:r>
            <a:r>
              <a:rPr spc="20" dirty="0">
                <a:solidFill>
                  <a:srgbClr val="0E3652"/>
                </a:solidFill>
              </a:rPr>
              <a:t>but </a:t>
            </a:r>
            <a:r>
              <a:rPr spc="-20" dirty="0">
                <a:solidFill>
                  <a:srgbClr val="0E3652"/>
                </a:solidFill>
              </a:rPr>
              <a:t>a </a:t>
            </a:r>
            <a:r>
              <a:rPr spc="5" dirty="0">
                <a:solidFill>
                  <a:srgbClr val="0E3652"/>
                </a:solidFill>
              </a:rPr>
              <a:t>few </a:t>
            </a:r>
            <a:r>
              <a:rPr spc="-5" dirty="0">
                <a:solidFill>
                  <a:srgbClr val="0E3652"/>
                </a:solidFill>
              </a:rPr>
              <a:t>houses above </a:t>
            </a:r>
            <a:r>
              <a:rPr spc="20" dirty="0">
                <a:solidFill>
                  <a:srgbClr val="0E3652"/>
                </a:solidFill>
              </a:rPr>
              <a:t>$3</a:t>
            </a:r>
            <a:r>
              <a:rPr spc="80" dirty="0">
                <a:solidFill>
                  <a:srgbClr val="0E3652"/>
                </a:solidFill>
              </a:rPr>
              <a:t> </a:t>
            </a:r>
            <a:r>
              <a:rPr spc="-10" dirty="0">
                <a:solidFill>
                  <a:srgbClr val="0E3652"/>
                </a:solidFill>
              </a:rPr>
              <a:t>million.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912" y="1042797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234" y="1798474"/>
            <a:ext cx="495934" cy="4686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-30" dirty="0">
                <a:solidFill>
                  <a:srgbClr val="935151"/>
                </a:solidFill>
                <a:latin typeface="Arial"/>
                <a:cs typeface="Arial"/>
              </a:rPr>
              <a:t>yes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92912" y="1246886"/>
            <a:ext cx="4222115" cy="40075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27000">
              <a:lnSpc>
                <a:spcPct val="100000"/>
              </a:lnSpc>
              <a:spcBef>
                <a:spcPts val="244"/>
              </a:spcBef>
            </a:pP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Can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estimate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probability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0B050"/>
                </a:solidFill>
                <a:latin typeface="Arial"/>
                <a:cs typeface="Arial"/>
              </a:rPr>
              <a:t>mean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of 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60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randomly 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chosen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houses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in </a:t>
            </a:r>
            <a:r>
              <a:rPr sz="1200" spc="-50" dirty="0">
                <a:solidFill>
                  <a:srgbClr val="00B050"/>
                </a:solidFill>
                <a:latin typeface="Arial"/>
                <a:cs typeface="Arial"/>
              </a:rPr>
              <a:t>Topanga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more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than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$1.4</a:t>
            </a:r>
            <a:r>
              <a:rPr sz="1200" spc="24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million?</a:t>
            </a:r>
            <a:endParaRPr sz="12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66850" y="1905782"/>
                <a:ext cx="3402838" cy="1301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The </a:t>
                </a:r>
                <a:r>
                  <a:rPr lang="en-US" sz="1200" dirty="0" smtClean="0">
                    <a:solidFill>
                      <a:srgbClr val="00B050"/>
                    </a:solidFill>
                  </a:rPr>
                  <a:t>sampling distribution </a:t>
                </a:r>
                <a:r>
                  <a:rPr lang="en-US" sz="1200" dirty="0" smtClean="0"/>
                  <a:t>IS normal….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=$1.3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𝑆𝐸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$0.3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200" dirty="0" smtClean="0"/>
                  <a:t>)</a:t>
                </a:r>
              </a:p>
              <a:p>
                <a:r>
                  <a:rPr lang="en-US" sz="1200" u="sng" dirty="0" smtClean="0"/>
                  <a:t>…because</a:t>
                </a:r>
                <a:r>
                  <a:rPr lang="en-US" sz="1200" dirty="0" smtClean="0"/>
                  <a:t>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Random sampling is used.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n=60&lt;10% of Topanga, CA homes.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n&gt;30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50" y="1905782"/>
                <a:ext cx="3402838" cy="1301447"/>
              </a:xfrm>
              <a:prstGeom prst="rect">
                <a:avLst/>
              </a:prstGeom>
              <a:blipFill>
                <a:blip r:embed="rId2"/>
                <a:stretch>
                  <a:fillRect l="-179" t="-469" b="-3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58369"/>
            <a:ext cx="4222115" cy="812800"/>
          </a:xfrm>
          <a:custGeom>
            <a:avLst/>
            <a:gdLst/>
            <a:ahLst/>
            <a:cxnLst/>
            <a:rect l="l" t="t" r="r" b="b"/>
            <a:pathLst>
              <a:path w="4222115" h="812800">
                <a:moveTo>
                  <a:pt x="0" y="812799"/>
                </a:moveTo>
                <a:lnTo>
                  <a:pt x="4222115" y="812799"/>
                </a:lnTo>
                <a:lnTo>
                  <a:pt x="4222115" y="0"/>
                </a:lnTo>
                <a:lnTo>
                  <a:pt x="0" y="0"/>
                </a:lnTo>
                <a:lnTo>
                  <a:pt x="0" y="812799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1002792"/>
            <a:ext cx="4222115" cy="455930"/>
          </a:xfrm>
          <a:custGeom>
            <a:avLst/>
            <a:gdLst/>
            <a:ahLst/>
            <a:cxnLst/>
            <a:rect l="l" t="t" r="r" b="b"/>
            <a:pathLst>
              <a:path w="4222115" h="455930">
                <a:moveTo>
                  <a:pt x="0" y="455421"/>
                </a:moveTo>
                <a:lnTo>
                  <a:pt x="4222115" y="455421"/>
                </a:lnTo>
                <a:lnTo>
                  <a:pt x="4222115" y="0"/>
                </a:lnTo>
                <a:lnTo>
                  <a:pt x="0" y="0"/>
                </a:lnTo>
                <a:lnTo>
                  <a:pt x="0" y="455421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411" y="173400"/>
            <a:ext cx="4100829" cy="1236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90"/>
              </a:spcBef>
            </a:pP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housing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survey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was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conducted </a:t>
            </a:r>
            <a:r>
              <a:rPr sz="1050" spc="2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determine the price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typical 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home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in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Topanga,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CA.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mean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price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was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roughly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$1.3 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million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with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standard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deviation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$300,000. </a:t>
            </a:r>
            <a:r>
              <a:rPr sz="1050" spc="-25" dirty="0">
                <a:solidFill>
                  <a:srgbClr val="0E3652"/>
                </a:solidFill>
                <a:latin typeface="Arial"/>
                <a:cs typeface="Arial"/>
              </a:rPr>
              <a:t>There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were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no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houses  listed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below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$600,000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but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few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houses above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$3</a:t>
            </a:r>
            <a:r>
              <a:rPr sz="1050" spc="8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million.</a:t>
            </a:r>
            <a:endParaRPr sz="1050">
              <a:latin typeface="Arial"/>
              <a:cs typeface="Arial"/>
            </a:endParaRPr>
          </a:p>
          <a:p>
            <a:pPr marL="12700" marR="18415">
              <a:lnSpc>
                <a:spcPct val="114700"/>
              </a:lnSpc>
              <a:spcBef>
                <a:spcPts val="869"/>
              </a:spcBef>
            </a:pP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the probability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mean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60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randomly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chosen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houses 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in Topanga is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more than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$1.4</a:t>
            </a:r>
            <a:r>
              <a:rPr sz="1050" spc="114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million?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74" y="1577975"/>
            <a:ext cx="4230214" cy="381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58369"/>
            <a:ext cx="4222115" cy="812800"/>
          </a:xfrm>
          <a:custGeom>
            <a:avLst/>
            <a:gdLst/>
            <a:ahLst/>
            <a:cxnLst/>
            <a:rect l="l" t="t" r="r" b="b"/>
            <a:pathLst>
              <a:path w="4222115" h="812800">
                <a:moveTo>
                  <a:pt x="0" y="812799"/>
                </a:moveTo>
                <a:lnTo>
                  <a:pt x="4222115" y="812799"/>
                </a:lnTo>
                <a:lnTo>
                  <a:pt x="4222115" y="0"/>
                </a:lnTo>
                <a:lnTo>
                  <a:pt x="0" y="0"/>
                </a:lnTo>
                <a:lnTo>
                  <a:pt x="0" y="812799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1002792"/>
            <a:ext cx="4222115" cy="455930"/>
          </a:xfrm>
          <a:custGeom>
            <a:avLst/>
            <a:gdLst/>
            <a:ahLst/>
            <a:cxnLst/>
            <a:rect l="l" t="t" r="r" b="b"/>
            <a:pathLst>
              <a:path w="4222115" h="455930">
                <a:moveTo>
                  <a:pt x="0" y="455421"/>
                </a:moveTo>
                <a:lnTo>
                  <a:pt x="4222115" y="455421"/>
                </a:lnTo>
                <a:lnTo>
                  <a:pt x="4222115" y="0"/>
                </a:lnTo>
                <a:lnTo>
                  <a:pt x="0" y="0"/>
                </a:lnTo>
                <a:lnTo>
                  <a:pt x="0" y="455421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411" y="173400"/>
            <a:ext cx="4100829" cy="1236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90"/>
              </a:spcBef>
            </a:pP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housing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survey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was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conducted </a:t>
            </a:r>
            <a:r>
              <a:rPr sz="1050" spc="2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determine the price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typical 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home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in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Topanga,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CA.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mean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price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was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roughly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$1.3 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million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with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standard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deviation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$300,000. </a:t>
            </a:r>
            <a:r>
              <a:rPr sz="1050" spc="-25" dirty="0">
                <a:solidFill>
                  <a:srgbClr val="0E3652"/>
                </a:solidFill>
                <a:latin typeface="Arial"/>
                <a:cs typeface="Arial"/>
              </a:rPr>
              <a:t>There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were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no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houses  listed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below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$600,000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but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few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houses above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$3</a:t>
            </a:r>
            <a:r>
              <a:rPr sz="1050" spc="8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million.</a:t>
            </a:r>
            <a:endParaRPr sz="1050">
              <a:latin typeface="Arial"/>
              <a:cs typeface="Arial"/>
            </a:endParaRPr>
          </a:p>
          <a:p>
            <a:pPr marL="12700" marR="18415">
              <a:lnSpc>
                <a:spcPct val="114700"/>
              </a:lnSpc>
              <a:spcBef>
                <a:spcPts val="869"/>
              </a:spcBef>
            </a:pP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the probability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mean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60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randomly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chosen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houses 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in Topanga is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more than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$1.4</a:t>
            </a:r>
            <a:r>
              <a:rPr sz="1050" spc="114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million?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74" y="1577975"/>
            <a:ext cx="4230214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957070"/>
            <a:ext cx="27146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0727"/>
      </p:ext>
    </p:extLst>
  </p:cSld>
  <p:clrMapOvr>
    <a:masterClrMapping/>
  </p:clrMapOvr>
  <p:transition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58369"/>
            <a:ext cx="4222115" cy="812800"/>
          </a:xfrm>
          <a:custGeom>
            <a:avLst/>
            <a:gdLst/>
            <a:ahLst/>
            <a:cxnLst/>
            <a:rect l="l" t="t" r="r" b="b"/>
            <a:pathLst>
              <a:path w="4222115" h="812800">
                <a:moveTo>
                  <a:pt x="0" y="812799"/>
                </a:moveTo>
                <a:lnTo>
                  <a:pt x="4222115" y="812799"/>
                </a:lnTo>
                <a:lnTo>
                  <a:pt x="4222115" y="0"/>
                </a:lnTo>
                <a:lnTo>
                  <a:pt x="0" y="0"/>
                </a:lnTo>
                <a:lnTo>
                  <a:pt x="0" y="812799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1002792"/>
            <a:ext cx="4222115" cy="455930"/>
          </a:xfrm>
          <a:custGeom>
            <a:avLst/>
            <a:gdLst/>
            <a:ahLst/>
            <a:cxnLst/>
            <a:rect l="l" t="t" r="r" b="b"/>
            <a:pathLst>
              <a:path w="4222115" h="455930">
                <a:moveTo>
                  <a:pt x="0" y="455421"/>
                </a:moveTo>
                <a:lnTo>
                  <a:pt x="4222115" y="455421"/>
                </a:lnTo>
                <a:lnTo>
                  <a:pt x="4222115" y="0"/>
                </a:lnTo>
                <a:lnTo>
                  <a:pt x="0" y="0"/>
                </a:lnTo>
                <a:lnTo>
                  <a:pt x="0" y="455421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411" y="173400"/>
            <a:ext cx="4100829" cy="1236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90"/>
              </a:spcBef>
            </a:pP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housing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survey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was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conducted </a:t>
            </a:r>
            <a:r>
              <a:rPr sz="1050" spc="2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determine the price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typical 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home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in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Topanga,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CA.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mean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price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was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roughly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$1.3 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million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with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standard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deviation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$300,000. </a:t>
            </a:r>
            <a:r>
              <a:rPr sz="1050" spc="-25" dirty="0">
                <a:solidFill>
                  <a:srgbClr val="0E3652"/>
                </a:solidFill>
                <a:latin typeface="Arial"/>
                <a:cs typeface="Arial"/>
              </a:rPr>
              <a:t>There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were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no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houses  listed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below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$600,000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but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few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houses above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$3</a:t>
            </a:r>
            <a:r>
              <a:rPr sz="1050" spc="8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million.</a:t>
            </a:r>
            <a:endParaRPr sz="1050">
              <a:latin typeface="Arial"/>
              <a:cs typeface="Arial"/>
            </a:endParaRPr>
          </a:p>
          <a:p>
            <a:pPr marL="12700" marR="18415">
              <a:lnSpc>
                <a:spcPct val="114700"/>
              </a:lnSpc>
              <a:spcBef>
                <a:spcPts val="869"/>
              </a:spcBef>
            </a:pP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the probability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mean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60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randomly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chosen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houses 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in Topanga is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more than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$1.4</a:t>
            </a:r>
            <a:r>
              <a:rPr sz="1050" spc="114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million?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74" y="1577975"/>
            <a:ext cx="4230214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" y="1948538"/>
            <a:ext cx="2809875" cy="482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0582" y="1735395"/>
                <a:ext cx="1483233" cy="77271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Remember…</a:t>
                </a:r>
              </a:p>
              <a:p>
                <a:r>
                  <a:rPr lang="en-US" sz="900" dirty="0" smtClean="0"/>
                  <a:t>If a random variable </a:t>
                </a:r>
                <a14:m>
                  <m:oMath xmlns:m="http://schemas.openxmlformats.org/officeDocument/2006/math"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□~</m:t>
                    </m:r>
                  </m:oMath>
                </a14:m>
                <a:r>
                  <a:rPr lang="en-US" sz="900" dirty="0" smtClean="0"/>
                  <a:t>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□</m:t>
                        </m:r>
                      </m:sub>
                    </m:sSub>
                  </m:oMath>
                </a14:m>
                <a:r>
                  <a:rPr lang="en-US" sz="900" dirty="0" smtClean="0"/>
                  <a:t>,</a:t>
                </a:r>
                <a:r>
                  <a:rPr lang="en-US" sz="9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□</m:t>
                        </m:r>
                      </m:sub>
                    </m:sSub>
                  </m:oMath>
                </a14:m>
                <a:r>
                  <a:rPr lang="en-US" sz="900" dirty="0" smtClean="0"/>
                  <a:t>), then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□−</m:t>
                          </m:r>
                          <m:sSub>
                            <m:sSubPr>
                              <m:ctrlP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𝑚𝑒𝑎𝑛</m:t>
                              </m:r>
                            </m:e>
                            <m:sub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e>
                            <m:sub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□</m:t>
                              </m:r>
                            </m:sub>
                          </m:sSub>
                        </m:den>
                      </m:f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582" y="1735395"/>
                <a:ext cx="1483233" cy="7727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619396"/>
      </p:ext>
    </p:extLst>
  </p:cSld>
  <p:clrMapOvr>
    <a:masterClrMapping/>
  </p:clrMapOvr>
  <p:transition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58369"/>
            <a:ext cx="4222115" cy="812800"/>
          </a:xfrm>
          <a:custGeom>
            <a:avLst/>
            <a:gdLst/>
            <a:ahLst/>
            <a:cxnLst/>
            <a:rect l="l" t="t" r="r" b="b"/>
            <a:pathLst>
              <a:path w="4222115" h="812800">
                <a:moveTo>
                  <a:pt x="0" y="812799"/>
                </a:moveTo>
                <a:lnTo>
                  <a:pt x="4222115" y="812799"/>
                </a:lnTo>
                <a:lnTo>
                  <a:pt x="4222115" y="0"/>
                </a:lnTo>
                <a:lnTo>
                  <a:pt x="0" y="0"/>
                </a:lnTo>
                <a:lnTo>
                  <a:pt x="0" y="812799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1002792"/>
            <a:ext cx="4222115" cy="455930"/>
          </a:xfrm>
          <a:custGeom>
            <a:avLst/>
            <a:gdLst/>
            <a:ahLst/>
            <a:cxnLst/>
            <a:rect l="l" t="t" r="r" b="b"/>
            <a:pathLst>
              <a:path w="4222115" h="455930">
                <a:moveTo>
                  <a:pt x="0" y="455421"/>
                </a:moveTo>
                <a:lnTo>
                  <a:pt x="4222115" y="455421"/>
                </a:lnTo>
                <a:lnTo>
                  <a:pt x="4222115" y="0"/>
                </a:lnTo>
                <a:lnTo>
                  <a:pt x="0" y="0"/>
                </a:lnTo>
                <a:lnTo>
                  <a:pt x="0" y="455421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411" y="173400"/>
            <a:ext cx="4100829" cy="1236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90"/>
              </a:spcBef>
            </a:pP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housing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survey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was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conducted </a:t>
            </a:r>
            <a:r>
              <a:rPr sz="1050" spc="2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determine the price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typical 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home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in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Topanga,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CA.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mean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price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was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roughly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$1.3  </a:t>
            </a:r>
            <a:r>
              <a:rPr sz="1050" spc="-15" dirty="0">
                <a:solidFill>
                  <a:srgbClr val="0E3652"/>
                </a:solidFill>
                <a:latin typeface="Arial"/>
                <a:cs typeface="Arial"/>
              </a:rPr>
              <a:t>million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with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standard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deviation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$300,000. </a:t>
            </a:r>
            <a:r>
              <a:rPr sz="1050" spc="-25" dirty="0">
                <a:solidFill>
                  <a:srgbClr val="0E3652"/>
                </a:solidFill>
                <a:latin typeface="Arial"/>
                <a:cs typeface="Arial"/>
              </a:rPr>
              <a:t>There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were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no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houses  listed </a:t>
            </a:r>
            <a:r>
              <a:rPr sz="1050" spc="10" dirty="0">
                <a:solidFill>
                  <a:srgbClr val="0E3652"/>
                </a:solidFill>
                <a:latin typeface="Arial"/>
                <a:cs typeface="Arial"/>
              </a:rPr>
              <a:t>below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$600,000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but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few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houses above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$3</a:t>
            </a:r>
            <a:r>
              <a:rPr sz="1050" spc="8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million.</a:t>
            </a:r>
            <a:endParaRPr sz="1050">
              <a:latin typeface="Arial"/>
              <a:cs typeface="Arial"/>
            </a:endParaRPr>
          </a:p>
          <a:p>
            <a:pPr marL="12700" marR="18415">
              <a:lnSpc>
                <a:spcPct val="114700"/>
              </a:lnSpc>
              <a:spcBef>
                <a:spcPts val="869"/>
              </a:spcBef>
            </a:pP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the probability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mean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rgbClr val="0E3652"/>
                </a:solidFill>
                <a:latin typeface="Arial"/>
                <a:cs typeface="Arial"/>
              </a:rPr>
              <a:t>60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randomly 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chosen </a:t>
            </a:r>
            <a:r>
              <a:rPr sz="1050" spc="-5" dirty="0">
                <a:solidFill>
                  <a:srgbClr val="0E3652"/>
                </a:solidFill>
                <a:latin typeface="Arial"/>
                <a:cs typeface="Arial"/>
              </a:rPr>
              <a:t>houses  </a:t>
            </a:r>
            <a:r>
              <a:rPr sz="1050" spc="-20" dirty="0">
                <a:solidFill>
                  <a:srgbClr val="0E3652"/>
                </a:solidFill>
                <a:latin typeface="Arial"/>
                <a:cs typeface="Arial"/>
              </a:rPr>
              <a:t>in Topanga is </a:t>
            </a:r>
            <a:r>
              <a:rPr sz="1050" dirty="0">
                <a:solidFill>
                  <a:srgbClr val="0E3652"/>
                </a:solidFill>
                <a:latin typeface="Arial"/>
                <a:cs typeface="Arial"/>
              </a:rPr>
              <a:t>more than </a:t>
            </a:r>
            <a:r>
              <a:rPr sz="1050" spc="15" dirty="0">
                <a:solidFill>
                  <a:srgbClr val="0E3652"/>
                </a:solidFill>
                <a:latin typeface="Arial"/>
                <a:cs typeface="Arial"/>
              </a:rPr>
              <a:t>$1.4</a:t>
            </a:r>
            <a:r>
              <a:rPr sz="1050" spc="114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E3652"/>
                </a:solidFill>
                <a:latin typeface="Arial"/>
                <a:cs typeface="Arial"/>
              </a:rPr>
              <a:t>million?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6688" y="3328856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74" y="1577975"/>
            <a:ext cx="4230214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" y="2017186"/>
            <a:ext cx="2809875" cy="482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2461051"/>
            <a:ext cx="2967100" cy="9708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5050" y="291825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= 1 - P(Z ≤ 2.58)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952051" y="256578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Z-table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19450" y="2815423"/>
            <a:ext cx="152400" cy="179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163311" y="3073107"/>
                <a:ext cx="1295400" cy="405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−µ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1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3311" y="3073107"/>
                <a:ext cx="1295400" cy="405047"/>
              </a:xfrm>
              <a:prstGeom prst="rect">
                <a:avLst/>
              </a:prstGeom>
              <a:blipFill>
                <a:blip r:embed="rId5"/>
                <a:stretch>
                  <a:fillRect t="-7463" b="-8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704850" y="2765851"/>
            <a:ext cx="990600" cy="30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10582" y="1735395"/>
                <a:ext cx="1483233" cy="77271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Remember…</a:t>
                </a:r>
              </a:p>
              <a:p>
                <a:r>
                  <a:rPr lang="en-US" sz="900" dirty="0" smtClean="0"/>
                  <a:t>If a random variable </a:t>
                </a:r>
                <a14:m>
                  <m:oMath xmlns:m="http://schemas.openxmlformats.org/officeDocument/2006/math"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□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900" dirty="0" smtClean="0"/>
                  <a:t>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□</m:t>
                        </m:r>
                      </m:sub>
                    </m:sSub>
                  </m:oMath>
                </a14:m>
                <a:r>
                  <a:rPr lang="en-US" sz="900" dirty="0" smtClean="0"/>
                  <a:t>,</a:t>
                </a:r>
                <a:r>
                  <a:rPr lang="en-US" sz="9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□</m:t>
                        </m:r>
                      </m:sub>
                    </m:sSub>
                  </m:oMath>
                </a14:m>
                <a:r>
                  <a:rPr lang="en-US" sz="900" dirty="0" smtClean="0"/>
                  <a:t>), then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□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𝑚𝑒𝑎𝑛</m:t>
                              </m:r>
                            </m:e>
                            <m:sub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e>
                            <m:sub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□</m:t>
                              </m:r>
                            </m:sub>
                          </m:sSub>
                        </m:den>
                      </m:f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582" y="1735395"/>
                <a:ext cx="1483233" cy="7727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485807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Rectangle 2"/>
          <p:cNvSpPr/>
          <p:nvPr/>
        </p:nvSpPr>
        <p:spPr>
          <a:xfrm>
            <a:off x="-287969" y="503228"/>
            <a:ext cx="488632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2">
              <a:spcBef>
                <a:spcPts val="95"/>
              </a:spcBef>
              <a:tabLst>
                <a:tab pos="443865" algn="l"/>
              </a:tabLst>
            </a:pPr>
            <a:r>
              <a:rPr lang="en-US" sz="1050" b="1" u="sng" spc="20" dirty="0" smtClean="0">
                <a:latin typeface="Arial"/>
                <a:cs typeface="Arial"/>
              </a:rPr>
              <a:t>One Solution</a:t>
            </a:r>
            <a:r>
              <a:rPr lang="en-US" sz="1050" spc="20" dirty="0" smtClean="0">
                <a:latin typeface="Arial"/>
                <a:cs typeface="Arial"/>
              </a:rPr>
              <a:t>: Generate a </a:t>
            </a:r>
            <a:r>
              <a:rPr lang="en-US" sz="1050" u="sng" spc="20" dirty="0" smtClean="0">
                <a:latin typeface="Arial"/>
                <a:cs typeface="Arial"/>
              </a:rPr>
              <a:t>randomization distribution</a:t>
            </a:r>
            <a:r>
              <a:rPr lang="en-US" sz="1050" spc="20" dirty="0" smtClean="0">
                <a:latin typeface="Arial"/>
                <a:cs typeface="Arial"/>
              </a:rPr>
              <a:t>.</a:t>
            </a:r>
            <a:endParaRPr lang="en-US" sz="1050" u="sng" spc="2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475"/>
          <a:stretch/>
        </p:blipFill>
        <p:spPr>
          <a:xfrm>
            <a:off x="1238250" y="1693708"/>
            <a:ext cx="1951990" cy="1044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7707" y="103664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Randomization Distribution </a:t>
            </a:r>
            <a:r>
              <a:rPr lang="en-US" sz="900" b="1" i="1" dirty="0" smtClean="0"/>
              <a:t>(Unit 1)</a:t>
            </a:r>
            <a:endParaRPr lang="en-US" sz="9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345806" y="2697756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-0.25           0           0.25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54526" y="2918861"/>
                <a:ext cx="1343316" cy="149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9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𝑠𝑎𝑤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𝑦𝑎𝑤𝑛</m:t>
                          </m:r>
                        </m:sub>
                      </m:sSub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𝑑𝑖𝑑𝑛𝑡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𝑠𝑒𝑒</m:t>
                          </m:r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𝑦𝑎𝑤𝑛</m:t>
                          </m:r>
                        </m:sub>
                      </m:sSub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526" y="2918861"/>
                <a:ext cx="1343316" cy="149400"/>
              </a:xfrm>
              <a:prstGeom prst="rect">
                <a:avLst/>
              </a:prstGeom>
              <a:blipFill>
                <a:blip r:embed="rId3"/>
                <a:stretch>
                  <a:fillRect l="-1810" t="-12500" r="-9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1593" y="-12301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Making an Inference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464415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Rectangle 2"/>
          <p:cNvSpPr/>
          <p:nvPr/>
        </p:nvSpPr>
        <p:spPr>
          <a:xfrm>
            <a:off x="-287969" y="503228"/>
            <a:ext cx="488632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2">
              <a:spcBef>
                <a:spcPts val="95"/>
              </a:spcBef>
              <a:tabLst>
                <a:tab pos="443865" algn="l"/>
              </a:tabLst>
            </a:pPr>
            <a:r>
              <a:rPr lang="en-US" sz="1050" b="1" u="sng" spc="20" dirty="0" smtClean="0">
                <a:latin typeface="Arial"/>
                <a:cs typeface="Arial"/>
              </a:rPr>
              <a:t>Another Solution</a:t>
            </a:r>
            <a:r>
              <a:rPr lang="en-US" sz="1050" spc="20" dirty="0" smtClean="0">
                <a:latin typeface="Arial"/>
                <a:cs typeface="Arial"/>
              </a:rPr>
              <a:t>: </a:t>
            </a:r>
            <a:r>
              <a:rPr lang="en-US" sz="1050" i="1" spc="20" dirty="0">
                <a:latin typeface="Arial"/>
                <a:cs typeface="Arial"/>
              </a:rPr>
              <a:t>If you </a:t>
            </a:r>
            <a:r>
              <a:rPr lang="en-US" sz="1050" i="1" spc="20" dirty="0" smtClean="0">
                <a:latin typeface="Arial"/>
                <a:cs typeface="Arial"/>
              </a:rPr>
              <a:t>can (see conditions)</a:t>
            </a:r>
            <a:r>
              <a:rPr lang="en-US" sz="1050" spc="20" dirty="0" smtClean="0">
                <a:latin typeface="Arial"/>
                <a:cs typeface="Arial"/>
              </a:rPr>
              <a:t>, </a:t>
            </a:r>
            <a:r>
              <a:rPr lang="en-US" sz="1050" spc="20" dirty="0">
                <a:latin typeface="Arial"/>
                <a:cs typeface="Arial"/>
              </a:rPr>
              <a:t>use a </a:t>
            </a:r>
            <a:r>
              <a:rPr lang="en-US" sz="1050" u="sng" spc="20" dirty="0">
                <a:latin typeface="Arial"/>
                <a:cs typeface="Arial"/>
              </a:rPr>
              <a:t>theoretical probability distribution</a:t>
            </a:r>
            <a:r>
              <a:rPr lang="en-US" sz="1050" spc="20" dirty="0">
                <a:latin typeface="Arial"/>
                <a:cs typeface="Arial"/>
              </a:rPr>
              <a:t> </a:t>
            </a:r>
            <a:r>
              <a:rPr lang="en-US" sz="1050" i="1" spc="20" dirty="0" smtClean="0">
                <a:latin typeface="Arial"/>
                <a:cs typeface="Arial"/>
              </a:rPr>
              <a:t>(probabilities come from an equation</a:t>
            </a:r>
            <a:r>
              <a:rPr lang="en-US" sz="1050" spc="20" dirty="0" smtClean="0">
                <a:latin typeface="Arial"/>
                <a:cs typeface="Arial"/>
              </a:rPr>
              <a:t>) of </a:t>
            </a:r>
            <a:r>
              <a:rPr lang="en-US" sz="1050" spc="20" dirty="0">
                <a:latin typeface="Arial"/>
                <a:cs typeface="Arial"/>
              </a:rPr>
              <a:t>the sample </a:t>
            </a:r>
            <a:r>
              <a:rPr lang="en-US" sz="1050" spc="20" dirty="0" smtClean="0">
                <a:latin typeface="Arial"/>
                <a:cs typeface="Arial"/>
              </a:rPr>
              <a:t>statistics, </a:t>
            </a:r>
            <a:r>
              <a:rPr lang="en-US" sz="1050" spc="20" dirty="0">
                <a:latin typeface="Arial"/>
                <a:cs typeface="Arial"/>
              </a:rPr>
              <a:t>using the </a:t>
            </a:r>
            <a:r>
              <a:rPr lang="en-US" sz="1050" b="1" spc="20" dirty="0">
                <a:latin typeface="Arial"/>
                <a:cs typeface="Arial"/>
              </a:rPr>
              <a:t>Central Limit Theorem</a:t>
            </a:r>
            <a:r>
              <a:rPr lang="en-US" sz="1050" spc="20" dirty="0">
                <a:latin typeface="Arial"/>
                <a:cs typeface="Arial"/>
              </a:rPr>
              <a:t>.</a:t>
            </a:r>
            <a:endParaRPr lang="en-US" sz="1050" u="sng" spc="20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501775"/>
            <a:ext cx="2296802" cy="13001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53536" y="114323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Sampling Distribution </a:t>
            </a:r>
            <a:r>
              <a:rPr lang="en-US" sz="1000" b="1" i="1" dirty="0" smtClean="0"/>
              <a:t>(Units 3-7)</a:t>
            </a:r>
            <a:endParaRPr lang="en-US" sz="10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53852" y="2709276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-0.25           0           0.25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84739" y="2929643"/>
                <a:ext cx="1343316" cy="149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9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𝑠𝑎𝑤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𝑦𝑎𝑤𝑛</m:t>
                          </m:r>
                        </m:sub>
                      </m:sSub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𝑑𝑖𝑑𝑛𝑡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𝑠𝑒𝑒</m:t>
                          </m:r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𝑦𝑎𝑤𝑛</m:t>
                          </m:r>
                        </m:sub>
                      </m:sSub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739" y="2929643"/>
                <a:ext cx="1343316" cy="149400"/>
              </a:xfrm>
              <a:prstGeom prst="rect">
                <a:avLst/>
              </a:prstGeom>
              <a:blipFill>
                <a:blip r:embed="rId3"/>
                <a:stretch>
                  <a:fillRect l="-1818" t="-12500" r="-90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21593" y="-12301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Making an Inference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755478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4790</TotalTime>
  <Words>4849</Words>
  <Application>Microsoft Office PowerPoint</Application>
  <PresentationFormat>Custom</PresentationFormat>
  <Paragraphs>920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Calibri</vt:lpstr>
      <vt:lpstr>Cambria Math</vt:lpstr>
      <vt:lpstr>Courier New</vt:lpstr>
      <vt:lpstr>DejaVu Sans</vt:lpstr>
      <vt:lpstr>DejaVu Serif</vt:lpstr>
      <vt:lpstr>Georgia</vt:lpstr>
      <vt:lpstr>Times New Roman</vt:lpstr>
      <vt:lpstr>Office Theme</vt:lpstr>
      <vt:lpstr>PowerPoint Presentation</vt:lpstr>
      <vt:lpstr>PowerPoint Presentation</vt:lpstr>
      <vt:lpstr>Outline</vt:lpstr>
      <vt:lpstr>Announcements</vt:lpstr>
      <vt:lpstr>Outline</vt:lpstr>
      <vt:lpstr>Outline</vt:lpstr>
      <vt:lpstr>Outline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We would like to estimate the average number of drinks it  takes students to get drunk.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Sampling distribution</vt:lpstr>
      <vt:lpstr>PowerPoint Presentation</vt:lpstr>
      <vt:lpstr>PowerPoint Presentation</vt:lpstr>
      <vt:lpstr>Average number of Duke games attended</vt:lpstr>
      <vt:lpstr>Average number of Duke games attended</vt:lpstr>
      <vt:lpstr>Average number of Duke games attended (cont.)</vt:lpstr>
      <vt:lpstr>PowerPoint Presentation</vt:lpstr>
      <vt:lpstr>PowerPoint Presentation</vt:lpstr>
      <vt:lpstr>PowerPoint Presentation</vt:lpstr>
      <vt:lpstr>PowerPoint Presentation</vt:lpstr>
      <vt:lpstr>Average number of Duke games attended (cont.)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3. CLT only applies when independence and sample size/skew conditions are met</vt:lpstr>
      <vt:lpstr>PowerPoint Presentation</vt:lpstr>
      <vt:lpstr>PowerPoint Presentation</vt:lpstr>
      <vt:lpstr>3. CLT only applies when independence and sample size/skew conditions are met</vt:lpstr>
      <vt:lpstr>3. CLT only applies when independence and sample size/skew conditions are met</vt:lpstr>
      <vt:lpstr>Clicker question</vt:lpstr>
      <vt:lpstr>Clicker question</vt:lpstr>
      <vt:lpstr>Summary of main ideas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housing survey was conducted to determine the price of a typical  home in Topanga, CA. The mean price of a house was roughly $1.3  million with a standard deviation of $300,000. There were no houses  listed below $600,000 but a few houses above $3 million.</vt:lpstr>
      <vt:lpstr>A housing survey was conducted to determine the price of a typical  home in Topanga, CA. The mean price of a house was roughly $1.3  million with a standard deviation of $300,000. There were no houses  listed below $600,000 but a few houses above $3 million.</vt:lpstr>
      <vt:lpstr>A housing survey was conducted to determine the price of a typical  home in Topanga, CA. The mean price of a house was roughly $1.3  million with a standard deviation of $300,000. There were no houses  listed below $600,000 but a few houses above $3 million.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Foundations for inference - 1. Variability in estimates and CLT</dc:title>
  <dc:creator>Sta 101 - Spring 2016</dc:creator>
  <cp:lastModifiedBy>Dr Victoria Ellison, Ph.D.</cp:lastModifiedBy>
  <cp:revision>67</cp:revision>
  <cp:lastPrinted>2019-02-11T21:25:48Z</cp:lastPrinted>
  <dcterms:created xsi:type="dcterms:W3CDTF">2018-09-19T14:29:34Z</dcterms:created>
  <dcterms:modified xsi:type="dcterms:W3CDTF">2019-02-11T22:14:48Z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2016-02-10T00:00:00Z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2018-09-19T00:00:00Z</vt:filetime>
  </property>
</Properties>
</file>