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3"/>
  </p:handoutMasterIdLst>
  <p:sldIdLst>
    <p:sldId id="256" r:id="rId2"/>
    <p:sldId id="257" r:id="rId3"/>
    <p:sldId id="308" r:id="rId4"/>
    <p:sldId id="307" r:id="rId5"/>
    <p:sldId id="287" r:id="rId6"/>
    <p:sldId id="285" r:id="rId7"/>
    <p:sldId id="286" r:id="rId8"/>
    <p:sldId id="312" r:id="rId9"/>
    <p:sldId id="288" r:id="rId10"/>
    <p:sldId id="290" r:id="rId11"/>
    <p:sldId id="294" r:id="rId12"/>
    <p:sldId id="291" r:id="rId13"/>
    <p:sldId id="317" r:id="rId14"/>
    <p:sldId id="289" r:id="rId15"/>
    <p:sldId id="292" r:id="rId16"/>
    <p:sldId id="293" r:id="rId17"/>
    <p:sldId id="302" r:id="rId18"/>
    <p:sldId id="303" r:id="rId19"/>
    <p:sldId id="304" r:id="rId20"/>
    <p:sldId id="305" r:id="rId21"/>
    <p:sldId id="306" r:id="rId22"/>
    <p:sldId id="309" r:id="rId23"/>
    <p:sldId id="296" r:id="rId24"/>
    <p:sldId id="295" r:id="rId25"/>
    <p:sldId id="279" r:id="rId26"/>
    <p:sldId id="297" r:id="rId27"/>
    <p:sldId id="298" r:id="rId28"/>
    <p:sldId id="299" r:id="rId29"/>
    <p:sldId id="301" r:id="rId30"/>
    <p:sldId id="300" r:id="rId31"/>
    <p:sldId id="310" r:id="rId32"/>
    <p:sldId id="314" r:id="rId33"/>
    <p:sldId id="315" r:id="rId34"/>
    <p:sldId id="316" r:id="rId35"/>
    <p:sldId id="268" r:id="rId36"/>
    <p:sldId id="269" r:id="rId37"/>
    <p:sldId id="270" r:id="rId38"/>
    <p:sldId id="311" r:id="rId39"/>
    <p:sldId id="272" r:id="rId40"/>
    <p:sldId id="273" r:id="rId41"/>
    <p:sldId id="275" r:id="rId42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089A0-D7F8-4A3C-81FB-783BE8E94C4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DEF38-C9DB-46AC-8246-EAE98B0C2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18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408" y="57937"/>
            <a:ext cx="4415282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469265"/>
          </a:xfrm>
          <a:custGeom>
            <a:avLst/>
            <a:gdLst/>
            <a:ahLst/>
            <a:cxnLst/>
            <a:rect l="l" t="t" r="r" b="b"/>
            <a:pathLst>
              <a:path w="4608195" h="469265">
                <a:moveTo>
                  <a:pt x="0" y="469011"/>
                </a:moveTo>
                <a:lnTo>
                  <a:pt x="4607941" y="469011"/>
                </a:lnTo>
                <a:lnTo>
                  <a:pt x="4607941" y="0"/>
                </a:lnTo>
                <a:lnTo>
                  <a:pt x="0" y="0"/>
                </a:lnTo>
                <a:lnTo>
                  <a:pt x="0" y="469011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6677" y="929754"/>
            <a:ext cx="3936745" cy="14217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319272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0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5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47421"/>
            <a:ext cx="4102100" cy="548868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621665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3: </a:t>
            </a:r>
            <a:r>
              <a:rPr sz="1400" b="1" spc="5" dirty="0">
                <a:solidFill>
                  <a:srgbClr val="FFFFFF"/>
                </a:solidFill>
                <a:latin typeface="Arial"/>
                <a:cs typeface="Arial"/>
              </a:rPr>
              <a:t>Foundations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4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inference</a:t>
            </a:r>
            <a:endParaRPr sz="1400" dirty="0">
              <a:latin typeface="Arial"/>
              <a:cs typeface="Arial"/>
            </a:endParaRPr>
          </a:p>
          <a:p>
            <a:pPr marL="1149350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Conﬁdence</a:t>
            </a:r>
            <a:r>
              <a:rPr sz="1400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400" spc="-265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en-US" sz="1400" spc="-25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400" spc="-25" dirty="0" smtClean="0">
                <a:solidFill>
                  <a:srgbClr val="FFFFFF"/>
                </a:solidFill>
                <a:latin typeface="Arial"/>
                <a:cs typeface="Arial"/>
              </a:rPr>
              <a:t>ntervals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68209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 err="1" smtClean="0">
                <a:latin typeface="Arial"/>
                <a:cs typeface="Arial"/>
              </a:rPr>
              <a:t>Sta</a:t>
            </a:r>
            <a:r>
              <a:rPr sz="1200" spc="-30" dirty="0" smtClean="0">
                <a:latin typeface="Arial"/>
                <a:cs typeface="Arial"/>
              </a:rPr>
              <a:t> </a:t>
            </a:r>
            <a:r>
              <a:rPr sz="1200" spc="-10" dirty="0" smtClean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38554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58973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71650" y="2958973"/>
            <a:ext cx="25958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https://www2.stat.duke.edu/courses/Spring19/sta101.001/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1026" name="Picture 2" descr="Person Lying on Black and Red Hammock Beside Mountain Under White Cloudy Sky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338" y="1842600"/>
            <a:ext cx="1543447" cy="102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4850" y="393311"/>
                <a:ext cx="2772617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𝐶𝑜𝑛𝑓𝑖𝑑𝑒𝑛𝑐𝑒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𝐼𝑛𝑡𝑒𝑟𝑣𝑎𝑙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393311"/>
                <a:ext cx="2772617" cy="623184"/>
              </a:xfrm>
              <a:prstGeom prst="rect">
                <a:avLst/>
              </a:prstGeom>
              <a:blipFill>
                <a:blip r:embed="rId2"/>
                <a:stretch>
                  <a:fillRect r="-877" b="-7115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3039868" y="663575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262321441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4850" y="393311"/>
                <a:ext cx="2772617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𝐶𝑜𝑛𝑓𝑖𝑑𝑒𝑛𝑐𝑒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𝐼𝑛𝑡𝑒𝑟𝑣𝑎𝑙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𝑓𝑜𝑟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393311"/>
                <a:ext cx="2772617" cy="623184"/>
              </a:xfrm>
              <a:prstGeom prst="rect">
                <a:avLst/>
              </a:prstGeom>
              <a:blipFill>
                <a:blip r:embed="rId2"/>
                <a:stretch>
                  <a:fillRect r="-877" b="-7115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>
            <a:off x="1139647" y="936750"/>
            <a:ext cx="1038924" cy="210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5727" y="1073891"/>
                <a:ext cx="2378880" cy="1265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How to find the critical value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200" b="1" dirty="0" smtClean="0"/>
                  <a:t>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Look up the positive </a:t>
                </a:r>
                <a:r>
                  <a:rPr lang="en-US" sz="1200" dirty="0"/>
                  <a:t>Z-score in Standard Normal Distribution (z-tables) that creates a </a:t>
                </a:r>
                <a:r>
                  <a:rPr lang="en-US" sz="1200" u="sng" dirty="0"/>
                  <a:t>right tail with area/probability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1200" i="1" u="sng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1200" i="1" u="sng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200" dirty="0"/>
                  <a:t>.</a:t>
                </a:r>
              </a:p>
              <a:p>
                <a:endParaRPr lang="en-US" sz="1200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7" y="1073891"/>
                <a:ext cx="2378880" cy="1265924"/>
              </a:xfrm>
              <a:prstGeom prst="rect">
                <a:avLst/>
              </a:prstGeom>
              <a:blipFill>
                <a:blip r:embed="rId3"/>
                <a:stretch>
                  <a:fillRect t="-7212" r="-6154" b="-14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9568" y="1193078"/>
            <a:ext cx="1524000" cy="22007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519" y="2052301"/>
            <a:ext cx="1743075" cy="11525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532122" y="3117086"/>
                <a:ext cx="459421" cy="3087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05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0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122" y="3117086"/>
                <a:ext cx="459421" cy="308739"/>
              </a:xfrm>
              <a:prstGeom prst="rect">
                <a:avLst/>
              </a:prstGeom>
              <a:blipFill>
                <a:blip r:embed="rId6"/>
                <a:stretch>
                  <a:fillRect t="-43137" r="-42105" b="-10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695450" y="3099039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61832" y="2035175"/>
            <a:ext cx="0" cy="990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924050" y="663575"/>
            <a:ext cx="381000" cy="352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610543" y="3162360"/>
            <a:ext cx="381000" cy="293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-22375" y="2126777"/>
            <a:ext cx="1111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 smtClean="0"/>
              <a:t>Z-Distribution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Standard Normal 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N(0,1)</a:t>
            </a:r>
            <a:endParaRPr lang="en-US" sz="700" dirty="0"/>
          </a:p>
        </p:txBody>
      </p:sp>
      <p:sp>
        <p:nvSpPr>
          <p:cNvPr id="22" name="TextBox 21"/>
          <p:cNvSpPr txBox="1"/>
          <p:nvPr/>
        </p:nvSpPr>
        <p:spPr>
          <a:xfrm>
            <a:off x="1119060" y="3078761"/>
            <a:ext cx="2054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3193800" y="551494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326680564"/>
      </p:ext>
    </p:extLst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96" y="2035175"/>
            <a:ext cx="1743075" cy="115252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4850" y="393311"/>
                <a:ext cx="2499915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92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𝐶𝑜𝑛𝑓𝑖𝑑𝑒𝑛𝑐𝑒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𝐼𝑛𝑡𝑒𝑟𝑣𝑎𝑙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𝑓𝑜𝑟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393311"/>
                <a:ext cx="2499915" cy="623184"/>
              </a:xfrm>
              <a:prstGeom prst="rect">
                <a:avLst/>
              </a:prstGeom>
              <a:blipFill>
                <a:blip r:embed="rId3"/>
                <a:stretch>
                  <a:fillRect l="-4126" t="-7692" r="-971" b="-96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>
            <a:off x="1139647" y="985635"/>
            <a:ext cx="661396" cy="161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-38974" y="1073891"/>
                <a:ext cx="2915288" cy="1227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How to find the critical value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0.04</m:t>
                        </m:r>
                      </m:sub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200" b="1" dirty="0" smtClean="0"/>
                  <a:t>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Look up the positive </a:t>
                </a:r>
                <a:r>
                  <a:rPr lang="en-US" sz="1200" dirty="0"/>
                  <a:t>Z-score in Standard Normal Distribution (z-tables) that creates a </a:t>
                </a:r>
                <a:r>
                  <a:rPr lang="en-US" sz="1200" u="sng" dirty="0"/>
                  <a:t>right tail with area/probability </a:t>
                </a:r>
                <a14:m>
                  <m:oMath xmlns:m="http://schemas.openxmlformats.org/officeDocument/2006/math">
                    <m:r>
                      <a:rPr lang="en-US" sz="1050" b="0" i="1" u="sng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0.04 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𝑎𝑘𝑎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𝑙𝑒𝑓𝑡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𝑎𝑟𝑒𝑎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1−0.04=0.96)</m:t>
                    </m:r>
                  </m:oMath>
                </a14:m>
                <a:r>
                  <a:rPr lang="en-US" sz="1200" dirty="0">
                    <a:solidFill>
                      <a:schemeClr val="tx1"/>
                    </a:solidFill>
                  </a:rPr>
                  <a:t>.</a:t>
                </a:r>
                <a:endParaRPr lang="en-US" sz="1200" dirty="0"/>
              </a:p>
              <a:p>
                <a:endParaRPr lang="en-US" sz="1200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974" y="1073891"/>
                <a:ext cx="2915288" cy="1227644"/>
              </a:xfrm>
              <a:prstGeom prst="rect">
                <a:avLst/>
              </a:prstGeom>
              <a:blipFill>
                <a:blip r:embed="rId4"/>
                <a:stretch>
                  <a:fillRect l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2907" y="1173864"/>
            <a:ext cx="1524000" cy="22007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532122" y="3117086"/>
                <a:ext cx="472309" cy="253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05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05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105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122" y="3117086"/>
                <a:ext cx="472309" cy="2539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695450" y="3099039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61832" y="2035175"/>
            <a:ext cx="0" cy="990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802124" y="632715"/>
            <a:ext cx="381000" cy="352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610543" y="3162360"/>
            <a:ext cx="381000" cy="293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-22375" y="2126777"/>
            <a:ext cx="1111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 smtClean="0"/>
              <a:t>Z-Distribution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Standard Normal 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N(0,1)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1119060" y="3078761"/>
            <a:ext cx="2054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248087" y="518098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204765" y="2349827"/>
                <a:ext cx="638316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105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9600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765" y="2349827"/>
                <a:ext cx="638316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 flipH="1">
            <a:off x="2876314" y="2480632"/>
            <a:ext cx="4193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3752850" y="1690572"/>
            <a:ext cx="4658" cy="697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228867" y="2538020"/>
                <a:ext cx="630814" cy="153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1−0.0400</m:t>
                      </m:r>
                    </m:oMath>
                  </m:oMathPara>
                </a14:m>
                <a:endParaRPr lang="en-US" sz="1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867" y="2538020"/>
                <a:ext cx="630814" cy="153888"/>
              </a:xfrm>
              <a:prstGeom prst="rect">
                <a:avLst/>
              </a:prstGeom>
              <a:blipFill>
                <a:blip r:embed="rId8"/>
                <a:stretch>
                  <a:fillRect l="-4854" r="-582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627678" y="1202385"/>
            <a:ext cx="105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only gives areas to left of z-scores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78610235"/>
      </p:ext>
    </p:extLst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96" y="2035175"/>
            <a:ext cx="1743075" cy="115252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4850" y="393311"/>
                <a:ext cx="2499915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92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𝐶𝑜𝑛𝑓𝑖𝑑𝑒𝑛𝑐𝑒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𝐼𝑛𝑡𝑒𝑟𝑣𝑎𝑙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𝑓𝑜𝑟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393311"/>
                <a:ext cx="2499915" cy="623184"/>
              </a:xfrm>
              <a:prstGeom prst="rect">
                <a:avLst/>
              </a:prstGeom>
              <a:blipFill>
                <a:blip r:embed="rId3"/>
                <a:stretch>
                  <a:fillRect l="-4126" t="-7692" r="-971" b="-96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 flipH="1">
            <a:off x="1139647" y="985635"/>
            <a:ext cx="661396" cy="161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-38974" y="1073891"/>
                <a:ext cx="2915288" cy="1227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How to find the critical value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0.04</m:t>
                        </m:r>
                      </m:sub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200" b="1" dirty="0" smtClean="0"/>
                  <a:t>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Look up the positive </a:t>
                </a:r>
                <a:r>
                  <a:rPr lang="en-US" sz="1200" dirty="0"/>
                  <a:t>Z-score in Standard Normal Distribution (z-tables) that creates a </a:t>
                </a:r>
                <a:r>
                  <a:rPr lang="en-US" sz="1200" u="sng" dirty="0"/>
                  <a:t>right tail with area/probability </a:t>
                </a:r>
                <a14:m>
                  <m:oMath xmlns:m="http://schemas.openxmlformats.org/officeDocument/2006/math">
                    <m:r>
                      <a:rPr lang="en-US" sz="1050" b="0" i="1" u="sng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0.04 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𝑎𝑘𝑎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𝑙𝑒𝑓𝑡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𝑎𝑟𝑒𝑎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sz="1050" b="0" i="1" u="sng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1−0.04=0.96)</m:t>
                    </m:r>
                  </m:oMath>
                </a14:m>
                <a:r>
                  <a:rPr lang="en-US" sz="1200" dirty="0">
                    <a:solidFill>
                      <a:schemeClr val="tx1"/>
                    </a:solidFill>
                  </a:rPr>
                  <a:t>.</a:t>
                </a:r>
                <a:endParaRPr lang="en-US" sz="1200" dirty="0"/>
              </a:p>
              <a:p>
                <a:endParaRPr lang="en-US" sz="1200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974" y="1073891"/>
                <a:ext cx="2915288" cy="1227644"/>
              </a:xfrm>
              <a:prstGeom prst="rect">
                <a:avLst/>
              </a:prstGeom>
              <a:blipFill>
                <a:blip r:embed="rId4"/>
                <a:stretch>
                  <a:fillRect l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2907" y="1173864"/>
            <a:ext cx="1524000" cy="220071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1532122" y="3117086"/>
                <a:ext cx="749629" cy="253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Sup>
                      <m:sSubSupPr>
                        <m:ctrlPr>
                          <a:rPr lang="en-US" sz="105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105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0.04</m:t>
                        </m:r>
                      </m:sub>
                      <m:sup>
                        <m:r>
                          <a:rPr lang="en-US" sz="105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050" dirty="0" smtClean="0"/>
                  <a:t>=</a:t>
                </a:r>
                <a:r>
                  <a:rPr lang="en-US" sz="1050" b="1" dirty="0" smtClean="0"/>
                  <a:t>1.76</a:t>
                </a:r>
                <a:endParaRPr lang="en-US" sz="1050" b="1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122" y="3117086"/>
                <a:ext cx="749629" cy="253916"/>
              </a:xfrm>
              <a:prstGeom prst="rect">
                <a:avLst/>
              </a:prstGeom>
              <a:blipFill>
                <a:blip r:embed="rId6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695450" y="3099039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61832" y="2035175"/>
            <a:ext cx="0" cy="990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802124" y="632715"/>
            <a:ext cx="381000" cy="352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610543" y="3162360"/>
            <a:ext cx="695038" cy="293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-22375" y="2126777"/>
            <a:ext cx="1111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dirty="0" smtClean="0"/>
              <a:t>Z-Distribution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Standard Normal Distribution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00" u="sng" dirty="0" smtClean="0"/>
              <a:t>Aka</a:t>
            </a:r>
            <a:r>
              <a:rPr lang="en-US" sz="700" dirty="0" smtClean="0"/>
              <a:t>: N(0,1)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1119060" y="3078761"/>
            <a:ext cx="2054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248087" y="518098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204765" y="2349827"/>
                <a:ext cx="638316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0.</m:t>
                      </m:r>
                      <m:r>
                        <a:rPr lang="en-US" sz="105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9600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765" y="2349827"/>
                <a:ext cx="638316" cy="2616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/>
          <p:cNvCxnSpPr/>
          <p:nvPr/>
        </p:nvCxnSpPr>
        <p:spPr>
          <a:xfrm flipH="1">
            <a:off x="2876314" y="2480632"/>
            <a:ext cx="4193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3752850" y="1690572"/>
            <a:ext cx="4658" cy="697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228867" y="2538020"/>
                <a:ext cx="630814" cy="1538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1−0.0400</m:t>
                      </m:r>
                    </m:oMath>
                  </m:oMathPara>
                </a14:m>
                <a:endParaRPr lang="en-US" sz="1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8867" y="2538020"/>
                <a:ext cx="630814" cy="153888"/>
              </a:xfrm>
              <a:prstGeom prst="rect">
                <a:avLst/>
              </a:prstGeom>
              <a:blipFill>
                <a:blip r:embed="rId8"/>
                <a:stretch>
                  <a:fillRect l="-4854" r="-5825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627678" y="1202385"/>
            <a:ext cx="1054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only gives areas to left of z-scores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74247166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2369" y="1809971"/>
            <a:ext cx="1924050" cy="119062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695450" y="1139090"/>
            <a:ext cx="429324" cy="210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3153" y="1349375"/>
                <a:ext cx="4237859" cy="774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 smtClean="0"/>
                  <a:t>What does the critical value </a:t>
                </a:r>
                <a:r>
                  <a:rPr lang="en-US" sz="1000" b="1" u="sng" dirty="0" smtClean="0"/>
                  <a:t>represent</a:t>
                </a:r>
                <a:r>
                  <a:rPr lang="en-US" sz="1000" b="1" dirty="0" smtClean="0"/>
                  <a:t> in a 92% confidence interval for </a:t>
                </a:r>
                <a14:m>
                  <m:oMath xmlns:m="http://schemas.openxmlformats.org/officeDocument/2006/math">
                    <m:r>
                      <a:rPr lang="en-US" sz="1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1000" b="1" dirty="0" smtClean="0"/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000" dirty="0" smtClean="0"/>
                  <a:t>Number of standard deviations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1000" dirty="0" smtClean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000" dirty="0" smtClean="0"/>
                  <a:t> needs to be away from </a:t>
                </a:r>
                <a14:m>
                  <m:oMath xmlns:m="http://schemas.openxmlformats.org/officeDocument/2006/math">
                    <m:r>
                      <a:rPr lang="en-US" sz="1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1000" dirty="0" smtClean="0"/>
                  <a:t> (on both sides) of the </a:t>
                </a:r>
                <a:r>
                  <a:rPr lang="en-US" sz="1000" dirty="0" smtClean="0">
                    <a:solidFill>
                      <a:srgbClr val="00B050"/>
                    </a:solidFill>
                  </a:rPr>
                  <a:t>sampling distribution </a:t>
                </a:r>
                <a:r>
                  <a:rPr lang="en-US" sz="1000" dirty="0" smtClean="0"/>
                  <a:t>to capture the </a:t>
                </a:r>
                <a:r>
                  <a:rPr lang="en-US" sz="1000" dirty="0" smtClean="0">
                    <a:solidFill>
                      <a:srgbClr val="00B0F0"/>
                    </a:solidFill>
                  </a:rPr>
                  <a:t>middle </a:t>
                </a:r>
                <a14:m>
                  <m:oMath xmlns:m="http://schemas.openxmlformats.org/officeDocument/2006/math">
                    <m:r>
                      <a:rPr lang="en-US" sz="1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92</m:t>
                    </m:r>
                    <m:r>
                      <a:rPr lang="en-US" sz="10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</m:oMath>
                </a14:m>
                <a:r>
                  <a:rPr lang="en-US" sz="1000" dirty="0" smtClean="0"/>
                  <a:t>of all possible randomly sampled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̅"/>
                            <m:ctrlPr>
                              <a:rPr lang="en-US" sz="1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p>
                        <m:r>
                          <a:rPr lang="en-US" sz="10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1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53" y="1349375"/>
                <a:ext cx="4237859" cy="774186"/>
              </a:xfrm>
              <a:prstGeom prst="rect">
                <a:avLst/>
              </a:prstGeom>
              <a:blipFill>
                <a:blip r:embed="rId3"/>
                <a:stretch>
                  <a:fillRect b="-3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33450" y="621048"/>
                <a:ext cx="2499915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92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𝐶𝑜𝑛𝑓𝑖𝑑𝑒𝑛𝑐𝑒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𝐼𝑛𝑡𝑒𝑟𝑣𝑎𝑙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𝑓𝑜𝑟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450" y="621048"/>
                <a:ext cx="2499915" cy="623184"/>
              </a:xfrm>
              <a:prstGeom prst="rect">
                <a:avLst/>
              </a:prstGeom>
              <a:blipFill>
                <a:blip r:embed="rId4"/>
                <a:stretch>
                  <a:fillRect l="-4126" t="-6731" r="-1214" b="-962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550611" y="2260901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Sampling Distribution</a:t>
            </a:r>
            <a:endParaRPr lang="en-US" sz="12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99289" y="3051808"/>
                <a:ext cx="72969" cy="1077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US" sz="7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289" y="3051808"/>
                <a:ext cx="72969" cy="107722"/>
              </a:xfrm>
              <a:prstGeom prst="rect">
                <a:avLst/>
              </a:prstGeom>
              <a:blipFill>
                <a:blip r:embed="rId5"/>
                <a:stretch>
                  <a:fillRect l="-33333" r="-25000" b="-29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287256" y="3005010"/>
                <a:ext cx="479939" cy="203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7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7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7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7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7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7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7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7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256" y="3005010"/>
                <a:ext cx="479939" cy="203967"/>
              </a:xfrm>
              <a:prstGeom prst="rect">
                <a:avLst/>
              </a:prstGeom>
              <a:blipFill>
                <a:blip r:embed="rId6"/>
                <a:stretch>
                  <a:fillRect l="-3797" r="-2532"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999873" y="3014583"/>
                <a:ext cx="479939" cy="2039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7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7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7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n-US" sz="7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0.04</m:t>
                          </m:r>
                        </m:sub>
                        <m:sup>
                          <m:r>
                            <a:rPr lang="en-US" sz="7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7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7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7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7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9873" y="3014583"/>
                <a:ext cx="479939" cy="203967"/>
              </a:xfrm>
              <a:prstGeom prst="rect">
                <a:avLst/>
              </a:prstGeom>
              <a:blipFill>
                <a:blip r:embed="rId7"/>
                <a:stretch>
                  <a:fillRect l="-3797" t="-3030" r="-2532"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>
            <a:off x="2457450" y="2965733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925386" y="2965733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371850" y="2965733"/>
            <a:ext cx="0" cy="886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861258" y="3261289"/>
                <a:ext cx="30636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258" y="3261289"/>
                <a:ext cx="306366" cy="276999"/>
              </a:xfrm>
              <a:prstGeom prst="rect">
                <a:avLst/>
              </a:prstGeom>
              <a:blipFill>
                <a:blip r:embed="rId8"/>
                <a:stretch>
                  <a:fillRect r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Left Brace 27"/>
          <p:cNvSpPr/>
          <p:nvPr/>
        </p:nvSpPr>
        <p:spPr>
          <a:xfrm rot="16200000">
            <a:off x="2972672" y="2078475"/>
            <a:ext cx="83538" cy="2362200"/>
          </a:xfrm>
          <a:prstGeom prst="leftBrace">
            <a:avLst>
              <a:gd name="adj1" fmla="val 8333"/>
              <a:gd name="adj2" fmla="val 4892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700895" y="2436010"/>
            <a:ext cx="627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92%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2198697" y="2741193"/>
            <a:ext cx="627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4%</a:t>
            </a:r>
            <a:endParaRPr lang="en-US" sz="1100" dirty="0"/>
          </a:p>
        </p:txBody>
      </p:sp>
      <p:sp>
        <p:nvSpPr>
          <p:cNvPr id="32" name="TextBox 31"/>
          <p:cNvSpPr txBox="1"/>
          <p:nvPr/>
        </p:nvSpPr>
        <p:spPr>
          <a:xfrm>
            <a:off x="3302380" y="2734572"/>
            <a:ext cx="6270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4%</a:t>
            </a:r>
            <a:endParaRPr lang="en-US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3225012" y="850549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901513306"/>
      </p:ext>
    </p:extLst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is the margin of error for a population mean?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40954405"/>
      </p:ext>
    </p:extLst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is the margin of error for a population mean?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5644" y="1882775"/>
                <a:ext cx="3324436" cy="83862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i="1" dirty="0" smtClean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Margin of Error </a:t>
                </a:r>
              </a:p>
              <a:p>
                <a:r>
                  <a:rPr lang="en-US" sz="1400" b="1" i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f</a:t>
                </a:r>
                <a:r>
                  <a:rPr lang="en-US" sz="1400" b="1" i="1" dirty="0" smtClean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or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𝑪𝒐𝒏𝒇𝒊𝒅𝒆𝒏𝒄𝒆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𝑰𝒏𝒕𝒆𝒓𝒗𝒂𝒍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𝒇𝒐𝒓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</m:oMath>
                </a14:m>
                <a:endParaRPr lang="en-US" sz="14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𝑀𝑎𝑟𝑔𝑖𝑛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𝑜𝑓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𝐸𝑟𝑟𝑜𝑟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44" y="1882775"/>
                <a:ext cx="3324436" cy="838628"/>
              </a:xfrm>
              <a:prstGeom prst="rect">
                <a:avLst/>
              </a:prstGeom>
              <a:blipFill>
                <a:blip r:embed="rId2"/>
                <a:stretch>
                  <a:fillRect l="-3108" t="-5755" r="-731" b="-53237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76250" y="1853473"/>
            <a:ext cx="3886200" cy="10199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77291" y="1242675"/>
            <a:ext cx="14089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*right conditions must be met to use this equation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141774879"/>
      </p:ext>
    </p:extLst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38938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20" dirty="0"/>
              <a:t>Critical </a:t>
            </a:r>
            <a:r>
              <a:rPr spc="5" dirty="0"/>
              <a:t>value </a:t>
            </a:r>
            <a:r>
              <a:rPr spc="30" dirty="0"/>
              <a:t>depends on </a:t>
            </a:r>
            <a:r>
              <a:rPr spc="20" dirty="0"/>
              <a:t>the </a:t>
            </a:r>
            <a:r>
              <a:rPr spc="30" dirty="0"/>
              <a:t>conﬁdence</a:t>
            </a:r>
            <a:r>
              <a:rPr spc="35" dirty="0"/>
              <a:t> </a:t>
            </a:r>
            <a:r>
              <a:rPr spc="5" dirty="0"/>
              <a:t>level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32434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1051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critical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value 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(</a:t>
            </a:r>
            <a:r>
              <a:rPr sz="1200" i="1" spc="-55" dirty="0">
                <a:solidFill>
                  <a:srgbClr val="1A2E3D"/>
                </a:solidFill>
                <a:latin typeface="Times New Roman"/>
                <a:cs typeface="Times New Roman"/>
              </a:rPr>
              <a:t>Z</a:t>
            </a:r>
            <a:r>
              <a:rPr sz="1200" spc="-82" baseline="31250" dirty="0">
                <a:solidFill>
                  <a:srgbClr val="1A2E3D"/>
                </a:solidFill>
                <a:latin typeface="DejaVu Sans"/>
                <a:cs typeface="DejaVu Sans"/>
              </a:rPr>
              <a:t>⋆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)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91%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level?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906" y="1571764"/>
            <a:ext cx="883919" cy="113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255" algn="just">
              <a:lnSpc>
                <a:spcPct val="121100"/>
              </a:lnSpc>
              <a:spcBef>
                <a:spcPts val="1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34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65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70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96  </a:t>
            </a: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7064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  <p:extLst>
      <p:ext uri="{BB962C8B-B14F-4D97-AF65-F5344CB8AC3E}">
        <p14:creationId xmlns:p14="http://schemas.microsoft.com/office/powerpoint/2010/main" val="2526703003"/>
      </p:ext>
    </p:extLst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38938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20" dirty="0"/>
              <a:t>Critical </a:t>
            </a:r>
            <a:r>
              <a:rPr spc="5" dirty="0"/>
              <a:t>value </a:t>
            </a:r>
            <a:r>
              <a:rPr spc="30" dirty="0"/>
              <a:t>depends on </a:t>
            </a:r>
            <a:r>
              <a:rPr spc="20" dirty="0"/>
              <a:t>the </a:t>
            </a:r>
            <a:r>
              <a:rPr spc="30" dirty="0"/>
              <a:t>conﬁdence</a:t>
            </a:r>
            <a:r>
              <a:rPr spc="35" dirty="0"/>
              <a:t> </a:t>
            </a:r>
            <a:r>
              <a:rPr spc="5" dirty="0"/>
              <a:t>level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32434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1051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critical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value 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(</a:t>
            </a:r>
            <a:r>
              <a:rPr sz="1200" i="1" spc="-55" dirty="0">
                <a:solidFill>
                  <a:srgbClr val="1A2E3D"/>
                </a:solidFill>
                <a:latin typeface="Times New Roman"/>
                <a:cs typeface="Times New Roman"/>
              </a:rPr>
              <a:t>Z</a:t>
            </a:r>
            <a:r>
              <a:rPr sz="1200" spc="-82" baseline="31250" dirty="0">
                <a:solidFill>
                  <a:srgbClr val="1A2E3D"/>
                </a:solidFill>
                <a:latin typeface="DejaVu Sans"/>
                <a:cs typeface="DejaVu Sans"/>
              </a:rPr>
              <a:t>⋆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)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91%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level?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906" y="1571764"/>
            <a:ext cx="883919" cy="113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255" algn="just">
              <a:lnSpc>
                <a:spcPct val="121100"/>
              </a:lnSpc>
              <a:spcBef>
                <a:spcPts val="1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34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65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70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96  </a:t>
            </a: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33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75563" y="1248914"/>
            <a:ext cx="2466234" cy="1417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78126" y="2664290"/>
            <a:ext cx="2461260" cy="0"/>
          </a:xfrm>
          <a:custGeom>
            <a:avLst/>
            <a:gdLst/>
            <a:ahLst/>
            <a:cxnLst/>
            <a:rect l="l" t="t" r="r" b="b"/>
            <a:pathLst>
              <a:path w="2461260">
                <a:moveTo>
                  <a:pt x="0" y="0"/>
                </a:moveTo>
                <a:lnTo>
                  <a:pt x="2461107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32031" y="2720827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>
                <a:moveTo>
                  <a:pt x="0" y="0"/>
                </a:moveTo>
                <a:lnTo>
                  <a:pt x="1953298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32031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55273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62087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85329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41325" y="2753248"/>
            <a:ext cx="227965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 smtClean="0">
                <a:latin typeface="Arial"/>
                <a:cs typeface="Arial"/>
              </a:rPr>
              <a:t>−</a:t>
            </a:r>
            <a:r>
              <a:rPr lang="en-US" sz="800" dirty="0" smtClean="0">
                <a:latin typeface="Arial"/>
                <a:cs typeface="Arial"/>
              </a:rPr>
              <a:t>□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78152" y="2753248"/>
            <a:ext cx="168275" cy="272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z="800" dirty="0" smtClean="0">
                <a:latin typeface="Arial"/>
                <a:cs typeface="Arial"/>
              </a:rPr>
              <a:t>□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6275" y="2039253"/>
            <a:ext cx="26543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0.91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93300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90816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17064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81810" y="1235108"/>
            <a:ext cx="10745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Z-distribution</a:t>
            </a:r>
            <a:endParaRPr lang="en-US" sz="1050" dirty="0"/>
          </a:p>
        </p:txBody>
      </p:sp>
      <p:sp>
        <p:nvSpPr>
          <p:cNvPr id="21" name="TextBox 20"/>
          <p:cNvSpPr txBox="1"/>
          <p:nvPr/>
        </p:nvSpPr>
        <p:spPr>
          <a:xfrm>
            <a:off x="3091850" y="2726829"/>
            <a:ext cx="152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0</a:t>
            </a:r>
            <a:endParaRPr lang="en-US" sz="1050" dirty="0"/>
          </a:p>
        </p:txBody>
      </p:sp>
      <p:sp>
        <p:nvSpPr>
          <p:cNvPr id="22" name="object 10"/>
          <p:cNvSpPr/>
          <p:nvPr/>
        </p:nvSpPr>
        <p:spPr>
          <a:xfrm>
            <a:off x="3208680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2273308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38938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20" dirty="0"/>
              <a:t>Critical </a:t>
            </a:r>
            <a:r>
              <a:rPr spc="5" dirty="0"/>
              <a:t>value </a:t>
            </a:r>
            <a:r>
              <a:rPr spc="30" dirty="0"/>
              <a:t>depends on </a:t>
            </a:r>
            <a:r>
              <a:rPr spc="20" dirty="0"/>
              <a:t>the </a:t>
            </a:r>
            <a:r>
              <a:rPr spc="30" dirty="0"/>
              <a:t>conﬁdence</a:t>
            </a:r>
            <a:r>
              <a:rPr spc="35" dirty="0"/>
              <a:t> </a:t>
            </a:r>
            <a:r>
              <a:rPr spc="5" dirty="0"/>
              <a:t>level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32434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1051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critical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value 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(</a:t>
            </a:r>
            <a:r>
              <a:rPr sz="1200" i="1" spc="-55" dirty="0">
                <a:solidFill>
                  <a:srgbClr val="1A2E3D"/>
                </a:solidFill>
                <a:latin typeface="Times New Roman"/>
                <a:cs typeface="Times New Roman"/>
              </a:rPr>
              <a:t>Z</a:t>
            </a:r>
            <a:r>
              <a:rPr sz="1200" spc="-82" baseline="31250" dirty="0">
                <a:solidFill>
                  <a:srgbClr val="1A2E3D"/>
                </a:solidFill>
                <a:latin typeface="DejaVu Sans"/>
                <a:cs typeface="DejaVu Sans"/>
              </a:rPr>
              <a:t>⋆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)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91%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level?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906" y="1571764"/>
            <a:ext cx="883919" cy="113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255" algn="just">
              <a:lnSpc>
                <a:spcPct val="121100"/>
              </a:lnSpc>
              <a:spcBef>
                <a:spcPts val="1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34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65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70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96  </a:t>
            </a: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33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75563" y="1248914"/>
            <a:ext cx="2466234" cy="1417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78126" y="2664290"/>
            <a:ext cx="2461260" cy="0"/>
          </a:xfrm>
          <a:custGeom>
            <a:avLst/>
            <a:gdLst/>
            <a:ahLst/>
            <a:cxnLst/>
            <a:rect l="l" t="t" r="r" b="b"/>
            <a:pathLst>
              <a:path w="2461260">
                <a:moveTo>
                  <a:pt x="0" y="0"/>
                </a:moveTo>
                <a:lnTo>
                  <a:pt x="2461107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32031" y="2720827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>
                <a:moveTo>
                  <a:pt x="0" y="0"/>
                </a:moveTo>
                <a:lnTo>
                  <a:pt x="1953298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32031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55273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62087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85329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41325" y="2753248"/>
            <a:ext cx="227965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 smtClean="0">
                <a:latin typeface="Arial"/>
                <a:cs typeface="Arial"/>
              </a:rPr>
              <a:t>−</a:t>
            </a:r>
            <a:r>
              <a:rPr lang="en-US" sz="800" dirty="0" smtClean="0">
                <a:latin typeface="Arial"/>
                <a:cs typeface="Arial"/>
              </a:rPr>
              <a:t>□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78152" y="2753248"/>
            <a:ext cx="168275" cy="272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en-US" sz="800" dirty="0" smtClean="0">
                <a:latin typeface="Arial"/>
                <a:cs typeface="Arial"/>
              </a:rPr>
              <a:t>□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sz="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6275" y="2039253"/>
            <a:ext cx="26543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0.91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93300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90816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7064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81810" y="1235108"/>
            <a:ext cx="10745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Z-distribution</a:t>
            </a:r>
            <a:endParaRPr lang="en-US" sz="1050" dirty="0"/>
          </a:p>
        </p:txBody>
      </p:sp>
      <p:sp>
        <p:nvSpPr>
          <p:cNvPr id="23" name="TextBox 22"/>
          <p:cNvSpPr txBox="1"/>
          <p:nvPr/>
        </p:nvSpPr>
        <p:spPr>
          <a:xfrm>
            <a:off x="3091850" y="2726829"/>
            <a:ext cx="152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0</a:t>
            </a:r>
            <a:endParaRPr lang="en-US" sz="1050" dirty="0"/>
          </a:p>
        </p:txBody>
      </p:sp>
      <p:sp>
        <p:nvSpPr>
          <p:cNvPr id="24" name="object 10"/>
          <p:cNvSpPr/>
          <p:nvPr/>
        </p:nvSpPr>
        <p:spPr>
          <a:xfrm>
            <a:off x="3208680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1162763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3239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024F84"/>
                </a:solidFill>
                <a:latin typeface="Arial"/>
                <a:cs typeface="Arial"/>
              </a:rPr>
              <a:t>Housekeeping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rgbClr val="CCDBE6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rgbClr val="CCDBE6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rgbClr val="CCDBE6"/>
                </a:solidFill>
                <a:latin typeface="Arial"/>
                <a:cs typeface="Arial"/>
              </a:rPr>
              <a:t>ideas</a:t>
            </a:r>
            <a:endParaRPr sz="1050" dirty="0"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FontTx/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Making a Confidence Interval: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🆕 </a:t>
            </a:r>
            <a:r>
              <a:rPr lang="en-US"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Use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conﬁdence </a:t>
            </a:r>
            <a:r>
              <a:rPr lang="en-US"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intervals </a:t>
            </a:r>
            <a:r>
              <a:rPr lang="en-US"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estimate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population</a:t>
            </a:r>
            <a:r>
              <a:rPr lang="en-US" sz="1050" spc="-18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parameters</a:t>
            </a:r>
            <a:endParaRPr lang="en-US"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for using the CLT to make a Conf. Interval: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Statistical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inference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methods 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based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on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depend on 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same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as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</a:t>
            </a:r>
            <a:endParaRPr lang="en-US"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What sample size do we need?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🙃 👫 </a:t>
            </a:r>
            <a:r>
              <a:rPr sz="1050" spc="1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Calculate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size </a:t>
            </a:r>
            <a:r>
              <a:rPr sz="1050" spc="-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priori </a:t>
            </a:r>
            <a:r>
              <a:rPr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achieve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desired margin 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of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error</a:t>
            </a:r>
            <a:endParaRPr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38938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3. </a:t>
            </a:r>
            <a:r>
              <a:rPr spc="20" dirty="0"/>
              <a:t>Critical </a:t>
            </a:r>
            <a:r>
              <a:rPr spc="5" dirty="0"/>
              <a:t>value </a:t>
            </a:r>
            <a:r>
              <a:rPr spc="30" dirty="0"/>
              <a:t>depends on </a:t>
            </a:r>
            <a:r>
              <a:rPr spc="20" dirty="0"/>
              <a:t>the </a:t>
            </a:r>
            <a:r>
              <a:rPr spc="30" dirty="0"/>
              <a:t>conﬁdence</a:t>
            </a:r>
            <a:r>
              <a:rPr spc="35" dirty="0"/>
              <a:t> </a:t>
            </a:r>
            <a:r>
              <a:rPr spc="5" dirty="0"/>
              <a:t>level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32434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310515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What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critical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value 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(</a:t>
            </a:r>
            <a:r>
              <a:rPr sz="1200" i="1" spc="-55" dirty="0">
                <a:solidFill>
                  <a:srgbClr val="1A2E3D"/>
                </a:solidFill>
                <a:latin typeface="Times New Roman"/>
                <a:cs typeface="Times New Roman"/>
              </a:rPr>
              <a:t>Z</a:t>
            </a:r>
            <a:r>
              <a:rPr sz="1200" spc="-82" baseline="31250" dirty="0">
                <a:solidFill>
                  <a:srgbClr val="1A2E3D"/>
                </a:solidFill>
                <a:latin typeface="DejaVu Sans"/>
                <a:cs typeface="DejaVu Sans"/>
              </a:rPr>
              <a:t>⋆</a:t>
            </a:r>
            <a:r>
              <a:rPr sz="1200" spc="-55" dirty="0">
                <a:solidFill>
                  <a:srgbClr val="1A2E3D"/>
                </a:solidFill>
                <a:latin typeface="Arial"/>
                <a:cs typeface="Arial"/>
              </a:rPr>
              <a:t>)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interval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91%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conﬁdence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level?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906" y="1571764"/>
            <a:ext cx="883919" cy="113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255" algn="just">
              <a:lnSpc>
                <a:spcPct val="121100"/>
              </a:lnSpc>
              <a:spcBef>
                <a:spcPts val="100"/>
              </a:spcBef>
            </a:pP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(a)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34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(b)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65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(c) </a:t>
            </a:r>
            <a:r>
              <a:rPr sz="1200" i="1" spc="-20" dirty="0">
                <a:solidFill>
                  <a:srgbClr val="935151"/>
                </a:solidFill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solidFill>
                  <a:srgbClr val="935151"/>
                </a:solidFill>
                <a:latin typeface="DejaVu Sans"/>
                <a:cs typeface="DejaVu Sans"/>
              </a:rPr>
              <a:t>⋆ </a:t>
            </a:r>
            <a:r>
              <a:rPr sz="1200" spc="229" dirty="0">
                <a:solidFill>
                  <a:srgbClr val="935151"/>
                </a:solidFill>
                <a:latin typeface="Times New Roman"/>
                <a:cs typeface="Times New Roman"/>
              </a:rPr>
              <a:t>=</a:t>
            </a:r>
            <a:r>
              <a:rPr sz="1200" spc="-105" dirty="0">
                <a:solidFill>
                  <a:srgbClr val="935151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935151"/>
                </a:solidFill>
                <a:latin typeface="Times New Roman"/>
                <a:cs typeface="Times New Roman"/>
              </a:rPr>
              <a:t>1</a:t>
            </a:r>
            <a:r>
              <a:rPr sz="1200" i="1" spc="-10" dirty="0">
                <a:solidFill>
                  <a:srgbClr val="935151"/>
                </a:solidFill>
                <a:latin typeface="Times New Roman"/>
                <a:cs typeface="Times New Roman"/>
              </a:rPr>
              <a:t>.</a:t>
            </a:r>
            <a:r>
              <a:rPr sz="1200" spc="-10" dirty="0">
                <a:solidFill>
                  <a:srgbClr val="935151"/>
                </a:solidFill>
                <a:latin typeface="Times New Roman"/>
                <a:cs typeface="Times New Roman"/>
              </a:rPr>
              <a:t>70  </a:t>
            </a:r>
            <a:r>
              <a:rPr sz="1200" spc="-50" dirty="0">
                <a:solidFill>
                  <a:srgbClr val="024F84"/>
                </a:solidFill>
                <a:latin typeface="Arial"/>
                <a:cs typeface="Arial"/>
              </a:rPr>
              <a:t>(d)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96  </a:t>
            </a:r>
            <a:r>
              <a:rPr sz="1200" spc="-70" dirty="0">
                <a:solidFill>
                  <a:srgbClr val="024F84"/>
                </a:solidFill>
                <a:latin typeface="Arial"/>
                <a:cs typeface="Arial"/>
              </a:rPr>
              <a:t>(e) </a:t>
            </a:r>
            <a:r>
              <a:rPr sz="1200" i="1" spc="-20" dirty="0">
                <a:latin typeface="Times New Roman"/>
                <a:cs typeface="Times New Roman"/>
              </a:rPr>
              <a:t>Z</a:t>
            </a:r>
            <a:r>
              <a:rPr sz="1200" spc="-30" baseline="31250" dirty="0">
                <a:latin typeface="DejaVu Sans"/>
                <a:cs typeface="DejaVu Sans"/>
              </a:rPr>
              <a:t>⋆ </a:t>
            </a:r>
            <a:r>
              <a:rPr sz="1200" spc="229" dirty="0">
                <a:latin typeface="Times New Roman"/>
                <a:cs typeface="Times New Roman"/>
              </a:rPr>
              <a:t>=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2</a:t>
            </a:r>
            <a:r>
              <a:rPr sz="1200" i="1" spc="-10" dirty="0">
                <a:latin typeface="Times New Roman"/>
                <a:cs typeface="Times New Roman"/>
              </a:rPr>
              <a:t>.</a:t>
            </a:r>
            <a:r>
              <a:rPr sz="1200" spc="-10" dirty="0">
                <a:latin typeface="Times New Roman"/>
                <a:cs typeface="Times New Roman"/>
              </a:rPr>
              <a:t>33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73152" y="1249675"/>
            <a:ext cx="2466234" cy="1417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78126" y="2664290"/>
            <a:ext cx="2461260" cy="0"/>
          </a:xfrm>
          <a:custGeom>
            <a:avLst/>
            <a:gdLst/>
            <a:ahLst/>
            <a:cxnLst/>
            <a:rect l="l" t="t" r="r" b="b"/>
            <a:pathLst>
              <a:path w="2461260">
                <a:moveTo>
                  <a:pt x="0" y="0"/>
                </a:moveTo>
                <a:lnTo>
                  <a:pt x="2461107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232031" y="2720827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>
                <a:moveTo>
                  <a:pt x="0" y="0"/>
                </a:moveTo>
                <a:lnTo>
                  <a:pt x="1953298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32031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55273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62087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85329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41325" y="2753248"/>
            <a:ext cx="22796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"/>
                <a:cs typeface="Arial"/>
              </a:rPr>
              <a:t>−1.7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678152" y="2753248"/>
            <a:ext cx="16827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latin typeface="Arial"/>
                <a:cs typeface="Arial"/>
              </a:rPr>
              <a:t>1.7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6275" y="2039253"/>
            <a:ext cx="26543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0.91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93300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90816" y="2482115"/>
            <a:ext cx="33337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5" dirty="0">
                <a:solidFill>
                  <a:srgbClr val="F05133"/>
                </a:solidFill>
                <a:latin typeface="Arial"/>
                <a:cs typeface="Arial"/>
              </a:rPr>
              <a:t>0.045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7064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81810" y="1235108"/>
            <a:ext cx="10745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Z-distribution</a:t>
            </a:r>
            <a:endParaRPr lang="en-US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3091850" y="2726829"/>
            <a:ext cx="152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0</a:t>
            </a:r>
            <a:endParaRPr lang="en-US" sz="1050" dirty="0"/>
          </a:p>
        </p:txBody>
      </p:sp>
      <p:sp>
        <p:nvSpPr>
          <p:cNvPr id="25" name="object 10"/>
          <p:cNvSpPr/>
          <p:nvPr/>
        </p:nvSpPr>
        <p:spPr>
          <a:xfrm>
            <a:off x="3208680" y="2720827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5130868"/>
      </p:ext>
    </p:extLst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/>
          <p:cNvSpPr/>
          <p:nvPr/>
        </p:nvSpPr>
        <p:spPr>
          <a:xfrm>
            <a:off x="1771650" y="1501775"/>
            <a:ext cx="2466234" cy="14179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7"/>
          <p:cNvSpPr/>
          <p:nvPr/>
        </p:nvSpPr>
        <p:spPr>
          <a:xfrm>
            <a:off x="1774213" y="2917151"/>
            <a:ext cx="2461260" cy="0"/>
          </a:xfrm>
          <a:custGeom>
            <a:avLst/>
            <a:gdLst/>
            <a:ahLst/>
            <a:cxnLst/>
            <a:rect l="l" t="t" r="r" b="b"/>
            <a:pathLst>
              <a:path w="2461260">
                <a:moveTo>
                  <a:pt x="0" y="0"/>
                </a:moveTo>
                <a:lnTo>
                  <a:pt x="2461107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"/>
          <p:cNvSpPr/>
          <p:nvPr/>
        </p:nvSpPr>
        <p:spPr>
          <a:xfrm>
            <a:off x="2028118" y="2973688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>
                <a:moveTo>
                  <a:pt x="0" y="0"/>
                </a:moveTo>
                <a:lnTo>
                  <a:pt x="1953298" y="0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9"/>
          <p:cNvSpPr/>
          <p:nvPr/>
        </p:nvSpPr>
        <p:spPr>
          <a:xfrm>
            <a:off x="2028118" y="2973688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0"/>
          <p:cNvSpPr/>
          <p:nvPr/>
        </p:nvSpPr>
        <p:spPr>
          <a:xfrm>
            <a:off x="2451360" y="2973688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"/>
          <p:cNvSpPr/>
          <p:nvPr/>
        </p:nvSpPr>
        <p:spPr>
          <a:xfrm>
            <a:off x="3558174" y="2973688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2"/>
          <p:cNvSpPr/>
          <p:nvPr/>
        </p:nvSpPr>
        <p:spPr>
          <a:xfrm>
            <a:off x="3981416" y="2973688"/>
            <a:ext cx="0" cy="49530"/>
          </a:xfrm>
          <a:custGeom>
            <a:avLst/>
            <a:gdLst/>
            <a:ahLst/>
            <a:cxnLst/>
            <a:rect l="l" t="t" r="r" b="b"/>
            <a:pathLst>
              <a:path h="49530">
                <a:moveTo>
                  <a:pt x="0" y="0"/>
                </a:moveTo>
                <a:lnTo>
                  <a:pt x="0" y="49222"/>
                </a:lnTo>
              </a:path>
            </a:pathLst>
          </a:custGeom>
          <a:ln w="5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13"/>
              <p:cNvSpPr txBox="1"/>
              <p:nvPr/>
            </p:nvSpPr>
            <p:spPr>
              <a:xfrm>
                <a:off x="2337412" y="3006109"/>
                <a:ext cx="227965" cy="170881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80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en-US" sz="800" b="0" i="1" smtClean="0">
                              <a:latin typeface="Cambria Math" panose="02040503050406030204" pitchFamily="18" charset="0"/>
                              <a:cs typeface="Arial"/>
                            </a:rPr>
                            <m:t>−</m:t>
                          </m:r>
                          <m:r>
                            <a:rPr lang="en-US" sz="8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80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Pr>
                            <m:num>
                              <m:r>
                                <a:rPr lang="en-US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8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800" b="0" i="1" smtClean="0">
                              <a:latin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sz="8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11" name="object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412" y="3006109"/>
                <a:ext cx="227965" cy="170881"/>
              </a:xfrm>
              <a:prstGeom prst="rect">
                <a:avLst/>
              </a:prstGeom>
              <a:blipFill>
                <a:blip r:embed="rId3"/>
                <a:stretch>
                  <a:fillRect l="-2632" t="-64286" r="-123684" b="-16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bject 15"/>
          <p:cNvSpPr txBox="1"/>
          <p:nvPr/>
        </p:nvSpPr>
        <p:spPr>
          <a:xfrm>
            <a:off x="2872362" y="2292114"/>
            <a:ext cx="26543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950" spc="5" dirty="0" smtClean="0">
                <a:solidFill>
                  <a:srgbClr val="F05133"/>
                </a:solidFill>
                <a:latin typeface="Arial"/>
                <a:cs typeface="Arial"/>
              </a:rPr>
              <a:t>1-</a:t>
            </a:r>
            <a:r>
              <a:rPr lang="el-GR" sz="950" spc="5" dirty="0" smtClean="0">
                <a:solidFill>
                  <a:srgbClr val="F05133"/>
                </a:solidFill>
                <a:latin typeface="Arial"/>
                <a:cs typeface="Arial"/>
              </a:rPr>
              <a:t>α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58290" y="1542558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Standard Normal Distribution</a:t>
            </a:r>
          </a:p>
          <a:p>
            <a:r>
              <a:rPr lang="en-US" sz="800" dirty="0" smtClean="0"/>
              <a:t>Z~N(0,1)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ject 13"/>
              <p:cNvSpPr txBox="1"/>
              <p:nvPr/>
            </p:nvSpPr>
            <p:spPr>
              <a:xfrm>
                <a:off x="3444191" y="3023218"/>
                <a:ext cx="227965" cy="170881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80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en-US" sz="8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80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fPr>
                            <m:num>
                              <m:r>
                                <a:rPr lang="en-US" sz="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8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800" b="0" i="1" smtClean="0">
                              <a:latin typeface="Cambria Math" panose="02040503050406030204" pitchFamily="18" charset="0"/>
                              <a:cs typeface="Arial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sz="8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18" name="object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4191" y="3023218"/>
                <a:ext cx="227965" cy="170881"/>
              </a:xfrm>
              <a:prstGeom prst="rect">
                <a:avLst/>
              </a:prstGeom>
              <a:blipFill>
                <a:blip r:embed="rId4"/>
                <a:stretch>
                  <a:fillRect l="-24324" t="-64286" r="-94595" b="-16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bject 15"/>
          <p:cNvSpPr txBox="1"/>
          <p:nvPr/>
        </p:nvSpPr>
        <p:spPr>
          <a:xfrm>
            <a:off x="3737301" y="2667961"/>
            <a:ext cx="26543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l-GR" sz="950" spc="5" dirty="0" smtClean="0">
                <a:solidFill>
                  <a:srgbClr val="F05133"/>
                </a:solidFill>
                <a:latin typeface="Arial"/>
                <a:cs typeface="Arial"/>
              </a:rPr>
              <a:t>α</a:t>
            </a:r>
            <a:r>
              <a:rPr lang="en-US" sz="950" spc="5" dirty="0" smtClean="0">
                <a:solidFill>
                  <a:srgbClr val="F05133"/>
                </a:solidFill>
                <a:latin typeface="Arial"/>
                <a:cs typeface="Arial"/>
              </a:rPr>
              <a:t>/2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0" name="object 15"/>
          <p:cNvSpPr txBox="1"/>
          <p:nvPr/>
        </p:nvSpPr>
        <p:spPr>
          <a:xfrm>
            <a:off x="2152650" y="2659531"/>
            <a:ext cx="265430" cy="1609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l-GR" sz="950" spc="5" dirty="0" smtClean="0">
                <a:solidFill>
                  <a:srgbClr val="F05133"/>
                </a:solidFill>
                <a:latin typeface="Arial"/>
                <a:cs typeface="Arial"/>
              </a:rPr>
              <a:t>α</a:t>
            </a:r>
            <a:r>
              <a:rPr lang="en-US" sz="950" spc="5" dirty="0" smtClean="0">
                <a:solidFill>
                  <a:srgbClr val="F05133"/>
                </a:solidFill>
                <a:latin typeface="Arial"/>
                <a:cs typeface="Arial"/>
              </a:rPr>
              <a:t>/2</a:t>
            </a:r>
            <a:endParaRPr sz="950" dirty="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47650" y="611952"/>
                <a:ext cx="3285515" cy="46570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m:rPr>
                              <m:sty m:val="p"/>
                            </m:rPr>
                            <a:rPr lang="el-GR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α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𝐶𝑜𝑛𝑓𝑖𝑑𝑒𝑛𝑐𝑒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𝐼𝑛𝑡𝑒𝑟𝑣𝑎𝑙</m:t>
                      </m:r>
                    </m:oMath>
                  </m:oMathPara>
                </a14:m>
                <a:endParaRPr lang="en-US" sz="1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𝑒𝑠𝑡𝑖𝑚𝑎𝑡𝑒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)±</m:t>
                    </m:r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/>
                          </a:rPr>
                          <m:t>𝑧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sz="1400" i="1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en-US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1400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2</m:t>
                            </m:r>
                          </m:den>
                        </m:f>
                      </m:sub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sz="1400" b="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(standard error)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" y="611952"/>
                <a:ext cx="3285515" cy="465705"/>
              </a:xfrm>
              <a:prstGeom prst="rect">
                <a:avLst/>
              </a:prstGeom>
              <a:blipFill>
                <a:blip r:embed="rId5"/>
                <a:stretch>
                  <a:fillRect l="-1109" r="-2218" b="-78481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52450" y="112118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*if using the z-distribution</a:t>
            </a:r>
            <a:endParaRPr lang="en-US" sz="900" dirty="0"/>
          </a:p>
        </p:txBody>
      </p:sp>
      <p:sp>
        <p:nvSpPr>
          <p:cNvPr id="17" name="Rectangle 16"/>
          <p:cNvSpPr/>
          <p:nvPr/>
        </p:nvSpPr>
        <p:spPr>
          <a:xfrm>
            <a:off x="117064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67087" y="2976055"/>
            <a:ext cx="194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0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903220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FontTx/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Making a Confidence Interval: </a:t>
            </a:r>
            <a:r>
              <a:rPr lang="en-US" sz="1050" dirty="0">
                <a:solidFill>
                  <a:schemeClr val="bg1">
                    <a:lumMod val="75000"/>
                  </a:schemeClr>
                </a:solidFill>
              </a:rPr>
              <a:t>🔍 🆕 </a:t>
            </a:r>
            <a:r>
              <a:rPr lang="en-US" sz="105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conﬁdence </a:t>
            </a:r>
            <a:r>
              <a:rPr lang="en-US" sz="105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intervals </a:t>
            </a:r>
            <a:r>
              <a:rPr lang="en-US" sz="1050" spc="4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to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estimate </a:t>
            </a:r>
            <a:r>
              <a:rPr lang="en-US" sz="105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</a:t>
            </a:r>
            <a:r>
              <a:rPr lang="en-US" sz="1050" spc="-1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parameters</a:t>
            </a:r>
            <a:endParaRPr lang="en-US" sz="105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0" dirty="0" smtClean="0">
                <a:latin typeface="Arial"/>
                <a:cs typeface="Arial"/>
              </a:rPr>
              <a:t>Conditions for using the CLT to make a Conf. Interval: </a:t>
            </a:r>
            <a:r>
              <a:rPr lang="en-US" sz="1050" dirty="0" smtClean="0"/>
              <a:t>🔍</a:t>
            </a:r>
            <a:r>
              <a:rPr lang="en-US" sz="1050" dirty="0"/>
              <a:t> </a:t>
            </a:r>
            <a:r>
              <a:rPr lang="en-US" sz="1050" dirty="0" smtClean="0"/>
              <a:t> </a:t>
            </a:r>
            <a:r>
              <a:rPr sz="1050" spc="20" dirty="0" smtClean="0">
                <a:latin typeface="Arial"/>
                <a:cs typeface="Arial"/>
              </a:rPr>
              <a:t>Statistical </a:t>
            </a:r>
            <a:r>
              <a:rPr sz="1050" spc="10" dirty="0">
                <a:latin typeface="Arial"/>
                <a:cs typeface="Arial"/>
              </a:rPr>
              <a:t>inference </a:t>
            </a:r>
            <a:r>
              <a:rPr sz="1050" spc="30" dirty="0">
                <a:latin typeface="Arial"/>
                <a:cs typeface="Arial"/>
              </a:rPr>
              <a:t>methods </a:t>
            </a:r>
            <a:r>
              <a:rPr sz="1050" spc="25" dirty="0">
                <a:latin typeface="Arial"/>
                <a:cs typeface="Arial"/>
              </a:rPr>
              <a:t>based </a:t>
            </a:r>
            <a:r>
              <a:rPr sz="1050" spc="30" dirty="0">
                <a:latin typeface="Arial"/>
                <a:cs typeface="Arial"/>
              </a:rPr>
              <a:t>on </a:t>
            </a:r>
            <a:r>
              <a:rPr sz="1050" spc="20" dirty="0">
                <a:latin typeface="Arial"/>
                <a:cs typeface="Arial"/>
              </a:rPr>
              <a:t>the </a:t>
            </a:r>
            <a:r>
              <a:rPr sz="1050" spc="-25" dirty="0">
                <a:latin typeface="Arial"/>
                <a:cs typeface="Arial"/>
              </a:rPr>
              <a:t>CLT </a:t>
            </a:r>
            <a:r>
              <a:rPr sz="1050" spc="30" dirty="0">
                <a:latin typeface="Arial"/>
                <a:cs typeface="Arial"/>
              </a:rPr>
              <a:t>depend on  </a:t>
            </a:r>
            <a:r>
              <a:rPr sz="1050" spc="20" dirty="0">
                <a:latin typeface="Arial"/>
                <a:cs typeface="Arial"/>
              </a:rPr>
              <a:t>the </a:t>
            </a:r>
            <a:r>
              <a:rPr sz="1050" spc="15" dirty="0">
                <a:latin typeface="Arial"/>
                <a:cs typeface="Arial"/>
              </a:rPr>
              <a:t>same </a:t>
            </a:r>
            <a:r>
              <a:rPr sz="1050" spc="30" dirty="0">
                <a:latin typeface="Arial"/>
                <a:cs typeface="Arial"/>
              </a:rPr>
              <a:t>conditions </a:t>
            </a:r>
            <a:r>
              <a:rPr sz="1050" spc="5" dirty="0">
                <a:latin typeface="Arial"/>
                <a:cs typeface="Arial"/>
              </a:rPr>
              <a:t>as </a:t>
            </a:r>
            <a:r>
              <a:rPr sz="1050" spc="20" dirty="0">
                <a:latin typeface="Arial"/>
                <a:cs typeface="Arial"/>
              </a:rPr>
              <a:t>the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spc="-25" dirty="0" smtClean="0">
                <a:latin typeface="Arial"/>
                <a:cs typeface="Arial"/>
              </a:rPr>
              <a:t>CLT</a:t>
            </a:r>
            <a:endParaRPr lang="en-US" sz="1050" spc="-25" dirty="0" smtClean="0"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Common misconceptions about confidence intervals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🙃</a:t>
            </a:r>
            <a:endParaRPr lang="en-US" sz="1050" u="sng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What sample size do we need?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 👫 </a:t>
            </a:r>
            <a:r>
              <a:rPr sz="1050" spc="1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Calculate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size </a:t>
            </a:r>
            <a:r>
              <a:rPr sz="1050" spc="-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priori </a:t>
            </a:r>
            <a:r>
              <a:rPr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achieve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desired margin 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of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error</a:t>
            </a:r>
            <a:endParaRPr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9083334"/>
      </p:ext>
    </p:extLst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Case 1</a:t>
            </a:r>
            <a:r>
              <a:rPr lang="en-US" b="1" dirty="0" smtClean="0"/>
              <a:t>: If we </a:t>
            </a:r>
            <a:r>
              <a:rPr lang="en-US" b="1" u="sng" dirty="0" smtClean="0"/>
              <a:t>know </a:t>
            </a:r>
            <a:r>
              <a:rPr lang="el-GR" b="1" u="sng" dirty="0" smtClean="0"/>
              <a:t>σ</a:t>
            </a:r>
            <a:r>
              <a:rPr lang="en-US" b="1" dirty="0" smtClean="0"/>
              <a:t>, when can we create a confidence interval (or margin of error) for </a:t>
            </a:r>
            <a:r>
              <a:rPr lang="el-GR" b="1" dirty="0" smtClean="0"/>
              <a:t>μ</a:t>
            </a:r>
            <a:r>
              <a:rPr lang="en-US" b="1" dirty="0" smtClean="0"/>
              <a:t> (using CLT methods)?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42303634"/>
      </p:ext>
    </p:extLst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Case 1</a:t>
            </a:r>
            <a:r>
              <a:rPr lang="en-US" b="1" dirty="0" smtClean="0"/>
              <a:t>: If we </a:t>
            </a:r>
            <a:r>
              <a:rPr lang="en-US" b="1" u="sng" dirty="0" smtClean="0"/>
              <a:t>know </a:t>
            </a:r>
            <a:r>
              <a:rPr lang="el-GR" b="1" u="sng" dirty="0" smtClean="0"/>
              <a:t>σ</a:t>
            </a:r>
            <a:r>
              <a:rPr lang="en-US" b="1" dirty="0" smtClean="0"/>
              <a:t>, when can we create a confidence interval (</a:t>
            </a:r>
            <a:r>
              <a:rPr lang="en-US" b="1" dirty="0"/>
              <a:t>or margin of error) </a:t>
            </a:r>
            <a:r>
              <a:rPr lang="en-US" b="1" dirty="0" smtClean="0"/>
              <a:t> for </a:t>
            </a:r>
            <a:r>
              <a:rPr lang="el-GR" b="1" dirty="0"/>
              <a:t>μ</a:t>
            </a:r>
            <a:r>
              <a:rPr lang="en-US" b="1" dirty="0"/>
              <a:t> </a:t>
            </a:r>
            <a:r>
              <a:rPr lang="en-US" b="1" dirty="0" smtClean="0"/>
              <a:t>(using CLT methods)?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66850" y="1806575"/>
                <a:ext cx="2976328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d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𝑪𝒐𝒏𝒇𝒊𝒅𝒆𝒏𝒄𝒆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𝑰𝒏𝒕𝒆𝒓𝒗𝒂𝒍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𝒇𝒐𝒓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</m:oMath>
                  </m:oMathPara>
                </a14:m>
                <a:endParaRPr lang="en-US" sz="14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50" y="1806575"/>
                <a:ext cx="2976328" cy="623184"/>
              </a:xfrm>
              <a:prstGeom prst="rect">
                <a:avLst/>
              </a:prstGeom>
              <a:blipFill>
                <a:blip r:embed="rId2"/>
                <a:stretch>
                  <a:fillRect r="-612" b="-7047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1238250" y="1120775"/>
            <a:ext cx="9144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24276" y="1548140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/>
              <a:t>Aka</a:t>
            </a:r>
            <a:r>
              <a:rPr lang="en-US" sz="1050" dirty="0" smtClean="0"/>
              <a:t>: use these equations</a:t>
            </a:r>
            <a:endParaRPr lang="en-US" sz="10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334" y="2533411"/>
                <a:ext cx="4517775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𝑴𝒂𝒓𝒈𝒊𝒏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𝒐𝒇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𝑬𝒓𝒓𝒐𝒓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𝒊𝒏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</m:oMath>
                </a14:m>
                <a:r>
                  <a:rPr lang="en-US" sz="1400" b="1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Confidence Interval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𝒇𝒐𝒓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14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𝑀𝐸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4" y="2533411"/>
                <a:ext cx="4517775" cy="623184"/>
              </a:xfrm>
              <a:prstGeom prst="rect">
                <a:avLst/>
              </a:prstGeom>
              <a:blipFill>
                <a:blip r:embed="rId3"/>
                <a:stretch>
                  <a:fillRect l="-1615" t="-9615" b="-7115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5072827"/>
      </p:ext>
    </p:extLst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3134" y="37363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18048" y="1196975"/>
            <a:ext cx="3667698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659" marR="898525" lvl="1" indent="-200660">
              <a:lnSpc>
                <a:spcPct val="100000"/>
              </a:lnSpc>
              <a:spcBef>
                <a:spcPts val="490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25" dirty="0" smtClean="0">
                <a:solidFill>
                  <a:srgbClr val="007784"/>
                </a:solidFill>
                <a:latin typeface="Arial"/>
                <a:cs typeface="Arial"/>
              </a:rPr>
              <a:t>Independence: </a:t>
            </a:r>
            <a:r>
              <a:rPr lang="en-US" sz="900" spc="-25" dirty="0" smtClean="0">
                <a:latin typeface="Arial"/>
                <a:cs typeface="Arial"/>
              </a:rPr>
              <a:t>Sampled observations </a:t>
            </a:r>
            <a:r>
              <a:rPr lang="en-US" sz="900" spc="-15" dirty="0" smtClean="0">
                <a:latin typeface="Arial"/>
                <a:cs typeface="Arial"/>
              </a:rPr>
              <a:t>must </a:t>
            </a:r>
            <a:r>
              <a:rPr lang="en-US" sz="900" spc="-20" dirty="0" smtClean="0">
                <a:latin typeface="Arial"/>
                <a:cs typeface="Arial"/>
              </a:rPr>
              <a:t>be  independent.</a:t>
            </a:r>
            <a:endParaRPr lang="en-US" sz="900" dirty="0" smtClean="0">
              <a:latin typeface="Arial"/>
              <a:cs typeface="Arial"/>
            </a:endParaRPr>
          </a:p>
          <a:p>
            <a:pPr marL="550545" lvl="2" indent="-95885">
              <a:lnSpc>
                <a:spcPts val="1200"/>
              </a:lnSpc>
              <a:buChar char="*"/>
              <a:tabLst>
                <a:tab pos="551180" algn="l"/>
              </a:tabLst>
            </a:pPr>
            <a:r>
              <a:rPr lang="en-US" sz="900" spc="-45" dirty="0" smtClean="0">
                <a:latin typeface="Arial"/>
                <a:cs typeface="Arial"/>
              </a:rPr>
              <a:t>This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25" dirty="0" smtClean="0">
                <a:latin typeface="Arial"/>
                <a:cs typeface="Arial"/>
              </a:rPr>
              <a:t>difﬁcult </a:t>
            </a:r>
            <a:r>
              <a:rPr lang="en-US" sz="900" spc="5" dirty="0" smtClean="0">
                <a:latin typeface="Arial"/>
                <a:cs typeface="Arial"/>
              </a:rPr>
              <a:t>to </a:t>
            </a:r>
            <a:r>
              <a:rPr lang="en-US" sz="900" spc="-55" dirty="0" smtClean="0">
                <a:latin typeface="Arial"/>
                <a:cs typeface="Arial"/>
              </a:rPr>
              <a:t>verify, </a:t>
            </a:r>
            <a:r>
              <a:rPr lang="en-US" sz="900" dirty="0" smtClean="0">
                <a:latin typeface="Arial"/>
                <a:cs typeface="Arial"/>
              </a:rPr>
              <a:t>but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45" dirty="0" smtClean="0">
                <a:latin typeface="Arial"/>
                <a:cs typeface="Arial"/>
              </a:rPr>
              <a:t>likely</a:t>
            </a:r>
            <a:r>
              <a:rPr lang="en-US" sz="900" spc="235" dirty="0" smtClean="0">
                <a:latin typeface="Arial"/>
                <a:cs typeface="Arial"/>
              </a:rPr>
              <a:t> </a:t>
            </a:r>
            <a:r>
              <a:rPr lang="en-US" sz="900" spc="-40" dirty="0" smtClean="0">
                <a:latin typeface="Arial"/>
                <a:cs typeface="Arial"/>
              </a:rPr>
              <a:t>if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spcBef>
                <a:spcPts val="105"/>
              </a:spcBef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15" dirty="0" smtClean="0">
                <a:latin typeface="Arial"/>
                <a:cs typeface="Arial"/>
              </a:rPr>
              <a:t>random </a:t>
            </a:r>
            <a:r>
              <a:rPr lang="en-US" sz="900" spc="-20" dirty="0" smtClean="0">
                <a:latin typeface="Arial"/>
                <a:cs typeface="Arial"/>
              </a:rPr>
              <a:t>sampling/assignment </a:t>
            </a:r>
            <a:r>
              <a:rPr lang="en-US" sz="900" spc="-35" dirty="0" smtClean="0">
                <a:latin typeface="Arial"/>
                <a:cs typeface="Arial"/>
              </a:rPr>
              <a:t>is </a:t>
            </a:r>
            <a:r>
              <a:rPr lang="en-US" sz="900" spc="-15" dirty="0" smtClean="0">
                <a:latin typeface="Arial"/>
                <a:cs typeface="Arial"/>
              </a:rPr>
              <a:t>used,</a:t>
            </a:r>
            <a:r>
              <a:rPr lang="en-US" sz="900" spc="65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and,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30" dirty="0" smtClean="0">
                <a:latin typeface="Arial"/>
                <a:cs typeface="Arial"/>
              </a:rPr>
              <a:t>if </a:t>
            </a:r>
            <a:r>
              <a:rPr lang="en-US" sz="900" spc="-25" dirty="0" smtClean="0">
                <a:latin typeface="Arial"/>
                <a:cs typeface="Arial"/>
              </a:rPr>
              <a:t>sampling </a:t>
            </a:r>
            <a:r>
              <a:rPr lang="en-US" sz="900" spc="-10" dirty="0" smtClean="0">
                <a:latin typeface="Arial"/>
                <a:cs typeface="Arial"/>
              </a:rPr>
              <a:t>without </a:t>
            </a:r>
            <a:r>
              <a:rPr lang="en-US" sz="900" spc="-20" dirty="0" smtClean="0">
                <a:latin typeface="Arial"/>
                <a:cs typeface="Arial"/>
              </a:rPr>
              <a:t>replacement, </a:t>
            </a:r>
            <a:r>
              <a:rPr lang="en-US" sz="900" i="1" spc="-30" dirty="0" smtClean="0">
                <a:latin typeface="Georgia"/>
                <a:cs typeface="Georgia"/>
              </a:rPr>
              <a:t>n </a:t>
            </a:r>
            <a:r>
              <a:rPr lang="en-US" sz="900" i="1" spc="95" dirty="0" smtClean="0">
                <a:latin typeface="Times New Roman"/>
                <a:cs typeface="Times New Roman"/>
              </a:rPr>
              <a:t>&lt; </a:t>
            </a:r>
            <a:r>
              <a:rPr lang="en-US" sz="900" spc="-10" dirty="0" smtClean="0">
                <a:latin typeface="Arial"/>
                <a:cs typeface="Arial"/>
              </a:rPr>
              <a:t>10% </a:t>
            </a:r>
            <a:r>
              <a:rPr lang="en-US" sz="900" spc="-15" dirty="0" smtClean="0">
                <a:latin typeface="Arial"/>
                <a:cs typeface="Arial"/>
              </a:rPr>
              <a:t>of </a:t>
            </a:r>
            <a:r>
              <a:rPr lang="en-US" sz="900" spc="-20" dirty="0" smtClean="0">
                <a:latin typeface="Arial"/>
                <a:cs typeface="Arial"/>
              </a:rPr>
              <a:t>the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population.</a:t>
            </a:r>
            <a:endParaRPr lang="en-US" sz="900" dirty="0" smtClean="0">
              <a:latin typeface="Arial"/>
              <a:cs typeface="Arial"/>
            </a:endParaRPr>
          </a:p>
          <a:p>
            <a:pPr marL="454659" marR="285750" lvl="1" indent="-200660">
              <a:lnSpc>
                <a:spcPct val="100000"/>
              </a:lnSpc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35" dirty="0" smtClean="0">
                <a:solidFill>
                  <a:srgbClr val="007784"/>
                </a:solidFill>
                <a:latin typeface="Arial"/>
                <a:cs typeface="Arial"/>
              </a:rPr>
              <a:t>Sample </a:t>
            </a:r>
            <a:r>
              <a:rPr lang="en-US" sz="900" i="1" spc="-30" dirty="0" smtClean="0">
                <a:solidFill>
                  <a:srgbClr val="007784"/>
                </a:solidFill>
                <a:latin typeface="Arial"/>
                <a:cs typeface="Arial"/>
              </a:rPr>
              <a:t>size/skew: 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spc="-40" dirty="0" smtClean="0">
                <a:latin typeface="Arial"/>
                <a:cs typeface="Arial"/>
              </a:rPr>
              <a:t>Either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normal OR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i="1" spc="100" dirty="0" smtClean="0">
                <a:latin typeface="Times New Roman"/>
                <a:cs typeface="Times New Roman"/>
              </a:rPr>
              <a:t>&gt; </a:t>
            </a:r>
            <a:r>
              <a:rPr lang="en-US" sz="900" spc="-20" dirty="0" smtClean="0">
                <a:latin typeface="Times New Roman"/>
                <a:cs typeface="Times New Roman"/>
              </a:rPr>
              <a:t>30 </a:t>
            </a:r>
            <a:r>
              <a:rPr lang="en-US" sz="900" spc="-25" dirty="0" smtClean="0">
                <a:latin typeface="Arial"/>
                <a:cs typeface="Arial"/>
              </a:rPr>
              <a:t>and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5" dirty="0" smtClean="0">
                <a:latin typeface="Arial"/>
                <a:cs typeface="Arial"/>
              </a:rPr>
              <a:t>not </a:t>
            </a:r>
            <a:r>
              <a:rPr lang="en-US" sz="900" spc="-35" dirty="0" smtClean="0">
                <a:latin typeface="Arial"/>
                <a:cs typeface="Arial"/>
              </a:rPr>
              <a:t>extremely </a:t>
            </a:r>
            <a:r>
              <a:rPr lang="en-US" sz="900" spc="-20" dirty="0" smtClean="0">
                <a:latin typeface="Arial"/>
                <a:cs typeface="Arial"/>
              </a:rPr>
              <a:t>skewed </a:t>
            </a:r>
            <a:r>
              <a:rPr lang="en-US" sz="900" spc="-45" dirty="0" smtClean="0">
                <a:latin typeface="Arial"/>
                <a:cs typeface="Arial"/>
              </a:rPr>
              <a:t>(the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20" dirty="0" smtClean="0">
                <a:latin typeface="Arial"/>
                <a:cs typeface="Arial"/>
              </a:rPr>
              <a:t>skewed the </a:t>
            </a:r>
            <a:r>
              <a:rPr lang="en-US" sz="900" spc="-15" dirty="0" smtClean="0">
                <a:latin typeface="Arial"/>
                <a:cs typeface="Arial"/>
              </a:rPr>
              <a:t>distribution, </a:t>
            </a:r>
            <a:r>
              <a:rPr lang="en-US" sz="900" spc="-20" dirty="0" smtClean="0">
                <a:latin typeface="Arial"/>
                <a:cs typeface="Arial"/>
              </a:rPr>
              <a:t>the  </a:t>
            </a:r>
            <a:r>
              <a:rPr lang="en-US" sz="900" spc="-35" dirty="0" smtClean="0">
                <a:latin typeface="Arial"/>
                <a:cs typeface="Arial"/>
              </a:rPr>
              <a:t>higher </a:t>
            </a: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spc="-35" dirty="0" smtClean="0">
                <a:latin typeface="Arial"/>
                <a:cs typeface="Arial"/>
              </a:rPr>
              <a:t>necessary </a:t>
            </a:r>
            <a:r>
              <a:rPr lang="en-US" sz="900" spc="-20" dirty="0" smtClean="0">
                <a:latin typeface="Arial"/>
                <a:cs typeface="Arial"/>
              </a:rPr>
              <a:t>for the </a:t>
            </a:r>
            <a:r>
              <a:rPr lang="en-US" sz="900" spc="-80" dirty="0" smtClean="0">
                <a:latin typeface="Arial"/>
                <a:cs typeface="Arial"/>
              </a:rPr>
              <a:t>CLT </a:t>
            </a:r>
            <a:r>
              <a:rPr lang="en-US" sz="900" spc="5" dirty="0" smtClean="0">
                <a:latin typeface="Arial"/>
                <a:cs typeface="Arial"/>
              </a:rPr>
              <a:t>to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35" dirty="0" smtClean="0">
                <a:latin typeface="Arial"/>
                <a:cs typeface="Arial"/>
              </a:rPr>
              <a:t>apply).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959" y="287156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Case 1</a:t>
            </a:r>
            <a:r>
              <a:rPr lang="en-US" b="1" dirty="0" smtClean="0"/>
              <a:t>: We </a:t>
            </a:r>
            <a:r>
              <a:rPr lang="en-US" b="1" u="sng" dirty="0" smtClean="0"/>
              <a:t>know</a:t>
            </a:r>
            <a:r>
              <a:rPr lang="en-US" b="1" dirty="0" smtClean="0"/>
              <a:t> population standard deviation </a:t>
            </a:r>
            <a:r>
              <a:rPr lang="el-GR" b="1" u="sng" dirty="0" smtClean="0"/>
              <a:t>σ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-48491" y="-31162"/>
            <a:ext cx="694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🆕</a:t>
            </a:r>
          </a:p>
        </p:txBody>
      </p:sp>
      <p:sp>
        <p:nvSpPr>
          <p:cNvPr id="4" name="Rectangle 3"/>
          <p:cNvSpPr/>
          <p:nvPr/>
        </p:nvSpPr>
        <p:spPr>
          <a:xfrm>
            <a:off x="95250" y="1196975"/>
            <a:ext cx="337185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250" y="933487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Central Limit Theorem Conditions</a:t>
            </a:r>
            <a:endParaRPr lang="en-US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198770"/>
      </p:ext>
    </p:extLst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Case 2</a:t>
            </a:r>
            <a:r>
              <a:rPr lang="en-US" b="1" dirty="0" smtClean="0"/>
              <a:t>: If we </a:t>
            </a:r>
            <a:r>
              <a:rPr lang="en-US" b="1" u="sng" dirty="0" smtClean="0"/>
              <a:t>don’t know </a:t>
            </a:r>
            <a:r>
              <a:rPr lang="el-GR" b="1" u="sng" dirty="0" smtClean="0"/>
              <a:t>σ</a:t>
            </a:r>
            <a:r>
              <a:rPr lang="en-US" b="1" dirty="0" smtClean="0"/>
              <a:t>, when can we create a confidence interval (</a:t>
            </a:r>
            <a:r>
              <a:rPr lang="en-US" b="1" dirty="0"/>
              <a:t>or margin of error) </a:t>
            </a:r>
            <a:r>
              <a:rPr lang="en-US" b="1" dirty="0" smtClean="0"/>
              <a:t> for </a:t>
            </a:r>
            <a:r>
              <a:rPr lang="el-GR" b="1" dirty="0" smtClean="0"/>
              <a:t>μ</a:t>
            </a:r>
            <a:r>
              <a:rPr lang="en-US" b="1" dirty="0" smtClean="0"/>
              <a:t>  (using CLT methods)?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7709810"/>
      </p:ext>
    </p:extLst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Case 2</a:t>
            </a:r>
            <a:r>
              <a:rPr lang="en-US" b="1" dirty="0" smtClean="0"/>
              <a:t>: If we </a:t>
            </a:r>
            <a:r>
              <a:rPr lang="en-US" b="1" u="sng" dirty="0" smtClean="0"/>
              <a:t>don’t know </a:t>
            </a:r>
            <a:r>
              <a:rPr lang="el-GR" b="1" u="sng" dirty="0" smtClean="0"/>
              <a:t>σ</a:t>
            </a:r>
            <a:r>
              <a:rPr lang="en-US" b="1" dirty="0" smtClean="0"/>
              <a:t>, when can we create a confidence interval (</a:t>
            </a:r>
            <a:r>
              <a:rPr lang="en-US" b="1" dirty="0"/>
              <a:t>or margin of error) </a:t>
            </a:r>
            <a:r>
              <a:rPr lang="en-US" b="1" dirty="0" smtClean="0"/>
              <a:t> for </a:t>
            </a:r>
            <a:r>
              <a:rPr lang="el-GR" b="1" dirty="0" smtClean="0"/>
              <a:t>μ</a:t>
            </a:r>
            <a:r>
              <a:rPr lang="en-US" b="1" dirty="0" smtClean="0"/>
              <a:t> (using CLT methods)?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66850" y="1806575"/>
                <a:ext cx="2976328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</m:d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𝑪𝒐𝒏𝒇𝒊𝒅𝒆𝒏𝒄𝒆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𝑰𝒏𝒕𝒆𝒓𝒗𝒂𝒍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𝒇𝒐𝒓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</m:oMath>
                  </m:oMathPara>
                </a14:m>
                <a:endParaRPr lang="en-US" sz="14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50" y="1806575"/>
                <a:ext cx="2976328" cy="623184"/>
              </a:xfrm>
              <a:prstGeom prst="rect">
                <a:avLst/>
              </a:prstGeom>
              <a:blipFill>
                <a:blip r:embed="rId2"/>
                <a:stretch>
                  <a:fillRect r="-612" b="-70476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1238250" y="1120775"/>
            <a:ext cx="9144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24276" y="1548140"/>
            <a:ext cx="1676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/>
              <a:t>Aka</a:t>
            </a:r>
            <a:r>
              <a:rPr lang="en-US" sz="1050" dirty="0" smtClean="0"/>
              <a:t>: use these equations</a:t>
            </a:r>
            <a:endParaRPr lang="en-US" sz="105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143250" y="2035175"/>
            <a:ext cx="22860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57550" y="1883519"/>
            <a:ext cx="352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09850" y="2765972"/>
            <a:ext cx="22860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24150" y="2614316"/>
            <a:ext cx="352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861" y="2577422"/>
                <a:ext cx="4517775" cy="623184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𝑴𝒂𝒓𝒈𝒊𝒏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𝒐𝒇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𝑬𝒓𝒓𝒐𝒓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𝒊𝒏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r>
                      <a:rPr lang="en-US" sz="1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e>
                    </m:d>
                  </m:oMath>
                </a14:m>
                <a:r>
                  <a:rPr lang="en-US" sz="1400" b="1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Confidence Interval </a:t>
                </a:r>
                <a14:m>
                  <m:oMath xmlns:m="http://schemas.openxmlformats.org/officeDocument/2006/math"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𝒇𝒐𝒓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1400" b="1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𝑀𝐸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61" y="2577422"/>
                <a:ext cx="4517775" cy="623184"/>
              </a:xfrm>
              <a:prstGeom prst="rect">
                <a:avLst/>
              </a:prstGeom>
              <a:blipFill>
                <a:blip r:embed="rId3"/>
                <a:stretch>
                  <a:fillRect l="-1750" t="-8654" b="-71154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4496602"/>
      </p:ext>
    </p:extLst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3134" y="37363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18048" y="1196975"/>
            <a:ext cx="3667698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659" marR="898525" lvl="1" indent="-200660">
              <a:lnSpc>
                <a:spcPct val="100000"/>
              </a:lnSpc>
              <a:spcBef>
                <a:spcPts val="490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25" dirty="0" smtClean="0">
                <a:solidFill>
                  <a:srgbClr val="007784"/>
                </a:solidFill>
                <a:latin typeface="Arial"/>
                <a:cs typeface="Arial"/>
              </a:rPr>
              <a:t>Independence: </a:t>
            </a:r>
            <a:r>
              <a:rPr lang="en-US" sz="900" spc="-25" dirty="0" smtClean="0">
                <a:latin typeface="Arial"/>
                <a:cs typeface="Arial"/>
              </a:rPr>
              <a:t>Sampled observations </a:t>
            </a:r>
            <a:r>
              <a:rPr lang="en-US" sz="900" spc="-15" dirty="0" smtClean="0">
                <a:latin typeface="Arial"/>
                <a:cs typeface="Arial"/>
              </a:rPr>
              <a:t>must </a:t>
            </a:r>
            <a:r>
              <a:rPr lang="en-US" sz="900" spc="-20" dirty="0" smtClean="0">
                <a:latin typeface="Arial"/>
                <a:cs typeface="Arial"/>
              </a:rPr>
              <a:t>be  independent.</a:t>
            </a:r>
            <a:endParaRPr lang="en-US" sz="900" dirty="0" smtClean="0">
              <a:latin typeface="Arial"/>
              <a:cs typeface="Arial"/>
            </a:endParaRPr>
          </a:p>
          <a:p>
            <a:pPr marL="550545" lvl="2" indent="-95885">
              <a:lnSpc>
                <a:spcPts val="1200"/>
              </a:lnSpc>
              <a:buChar char="*"/>
              <a:tabLst>
                <a:tab pos="551180" algn="l"/>
              </a:tabLst>
            </a:pPr>
            <a:r>
              <a:rPr lang="en-US" sz="900" spc="-45" dirty="0" smtClean="0">
                <a:latin typeface="Arial"/>
                <a:cs typeface="Arial"/>
              </a:rPr>
              <a:t>This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25" dirty="0" smtClean="0">
                <a:latin typeface="Arial"/>
                <a:cs typeface="Arial"/>
              </a:rPr>
              <a:t>difﬁcult </a:t>
            </a:r>
            <a:r>
              <a:rPr lang="en-US" sz="900" spc="5" dirty="0" smtClean="0">
                <a:latin typeface="Arial"/>
                <a:cs typeface="Arial"/>
              </a:rPr>
              <a:t>to </a:t>
            </a:r>
            <a:r>
              <a:rPr lang="en-US" sz="900" spc="-55" dirty="0" smtClean="0">
                <a:latin typeface="Arial"/>
                <a:cs typeface="Arial"/>
              </a:rPr>
              <a:t>verify, </a:t>
            </a:r>
            <a:r>
              <a:rPr lang="en-US" sz="900" dirty="0" smtClean="0">
                <a:latin typeface="Arial"/>
                <a:cs typeface="Arial"/>
              </a:rPr>
              <a:t>but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45" dirty="0" smtClean="0">
                <a:latin typeface="Arial"/>
                <a:cs typeface="Arial"/>
              </a:rPr>
              <a:t>likely</a:t>
            </a:r>
            <a:r>
              <a:rPr lang="en-US" sz="900" spc="235" dirty="0" smtClean="0">
                <a:latin typeface="Arial"/>
                <a:cs typeface="Arial"/>
              </a:rPr>
              <a:t> </a:t>
            </a:r>
            <a:r>
              <a:rPr lang="en-US" sz="900" spc="-40" dirty="0" smtClean="0">
                <a:latin typeface="Arial"/>
                <a:cs typeface="Arial"/>
              </a:rPr>
              <a:t>if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spcBef>
                <a:spcPts val="105"/>
              </a:spcBef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15" dirty="0" smtClean="0">
                <a:latin typeface="Arial"/>
                <a:cs typeface="Arial"/>
              </a:rPr>
              <a:t>random </a:t>
            </a:r>
            <a:r>
              <a:rPr lang="en-US" sz="900" spc="-20" dirty="0" smtClean="0">
                <a:latin typeface="Arial"/>
                <a:cs typeface="Arial"/>
              </a:rPr>
              <a:t>sampling/assignment </a:t>
            </a:r>
            <a:r>
              <a:rPr lang="en-US" sz="900" spc="-35" dirty="0" smtClean="0">
                <a:latin typeface="Arial"/>
                <a:cs typeface="Arial"/>
              </a:rPr>
              <a:t>is </a:t>
            </a:r>
            <a:r>
              <a:rPr lang="en-US" sz="900" spc="-15" dirty="0" smtClean="0">
                <a:latin typeface="Arial"/>
                <a:cs typeface="Arial"/>
              </a:rPr>
              <a:t>used,</a:t>
            </a:r>
            <a:r>
              <a:rPr lang="en-US" sz="900" spc="65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and,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30" dirty="0" smtClean="0">
                <a:latin typeface="Arial"/>
                <a:cs typeface="Arial"/>
              </a:rPr>
              <a:t>if </a:t>
            </a:r>
            <a:r>
              <a:rPr lang="en-US" sz="900" spc="-25" dirty="0" smtClean="0">
                <a:latin typeface="Arial"/>
                <a:cs typeface="Arial"/>
              </a:rPr>
              <a:t>sampling </a:t>
            </a:r>
            <a:r>
              <a:rPr lang="en-US" sz="900" spc="-10" dirty="0" smtClean="0">
                <a:latin typeface="Arial"/>
                <a:cs typeface="Arial"/>
              </a:rPr>
              <a:t>without </a:t>
            </a:r>
            <a:r>
              <a:rPr lang="en-US" sz="900" spc="-20" dirty="0" smtClean="0">
                <a:latin typeface="Arial"/>
                <a:cs typeface="Arial"/>
              </a:rPr>
              <a:t>replacement, </a:t>
            </a:r>
            <a:r>
              <a:rPr lang="en-US" sz="900" i="1" spc="-30" dirty="0" smtClean="0">
                <a:latin typeface="Georgia"/>
                <a:cs typeface="Georgia"/>
              </a:rPr>
              <a:t>n </a:t>
            </a:r>
            <a:r>
              <a:rPr lang="en-US" sz="900" i="1" spc="95" dirty="0" smtClean="0">
                <a:latin typeface="Times New Roman"/>
                <a:cs typeface="Times New Roman"/>
              </a:rPr>
              <a:t>&lt; </a:t>
            </a:r>
            <a:r>
              <a:rPr lang="en-US" sz="900" spc="-10" dirty="0" smtClean="0">
                <a:latin typeface="Arial"/>
                <a:cs typeface="Arial"/>
              </a:rPr>
              <a:t>10% </a:t>
            </a:r>
            <a:r>
              <a:rPr lang="en-US" sz="900" spc="-15" dirty="0" smtClean="0">
                <a:latin typeface="Arial"/>
                <a:cs typeface="Arial"/>
              </a:rPr>
              <a:t>of </a:t>
            </a:r>
            <a:r>
              <a:rPr lang="en-US" sz="900" spc="-20" dirty="0" smtClean="0">
                <a:latin typeface="Arial"/>
                <a:cs typeface="Arial"/>
              </a:rPr>
              <a:t>the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population.</a:t>
            </a:r>
            <a:endParaRPr lang="en-US" sz="900" dirty="0" smtClean="0">
              <a:latin typeface="Arial"/>
              <a:cs typeface="Arial"/>
            </a:endParaRPr>
          </a:p>
          <a:p>
            <a:pPr marL="454659" marR="285750" lvl="1" indent="-200660">
              <a:lnSpc>
                <a:spcPct val="100000"/>
              </a:lnSpc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35" dirty="0" smtClean="0">
                <a:solidFill>
                  <a:srgbClr val="007784"/>
                </a:solidFill>
                <a:latin typeface="Arial"/>
                <a:cs typeface="Arial"/>
              </a:rPr>
              <a:t>Sample </a:t>
            </a:r>
            <a:r>
              <a:rPr lang="en-US" sz="900" i="1" spc="-30" dirty="0" smtClean="0">
                <a:solidFill>
                  <a:srgbClr val="007784"/>
                </a:solidFill>
                <a:latin typeface="Arial"/>
                <a:cs typeface="Arial"/>
              </a:rPr>
              <a:t>size/skew: 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spc="-40" dirty="0" smtClean="0">
                <a:latin typeface="Arial"/>
                <a:cs typeface="Arial"/>
              </a:rPr>
              <a:t>Either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normal OR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i="1" spc="100" dirty="0" smtClean="0">
                <a:latin typeface="Times New Roman"/>
                <a:cs typeface="Times New Roman"/>
              </a:rPr>
              <a:t>&gt; </a:t>
            </a:r>
            <a:r>
              <a:rPr lang="en-US" sz="900" spc="-20" dirty="0" smtClean="0">
                <a:latin typeface="Times New Roman"/>
                <a:cs typeface="Times New Roman"/>
              </a:rPr>
              <a:t>30 </a:t>
            </a:r>
            <a:r>
              <a:rPr lang="en-US" sz="900" spc="-25" dirty="0" smtClean="0">
                <a:latin typeface="Arial"/>
                <a:cs typeface="Arial"/>
              </a:rPr>
              <a:t>and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5" dirty="0" smtClean="0">
                <a:latin typeface="Arial"/>
                <a:cs typeface="Arial"/>
              </a:rPr>
              <a:t>not </a:t>
            </a:r>
            <a:r>
              <a:rPr lang="en-US" sz="900" spc="-35" dirty="0" smtClean="0">
                <a:latin typeface="Arial"/>
                <a:cs typeface="Arial"/>
              </a:rPr>
              <a:t>extremely </a:t>
            </a:r>
            <a:r>
              <a:rPr lang="en-US" sz="900" spc="-20" dirty="0" smtClean="0">
                <a:latin typeface="Arial"/>
                <a:cs typeface="Arial"/>
              </a:rPr>
              <a:t>skewed </a:t>
            </a:r>
            <a:r>
              <a:rPr lang="en-US" sz="900" spc="-45" dirty="0" smtClean="0">
                <a:latin typeface="Arial"/>
                <a:cs typeface="Arial"/>
              </a:rPr>
              <a:t>(the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20" dirty="0" smtClean="0">
                <a:latin typeface="Arial"/>
                <a:cs typeface="Arial"/>
              </a:rPr>
              <a:t>skewed the </a:t>
            </a:r>
            <a:r>
              <a:rPr lang="en-US" sz="900" spc="-15" dirty="0" smtClean="0">
                <a:latin typeface="Arial"/>
                <a:cs typeface="Arial"/>
              </a:rPr>
              <a:t>distribution, </a:t>
            </a:r>
            <a:r>
              <a:rPr lang="en-US" sz="900" spc="-20" dirty="0" smtClean="0">
                <a:latin typeface="Arial"/>
                <a:cs typeface="Arial"/>
              </a:rPr>
              <a:t>the  </a:t>
            </a:r>
            <a:r>
              <a:rPr lang="en-US" sz="900" spc="-35" dirty="0" smtClean="0">
                <a:latin typeface="Arial"/>
                <a:cs typeface="Arial"/>
              </a:rPr>
              <a:t>higher </a:t>
            </a: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spc="-35" dirty="0" smtClean="0">
                <a:latin typeface="Arial"/>
                <a:cs typeface="Arial"/>
              </a:rPr>
              <a:t>necessary </a:t>
            </a:r>
            <a:r>
              <a:rPr lang="en-US" sz="900" spc="-20" dirty="0" smtClean="0">
                <a:latin typeface="Arial"/>
                <a:cs typeface="Arial"/>
              </a:rPr>
              <a:t>for the </a:t>
            </a:r>
            <a:r>
              <a:rPr lang="en-US" sz="900" spc="-80" dirty="0" smtClean="0">
                <a:latin typeface="Arial"/>
                <a:cs typeface="Arial"/>
              </a:rPr>
              <a:t>CLT </a:t>
            </a:r>
            <a:r>
              <a:rPr lang="en-US" sz="900" spc="5" dirty="0" smtClean="0">
                <a:latin typeface="Arial"/>
                <a:cs typeface="Arial"/>
              </a:rPr>
              <a:t>to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35" dirty="0" smtClean="0">
                <a:latin typeface="Arial"/>
                <a:cs typeface="Arial"/>
              </a:rPr>
              <a:t>apply).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959" y="287156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Case 2</a:t>
            </a:r>
            <a:r>
              <a:rPr lang="en-US" dirty="0" smtClean="0"/>
              <a:t>: We </a:t>
            </a:r>
            <a:r>
              <a:rPr lang="en-US" u="sng" dirty="0"/>
              <a:t>don’t know</a:t>
            </a:r>
            <a:r>
              <a:rPr lang="en-US" dirty="0" smtClean="0"/>
              <a:t> population standard deviation </a:t>
            </a:r>
            <a:r>
              <a:rPr lang="el-GR" u="sng" dirty="0" smtClean="0"/>
              <a:t>σ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8491" y="-31162"/>
            <a:ext cx="694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🆕</a:t>
            </a:r>
          </a:p>
        </p:txBody>
      </p:sp>
      <p:sp>
        <p:nvSpPr>
          <p:cNvPr id="4" name="Rectangle 3"/>
          <p:cNvSpPr/>
          <p:nvPr/>
        </p:nvSpPr>
        <p:spPr>
          <a:xfrm>
            <a:off x="95250" y="1196975"/>
            <a:ext cx="31242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250" y="933487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Central Limit Theorem </a:t>
            </a:r>
            <a:r>
              <a:rPr lang="en-US" sz="1200" b="1" u="sng" dirty="0" smtClean="0">
                <a:solidFill>
                  <a:schemeClr val="tx2"/>
                </a:solidFill>
              </a:rPr>
              <a:t>Conditions</a:t>
            </a:r>
            <a:endParaRPr lang="en-US" sz="1200" b="1" u="sng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4148" y="692378"/>
            <a:ext cx="1586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solidFill>
                  <a:schemeClr val="tx2"/>
                </a:solidFill>
              </a:rPr>
              <a:t>Condition</a:t>
            </a:r>
            <a:r>
              <a:rPr lang="en-US" sz="1200" b="1" dirty="0" smtClean="0">
                <a:solidFill>
                  <a:schemeClr val="tx2"/>
                </a:solidFill>
              </a:rPr>
              <a:t>: </a:t>
            </a:r>
          </a:p>
          <a:p>
            <a:r>
              <a:rPr lang="en-US" sz="1200" b="1" i="1" dirty="0" smtClean="0">
                <a:solidFill>
                  <a:srgbClr val="C00000"/>
                </a:solidFill>
              </a:rPr>
              <a:t>s</a:t>
            </a:r>
            <a:r>
              <a:rPr lang="en-US" sz="1200" b="1" dirty="0" smtClean="0">
                <a:solidFill>
                  <a:schemeClr val="tx2"/>
                </a:solidFill>
              </a:rPr>
              <a:t> needs to be a good enough approximation for </a:t>
            </a:r>
            <a:r>
              <a:rPr lang="el-GR" sz="1200" b="1" i="1" dirty="0" smtClean="0">
                <a:solidFill>
                  <a:schemeClr val="tx2"/>
                </a:solidFill>
              </a:rPr>
              <a:t>σ</a:t>
            </a:r>
            <a:endParaRPr lang="en-US" sz="1200" b="1" i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25779" y="1571735"/>
            <a:ext cx="932641" cy="4154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80679" y="1607626"/>
            <a:ext cx="891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pc="55" dirty="0">
                <a:latin typeface="Times New Roman"/>
                <a:cs typeface="Times New Roman"/>
              </a:rPr>
              <a:t>n </a:t>
            </a:r>
            <a:r>
              <a:rPr lang="en-US" i="1" spc="100" dirty="0">
                <a:latin typeface="Times New Roman"/>
                <a:cs typeface="Times New Roman"/>
              </a:rPr>
              <a:t>&gt; </a:t>
            </a:r>
            <a:r>
              <a:rPr lang="en-US" spc="-20" dirty="0">
                <a:latin typeface="Times New Roman"/>
                <a:cs typeface="Times New Roman"/>
              </a:rPr>
              <a:t>30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70009" y="790656"/>
            <a:ext cx="649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765389"/>
      </p:ext>
    </p:extLst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3134" y="37363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18048" y="1196975"/>
            <a:ext cx="3667698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659" marR="898525" lvl="1" indent="-200660">
              <a:lnSpc>
                <a:spcPct val="100000"/>
              </a:lnSpc>
              <a:spcBef>
                <a:spcPts val="490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25" dirty="0" smtClean="0">
                <a:solidFill>
                  <a:srgbClr val="007784"/>
                </a:solidFill>
                <a:latin typeface="Arial"/>
                <a:cs typeface="Arial"/>
              </a:rPr>
              <a:t>Independence: </a:t>
            </a:r>
            <a:r>
              <a:rPr lang="en-US" sz="900" spc="-25" dirty="0" smtClean="0">
                <a:latin typeface="Arial"/>
                <a:cs typeface="Arial"/>
              </a:rPr>
              <a:t>Sampled observations </a:t>
            </a:r>
            <a:r>
              <a:rPr lang="en-US" sz="900" spc="-15" dirty="0" smtClean="0">
                <a:latin typeface="Arial"/>
                <a:cs typeface="Arial"/>
              </a:rPr>
              <a:t>must </a:t>
            </a:r>
            <a:r>
              <a:rPr lang="en-US" sz="900" spc="-20" dirty="0" smtClean="0">
                <a:latin typeface="Arial"/>
                <a:cs typeface="Arial"/>
              </a:rPr>
              <a:t>be  independent.</a:t>
            </a:r>
            <a:endParaRPr lang="en-US" sz="900" dirty="0" smtClean="0">
              <a:latin typeface="Arial"/>
              <a:cs typeface="Arial"/>
            </a:endParaRPr>
          </a:p>
          <a:p>
            <a:pPr marL="550545" lvl="2" indent="-95885">
              <a:lnSpc>
                <a:spcPts val="1200"/>
              </a:lnSpc>
              <a:buChar char="*"/>
              <a:tabLst>
                <a:tab pos="551180" algn="l"/>
              </a:tabLst>
            </a:pPr>
            <a:r>
              <a:rPr lang="en-US" sz="900" spc="-45" dirty="0" smtClean="0">
                <a:latin typeface="Arial"/>
                <a:cs typeface="Arial"/>
              </a:rPr>
              <a:t>This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25" dirty="0" smtClean="0">
                <a:latin typeface="Arial"/>
                <a:cs typeface="Arial"/>
              </a:rPr>
              <a:t>difﬁcult </a:t>
            </a:r>
            <a:r>
              <a:rPr lang="en-US" sz="900" spc="5" dirty="0" smtClean="0">
                <a:latin typeface="Arial"/>
                <a:cs typeface="Arial"/>
              </a:rPr>
              <a:t>to </a:t>
            </a:r>
            <a:r>
              <a:rPr lang="en-US" sz="900" spc="-55" dirty="0" smtClean="0">
                <a:latin typeface="Arial"/>
                <a:cs typeface="Arial"/>
              </a:rPr>
              <a:t>verify, </a:t>
            </a:r>
            <a:r>
              <a:rPr lang="en-US" sz="900" dirty="0" smtClean="0">
                <a:latin typeface="Arial"/>
                <a:cs typeface="Arial"/>
              </a:rPr>
              <a:t>but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45" dirty="0" smtClean="0">
                <a:latin typeface="Arial"/>
                <a:cs typeface="Arial"/>
              </a:rPr>
              <a:t>likely</a:t>
            </a:r>
            <a:r>
              <a:rPr lang="en-US" sz="900" spc="235" dirty="0" smtClean="0">
                <a:latin typeface="Arial"/>
                <a:cs typeface="Arial"/>
              </a:rPr>
              <a:t> </a:t>
            </a:r>
            <a:r>
              <a:rPr lang="en-US" sz="900" spc="-40" dirty="0" smtClean="0">
                <a:latin typeface="Arial"/>
                <a:cs typeface="Arial"/>
              </a:rPr>
              <a:t>if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spcBef>
                <a:spcPts val="105"/>
              </a:spcBef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15" dirty="0" smtClean="0">
                <a:latin typeface="Arial"/>
                <a:cs typeface="Arial"/>
              </a:rPr>
              <a:t>random </a:t>
            </a:r>
            <a:r>
              <a:rPr lang="en-US" sz="900" spc="-20" dirty="0" smtClean="0">
                <a:latin typeface="Arial"/>
                <a:cs typeface="Arial"/>
              </a:rPr>
              <a:t>sampling/assignment </a:t>
            </a:r>
            <a:r>
              <a:rPr lang="en-US" sz="900" spc="-35" dirty="0" smtClean="0">
                <a:latin typeface="Arial"/>
                <a:cs typeface="Arial"/>
              </a:rPr>
              <a:t>is </a:t>
            </a:r>
            <a:r>
              <a:rPr lang="en-US" sz="900" spc="-15" dirty="0" smtClean="0">
                <a:latin typeface="Arial"/>
                <a:cs typeface="Arial"/>
              </a:rPr>
              <a:t>used,</a:t>
            </a:r>
            <a:r>
              <a:rPr lang="en-US" sz="900" spc="65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and,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30" dirty="0" smtClean="0">
                <a:latin typeface="Arial"/>
                <a:cs typeface="Arial"/>
              </a:rPr>
              <a:t>if </a:t>
            </a:r>
            <a:r>
              <a:rPr lang="en-US" sz="900" spc="-25" dirty="0" smtClean="0">
                <a:latin typeface="Arial"/>
                <a:cs typeface="Arial"/>
              </a:rPr>
              <a:t>sampling </a:t>
            </a:r>
            <a:r>
              <a:rPr lang="en-US" sz="900" spc="-10" dirty="0" smtClean="0">
                <a:latin typeface="Arial"/>
                <a:cs typeface="Arial"/>
              </a:rPr>
              <a:t>without </a:t>
            </a:r>
            <a:r>
              <a:rPr lang="en-US" sz="900" spc="-20" dirty="0" smtClean="0">
                <a:latin typeface="Arial"/>
                <a:cs typeface="Arial"/>
              </a:rPr>
              <a:t>replacement, </a:t>
            </a:r>
            <a:r>
              <a:rPr lang="en-US" sz="900" i="1" spc="-30" dirty="0" smtClean="0">
                <a:latin typeface="Georgia"/>
                <a:cs typeface="Georgia"/>
              </a:rPr>
              <a:t>n </a:t>
            </a:r>
            <a:r>
              <a:rPr lang="en-US" sz="900" i="1" spc="95" dirty="0" smtClean="0">
                <a:latin typeface="Times New Roman"/>
                <a:cs typeface="Times New Roman"/>
              </a:rPr>
              <a:t>&lt; </a:t>
            </a:r>
            <a:r>
              <a:rPr lang="en-US" sz="900" spc="-10" dirty="0" smtClean="0">
                <a:latin typeface="Arial"/>
                <a:cs typeface="Arial"/>
              </a:rPr>
              <a:t>10% </a:t>
            </a:r>
            <a:r>
              <a:rPr lang="en-US" sz="900" spc="-15" dirty="0" smtClean="0">
                <a:latin typeface="Arial"/>
                <a:cs typeface="Arial"/>
              </a:rPr>
              <a:t>of </a:t>
            </a:r>
            <a:r>
              <a:rPr lang="en-US" sz="900" spc="-20" dirty="0" smtClean="0">
                <a:latin typeface="Arial"/>
                <a:cs typeface="Arial"/>
              </a:rPr>
              <a:t>the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population.</a:t>
            </a:r>
            <a:endParaRPr lang="en-US" sz="900" dirty="0" smtClean="0">
              <a:latin typeface="Arial"/>
              <a:cs typeface="Arial"/>
            </a:endParaRPr>
          </a:p>
          <a:p>
            <a:pPr marL="454659" marR="285750" lvl="1" indent="-200660">
              <a:lnSpc>
                <a:spcPct val="100000"/>
              </a:lnSpc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35" dirty="0" smtClean="0">
                <a:solidFill>
                  <a:srgbClr val="007784"/>
                </a:solidFill>
                <a:latin typeface="Arial"/>
                <a:cs typeface="Arial"/>
              </a:rPr>
              <a:t>Sample </a:t>
            </a:r>
            <a:r>
              <a:rPr lang="en-US" sz="900" i="1" spc="-30" dirty="0" smtClean="0">
                <a:solidFill>
                  <a:srgbClr val="007784"/>
                </a:solidFill>
                <a:latin typeface="Arial"/>
                <a:cs typeface="Arial"/>
              </a:rPr>
              <a:t>size/skew: 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spc="-40" dirty="0" smtClean="0">
                <a:latin typeface="Arial"/>
                <a:cs typeface="Arial"/>
              </a:rPr>
              <a:t>Either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normal OR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i="1" spc="100" dirty="0" smtClean="0">
                <a:latin typeface="Times New Roman"/>
                <a:cs typeface="Times New Roman"/>
              </a:rPr>
              <a:t>&gt; </a:t>
            </a:r>
            <a:r>
              <a:rPr lang="en-US" sz="900" spc="-20" dirty="0" smtClean="0">
                <a:latin typeface="Times New Roman"/>
                <a:cs typeface="Times New Roman"/>
              </a:rPr>
              <a:t>30 </a:t>
            </a:r>
            <a:r>
              <a:rPr lang="en-US" sz="900" spc="-25" dirty="0" smtClean="0">
                <a:latin typeface="Arial"/>
                <a:cs typeface="Arial"/>
              </a:rPr>
              <a:t>and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5" dirty="0" smtClean="0">
                <a:latin typeface="Arial"/>
                <a:cs typeface="Arial"/>
              </a:rPr>
              <a:t>not </a:t>
            </a:r>
            <a:r>
              <a:rPr lang="en-US" sz="900" spc="-35" dirty="0" smtClean="0">
                <a:latin typeface="Arial"/>
                <a:cs typeface="Arial"/>
              </a:rPr>
              <a:t>extremely </a:t>
            </a:r>
            <a:r>
              <a:rPr lang="en-US" sz="900" spc="-20" dirty="0" smtClean="0">
                <a:latin typeface="Arial"/>
                <a:cs typeface="Arial"/>
              </a:rPr>
              <a:t>skewed </a:t>
            </a:r>
            <a:r>
              <a:rPr lang="en-US" sz="900" spc="-45" dirty="0" smtClean="0">
                <a:latin typeface="Arial"/>
                <a:cs typeface="Arial"/>
              </a:rPr>
              <a:t>(the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20" dirty="0" smtClean="0">
                <a:latin typeface="Arial"/>
                <a:cs typeface="Arial"/>
              </a:rPr>
              <a:t>skewed the </a:t>
            </a:r>
            <a:r>
              <a:rPr lang="en-US" sz="900" spc="-15" dirty="0" smtClean="0">
                <a:latin typeface="Arial"/>
                <a:cs typeface="Arial"/>
              </a:rPr>
              <a:t>distribution, </a:t>
            </a:r>
            <a:r>
              <a:rPr lang="en-US" sz="900" spc="-20" dirty="0" smtClean="0">
                <a:latin typeface="Arial"/>
                <a:cs typeface="Arial"/>
              </a:rPr>
              <a:t>the  </a:t>
            </a:r>
            <a:r>
              <a:rPr lang="en-US" sz="900" spc="-35" dirty="0" smtClean="0">
                <a:latin typeface="Arial"/>
                <a:cs typeface="Arial"/>
              </a:rPr>
              <a:t>higher </a:t>
            </a: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spc="-35" dirty="0" smtClean="0">
                <a:latin typeface="Arial"/>
                <a:cs typeface="Arial"/>
              </a:rPr>
              <a:t>necessary </a:t>
            </a:r>
            <a:r>
              <a:rPr lang="en-US" sz="900" spc="-20" dirty="0" smtClean="0">
                <a:latin typeface="Arial"/>
                <a:cs typeface="Arial"/>
              </a:rPr>
              <a:t>for the </a:t>
            </a:r>
            <a:r>
              <a:rPr lang="en-US" sz="900" spc="-80" dirty="0" smtClean="0">
                <a:latin typeface="Arial"/>
                <a:cs typeface="Arial"/>
              </a:rPr>
              <a:t>CLT </a:t>
            </a:r>
            <a:r>
              <a:rPr lang="en-US" sz="900" spc="5" dirty="0" smtClean="0">
                <a:latin typeface="Arial"/>
                <a:cs typeface="Arial"/>
              </a:rPr>
              <a:t>to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35" dirty="0" smtClean="0">
                <a:latin typeface="Arial"/>
                <a:cs typeface="Arial"/>
              </a:rPr>
              <a:t>apply).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959" y="287156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Case 2</a:t>
            </a:r>
            <a:r>
              <a:rPr lang="en-US" dirty="0" smtClean="0"/>
              <a:t>: We </a:t>
            </a:r>
            <a:r>
              <a:rPr lang="en-US" u="sng" dirty="0"/>
              <a:t>don’t know</a:t>
            </a:r>
            <a:r>
              <a:rPr lang="en-US" dirty="0" smtClean="0"/>
              <a:t> population standard deviation </a:t>
            </a:r>
            <a:r>
              <a:rPr lang="el-GR" u="sng" dirty="0" smtClean="0"/>
              <a:t>σ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8491" y="-31162"/>
            <a:ext cx="694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🆕</a:t>
            </a:r>
          </a:p>
        </p:txBody>
      </p:sp>
      <p:sp>
        <p:nvSpPr>
          <p:cNvPr id="4" name="Rectangle 3"/>
          <p:cNvSpPr/>
          <p:nvPr/>
        </p:nvSpPr>
        <p:spPr>
          <a:xfrm>
            <a:off x="95250" y="1196975"/>
            <a:ext cx="31242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250" y="933487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Central Limit Theorem </a:t>
            </a:r>
            <a:r>
              <a:rPr lang="en-US" sz="1200" b="1" u="sng" dirty="0" smtClean="0">
                <a:solidFill>
                  <a:schemeClr val="tx2"/>
                </a:solidFill>
              </a:rPr>
              <a:t>Conditions</a:t>
            </a:r>
            <a:endParaRPr lang="en-US" sz="1200" b="1" u="sng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4148" y="692378"/>
            <a:ext cx="15863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 smtClean="0">
                <a:solidFill>
                  <a:schemeClr val="tx2"/>
                </a:solidFill>
              </a:rPr>
              <a:t>Condition</a:t>
            </a:r>
            <a:r>
              <a:rPr lang="en-US" sz="1200" b="1" dirty="0" smtClean="0">
                <a:solidFill>
                  <a:schemeClr val="tx2"/>
                </a:solidFill>
              </a:rPr>
              <a:t>: </a:t>
            </a:r>
          </a:p>
          <a:p>
            <a:r>
              <a:rPr lang="en-US" sz="1200" b="1" i="1" dirty="0" smtClean="0">
                <a:solidFill>
                  <a:schemeClr val="tx2"/>
                </a:solidFill>
              </a:rPr>
              <a:t>s</a:t>
            </a:r>
            <a:r>
              <a:rPr lang="en-US" sz="1200" b="1" dirty="0" smtClean="0">
                <a:solidFill>
                  <a:schemeClr val="tx2"/>
                </a:solidFill>
              </a:rPr>
              <a:t> needs to be a good enough approximation for </a:t>
            </a:r>
            <a:r>
              <a:rPr lang="el-GR" sz="1200" b="1" i="1" dirty="0" smtClean="0">
                <a:solidFill>
                  <a:schemeClr val="tx2"/>
                </a:solidFill>
              </a:rPr>
              <a:t>σ</a:t>
            </a:r>
            <a:endParaRPr lang="en-US" sz="1200" b="1" i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25779" y="1571735"/>
            <a:ext cx="932641" cy="4154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80679" y="1607626"/>
            <a:ext cx="891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spc="55" dirty="0">
                <a:latin typeface="Times New Roman"/>
                <a:cs typeface="Times New Roman"/>
              </a:rPr>
              <a:t>n </a:t>
            </a:r>
            <a:r>
              <a:rPr lang="en-US" i="1" spc="100" dirty="0">
                <a:latin typeface="Times New Roman"/>
                <a:cs typeface="Times New Roman"/>
              </a:rPr>
              <a:t>&gt; </a:t>
            </a:r>
            <a:r>
              <a:rPr lang="en-US" spc="-20" dirty="0">
                <a:latin typeface="Times New Roman"/>
                <a:cs typeface="Times New Roman"/>
              </a:rPr>
              <a:t>30 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3310701" y="2334407"/>
            <a:ext cx="1299399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 smtClean="0"/>
              <a:t>Combining both sets of conditions is equivalent to saying…</a:t>
            </a:r>
            <a:endParaRPr lang="en-US" sz="700" dirty="0"/>
          </a:p>
        </p:txBody>
      </p:sp>
      <p:sp>
        <p:nvSpPr>
          <p:cNvPr id="12" name="TextBox 11"/>
          <p:cNvSpPr txBox="1"/>
          <p:nvPr/>
        </p:nvSpPr>
        <p:spPr>
          <a:xfrm>
            <a:off x="2570009" y="790656"/>
            <a:ext cx="649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931231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8529" y="57937"/>
            <a:ext cx="103441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Announcements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850" y="881995"/>
            <a:ext cx="3999865" cy="136511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</a:pPr>
            <a:r>
              <a:rPr lang="en-US" sz="12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Lab Assignment </a:t>
            </a:r>
            <a:r>
              <a:rPr lang="en-US" sz="1200" u="sng" spc="-10" dirty="0">
                <a:latin typeface="Arial"/>
                <a:cs typeface="Arial"/>
              </a:rPr>
              <a:t>4</a:t>
            </a:r>
            <a:r>
              <a:rPr lang="en-US" sz="1200" u="sng" spc="-10" dirty="0" smtClean="0">
                <a:latin typeface="Arial"/>
                <a:cs typeface="Arial"/>
              </a:rPr>
              <a:t> </a:t>
            </a:r>
            <a:r>
              <a:rPr lang="en-US" sz="1200" spc="-40" dirty="0">
                <a:latin typeface="Arial"/>
                <a:cs typeface="Arial"/>
              </a:rPr>
              <a:t>is </a:t>
            </a:r>
            <a:r>
              <a:rPr lang="en-US" sz="1200" spc="-25" dirty="0">
                <a:latin typeface="Arial"/>
                <a:cs typeface="Arial"/>
              </a:rPr>
              <a:t>due </a:t>
            </a:r>
            <a:r>
              <a:rPr lang="en-US" sz="1200" b="1" spc="-45" dirty="0" smtClean="0">
                <a:latin typeface="Arial"/>
                <a:cs typeface="Arial"/>
              </a:rPr>
              <a:t>Thursday </a:t>
            </a:r>
            <a:r>
              <a:rPr lang="en-US" sz="1200" b="1" spc="-20" dirty="0" smtClean="0">
                <a:latin typeface="Arial"/>
                <a:cs typeface="Arial"/>
              </a:rPr>
              <a:t>just before your lab section time.</a:t>
            </a: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endParaRPr lang="en-US" sz="1200" b="1" spc="-10" dirty="0" smtClean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Sample Midterm 1+Key</a:t>
            </a:r>
            <a:r>
              <a:rPr lang="en-US" sz="1200" spc="-30" dirty="0" smtClean="0">
                <a:latin typeface="Arial"/>
                <a:cs typeface="Arial"/>
              </a:rPr>
              <a:t> Posted on Sakai Resources!</a:t>
            </a:r>
            <a:r>
              <a:rPr lang="en-US" sz="1200" b="1" spc="-30" dirty="0" smtClean="0">
                <a:latin typeface="Arial"/>
                <a:cs typeface="Arial"/>
              </a:rPr>
              <a:t> </a:t>
            </a:r>
            <a:endParaRPr lang="en-US" sz="1200" b="1" spc="-10" dirty="0" smtClean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>
                <a:latin typeface="Arial"/>
                <a:cs typeface="Arial"/>
              </a:rPr>
              <a:t>Midterm </a:t>
            </a:r>
            <a:r>
              <a:rPr lang="en-US" sz="1200" u="sng" spc="-30" dirty="0" smtClean="0">
                <a:latin typeface="Arial"/>
                <a:cs typeface="Arial"/>
              </a:rPr>
              <a:t>1 Review</a:t>
            </a:r>
            <a:r>
              <a:rPr lang="en-US" sz="1200" spc="-30" dirty="0" smtClean="0">
                <a:latin typeface="Arial"/>
                <a:cs typeface="Arial"/>
              </a:rPr>
              <a:t> </a:t>
            </a:r>
            <a:r>
              <a:rPr lang="en-US" sz="1200" b="1" spc="-30" dirty="0" smtClean="0">
                <a:latin typeface="Arial"/>
                <a:cs typeface="Arial"/>
              </a:rPr>
              <a:t>Wednesday 2/13 </a:t>
            </a:r>
            <a:endParaRPr lang="en-US" sz="1200" b="1" spc="-10" dirty="0" smtClean="0">
              <a:latin typeface="Arial"/>
              <a:cs typeface="Arial"/>
            </a:endParaRPr>
          </a:p>
          <a:p>
            <a:pPr marL="12700">
              <a:spcBef>
                <a:spcPts val="405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200" u="sng" spc="-30" dirty="0" smtClean="0">
                <a:latin typeface="Arial"/>
                <a:cs typeface="Arial"/>
              </a:rPr>
              <a:t>Midterm 1</a:t>
            </a:r>
            <a:r>
              <a:rPr lang="en-US" sz="1200" spc="-30" dirty="0" smtClean="0">
                <a:latin typeface="Arial"/>
                <a:cs typeface="Arial"/>
              </a:rPr>
              <a:t> (Unit 1-Unit 3.2) </a:t>
            </a:r>
            <a:r>
              <a:rPr lang="en-US" sz="1200" b="1" spc="-30" dirty="0" smtClean="0">
                <a:latin typeface="Arial"/>
                <a:cs typeface="Arial"/>
              </a:rPr>
              <a:t>Monday 2/18 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250" y="358775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Coming up…</a:t>
            </a:r>
            <a:endParaRPr lang="en-US" sz="2800" b="1" dirty="0"/>
          </a:p>
        </p:txBody>
      </p:sp>
      <p:sp>
        <p:nvSpPr>
          <p:cNvPr id="6" name="object 2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169573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3134" y="37363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18048" y="1196975"/>
            <a:ext cx="3667698" cy="1982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659" marR="898525" lvl="1" indent="-200660">
              <a:lnSpc>
                <a:spcPct val="100000"/>
              </a:lnSpc>
              <a:spcBef>
                <a:spcPts val="490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25" dirty="0" smtClean="0">
                <a:solidFill>
                  <a:srgbClr val="007784"/>
                </a:solidFill>
                <a:latin typeface="Arial"/>
                <a:cs typeface="Arial"/>
              </a:rPr>
              <a:t>Independence: </a:t>
            </a:r>
            <a:r>
              <a:rPr lang="en-US" sz="900" spc="-25" dirty="0" smtClean="0">
                <a:latin typeface="Arial"/>
                <a:cs typeface="Arial"/>
              </a:rPr>
              <a:t>Sampled observations </a:t>
            </a:r>
            <a:r>
              <a:rPr lang="en-US" sz="900" spc="-15" dirty="0" smtClean="0">
                <a:latin typeface="Arial"/>
                <a:cs typeface="Arial"/>
              </a:rPr>
              <a:t>must </a:t>
            </a:r>
            <a:r>
              <a:rPr lang="en-US" sz="900" spc="-20" dirty="0" smtClean="0">
                <a:latin typeface="Arial"/>
                <a:cs typeface="Arial"/>
              </a:rPr>
              <a:t>be  independent.</a:t>
            </a:r>
            <a:endParaRPr lang="en-US" sz="900" dirty="0" smtClean="0">
              <a:latin typeface="Arial"/>
              <a:cs typeface="Arial"/>
            </a:endParaRPr>
          </a:p>
          <a:p>
            <a:pPr marL="550545" lvl="2" indent="-95885">
              <a:lnSpc>
                <a:spcPts val="1200"/>
              </a:lnSpc>
              <a:buChar char="*"/>
              <a:tabLst>
                <a:tab pos="551180" algn="l"/>
              </a:tabLst>
            </a:pPr>
            <a:r>
              <a:rPr lang="en-US" sz="900" spc="-45" dirty="0" smtClean="0">
                <a:latin typeface="Arial"/>
                <a:cs typeface="Arial"/>
              </a:rPr>
              <a:t>This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25" dirty="0" smtClean="0">
                <a:latin typeface="Arial"/>
                <a:cs typeface="Arial"/>
              </a:rPr>
              <a:t>difﬁcult </a:t>
            </a:r>
            <a:r>
              <a:rPr lang="en-US" sz="900" spc="5" dirty="0" smtClean="0">
                <a:latin typeface="Arial"/>
                <a:cs typeface="Arial"/>
              </a:rPr>
              <a:t>to </a:t>
            </a:r>
            <a:r>
              <a:rPr lang="en-US" sz="900" spc="-55" dirty="0" smtClean="0">
                <a:latin typeface="Arial"/>
                <a:cs typeface="Arial"/>
              </a:rPr>
              <a:t>verify, </a:t>
            </a:r>
            <a:r>
              <a:rPr lang="en-US" sz="900" dirty="0" smtClean="0">
                <a:latin typeface="Arial"/>
                <a:cs typeface="Arial"/>
              </a:rPr>
              <a:t>but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45" dirty="0" smtClean="0">
                <a:latin typeface="Arial"/>
                <a:cs typeface="Arial"/>
              </a:rPr>
              <a:t>likely</a:t>
            </a:r>
            <a:r>
              <a:rPr lang="en-US" sz="900" spc="235" dirty="0" smtClean="0">
                <a:latin typeface="Arial"/>
                <a:cs typeface="Arial"/>
              </a:rPr>
              <a:t> </a:t>
            </a:r>
            <a:r>
              <a:rPr lang="en-US" sz="900" spc="-40" dirty="0" smtClean="0">
                <a:latin typeface="Arial"/>
                <a:cs typeface="Arial"/>
              </a:rPr>
              <a:t>if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spcBef>
                <a:spcPts val="105"/>
              </a:spcBef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15" dirty="0" smtClean="0">
                <a:latin typeface="Arial"/>
                <a:cs typeface="Arial"/>
              </a:rPr>
              <a:t>random </a:t>
            </a:r>
            <a:r>
              <a:rPr lang="en-US" sz="900" spc="-20" dirty="0" smtClean="0">
                <a:latin typeface="Arial"/>
                <a:cs typeface="Arial"/>
              </a:rPr>
              <a:t>sampling/assignment </a:t>
            </a:r>
            <a:r>
              <a:rPr lang="en-US" sz="900" spc="-35" dirty="0" smtClean="0">
                <a:latin typeface="Arial"/>
                <a:cs typeface="Arial"/>
              </a:rPr>
              <a:t>is </a:t>
            </a:r>
            <a:r>
              <a:rPr lang="en-US" sz="900" spc="-15" dirty="0" smtClean="0">
                <a:latin typeface="Arial"/>
                <a:cs typeface="Arial"/>
              </a:rPr>
              <a:t>used,</a:t>
            </a:r>
            <a:r>
              <a:rPr lang="en-US" sz="900" spc="65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and,</a:t>
            </a:r>
            <a:endParaRPr lang="en-US" sz="900" dirty="0" smtClean="0">
              <a:latin typeface="Arial"/>
              <a:cs typeface="Arial"/>
            </a:endParaRPr>
          </a:p>
          <a:p>
            <a:pPr marL="752475" lvl="3" indent="-137795">
              <a:lnSpc>
                <a:spcPts val="1200"/>
              </a:lnSpc>
              <a:buClr>
                <a:srgbClr val="024F84"/>
              </a:buClr>
              <a:buChar char="–"/>
              <a:tabLst>
                <a:tab pos="752475" algn="l"/>
              </a:tabLst>
            </a:pPr>
            <a:r>
              <a:rPr lang="en-US" sz="900" spc="-30" dirty="0" smtClean="0">
                <a:latin typeface="Arial"/>
                <a:cs typeface="Arial"/>
              </a:rPr>
              <a:t>if </a:t>
            </a:r>
            <a:r>
              <a:rPr lang="en-US" sz="900" spc="-25" dirty="0" smtClean="0">
                <a:latin typeface="Arial"/>
                <a:cs typeface="Arial"/>
              </a:rPr>
              <a:t>sampling </a:t>
            </a:r>
            <a:r>
              <a:rPr lang="en-US" sz="900" spc="-10" dirty="0" smtClean="0">
                <a:latin typeface="Arial"/>
                <a:cs typeface="Arial"/>
              </a:rPr>
              <a:t>without </a:t>
            </a:r>
            <a:r>
              <a:rPr lang="en-US" sz="900" spc="-20" dirty="0" smtClean="0">
                <a:latin typeface="Arial"/>
                <a:cs typeface="Arial"/>
              </a:rPr>
              <a:t>replacement, </a:t>
            </a:r>
            <a:r>
              <a:rPr lang="en-US" sz="900" i="1" spc="-30" dirty="0" smtClean="0">
                <a:latin typeface="Georgia"/>
                <a:cs typeface="Georgia"/>
              </a:rPr>
              <a:t>n </a:t>
            </a:r>
            <a:r>
              <a:rPr lang="en-US" sz="900" i="1" spc="95" dirty="0" smtClean="0">
                <a:latin typeface="Times New Roman"/>
                <a:cs typeface="Times New Roman"/>
              </a:rPr>
              <a:t>&lt; </a:t>
            </a:r>
            <a:r>
              <a:rPr lang="en-US" sz="900" spc="-10" dirty="0" smtClean="0">
                <a:latin typeface="Arial"/>
                <a:cs typeface="Arial"/>
              </a:rPr>
              <a:t>10% </a:t>
            </a:r>
            <a:r>
              <a:rPr lang="en-US" sz="900" spc="-15" dirty="0" smtClean="0">
                <a:latin typeface="Arial"/>
                <a:cs typeface="Arial"/>
              </a:rPr>
              <a:t>of </a:t>
            </a:r>
            <a:r>
              <a:rPr lang="en-US" sz="900" spc="-20" dirty="0" smtClean="0">
                <a:latin typeface="Arial"/>
                <a:cs typeface="Arial"/>
              </a:rPr>
              <a:t>the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15" dirty="0" smtClean="0">
                <a:latin typeface="Arial"/>
                <a:cs typeface="Arial"/>
              </a:rPr>
              <a:t>population.</a:t>
            </a:r>
            <a:endParaRPr lang="en-US" sz="900" dirty="0" smtClean="0">
              <a:latin typeface="Arial"/>
              <a:cs typeface="Arial"/>
            </a:endParaRPr>
          </a:p>
          <a:p>
            <a:pPr marL="454659" marR="285750" lvl="1" indent="-200660">
              <a:lnSpc>
                <a:spcPct val="100000"/>
              </a:lnSpc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-35" dirty="0" smtClean="0">
                <a:solidFill>
                  <a:srgbClr val="007784"/>
                </a:solidFill>
                <a:latin typeface="Arial"/>
                <a:cs typeface="Arial"/>
              </a:rPr>
              <a:t>Sample </a:t>
            </a:r>
            <a:r>
              <a:rPr lang="en-US" sz="900" i="1" spc="-30" dirty="0" smtClean="0">
                <a:solidFill>
                  <a:srgbClr val="007784"/>
                </a:solidFill>
                <a:latin typeface="Arial"/>
                <a:cs typeface="Arial"/>
              </a:rPr>
              <a:t>size/skew: 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spc="-40" dirty="0" smtClean="0">
                <a:latin typeface="Arial"/>
                <a:cs typeface="Arial"/>
              </a:rPr>
              <a:t>Either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30" dirty="0" smtClean="0">
                <a:latin typeface="Arial"/>
                <a:cs typeface="Arial"/>
              </a:rPr>
              <a:t>normal OR</a:t>
            </a:r>
          </a:p>
          <a:p>
            <a:pPr marL="911859" marR="285750" lvl="2" indent="-200660">
              <a:spcBef>
                <a:spcPts val="415"/>
              </a:spcBef>
              <a:buClr>
                <a:srgbClr val="024F84"/>
              </a:buClr>
              <a:buFont typeface="Arial"/>
              <a:buAutoNum type="arabicPeriod"/>
              <a:tabLst>
                <a:tab pos="455295" algn="l"/>
              </a:tabLst>
            </a:pP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i="1" spc="100" dirty="0" smtClean="0">
                <a:latin typeface="Times New Roman"/>
                <a:cs typeface="Times New Roman"/>
              </a:rPr>
              <a:t>&gt; </a:t>
            </a:r>
            <a:r>
              <a:rPr lang="en-US" sz="900" spc="-20" dirty="0" smtClean="0">
                <a:latin typeface="Times New Roman"/>
                <a:cs typeface="Times New Roman"/>
              </a:rPr>
              <a:t>30 </a:t>
            </a:r>
            <a:r>
              <a:rPr lang="en-US" sz="900" spc="-25" dirty="0" smtClean="0">
                <a:latin typeface="Arial"/>
                <a:cs typeface="Arial"/>
              </a:rPr>
              <a:t>and </a:t>
            </a:r>
            <a:r>
              <a:rPr lang="en-US" sz="900" spc="-20" dirty="0" smtClean="0">
                <a:latin typeface="Arial"/>
                <a:cs typeface="Arial"/>
              </a:rPr>
              <a:t>the population </a:t>
            </a:r>
            <a:r>
              <a:rPr lang="en-US" sz="900" spc="-15" dirty="0" smtClean="0">
                <a:latin typeface="Arial"/>
                <a:cs typeface="Arial"/>
              </a:rPr>
              <a:t>distribution </a:t>
            </a:r>
            <a:r>
              <a:rPr lang="en-US" sz="900" spc="-40" dirty="0" smtClean="0">
                <a:latin typeface="Arial"/>
                <a:cs typeface="Arial"/>
              </a:rPr>
              <a:t>is </a:t>
            </a:r>
            <a:r>
              <a:rPr lang="en-US" sz="900" spc="-5" dirty="0" smtClean="0">
                <a:latin typeface="Arial"/>
                <a:cs typeface="Arial"/>
              </a:rPr>
              <a:t>not </a:t>
            </a:r>
            <a:r>
              <a:rPr lang="en-US" sz="900" spc="-35" dirty="0" smtClean="0">
                <a:latin typeface="Arial"/>
                <a:cs typeface="Arial"/>
              </a:rPr>
              <a:t>extremely </a:t>
            </a:r>
            <a:r>
              <a:rPr lang="en-US" sz="900" spc="-20" dirty="0" smtClean="0">
                <a:latin typeface="Arial"/>
                <a:cs typeface="Arial"/>
              </a:rPr>
              <a:t>skewed </a:t>
            </a:r>
            <a:r>
              <a:rPr lang="en-US" sz="900" spc="-45" dirty="0" smtClean="0">
                <a:latin typeface="Arial"/>
                <a:cs typeface="Arial"/>
              </a:rPr>
              <a:t>(the </a:t>
            </a:r>
            <a:r>
              <a:rPr lang="en-US" sz="900" spc="-30" dirty="0" smtClean="0">
                <a:latin typeface="Arial"/>
                <a:cs typeface="Arial"/>
              </a:rPr>
              <a:t>more </a:t>
            </a:r>
            <a:r>
              <a:rPr lang="en-US" sz="900" spc="-20" dirty="0" smtClean="0">
                <a:latin typeface="Arial"/>
                <a:cs typeface="Arial"/>
              </a:rPr>
              <a:t>skewed the </a:t>
            </a:r>
            <a:r>
              <a:rPr lang="en-US" sz="900" spc="-15" dirty="0" smtClean="0">
                <a:latin typeface="Arial"/>
                <a:cs typeface="Arial"/>
              </a:rPr>
              <a:t>distribution, </a:t>
            </a:r>
            <a:r>
              <a:rPr lang="en-US" sz="900" spc="-20" dirty="0" smtClean="0">
                <a:latin typeface="Arial"/>
                <a:cs typeface="Arial"/>
              </a:rPr>
              <a:t>the  </a:t>
            </a:r>
            <a:r>
              <a:rPr lang="en-US" sz="900" spc="-35" dirty="0" smtClean="0">
                <a:latin typeface="Arial"/>
                <a:cs typeface="Arial"/>
              </a:rPr>
              <a:t>higher </a:t>
            </a:r>
            <a:r>
              <a:rPr lang="en-US" sz="900" i="1" spc="55" dirty="0" smtClean="0">
                <a:latin typeface="Times New Roman"/>
                <a:cs typeface="Times New Roman"/>
              </a:rPr>
              <a:t>n </a:t>
            </a:r>
            <a:r>
              <a:rPr lang="en-US" sz="900" spc="-35" dirty="0" smtClean="0">
                <a:latin typeface="Arial"/>
                <a:cs typeface="Arial"/>
              </a:rPr>
              <a:t>necessary </a:t>
            </a:r>
            <a:r>
              <a:rPr lang="en-US" sz="900" spc="-20" dirty="0" smtClean="0">
                <a:latin typeface="Arial"/>
                <a:cs typeface="Arial"/>
              </a:rPr>
              <a:t>for the </a:t>
            </a:r>
            <a:r>
              <a:rPr lang="en-US" sz="900" spc="-80" dirty="0" smtClean="0">
                <a:latin typeface="Arial"/>
                <a:cs typeface="Arial"/>
              </a:rPr>
              <a:t>CLT </a:t>
            </a:r>
            <a:r>
              <a:rPr lang="en-US" sz="900" spc="5" dirty="0" smtClean="0">
                <a:latin typeface="Arial"/>
                <a:cs typeface="Arial"/>
              </a:rPr>
              <a:t>to</a:t>
            </a:r>
            <a:r>
              <a:rPr lang="en-US" sz="900" spc="-90" dirty="0" smtClean="0">
                <a:latin typeface="Arial"/>
                <a:cs typeface="Arial"/>
              </a:rPr>
              <a:t> </a:t>
            </a:r>
            <a:r>
              <a:rPr lang="en-US" sz="900" spc="-35" dirty="0" smtClean="0">
                <a:latin typeface="Arial"/>
                <a:cs typeface="Arial"/>
              </a:rPr>
              <a:t>apply).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959" y="287156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Case 2</a:t>
            </a:r>
            <a:r>
              <a:rPr lang="en-US" dirty="0" smtClean="0"/>
              <a:t>: You </a:t>
            </a:r>
            <a:r>
              <a:rPr lang="en-US" u="sng" dirty="0" smtClean="0"/>
              <a:t>don’t know </a:t>
            </a:r>
            <a:r>
              <a:rPr lang="en-US" dirty="0" smtClean="0"/>
              <a:t>population standard deviation </a:t>
            </a:r>
            <a:r>
              <a:rPr lang="el-GR" u="sng" dirty="0" smtClean="0"/>
              <a:t>σ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8491" y="-31162"/>
            <a:ext cx="694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🆕</a:t>
            </a:r>
          </a:p>
        </p:txBody>
      </p:sp>
      <p:sp>
        <p:nvSpPr>
          <p:cNvPr id="4" name="Rectangle 3"/>
          <p:cNvSpPr/>
          <p:nvPr/>
        </p:nvSpPr>
        <p:spPr>
          <a:xfrm>
            <a:off x="95250" y="1196975"/>
            <a:ext cx="31242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250" y="933487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Central Limit Theorem </a:t>
            </a:r>
            <a:r>
              <a:rPr lang="en-US" sz="1200" b="1" u="sng" dirty="0" smtClean="0">
                <a:solidFill>
                  <a:schemeClr val="tx2"/>
                </a:solidFill>
              </a:rPr>
              <a:t>Conditions</a:t>
            </a:r>
            <a:endParaRPr lang="en-US" sz="1200" b="1" u="sng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38450" y="679103"/>
            <a:ext cx="21806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 smtClean="0">
                <a:solidFill>
                  <a:schemeClr val="tx2"/>
                </a:solidFill>
              </a:rPr>
              <a:t>Condition</a:t>
            </a:r>
            <a:r>
              <a:rPr lang="en-US" sz="1000" b="1" dirty="0" smtClean="0">
                <a:solidFill>
                  <a:schemeClr val="tx2"/>
                </a:solidFill>
              </a:rPr>
              <a:t>: </a:t>
            </a:r>
          </a:p>
          <a:p>
            <a:r>
              <a:rPr lang="en-US" sz="1000" b="1" i="1" dirty="0" smtClean="0">
                <a:solidFill>
                  <a:schemeClr val="tx2"/>
                </a:solidFill>
              </a:rPr>
              <a:t>s</a:t>
            </a:r>
            <a:r>
              <a:rPr lang="en-US" sz="1000" b="1" dirty="0" smtClean="0">
                <a:solidFill>
                  <a:schemeClr val="tx2"/>
                </a:solidFill>
              </a:rPr>
              <a:t> needs to be a good enough approximation for </a:t>
            </a:r>
            <a:r>
              <a:rPr lang="el-GR" sz="1000" b="1" i="1" dirty="0" smtClean="0">
                <a:solidFill>
                  <a:schemeClr val="tx2"/>
                </a:solidFill>
              </a:rPr>
              <a:t>σ</a:t>
            </a:r>
            <a:endParaRPr lang="en-US" sz="1000" b="1" i="1" dirty="0">
              <a:solidFill>
                <a:schemeClr val="tx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476250" y="2416175"/>
            <a:ext cx="27432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6250" y="2492375"/>
            <a:ext cx="27432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921452"/>
      </p:ext>
    </p:extLst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FontTx/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Making a Confidence Interval: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🆕 </a:t>
            </a:r>
            <a:r>
              <a:rPr lang="en-US"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Use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conﬁdence </a:t>
            </a:r>
            <a:r>
              <a:rPr lang="en-US"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intervals </a:t>
            </a:r>
            <a:r>
              <a:rPr lang="en-US"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estimate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population</a:t>
            </a:r>
            <a:r>
              <a:rPr lang="en-US" sz="1050" spc="-18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parameters</a:t>
            </a:r>
            <a:endParaRPr lang="en-US"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for using the CLT to make a Conf. Interval: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Statistical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inference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methods 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based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on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depend on 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same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as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</a:t>
            </a:r>
            <a:endParaRPr lang="en-US" sz="1050" spc="-25" dirty="0" smtClean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-25" dirty="0" smtClean="0">
                <a:latin typeface="Arial"/>
                <a:cs typeface="Arial"/>
              </a:rPr>
              <a:t>Common misconceptions about confidence intervals</a:t>
            </a:r>
            <a:r>
              <a:rPr lang="en-US" sz="1050" dirty="0"/>
              <a:t> 🙃</a:t>
            </a:r>
            <a:endParaRPr lang="en-US" sz="1050" u="sng" dirty="0"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What sample size do we need?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 👫 </a:t>
            </a:r>
            <a:r>
              <a:rPr sz="1050" spc="1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Calculate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size </a:t>
            </a:r>
            <a:r>
              <a:rPr sz="1050" spc="-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priori </a:t>
            </a:r>
            <a:r>
              <a:rPr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achieve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desired margin 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of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error</a:t>
            </a:r>
            <a:endParaRPr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071186"/>
      </p:ext>
    </p:extLst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450" y="511175"/>
            <a:ext cx="4267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XX% Confidence Interval </a:t>
            </a:r>
            <a:r>
              <a:rPr lang="en-US" b="1" i="1" dirty="0" smtClean="0"/>
              <a:t>Interpretation</a:t>
            </a:r>
            <a:r>
              <a:rPr lang="en-US" b="1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“We are XX% confident that the true</a:t>
            </a:r>
            <a:r>
              <a:rPr lang="en-US" u="sng" dirty="0" smtClean="0"/>
              <a:t> </a:t>
            </a:r>
            <a:r>
              <a:rPr lang="en-US" sz="1100" u="sng" dirty="0" smtClean="0"/>
              <a:t>*insert population parameter*</a:t>
            </a:r>
            <a:r>
              <a:rPr lang="en-US" sz="1100" dirty="0" smtClean="0"/>
              <a:t> </a:t>
            </a:r>
            <a:r>
              <a:rPr lang="en-US" dirty="0" smtClean="0"/>
              <a:t>is between and </a:t>
            </a:r>
            <a:r>
              <a:rPr lang="en-US" sz="1200" u="sng" dirty="0"/>
              <a:t>*insert confidence interval </a:t>
            </a:r>
            <a:r>
              <a:rPr lang="en-US" sz="1200" u="sng" dirty="0" smtClean="0"/>
              <a:t>upper </a:t>
            </a:r>
            <a:r>
              <a:rPr lang="en-US" sz="1200" u="sng" dirty="0"/>
              <a:t>bound</a:t>
            </a:r>
            <a:r>
              <a:rPr lang="en-US" sz="1200" u="sng" dirty="0" smtClean="0"/>
              <a:t>*.</a:t>
            </a:r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04229"/>
      </p:ext>
    </p:extLst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450" y="511175"/>
            <a:ext cx="426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XX% Confidence Interval </a:t>
            </a:r>
            <a:r>
              <a:rPr lang="en-US" b="1" i="1" dirty="0" smtClean="0"/>
              <a:t>Interpretation</a:t>
            </a:r>
            <a:r>
              <a:rPr lang="en-US" b="1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“We are XX% confident that the true</a:t>
            </a:r>
            <a:r>
              <a:rPr lang="en-US" u="sng" dirty="0" smtClean="0"/>
              <a:t> </a:t>
            </a:r>
            <a:r>
              <a:rPr lang="en-US" sz="1100" u="sng" dirty="0" smtClean="0"/>
              <a:t>*insert population parameter*</a:t>
            </a:r>
            <a:r>
              <a:rPr lang="en-US" sz="1100" dirty="0" smtClean="0"/>
              <a:t> </a:t>
            </a:r>
            <a:r>
              <a:rPr lang="en-US" dirty="0" smtClean="0"/>
              <a:t>is between </a:t>
            </a:r>
            <a:r>
              <a:rPr lang="en-US" sz="1200" u="sng" dirty="0"/>
              <a:t>*insert confidence interval </a:t>
            </a:r>
            <a:r>
              <a:rPr lang="en-US" sz="1200" u="sng" dirty="0" smtClean="0"/>
              <a:t>lower </a:t>
            </a:r>
            <a:r>
              <a:rPr lang="en-US" sz="1200" u="sng" dirty="0"/>
              <a:t>bound</a:t>
            </a:r>
            <a:r>
              <a:rPr lang="en-US" sz="1200" u="sng" dirty="0" smtClean="0"/>
              <a:t>* </a:t>
            </a:r>
            <a:r>
              <a:rPr lang="en-US" dirty="0" smtClean="0"/>
              <a:t>and </a:t>
            </a:r>
            <a:r>
              <a:rPr lang="en-US" sz="1200" u="sng" dirty="0"/>
              <a:t>*insert confidence interval </a:t>
            </a:r>
            <a:r>
              <a:rPr lang="en-US" sz="1200" u="sng" dirty="0" smtClean="0"/>
              <a:t>upper </a:t>
            </a:r>
            <a:r>
              <a:rPr lang="en-US" sz="1200" u="sng" dirty="0"/>
              <a:t>bound</a:t>
            </a:r>
            <a:r>
              <a:rPr lang="en-US" sz="1200" u="sng" dirty="0" smtClean="0"/>
              <a:t>*.</a:t>
            </a:r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85850" y="1120775"/>
            <a:ext cx="1371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Elbow Connector 5"/>
          <p:cNvCxnSpPr>
            <a:stCxn id="3" idx="0"/>
          </p:cNvCxnSpPr>
          <p:nvPr/>
        </p:nvCxnSpPr>
        <p:spPr>
          <a:xfrm rot="16200000" flipH="1" flipV="1">
            <a:off x="96393" y="1121918"/>
            <a:ext cx="1676400" cy="1674114"/>
          </a:xfrm>
          <a:prstGeom prst="bentConnector3">
            <a:avLst>
              <a:gd name="adj1" fmla="val -136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803" y="2001342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What does this mean?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536329"/>
      </p:ext>
    </p:extLst>
  </p:cSld>
  <p:clrMapOvr>
    <a:masterClrMapping/>
  </p:clrMapOvr>
  <p:transition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449" y="511175"/>
            <a:ext cx="43411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XX% Confidence Interval </a:t>
            </a:r>
            <a:r>
              <a:rPr lang="en-US" b="1" i="1" dirty="0" smtClean="0"/>
              <a:t>Interpretation</a:t>
            </a:r>
            <a:r>
              <a:rPr lang="en-US" b="1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“We are XX% confident that the true</a:t>
            </a:r>
            <a:r>
              <a:rPr lang="en-US" u="sng" dirty="0" smtClean="0"/>
              <a:t> </a:t>
            </a:r>
            <a:r>
              <a:rPr lang="en-US" sz="1100" u="sng" dirty="0" smtClean="0"/>
              <a:t>*insert population parameter*</a:t>
            </a:r>
            <a:r>
              <a:rPr lang="en-US" sz="1100" dirty="0" smtClean="0"/>
              <a:t> </a:t>
            </a:r>
            <a:r>
              <a:rPr lang="en-US" dirty="0" smtClean="0"/>
              <a:t>is between </a:t>
            </a:r>
            <a:r>
              <a:rPr lang="en-US" sz="1200" u="sng" dirty="0"/>
              <a:t>*insert confidence interval lower bound*</a:t>
            </a:r>
            <a:r>
              <a:rPr lang="en-US" u="sng" dirty="0"/>
              <a:t> </a:t>
            </a:r>
            <a:r>
              <a:rPr lang="en-US" dirty="0"/>
              <a:t>and </a:t>
            </a:r>
            <a:r>
              <a:rPr lang="en-US" sz="1200" u="sng" dirty="0"/>
              <a:t>*insert confidence interval upper bound*</a:t>
            </a:r>
            <a:r>
              <a:rPr lang="en-US" u="sng" dirty="0"/>
              <a:t>.</a:t>
            </a:r>
            <a:endParaRPr lang="en-US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85850" y="1120775"/>
            <a:ext cx="13716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Elbow Connector 5"/>
          <p:cNvCxnSpPr>
            <a:stCxn id="3" idx="0"/>
          </p:cNvCxnSpPr>
          <p:nvPr/>
        </p:nvCxnSpPr>
        <p:spPr>
          <a:xfrm rot="16200000" flipH="1" flipV="1">
            <a:off x="96393" y="1121918"/>
            <a:ext cx="1676400" cy="1674114"/>
          </a:xfrm>
          <a:prstGeom prst="bentConnector3">
            <a:avLst>
              <a:gd name="adj1" fmla="val -136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803" y="2001342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What does this mean?</a:t>
            </a:r>
            <a:endParaRPr lang="en-US" sz="1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61872" y="2268320"/>
                <a:ext cx="2524178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0070C0"/>
                    </a:solidFill>
                  </a:rPr>
                  <a:t>If we do the following many times</a:t>
                </a:r>
              </a:p>
              <a:p>
                <a:pPr marL="228600" indent="-228600">
                  <a:buAutoNum type="arabicPeriod"/>
                </a:pPr>
                <a:r>
                  <a:rPr lang="en-US" sz="900" dirty="0" smtClean="0">
                    <a:solidFill>
                      <a:srgbClr val="0070C0"/>
                    </a:solidFill>
                  </a:rPr>
                  <a:t>Randomly sample n observations.</a:t>
                </a:r>
              </a:p>
              <a:p>
                <a:pPr marL="228600" indent="-228600">
                  <a:buFontTx/>
                  <a:buAutoNum type="arabicPeriod"/>
                </a:pPr>
                <a:r>
                  <a:rPr lang="en-US" sz="900" dirty="0">
                    <a:solidFill>
                      <a:srgbClr val="0070C0"/>
                    </a:solidFill>
                  </a:rPr>
                  <a:t>Calculate the sample statistic (ex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9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900" dirty="0">
                    <a:solidFill>
                      <a:srgbClr val="0070C0"/>
                    </a:solidFill>
                  </a:rPr>
                  <a:t>.</a:t>
                </a:r>
              </a:p>
              <a:p>
                <a:pPr marL="228600" indent="-228600">
                  <a:buFontTx/>
                  <a:buAutoNum type="arabicPeriod"/>
                </a:pPr>
                <a:r>
                  <a:rPr lang="en-US" sz="900" dirty="0" smtClean="0">
                    <a:solidFill>
                      <a:srgbClr val="0070C0"/>
                    </a:solidFill>
                  </a:rPr>
                  <a:t>Calculate a XX% confidence interval using this sample statistic </a:t>
                </a:r>
                <a:r>
                  <a:rPr lang="en-US" sz="900" dirty="0">
                    <a:solidFill>
                      <a:srgbClr val="0070C0"/>
                    </a:solidFill>
                  </a:rPr>
                  <a:t>(ex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9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900" dirty="0" smtClean="0">
                    <a:solidFill>
                      <a:srgbClr val="0070C0"/>
                    </a:solidFill>
                  </a:rPr>
                  <a:t>).  </a:t>
                </a: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872" y="2268320"/>
                <a:ext cx="2524178" cy="784830"/>
              </a:xfrm>
              <a:prstGeom prst="rect">
                <a:avLst/>
              </a:prstGeom>
              <a:blipFill>
                <a:blip r:embed="rId2"/>
                <a:stretch>
                  <a:fillRect b="-3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3805" y="2986421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70C0"/>
                </a:solidFill>
              </a:rPr>
              <a:t>Then</a:t>
            </a:r>
            <a:r>
              <a:rPr lang="en-US" sz="1200" dirty="0" smtClean="0">
                <a:solidFill>
                  <a:srgbClr val="0070C0"/>
                </a:solidFill>
              </a:rPr>
              <a:t> XX% of these confidence intervals will contain the true population parameter </a:t>
            </a:r>
            <a:r>
              <a:rPr lang="en-US" sz="1200" dirty="0">
                <a:solidFill>
                  <a:srgbClr val="0070C0"/>
                </a:solidFill>
              </a:rPr>
              <a:t>(</a:t>
            </a:r>
            <a:r>
              <a:rPr lang="en-US" sz="1200" dirty="0" smtClean="0">
                <a:solidFill>
                  <a:srgbClr val="0070C0"/>
                </a:solidFill>
              </a:rPr>
              <a:t>ex </a:t>
            </a:r>
            <a:r>
              <a:rPr lang="el-GR" sz="1200" dirty="0" smtClean="0">
                <a:solidFill>
                  <a:srgbClr val="0070C0"/>
                </a:solidFill>
              </a:rPr>
              <a:t>μ</a:t>
            </a:r>
            <a:r>
              <a:rPr lang="en-US" sz="1200" dirty="0" smtClean="0">
                <a:solidFill>
                  <a:srgbClr val="0070C0"/>
                </a:solidFill>
              </a:rPr>
              <a:t>).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324" y="1897765"/>
            <a:ext cx="1830782" cy="1088656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416926" y="2877551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59115"/>
      </p:ext>
    </p:extLst>
  </p:cSld>
  <p:clrMapOvr>
    <a:masterClrMapping/>
  </p:clrMapOvr>
  <p:transition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883" y="57937"/>
            <a:ext cx="32899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conﬁdence</a:t>
            </a:r>
            <a:r>
              <a:rPr spc="-55" dirty="0"/>
              <a:t> </a:t>
            </a:r>
            <a:r>
              <a:rPr spc="15" dirty="0"/>
              <a:t>intervals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502399"/>
            <a:ext cx="4003040" cy="11245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60325" indent="-201295">
              <a:lnSpc>
                <a:spcPct val="100000"/>
              </a:lnSpc>
              <a:spcBef>
                <a:spcPts val="90"/>
              </a:spcBef>
            </a:pPr>
            <a:r>
              <a:rPr sz="1200" spc="-5" dirty="0">
                <a:solidFill>
                  <a:srgbClr val="024F84"/>
                </a:solidFill>
                <a:latin typeface="Arial"/>
                <a:cs typeface="Arial"/>
              </a:rPr>
              <a:t>1.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level 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of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</a:t>
            </a:r>
            <a:r>
              <a:rPr sz="1200" u="sng" spc="-20" dirty="0">
                <a:solidFill>
                  <a:srgbClr val="7F7F7F"/>
                </a:solidFill>
                <a:latin typeface="Arial"/>
                <a:cs typeface="Arial"/>
              </a:rPr>
              <a:t>probability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population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parameter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in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 </a:t>
            </a:r>
            <a:r>
              <a:rPr sz="1200" spc="-5" dirty="0">
                <a:solidFill>
                  <a:srgbClr val="7F7F7F"/>
                </a:solidFill>
                <a:latin typeface="Arial"/>
                <a:cs typeface="Arial"/>
              </a:rPr>
              <a:t>construct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single</a:t>
            </a:r>
            <a:r>
              <a:rPr sz="1200" spc="1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sample.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15"/>
              </a:spcBef>
            </a:pPr>
            <a:r>
              <a:rPr sz="1200" i="1" spc="-50" dirty="0">
                <a:latin typeface="Arial"/>
                <a:cs typeface="Arial"/>
              </a:rPr>
              <a:t>The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50" dirty="0">
                <a:latin typeface="Arial"/>
                <a:cs typeface="Arial"/>
              </a:rPr>
              <a:t>level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35" dirty="0">
                <a:latin typeface="Arial"/>
                <a:cs typeface="Arial"/>
              </a:rPr>
              <a:t>equal </a:t>
            </a:r>
            <a:r>
              <a:rPr sz="1200" i="1" spc="5" dirty="0">
                <a:latin typeface="Arial"/>
                <a:cs typeface="Arial"/>
              </a:rPr>
              <a:t>to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15" dirty="0">
                <a:latin typeface="Arial"/>
                <a:cs typeface="Arial"/>
              </a:rPr>
              <a:t>proportion of </a:t>
            </a:r>
            <a:r>
              <a:rPr sz="1200" i="1" spc="-20" dirty="0">
                <a:latin typeface="Arial"/>
                <a:cs typeface="Arial"/>
              </a:rPr>
              <a:t>random  </a:t>
            </a:r>
            <a:r>
              <a:rPr sz="1200" i="1" spc="-30" dirty="0">
                <a:latin typeface="Arial"/>
                <a:cs typeface="Arial"/>
              </a:rPr>
              <a:t>samples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30" dirty="0">
                <a:latin typeface="Arial"/>
                <a:cs typeface="Arial"/>
              </a:rPr>
              <a:t>result </a:t>
            </a:r>
            <a:r>
              <a:rPr sz="1200" i="1" spc="-40" dirty="0">
                <a:latin typeface="Arial"/>
                <a:cs typeface="Arial"/>
              </a:rPr>
              <a:t>in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35" dirty="0">
                <a:latin typeface="Arial"/>
                <a:cs typeface="Arial"/>
              </a:rPr>
              <a:t>intervals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20" dirty="0">
                <a:latin typeface="Arial"/>
                <a:cs typeface="Arial"/>
              </a:rPr>
              <a:t>contain the  </a:t>
            </a:r>
            <a:r>
              <a:rPr sz="1200" i="1" spc="-25" dirty="0">
                <a:latin typeface="Arial"/>
                <a:cs typeface="Arial"/>
              </a:rPr>
              <a:t>true </a:t>
            </a:r>
            <a:r>
              <a:rPr sz="1200" i="1" spc="5" dirty="0">
                <a:latin typeface="Arial"/>
                <a:cs typeface="Arial"/>
              </a:rPr>
              <a:t>pop.</a:t>
            </a:r>
            <a:r>
              <a:rPr sz="1200" i="1" spc="20" dirty="0">
                <a:latin typeface="Arial"/>
                <a:cs typeface="Arial"/>
              </a:rPr>
              <a:t> </a:t>
            </a:r>
            <a:r>
              <a:rPr sz="1200" i="1" spc="-35" dirty="0">
                <a:latin typeface="Arial"/>
                <a:cs typeface="Arial"/>
              </a:rPr>
              <a:t>parameter.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064" y="0"/>
            <a:ext cx="7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🙃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1654175"/>
            <a:ext cx="1830782" cy="108865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38450" y="2644775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solidFill>
                  <a:srgbClr val="0070C0"/>
                </a:solidFill>
              </a:rPr>
              <a:t>μ</a:t>
            </a:r>
            <a:endParaRPr lang="en-US" dirty="0"/>
          </a:p>
        </p:txBody>
      </p:sp>
    </p:spTree>
  </p:cSld>
  <p:clrMapOvr>
    <a:masterClrMapping/>
  </p:clrMapOvr>
  <p:transition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883" y="57937"/>
            <a:ext cx="32899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conﬁdence</a:t>
            </a:r>
            <a:r>
              <a:rPr spc="-55" dirty="0"/>
              <a:t> </a:t>
            </a:r>
            <a:r>
              <a:rPr spc="15" dirty="0"/>
              <a:t>intervals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502399"/>
            <a:ext cx="4003040" cy="1712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60325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level 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of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probability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population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parameter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in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 </a:t>
            </a:r>
            <a:r>
              <a:rPr sz="1200" spc="-5" dirty="0">
                <a:solidFill>
                  <a:srgbClr val="7F7F7F"/>
                </a:solidFill>
                <a:latin typeface="Arial"/>
                <a:cs typeface="Arial"/>
              </a:rPr>
              <a:t>construct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single</a:t>
            </a:r>
            <a:r>
              <a:rPr sz="1200" spc="1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sample.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15"/>
              </a:spcBef>
            </a:pPr>
            <a:r>
              <a:rPr sz="1200" i="1" spc="-50" dirty="0">
                <a:latin typeface="Arial"/>
                <a:cs typeface="Arial"/>
              </a:rPr>
              <a:t>The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50" dirty="0">
                <a:latin typeface="Arial"/>
                <a:cs typeface="Arial"/>
              </a:rPr>
              <a:t>level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35" dirty="0">
                <a:latin typeface="Arial"/>
                <a:cs typeface="Arial"/>
              </a:rPr>
              <a:t>equal </a:t>
            </a:r>
            <a:r>
              <a:rPr sz="1200" i="1" spc="5" dirty="0">
                <a:latin typeface="Arial"/>
                <a:cs typeface="Arial"/>
              </a:rPr>
              <a:t>to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15" dirty="0">
                <a:latin typeface="Arial"/>
                <a:cs typeface="Arial"/>
              </a:rPr>
              <a:t>proportion of </a:t>
            </a:r>
            <a:r>
              <a:rPr sz="1200" i="1" spc="-20" dirty="0">
                <a:latin typeface="Arial"/>
                <a:cs typeface="Arial"/>
              </a:rPr>
              <a:t>random  </a:t>
            </a:r>
            <a:r>
              <a:rPr sz="1200" i="1" spc="-30" dirty="0">
                <a:latin typeface="Arial"/>
                <a:cs typeface="Arial"/>
              </a:rPr>
              <a:t>samples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30" dirty="0">
                <a:latin typeface="Arial"/>
                <a:cs typeface="Arial"/>
              </a:rPr>
              <a:t>result </a:t>
            </a:r>
            <a:r>
              <a:rPr sz="1200" i="1" spc="-40" dirty="0">
                <a:latin typeface="Arial"/>
                <a:cs typeface="Arial"/>
              </a:rPr>
              <a:t>in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35" dirty="0">
                <a:latin typeface="Arial"/>
                <a:cs typeface="Arial"/>
              </a:rPr>
              <a:t>intervals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20" dirty="0">
                <a:latin typeface="Arial"/>
                <a:cs typeface="Arial"/>
              </a:rPr>
              <a:t>contain the  </a:t>
            </a:r>
            <a:r>
              <a:rPr sz="1200" i="1" spc="-25" dirty="0">
                <a:latin typeface="Arial"/>
                <a:cs typeface="Arial"/>
              </a:rPr>
              <a:t>true </a:t>
            </a:r>
            <a:r>
              <a:rPr sz="1200" i="1" spc="5" dirty="0">
                <a:latin typeface="Arial"/>
                <a:cs typeface="Arial"/>
              </a:rPr>
              <a:t>pop.</a:t>
            </a:r>
            <a:r>
              <a:rPr sz="1200" i="1" spc="20" dirty="0">
                <a:latin typeface="Arial"/>
                <a:cs typeface="Arial"/>
              </a:rPr>
              <a:t> </a:t>
            </a:r>
            <a:r>
              <a:rPr sz="1200" i="1" spc="-35" dirty="0">
                <a:latin typeface="Arial"/>
                <a:cs typeface="Arial"/>
              </a:rPr>
              <a:t>parameter.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u="sng" spc="-30" dirty="0">
                <a:solidFill>
                  <a:srgbClr val="7F7F7F"/>
                </a:solidFill>
                <a:latin typeface="Arial"/>
                <a:cs typeface="Arial"/>
              </a:rPr>
              <a:t>narrower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always</a:t>
            </a:r>
            <a:r>
              <a:rPr sz="1200" spc="17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u="sng" spc="-30" dirty="0">
                <a:solidFill>
                  <a:srgbClr val="7F7F7F"/>
                </a:solidFill>
                <a:latin typeface="Arial"/>
                <a:cs typeface="Arial"/>
              </a:rPr>
              <a:t>better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13360" marR="153670">
              <a:lnSpc>
                <a:spcPct val="100000"/>
              </a:lnSpc>
              <a:spcBef>
                <a:spcPts val="5"/>
              </a:spcBef>
            </a:pPr>
            <a:r>
              <a:rPr sz="1200" i="1" spc="-45" dirty="0">
                <a:latin typeface="Arial"/>
                <a:cs typeface="Arial"/>
              </a:rPr>
              <a:t>This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incorrect </a:t>
            </a:r>
            <a:r>
              <a:rPr sz="1200" i="1" spc="-30" dirty="0">
                <a:latin typeface="Arial"/>
                <a:cs typeface="Arial"/>
              </a:rPr>
              <a:t>since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5" dirty="0">
                <a:latin typeface="Arial"/>
                <a:cs typeface="Arial"/>
              </a:rPr>
              <a:t>width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0" dirty="0">
                <a:latin typeface="Arial"/>
                <a:cs typeface="Arial"/>
              </a:rPr>
              <a:t>function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dirty="0">
                <a:latin typeface="Arial"/>
                <a:cs typeface="Arial"/>
              </a:rPr>
              <a:t>both </a:t>
            </a:r>
            <a:r>
              <a:rPr sz="1200" i="1" spc="-20" dirty="0">
                <a:latin typeface="Arial"/>
                <a:cs typeface="Arial"/>
              </a:rPr>
              <a:t>the  conﬁdence </a:t>
            </a:r>
            <a:r>
              <a:rPr sz="1200" i="1" spc="-50" dirty="0">
                <a:latin typeface="Arial"/>
                <a:cs typeface="Arial"/>
              </a:rPr>
              <a:t>level </a:t>
            </a:r>
            <a:r>
              <a:rPr sz="1200" i="1" spc="-25" dirty="0">
                <a:latin typeface="Arial"/>
                <a:cs typeface="Arial"/>
              </a:rPr>
              <a:t>and </a:t>
            </a:r>
            <a:r>
              <a:rPr sz="1200" i="1" spc="-20" dirty="0">
                <a:latin typeface="Arial"/>
                <a:cs typeface="Arial"/>
              </a:rPr>
              <a:t>the standard</a:t>
            </a:r>
            <a:r>
              <a:rPr sz="1200" i="1" spc="105" dirty="0">
                <a:latin typeface="Arial"/>
                <a:cs typeface="Arial"/>
              </a:rPr>
              <a:t> </a:t>
            </a:r>
            <a:r>
              <a:rPr sz="1200" i="1" spc="-45" dirty="0">
                <a:latin typeface="Arial"/>
                <a:cs typeface="Arial"/>
              </a:rPr>
              <a:t>error.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064" y="0"/>
            <a:ext cx="1035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🙃</a:t>
            </a:r>
            <a:r>
              <a:rPr lang="en-US" dirty="0"/>
              <a:t> 👫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2243287"/>
            <a:ext cx="1905000" cy="95250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883" y="57937"/>
            <a:ext cx="328993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Common </a:t>
            </a:r>
            <a:r>
              <a:rPr spc="30" dirty="0"/>
              <a:t>misconceptions about conﬁdence</a:t>
            </a:r>
            <a:r>
              <a:rPr spc="-55" dirty="0"/>
              <a:t> </a:t>
            </a:r>
            <a:r>
              <a:rPr spc="15" dirty="0"/>
              <a:t>intervals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502399"/>
            <a:ext cx="4003040" cy="23012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60325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level 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of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probability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that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true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population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parameter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in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the  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 </a:t>
            </a:r>
            <a:r>
              <a:rPr sz="1200" spc="-5" dirty="0">
                <a:solidFill>
                  <a:srgbClr val="7F7F7F"/>
                </a:solidFill>
                <a:latin typeface="Arial"/>
                <a:cs typeface="Arial"/>
              </a:rPr>
              <a:t>construct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single</a:t>
            </a:r>
            <a:r>
              <a:rPr sz="1200" spc="1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sample.</a:t>
            </a:r>
            <a:endParaRPr sz="1200" dirty="0">
              <a:latin typeface="Arial"/>
              <a:cs typeface="Arial"/>
            </a:endParaRPr>
          </a:p>
          <a:p>
            <a:pPr marL="213360" marR="5080">
              <a:lnSpc>
                <a:spcPct val="100000"/>
              </a:lnSpc>
              <a:spcBef>
                <a:spcPts val="15"/>
              </a:spcBef>
            </a:pPr>
            <a:r>
              <a:rPr sz="1200" i="1" spc="-50" dirty="0">
                <a:latin typeface="Arial"/>
                <a:cs typeface="Arial"/>
              </a:rPr>
              <a:t>The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50" dirty="0">
                <a:latin typeface="Arial"/>
                <a:cs typeface="Arial"/>
              </a:rPr>
              <a:t>level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35" dirty="0">
                <a:latin typeface="Arial"/>
                <a:cs typeface="Arial"/>
              </a:rPr>
              <a:t>equal </a:t>
            </a:r>
            <a:r>
              <a:rPr sz="1200" i="1" spc="5" dirty="0">
                <a:latin typeface="Arial"/>
                <a:cs typeface="Arial"/>
              </a:rPr>
              <a:t>to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15" dirty="0">
                <a:latin typeface="Arial"/>
                <a:cs typeface="Arial"/>
              </a:rPr>
              <a:t>proportion of </a:t>
            </a:r>
            <a:r>
              <a:rPr sz="1200" i="1" spc="-20" dirty="0">
                <a:latin typeface="Arial"/>
                <a:cs typeface="Arial"/>
              </a:rPr>
              <a:t>random  </a:t>
            </a:r>
            <a:r>
              <a:rPr sz="1200" i="1" spc="-30" dirty="0">
                <a:latin typeface="Arial"/>
                <a:cs typeface="Arial"/>
              </a:rPr>
              <a:t>samples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30" dirty="0">
                <a:latin typeface="Arial"/>
                <a:cs typeface="Arial"/>
              </a:rPr>
              <a:t>result </a:t>
            </a:r>
            <a:r>
              <a:rPr sz="1200" i="1" spc="-40" dirty="0">
                <a:latin typeface="Arial"/>
                <a:cs typeface="Arial"/>
              </a:rPr>
              <a:t>in </a:t>
            </a:r>
            <a:r>
              <a:rPr sz="1200" i="1" spc="-20" dirty="0">
                <a:latin typeface="Arial"/>
                <a:cs typeface="Arial"/>
              </a:rPr>
              <a:t>conﬁdence </a:t>
            </a:r>
            <a:r>
              <a:rPr sz="1200" i="1" spc="-35" dirty="0">
                <a:latin typeface="Arial"/>
                <a:cs typeface="Arial"/>
              </a:rPr>
              <a:t>intervals </a:t>
            </a:r>
            <a:r>
              <a:rPr sz="1200" i="1" spc="-10" dirty="0">
                <a:latin typeface="Arial"/>
                <a:cs typeface="Arial"/>
              </a:rPr>
              <a:t>that </a:t>
            </a:r>
            <a:r>
              <a:rPr sz="1200" i="1" spc="-20" dirty="0">
                <a:latin typeface="Arial"/>
                <a:cs typeface="Arial"/>
              </a:rPr>
              <a:t>contain the  </a:t>
            </a:r>
            <a:r>
              <a:rPr sz="1200" i="1" spc="-25" dirty="0">
                <a:latin typeface="Arial"/>
                <a:cs typeface="Arial"/>
              </a:rPr>
              <a:t>true </a:t>
            </a:r>
            <a:r>
              <a:rPr sz="1200" i="1" spc="5" dirty="0">
                <a:latin typeface="Arial"/>
                <a:cs typeface="Arial"/>
              </a:rPr>
              <a:t>pop.</a:t>
            </a:r>
            <a:r>
              <a:rPr sz="1200" i="1" spc="20" dirty="0">
                <a:latin typeface="Arial"/>
                <a:cs typeface="Arial"/>
              </a:rPr>
              <a:t> </a:t>
            </a:r>
            <a:r>
              <a:rPr sz="1200" i="1" spc="-35" dirty="0">
                <a:latin typeface="Arial"/>
                <a:cs typeface="Arial"/>
              </a:rPr>
              <a:t>parameter.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narrower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conﬁdence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</a:t>
            </a:r>
            <a:r>
              <a:rPr sz="1200" spc="-40" dirty="0">
                <a:solidFill>
                  <a:srgbClr val="7F7F7F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always</a:t>
            </a:r>
            <a:r>
              <a:rPr sz="1200" spc="17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better.</a:t>
            </a:r>
            <a:endParaRPr sz="1200" dirty="0">
              <a:latin typeface="Arial"/>
              <a:cs typeface="Arial"/>
            </a:endParaRPr>
          </a:p>
          <a:p>
            <a:pPr marL="213360" marR="153670">
              <a:lnSpc>
                <a:spcPct val="100000"/>
              </a:lnSpc>
              <a:spcBef>
                <a:spcPts val="5"/>
              </a:spcBef>
            </a:pPr>
            <a:r>
              <a:rPr sz="1200" i="1" spc="-45" dirty="0">
                <a:latin typeface="Arial"/>
                <a:cs typeface="Arial"/>
              </a:rPr>
              <a:t>This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incorrect </a:t>
            </a:r>
            <a:r>
              <a:rPr sz="1200" i="1" spc="-30" dirty="0">
                <a:latin typeface="Arial"/>
                <a:cs typeface="Arial"/>
              </a:rPr>
              <a:t>since </a:t>
            </a:r>
            <a:r>
              <a:rPr sz="1200" i="1" spc="-20" dirty="0">
                <a:latin typeface="Arial"/>
                <a:cs typeface="Arial"/>
              </a:rPr>
              <a:t>the </a:t>
            </a:r>
            <a:r>
              <a:rPr sz="1200" i="1" spc="-5" dirty="0">
                <a:latin typeface="Arial"/>
                <a:cs typeface="Arial"/>
              </a:rPr>
              <a:t>width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50" dirty="0">
                <a:latin typeface="Arial"/>
                <a:cs typeface="Arial"/>
              </a:rPr>
              <a:t>a </a:t>
            </a:r>
            <a:r>
              <a:rPr sz="1200" i="1" spc="-20" dirty="0">
                <a:latin typeface="Arial"/>
                <a:cs typeface="Arial"/>
              </a:rPr>
              <a:t>function </a:t>
            </a:r>
            <a:r>
              <a:rPr sz="1200" i="1" spc="-15" dirty="0">
                <a:latin typeface="Arial"/>
                <a:cs typeface="Arial"/>
              </a:rPr>
              <a:t>of </a:t>
            </a:r>
            <a:r>
              <a:rPr sz="1200" i="1" dirty="0">
                <a:latin typeface="Arial"/>
                <a:cs typeface="Arial"/>
              </a:rPr>
              <a:t>both </a:t>
            </a:r>
            <a:r>
              <a:rPr sz="1200" i="1" spc="-20" dirty="0">
                <a:latin typeface="Arial"/>
                <a:cs typeface="Arial"/>
              </a:rPr>
              <a:t>the  conﬁdence </a:t>
            </a:r>
            <a:r>
              <a:rPr sz="1200" i="1" spc="-50" dirty="0">
                <a:latin typeface="Arial"/>
                <a:cs typeface="Arial"/>
              </a:rPr>
              <a:t>level </a:t>
            </a:r>
            <a:r>
              <a:rPr sz="1200" i="1" spc="-25" dirty="0">
                <a:latin typeface="Arial"/>
                <a:cs typeface="Arial"/>
              </a:rPr>
              <a:t>and </a:t>
            </a:r>
            <a:r>
              <a:rPr sz="1200" i="1" spc="-20" dirty="0">
                <a:latin typeface="Arial"/>
                <a:cs typeface="Arial"/>
              </a:rPr>
              <a:t>the standard</a:t>
            </a:r>
            <a:r>
              <a:rPr sz="1200" i="1" spc="105" dirty="0">
                <a:latin typeface="Arial"/>
                <a:cs typeface="Arial"/>
              </a:rPr>
              <a:t> </a:t>
            </a:r>
            <a:r>
              <a:rPr sz="1200" i="1" spc="-45" dirty="0">
                <a:latin typeface="Arial"/>
                <a:cs typeface="Arial"/>
              </a:rPr>
              <a:t>error.</a:t>
            </a:r>
            <a:endParaRPr sz="1200" dirty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 startAt="3"/>
              <a:tabLst>
                <a:tab pos="213995" algn="l"/>
              </a:tabLst>
            </a:pPr>
            <a:r>
              <a:rPr sz="1200" spc="-50" dirty="0">
                <a:solidFill>
                  <a:srgbClr val="7F7F7F"/>
                </a:solidFill>
                <a:latin typeface="Arial"/>
                <a:cs typeface="Arial"/>
              </a:rPr>
              <a:t>A </a:t>
            </a:r>
            <a:r>
              <a:rPr sz="1200" u="sng" spc="-20" dirty="0">
                <a:solidFill>
                  <a:srgbClr val="7F7F7F"/>
                </a:solidFill>
                <a:latin typeface="Arial"/>
                <a:cs typeface="Arial"/>
              </a:rPr>
              <a:t>wider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interval means </a:t>
            </a:r>
            <a:r>
              <a:rPr sz="1200" u="sng" spc="-40" dirty="0">
                <a:solidFill>
                  <a:srgbClr val="7F7F7F"/>
                </a:solidFill>
                <a:latin typeface="Arial"/>
                <a:cs typeface="Arial"/>
              </a:rPr>
              <a:t>less</a:t>
            </a:r>
            <a:r>
              <a:rPr sz="1200" u="sng" spc="1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u="sng" spc="-20" dirty="0">
                <a:solidFill>
                  <a:srgbClr val="7F7F7F"/>
                </a:solidFill>
                <a:latin typeface="Arial"/>
                <a:cs typeface="Arial"/>
              </a:rPr>
              <a:t>conﬁdence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13360" marR="147955">
              <a:lnSpc>
                <a:spcPct val="100000"/>
              </a:lnSpc>
              <a:spcBef>
                <a:spcPts val="5"/>
              </a:spcBef>
            </a:pPr>
            <a:r>
              <a:rPr sz="1200" i="1" spc="-45" dirty="0">
                <a:latin typeface="Arial"/>
                <a:cs typeface="Arial"/>
              </a:rPr>
              <a:t>This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0" dirty="0">
                <a:latin typeface="Arial"/>
                <a:cs typeface="Arial"/>
              </a:rPr>
              <a:t>incorrect </a:t>
            </a:r>
            <a:r>
              <a:rPr sz="1200" i="1" spc="-30" dirty="0">
                <a:latin typeface="Arial"/>
                <a:cs typeface="Arial"/>
              </a:rPr>
              <a:t>since </a:t>
            </a:r>
            <a:r>
              <a:rPr sz="1200" i="1" spc="-15" dirty="0">
                <a:latin typeface="Arial"/>
                <a:cs typeface="Arial"/>
              </a:rPr>
              <a:t>it </a:t>
            </a:r>
            <a:r>
              <a:rPr sz="1200" i="1" spc="-40" dirty="0">
                <a:latin typeface="Arial"/>
                <a:cs typeface="Arial"/>
              </a:rPr>
              <a:t>is </a:t>
            </a:r>
            <a:r>
              <a:rPr sz="1200" i="1" spc="-25" dirty="0">
                <a:latin typeface="Arial"/>
                <a:cs typeface="Arial"/>
              </a:rPr>
              <a:t>possible </a:t>
            </a:r>
            <a:r>
              <a:rPr sz="1200" i="1" spc="5" dirty="0">
                <a:latin typeface="Arial"/>
                <a:cs typeface="Arial"/>
              </a:rPr>
              <a:t>to </a:t>
            </a:r>
            <a:r>
              <a:rPr sz="1200" i="1" spc="-40" dirty="0">
                <a:latin typeface="Arial"/>
                <a:cs typeface="Arial"/>
              </a:rPr>
              <a:t>make </a:t>
            </a:r>
            <a:r>
              <a:rPr sz="1200" i="1" spc="-45" dirty="0">
                <a:latin typeface="Arial"/>
                <a:cs typeface="Arial"/>
              </a:rPr>
              <a:t>very </a:t>
            </a:r>
            <a:r>
              <a:rPr sz="1200" i="1" spc="-30" dirty="0">
                <a:latin typeface="Arial"/>
                <a:cs typeface="Arial"/>
              </a:rPr>
              <a:t>precise  </a:t>
            </a:r>
            <a:r>
              <a:rPr sz="1200" i="1" spc="-20" dirty="0">
                <a:latin typeface="Arial"/>
                <a:cs typeface="Arial"/>
              </a:rPr>
              <a:t>statements </a:t>
            </a:r>
            <a:r>
              <a:rPr sz="1200" i="1" spc="-10" dirty="0">
                <a:latin typeface="Arial"/>
                <a:cs typeface="Arial"/>
              </a:rPr>
              <a:t>with </a:t>
            </a:r>
            <a:r>
              <a:rPr sz="1200" i="1" spc="-45" dirty="0">
                <a:latin typeface="Arial"/>
                <a:cs typeface="Arial"/>
              </a:rPr>
              <a:t>very </a:t>
            </a:r>
            <a:r>
              <a:rPr sz="1200" i="1" spc="-25" dirty="0">
                <a:latin typeface="Arial"/>
                <a:cs typeface="Arial"/>
              </a:rPr>
              <a:t>little</a:t>
            </a:r>
            <a:r>
              <a:rPr sz="1200" i="1" spc="65" dirty="0">
                <a:latin typeface="Arial"/>
                <a:cs typeface="Arial"/>
              </a:rPr>
              <a:t> </a:t>
            </a:r>
            <a:r>
              <a:rPr sz="1200" i="1" spc="-20" dirty="0">
                <a:latin typeface="Arial"/>
                <a:cs typeface="Arial"/>
              </a:rPr>
              <a:t>conﬁdence.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064" y="0"/>
            <a:ext cx="1035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🙃</a:t>
            </a:r>
            <a:r>
              <a:rPr lang="en-US" dirty="0"/>
              <a:t> 👫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3262" y="2621915"/>
            <a:ext cx="1314450" cy="65722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FontTx/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Making a Confidence Interval: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🆕 </a:t>
            </a:r>
            <a:r>
              <a:rPr lang="en-US"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Use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conﬁdence </a:t>
            </a:r>
            <a:r>
              <a:rPr lang="en-US"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intervals </a:t>
            </a:r>
            <a:r>
              <a:rPr lang="en-US"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estimate </a:t>
            </a:r>
            <a:r>
              <a:rPr lang="en-US"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population</a:t>
            </a:r>
            <a:r>
              <a:rPr lang="en-US" sz="1050" spc="-18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parameters</a:t>
            </a:r>
            <a:endParaRPr lang="en-US"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for using the CLT to make a Conf. Interval: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Statistical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inference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methods 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based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on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depend on 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same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as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</a:t>
            </a:r>
            <a:endParaRPr lang="en-US" sz="1050" spc="-25" dirty="0" smtClean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Common misconceptions about confidence intervals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🙃</a:t>
            </a:r>
            <a:endParaRPr lang="en-US" sz="1050" u="sng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dirty="0" smtClean="0">
                <a:latin typeface="Arial"/>
                <a:cs typeface="Arial"/>
              </a:rPr>
              <a:t>What sample size do we need?</a:t>
            </a:r>
            <a:r>
              <a:rPr lang="en-US" sz="1050" dirty="0" smtClean="0"/>
              <a:t>🔍 👫 </a:t>
            </a:r>
            <a:r>
              <a:rPr sz="1050" spc="15" dirty="0" smtClean="0">
                <a:latin typeface="Arial"/>
                <a:cs typeface="Arial"/>
              </a:rPr>
              <a:t>Calculate </a:t>
            </a:r>
            <a:r>
              <a:rPr sz="1050" spc="20" dirty="0">
                <a:latin typeface="Arial"/>
                <a:cs typeface="Arial"/>
              </a:rPr>
              <a:t>the sample </a:t>
            </a:r>
            <a:r>
              <a:rPr sz="1050" spc="5" dirty="0">
                <a:latin typeface="Arial"/>
                <a:cs typeface="Arial"/>
              </a:rPr>
              <a:t>size </a:t>
            </a:r>
            <a:r>
              <a:rPr sz="1050" spc="-5" dirty="0">
                <a:latin typeface="Arial"/>
                <a:cs typeface="Arial"/>
              </a:rPr>
              <a:t>a </a:t>
            </a:r>
            <a:r>
              <a:rPr sz="1050" spc="20" dirty="0">
                <a:latin typeface="Arial"/>
                <a:cs typeface="Arial"/>
              </a:rPr>
              <a:t>priori </a:t>
            </a:r>
            <a:r>
              <a:rPr sz="1050" spc="45" dirty="0">
                <a:latin typeface="Arial"/>
                <a:cs typeface="Arial"/>
              </a:rPr>
              <a:t>to </a:t>
            </a:r>
            <a:r>
              <a:rPr sz="1050" spc="10" dirty="0">
                <a:latin typeface="Arial"/>
                <a:cs typeface="Arial"/>
              </a:rPr>
              <a:t>achieve </a:t>
            </a:r>
            <a:r>
              <a:rPr sz="1050" spc="15" dirty="0">
                <a:latin typeface="Arial"/>
                <a:cs typeface="Arial"/>
              </a:rPr>
              <a:t>desired margin  </a:t>
            </a:r>
            <a:r>
              <a:rPr sz="1050" spc="30" dirty="0">
                <a:latin typeface="Arial"/>
                <a:cs typeface="Arial"/>
              </a:rPr>
              <a:t>of</a:t>
            </a:r>
            <a:r>
              <a:rPr sz="1050" spc="5" dirty="0">
                <a:latin typeface="Arial"/>
                <a:cs typeface="Arial"/>
              </a:rPr>
              <a:t> </a:t>
            </a:r>
            <a:r>
              <a:rPr sz="1050" spc="10" dirty="0">
                <a:latin typeface="Arial"/>
                <a:cs typeface="Arial"/>
              </a:rPr>
              <a:t>error</a:t>
            </a:r>
            <a:endParaRPr sz="105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3839252"/>
      </p:ext>
    </p:extLst>
  </p:cSld>
  <p:clrMapOvr>
    <a:masterClrMapping/>
  </p:clrMapOvr>
  <p:transition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812" y="57937"/>
            <a:ext cx="435800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4. Calculate </a:t>
            </a:r>
            <a:r>
              <a:rPr spc="20" dirty="0"/>
              <a:t>the sample </a:t>
            </a:r>
            <a:r>
              <a:rPr spc="5" dirty="0"/>
              <a:t>size </a:t>
            </a:r>
            <a:r>
              <a:rPr spc="-5" dirty="0"/>
              <a:t>a </a:t>
            </a:r>
            <a:r>
              <a:rPr spc="20" dirty="0"/>
              <a:t>priori </a:t>
            </a:r>
            <a:r>
              <a:rPr spc="45" dirty="0"/>
              <a:t>to </a:t>
            </a:r>
            <a:r>
              <a:rPr spc="10" dirty="0"/>
              <a:t>achieve </a:t>
            </a:r>
            <a:r>
              <a:rPr spc="15" dirty="0"/>
              <a:t>desired margin </a:t>
            </a:r>
            <a:r>
              <a:rPr spc="30" dirty="0"/>
              <a:t>of</a:t>
            </a:r>
            <a:r>
              <a:rPr spc="-180" dirty="0"/>
              <a:t> </a:t>
            </a:r>
            <a:r>
              <a:rPr spc="10" dirty="0"/>
              <a:t>error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40411" y="1601914"/>
            <a:ext cx="412750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-30" dirty="0">
                <a:latin typeface="Arial"/>
                <a:cs typeface="Arial"/>
              </a:rPr>
              <a:t>So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20" dirty="0">
                <a:latin typeface="Arial"/>
                <a:cs typeface="Arial"/>
              </a:rPr>
              <a:t>we </a:t>
            </a:r>
            <a:r>
              <a:rPr sz="1200" spc="-10" dirty="0">
                <a:latin typeface="Arial"/>
                <a:cs typeface="Arial"/>
              </a:rPr>
              <a:t>know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desired </a:t>
            </a:r>
            <a:r>
              <a:rPr sz="1200" i="1" spc="30" dirty="0">
                <a:latin typeface="Times New Roman"/>
                <a:cs typeface="Times New Roman"/>
              </a:rPr>
              <a:t>ME</a:t>
            </a:r>
            <a:r>
              <a:rPr sz="1200" spc="30" dirty="0">
                <a:latin typeface="Arial"/>
                <a:cs typeface="Arial"/>
              </a:rPr>
              <a:t>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conﬁdence </a:t>
            </a:r>
            <a:r>
              <a:rPr sz="1200" spc="-50" dirty="0">
                <a:latin typeface="Arial"/>
                <a:cs typeface="Arial"/>
              </a:rPr>
              <a:t>level </a:t>
            </a:r>
            <a:r>
              <a:rPr sz="1200" spc="-45" dirty="0">
                <a:latin typeface="Arial"/>
                <a:cs typeface="Arial"/>
              </a:rPr>
              <a:t>(and</a:t>
            </a:r>
            <a:r>
              <a:rPr sz="1200" spc="-140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hence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i="1" spc="-40" dirty="0">
                <a:latin typeface="Times New Roman"/>
                <a:cs typeface="Times New Roman"/>
              </a:rPr>
              <a:t>z</a:t>
            </a:r>
            <a:r>
              <a:rPr sz="1200" spc="-60" baseline="31250" dirty="0">
                <a:latin typeface="DejaVu Sans"/>
                <a:cs typeface="DejaVu Sans"/>
              </a:rPr>
              <a:t>⋆</a:t>
            </a:r>
            <a:r>
              <a:rPr sz="1200" spc="-40" dirty="0">
                <a:latin typeface="Arial"/>
                <a:cs typeface="Arial"/>
              </a:rPr>
              <a:t>),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20" dirty="0">
                <a:latin typeface="Arial"/>
                <a:cs typeface="Arial"/>
              </a:rPr>
              <a:t>standard </a:t>
            </a:r>
            <a:r>
              <a:rPr sz="1200" spc="-25" dirty="0">
                <a:latin typeface="Arial"/>
                <a:cs typeface="Arial"/>
              </a:rPr>
              <a:t>deviation, </a:t>
            </a:r>
            <a:r>
              <a:rPr sz="1200" u="sng" spc="-20" dirty="0">
                <a:latin typeface="Arial"/>
                <a:cs typeface="Arial"/>
              </a:rPr>
              <a:t>we can </a:t>
            </a:r>
            <a:r>
              <a:rPr sz="1200" u="sng" spc="-40" dirty="0">
                <a:latin typeface="Arial"/>
                <a:cs typeface="Arial"/>
              </a:rPr>
              <a:t>solve </a:t>
            </a:r>
            <a:r>
              <a:rPr sz="1200" u="sng" spc="-20" dirty="0">
                <a:latin typeface="Arial"/>
                <a:cs typeface="Arial"/>
              </a:rPr>
              <a:t>for</a:t>
            </a:r>
            <a:r>
              <a:rPr sz="1200" u="sng" spc="245" dirty="0">
                <a:latin typeface="Arial"/>
                <a:cs typeface="Arial"/>
              </a:rPr>
              <a:t> </a:t>
            </a:r>
            <a:r>
              <a:rPr sz="1200" i="1" u="sng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892175"/>
            <a:ext cx="1290320" cy="6243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334463"/>
            <a:ext cx="75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🔍</a:t>
            </a:r>
            <a:r>
              <a:rPr lang="en-US" dirty="0"/>
              <a:t> </a:t>
            </a:r>
            <a:r>
              <a:rPr lang="en-US" dirty="0" smtClean="0"/>
              <a:t>👫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38450" y="12731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Want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283737" y="806784"/>
            <a:ext cx="564113" cy="237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47850" y="806784"/>
            <a:ext cx="416560" cy="3139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47850" y="806784"/>
            <a:ext cx="609600" cy="237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34399" y="496427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Know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18" name="Straight Arrow Connector 17"/>
          <p:cNvCxnSpPr>
            <a:stCxn id="3" idx="1"/>
          </p:cNvCxnSpPr>
          <p:nvPr/>
        </p:nvCxnSpPr>
        <p:spPr>
          <a:xfrm flipH="1" flipV="1">
            <a:off x="2686050" y="1273175"/>
            <a:ext cx="152400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10567" y="1088509"/>
                <a:ext cx="56445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𝑀𝐸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≤#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567" y="1088509"/>
                <a:ext cx="564450" cy="184666"/>
              </a:xfrm>
              <a:prstGeom prst="rect">
                <a:avLst/>
              </a:prstGeom>
              <a:blipFill>
                <a:blip r:embed="rId3"/>
                <a:stretch>
                  <a:fillRect l="-6452" r="-5376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627405"/>
            <a:ext cx="4126865" cy="249850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5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5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sz="1050" dirty="0">
              <a:solidFill>
                <a:schemeClr val="tx2"/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FontTx/>
              <a:buAutoNum type="arabicPeriod"/>
              <a:tabLst>
                <a:tab pos="443865" algn="l"/>
              </a:tabLst>
            </a:pPr>
            <a:r>
              <a:rPr lang="en-US" sz="1050" u="sng" spc="10" dirty="0" smtClean="0">
                <a:latin typeface="Arial"/>
                <a:cs typeface="Arial"/>
              </a:rPr>
              <a:t>Making a Confidence Interval: </a:t>
            </a:r>
            <a:r>
              <a:rPr lang="en-US" sz="1050" dirty="0"/>
              <a:t>🔍 🆕 </a:t>
            </a:r>
            <a:r>
              <a:rPr lang="en-US" sz="1050" spc="10" dirty="0">
                <a:latin typeface="Arial"/>
                <a:cs typeface="Arial"/>
              </a:rPr>
              <a:t>Use </a:t>
            </a:r>
            <a:r>
              <a:rPr lang="en-US" sz="1050" spc="30" dirty="0">
                <a:latin typeface="Arial"/>
                <a:cs typeface="Arial"/>
              </a:rPr>
              <a:t>conﬁdence </a:t>
            </a:r>
            <a:r>
              <a:rPr lang="en-US" sz="1050" spc="15" dirty="0">
                <a:latin typeface="Arial"/>
                <a:cs typeface="Arial"/>
              </a:rPr>
              <a:t>intervals </a:t>
            </a:r>
            <a:r>
              <a:rPr lang="en-US" sz="1050" spc="45" dirty="0">
                <a:latin typeface="Arial"/>
                <a:cs typeface="Arial"/>
              </a:rPr>
              <a:t>to </a:t>
            </a:r>
            <a:r>
              <a:rPr lang="en-US" sz="1050" spc="20" dirty="0">
                <a:latin typeface="Arial"/>
                <a:cs typeface="Arial"/>
              </a:rPr>
              <a:t>estimate </a:t>
            </a:r>
            <a:r>
              <a:rPr lang="en-US" sz="1050" spc="30" dirty="0">
                <a:latin typeface="Arial"/>
                <a:cs typeface="Arial"/>
              </a:rPr>
              <a:t>population</a:t>
            </a:r>
            <a:r>
              <a:rPr lang="en-US" sz="1050" spc="-180" dirty="0">
                <a:latin typeface="Arial"/>
                <a:cs typeface="Arial"/>
              </a:rPr>
              <a:t> </a:t>
            </a:r>
            <a:r>
              <a:rPr lang="en-US" sz="1050" spc="20" dirty="0">
                <a:latin typeface="Arial"/>
                <a:cs typeface="Arial"/>
              </a:rPr>
              <a:t>parameters</a:t>
            </a:r>
            <a:endParaRPr lang="en-US" sz="1050" dirty="0"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for using the CLT to make a Conf. Interval: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Statistical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inference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methods 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based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on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depend on 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same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conditions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as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</a:t>
            </a:r>
            <a:r>
              <a:rPr sz="1050" spc="-2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CLT</a:t>
            </a:r>
            <a:endParaRPr lang="en-US" sz="1050" spc="-25" dirty="0" smtClean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spc="-2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Common misconceptions about confidence intervals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🙃</a:t>
            </a:r>
            <a:endParaRPr lang="en-US" sz="1050" u="sng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469900" marR="43815" lvl="2" indent="276860">
              <a:lnSpc>
                <a:spcPct val="107500"/>
              </a:lnSpc>
              <a:buAutoNum type="arabicPeriod"/>
              <a:tabLst>
                <a:tab pos="443865" algn="l"/>
              </a:tabLst>
            </a:pPr>
            <a:r>
              <a:rPr lang="en-US" sz="1050" u="sng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What sample size do we need?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 👫 </a:t>
            </a:r>
            <a:r>
              <a:rPr sz="1050" spc="15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Calculate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size </a:t>
            </a:r>
            <a:r>
              <a:rPr sz="1050" spc="-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 </a:t>
            </a:r>
            <a:r>
              <a:rPr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priori </a:t>
            </a:r>
            <a:r>
              <a:rPr sz="1050" spc="4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to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achieve </a:t>
            </a:r>
            <a:r>
              <a:rPr sz="1050" spc="1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desired margin  </a:t>
            </a:r>
            <a:r>
              <a:rPr sz="1050" spc="3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of</a:t>
            </a:r>
            <a:r>
              <a:rPr sz="1050" spc="5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1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error</a:t>
            </a:r>
            <a:endParaRPr sz="105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CCCCCC"/>
              </a:buClr>
              <a:buFont typeface="Arial"/>
              <a:buAutoNum type="arabicPeriod"/>
            </a:pPr>
            <a:endParaRPr sz="1200" dirty="0">
              <a:latin typeface="Times New Roman"/>
              <a:cs typeface="Times New Roman"/>
            </a:endParaRPr>
          </a:p>
          <a:p>
            <a:pPr marL="166370" indent="-153670">
              <a:lnSpc>
                <a:spcPct val="100000"/>
              </a:lnSpc>
              <a:spcBef>
                <a:spcPts val="855"/>
              </a:spcBef>
              <a:buAutoNum type="arabicPeriod"/>
              <a:tabLst>
                <a:tab pos="167005" algn="l"/>
              </a:tabLst>
            </a:pPr>
            <a:r>
              <a:rPr sz="105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1870805"/>
      </p:ext>
    </p:extLst>
  </p:cSld>
  <p:clrMapOvr>
    <a:masterClrMapping/>
  </p:clrMapOvr>
  <p:transition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017778"/>
            <a:ext cx="4222115" cy="254635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794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2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Application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exercise: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3.1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interval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single</a:t>
            </a:r>
            <a:r>
              <a:rPr sz="105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mean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1272159"/>
            <a:ext cx="4222115" cy="245745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31115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5"/>
              </a:spcBef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course website for</a:t>
            </a:r>
            <a:r>
              <a:rPr sz="1200" spc="8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details.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Summary </a:t>
            </a:r>
            <a:r>
              <a:rPr spc="30" dirty="0"/>
              <a:t>of </a:t>
            </a:r>
            <a:r>
              <a:rPr spc="20" dirty="0"/>
              <a:t>main</a:t>
            </a:r>
            <a:r>
              <a:rPr spc="-75" dirty="0"/>
              <a:t> </a:t>
            </a:r>
            <a:r>
              <a:rPr spc="15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677" y="929754"/>
            <a:ext cx="3848735" cy="14217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508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25" dirty="0">
                <a:latin typeface="Arial"/>
                <a:cs typeface="Arial"/>
              </a:rPr>
              <a:t>Statistical </a:t>
            </a:r>
            <a:r>
              <a:rPr sz="1200" spc="-35" dirty="0">
                <a:latin typeface="Arial"/>
                <a:cs typeface="Arial"/>
              </a:rPr>
              <a:t>inference </a:t>
            </a:r>
            <a:r>
              <a:rPr sz="1200" spc="-15" dirty="0">
                <a:latin typeface="Arial"/>
                <a:cs typeface="Arial"/>
              </a:rPr>
              <a:t>methods </a:t>
            </a:r>
            <a:r>
              <a:rPr sz="1200" spc="-20" dirty="0">
                <a:latin typeface="Arial"/>
                <a:cs typeface="Arial"/>
              </a:rPr>
              <a:t>based on the </a:t>
            </a:r>
            <a:r>
              <a:rPr sz="1200" spc="-80" dirty="0">
                <a:latin typeface="Arial"/>
                <a:cs typeface="Arial"/>
              </a:rPr>
              <a:t>CLT </a:t>
            </a:r>
            <a:r>
              <a:rPr sz="1200" spc="-15" dirty="0">
                <a:latin typeface="Arial"/>
                <a:cs typeface="Arial"/>
              </a:rPr>
              <a:t>depend  </a:t>
            </a:r>
            <a:r>
              <a:rPr sz="1200" spc="-20" dirty="0">
                <a:latin typeface="Arial"/>
                <a:cs typeface="Arial"/>
              </a:rPr>
              <a:t>on the </a:t>
            </a:r>
            <a:r>
              <a:rPr sz="1200" spc="-35" dirty="0">
                <a:latin typeface="Arial"/>
                <a:cs typeface="Arial"/>
              </a:rPr>
              <a:t>same </a:t>
            </a:r>
            <a:r>
              <a:rPr sz="1200" spc="-15" dirty="0">
                <a:latin typeface="Arial"/>
                <a:cs typeface="Arial"/>
              </a:rPr>
              <a:t>conditions </a:t>
            </a:r>
            <a:r>
              <a:rPr sz="1200" spc="-40" dirty="0">
                <a:latin typeface="Arial"/>
                <a:cs typeface="Arial"/>
              </a:rPr>
              <a:t>as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spc="-80" dirty="0">
                <a:latin typeface="Arial"/>
                <a:cs typeface="Arial"/>
              </a:rPr>
              <a:t>CLT</a:t>
            </a:r>
            <a:endParaRPr sz="1200">
              <a:latin typeface="Arial"/>
              <a:cs typeface="Arial"/>
            </a:endParaRPr>
          </a:p>
          <a:p>
            <a:pPr marL="213360" marR="542290" indent="-200660">
              <a:lnSpc>
                <a:spcPct val="100000"/>
              </a:lnSpc>
              <a:spcBef>
                <a:spcPts val="309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45" dirty="0">
                <a:latin typeface="Arial"/>
                <a:cs typeface="Arial"/>
              </a:rPr>
              <a:t>Use </a:t>
            </a:r>
            <a:r>
              <a:rPr sz="1200" spc="-20" dirty="0">
                <a:latin typeface="Arial"/>
                <a:cs typeface="Arial"/>
              </a:rPr>
              <a:t>conﬁdence </a:t>
            </a:r>
            <a:r>
              <a:rPr sz="1200" spc="-35" dirty="0">
                <a:latin typeface="Arial"/>
                <a:cs typeface="Arial"/>
              </a:rPr>
              <a:t>intervals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estimate </a:t>
            </a:r>
            <a:r>
              <a:rPr sz="1200" spc="-20" dirty="0">
                <a:latin typeface="Arial"/>
                <a:cs typeface="Arial"/>
              </a:rPr>
              <a:t>population  </a:t>
            </a:r>
            <a:r>
              <a:rPr sz="1200" spc="-25" dirty="0">
                <a:latin typeface="Arial"/>
                <a:cs typeface="Arial"/>
              </a:rPr>
              <a:t>parameters</a:t>
            </a:r>
            <a:endParaRPr sz="120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0" dirty="0">
                <a:latin typeface="Arial"/>
                <a:cs typeface="Arial"/>
              </a:rPr>
              <a:t>Critical </a:t>
            </a:r>
            <a:r>
              <a:rPr sz="1200" spc="-45" dirty="0">
                <a:latin typeface="Arial"/>
                <a:cs typeface="Arial"/>
              </a:rPr>
              <a:t>value </a:t>
            </a:r>
            <a:r>
              <a:rPr sz="1200" spc="-15" dirty="0">
                <a:latin typeface="Arial"/>
                <a:cs typeface="Arial"/>
              </a:rPr>
              <a:t>depends </a:t>
            </a:r>
            <a:r>
              <a:rPr sz="1200" spc="-20" dirty="0">
                <a:latin typeface="Arial"/>
                <a:cs typeface="Arial"/>
              </a:rPr>
              <a:t>on the conﬁdence</a:t>
            </a:r>
            <a:r>
              <a:rPr sz="1200" spc="12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level</a:t>
            </a:r>
            <a:endParaRPr sz="1200">
              <a:latin typeface="Arial"/>
              <a:cs typeface="Arial"/>
            </a:endParaRPr>
          </a:p>
          <a:p>
            <a:pPr marL="213360" marR="252095" indent="-20066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rabicPeriod"/>
              <a:tabLst>
                <a:tab pos="213995" algn="l"/>
              </a:tabLst>
            </a:pPr>
            <a:r>
              <a:rPr sz="1200" spc="-30" dirty="0">
                <a:latin typeface="Arial"/>
                <a:cs typeface="Arial"/>
              </a:rPr>
              <a:t>Calculate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45" dirty="0">
                <a:latin typeface="Arial"/>
                <a:cs typeface="Arial"/>
              </a:rPr>
              <a:t>size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5" dirty="0">
                <a:latin typeface="Arial"/>
                <a:cs typeface="Arial"/>
              </a:rPr>
              <a:t>priori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40" dirty="0">
                <a:latin typeface="Arial"/>
                <a:cs typeface="Arial"/>
              </a:rPr>
              <a:t>achieve </a:t>
            </a:r>
            <a:r>
              <a:rPr sz="1200" spc="-30" dirty="0">
                <a:latin typeface="Arial"/>
                <a:cs typeface="Arial"/>
              </a:rPr>
              <a:t>desired  margin </a:t>
            </a:r>
            <a:r>
              <a:rPr sz="1200" spc="-15" dirty="0">
                <a:latin typeface="Arial"/>
                <a:cs typeface="Arial"/>
              </a:rPr>
              <a:t>of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-30" dirty="0">
                <a:latin typeface="Arial"/>
                <a:cs typeface="Arial"/>
              </a:rPr>
              <a:t>error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is the general structure of a confidence interval (for </a:t>
            </a:r>
            <a:r>
              <a:rPr lang="en-US" sz="2800" b="1" u="sng" dirty="0" smtClean="0"/>
              <a:t>any</a:t>
            </a:r>
            <a:r>
              <a:rPr lang="en-US" sz="2800" b="1" dirty="0" smtClean="0"/>
              <a:t> population parameter)?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32218931"/>
      </p:ext>
    </p:extLst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800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2. </a:t>
            </a:r>
            <a:r>
              <a:rPr spc="10" dirty="0"/>
              <a:t>Use </a:t>
            </a:r>
            <a:r>
              <a:rPr spc="30" dirty="0"/>
              <a:t>conﬁdence </a:t>
            </a:r>
            <a:r>
              <a:rPr spc="15" dirty="0"/>
              <a:t>intervals </a:t>
            </a:r>
            <a:r>
              <a:rPr spc="45" dirty="0"/>
              <a:t>to </a:t>
            </a:r>
            <a:r>
              <a:rPr spc="20" dirty="0"/>
              <a:t>estimate </a:t>
            </a:r>
            <a:r>
              <a:rPr spc="30" dirty="0"/>
              <a:t>population</a:t>
            </a:r>
            <a:r>
              <a:rPr spc="10" dirty="0"/>
              <a:t> </a:t>
            </a:r>
            <a:r>
              <a:rPr spc="20" dirty="0"/>
              <a:t>parameters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0327" y="1011999"/>
            <a:ext cx="240792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25" dirty="0" smtClean="0">
                <a:solidFill>
                  <a:srgbClr val="00B050"/>
                </a:solidFill>
                <a:latin typeface="Times New Roman"/>
                <a:cs typeface="Times New Roman"/>
              </a:rPr>
              <a:t>point </a:t>
            </a:r>
            <a:r>
              <a:rPr sz="1200" i="1" spc="30" dirty="0">
                <a:solidFill>
                  <a:srgbClr val="00B050"/>
                </a:solidFill>
                <a:latin typeface="Times New Roman"/>
                <a:cs typeface="Times New Roman"/>
              </a:rPr>
              <a:t>estimate </a:t>
            </a:r>
            <a:r>
              <a:rPr sz="1200" i="1" spc="155" dirty="0">
                <a:latin typeface="Georgia"/>
                <a:cs typeface="Georgia"/>
              </a:rPr>
              <a:t>±</a:t>
            </a:r>
            <a:r>
              <a:rPr sz="1200" i="1" spc="-75" dirty="0">
                <a:latin typeface="Georgia"/>
                <a:cs typeface="Georgia"/>
              </a:rPr>
              <a:t> </a:t>
            </a:r>
            <a:r>
              <a:rPr sz="1200" i="1" spc="2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margin </a:t>
            </a:r>
            <a:r>
              <a:rPr sz="1200" i="1" spc="10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of </a:t>
            </a:r>
            <a:r>
              <a:rPr sz="1200" i="1" spc="15" dirty="0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error</a:t>
            </a:r>
            <a:endParaRPr sz="1200" dirty="0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6" name="Rectangle 5"/>
          <p:cNvSpPr/>
          <p:nvPr/>
        </p:nvSpPr>
        <p:spPr>
          <a:xfrm>
            <a:off x="448009" y="571745"/>
            <a:ext cx="3917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40" dirty="0" smtClean="0">
                <a:latin typeface="Times New Roman"/>
                <a:cs typeface="Times New Roman"/>
              </a:rPr>
              <a:t>General Confidence Interval Set-Up</a:t>
            </a: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1499" y="2187575"/>
            <a:ext cx="3715830" cy="10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5847" y="188660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299181" y="187934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)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670428" y="2298029"/>
                <a:ext cx="1104598" cy="2539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05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𝑝𝑜𝑖𝑛𝑡</m:t>
                      </m:r>
                      <m:r>
                        <a:rPr lang="en-US" sz="105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05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𝑒𝑠𝑡𝑖𝑚𝑎𝑡𝑒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428" y="2298029"/>
                <a:ext cx="1104598" cy="253916"/>
              </a:xfrm>
              <a:prstGeom prst="rect">
                <a:avLst/>
              </a:prstGeom>
              <a:blipFill>
                <a:blip r:embed="rId2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158149" y="1998226"/>
            <a:ext cx="0" cy="299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035848" y="1957134"/>
            <a:ext cx="11223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73906" y="1705956"/>
            <a:ext cx="19488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accent2">
                    <a:lumMod val="75000"/>
                  </a:schemeClr>
                </a:solidFill>
              </a:rPr>
              <a:t>Margin of Error </a:t>
            </a:r>
            <a:endParaRPr lang="en-US" sz="105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89358" y="1683421"/>
            <a:ext cx="19488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accent2">
                    <a:lumMod val="75000"/>
                  </a:schemeClr>
                </a:solidFill>
              </a:rPr>
              <a:t>Margin of </a:t>
            </a:r>
            <a:r>
              <a:rPr lang="en-US" sz="1050" dirty="0" smtClean="0">
                <a:solidFill>
                  <a:schemeClr val="accent2">
                    <a:lumMod val="75000"/>
                  </a:schemeClr>
                </a:solidFill>
              </a:rPr>
              <a:t>Error</a:t>
            </a:r>
            <a:endParaRPr lang="en-US" sz="105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28528" y="1954246"/>
            <a:ext cx="11223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790765"/>
      </p:ext>
    </p:extLst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0327" y="1011999"/>
            <a:ext cx="240792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point </a:t>
            </a:r>
            <a:r>
              <a:rPr sz="1200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estimate </a:t>
            </a:r>
            <a:r>
              <a:rPr sz="1200" i="1" spc="155" dirty="0">
                <a:solidFill>
                  <a:srgbClr val="000000"/>
                </a:solidFill>
                <a:latin typeface="Georgia"/>
                <a:cs typeface="Georgia"/>
              </a:rPr>
              <a:t>±</a:t>
            </a:r>
            <a:r>
              <a:rPr sz="1200" i="1" spc="-7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1200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margin </a:t>
            </a:r>
            <a:r>
              <a:rPr sz="1200" i="1" spc="10" dirty="0">
                <a:solidFill>
                  <a:srgbClr val="000000"/>
                </a:solidFill>
                <a:latin typeface="Times New Roman"/>
                <a:cs typeface="Times New Roman"/>
              </a:rPr>
              <a:t>of </a:t>
            </a:r>
            <a:r>
              <a:rPr sz="1200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error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3"/>
          <p:cNvSpPr txBox="1">
            <a:spLocks/>
          </p:cNvSpPr>
          <p:nvPr/>
        </p:nvSpPr>
        <p:spPr>
          <a:xfrm>
            <a:off x="1100327" y="1556460"/>
            <a:ext cx="3412364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z="1200" i="1" kern="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point </a:t>
            </a:r>
            <a:r>
              <a:rPr lang="en-US" sz="1200" i="1" kern="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estimate </a:t>
            </a:r>
            <a:r>
              <a:rPr lang="en-US" sz="1200" i="1" kern="0" spc="155" dirty="0" smtClean="0">
                <a:solidFill>
                  <a:srgbClr val="000000"/>
                </a:solidFill>
                <a:latin typeface="Georgia"/>
                <a:cs typeface="Georgia"/>
              </a:rPr>
              <a:t>±</a:t>
            </a:r>
            <a:r>
              <a:rPr lang="en-US" sz="1200" i="1" kern="0" spc="-75" dirty="0" smtClean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lang="en-US" sz="1200" i="1" kern="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(critical value)(standard error)</a:t>
            </a:r>
            <a:endParaRPr lang="en-US" sz="1200" kern="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7" name="Rectangle 6"/>
          <p:cNvSpPr/>
          <p:nvPr/>
        </p:nvSpPr>
        <p:spPr>
          <a:xfrm>
            <a:off x="448009" y="571745"/>
            <a:ext cx="3917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40" dirty="0" smtClean="0">
                <a:latin typeface="Times New Roman"/>
                <a:cs typeface="Times New Roman"/>
              </a:rPr>
              <a:t>General Confidence Interval Set-Up</a:t>
            </a:r>
            <a:endParaRPr lang="en-US" b="1" dirty="0"/>
          </a:p>
        </p:txBody>
      </p:sp>
      <p:sp>
        <p:nvSpPr>
          <p:cNvPr id="4" name="Left Brace 3"/>
          <p:cNvSpPr/>
          <p:nvPr/>
        </p:nvSpPr>
        <p:spPr>
          <a:xfrm rot="5400000">
            <a:off x="3130781" y="590211"/>
            <a:ext cx="140685" cy="179367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endCxn id="4" idx="1"/>
          </p:cNvCxnSpPr>
          <p:nvPr/>
        </p:nvCxnSpPr>
        <p:spPr>
          <a:xfrm>
            <a:off x="2686050" y="1220786"/>
            <a:ext cx="515073" cy="195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476506"/>
      </p:ext>
    </p:extLst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841" y="57937"/>
            <a:ext cx="387985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conﬁdence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intervals </a:t>
            </a:r>
            <a:r>
              <a:rPr sz="1050" spc="4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estimate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population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parameters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0327" y="1011999"/>
            <a:ext cx="240792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point </a:t>
            </a:r>
            <a:r>
              <a:rPr sz="1200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estimate </a:t>
            </a:r>
            <a:r>
              <a:rPr sz="1200" i="1" spc="155" dirty="0">
                <a:solidFill>
                  <a:srgbClr val="000000"/>
                </a:solidFill>
                <a:latin typeface="Georgia"/>
                <a:cs typeface="Georgia"/>
              </a:rPr>
              <a:t>±</a:t>
            </a:r>
            <a:r>
              <a:rPr sz="1200" i="1" spc="-75" dirty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1200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margin </a:t>
            </a:r>
            <a:r>
              <a:rPr sz="1200" i="1" spc="10" dirty="0">
                <a:solidFill>
                  <a:srgbClr val="000000"/>
                </a:solidFill>
                <a:latin typeface="Times New Roman"/>
                <a:cs typeface="Times New Roman"/>
              </a:rPr>
              <a:t>of </a:t>
            </a:r>
            <a:r>
              <a:rPr sz="1200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error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5" dirty="0">
                <a:solidFill>
                  <a:srgbClr val="7F7F7F"/>
                </a:solidFill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3"/>
          <p:cNvSpPr txBox="1">
            <a:spLocks/>
          </p:cNvSpPr>
          <p:nvPr/>
        </p:nvSpPr>
        <p:spPr>
          <a:xfrm>
            <a:off x="1100327" y="1556460"/>
            <a:ext cx="3412364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en-US" sz="1200" i="1" kern="0" spc="25" dirty="0" smtClean="0">
                <a:solidFill>
                  <a:srgbClr val="000000"/>
                </a:solidFill>
                <a:latin typeface="Times New Roman"/>
                <a:cs typeface="Times New Roman"/>
              </a:rPr>
              <a:t>point </a:t>
            </a:r>
            <a:r>
              <a:rPr lang="en-US" sz="1200" i="1" kern="0" spc="30" dirty="0" smtClean="0">
                <a:solidFill>
                  <a:srgbClr val="000000"/>
                </a:solidFill>
                <a:latin typeface="Times New Roman"/>
                <a:cs typeface="Times New Roman"/>
              </a:rPr>
              <a:t>estimate </a:t>
            </a:r>
            <a:r>
              <a:rPr lang="en-US" sz="1200" i="1" kern="0" spc="155" dirty="0" smtClean="0">
                <a:solidFill>
                  <a:srgbClr val="000000"/>
                </a:solidFill>
                <a:latin typeface="Georgia"/>
                <a:cs typeface="Georgia"/>
              </a:rPr>
              <a:t>±</a:t>
            </a:r>
            <a:r>
              <a:rPr lang="en-US" sz="1200" i="1" kern="0" spc="-75" dirty="0" smtClean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lang="en-US" sz="1200" i="1" kern="0" spc="2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(critical value)(standard error)</a:t>
            </a:r>
            <a:endParaRPr lang="en-US" sz="1200" kern="0" dirty="0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511" y="13017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7" name="Rectangle 6"/>
          <p:cNvSpPr/>
          <p:nvPr/>
        </p:nvSpPr>
        <p:spPr>
          <a:xfrm>
            <a:off x="448009" y="571745"/>
            <a:ext cx="3917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pc="40" dirty="0" smtClean="0">
                <a:latin typeface="Times New Roman"/>
                <a:cs typeface="Times New Roman"/>
              </a:rPr>
              <a:t>General Confidence Interval Set-Up</a:t>
            </a:r>
            <a:endParaRPr lang="en-US" b="1" dirty="0"/>
          </a:p>
        </p:txBody>
      </p:sp>
      <p:sp>
        <p:nvSpPr>
          <p:cNvPr id="4" name="Left Brace 3"/>
          <p:cNvSpPr/>
          <p:nvPr/>
        </p:nvSpPr>
        <p:spPr>
          <a:xfrm rot="5400000">
            <a:off x="3130781" y="590211"/>
            <a:ext cx="140685" cy="179367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endCxn id="4" idx="1"/>
          </p:cNvCxnSpPr>
          <p:nvPr/>
        </p:nvCxnSpPr>
        <p:spPr>
          <a:xfrm>
            <a:off x="2686050" y="1220786"/>
            <a:ext cx="515073" cy="195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e 13"/>
          <p:cNvSpPr/>
          <p:nvPr/>
        </p:nvSpPr>
        <p:spPr>
          <a:xfrm rot="16200000" flipV="1">
            <a:off x="3622992" y="1394145"/>
            <a:ext cx="88987" cy="9327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 flipV="1">
            <a:off x="2641556" y="1394144"/>
            <a:ext cx="88987" cy="9327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29069" y="1905001"/>
            <a:ext cx="113383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Standard deviation of: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the </a:t>
            </a:r>
            <a:r>
              <a:rPr lang="en-US" sz="900" dirty="0" smtClean="0">
                <a:solidFill>
                  <a:srgbClr val="00B050"/>
                </a:solidFill>
              </a:rPr>
              <a:t>distribution sample 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(aka: the </a:t>
            </a:r>
            <a:r>
              <a:rPr lang="en-US" sz="900" dirty="0" smtClean="0">
                <a:solidFill>
                  <a:srgbClr val="00B050"/>
                </a:solidFill>
              </a:rPr>
              <a:t>sampling distribution</a:t>
            </a:r>
            <a:r>
              <a:rPr lang="en-US" sz="900" dirty="0" smtClean="0"/>
              <a:t>)</a:t>
            </a:r>
            <a:endParaRPr lang="en-US" sz="900" dirty="0"/>
          </a:p>
        </p:txBody>
      </p:sp>
      <p:sp>
        <p:nvSpPr>
          <p:cNvPr id="16" name="Left Brace 15"/>
          <p:cNvSpPr/>
          <p:nvPr/>
        </p:nvSpPr>
        <p:spPr>
          <a:xfrm rot="16200000" flipV="1">
            <a:off x="1522197" y="1426700"/>
            <a:ext cx="88987" cy="93272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080902" y="1937557"/>
            <a:ext cx="11338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00B050"/>
                </a:solidFill>
              </a:rPr>
              <a:t>The sample statistic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01793" y="1914891"/>
            <a:ext cx="1133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/>
              <a:t>(see upcoming slides for info) </a:t>
            </a:r>
          </a:p>
        </p:txBody>
      </p:sp>
    </p:spTree>
    <p:extLst>
      <p:ext uri="{BB962C8B-B14F-4D97-AF65-F5344CB8AC3E}">
        <p14:creationId xmlns:p14="http://schemas.microsoft.com/office/powerpoint/2010/main" val="1136553524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536" y="358775"/>
            <a:ext cx="40363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is the confidence interval for a </a:t>
            </a:r>
            <a:r>
              <a:rPr lang="en-US" sz="2800" b="1" u="sng" dirty="0" smtClean="0"/>
              <a:t>population mean</a:t>
            </a:r>
            <a:r>
              <a:rPr lang="en-US" sz="2800" b="1" dirty="0" smtClean="0"/>
              <a:t>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87997118"/>
      </p:ext>
    </p:extLst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6811</TotalTime>
  <Words>2309</Words>
  <Application>Microsoft Office PowerPoint</Application>
  <PresentationFormat>Custom</PresentationFormat>
  <Paragraphs>370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Calibri</vt:lpstr>
      <vt:lpstr>Cambria Math</vt:lpstr>
      <vt:lpstr>DejaVu Sans</vt:lpstr>
      <vt:lpstr>DejaVu Serif</vt:lpstr>
      <vt:lpstr>Georgia</vt:lpstr>
      <vt:lpstr>Times New Roman</vt:lpstr>
      <vt:lpstr>Office Theme</vt:lpstr>
      <vt:lpstr>PowerPoint Presentation</vt:lpstr>
      <vt:lpstr>Outline</vt:lpstr>
      <vt:lpstr>Announcements</vt:lpstr>
      <vt:lpstr>Outline</vt:lpstr>
      <vt:lpstr>Outline</vt:lpstr>
      <vt:lpstr>2. Use conﬁdence intervals to estimate population parameters</vt:lpstr>
      <vt:lpstr>point estimate ± margin of error</vt:lpstr>
      <vt:lpstr>point estimate ± margin of error</vt:lpstr>
      <vt:lpstr>Outline</vt:lpstr>
      <vt:lpstr>2. Use conﬁdence intervals to estimate population parameters</vt:lpstr>
      <vt:lpstr>2. Use conﬁdence intervals to estimate population parameters</vt:lpstr>
      <vt:lpstr>2. Use conﬁdence intervals to estimate population parameters</vt:lpstr>
      <vt:lpstr>2. Use conﬁdence intervals to estimate population parameters</vt:lpstr>
      <vt:lpstr>2. Use conﬁdence intervals to estimate population parameters</vt:lpstr>
      <vt:lpstr>Outline</vt:lpstr>
      <vt:lpstr>Outline</vt:lpstr>
      <vt:lpstr>3. Critical value depends on the conﬁdence level</vt:lpstr>
      <vt:lpstr>3. Critical value depends on the conﬁdence level</vt:lpstr>
      <vt:lpstr>3. Critical value depends on the conﬁdence level</vt:lpstr>
      <vt:lpstr>3. Critical value depends on the conﬁdence level</vt:lpstr>
      <vt:lpstr>PowerPoint Presentation</vt:lpstr>
      <vt:lpstr>Outline</vt:lpstr>
      <vt:lpstr>Outline</vt:lpstr>
      <vt:lpstr>Outline</vt:lpstr>
      <vt:lpstr>PowerPoint Presentation</vt:lpstr>
      <vt:lpstr>Outline</vt:lpstr>
      <vt:lpstr>Outline</vt:lpstr>
      <vt:lpstr>PowerPoint Presentation</vt:lpstr>
      <vt:lpstr>PowerPoint Presentation</vt:lpstr>
      <vt:lpstr>PowerPoint Presentation</vt:lpstr>
      <vt:lpstr>Outline</vt:lpstr>
      <vt:lpstr>Outline</vt:lpstr>
      <vt:lpstr>Outline</vt:lpstr>
      <vt:lpstr>Outline</vt:lpstr>
      <vt:lpstr>Common misconceptions about conﬁdence intervals</vt:lpstr>
      <vt:lpstr>Common misconceptions about conﬁdence intervals</vt:lpstr>
      <vt:lpstr>Common misconceptions about conﬁdence intervals</vt:lpstr>
      <vt:lpstr>Outline</vt:lpstr>
      <vt:lpstr>4. Calculate the sample size a priori to achieve desired margin of error</vt:lpstr>
      <vt:lpstr>PowerPoint Presentation</vt:lpstr>
      <vt:lpstr>Summary of main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Foundations for inference - 2. Confidence intervals</dc:title>
  <dc:creator>Sta 101 - Spring 2016</dc:creator>
  <cp:lastModifiedBy>Dr Victoria Ellison, Ph.D.</cp:lastModifiedBy>
  <cp:revision>37</cp:revision>
  <cp:lastPrinted>2019-02-11T18:48:08Z</cp:lastPrinted>
  <dcterms:created xsi:type="dcterms:W3CDTF">2018-09-21T18:44:07Z</dcterms:created>
  <dcterms:modified xsi:type="dcterms:W3CDTF">2019-02-11T18:48:09Z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2016-02-14T00:00:00Z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2018-09-21T00:00:00Z</vt:filetime>
  </property>
</Properties>
</file>