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4"/>
  </p:handoutMasterIdLst>
  <p:sldIdLst>
    <p:sldId id="256" r:id="rId2"/>
    <p:sldId id="257" r:id="rId3"/>
    <p:sldId id="258" r:id="rId4"/>
    <p:sldId id="344" r:id="rId5"/>
    <p:sldId id="326" r:id="rId6"/>
    <p:sldId id="327" r:id="rId7"/>
    <p:sldId id="325" r:id="rId8"/>
    <p:sldId id="332" r:id="rId9"/>
    <p:sldId id="328" r:id="rId10"/>
    <p:sldId id="324" r:id="rId11"/>
    <p:sldId id="261" r:id="rId12"/>
    <p:sldId id="329" r:id="rId13"/>
    <p:sldId id="265" r:id="rId14"/>
    <p:sldId id="321" r:id="rId15"/>
    <p:sldId id="331" r:id="rId16"/>
    <p:sldId id="330" r:id="rId17"/>
    <p:sldId id="333" r:id="rId18"/>
    <p:sldId id="302" r:id="rId19"/>
    <p:sldId id="334" r:id="rId20"/>
    <p:sldId id="335" r:id="rId21"/>
    <p:sldId id="337" r:id="rId22"/>
    <p:sldId id="339" r:id="rId23"/>
    <p:sldId id="338" r:id="rId24"/>
    <p:sldId id="340" r:id="rId25"/>
    <p:sldId id="341" r:id="rId26"/>
    <p:sldId id="355" r:id="rId27"/>
    <p:sldId id="356" r:id="rId28"/>
    <p:sldId id="357" r:id="rId29"/>
    <p:sldId id="358" r:id="rId30"/>
    <p:sldId id="342" r:id="rId31"/>
    <p:sldId id="360" r:id="rId32"/>
    <p:sldId id="361" r:id="rId33"/>
    <p:sldId id="362" r:id="rId34"/>
    <p:sldId id="311" r:id="rId35"/>
    <p:sldId id="266" r:id="rId36"/>
    <p:sldId id="343" r:id="rId37"/>
    <p:sldId id="267" r:id="rId38"/>
    <p:sldId id="268" r:id="rId39"/>
    <p:sldId id="322" r:id="rId40"/>
    <p:sldId id="270" r:id="rId41"/>
    <p:sldId id="271" r:id="rId42"/>
    <p:sldId id="345" r:id="rId43"/>
    <p:sldId id="346" r:id="rId44"/>
    <p:sldId id="319" r:id="rId45"/>
    <p:sldId id="320" r:id="rId46"/>
    <p:sldId id="347" r:id="rId47"/>
    <p:sldId id="348" r:id="rId48"/>
    <p:sldId id="349" r:id="rId49"/>
    <p:sldId id="350" r:id="rId50"/>
    <p:sldId id="351" r:id="rId51"/>
    <p:sldId id="372" r:id="rId52"/>
    <p:sldId id="312" r:id="rId53"/>
    <p:sldId id="315" r:id="rId54"/>
    <p:sldId id="373" r:id="rId55"/>
    <p:sldId id="275" r:id="rId56"/>
    <p:sldId id="276" r:id="rId57"/>
    <p:sldId id="277" r:id="rId58"/>
    <p:sldId id="278" r:id="rId59"/>
    <p:sldId id="279" r:id="rId60"/>
    <p:sldId id="280" r:id="rId61"/>
    <p:sldId id="363" r:id="rId62"/>
    <p:sldId id="364" r:id="rId63"/>
    <p:sldId id="365" r:id="rId64"/>
    <p:sldId id="366" r:id="rId65"/>
    <p:sldId id="367" r:id="rId66"/>
    <p:sldId id="370" r:id="rId67"/>
    <p:sldId id="368" r:id="rId68"/>
    <p:sldId id="369" r:id="rId69"/>
    <p:sldId id="352" r:id="rId70"/>
    <p:sldId id="353" r:id="rId71"/>
    <p:sldId id="282" r:id="rId72"/>
    <p:sldId id="283" r:id="rId73"/>
    <p:sldId id="317" r:id="rId74"/>
    <p:sldId id="354" r:id="rId75"/>
    <p:sldId id="371" r:id="rId76"/>
    <p:sldId id="292" r:id="rId77"/>
    <p:sldId id="293" r:id="rId78"/>
    <p:sldId id="294" r:id="rId79"/>
    <p:sldId id="295" r:id="rId80"/>
    <p:sldId id="296" r:id="rId81"/>
    <p:sldId id="323" r:id="rId82"/>
    <p:sldId id="298" r:id="rId83"/>
  </p:sldIdLst>
  <p:sldSz cx="4610100" cy="3460750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1352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handoutMaster" Target="handoutMasters/handout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775" y="0"/>
            <a:ext cx="41608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A0D9C-6E8F-4B16-92F3-8ECBC61928C4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488"/>
            <a:ext cx="41608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775" y="6948488"/>
            <a:ext cx="41608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52FE73-1506-4D83-9FA1-B9DC2E7F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375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409" y="57937"/>
            <a:ext cx="4415281" cy="191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4608195" cy="297180"/>
          </a:xfrm>
          <a:custGeom>
            <a:avLst/>
            <a:gdLst/>
            <a:ahLst/>
            <a:cxnLst/>
            <a:rect l="l" t="t" r="r" b="b"/>
            <a:pathLst>
              <a:path w="4608195" h="297180">
                <a:moveTo>
                  <a:pt x="0" y="296926"/>
                </a:moveTo>
                <a:lnTo>
                  <a:pt x="4607941" y="296926"/>
                </a:lnTo>
                <a:lnTo>
                  <a:pt x="4607941" y="0"/>
                </a:lnTo>
                <a:lnTo>
                  <a:pt x="0" y="0"/>
                </a:lnTo>
                <a:lnTo>
                  <a:pt x="0" y="296926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535" y="57937"/>
            <a:ext cx="4415028" cy="363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9234" y="1141920"/>
            <a:ext cx="4125595" cy="16059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427982" y="3283980"/>
            <a:ext cx="107314" cy="142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6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17.png"/><Relationship Id="rId7" Type="http://schemas.openxmlformats.org/officeDocument/2006/relationships/image" Target="../media/image3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17.png"/><Relationship Id="rId7" Type="http://schemas.openxmlformats.org/officeDocument/2006/relationships/image" Target="../media/image3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33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17.png"/><Relationship Id="rId7" Type="http://schemas.openxmlformats.org/officeDocument/2006/relationships/image" Target="../media/image3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34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17.png"/><Relationship Id="rId7" Type="http://schemas.openxmlformats.org/officeDocument/2006/relationships/image" Target="../media/image3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35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17.png"/><Relationship Id="rId7" Type="http://schemas.openxmlformats.org/officeDocument/2006/relationships/image" Target="../media/image3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3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19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0.png"/><Relationship Id="rId4" Type="http://schemas.openxmlformats.org/officeDocument/2006/relationships/image" Target="../media/image24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5.png"/><Relationship Id="rId7" Type="http://schemas.openxmlformats.org/officeDocument/2006/relationships/image" Target="../media/image48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29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5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7" Type="http://schemas.openxmlformats.org/officeDocument/2006/relationships/image" Target="../media/image300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7" Type="http://schemas.openxmlformats.org/officeDocument/2006/relationships/image" Target="../media/image62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0.png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111" y="439293"/>
            <a:ext cx="4102100" cy="640715"/>
          </a:xfrm>
          <a:prstGeom prst="rect">
            <a:avLst/>
          </a:prstGeom>
          <a:solidFill>
            <a:srgbClr val="024F84"/>
          </a:solidFill>
        </p:spPr>
        <p:txBody>
          <a:bodyPr vert="horz" wrap="square" lIns="0" tIns="53340" rIns="0" bIns="0" rtlCol="0">
            <a:spAutoFit/>
          </a:bodyPr>
          <a:lstStyle/>
          <a:p>
            <a:pPr marL="621665">
              <a:lnSpc>
                <a:spcPct val="100000"/>
              </a:lnSpc>
              <a:spcBef>
                <a:spcPts val="420"/>
              </a:spcBef>
            </a:pP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Unit 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3: </a:t>
            </a:r>
            <a:r>
              <a:rPr sz="1400" b="1" spc="5" dirty="0">
                <a:solidFill>
                  <a:srgbClr val="FFFFFF"/>
                </a:solidFill>
                <a:latin typeface="Arial"/>
                <a:cs typeface="Arial"/>
              </a:rPr>
              <a:t>Foundations </a:t>
            </a: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400" b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inference</a:t>
            </a:r>
            <a:endParaRPr sz="1400" dirty="0">
              <a:latin typeface="Arial"/>
              <a:cs typeface="Arial"/>
            </a:endParaRPr>
          </a:p>
          <a:p>
            <a:pPr marL="1289685">
              <a:lnSpc>
                <a:spcPct val="100000"/>
              </a:lnSpc>
              <a:spcBef>
                <a:spcPts val="470"/>
              </a:spcBef>
            </a:pPr>
            <a:r>
              <a:rPr sz="1400" spc="10" dirty="0">
                <a:solidFill>
                  <a:srgbClr val="FFFFFF"/>
                </a:solidFill>
                <a:latin typeface="Arial"/>
                <a:cs typeface="Arial"/>
              </a:rPr>
              <a:t>3.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Hypothesis</a:t>
            </a:r>
            <a:r>
              <a:rPr sz="1400" spc="-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tests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61338" y="1292212"/>
            <a:ext cx="1485265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Sta </a:t>
            </a:r>
            <a:r>
              <a:rPr sz="1200" spc="-10" dirty="0">
                <a:latin typeface="Arial"/>
                <a:cs typeface="Arial"/>
              </a:rPr>
              <a:t>101 </a:t>
            </a:r>
            <a:r>
              <a:rPr lang="en-US" sz="1200" spc="40" dirty="0" smtClean="0">
                <a:latin typeface="Arial"/>
                <a:cs typeface="Arial"/>
              </a:rPr>
              <a:t>–</a:t>
            </a:r>
            <a:r>
              <a:rPr sz="1200" spc="40" dirty="0" smtClean="0">
                <a:latin typeface="Arial"/>
                <a:cs typeface="Arial"/>
              </a:rPr>
              <a:t> </a:t>
            </a:r>
            <a:r>
              <a:rPr lang="en-US" sz="1200" spc="-25" dirty="0" smtClean="0">
                <a:latin typeface="Arial"/>
                <a:cs typeface="Arial"/>
              </a:rPr>
              <a:t>Spring 2019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658" y="1662683"/>
            <a:ext cx="21907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Duke </a:t>
            </a:r>
            <a:r>
              <a:rPr sz="800" spc="-30" dirty="0">
                <a:latin typeface="Arial"/>
                <a:cs typeface="Arial"/>
              </a:rPr>
              <a:t>University, </a:t>
            </a:r>
            <a:r>
              <a:rPr sz="800" spc="-15" dirty="0">
                <a:latin typeface="Arial"/>
                <a:cs typeface="Arial"/>
              </a:rPr>
              <a:t>Department </a:t>
            </a:r>
            <a:r>
              <a:rPr sz="800" spc="-10" dirty="0">
                <a:latin typeface="Arial"/>
                <a:cs typeface="Arial"/>
              </a:rPr>
              <a:t>of </a:t>
            </a:r>
            <a:r>
              <a:rPr sz="800" spc="-15" dirty="0">
                <a:latin typeface="Arial"/>
                <a:cs typeface="Arial"/>
              </a:rPr>
              <a:t>Statistical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Science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411" y="2966974"/>
            <a:ext cx="955675" cy="1346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800" spc="-45" dirty="0" smtClean="0">
                <a:solidFill>
                  <a:srgbClr val="024F84"/>
                </a:solidFill>
                <a:latin typeface="Arial"/>
                <a:cs typeface="Arial"/>
              </a:rPr>
              <a:t>Dr. Ellison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95450" y="2966974"/>
            <a:ext cx="2672080" cy="25776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Slides </a:t>
            </a:r>
            <a:r>
              <a:rPr sz="800" spc="-5" dirty="0">
                <a:latin typeface="Arial"/>
                <a:cs typeface="Arial"/>
              </a:rPr>
              <a:t>posted </a:t>
            </a:r>
            <a:r>
              <a:rPr sz="800" spc="-10" dirty="0">
                <a:latin typeface="Arial"/>
                <a:cs typeface="Arial"/>
              </a:rPr>
              <a:t>at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lang="en-US" sz="800" i="1" spc="-5" dirty="0" smtClean="0">
                <a:solidFill>
                  <a:srgbClr val="024F84"/>
                </a:solidFill>
                <a:latin typeface="Arial"/>
                <a:cs typeface="Arial"/>
              </a:rPr>
              <a:t>https://www2.stat.duke.edu/courses/Spring19/sta101.001/</a:t>
            </a:r>
            <a:endParaRPr sz="800" dirty="0">
              <a:latin typeface="Arial"/>
              <a:cs typeface="Arial"/>
            </a:endParaRPr>
          </a:p>
        </p:txBody>
      </p:sp>
      <p:pic>
        <p:nvPicPr>
          <p:cNvPr id="1026" name="Picture 2" descr="Scientific calculat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5270" y="1873234"/>
            <a:ext cx="1557400" cy="1037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650" y="396406"/>
            <a:ext cx="365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🔍</a:t>
            </a:r>
            <a:r>
              <a:rPr lang="en-US" sz="2400" spc="20" dirty="0" smtClean="0">
                <a:latin typeface="Arial"/>
                <a:cs typeface="Arial"/>
              </a:rPr>
              <a:t> </a:t>
            </a:r>
            <a:r>
              <a:rPr lang="en-US" sz="2400" b="1" dirty="0" smtClean="0"/>
              <a:t>What is the general framework for frequentist hypothesis testing (using CLT-based methods)?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01714684"/>
      </p:ext>
    </p:extLst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673100" marR="5080" algn="r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1. </a:t>
            </a:r>
            <a:r>
              <a:rPr spc="10" dirty="0"/>
              <a:t>Use </a:t>
            </a:r>
            <a:r>
              <a:rPr spc="25" dirty="0"/>
              <a:t>hypothesis tests </a:t>
            </a:r>
            <a:r>
              <a:rPr spc="45" dirty="0"/>
              <a:t>to </a:t>
            </a:r>
            <a:r>
              <a:rPr spc="20" dirty="0"/>
              <a:t>make </a:t>
            </a:r>
            <a:r>
              <a:rPr spc="25" dirty="0"/>
              <a:t>decisions </a:t>
            </a:r>
            <a:r>
              <a:rPr spc="30" dirty="0"/>
              <a:t>about</a:t>
            </a:r>
            <a:r>
              <a:rPr spc="-10" dirty="0"/>
              <a:t> </a:t>
            </a:r>
            <a:r>
              <a:rPr spc="30" dirty="0"/>
              <a:t>population</a:t>
            </a:r>
          </a:p>
          <a:p>
            <a:pPr marL="673100" marR="5080" algn="r">
              <a:lnSpc>
                <a:spcPct val="100000"/>
              </a:lnSpc>
              <a:spcBef>
                <a:spcPts val="95"/>
              </a:spcBef>
            </a:pPr>
            <a:r>
              <a:rPr spc="60" dirty="0"/>
              <a:t>p</a:t>
            </a:r>
            <a:r>
              <a:rPr spc="-5" dirty="0"/>
              <a:t>a</a:t>
            </a:r>
            <a:r>
              <a:rPr spc="10" dirty="0"/>
              <a:t>r</a:t>
            </a:r>
            <a:r>
              <a:rPr spc="-5" dirty="0"/>
              <a:t>a</a:t>
            </a:r>
            <a:r>
              <a:rPr spc="50" dirty="0"/>
              <a:t>m</a:t>
            </a:r>
            <a:r>
              <a:rPr spc="-5" dirty="0"/>
              <a:t>e</a:t>
            </a:r>
            <a:r>
              <a:rPr spc="50" dirty="0"/>
              <a:t>t</a:t>
            </a:r>
            <a:r>
              <a:rPr spc="-5" dirty="0"/>
              <a:t>e</a:t>
            </a:r>
            <a:r>
              <a:rPr spc="15" dirty="0"/>
              <a:t>rs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2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0411" y="520728"/>
            <a:ext cx="4106545" cy="139192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1200" spc="-25" dirty="0">
                <a:latin typeface="Arial"/>
                <a:cs typeface="Arial"/>
              </a:rPr>
              <a:t>Hypothesis </a:t>
            </a:r>
            <a:r>
              <a:rPr sz="1200" spc="-20" dirty="0">
                <a:latin typeface="Arial"/>
                <a:cs typeface="Arial"/>
              </a:rPr>
              <a:t>testing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framework:</a:t>
            </a:r>
            <a:endParaRPr sz="1200">
              <a:latin typeface="Arial"/>
              <a:cs typeface="Arial"/>
            </a:endParaRPr>
          </a:p>
          <a:p>
            <a:pPr marL="309880" indent="-201295">
              <a:lnSpc>
                <a:spcPct val="100000"/>
              </a:lnSpc>
              <a:spcBef>
                <a:spcPts val="605"/>
              </a:spcBef>
              <a:buClr>
                <a:srgbClr val="024F84"/>
              </a:buClr>
              <a:buAutoNum type="arabicPeriod"/>
              <a:tabLst>
                <a:tab pos="310515" algn="l"/>
              </a:tabLst>
            </a:pPr>
            <a:r>
              <a:rPr sz="1200" spc="-30" dirty="0">
                <a:latin typeface="Arial"/>
                <a:cs typeface="Arial"/>
              </a:rPr>
              <a:t>Set </a:t>
            </a:r>
            <a:r>
              <a:rPr sz="1200" spc="-20" dirty="0">
                <a:latin typeface="Arial"/>
                <a:cs typeface="Arial"/>
              </a:rPr>
              <a:t>the</a:t>
            </a:r>
            <a:r>
              <a:rPr sz="1200" spc="2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hypotheses.</a:t>
            </a:r>
            <a:endParaRPr sz="1200">
              <a:latin typeface="Arial"/>
              <a:cs typeface="Arial"/>
            </a:endParaRPr>
          </a:p>
          <a:p>
            <a:pPr marL="309880" indent="-201295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rabicPeriod"/>
              <a:tabLst>
                <a:tab pos="310515" algn="l"/>
              </a:tabLst>
            </a:pPr>
            <a:r>
              <a:rPr sz="1200" spc="-20" dirty="0">
                <a:latin typeface="Arial"/>
                <a:cs typeface="Arial"/>
              </a:rPr>
              <a:t>Check assumptions </a:t>
            </a:r>
            <a:r>
              <a:rPr sz="1200" spc="-25" dirty="0">
                <a:latin typeface="Arial"/>
                <a:cs typeface="Arial"/>
              </a:rPr>
              <a:t>and</a:t>
            </a:r>
            <a:r>
              <a:rPr sz="1200" spc="35" dirty="0">
                <a:latin typeface="Arial"/>
                <a:cs typeface="Arial"/>
              </a:rPr>
              <a:t> </a:t>
            </a:r>
            <a:r>
              <a:rPr sz="1200" spc="-15" dirty="0">
                <a:latin typeface="Arial"/>
                <a:cs typeface="Arial"/>
              </a:rPr>
              <a:t>conditions.</a:t>
            </a:r>
            <a:endParaRPr sz="1200">
              <a:latin typeface="Arial"/>
              <a:cs typeface="Arial"/>
            </a:endParaRPr>
          </a:p>
          <a:p>
            <a:pPr marL="309880" indent="-201295">
              <a:lnSpc>
                <a:spcPct val="100000"/>
              </a:lnSpc>
              <a:spcBef>
                <a:spcPts val="300"/>
              </a:spcBef>
              <a:buClr>
                <a:srgbClr val="024F84"/>
              </a:buClr>
              <a:buAutoNum type="arabicPeriod"/>
              <a:tabLst>
                <a:tab pos="310515" algn="l"/>
              </a:tabLst>
            </a:pPr>
            <a:r>
              <a:rPr sz="1200" spc="-30" dirty="0">
                <a:latin typeface="Arial"/>
                <a:cs typeface="Arial"/>
              </a:rPr>
              <a:t>Calculate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i="1" spc="-10" dirty="0">
                <a:solidFill>
                  <a:srgbClr val="024F84"/>
                </a:solidFill>
                <a:latin typeface="Arial"/>
                <a:cs typeface="Arial"/>
              </a:rPr>
              <a:t>test </a:t>
            </a:r>
            <a:r>
              <a:rPr sz="1200" i="1" spc="-15" dirty="0">
                <a:solidFill>
                  <a:srgbClr val="024F84"/>
                </a:solidFill>
                <a:latin typeface="Arial"/>
                <a:cs typeface="Arial"/>
              </a:rPr>
              <a:t>statistic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50" dirty="0">
                <a:latin typeface="Arial"/>
                <a:cs typeface="Arial"/>
              </a:rPr>
              <a:t>a</a:t>
            </a:r>
            <a:r>
              <a:rPr sz="1200" spc="12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p-value.</a:t>
            </a:r>
            <a:endParaRPr sz="1200">
              <a:latin typeface="Arial"/>
              <a:cs typeface="Arial"/>
            </a:endParaRPr>
          </a:p>
          <a:p>
            <a:pPr marL="309880" marR="5080" indent="-201295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rabicPeriod"/>
              <a:tabLst>
                <a:tab pos="310515" algn="l"/>
              </a:tabLst>
            </a:pPr>
            <a:r>
              <a:rPr sz="1200" spc="-35" dirty="0">
                <a:latin typeface="Arial"/>
                <a:cs typeface="Arial"/>
              </a:rPr>
              <a:t>Make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20" dirty="0">
                <a:latin typeface="Arial"/>
                <a:cs typeface="Arial"/>
              </a:rPr>
              <a:t>decision, </a:t>
            </a:r>
            <a:r>
              <a:rPr sz="1200" spc="-25" dirty="0">
                <a:latin typeface="Arial"/>
                <a:cs typeface="Arial"/>
              </a:rPr>
              <a:t>and interpret </a:t>
            </a:r>
            <a:r>
              <a:rPr sz="1200" spc="-15" dirty="0">
                <a:latin typeface="Arial"/>
                <a:cs typeface="Arial"/>
              </a:rPr>
              <a:t>it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10" dirty="0">
                <a:latin typeface="Arial"/>
                <a:cs typeface="Arial"/>
              </a:rPr>
              <a:t>context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5" dirty="0">
                <a:latin typeface="Arial"/>
                <a:cs typeface="Arial"/>
              </a:rPr>
              <a:t>research  </a:t>
            </a:r>
            <a:r>
              <a:rPr sz="1200" spc="-20" dirty="0">
                <a:latin typeface="Arial"/>
                <a:cs typeface="Arial"/>
              </a:rPr>
              <a:t>question.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441" y="49966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650" y="396406"/>
            <a:ext cx="365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🔍</a:t>
            </a:r>
            <a:r>
              <a:rPr lang="en-US" sz="2400" spc="20" dirty="0">
                <a:latin typeface="Arial"/>
                <a:cs typeface="Arial"/>
              </a:rPr>
              <a:t> </a:t>
            </a:r>
            <a:r>
              <a:rPr lang="en-US" sz="2400" b="1" dirty="0" smtClean="0"/>
              <a:t>How do we conduct frequentist hypothesis testing (using CLT-based methods) </a:t>
            </a:r>
            <a:r>
              <a:rPr lang="en-US" sz="2400" b="1" dirty="0" smtClean="0">
                <a:solidFill>
                  <a:srgbClr val="C00000"/>
                </a:solidFill>
              </a:rPr>
              <a:t>for a population mean</a:t>
            </a:r>
            <a:r>
              <a:rPr lang="en-US" sz="2400" b="1" dirty="0" smtClean="0"/>
              <a:t>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45692281"/>
      </p:ext>
    </p:extLst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469" y="892175"/>
            <a:ext cx="4312943" cy="19716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TextBox 13"/>
          <p:cNvSpPr txBox="1"/>
          <p:nvPr/>
        </p:nvSpPr>
        <p:spPr>
          <a:xfrm>
            <a:off x="19050" y="364029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From the videos… only gives one case… let’s break down both conditions cases!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81450" y="2111375"/>
            <a:ext cx="457962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469" y="892175"/>
            <a:ext cx="4312943" cy="19716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4254500" y="2111375"/>
            <a:ext cx="184912" cy="228600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914650" y="363089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FF0000"/>
                </a:solidFill>
              </a:rPr>
              <a:t>Case 1</a:t>
            </a:r>
            <a:r>
              <a:rPr lang="en-US" sz="1200" dirty="0" smtClean="0">
                <a:solidFill>
                  <a:srgbClr val="FF0000"/>
                </a:solidFill>
              </a:rPr>
              <a:t>: When </a:t>
            </a:r>
            <a:r>
              <a:rPr lang="el-GR" sz="1200" dirty="0" smtClean="0">
                <a:solidFill>
                  <a:srgbClr val="FF0000"/>
                </a:solidFill>
              </a:rPr>
              <a:t>σ</a:t>
            </a:r>
            <a:r>
              <a:rPr lang="en-US" sz="1200" dirty="0" smtClean="0">
                <a:solidFill>
                  <a:srgbClr val="FF0000"/>
                </a:solidFill>
              </a:rPr>
              <a:t> IS known.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72918" y="2021264"/>
            <a:ext cx="3048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F0000"/>
                </a:solidFill>
              </a:rPr>
              <a:t>OR the population distribution is approximately normal</a:t>
            </a:r>
            <a:endParaRPr lang="en-US" sz="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232112" y="2076504"/>
                <a:ext cx="207300" cy="32040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1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1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2112" y="2076504"/>
                <a:ext cx="207300" cy="320409"/>
              </a:xfrm>
              <a:prstGeom prst="rect">
                <a:avLst/>
              </a:prstGeom>
              <a:blipFill>
                <a:blip r:embed="rId3"/>
                <a:stretch>
                  <a:fillRect r="-5556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p:sp>
        <p:nvSpPr>
          <p:cNvPr id="6" name="Left Brace 5"/>
          <p:cNvSpPr/>
          <p:nvPr/>
        </p:nvSpPr>
        <p:spPr>
          <a:xfrm>
            <a:off x="247650" y="1730375"/>
            <a:ext cx="76200" cy="457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636" y="393867"/>
            <a:ext cx="1676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0070C0"/>
                </a:solidFill>
              </a:rPr>
              <a:t>CLT</a:t>
            </a:r>
          </a:p>
          <a:p>
            <a:r>
              <a:rPr lang="en-US" sz="1100" dirty="0" smtClean="0">
                <a:solidFill>
                  <a:srgbClr val="0070C0"/>
                </a:solidFill>
              </a:rPr>
              <a:t>Conditions</a:t>
            </a:r>
            <a:endParaRPr lang="en-US" sz="1100" dirty="0">
              <a:solidFill>
                <a:srgbClr val="0070C0"/>
              </a:solidFill>
            </a:endParaRPr>
          </a:p>
        </p:txBody>
      </p:sp>
      <p:cxnSp>
        <p:nvCxnSpPr>
          <p:cNvPr id="12" name="Elbow Connector 11"/>
          <p:cNvCxnSpPr>
            <a:stCxn id="8" idx="1"/>
          </p:cNvCxnSpPr>
          <p:nvPr/>
        </p:nvCxnSpPr>
        <p:spPr>
          <a:xfrm rot="10800000" flipH="1" flipV="1">
            <a:off x="45636" y="609311"/>
            <a:ext cx="202014" cy="1349664"/>
          </a:xfrm>
          <a:prstGeom prst="bentConnector4">
            <a:avLst>
              <a:gd name="adj1" fmla="val -5029"/>
              <a:gd name="adj2" fmla="val 10691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4645185"/>
      </p:ext>
    </p:extLst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469" y="892175"/>
            <a:ext cx="4312943" cy="19716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4254500" y="2111375"/>
            <a:ext cx="184912" cy="228600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295650" y="363089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FF0000"/>
                </a:solidFill>
              </a:rPr>
              <a:t>Case 2</a:t>
            </a:r>
            <a:r>
              <a:rPr lang="en-US" sz="1200" dirty="0" smtClean="0">
                <a:solidFill>
                  <a:srgbClr val="FF0000"/>
                </a:solidFill>
              </a:rPr>
              <a:t>: When </a:t>
            </a:r>
            <a:r>
              <a:rPr lang="el-GR" sz="1200" dirty="0" smtClean="0">
                <a:solidFill>
                  <a:srgbClr val="FF0000"/>
                </a:solidFill>
              </a:rPr>
              <a:t>σ</a:t>
            </a:r>
            <a:r>
              <a:rPr lang="en-US" sz="1200" dirty="0" smtClean="0">
                <a:solidFill>
                  <a:srgbClr val="FF0000"/>
                </a:solidFill>
              </a:rPr>
              <a:t> is NOT known.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7650" y="1730375"/>
            <a:ext cx="4114800" cy="381000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988691" y="1106426"/>
            <a:ext cx="15571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u="sng" dirty="0" smtClean="0">
                <a:solidFill>
                  <a:srgbClr val="FF0000"/>
                </a:solidFill>
              </a:rPr>
              <a:t>Stricter</a:t>
            </a:r>
            <a:r>
              <a:rPr lang="en-US" sz="800" dirty="0" smtClean="0">
                <a:solidFill>
                  <a:srgbClr val="FF0000"/>
                </a:solidFill>
              </a:rPr>
              <a:t> than CLT conditions. Why?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232112" y="2076504"/>
                <a:ext cx="207300" cy="32040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1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1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1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2112" y="2076504"/>
                <a:ext cx="207300" cy="320409"/>
              </a:xfrm>
              <a:prstGeom prst="rect">
                <a:avLst/>
              </a:prstGeom>
              <a:blipFill>
                <a:blip r:embed="rId3"/>
                <a:stretch>
                  <a:fillRect r="-5556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/>
          <p:cNvCxnSpPr/>
          <p:nvPr/>
        </p:nvCxnSpPr>
        <p:spPr>
          <a:xfrm flipV="1">
            <a:off x="4232112" y="2088698"/>
            <a:ext cx="207300" cy="5754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248120" y="1943087"/>
            <a:ext cx="274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524639"/>
      </p:ext>
    </p:extLst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469" y="892175"/>
            <a:ext cx="4312943" cy="19716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4254500" y="2111375"/>
            <a:ext cx="184912" cy="228600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295650" y="363089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FF0000"/>
                </a:solidFill>
              </a:rPr>
              <a:t>Case 2</a:t>
            </a:r>
            <a:r>
              <a:rPr lang="en-US" sz="1200" dirty="0" smtClean="0">
                <a:solidFill>
                  <a:srgbClr val="FF0000"/>
                </a:solidFill>
              </a:rPr>
              <a:t>: When </a:t>
            </a:r>
            <a:r>
              <a:rPr lang="el-GR" sz="1200" dirty="0" smtClean="0">
                <a:solidFill>
                  <a:srgbClr val="FF0000"/>
                </a:solidFill>
              </a:rPr>
              <a:t>σ</a:t>
            </a:r>
            <a:r>
              <a:rPr lang="en-US" sz="1200" dirty="0" smtClean="0">
                <a:solidFill>
                  <a:srgbClr val="FF0000"/>
                </a:solidFill>
              </a:rPr>
              <a:t> is NOT known.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7650" y="1730375"/>
            <a:ext cx="4114800" cy="381000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988691" y="1106426"/>
            <a:ext cx="15571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u="sng" dirty="0" smtClean="0">
                <a:solidFill>
                  <a:srgbClr val="FF0000"/>
                </a:solidFill>
              </a:rPr>
              <a:t>Stricter</a:t>
            </a:r>
            <a:r>
              <a:rPr lang="en-US" sz="800" dirty="0" smtClean="0">
                <a:solidFill>
                  <a:srgbClr val="FF0000"/>
                </a:solidFill>
              </a:rPr>
              <a:t> than CLT conditions. Why?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rgbClr val="FF0000"/>
                </a:solidFill>
              </a:rPr>
              <a:t>n&gt;30 for s to be a good enough approx. for </a:t>
            </a:r>
            <a:r>
              <a:rPr lang="el-GR" sz="800" dirty="0" smtClean="0">
                <a:solidFill>
                  <a:srgbClr val="FF0000"/>
                </a:solidFill>
              </a:rPr>
              <a:t>σ</a:t>
            </a: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232112" y="2076504"/>
                <a:ext cx="207300" cy="32040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1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1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1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2112" y="2076504"/>
                <a:ext cx="207300" cy="320409"/>
              </a:xfrm>
              <a:prstGeom prst="rect">
                <a:avLst/>
              </a:prstGeom>
              <a:blipFill>
                <a:blip r:embed="rId3"/>
                <a:stretch>
                  <a:fillRect r="-5556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/>
          <p:cNvCxnSpPr/>
          <p:nvPr/>
        </p:nvCxnSpPr>
        <p:spPr>
          <a:xfrm flipV="1">
            <a:off x="4232112" y="2088698"/>
            <a:ext cx="207300" cy="5754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248120" y="1943087"/>
            <a:ext cx="274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03110"/>
      </p:ext>
    </p:extLst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650" y="396406"/>
            <a:ext cx="365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pc="20" dirty="0" smtClean="0">
                <a:latin typeface="Arial"/>
                <a:cs typeface="Arial"/>
              </a:rPr>
              <a:t>⚙</a:t>
            </a:r>
            <a:r>
              <a:rPr lang="en-US" sz="2400" dirty="0"/>
              <a:t> </a:t>
            </a:r>
            <a:r>
              <a:rPr lang="en-US" sz="2400" dirty="0" smtClean="0"/>
              <a:t>👫</a:t>
            </a:r>
            <a:r>
              <a:rPr lang="en-US" sz="2400" spc="20" dirty="0" smtClean="0">
                <a:latin typeface="Arial"/>
                <a:cs typeface="Arial"/>
              </a:rPr>
              <a:t> </a:t>
            </a:r>
            <a:r>
              <a:rPr lang="en-US" sz="2400" b="1" dirty="0" smtClean="0"/>
              <a:t>How do we use a </a:t>
            </a:r>
            <a:r>
              <a:rPr lang="en-US" sz="2400" b="1" u="sng" dirty="0" smtClean="0">
                <a:solidFill>
                  <a:srgbClr val="00B050"/>
                </a:solidFill>
              </a:rPr>
              <a:t>sampling distribution </a:t>
            </a:r>
            <a:r>
              <a:rPr lang="en-US" sz="2400" b="1" dirty="0" smtClean="0"/>
              <a:t>to calculate the </a:t>
            </a:r>
            <a:r>
              <a:rPr lang="en-US" sz="2400" b="1" u="sng" dirty="0" smtClean="0">
                <a:solidFill>
                  <a:srgbClr val="C00000"/>
                </a:solidFill>
              </a:rPr>
              <a:t>p-value</a:t>
            </a:r>
            <a:r>
              <a:rPr lang="en-US" sz="2400" b="1" dirty="0" smtClean="0"/>
              <a:t> for a population mean?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43556436"/>
      </p:ext>
    </p:extLst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1717280"/>
            <a:ext cx="1946038" cy="12001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641" y="1061927"/>
                <a:ext cx="1762496" cy="4861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b="1" u="sng" dirty="0" smtClean="0">
                    <a:solidFill>
                      <a:srgbClr val="00B050"/>
                    </a:solidFill>
                  </a:rPr>
                  <a:t>Sampling Distribution </a:t>
                </a:r>
                <a:r>
                  <a:rPr lang="en-US" sz="1050" dirty="0" smtClean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05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105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=?, </m:t>
                    </m:r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05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1" y="1061927"/>
                <a:ext cx="1762496" cy="4861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70138" y="2908489"/>
                <a:ext cx="160576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200" dirty="0" smtClean="0">
                    <a:solidFill>
                      <a:srgbClr val="00B050"/>
                    </a:solidFill>
                  </a:rPr>
                  <a:t>All possible values of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2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endParaRPr lang="en-US" sz="12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138" y="2908489"/>
                <a:ext cx="1605761" cy="276999"/>
              </a:xfrm>
              <a:prstGeom prst="rect">
                <a:avLst/>
              </a:prstGeom>
              <a:blipFill>
                <a:blip r:embed="rId4"/>
                <a:stretch>
                  <a:fillRect l="-380" r="-7224" b="-15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63815" y="490810"/>
                <a:ext cx="1920269" cy="3231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𝑯𝒐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𝝁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𝒏𝒖𝒍𝒍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𝒗𝒂𝒍𝒖𝒆</m:t>
                      </m:r>
                    </m:oMath>
                  </m:oMathPara>
                </a14:m>
                <a:endParaRPr lang="en-US" sz="1050" b="1" dirty="0" smtClean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𝑯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𝝁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𝒐𝒓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𝒐𝒓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≠</m:t>
                      </m:r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𝒏𝒖𝒍𝒍</m:t>
                      </m:r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𝒗𝒂𝒍𝒖𝒆</m:t>
                      </m:r>
                    </m:oMath>
                  </m:oMathPara>
                </a14:m>
                <a:endParaRPr lang="en-US" sz="1050" b="1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815" y="490810"/>
                <a:ext cx="1920269" cy="323165"/>
              </a:xfrm>
              <a:prstGeom prst="rect">
                <a:avLst/>
              </a:prstGeom>
              <a:blipFill>
                <a:blip r:embed="rId5"/>
                <a:stretch>
                  <a:fillRect l="-2208" b="-909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228850" y="436565"/>
                <a:ext cx="1909633" cy="5932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b="1" dirty="0" smtClean="0">
                    <a:solidFill>
                      <a:srgbClr val="C00000"/>
                    </a:solidFill>
                  </a:rPr>
                  <a:t>WANT p-value =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80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8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8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m:rPr>
                                    <m:brk m:alnAt="7"/>
                                  </m:rP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𝑡h𝑎𝑡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𝑒𝑞𝑢𝑎𝑙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𝑡𝑜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𝑜𝑟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"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𝑚𝑜𝑟𝑒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𝑒𝑥𝑡𝑟𝑒𝑚𝑒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"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𝑡h𝑎𝑛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𝑡h𝑒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𝑜𝑛𝑒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𝑜𝑏𝑠𝑒𝑟𝑣𝑒𝑑</m:t>
                                </m:r>
                              </m:e>
                            </m:mr>
                          </m:m>
                          <m:r>
                            <a:rPr lang="en-US" sz="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𝐻𝑜</m:t>
                          </m:r>
                          <m:r>
                            <a:rPr lang="en-US" sz="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𝑖𝑠</m:t>
                          </m:r>
                          <m:r>
                            <a:rPr lang="en-US" sz="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𝑡𝑟𝑢𝑒</m:t>
                          </m:r>
                        </m:e>
                      </m:d>
                    </m:oMath>
                  </m:oMathPara>
                </a14:m>
                <a:endParaRPr lang="en-US" sz="105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8850" y="436565"/>
                <a:ext cx="1909633" cy="59323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0757888"/>
      </p:ext>
    </p:extLst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1717280"/>
            <a:ext cx="1946038" cy="12001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641" y="1061927"/>
                <a:ext cx="1762496" cy="4861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b="1" u="sng" dirty="0" smtClean="0">
                    <a:solidFill>
                      <a:srgbClr val="00B050"/>
                    </a:solidFill>
                  </a:rPr>
                  <a:t>Sampling Distribution </a:t>
                </a:r>
                <a:r>
                  <a:rPr lang="en-US" sz="1050" dirty="0" smtClean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05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105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=?, </m:t>
                    </m:r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05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1" y="1061927"/>
                <a:ext cx="1762496" cy="4861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57250" y="2917430"/>
            <a:ext cx="533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dirty="0" smtClean="0">
                <a:solidFill>
                  <a:srgbClr val="7030A0"/>
                </a:solidFill>
              </a:rPr>
              <a:t>μ</a:t>
            </a:r>
            <a:r>
              <a:rPr lang="en-US" sz="900" dirty="0" smtClean="0">
                <a:solidFill>
                  <a:srgbClr val="7030A0"/>
                </a:solidFill>
              </a:rPr>
              <a:t>=?</a:t>
            </a:r>
            <a:endParaRPr lang="en-US" sz="900" dirty="0">
              <a:solidFill>
                <a:srgbClr val="7030A0"/>
              </a:solidFill>
            </a:endParaRPr>
          </a:p>
        </p:txBody>
      </p:sp>
      <p:cxnSp>
        <p:nvCxnSpPr>
          <p:cNvPr id="7" name="Straight Connector 6"/>
          <p:cNvCxnSpPr>
            <a:stCxn id="3" idx="2"/>
          </p:cNvCxnSpPr>
          <p:nvPr/>
        </p:nvCxnSpPr>
        <p:spPr>
          <a:xfrm>
            <a:off x="973019" y="2917430"/>
            <a:ext cx="0" cy="32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63815" y="490810"/>
                <a:ext cx="1920269" cy="3231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𝑯𝒐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𝝁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𝒏𝒖𝒍𝒍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𝒗𝒂𝒍𝒖𝒆</m:t>
                      </m:r>
                    </m:oMath>
                  </m:oMathPara>
                </a14:m>
                <a:endParaRPr lang="en-US" sz="1050" b="1" dirty="0" smtClean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𝑯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𝝁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𝒐𝒓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𝒐𝒓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≠</m:t>
                      </m:r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𝒏𝒖𝒍𝒍</m:t>
                      </m:r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𝒗𝒂𝒍𝒖𝒆</m:t>
                      </m:r>
                    </m:oMath>
                  </m:oMathPara>
                </a14:m>
                <a:endParaRPr lang="en-US" sz="1050" b="1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815" y="490810"/>
                <a:ext cx="1920269" cy="323165"/>
              </a:xfrm>
              <a:prstGeom prst="rect">
                <a:avLst/>
              </a:prstGeom>
              <a:blipFill>
                <a:blip r:embed="rId4"/>
                <a:stretch>
                  <a:fillRect l="-2208" b="-909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228850" y="436565"/>
                <a:ext cx="1909633" cy="5932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b="1" dirty="0" smtClean="0">
                    <a:solidFill>
                      <a:srgbClr val="C00000"/>
                    </a:solidFill>
                  </a:rPr>
                  <a:t>WANT p-value =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80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8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8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m:rPr>
                                    <m:brk m:alnAt="7"/>
                                  </m:rP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𝑎𝑡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𝑒𝑞𝑢𝑎𝑙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𝑡𝑜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𝑜𝑟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"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𝑚𝑜𝑟𝑒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𝑒𝑥𝑡𝑟𝑒𝑚𝑒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"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𝑎𝑛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𝑜𝑛𝑒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𝑜𝑏𝑠𝑒𝑟𝑣𝑒𝑑</m:t>
                                </m:r>
                              </m:e>
                            </m:mr>
                          </m:m>
                          <m:r>
                            <a:rPr lang="en-US" sz="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𝐻𝑜</m:t>
                          </m:r>
                          <m:r>
                            <a:rPr lang="en-US" sz="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𝑖𝑠</m:t>
                          </m:r>
                          <m:r>
                            <a:rPr lang="en-US" sz="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𝑡𝑟𝑢𝑒</m:t>
                          </m:r>
                        </m:e>
                      </m:d>
                    </m:oMath>
                  </m:oMathPara>
                </a14:m>
                <a:endParaRPr lang="en-US" sz="105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8850" y="436565"/>
                <a:ext cx="1909633" cy="5932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2480525"/>
      </p:ext>
    </p:extLst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592988"/>
            <a:ext cx="4012565" cy="31066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rgbClr val="024F84"/>
                </a:solidFill>
                <a:latin typeface="Arial"/>
                <a:cs typeface="Arial"/>
              </a:rPr>
              <a:t>Housekeeping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/>
            </a:pPr>
            <a:endParaRPr sz="17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25" dirty="0">
                <a:solidFill>
                  <a:srgbClr val="CCDBE6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rgbClr val="CCDBE6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CCDBE6"/>
                </a:solidFill>
                <a:latin typeface="Arial"/>
                <a:cs typeface="Arial"/>
              </a:rPr>
              <a:t>ideas</a:t>
            </a:r>
            <a:endParaRPr sz="1050" dirty="0">
              <a:latin typeface="Arial"/>
              <a:cs typeface="Arial"/>
            </a:endParaRPr>
          </a:p>
          <a:p>
            <a:pPr marL="469900" marR="1206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Another </a:t>
            </a:r>
            <a:r>
              <a:rPr lang="en-US" sz="1050" u="sng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Application of the CLT: </a:t>
            </a: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lang="en-US" sz="105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⚙</a:t>
            </a:r>
            <a:r>
              <a:rPr lang="en-US" sz="1050" dirty="0"/>
              <a:t> </a:t>
            </a: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🙃</a:t>
            </a:r>
            <a:r>
              <a:rPr lang="en-US" sz="105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Use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hypothesis tests </a:t>
            </a:r>
            <a:r>
              <a:rPr sz="1050" spc="45" dirty="0">
                <a:solidFill>
                  <a:srgbClr val="CCCCCC"/>
                </a:solidFill>
                <a:latin typeface="Arial"/>
                <a:cs typeface="Arial"/>
              </a:rPr>
              <a:t>to </a:t>
            </a:r>
            <a:r>
              <a:rPr sz="1050" spc="20" dirty="0">
                <a:solidFill>
                  <a:srgbClr val="CCCCCC"/>
                </a:solidFill>
                <a:latin typeface="Arial"/>
                <a:cs typeface="Arial"/>
              </a:rPr>
              <a:t>make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decisions </a:t>
            </a:r>
            <a:r>
              <a:rPr sz="1050" spc="30" dirty="0">
                <a:solidFill>
                  <a:srgbClr val="CCCCCC"/>
                </a:solidFill>
                <a:latin typeface="Arial"/>
                <a:cs typeface="Arial"/>
              </a:rPr>
              <a:t>about</a:t>
            </a:r>
            <a:r>
              <a:rPr sz="1050" spc="-105" dirty="0">
                <a:solidFill>
                  <a:srgbClr val="CCCCCC"/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rgbClr val="CCCCCC"/>
                </a:solidFill>
                <a:latin typeface="Arial"/>
                <a:cs typeface="Arial"/>
              </a:rPr>
              <a:t>population  </a:t>
            </a:r>
            <a:r>
              <a:rPr sz="1050" spc="20" dirty="0">
                <a:solidFill>
                  <a:srgbClr val="CCCCCC"/>
                </a:solidFill>
                <a:latin typeface="Arial"/>
                <a:cs typeface="Arial"/>
              </a:rPr>
              <a:t>parameters</a:t>
            </a:r>
            <a:endParaRPr sz="1050" dirty="0">
              <a:latin typeface="Arial"/>
              <a:cs typeface="Arial"/>
            </a:endParaRPr>
          </a:p>
          <a:p>
            <a:pPr marL="469900" marR="14795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25" dirty="0" smtClean="0">
                <a:solidFill>
                  <a:srgbClr val="CCCCCC"/>
                </a:solidFill>
                <a:latin typeface="Arial"/>
                <a:cs typeface="Arial"/>
              </a:rPr>
              <a:t>Relationship Between Two CLT Applications: 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 👫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⚙ </a:t>
            </a:r>
            <a:r>
              <a:rPr sz="1050" spc="25" dirty="0" smtClean="0">
                <a:solidFill>
                  <a:srgbClr val="CCCCCC"/>
                </a:solidFill>
                <a:latin typeface="Arial"/>
                <a:cs typeface="Arial"/>
              </a:rPr>
              <a:t>Hypothesis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tests and </a:t>
            </a:r>
            <a:r>
              <a:rPr sz="1050" spc="30" dirty="0">
                <a:solidFill>
                  <a:srgbClr val="CCCCCC"/>
                </a:solidFill>
                <a:latin typeface="Arial"/>
                <a:cs typeface="Arial"/>
              </a:rPr>
              <a:t>conﬁdence </a:t>
            </a:r>
            <a:r>
              <a:rPr sz="1050" spc="15" dirty="0">
                <a:solidFill>
                  <a:srgbClr val="CCCCCC"/>
                </a:solidFill>
                <a:latin typeface="Arial"/>
                <a:cs typeface="Arial"/>
              </a:rPr>
              <a:t>intervals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at </a:t>
            </a:r>
            <a:r>
              <a:rPr sz="1050" spc="15" dirty="0">
                <a:solidFill>
                  <a:srgbClr val="CCCCCC"/>
                </a:solidFill>
                <a:latin typeface="Arial"/>
                <a:cs typeface="Arial"/>
              </a:rPr>
              <a:t>equivalent  </a:t>
            </a:r>
            <a:r>
              <a:rPr sz="1050" spc="30" dirty="0">
                <a:solidFill>
                  <a:srgbClr val="CCCCCC"/>
                </a:solidFill>
                <a:latin typeface="Arial"/>
                <a:cs typeface="Arial"/>
              </a:rPr>
              <a:t>signiﬁcance/conﬁdence </a:t>
            </a:r>
            <a:r>
              <a:rPr sz="1050" spc="5" dirty="0">
                <a:solidFill>
                  <a:srgbClr val="CCCCCC"/>
                </a:solidFill>
                <a:latin typeface="Arial"/>
                <a:cs typeface="Arial"/>
              </a:rPr>
              <a:t>levels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should</a:t>
            </a:r>
            <a:r>
              <a:rPr sz="1050" spc="-10" dirty="0">
                <a:solidFill>
                  <a:srgbClr val="CCCCCC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CCCCCC"/>
                </a:solidFill>
                <a:latin typeface="Arial"/>
                <a:cs typeface="Arial"/>
              </a:rPr>
              <a:t>agree</a:t>
            </a:r>
            <a:endParaRPr sz="1050" dirty="0">
              <a:latin typeface="Arial"/>
              <a:cs typeface="Arial"/>
            </a:endParaRPr>
          </a:p>
          <a:p>
            <a:pPr marL="469900" marR="5080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10" dirty="0" smtClean="0">
                <a:solidFill>
                  <a:srgbClr val="CCCCCC"/>
                </a:solidFill>
                <a:latin typeface="Arial"/>
                <a:cs typeface="Arial"/>
              </a:rPr>
              <a:t>Interpretation of Hypothesis Testing</a:t>
            </a:r>
            <a:r>
              <a:rPr lang="en-US" sz="1050" spc="10" dirty="0" smtClean="0">
                <a:solidFill>
                  <a:srgbClr val="CCCCCC"/>
                </a:solidFill>
                <a:latin typeface="Arial"/>
                <a:cs typeface="Arial"/>
              </a:rPr>
              <a:t>: </a:t>
            </a:r>
          </a:p>
          <a:p>
            <a:pPr marL="927100" marR="5080" lvl="3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👫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⚙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sz="105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Results </a:t>
            </a:r>
            <a:r>
              <a:rPr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that </a:t>
            </a:r>
            <a:r>
              <a:rPr sz="105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are </a:t>
            </a:r>
            <a:r>
              <a:rPr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statistically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signiﬁcant </a:t>
            </a:r>
            <a:r>
              <a:rPr sz="105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are </a:t>
            </a:r>
            <a:r>
              <a:rPr sz="1050" spc="3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not </a:t>
            </a:r>
            <a:r>
              <a:rPr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necessarily 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practically</a:t>
            </a:r>
            <a:r>
              <a:rPr sz="105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signiﬁcant</a:t>
            </a:r>
            <a:r>
              <a:rPr lang="en-US"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endParaRPr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927100" lvl="3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Hypothesis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tests </a:t>
            </a:r>
            <a:r>
              <a:rPr sz="1050" spc="-5" dirty="0">
                <a:solidFill>
                  <a:srgbClr val="CCCCCC"/>
                </a:solidFill>
                <a:latin typeface="Arial"/>
                <a:cs typeface="Arial"/>
              </a:rPr>
              <a:t>are </a:t>
            </a:r>
            <a:r>
              <a:rPr sz="1050" spc="20" dirty="0">
                <a:solidFill>
                  <a:srgbClr val="CCCCCC"/>
                </a:solidFill>
                <a:latin typeface="Arial"/>
                <a:cs typeface="Arial"/>
              </a:rPr>
              <a:t>prone </a:t>
            </a:r>
            <a:r>
              <a:rPr sz="1050" spc="45" dirty="0">
                <a:solidFill>
                  <a:srgbClr val="CCCCCC"/>
                </a:solidFill>
                <a:latin typeface="Arial"/>
                <a:cs typeface="Arial"/>
              </a:rPr>
              <a:t>to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decision</a:t>
            </a:r>
            <a:r>
              <a:rPr sz="1050" spc="-60" dirty="0">
                <a:solidFill>
                  <a:srgbClr val="CCCCCC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CCCCCC"/>
                </a:solidFill>
                <a:latin typeface="Arial"/>
                <a:cs typeface="Arial"/>
              </a:rPr>
              <a:t>errors</a:t>
            </a:r>
            <a:endParaRPr sz="105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CCCCCC"/>
              </a:buClr>
              <a:buFont typeface="Arial"/>
              <a:buAutoNum type="arabicPeriod"/>
            </a:pPr>
            <a:endParaRPr sz="17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1717280"/>
            <a:ext cx="1946038" cy="12001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640" y="1061927"/>
                <a:ext cx="22934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b="1" u="sng" dirty="0" smtClean="0">
                    <a:solidFill>
                      <a:srgbClr val="00B050"/>
                    </a:solidFill>
                  </a:rPr>
                  <a:t>Sampling Distribution </a:t>
                </a:r>
                <a:r>
                  <a:rPr lang="en-US" sz="1050" dirty="0" smtClean="0">
                    <a:solidFill>
                      <a:srgbClr val="00B050"/>
                    </a:solidFill>
                  </a:rPr>
                  <a:t> </a:t>
                </a:r>
                <a:endParaRPr lang="en-US" sz="1050" i="1" dirty="0" smtClean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sz="105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𝑛𝑢𝑙𝑙</m:t>
                        </m:r>
                        <m:r>
                          <a:rPr lang="en-US" sz="105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105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𝑣𝑎𝑙𝑢𝑒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𝑆𝐸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05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105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en-US" sz="1050" dirty="0" smtClean="0">
                    <a:solidFill>
                      <a:srgbClr val="00B050"/>
                    </a:solidFill>
                  </a:rPr>
                  <a:t>,</a:t>
                </a:r>
              </a:p>
              <a:p>
                <a:r>
                  <a:rPr lang="en-US" sz="1050" dirty="0">
                    <a:solidFill>
                      <a:srgbClr val="7030A0"/>
                    </a:solidFill>
                  </a:rPr>
                  <a:t>t</a:t>
                </a:r>
                <a:r>
                  <a:rPr lang="en-US" sz="1050" dirty="0" smtClean="0">
                    <a:solidFill>
                      <a:srgbClr val="7030A0"/>
                    </a:solidFill>
                  </a:rPr>
                  <a:t>hat </a:t>
                </a:r>
                <a:r>
                  <a:rPr lang="en-US" sz="1050" u="sng" dirty="0" smtClean="0">
                    <a:solidFill>
                      <a:srgbClr val="7030A0"/>
                    </a:solidFill>
                  </a:rPr>
                  <a:t>assumes</a:t>
                </a:r>
                <a:r>
                  <a:rPr lang="en-US" sz="1050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𝑯𝒐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𝒏𝒖𝒍𝒍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𝒗𝒂𝒍𝒖𝒆</m:t>
                    </m:r>
                  </m:oMath>
                </a14:m>
                <a:r>
                  <a:rPr lang="en-US" sz="1050" b="1" dirty="0" smtClean="0">
                    <a:solidFill>
                      <a:srgbClr val="7030A0"/>
                    </a:solidFill>
                    <a:ea typeface="Cambria Math" panose="02040503050406030204" pitchFamily="18" charset="0"/>
                  </a:rPr>
                  <a:t> true</a:t>
                </a:r>
                <a:endParaRPr lang="en-US" sz="1050" b="1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0" y="1061927"/>
                <a:ext cx="2293409" cy="830997"/>
              </a:xfrm>
              <a:prstGeom prst="rect">
                <a:avLst/>
              </a:prstGeom>
              <a:blipFill>
                <a:blip r:embed="rId3"/>
                <a:stretch>
                  <a:fillRect b="-29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28850" y="436565"/>
                <a:ext cx="1909633" cy="5932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b="1" dirty="0" smtClean="0">
                    <a:solidFill>
                      <a:srgbClr val="C00000"/>
                    </a:solidFill>
                  </a:rPr>
                  <a:t>WANT p-value =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80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8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8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m:rPr>
                                    <m:brk m:alnAt="7"/>
                                  </m:rP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𝑡h𝑎𝑡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𝑒𝑞𝑢𝑎𝑙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𝑡𝑜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𝑜𝑟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"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𝑚𝑜𝑟𝑒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𝑒𝑥𝑡𝑟𝑒𝑚𝑒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"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𝑡h𝑎𝑛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𝑡h𝑒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𝑜𝑛𝑒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𝑜𝑏𝑠𝑒𝑟𝑣𝑒𝑑</m:t>
                                </m:r>
                              </m:e>
                            </m:mr>
                          </m:m>
                          <m:r>
                            <a:rPr lang="en-US" sz="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𝐻𝑜</m:t>
                          </m:r>
                          <m:r>
                            <a:rPr lang="en-US" sz="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𝑖𝑠</m:t>
                          </m:r>
                          <m:r>
                            <a:rPr lang="en-US" sz="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𝑡𝑟𝑢𝑒</m:t>
                          </m:r>
                        </m:e>
                      </m:d>
                    </m:oMath>
                  </m:oMathPara>
                </a14:m>
                <a:endParaRPr lang="en-US" sz="105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8850" y="436565"/>
                <a:ext cx="1909633" cy="5932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857250" y="291743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dirty="0" smtClean="0">
                <a:solidFill>
                  <a:srgbClr val="7030A0"/>
                </a:solidFill>
              </a:rPr>
              <a:t>μ</a:t>
            </a:r>
            <a:r>
              <a:rPr lang="en-US" sz="900" dirty="0" smtClean="0">
                <a:solidFill>
                  <a:srgbClr val="7030A0"/>
                </a:solidFill>
              </a:rPr>
              <a:t>=null value</a:t>
            </a:r>
            <a:endParaRPr lang="en-US" sz="900" dirty="0">
              <a:solidFill>
                <a:srgbClr val="7030A0"/>
              </a:solidFill>
            </a:endParaRPr>
          </a:p>
        </p:txBody>
      </p:sp>
      <p:cxnSp>
        <p:nvCxnSpPr>
          <p:cNvPr id="7" name="Straight Connector 6"/>
          <p:cNvCxnSpPr>
            <a:stCxn id="3" idx="2"/>
          </p:cNvCxnSpPr>
          <p:nvPr/>
        </p:nvCxnSpPr>
        <p:spPr>
          <a:xfrm>
            <a:off x="973019" y="2917430"/>
            <a:ext cx="0" cy="32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63815" y="490810"/>
                <a:ext cx="1920269" cy="3231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𝑯𝒐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𝝁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𝒏𝒖𝒍𝒍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𝒗𝒂𝒍𝒖𝒆</m:t>
                      </m:r>
                    </m:oMath>
                  </m:oMathPara>
                </a14:m>
                <a:endParaRPr lang="en-US" sz="1050" b="1" dirty="0" smtClean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𝑯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𝝁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𝒐𝒓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𝒐𝒓</m:t>
                      </m:r>
                      <m:r>
                        <a:rPr lang="en-US" sz="105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≠</m:t>
                      </m:r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𝒏𝒖𝒍𝒍</m:t>
                      </m:r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𝒗𝒂𝒍𝒖𝒆</m:t>
                      </m:r>
                    </m:oMath>
                  </m:oMathPara>
                </a14:m>
                <a:endParaRPr lang="en-US" sz="1050" b="1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815" y="490810"/>
                <a:ext cx="1920269" cy="323165"/>
              </a:xfrm>
              <a:prstGeom prst="rect">
                <a:avLst/>
              </a:prstGeom>
              <a:blipFill>
                <a:blip r:embed="rId5"/>
                <a:stretch>
                  <a:fillRect l="-2208" b="-909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/>
          <p:cNvCxnSpPr>
            <a:endCxn id="12" idx="3"/>
          </p:cNvCxnSpPr>
          <p:nvPr/>
        </p:nvCxnSpPr>
        <p:spPr>
          <a:xfrm flipH="1">
            <a:off x="1390650" y="892175"/>
            <a:ext cx="2362200" cy="2209921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1085850" y="892175"/>
            <a:ext cx="2590800" cy="45720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4877424"/>
      </p:ext>
    </p:extLst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650" y="396406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pc="20" dirty="0" smtClean="0">
                <a:latin typeface="Arial"/>
                <a:cs typeface="Arial"/>
              </a:rPr>
              <a:t>⚙</a:t>
            </a:r>
            <a:r>
              <a:rPr lang="en-US" sz="2400" dirty="0"/>
              <a:t> </a:t>
            </a:r>
            <a:r>
              <a:rPr lang="en-US" sz="2400" b="1" dirty="0" smtClean="0"/>
              <a:t>What does “more extreme” mean in the p-value definition?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5050516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650" y="396406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pc="20" dirty="0" smtClean="0">
                <a:latin typeface="Arial"/>
                <a:cs typeface="Arial"/>
              </a:rPr>
              <a:t>⚙</a:t>
            </a:r>
            <a:r>
              <a:rPr lang="en-US" sz="2400" dirty="0"/>
              <a:t> </a:t>
            </a:r>
            <a:r>
              <a:rPr lang="en-US" sz="2400" b="1" dirty="0" smtClean="0"/>
              <a:t>What does “more extreme” mean in the p-value definition?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619250" y="2035175"/>
            <a:ext cx="327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Depends on the alternative hypothesis. What types of sample statistics will make us suspect the alternative?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98873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43190"/>
            <a:ext cx="2105025" cy="1323975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640" y="1061927"/>
                <a:ext cx="22934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b="1" u="sng" dirty="0" smtClean="0">
                    <a:solidFill>
                      <a:srgbClr val="00B050"/>
                    </a:solidFill>
                  </a:rPr>
                  <a:t>Sampling Distribution </a:t>
                </a:r>
                <a:r>
                  <a:rPr lang="en-US" sz="1050" dirty="0" smtClean="0">
                    <a:solidFill>
                      <a:srgbClr val="00B050"/>
                    </a:solidFill>
                  </a:rPr>
                  <a:t> </a:t>
                </a:r>
                <a:endParaRPr lang="en-US" sz="1050" i="1" dirty="0" smtClean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=?, 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𝑆𝐸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05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105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en-US" sz="1050" dirty="0" smtClean="0">
                    <a:solidFill>
                      <a:srgbClr val="00B050"/>
                    </a:solidFill>
                  </a:rPr>
                  <a:t>,</a:t>
                </a:r>
              </a:p>
              <a:p>
                <a:r>
                  <a:rPr lang="en-US" sz="1050" dirty="0">
                    <a:solidFill>
                      <a:srgbClr val="7030A0"/>
                    </a:solidFill>
                  </a:rPr>
                  <a:t>t</a:t>
                </a:r>
                <a:r>
                  <a:rPr lang="en-US" sz="1050" dirty="0" smtClean="0">
                    <a:solidFill>
                      <a:srgbClr val="7030A0"/>
                    </a:solidFill>
                  </a:rPr>
                  <a:t>hat </a:t>
                </a:r>
                <a:r>
                  <a:rPr lang="en-US" sz="1050" u="sng" dirty="0" smtClean="0">
                    <a:solidFill>
                      <a:srgbClr val="7030A0"/>
                    </a:solidFill>
                  </a:rPr>
                  <a:t>assumes</a:t>
                </a:r>
                <a:r>
                  <a:rPr lang="en-US" sz="1050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𝑯𝒐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𝒏𝒖𝒍𝒍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𝒗𝒂𝒍𝒖𝒆</m:t>
                    </m:r>
                  </m:oMath>
                </a14:m>
                <a:r>
                  <a:rPr lang="en-US" sz="1050" b="1" dirty="0" smtClean="0">
                    <a:solidFill>
                      <a:srgbClr val="7030A0"/>
                    </a:solidFill>
                    <a:ea typeface="Cambria Math" panose="02040503050406030204" pitchFamily="18" charset="0"/>
                  </a:rPr>
                  <a:t> true</a:t>
                </a:r>
                <a:endParaRPr lang="en-US" sz="1050" b="1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0" y="1061927"/>
                <a:ext cx="2293409" cy="830997"/>
              </a:xfrm>
              <a:prstGeom prst="rect">
                <a:avLst/>
              </a:prstGeom>
              <a:blipFill>
                <a:blip r:embed="rId3"/>
                <a:stretch>
                  <a:fillRect b="-29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28850" y="436565"/>
                <a:ext cx="2283840" cy="262680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050" b="1" dirty="0" smtClean="0">
                    <a:solidFill>
                      <a:srgbClr val="C00000"/>
                    </a:solidFill>
                  </a:rPr>
                  <a:t>WANT p-value  </a:t>
                </a:r>
              </a:p>
              <a:p>
                <a:r>
                  <a:rPr lang="en-US" sz="800" b="0" dirty="0" smtClean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acc>
                                <m:accPr>
                                  <m:chr m:val="̅"/>
                                  <m:ctrlP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m:rPr>
                                  <m:brk m:alnAt="7"/>
                                </m:rP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𝑎𝑡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𝑒𝑞𝑢𝑎𝑙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𝑡𝑜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𝑜𝑟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"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𝑚𝑜𝑟𝑒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𝑒𝑥𝑡𝑟𝑒𝑚𝑒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"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𝑎𝑛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𝑜𝑛𝑒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𝑜𝑏𝑠𝑒𝑟𝑣𝑒𝑑</m:t>
                              </m:r>
                            </m:e>
                          </m:mr>
                        </m:m>
                        <m:r>
                          <a:rPr lang="en-US" sz="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|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𝐻𝑜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𝑡𝑟𝑢𝑒</m:t>
                        </m:r>
                      </m:e>
                    </m:d>
                  </m:oMath>
                </a14:m>
                <a:endParaRPr lang="en-US" sz="1050" dirty="0" smtClean="0">
                  <a:solidFill>
                    <a:schemeClr val="tx1"/>
                  </a:solidFill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i="1" dirty="0">
                  <a:latin typeface="Cambria Math" panose="02040503050406030204" pitchFamily="18" charset="0"/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1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1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1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11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11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sSub>
                            <m:sSubPr>
                              <m:ctrlPr>
                                <a:rPr lang="en-US" sz="11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11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1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1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11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 </m:t>
                          </m:r>
                          <m:r>
                            <a:rPr lang="en-US" sz="11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𝐻𝑜</m:t>
                          </m:r>
                          <m:r>
                            <a:rPr lang="en-US" sz="11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1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𝑖𝑠</m:t>
                          </m:r>
                          <m:r>
                            <a:rPr lang="en-US" sz="11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1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𝑡𝑟𝑢𝑒</m:t>
                          </m:r>
                        </m:e>
                      </m:d>
                    </m:oMath>
                  </m:oMathPara>
                </a14:m>
                <a:endParaRPr lang="en-US" sz="1400" dirty="0" smtClean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&gt; </m:t>
                          </m:r>
                          <m:f>
                            <m:fPr>
                              <m:ctrlP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8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8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num>
                            <m:den>
                              <m:f>
                                <m:fPr>
                                  <m:ctrlPr>
                                    <a:rPr lang="en-US" sz="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rad>
                                </m:den>
                              </m:f>
                            </m:den>
                          </m:f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𝑣𝑎𝑙𝑢𝑒</m:t>
                          </m:r>
                        </m:e>
                      </m:d>
                    </m:oMath>
                  </m:oMathPara>
                </a14:m>
                <a:endParaRPr lang="en-US" sz="1400" dirty="0" smtClean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&gt; </m:t>
                          </m:r>
                          <m:f>
                            <m:fPr>
                              <m:ctrlP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8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8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𝑛𝑢𝑙𝑙</m:t>
                              </m:r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𝑣𝑎𝑙𝑢𝑒</m:t>
                              </m:r>
                            </m:num>
                            <m:den>
                              <m:f>
                                <m:fPr>
                                  <m:ctrlPr>
                                    <a:rPr lang="en-US" sz="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rad>
                                </m:den>
                              </m:f>
                            </m:den>
                          </m:f>
                        </m:e>
                      </m:d>
                    </m:oMath>
                  </m:oMathPara>
                </a14:m>
                <a:endParaRPr lang="en-US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8850" y="436565"/>
                <a:ext cx="2283840" cy="26268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857250" y="291743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dirty="0" smtClean="0">
                <a:solidFill>
                  <a:srgbClr val="7030A0"/>
                </a:solidFill>
              </a:rPr>
              <a:t>μ</a:t>
            </a:r>
            <a:r>
              <a:rPr lang="en-US" sz="900" dirty="0" smtClean="0">
                <a:solidFill>
                  <a:srgbClr val="7030A0"/>
                </a:solidFill>
              </a:rPr>
              <a:t>=null value</a:t>
            </a:r>
            <a:endParaRPr lang="en-US" sz="900" dirty="0">
              <a:solidFill>
                <a:srgbClr val="7030A0"/>
              </a:solidFill>
            </a:endParaRPr>
          </a:p>
        </p:txBody>
      </p:sp>
      <p:cxnSp>
        <p:nvCxnSpPr>
          <p:cNvPr id="7" name="Straight Connector 6"/>
          <p:cNvCxnSpPr>
            <a:stCxn id="3" idx="2"/>
          </p:cNvCxnSpPr>
          <p:nvPr/>
        </p:nvCxnSpPr>
        <p:spPr>
          <a:xfrm>
            <a:off x="973019" y="2917430"/>
            <a:ext cx="0" cy="32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b="1" i="1" dirty="0" smtClean="0">
                    <a:solidFill>
                      <a:srgbClr val="7030A0"/>
                    </a:solidFill>
                    <a:latin typeface="Cambria Math" panose="02040503050406030204" pitchFamily="18" charset="0"/>
                  </a:rPr>
                  <a:t>Hypotheses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 smtClean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blipFill>
                <a:blip r:embed="rId5"/>
                <a:stretch>
                  <a:fillRect l="-6250" t="-7317" r="-1042" b="-487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1227631" y="2915354"/>
                <a:ext cx="355867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11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1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sz="11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1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631" y="2915354"/>
                <a:ext cx="355867" cy="261610"/>
              </a:xfrm>
              <a:prstGeom prst="rect">
                <a:avLst/>
              </a:prstGeom>
              <a:blipFill>
                <a:blip r:embed="rId6"/>
                <a:stretch>
                  <a:fillRect r="-1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572602" y="2731742"/>
            <a:ext cx="84594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Use z-tables</a:t>
            </a:r>
            <a:endParaRPr lang="en-US" sz="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124143" y="1149292"/>
                <a:ext cx="1512372" cy="5770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05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sz="105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05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05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05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m:rPr>
                        <m:brk m:alnAt="7"/>
                      </m:rPr>
                      <a:rPr lang="en-US" sz="105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050" dirty="0" smtClean="0"/>
                  <a:t>make us suspect the alternative hypothesis.</a:t>
                </a:r>
                <a:endParaRPr lang="en-US" sz="105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143" y="1149292"/>
                <a:ext cx="1512372" cy="577081"/>
              </a:xfrm>
              <a:prstGeom prst="rect">
                <a:avLst/>
              </a:prstGeom>
              <a:blipFill>
                <a:blip r:embed="rId7"/>
                <a:stretch>
                  <a:fillRect b="-6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/>
          <p:cNvCxnSpPr/>
          <p:nvPr/>
        </p:nvCxnSpPr>
        <p:spPr>
          <a:xfrm>
            <a:off x="3124143" y="892175"/>
            <a:ext cx="400107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762250" y="1845859"/>
            <a:ext cx="914401" cy="1893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363133" y="2543945"/>
            <a:ext cx="62068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>
                <a:solidFill>
                  <a:srgbClr val="C00000"/>
                </a:solidFill>
              </a:rPr>
              <a:t>p-value</a:t>
            </a:r>
            <a:endParaRPr lang="en-US" sz="1050" dirty="0"/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1405564" y="2783511"/>
            <a:ext cx="177934" cy="1318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226416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751" y="1726167"/>
            <a:ext cx="2143125" cy="1438275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640" y="1061927"/>
                <a:ext cx="22934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b="1" u="sng" dirty="0" smtClean="0">
                    <a:solidFill>
                      <a:srgbClr val="00B050"/>
                    </a:solidFill>
                  </a:rPr>
                  <a:t>Sampling Distribution </a:t>
                </a:r>
                <a:r>
                  <a:rPr lang="en-US" sz="1050" dirty="0" smtClean="0">
                    <a:solidFill>
                      <a:srgbClr val="00B050"/>
                    </a:solidFill>
                  </a:rPr>
                  <a:t> </a:t>
                </a:r>
                <a:endParaRPr lang="en-US" sz="1050" i="1" dirty="0" smtClean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=?, 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𝑆𝐸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05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105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en-US" sz="1050" dirty="0" smtClean="0">
                    <a:solidFill>
                      <a:srgbClr val="00B050"/>
                    </a:solidFill>
                  </a:rPr>
                  <a:t>,</a:t>
                </a:r>
              </a:p>
              <a:p>
                <a:r>
                  <a:rPr lang="en-US" sz="1050" dirty="0">
                    <a:solidFill>
                      <a:srgbClr val="7030A0"/>
                    </a:solidFill>
                  </a:rPr>
                  <a:t>t</a:t>
                </a:r>
                <a:r>
                  <a:rPr lang="en-US" sz="1050" dirty="0" smtClean="0">
                    <a:solidFill>
                      <a:srgbClr val="7030A0"/>
                    </a:solidFill>
                  </a:rPr>
                  <a:t>hat </a:t>
                </a:r>
                <a:r>
                  <a:rPr lang="en-US" sz="1050" u="sng" dirty="0" smtClean="0">
                    <a:solidFill>
                      <a:srgbClr val="7030A0"/>
                    </a:solidFill>
                  </a:rPr>
                  <a:t>assumes</a:t>
                </a:r>
                <a:r>
                  <a:rPr lang="en-US" sz="1050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𝑯𝒐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𝒏𝒖𝒍𝒍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𝒗𝒂𝒍𝒖𝒆</m:t>
                    </m:r>
                  </m:oMath>
                </a14:m>
                <a:r>
                  <a:rPr lang="en-US" sz="1050" b="1" dirty="0" smtClean="0">
                    <a:solidFill>
                      <a:srgbClr val="7030A0"/>
                    </a:solidFill>
                    <a:ea typeface="Cambria Math" panose="02040503050406030204" pitchFamily="18" charset="0"/>
                  </a:rPr>
                  <a:t> true</a:t>
                </a:r>
                <a:endParaRPr lang="en-US" sz="1050" b="1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0" y="1061927"/>
                <a:ext cx="2293409" cy="830997"/>
              </a:xfrm>
              <a:prstGeom prst="rect">
                <a:avLst/>
              </a:prstGeom>
              <a:blipFill>
                <a:blip r:embed="rId3"/>
                <a:stretch>
                  <a:fillRect b="-29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28850" y="436565"/>
                <a:ext cx="2283840" cy="262680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050" b="1" dirty="0" smtClean="0">
                    <a:solidFill>
                      <a:srgbClr val="C00000"/>
                    </a:solidFill>
                  </a:rPr>
                  <a:t>WANT p-value  </a:t>
                </a:r>
              </a:p>
              <a:p>
                <a:r>
                  <a:rPr lang="en-US" sz="800" b="0" dirty="0" smtClean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acc>
                                <m:accPr>
                                  <m:chr m:val="̅"/>
                                  <m:ctrlP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m:rPr>
                                  <m:brk m:alnAt="7"/>
                                </m:rP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𝑡h𝑎𝑡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𝑒𝑞𝑢𝑎𝑙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𝑡𝑜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𝑜𝑟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"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𝑚𝑜𝑟𝑒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𝑒𝑥𝑡𝑟𝑒𝑚𝑒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"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𝑡h𝑎𝑛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𝑡h𝑒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𝑜𝑛𝑒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𝑜𝑏𝑠𝑒𝑟𝑣𝑒𝑑</m:t>
                              </m:r>
                            </m:e>
                          </m:mr>
                        </m:m>
                        <m:r>
                          <a:rPr lang="en-US" sz="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|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𝐻𝑜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𝑡𝑟𝑢𝑒</m:t>
                        </m:r>
                      </m:e>
                    </m:d>
                  </m:oMath>
                </a14:m>
                <a:endParaRPr lang="en-US" sz="1050" dirty="0" smtClean="0">
                  <a:solidFill>
                    <a:schemeClr val="tx1"/>
                  </a:solidFill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i="1" dirty="0">
                  <a:latin typeface="Cambria Math" panose="02040503050406030204" pitchFamily="18" charset="0"/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1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1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1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11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sSub>
                            <m:sSubPr>
                              <m:ctrlPr>
                                <a:rPr lang="en-US" sz="11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11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1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1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11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 </m:t>
                          </m:r>
                          <m:r>
                            <a:rPr lang="en-US" sz="11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𝐻𝑜</m:t>
                          </m:r>
                          <m:r>
                            <a:rPr lang="en-US" sz="11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1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𝑖𝑠</m:t>
                          </m:r>
                          <m:r>
                            <a:rPr lang="en-US" sz="11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1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𝑡𝑟𝑢𝑒</m:t>
                          </m:r>
                        </m:e>
                      </m:d>
                    </m:oMath>
                  </m:oMathPara>
                </a14:m>
                <a:endParaRPr lang="en-US" sz="1400" dirty="0" smtClean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&lt; </m:t>
                          </m:r>
                          <m:f>
                            <m:fPr>
                              <m:ctrlP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8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8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num>
                            <m:den>
                              <m:f>
                                <m:fPr>
                                  <m:ctrlPr>
                                    <a:rPr lang="en-US" sz="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rad>
                                </m:den>
                              </m:f>
                            </m:den>
                          </m:f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𝑣𝑎𝑙𝑢𝑒</m:t>
                          </m:r>
                        </m:e>
                      </m:d>
                    </m:oMath>
                  </m:oMathPara>
                </a14:m>
                <a:endParaRPr lang="en-US" sz="1400" dirty="0" smtClean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&lt; </m:t>
                          </m:r>
                          <m:f>
                            <m:fPr>
                              <m:ctrlP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8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8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𝑛𝑢𝑙𝑙</m:t>
                              </m:r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𝑣𝑎𝑙𝑢𝑒</m:t>
                              </m:r>
                            </m:num>
                            <m:den>
                              <m:f>
                                <m:fPr>
                                  <m:ctrlPr>
                                    <a:rPr lang="en-US" sz="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rad>
                                </m:den>
                              </m:f>
                            </m:den>
                          </m:f>
                        </m:e>
                      </m:d>
                    </m:oMath>
                  </m:oMathPara>
                </a14:m>
                <a:endParaRPr lang="en-US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8850" y="436565"/>
                <a:ext cx="2283840" cy="26268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857250" y="291743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dirty="0" smtClean="0">
                <a:solidFill>
                  <a:srgbClr val="7030A0"/>
                </a:solidFill>
              </a:rPr>
              <a:t>μ</a:t>
            </a:r>
            <a:r>
              <a:rPr lang="en-US" sz="900" dirty="0" smtClean="0">
                <a:solidFill>
                  <a:srgbClr val="7030A0"/>
                </a:solidFill>
              </a:rPr>
              <a:t>=null value</a:t>
            </a:r>
            <a:endParaRPr lang="en-US" sz="900" dirty="0">
              <a:solidFill>
                <a:srgbClr val="7030A0"/>
              </a:solidFill>
            </a:endParaRPr>
          </a:p>
        </p:txBody>
      </p:sp>
      <p:cxnSp>
        <p:nvCxnSpPr>
          <p:cNvPr id="7" name="Straight Connector 6"/>
          <p:cNvCxnSpPr>
            <a:stCxn id="3" idx="2"/>
          </p:cNvCxnSpPr>
          <p:nvPr/>
        </p:nvCxnSpPr>
        <p:spPr>
          <a:xfrm>
            <a:off x="973019" y="2917430"/>
            <a:ext cx="0" cy="32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b="1" i="1" dirty="0" smtClean="0">
                    <a:solidFill>
                      <a:srgbClr val="7030A0"/>
                    </a:solidFill>
                    <a:latin typeface="Cambria Math" panose="02040503050406030204" pitchFamily="18" charset="0"/>
                  </a:rPr>
                  <a:t>Hypotheses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 smtClean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blipFill>
                <a:blip r:embed="rId5"/>
                <a:stretch>
                  <a:fillRect l="-6250" t="-7317" r="-1042" b="-487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432145" y="2904206"/>
                <a:ext cx="355867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11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1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sz="11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1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145" y="2904206"/>
                <a:ext cx="355867" cy="261610"/>
              </a:xfrm>
              <a:prstGeom prst="rect">
                <a:avLst/>
              </a:prstGeom>
              <a:blipFill>
                <a:blip r:embed="rId6"/>
                <a:stretch>
                  <a:fillRect r="-17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572602" y="2731742"/>
            <a:ext cx="84594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Use z-tables</a:t>
            </a:r>
            <a:endParaRPr lang="en-US" sz="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124143" y="1149292"/>
                <a:ext cx="1512372" cy="5770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05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105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05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05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05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m:rPr>
                        <m:brk m:alnAt="7"/>
                      </m:rPr>
                      <a:rPr lang="en-US" sz="105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050" dirty="0" smtClean="0"/>
                  <a:t>make us suspect the alternative hypothesis.</a:t>
                </a:r>
                <a:endParaRPr lang="en-US" sz="105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143" y="1149292"/>
                <a:ext cx="1512372" cy="577081"/>
              </a:xfrm>
              <a:prstGeom prst="rect">
                <a:avLst/>
              </a:prstGeom>
              <a:blipFill>
                <a:blip r:embed="rId7"/>
                <a:stretch>
                  <a:fillRect b="-6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/>
          <p:cNvCxnSpPr/>
          <p:nvPr/>
        </p:nvCxnSpPr>
        <p:spPr>
          <a:xfrm>
            <a:off x="3295650" y="913312"/>
            <a:ext cx="228600" cy="283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762250" y="1845859"/>
            <a:ext cx="914401" cy="1893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9605" y="2444169"/>
            <a:ext cx="62068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b="1" dirty="0">
                <a:solidFill>
                  <a:srgbClr val="C00000"/>
                </a:solidFill>
              </a:rPr>
              <a:t>p-value</a:t>
            </a:r>
            <a:endParaRPr lang="en-US" sz="105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89970" y="2683735"/>
            <a:ext cx="262480" cy="2190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09417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597" y="1680999"/>
            <a:ext cx="2105025" cy="1476375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640" y="1061927"/>
                <a:ext cx="22934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b="1" u="sng" dirty="0" smtClean="0">
                    <a:solidFill>
                      <a:srgbClr val="00B050"/>
                    </a:solidFill>
                  </a:rPr>
                  <a:t>Sampling Distribution </a:t>
                </a:r>
                <a:r>
                  <a:rPr lang="en-US" sz="1050" dirty="0" smtClean="0">
                    <a:solidFill>
                      <a:srgbClr val="00B050"/>
                    </a:solidFill>
                  </a:rPr>
                  <a:t> </a:t>
                </a:r>
                <a:endParaRPr lang="en-US" sz="1050" i="1" dirty="0" smtClean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=?, 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𝑆𝐸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05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105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en-US" sz="1050" dirty="0" smtClean="0">
                    <a:solidFill>
                      <a:srgbClr val="00B050"/>
                    </a:solidFill>
                  </a:rPr>
                  <a:t>,</a:t>
                </a:r>
              </a:p>
              <a:p>
                <a:r>
                  <a:rPr lang="en-US" sz="1050" dirty="0">
                    <a:solidFill>
                      <a:srgbClr val="7030A0"/>
                    </a:solidFill>
                  </a:rPr>
                  <a:t>t</a:t>
                </a:r>
                <a:r>
                  <a:rPr lang="en-US" sz="1050" dirty="0" smtClean="0">
                    <a:solidFill>
                      <a:srgbClr val="7030A0"/>
                    </a:solidFill>
                  </a:rPr>
                  <a:t>hat </a:t>
                </a:r>
                <a:r>
                  <a:rPr lang="en-US" sz="1050" u="sng" dirty="0" smtClean="0">
                    <a:solidFill>
                      <a:srgbClr val="7030A0"/>
                    </a:solidFill>
                  </a:rPr>
                  <a:t>assumes</a:t>
                </a:r>
                <a:r>
                  <a:rPr lang="en-US" sz="1050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𝑯𝒐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𝒏𝒖𝒍𝒍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𝒗𝒂𝒍𝒖𝒆</m:t>
                    </m:r>
                  </m:oMath>
                </a14:m>
                <a:r>
                  <a:rPr lang="en-US" sz="1050" b="1" dirty="0" smtClean="0">
                    <a:solidFill>
                      <a:srgbClr val="7030A0"/>
                    </a:solidFill>
                    <a:ea typeface="Cambria Math" panose="02040503050406030204" pitchFamily="18" charset="0"/>
                  </a:rPr>
                  <a:t> true</a:t>
                </a:r>
                <a:endParaRPr lang="en-US" sz="1050" b="1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0" y="1061927"/>
                <a:ext cx="2293409" cy="830997"/>
              </a:xfrm>
              <a:prstGeom prst="rect">
                <a:avLst/>
              </a:prstGeom>
              <a:blipFill>
                <a:blip r:embed="rId3"/>
                <a:stretch>
                  <a:fillRect b="-29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154919" y="436565"/>
                <a:ext cx="2367138" cy="166487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050" b="1" dirty="0" smtClean="0">
                    <a:solidFill>
                      <a:srgbClr val="C00000"/>
                    </a:solidFill>
                  </a:rPr>
                  <a:t>WANT p-value  </a:t>
                </a:r>
              </a:p>
              <a:p>
                <a:r>
                  <a:rPr lang="en-US" sz="800" b="0" dirty="0" smtClean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acc>
                                <m:accPr>
                                  <m:chr m:val="̅"/>
                                  <m:ctrlP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m:rPr>
                                  <m:brk m:alnAt="7"/>
                                </m:rP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𝑡h𝑎𝑡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𝑒𝑞𝑢𝑎𝑙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𝑡𝑜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𝑜𝑟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"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𝑚𝑜𝑟𝑒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𝑒𝑥𝑡𝑟𝑒𝑚𝑒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"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𝑡h𝑎𝑛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𝑡h𝑒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𝑜𝑛𝑒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𝑜𝑏𝑠𝑒𝑟𝑣𝑒𝑑</m:t>
                              </m:r>
                            </m:e>
                          </m:mr>
                        </m:m>
                        <m:r>
                          <a:rPr lang="en-US" sz="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|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𝐻𝑜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𝑡𝑟𝑢𝑒</m:t>
                        </m:r>
                      </m:e>
                    </m:d>
                  </m:oMath>
                </a14:m>
                <a:endParaRPr lang="en-US" sz="1050" dirty="0" smtClean="0">
                  <a:solidFill>
                    <a:schemeClr val="tx1"/>
                  </a:solidFill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i="1" dirty="0">
                  <a:latin typeface="Cambria Math" panose="02040503050406030204" pitchFamily="18" charset="0"/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4919" y="436565"/>
                <a:ext cx="2367138" cy="16648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857250" y="291743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dirty="0" smtClean="0">
                <a:solidFill>
                  <a:srgbClr val="7030A0"/>
                </a:solidFill>
              </a:rPr>
              <a:t>μ</a:t>
            </a:r>
            <a:r>
              <a:rPr lang="en-US" sz="900" dirty="0" smtClean="0">
                <a:solidFill>
                  <a:srgbClr val="7030A0"/>
                </a:solidFill>
              </a:rPr>
              <a:t>=null value</a:t>
            </a:r>
            <a:endParaRPr lang="en-US" sz="900" dirty="0">
              <a:solidFill>
                <a:srgbClr val="7030A0"/>
              </a:solidFill>
            </a:endParaRPr>
          </a:p>
        </p:txBody>
      </p:sp>
      <p:cxnSp>
        <p:nvCxnSpPr>
          <p:cNvPr id="7" name="Straight Connector 6"/>
          <p:cNvCxnSpPr>
            <a:stCxn id="3" idx="2"/>
          </p:cNvCxnSpPr>
          <p:nvPr/>
        </p:nvCxnSpPr>
        <p:spPr>
          <a:xfrm>
            <a:off x="973019" y="2917430"/>
            <a:ext cx="0" cy="32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b="1" i="1" dirty="0" smtClean="0">
                    <a:solidFill>
                      <a:srgbClr val="7030A0"/>
                    </a:solidFill>
                    <a:latin typeface="Cambria Math" panose="02040503050406030204" pitchFamily="18" charset="0"/>
                  </a:rPr>
                  <a:t>Hypotheses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 smtClean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blipFill>
                <a:blip r:embed="rId5"/>
                <a:stretch>
                  <a:fillRect l="-6250" t="-7317" r="-1042" b="-487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694883" y="1104798"/>
                <a:ext cx="215151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8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d>
                  </m:oMath>
                </a14:m>
                <a:r>
                  <a:rPr lang="en-US" sz="800" dirty="0" smtClean="0"/>
                  <a:t> or</a:t>
                </a:r>
                <a:endParaRPr lang="en-US" sz="80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8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d>
                      <m:dPr>
                        <m:begChr m:val="|"/>
                        <m:endChr m:val="|"/>
                        <m:ctrlPr>
                          <a:rPr lang="en-US" sz="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d>
                  </m:oMath>
                </a14:m>
                <a:r>
                  <a:rPr lang="en-US" sz="800" dirty="0" smtClean="0"/>
                  <a:t> make us suspect the alternative hypothesis.</a:t>
                </a:r>
                <a:endParaRPr lang="en-US" sz="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4883" y="1104798"/>
                <a:ext cx="2151517" cy="461665"/>
              </a:xfrm>
              <a:prstGeom prst="rect">
                <a:avLst/>
              </a:prstGeom>
              <a:blipFill>
                <a:blip r:embed="rId6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/>
          <p:cNvCxnSpPr/>
          <p:nvPr/>
        </p:nvCxnSpPr>
        <p:spPr>
          <a:xfrm>
            <a:off x="3225862" y="849008"/>
            <a:ext cx="222188" cy="271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201238" y="2904159"/>
                <a:ext cx="802977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9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9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9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9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1238" y="2904159"/>
                <a:ext cx="802977" cy="2308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35107" y="2926542"/>
                <a:ext cx="802977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9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9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9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107" y="2926542"/>
                <a:ext cx="802977" cy="2308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/>
          <p:cNvSpPr/>
          <p:nvPr/>
        </p:nvSpPr>
        <p:spPr>
          <a:xfrm>
            <a:off x="1394460" y="2517668"/>
            <a:ext cx="62068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>
                <a:solidFill>
                  <a:srgbClr val="C00000"/>
                </a:solidFill>
              </a:rPr>
              <a:t>p-value</a:t>
            </a:r>
            <a:endParaRPr lang="en-US" sz="1050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1436891" y="2757234"/>
            <a:ext cx="177934" cy="1318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572701" y="2728788"/>
            <a:ext cx="1042125" cy="152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320615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597" y="1680999"/>
            <a:ext cx="2105025" cy="1476375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640" y="1061927"/>
                <a:ext cx="22934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b="1" u="sng" dirty="0" smtClean="0">
                    <a:solidFill>
                      <a:srgbClr val="00B050"/>
                    </a:solidFill>
                  </a:rPr>
                  <a:t>Sampling Distribution </a:t>
                </a:r>
                <a:r>
                  <a:rPr lang="en-US" sz="1050" dirty="0" smtClean="0">
                    <a:solidFill>
                      <a:srgbClr val="00B050"/>
                    </a:solidFill>
                  </a:rPr>
                  <a:t> </a:t>
                </a:r>
                <a:endParaRPr lang="en-US" sz="1050" i="1" dirty="0" smtClean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=?, 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𝑆𝐸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05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105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en-US" sz="1050" dirty="0" smtClean="0">
                    <a:solidFill>
                      <a:srgbClr val="00B050"/>
                    </a:solidFill>
                  </a:rPr>
                  <a:t>,</a:t>
                </a:r>
              </a:p>
              <a:p>
                <a:r>
                  <a:rPr lang="en-US" sz="1050" dirty="0">
                    <a:solidFill>
                      <a:srgbClr val="7030A0"/>
                    </a:solidFill>
                  </a:rPr>
                  <a:t>t</a:t>
                </a:r>
                <a:r>
                  <a:rPr lang="en-US" sz="1050" dirty="0" smtClean="0">
                    <a:solidFill>
                      <a:srgbClr val="7030A0"/>
                    </a:solidFill>
                  </a:rPr>
                  <a:t>hat </a:t>
                </a:r>
                <a:r>
                  <a:rPr lang="en-US" sz="1050" u="sng" dirty="0" smtClean="0">
                    <a:solidFill>
                      <a:srgbClr val="7030A0"/>
                    </a:solidFill>
                  </a:rPr>
                  <a:t>assumes</a:t>
                </a:r>
                <a:r>
                  <a:rPr lang="en-US" sz="1050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𝑯𝒐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𝒏𝒖𝒍𝒍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𝒗𝒂𝒍𝒖𝒆</m:t>
                    </m:r>
                  </m:oMath>
                </a14:m>
                <a:r>
                  <a:rPr lang="en-US" sz="1050" b="1" dirty="0" smtClean="0">
                    <a:solidFill>
                      <a:srgbClr val="7030A0"/>
                    </a:solidFill>
                    <a:ea typeface="Cambria Math" panose="02040503050406030204" pitchFamily="18" charset="0"/>
                  </a:rPr>
                  <a:t> true</a:t>
                </a:r>
                <a:endParaRPr lang="en-US" sz="1050" b="1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0" y="1061927"/>
                <a:ext cx="2293409" cy="830997"/>
              </a:xfrm>
              <a:prstGeom prst="rect">
                <a:avLst/>
              </a:prstGeom>
              <a:blipFill>
                <a:blip r:embed="rId3"/>
                <a:stretch>
                  <a:fillRect b="-29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154919" y="436565"/>
                <a:ext cx="2367138" cy="197611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050" b="1" dirty="0" smtClean="0">
                    <a:solidFill>
                      <a:srgbClr val="C00000"/>
                    </a:solidFill>
                  </a:rPr>
                  <a:t>WANT p-value  </a:t>
                </a:r>
              </a:p>
              <a:p>
                <a:r>
                  <a:rPr lang="en-US" sz="800" b="0" dirty="0" smtClean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acc>
                                <m:accPr>
                                  <m:chr m:val="̅"/>
                                  <m:ctrlP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m:rPr>
                                  <m:brk m:alnAt="7"/>
                                </m:rP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m:rPr>
                                  <m:brk m:alnAt="7"/>
                                </m:rP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m:rPr>
                                  <m:brk m:alnAt="7"/>
                                </m:rP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𝑒𝑞𝑢𝑎𝑙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𝑡𝑜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𝑜𝑟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"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𝑚𝑜𝑟𝑒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𝑒𝑥𝑡𝑟𝑒𝑚𝑒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"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𝑎𝑛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𝑜𝑛𝑒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𝑜𝑏𝑠𝑒𝑟𝑣𝑒𝑑</m:t>
                              </m:r>
                            </m:e>
                          </m:mr>
                        </m:m>
                        <m:r>
                          <a:rPr lang="en-US" sz="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|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𝐻𝑜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𝑡𝑟𝑢𝑒</m:t>
                        </m:r>
                      </m:e>
                    </m:d>
                  </m:oMath>
                </a14:m>
                <a:endParaRPr lang="en-US" sz="1050" dirty="0" smtClean="0">
                  <a:solidFill>
                    <a:schemeClr val="tx1"/>
                  </a:solidFill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i="1" dirty="0">
                  <a:latin typeface="Cambria Math" panose="02040503050406030204" pitchFamily="18" charset="0"/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9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9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9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9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≥</m:t>
                                </m:r>
                                <m:r>
                                  <a:rPr lang="en-US" sz="90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9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9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9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9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a:rPr lang="en-US" sz="9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90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d>
                                <m:r>
                                  <m:rPr>
                                    <m:nor/>
                                  </m:rPr>
                                  <a:rPr lang="en-US" sz="900" dirty="0"/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9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𝑜𝑟</m:t>
                                </m:r>
                                <m:r>
                                  <a:rPr lang="en-US" sz="9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sz="90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9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9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9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9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a:rPr lang="en-US" sz="9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90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d>
                              </m:e>
                            </m:mr>
                          </m:m>
                          <m:r>
                            <a:rPr lang="en-US" sz="9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𝑣𝑎𝑙𝑢𝑒</m:t>
                          </m:r>
                        </m:e>
                      </m:d>
                    </m:oMath>
                  </m:oMathPara>
                </a14:m>
                <a:endParaRPr lang="en-US" sz="1400" dirty="0" smtClean="0">
                  <a:solidFill>
                    <a:schemeClr val="tx1"/>
                  </a:solidFill>
                </a:endParaRPr>
              </a:p>
              <a:p>
                <a:endParaRPr lang="en-US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4919" y="436565"/>
                <a:ext cx="2367138" cy="197611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857250" y="291743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dirty="0" smtClean="0">
                <a:solidFill>
                  <a:srgbClr val="7030A0"/>
                </a:solidFill>
              </a:rPr>
              <a:t>μ</a:t>
            </a:r>
            <a:r>
              <a:rPr lang="en-US" sz="900" dirty="0" smtClean="0">
                <a:solidFill>
                  <a:srgbClr val="7030A0"/>
                </a:solidFill>
              </a:rPr>
              <a:t>=null value</a:t>
            </a:r>
            <a:endParaRPr lang="en-US" sz="900" dirty="0">
              <a:solidFill>
                <a:srgbClr val="7030A0"/>
              </a:solidFill>
            </a:endParaRPr>
          </a:p>
        </p:txBody>
      </p:sp>
      <p:cxnSp>
        <p:nvCxnSpPr>
          <p:cNvPr id="7" name="Straight Connector 6"/>
          <p:cNvCxnSpPr>
            <a:stCxn id="3" idx="2"/>
          </p:cNvCxnSpPr>
          <p:nvPr/>
        </p:nvCxnSpPr>
        <p:spPr>
          <a:xfrm>
            <a:off x="973019" y="2917430"/>
            <a:ext cx="0" cy="32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b="1" i="1" dirty="0" smtClean="0">
                    <a:solidFill>
                      <a:srgbClr val="7030A0"/>
                    </a:solidFill>
                    <a:latin typeface="Cambria Math" panose="02040503050406030204" pitchFamily="18" charset="0"/>
                  </a:rPr>
                  <a:t>Hypotheses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 smtClean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blipFill>
                <a:blip r:embed="rId5"/>
                <a:stretch>
                  <a:fillRect l="-6250" t="-7317" r="-1042" b="-487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694883" y="1104798"/>
                <a:ext cx="215151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8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d>
                  </m:oMath>
                </a14:m>
                <a:r>
                  <a:rPr lang="en-US" sz="800" dirty="0" smtClean="0"/>
                  <a:t> or</a:t>
                </a:r>
                <a:endParaRPr lang="en-US" sz="80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8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d>
                      <m:dPr>
                        <m:begChr m:val="|"/>
                        <m:endChr m:val="|"/>
                        <m:ctrlPr>
                          <a:rPr lang="en-US" sz="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d>
                  </m:oMath>
                </a14:m>
                <a:r>
                  <a:rPr lang="en-US" sz="800" dirty="0" smtClean="0"/>
                  <a:t> make us suspect the alternative hypothesis.</a:t>
                </a:r>
                <a:endParaRPr lang="en-US" sz="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4883" y="1104798"/>
                <a:ext cx="2151517" cy="461665"/>
              </a:xfrm>
              <a:prstGeom prst="rect">
                <a:avLst/>
              </a:prstGeom>
              <a:blipFill>
                <a:blip r:embed="rId6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/>
          <p:cNvCxnSpPr/>
          <p:nvPr/>
        </p:nvCxnSpPr>
        <p:spPr>
          <a:xfrm>
            <a:off x="3225862" y="849008"/>
            <a:ext cx="222188" cy="271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681152" y="1550144"/>
            <a:ext cx="685800" cy="211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201238" y="2904159"/>
                <a:ext cx="802977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9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9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9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9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1238" y="2904159"/>
                <a:ext cx="802977" cy="2308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35107" y="2926542"/>
                <a:ext cx="802977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9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9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9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107" y="2926542"/>
                <a:ext cx="802977" cy="2308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1394460" y="2517668"/>
            <a:ext cx="62068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>
                <a:solidFill>
                  <a:srgbClr val="C00000"/>
                </a:solidFill>
              </a:rPr>
              <a:t>p-value</a:t>
            </a:r>
            <a:endParaRPr lang="en-US" sz="1050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1436891" y="2757234"/>
            <a:ext cx="177934" cy="1318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572701" y="2728788"/>
            <a:ext cx="1042125" cy="152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956966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597" y="1680999"/>
            <a:ext cx="2105025" cy="1476375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640" y="1061927"/>
                <a:ext cx="22934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b="1" u="sng" dirty="0" smtClean="0">
                    <a:solidFill>
                      <a:srgbClr val="00B050"/>
                    </a:solidFill>
                  </a:rPr>
                  <a:t>Sampling Distribution </a:t>
                </a:r>
                <a:r>
                  <a:rPr lang="en-US" sz="1050" dirty="0" smtClean="0">
                    <a:solidFill>
                      <a:srgbClr val="00B050"/>
                    </a:solidFill>
                  </a:rPr>
                  <a:t> </a:t>
                </a:r>
                <a:endParaRPr lang="en-US" sz="1050" i="1" dirty="0" smtClean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=?, 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𝑆𝐸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05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105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en-US" sz="1050" dirty="0" smtClean="0">
                    <a:solidFill>
                      <a:srgbClr val="00B050"/>
                    </a:solidFill>
                  </a:rPr>
                  <a:t>,</a:t>
                </a:r>
              </a:p>
              <a:p>
                <a:r>
                  <a:rPr lang="en-US" sz="1050" dirty="0">
                    <a:solidFill>
                      <a:srgbClr val="7030A0"/>
                    </a:solidFill>
                  </a:rPr>
                  <a:t>t</a:t>
                </a:r>
                <a:r>
                  <a:rPr lang="en-US" sz="1050" dirty="0" smtClean="0">
                    <a:solidFill>
                      <a:srgbClr val="7030A0"/>
                    </a:solidFill>
                  </a:rPr>
                  <a:t>hat </a:t>
                </a:r>
                <a:r>
                  <a:rPr lang="en-US" sz="1050" u="sng" dirty="0" smtClean="0">
                    <a:solidFill>
                      <a:srgbClr val="7030A0"/>
                    </a:solidFill>
                  </a:rPr>
                  <a:t>assumes</a:t>
                </a:r>
                <a:r>
                  <a:rPr lang="en-US" sz="1050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𝑯𝒐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𝒏𝒖𝒍𝒍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𝒗𝒂𝒍𝒖𝒆</m:t>
                    </m:r>
                  </m:oMath>
                </a14:m>
                <a:r>
                  <a:rPr lang="en-US" sz="1050" b="1" dirty="0" smtClean="0">
                    <a:solidFill>
                      <a:srgbClr val="7030A0"/>
                    </a:solidFill>
                    <a:ea typeface="Cambria Math" panose="02040503050406030204" pitchFamily="18" charset="0"/>
                  </a:rPr>
                  <a:t> true</a:t>
                </a:r>
                <a:endParaRPr lang="en-US" sz="1050" b="1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0" y="1061927"/>
                <a:ext cx="2293409" cy="830997"/>
              </a:xfrm>
              <a:prstGeom prst="rect">
                <a:avLst/>
              </a:prstGeom>
              <a:blipFill>
                <a:blip r:embed="rId3"/>
                <a:stretch>
                  <a:fillRect b="-29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154919" y="436565"/>
                <a:ext cx="2367138" cy="22838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050" b="1" dirty="0" smtClean="0">
                    <a:solidFill>
                      <a:srgbClr val="C00000"/>
                    </a:solidFill>
                  </a:rPr>
                  <a:t>WANT p-value  </a:t>
                </a:r>
              </a:p>
              <a:p>
                <a:r>
                  <a:rPr lang="en-US" sz="800" b="0" dirty="0" smtClean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acc>
                                <m:accPr>
                                  <m:chr m:val="̅"/>
                                  <m:ctrlP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m:rPr>
                                  <m:brk m:alnAt="7"/>
                                </m:rP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𝑎𝑡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𝑒𝑞𝑢𝑎𝑙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𝑡𝑜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𝑜𝑟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"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𝑚𝑜𝑟𝑒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𝑒𝑥𝑡𝑟𝑒𝑚𝑒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"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𝑎𝑛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𝑜𝑛𝑒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𝑜𝑏𝑠𝑒𝑟𝑣𝑒𝑑</m:t>
                              </m:r>
                            </m:e>
                          </m:mr>
                        </m:m>
                        <m:r>
                          <a:rPr lang="en-US" sz="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|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𝐻𝑜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𝑡𝑟𝑢𝑒</m:t>
                        </m:r>
                      </m:e>
                    </m:d>
                  </m:oMath>
                </a14:m>
                <a:endParaRPr lang="en-US" sz="1050" dirty="0" smtClean="0">
                  <a:solidFill>
                    <a:schemeClr val="tx1"/>
                  </a:solidFill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i="1" dirty="0">
                  <a:latin typeface="Cambria Math" panose="02040503050406030204" pitchFamily="18" charset="0"/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9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9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9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9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≥</m:t>
                                </m:r>
                                <m:r>
                                  <a:rPr lang="en-US" sz="90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9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9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9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9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a:rPr lang="en-US" sz="9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90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d>
                                <m:r>
                                  <m:rPr>
                                    <m:nor/>
                                  </m:rPr>
                                  <a:rPr lang="en-US" sz="900" dirty="0"/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9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𝑜𝑟</m:t>
                                </m:r>
                                <m:r>
                                  <a:rPr lang="en-US" sz="9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sz="90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9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9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9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9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a:rPr lang="en-US" sz="9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90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d>
                              </m:e>
                            </m:mr>
                          </m:m>
                          <m:r>
                            <a:rPr lang="en-US" sz="9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𝑣𝑎𝑙𝑢𝑒</m:t>
                          </m:r>
                        </m:e>
                      </m:d>
                    </m:oMath>
                  </m:oMathPara>
                </a14:m>
                <a:endParaRPr lang="en-US" sz="1400" dirty="0" smtClean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0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1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1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1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1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1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sz="1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1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0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100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10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10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0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10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0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𝑣𝑎𝑙𝑢𝑒</m:t>
                          </m:r>
                        </m:e>
                      </m:d>
                    </m:oMath>
                  </m:oMathPara>
                </a14:m>
                <a:endParaRPr lang="en-US" sz="1000" dirty="0" smtClean="0"/>
              </a:p>
              <a:p>
                <a:r>
                  <a:rPr lang="en-US" sz="1000" dirty="0" smtClean="0"/>
                  <a:t>     +</a:t>
                </a:r>
                <a14:m>
                  <m:oMath xmlns:m="http://schemas.openxmlformats.org/officeDocument/2006/math">
                    <m:r>
                      <a:rPr lang="en-US" sz="1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1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en-US" sz="1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en-US" sz="1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sz="10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1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sz="1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10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0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1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d>
                        <m:r>
                          <a:rPr lang="en-US" sz="10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0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10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sz="10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𝑛𝑢𝑙𝑙</m:t>
                        </m:r>
                        <m:r>
                          <a:rPr lang="en-US" sz="10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10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𝑣𝑎𝑙𝑢𝑒</m:t>
                        </m:r>
                      </m:e>
                    </m:d>
                  </m:oMath>
                </a14:m>
                <a:endParaRPr lang="en-US" sz="800" dirty="0" smtClean="0"/>
              </a:p>
              <a:p>
                <a:endParaRPr lang="en-US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4919" y="436565"/>
                <a:ext cx="2367138" cy="22838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857250" y="291743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dirty="0" smtClean="0">
                <a:solidFill>
                  <a:srgbClr val="7030A0"/>
                </a:solidFill>
              </a:rPr>
              <a:t>μ</a:t>
            </a:r>
            <a:r>
              <a:rPr lang="en-US" sz="900" dirty="0" smtClean="0">
                <a:solidFill>
                  <a:srgbClr val="7030A0"/>
                </a:solidFill>
              </a:rPr>
              <a:t>=null value</a:t>
            </a:r>
            <a:endParaRPr lang="en-US" sz="900" dirty="0">
              <a:solidFill>
                <a:srgbClr val="7030A0"/>
              </a:solidFill>
            </a:endParaRPr>
          </a:p>
        </p:txBody>
      </p:sp>
      <p:cxnSp>
        <p:nvCxnSpPr>
          <p:cNvPr id="7" name="Straight Connector 6"/>
          <p:cNvCxnSpPr>
            <a:stCxn id="3" idx="2"/>
          </p:cNvCxnSpPr>
          <p:nvPr/>
        </p:nvCxnSpPr>
        <p:spPr>
          <a:xfrm>
            <a:off x="973019" y="2917430"/>
            <a:ext cx="0" cy="32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b="1" i="1" dirty="0" smtClean="0">
                    <a:solidFill>
                      <a:srgbClr val="7030A0"/>
                    </a:solidFill>
                    <a:latin typeface="Cambria Math" panose="02040503050406030204" pitchFamily="18" charset="0"/>
                  </a:rPr>
                  <a:t>Hypotheses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 smtClean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blipFill>
                <a:blip r:embed="rId5"/>
                <a:stretch>
                  <a:fillRect l="-6250" t="-7317" r="-1042" b="-487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694883" y="1104798"/>
                <a:ext cx="215151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8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d>
                  </m:oMath>
                </a14:m>
                <a:r>
                  <a:rPr lang="en-US" sz="800" dirty="0" smtClean="0"/>
                  <a:t> or</a:t>
                </a:r>
                <a:endParaRPr lang="en-US" sz="80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8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d>
                      <m:dPr>
                        <m:begChr m:val="|"/>
                        <m:endChr m:val="|"/>
                        <m:ctrlPr>
                          <a:rPr lang="en-US" sz="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d>
                  </m:oMath>
                </a14:m>
                <a:r>
                  <a:rPr lang="en-US" sz="800" dirty="0" smtClean="0"/>
                  <a:t> make us suspect the alternative hypothesis.</a:t>
                </a:r>
                <a:endParaRPr lang="en-US" sz="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4883" y="1104798"/>
                <a:ext cx="2151517" cy="461665"/>
              </a:xfrm>
              <a:prstGeom prst="rect">
                <a:avLst/>
              </a:prstGeom>
              <a:blipFill>
                <a:blip r:embed="rId6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/>
          <p:cNvCxnSpPr/>
          <p:nvPr/>
        </p:nvCxnSpPr>
        <p:spPr>
          <a:xfrm>
            <a:off x="3225862" y="849008"/>
            <a:ext cx="222188" cy="271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681152" y="1550144"/>
            <a:ext cx="685800" cy="211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201238" y="2904159"/>
                <a:ext cx="802977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9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9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9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9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1238" y="2904159"/>
                <a:ext cx="802977" cy="2308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35107" y="2926542"/>
                <a:ext cx="802977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9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9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9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107" y="2926542"/>
                <a:ext cx="802977" cy="2308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1394460" y="2517668"/>
            <a:ext cx="62068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>
                <a:solidFill>
                  <a:srgbClr val="C00000"/>
                </a:solidFill>
              </a:rPr>
              <a:t>p-value</a:t>
            </a:r>
            <a:endParaRPr lang="en-US" sz="1050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1436891" y="2757234"/>
            <a:ext cx="177934" cy="1318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572701" y="2728788"/>
            <a:ext cx="1042125" cy="152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087323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597" y="1680999"/>
            <a:ext cx="2105025" cy="1476375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640" y="1061927"/>
                <a:ext cx="22934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b="1" u="sng" dirty="0" smtClean="0">
                    <a:solidFill>
                      <a:srgbClr val="00B050"/>
                    </a:solidFill>
                  </a:rPr>
                  <a:t>Sampling Distribution </a:t>
                </a:r>
                <a:r>
                  <a:rPr lang="en-US" sz="1050" dirty="0" smtClean="0">
                    <a:solidFill>
                      <a:srgbClr val="00B050"/>
                    </a:solidFill>
                  </a:rPr>
                  <a:t> </a:t>
                </a:r>
                <a:endParaRPr lang="en-US" sz="1050" i="1" dirty="0" smtClean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=?, 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𝑆𝐸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05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105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en-US" sz="1050" dirty="0" smtClean="0">
                    <a:solidFill>
                      <a:srgbClr val="00B050"/>
                    </a:solidFill>
                  </a:rPr>
                  <a:t>,</a:t>
                </a:r>
              </a:p>
              <a:p>
                <a:r>
                  <a:rPr lang="en-US" sz="1050" dirty="0">
                    <a:solidFill>
                      <a:srgbClr val="7030A0"/>
                    </a:solidFill>
                  </a:rPr>
                  <a:t>t</a:t>
                </a:r>
                <a:r>
                  <a:rPr lang="en-US" sz="1050" dirty="0" smtClean="0">
                    <a:solidFill>
                      <a:srgbClr val="7030A0"/>
                    </a:solidFill>
                  </a:rPr>
                  <a:t>hat </a:t>
                </a:r>
                <a:r>
                  <a:rPr lang="en-US" sz="1050" u="sng" dirty="0" smtClean="0">
                    <a:solidFill>
                      <a:srgbClr val="7030A0"/>
                    </a:solidFill>
                  </a:rPr>
                  <a:t>assumes</a:t>
                </a:r>
                <a:r>
                  <a:rPr lang="en-US" sz="1050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𝑯𝒐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𝒏𝒖𝒍𝒍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𝒗𝒂𝒍𝒖𝒆</m:t>
                    </m:r>
                  </m:oMath>
                </a14:m>
                <a:r>
                  <a:rPr lang="en-US" sz="1050" b="1" dirty="0" smtClean="0">
                    <a:solidFill>
                      <a:srgbClr val="7030A0"/>
                    </a:solidFill>
                    <a:ea typeface="Cambria Math" panose="02040503050406030204" pitchFamily="18" charset="0"/>
                  </a:rPr>
                  <a:t> true</a:t>
                </a:r>
                <a:endParaRPr lang="en-US" sz="1050" b="1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0" y="1061927"/>
                <a:ext cx="2293409" cy="830997"/>
              </a:xfrm>
              <a:prstGeom prst="rect">
                <a:avLst/>
              </a:prstGeom>
              <a:blipFill>
                <a:blip r:embed="rId3"/>
                <a:stretch>
                  <a:fillRect b="-29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154919" y="436565"/>
                <a:ext cx="2367138" cy="21300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050" b="1" dirty="0" smtClean="0">
                    <a:solidFill>
                      <a:srgbClr val="C00000"/>
                    </a:solidFill>
                  </a:rPr>
                  <a:t>WANT p-value  </a:t>
                </a:r>
              </a:p>
              <a:p>
                <a:r>
                  <a:rPr lang="en-US" sz="800" b="0" dirty="0" smtClean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acc>
                                <m:accPr>
                                  <m:chr m:val="̅"/>
                                  <m:ctrlP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m:rPr>
                                  <m:brk m:alnAt="7"/>
                                </m:rP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𝑡h𝑎𝑡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𝑒𝑞𝑢𝑎𝑙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𝑡𝑜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𝑜𝑟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"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𝑚𝑜𝑟𝑒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𝑒𝑥𝑡𝑟𝑒𝑚𝑒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"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𝑡h𝑎𝑛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𝑡h𝑒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𝑜𝑛𝑒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𝑜𝑏𝑠𝑒𝑟𝑣𝑒𝑑</m:t>
                              </m:r>
                            </m:e>
                          </m:mr>
                        </m:m>
                        <m:r>
                          <a:rPr lang="en-US" sz="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|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𝐻𝑜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𝑡𝑟𝑢𝑒</m:t>
                        </m:r>
                      </m:e>
                    </m:d>
                  </m:oMath>
                </a14:m>
                <a:endParaRPr lang="en-US" sz="1050" dirty="0" smtClean="0">
                  <a:solidFill>
                    <a:schemeClr val="tx1"/>
                  </a:solidFill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i="1" dirty="0">
                  <a:latin typeface="Cambria Math" panose="02040503050406030204" pitchFamily="18" charset="0"/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9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9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9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9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≥</m:t>
                                </m:r>
                                <m:r>
                                  <a:rPr lang="en-US" sz="90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9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9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9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9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a:rPr lang="en-US" sz="9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90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d>
                                <m:r>
                                  <m:rPr>
                                    <m:nor/>
                                  </m:rPr>
                                  <a:rPr lang="en-US" sz="900" dirty="0"/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9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𝑜𝑟</m:t>
                                </m:r>
                                <m:r>
                                  <a:rPr lang="en-US" sz="9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sz="90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9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9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9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9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a:rPr lang="en-US" sz="9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90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d>
                              </m:e>
                            </m:mr>
                          </m:m>
                          <m:r>
                            <a:rPr lang="en-US" sz="9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𝑣𝑎𝑙𝑢𝑒</m:t>
                          </m:r>
                        </m:e>
                      </m:d>
                    </m:oMath>
                  </m:oMathPara>
                </a14:m>
                <a:endParaRPr lang="en-US" sz="1400" dirty="0" smtClean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8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8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8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80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𝑣𝑎𝑙𝑢𝑒</m:t>
                          </m:r>
                        </m:e>
                      </m:d>
                    </m:oMath>
                  </m:oMathPara>
                </a14:m>
                <a:endParaRPr lang="en-US" sz="800" dirty="0" smtClean="0"/>
              </a:p>
              <a:p>
                <a:r>
                  <a:rPr lang="en-US" sz="800" dirty="0" smtClean="0"/>
                  <a:t>                 +</a:t>
                </a:r>
                <a14:m>
                  <m:oMath xmlns:m="http://schemas.openxmlformats.org/officeDocument/2006/math">
                    <m:r>
                      <a:rPr lang="en-US" sz="8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en-US" sz="8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en-US" sz="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sz="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sz="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8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8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d>
                        <m:r>
                          <a:rPr lang="en-US" sz="8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sz="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𝑛𝑢𝑙𝑙</m:t>
                        </m:r>
                        <m:r>
                          <a:rPr lang="en-US" sz="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𝑣𝑎𝑙𝑢𝑒</m:t>
                        </m:r>
                      </m:e>
                    </m:d>
                  </m:oMath>
                </a14:m>
                <a:endParaRPr lang="en-US" sz="8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8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8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8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𝑣𝑎𝑙𝑢𝑒</m:t>
                          </m:r>
                        </m:e>
                      </m:d>
                    </m:oMath>
                  </m:oMathPara>
                </a14:m>
                <a:endParaRPr lang="en-US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4919" y="436565"/>
                <a:ext cx="2367138" cy="21300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857250" y="291743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dirty="0" smtClean="0">
                <a:solidFill>
                  <a:srgbClr val="7030A0"/>
                </a:solidFill>
              </a:rPr>
              <a:t>μ</a:t>
            </a:r>
            <a:r>
              <a:rPr lang="en-US" sz="900" dirty="0" smtClean="0">
                <a:solidFill>
                  <a:srgbClr val="7030A0"/>
                </a:solidFill>
              </a:rPr>
              <a:t>=null value</a:t>
            </a:r>
            <a:endParaRPr lang="en-US" sz="900" dirty="0">
              <a:solidFill>
                <a:srgbClr val="7030A0"/>
              </a:solidFill>
            </a:endParaRPr>
          </a:p>
        </p:txBody>
      </p:sp>
      <p:cxnSp>
        <p:nvCxnSpPr>
          <p:cNvPr id="7" name="Straight Connector 6"/>
          <p:cNvCxnSpPr>
            <a:stCxn id="3" idx="2"/>
          </p:cNvCxnSpPr>
          <p:nvPr/>
        </p:nvCxnSpPr>
        <p:spPr>
          <a:xfrm>
            <a:off x="973019" y="2917430"/>
            <a:ext cx="0" cy="32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b="1" i="1" dirty="0" smtClean="0">
                    <a:solidFill>
                      <a:srgbClr val="7030A0"/>
                    </a:solidFill>
                    <a:latin typeface="Cambria Math" panose="02040503050406030204" pitchFamily="18" charset="0"/>
                  </a:rPr>
                  <a:t>Hypotheses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 smtClean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blipFill>
                <a:blip r:embed="rId5"/>
                <a:stretch>
                  <a:fillRect l="-6250" t="-7317" r="-1042" b="-487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694883" y="1104798"/>
                <a:ext cx="215151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8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d>
                  </m:oMath>
                </a14:m>
                <a:r>
                  <a:rPr lang="en-US" sz="800" dirty="0" smtClean="0"/>
                  <a:t> or</a:t>
                </a:r>
                <a:endParaRPr lang="en-US" sz="80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8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d>
                      <m:dPr>
                        <m:begChr m:val="|"/>
                        <m:endChr m:val="|"/>
                        <m:ctrlPr>
                          <a:rPr lang="en-US" sz="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d>
                  </m:oMath>
                </a14:m>
                <a:r>
                  <a:rPr lang="en-US" sz="800" dirty="0" smtClean="0"/>
                  <a:t> make us suspect the alternative hypothesis.</a:t>
                </a:r>
                <a:endParaRPr lang="en-US" sz="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4883" y="1104798"/>
                <a:ext cx="2151517" cy="461665"/>
              </a:xfrm>
              <a:prstGeom prst="rect">
                <a:avLst/>
              </a:prstGeom>
              <a:blipFill>
                <a:blip r:embed="rId6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/>
          <p:cNvCxnSpPr/>
          <p:nvPr/>
        </p:nvCxnSpPr>
        <p:spPr>
          <a:xfrm>
            <a:off x="3225862" y="849008"/>
            <a:ext cx="222188" cy="271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681152" y="1550144"/>
            <a:ext cx="685800" cy="211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201238" y="2904159"/>
                <a:ext cx="802977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9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9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9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9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1238" y="2904159"/>
                <a:ext cx="802977" cy="2308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35107" y="2926542"/>
                <a:ext cx="802977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9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9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9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107" y="2926542"/>
                <a:ext cx="802977" cy="2308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1394460" y="2517668"/>
            <a:ext cx="62068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>
                <a:solidFill>
                  <a:srgbClr val="C00000"/>
                </a:solidFill>
              </a:rPr>
              <a:t>p-value</a:t>
            </a:r>
            <a:endParaRPr lang="en-US" sz="1050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1436891" y="2757234"/>
            <a:ext cx="177934" cy="1318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572701" y="2728788"/>
            <a:ext cx="1042125" cy="152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9609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597" y="1680999"/>
            <a:ext cx="2105025" cy="1476375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640" y="1061927"/>
                <a:ext cx="22934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b="1" u="sng" dirty="0" smtClean="0">
                    <a:solidFill>
                      <a:srgbClr val="00B050"/>
                    </a:solidFill>
                  </a:rPr>
                  <a:t>Sampling Distribution </a:t>
                </a:r>
                <a:r>
                  <a:rPr lang="en-US" sz="1050" dirty="0" smtClean="0">
                    <a:solidFill>
                      <a:srgbClr val="00B050"/>
                    </a:solidFill>
                  </a:rPr>
                  <a:t> </a:t>
                </a:r>
                <a:endParaRPr lang="en-US" sz="1050" i="1" dirty="0" smtClean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105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=?, 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𝑆𝐸</m:t>
                        </m:r>
                        <m:r>
                          <a:rPr lang="en-US" sz="105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05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05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105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en-US" sz="1050" dirty="0" smtClean="0">
                    <a:solidFill>
                      <a:srgbClr val="00B050"/>
                    </a:solidFill>
                  </a:rPr>
                  <a:t>,</a:t>
                </a:r>
              </a:p>
              <a:p>
                <a:r>
                  <a:rPr lang="en-US" sz="1050" dirty="0">
                    <a:solidFill>
                      <a:srgbClr val="7030A0"/>
                    </a:solidFill>
                  </a:rPr>
                  <a:t>t</a:t>
                </a:r>
                <a:r>
                  <a:rPr lang="en-US" sz="1050" dirty="0" smtClean="0">
                    <a:solidFill>
                      <a:srgbClr val="7030A0"/>
                    </a:solidFill>
                  </a:rPr>
                  <a:t>hat </a:t>
                </a:r>
                <a:r>
                  <a:rPr lang="en-US" sz="1050" u="sng" dirty="0" smtClean="0">
                    <a:solidFill>
                      <a:srgbClr val="7030A0"/>
                    </a:solidFill>
                  </a:rPr>
                  <a:t>assumes</a:t>
                </a:r>
                <a:r>
                  <a:rPr lang="en-US" sz="1050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𝑯𝒐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𝒏𝒖𝒍𝒍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05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𝒗𝒂𝒍𝒖𝒆</m:t>
                    </m:r>
                  </m:oMath>
                </a14:m>
                <a:r>
                  <a:rPr lang="en-US" sz="1050" b="1" dirty="0" smtClean="0">
                    <a:solidFill>
                      <a:srgbClr val="7030A0"/>
                    </a:solidFill>
                    <a:ea typeface="Cambria Math" panose="02040503050406030204" pitchFamily="18" charset="0"/>
                  </a:rPr>
                  <a:t> true</a:t>
                </a:r>
                <a:endParaRPr lang="en-US" sz="1050" b="1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0" y="1061927"/>
                <a:ext cx="2293409" cy="830997"/>
              </a:xfrm>
              <a:prstGeom prst="rect">
                <a:avLst/>
              </a:prstGeom>
              <a:blipFill>
                <a:blip r:embed="rId3"/>
                <a:stretch>
                  <a:fillRect b="-29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154919" y="436565"/>
                <a:ext cx="2367138" cy="291983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050" b="1" dirty="0" smtClean="0">
                    <a:solidFill>
                      <a:srgbClr val="C00000"/>
                    </a:solidFill>
                  </a:rPr>
                  <a:t>WANT p-value  </a:t>
                </a:r>
              </a:p>
              <a:p>
                <a:r>
                  <a:rPr lang="en-US" sz="800" b="0" dirty="0" smtClean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acc>
                                <m:accPr>
                                  <m:chr m:val="̅"/>
                                  <m:ctrlP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m:rPr>
                                  <m:brk m:alnAt="7"/>
                                </m:rP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𝑡h𝑎𝑡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𝑒𝑞𝑢𝑎𝑙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𝑡𝑜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𝑜𝑟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"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𝑚𝑜𝑟𝑒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𝑒𝑥𝑡𝑟𝑒𝑚𝑒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"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𝑡h𝑎𝑛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𝑡h𝑒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𝑜𝑛𝑒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𝑜𝑏𝑠𝑒𝑟𝑣𝑒𝑑</m:t>
                              </m:r>
                            </m:e>
                          </m:mr>
                        </m:m>
                        <m:r>
                          <a:rPr lang="en-US" sz="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|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𝐻𝑜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𝑡𝑟𝑢𝑒</m:t>
                        </m:r>
                      </m:e>
                    </m:d>
                  </m:oMath>
                </a14:m>
                <a:endParaRPr lang="en-US" sz="1050" dirty="0" smtClean="0">
                  <a:solidFill>
                    <a:schemeClr val="tx1"/>
                  </a:solidFill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i="1" dirty="0">
                  <a:latin typeface="Cambria Math" panose="02040503050406030204" pitchFamily="18" charset="0"/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9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9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9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9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≥</m:t>
                                </m:r>
                                <m:r>
                                  <a:rPr lang="en-US" sz="90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9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9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9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9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a:rPr lang="en-US" sz="9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90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d>
                                <m:r>
                                  <m:rPr>
                                    <m:nor/>
                                  </m:rPr>
                                  <a:rPr lang="en-US" sz="900" dirty="0"/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9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𝑜𝑟</m:t>
                                </m:r>
                                <m:r>
                                  <a:rPr lang="en-US" sz="9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sz="90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9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9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9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9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9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a:rPr lang="en-US" sz="9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90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d>
                              </m:e>
                            </m:mr>
                          </m:m>
                          <m:r>
                            <a:rPr lang="en-US" sz="9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𝑣𝑎𝑙𝑢𝑒</m:t>
                          </m:r>
                        </m:e>
                      </m:d>
                    </m:oMath>
                  </m:oMathPara>
                </a14:m>
                <a:endParaRPr lang="en-US" sz="1400" dirty="0" smtClean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8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8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8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80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𝑣𝑎𝑙𝑢𝑒</m:t>
                          </m:r>
                        </m:e>
                      </m:d>
                    </m:oMath>
                  </m:oMathPara>
                </a14:m>
                <a:endParaRPr lang="en-US" sz="800" dirty="0" smtClean="0"/>
              </a:p>
              <a:p>
                <a:r>
                  <a:rPr lang="en-US" sz="800" dirty="0" smtClean="0"/>
                  <a:t>                 +</a:t>
                </a:r>
                <a14:m>
                  <m:oMath xmlns:m="http://schemas.openxmlformats.org/officeDocument/2006/math">
                    <m:r>
                      <a:rPr lang="en-US" sz="8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en-US" sz="8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en-US" sz="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sz="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sz="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8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8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d>
                        <m:r>
                          <a:rPr lang="en-US" sz="8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sz="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𝑛𝑢𝑙𝑙</m:t>
                        </m:r>
                        <m:r>
                          <a:rPr lang="en-US" sz="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𝑣𝑎𝑙𝑢𝑒</m:t>
                        </m:r>
                      </m:e>
                    </m:d>
                  </m:oMath>
                </a14:m>
                <a:endParaRPr lang="en-US" sz="8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8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8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8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𝑣𝑎𝑙𝑢𝑒</m:t>
                          </m:r>
                        </m:e>
                      </m:d>
                      <m:r>
                        <a:rPr lang="en-US" sz="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&gt; </m:t>
                          </m:r>
                          <m:f>
                            <m:fPr>
                              <m:ctrlP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  <m:r>
                                <a:rPr lang="en-US" sz="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8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8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sz="8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</m:d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num>
                            <m:den>
                              <m:f>
                                <m:fPr>
                                  <m:ctrlPr>
                                    <a:rPr lang="en-US" sz="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rad>
                                </m:den>
                              </m:f>
                            </m:den>
                          </m:f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𝑣𝑎𝑙𝑢𝑒</m:t>
                          </m:r>
                        </m:e>
                      </m:d>
                    </m:oMath>
                  </m:oMathPara>
                </a14:m>
                <a:endParaRPr lang="en-US" sz="1400" dirty="0" smtClean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&gt; </m:t>
                          </m:r>
                          <m:f>
                            <m:fPr>
                              <m:ctrlP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8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8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sz="8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8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𝑛𝑢𝑙𝑙</m:t>
                                  </m:r>
                                  <m:r>
                                    <a:rPr lang="en-US" sz="8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8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𝑣𝑎𝑙𝑢𝑒</m:t>
                                  </m:r>
                                </m:e>
                              </m:d>
                            </m:num>
                            <m:den>
                              <m:f>
                                <m:fPr>
                                  <m:ctrlPr>
                                    <a:rPr lang="en-US" sz="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rad>
                                </m:den>
                              </m:f>
                            </m:den>
                          </m:f>
                        </m:e>
                      </m:d>
                    </m:oMath>
                  </m:oMathPara>
                </a14:m>
                <a:endParaRPr lang="en-US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4919" y="436565"/>
                <a:ext cx="2367138" cy="29198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857250" y="291743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dirty="0" smtClean="0">
                <a:solidFill>
                  <a:srgbClr val="7030A0"/>
                </a:solidFill>
              </a:rPr>
              <a:t>μ</a:t>
            </a:r>
            <a:r>
              <a:rPr lang="en-US" sz="900" dirty="0" smtClean="0">
                <a:solidFill>
                  <a:srgbClr val="7030A0"/>
                </a:solidFill>
              </a:rPr>
              <a:t>=null value</a:t>
            </a:r>
            <a:endParaRPr lang="en-US" sz="900" dirty="0">
              <a:solidFill>
                <a:srgbClr val="7030A0"/>
              </a:solidFill>
            </a:endParaRPr>
          </a:p>
        </p:txBody>
      </p:sp>
      <p:cxnSp>
        <p:nvCxnSpPr>
          <p:cNvPr id="7" name="Straight Connector 6"/>
          <p:cNvCxnSpPr>
            <a:stCxn id="3" idx="2"/>
          </p:cNvCxnSpPr>
          <p:nvPr/>
        </p:nvCxnSpPr>
        <p:spPr>
          <a:xfrm>
            <a:off x="973019" y="2917430"/>
            <a:ext cx="0" cy="32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b="1" i="1" dirty="0" smtClean="0">
                    <a:solidFill>
                      <a:srgbClr val="7030A0"/>
                    </a:solidFill>
                    <a:latin typeface="Cambria Math" panose="02040503050406030204" pitchFamily="18" charset="0"/>
                  </a:rPr>
                  <a:t>Hypotheses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 smtClean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blipFill>
                <a:blip r:embed="rId5"/>
                <a:stretch>
                  <a:fillRect l="-6250" t="-7317" r="-1042" b="-487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694883" y="1104798"/>
                <a:ext cx="215151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8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d>
                  </m:oMath>
                </a14:m>
                <a:r>
                  <a:rPr lang="en-US" sz="800" dirty="0" smtClean="0"/>
                  <a:t> or</a:t>
                </a:r>
                <a:endParaRPr lang="en-US" sz="80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8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d>
                      <m:dPr>
                        <m:begChr m:val="|"/>
                        <m:endChr m:val="|"/>
                        <m:ctrlPr>
                          <a:rPr lang="en-US" sz="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sz="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d>
                  </m:oMath>
                </a14:m>
                <a:r>
                  <a:rPr lang="en-US" sz="800" dirty="0" smtClean="0"/>
                  <a:t> make us suspect the alternative hypothesis.</a:t>
                </a:r>
                <a:endParaRPr lang="en-US" sz="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4883" y="1104798"/>
                <a:ext cx="2151517" cy="461665"/>
              </a:xfrm>
              <a:prstGeom prst="rect">
                <a:avLst/>
              </a:prstGeom>
              <a:blipFill>
                <a:blip r:embed="rId6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/>
          <p:cNvCxnSpPr/>
          <p:nvPr/>
        </p:nvCxnSpPr>
        <p:spPr>
          <a:xfrm>
            <a:off x="3225862" y="849008"/>
            <a:ext cx="222188" cy="271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681152" y="1550144"/>
            <a:ext cx="685800" cy="211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201238" y="2904159"/>
                <a:ext cx="802977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9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9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9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9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1238" y="2904159"/>
                <a:ext cx="802977" cy="2308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35107" y="2926542"/>
                <a:ext cx="802977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9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9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9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9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9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107" y="2926542"/>
                <a:ext cx="802977" cy="2308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1394460" y="2517668"/>
            <a:ext cx="62068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>
                <a:solidFill>
                  <a:srgbClr val="C00000"/>
                </a:solidFill>
              </a:rPr>
              <a:t>p-value</a:t>
            </a:r>
            <a:endParaRPr lang="en-US" sz="1050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1436891" y="2757234"/>
            <a:ext cx="177934" cy="1318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572701" y="2728788"/>
            <a:ext cx="1042125" cy="152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503915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8529" y="57937"/>
            <a:ext cx="103441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A</a:t>
            </a:r>
            <a:r>
              <a:rPr spc="20" dirty="0"/>
              <a:t>nn</a:t>
            </a:r>
            <a:r>
              <a:rPr spc="35" dirty="0"/>
              <a:t>o</a:t>
            </a:r>
            <a:r>
              <a:rPr spc="20" dirty="0"/>
              <a:t>un</a:t>
            </a:r>
            <a:r>
              <a:rPr spc="55" dirty="0"/>
              <a:t>c</a:t>
            </a:r>
            <a:r>
              <a:rPr spc="-5" dirty="0"/>
              <a:t>e</a:t>
            </a:r>
            <a:r>
              <a:rPr spc="50" dirty="0"/>
              <a:t>m</a:t>
            </a:r>
            <a:r>
              <a:rPr spc="-5" dirty="0"/>
              <a:t>e</a:t>
            </a:r>
            <a:r>
              <a:rPr spc="20" dirty="0"/>
              <a:t>n</a:t>
            </a:r>
            <a:r>
              <a:rPr spc="50" dirty="0"/>
              <a:t>t</a:t>
            </a:r>
            <a:r>
              <a:rPr spc="15" dirty="0"/>
              <a:t>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323850" y="881995"/>
            <a:ext cx="3999865" cy="2206373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spcBef>
                <a:spcPts val="405"/>
              </a:spcBef>
            </a:pPr>
            <a:r>
              <a:rPr lang="en-US" sz="12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 smtClean="0">
                <a:latin typeface="Arial"/>
                <a:cs typeface="Arial"/>
              </a:rPr>
              <a:t>Lab Assignment </a:t>
            </a:r>
            <a:r>
              <a:rPr lang="en-US" sz="1200" u="sng" spc="-10" dirty="0" smtClean="0">
                <a:latin typeface="Arial"/>
                <a:cs typeface="Arial"/>
              </a:rPr>
              <a:t>5 </a:t>
            </a:r>
            <a:r>
              <a:rPr lang="en-US" sz="1200" spc="-40" dirty="0">
                <a:latin typeface="Arial"/>
                <a:cs typeface="Arial"/>
              </a:rPr>
              <a:t>is </a:t>
            </a:r>
            <a:r>
              <a:rPr lang="en-US" sz="1200" spc="-25" dirty="0">
                <a:latin typeface="Arial"/>
                <a:cs typeface="Arial"/>
              </a:rPr>
              <a:t>due </a:t>
            </a:r>
            <a:r>
              <a:rPr lang="en-US" sz="1200" b="1" spc="-45" dirty="0" smtClean="0">
                <a:latin typeface="Arial"/>
                <a:cs typeface="Arial"/>
              </a:rPr>
              <a:t>Thursday </a:t>
            </a:r>
            <a:r>
              <a:rPr lang="en-US" sz="1200" b="1" spc="-20" dirty="0" smtClean="0">
                <a:latin typeface="Arial"/>
                <a:cs typeface="Arial"/>
              </a:rPr>
              <a:t>just before your lab section time.</a:t>
            </a:r>
          </a:p>
          <a:p>
            <a:pPr marL="12700">
              <a:spcBef>
                <a:spcPts val="405"/>
              </a:spcBef>
            </a:pPr>
            <a:endParaRPr lang="en-US" sz="1200" b="1" spc="-20" dirty="0">
              <a:latin typeface="Arial"/>
              <a:cs typeface="Arial"/>
            </a:endParaRPr>
          </a:p>
          <a:p>
            <a:pPr marL="12700">
              <a:spcBef>
                <a:spcPts val="405"/>
              </a:spcBef>
            </a:pPr>
            <a:r>
              <a:rPr lang="en-US" sz="12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 smtClean="0">
                <a:latin typeface="Arial"/>
                <a:cs typeface="Arial"/>
              </a:rPr>
              <a:t>Problem Set 3 </a:t>
            </a:r>
            <a:r>
              <a:rPr lang="en-US" sz="1200" spc="-40" dirty="0" smtClean="0">
                <a:latin typeface="Arial"/>
                <a:cs typeface="Arial"/>
              </a:rPr>
              <a:t>is </a:t>
            </a:r>
            <a:r>
              <a:rPr lang="en-US" sz="1200" spc="-25" dirty="0">
                <a:latin typeface="Arial"/>
                <a:cs typeface="Arial"/>
              </a:rPr>
              <a:t>due </a:t>
            </a:r>
            <a:r>
              <a:rPr lang="en-US" sz="1200" b="1" spc="-45" dirty="0" smtClean="0">
                <a:latin typeface="Arial"/>
                <a:cs typeface="Arial"/>
              </a:rPr>
              <a:t>Friday 2/22 11:55pm</a:t>
            </a:r>
          </a:p>
          <a:p>
            <a:pPr marL="12700">
              <a:spcBef>
                <a:spcPts val="405"/>
              </a:spcBef>
            </a:pPr>
            <a:r>
              <a:rPr lang="en-US" sz="12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 smtClean="0">
                <a:latin typeface="Arial"/>
                <a:cs typeface="Arial"/>
              </a:rPr>
              <a:t>Performance Assessment</a:t>
            </a:r>
            <a:r>
              <a:rPr lang="en-US" sz="1200" spc="-30" dirty="0" smtClean="0">
                <a:latin typeface="Arial"/>
                <a:cs typeface="Arial"/>
              </a:rPr>
              <a:t> 3 </a:t>
            </a:r>
            <a:r>
              <a:rPr lang="en-US" sz="1200" spc="-40" dirty="0">
                <a:latin typeface="Arial"/>
                <a:cs typeface="Arial"/>
              </a:rPr>
              <a:t>is </a:t>
            </a:r>
            <a:r>
              <a:rPr lang="en-US" sz="1200" spc="-25" dirty="0">
                <a:latin typeface="Arial"/>
                <a:cs typeface="Arial"/>
              </a:rPr>
              <a:t>due </a:t>
            </a:r>
            <a:r>
              <a:rPr lang="en-US" sz="1200" b="1" spc="-45" dirty="0" smtClean="0">
                <a:latin typeface="Arial"/>
                <a:cs typeface="Arial"/>
              </a:rPr>
              <a:t>Sunday 2/24 11:55pm </a:t>
            </a:r>
            <a:r>
              <a:rPr lang="en-US" sz="1200" i="1" spc="-45" dirty="0" smtClean="0">
                <a:latin typeface="Arial"/>
                <a:cs typeface="Arial"/>
              </a:rPr>
              <a:t>(opens today 1-2 hours after class)</a:t>
            </a:r>
            <a:endParaRPr lang="en-US" sz="1200" b="1" i="1" spc="-45" dirty="0">
              <a:latin typeface="Arial"/>
              <a:cs typeface="Arial"/>
            </a:endParaRPr>
          </a:p>
          <a:p>
            <a:pPr marL="12700">
              <a:spcBef>
                <a:spcPts val="405"/>
              </a:spcBef>
            </a:pPr>
            <a:endParaRPr lang="en-US" sz="1200" dirty="0" smtClean="0">
              <a:solidFill>
                <a:srgbClr val="024F84"/>
              </a:solidFill>
              <a:latin typeface="DejaVu Serif"/>
              <a:cs typeface="DejaVu Serif"/>
            </a:endParaRPr>
          </a:p>
          <a:p>
            <a:pPr marL="12700">
              <a:spcBef>
                <a:spcPts val="405"/>
              </a:spcBef>
            </a:pPr>
            <a:r>
              <a:rPr lang="en-US" sz="12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 smtClean="0">
                <a:latin typeface="Arial"/>
                <a:cs typeface="Arial"/>
              </a:rPr>
              <a:t>Readiness </a:t>
            </a:r>
            <a:r>
              <a:rPr lang="en-US" sz="1200" u="sng" spc="-30" dirty="0">
                <a:latin typeface="Arial"/>
                <a:cs typeface="Arial"/>
              </a:rPr>
              <a:t>Assessment </a:t>
            </a:r>
            <a:r>
              <a:rPr lang="en-US" sz="1200" u="sng" spc="-30" dirty="0" smtClean="0">
                <a:latin typeface="Arial"/>
                <a:cs typeface="Arial"/>
              </a:rPr>
              <a:t>4</a:t>
            </a:r>
            <a:r>
              <a:rPr lang="en-US" sz="1200" spc="-30" dirty="0" smtClean="0">
                <a:latin typeface="Arial"/>
                <a:cs typeface="Arial"/>
              </a:rPr>
              <a:t> </a:t>
            </a:r>
            <a:r>
              <a:rPr lang="en-US" sz="1200" spc="-40" dirty="0">
                <a:latin typeface="Arial"/>
                <a:cs typeface="Arial"/>
              </a:rPr>
              <a:t>is </a:t>
            </a:r>
            <a:r>
              <a:rPr lang="en-US" sz="1200" spc="-25" dirty="0">
                <a:latin typeface="Arial"/>
                <a:cs typeface="Arial"/>
              </a:rPr>
              <a:t>due </a:t>
            </a:r>
            <a:r>
              <a:rPr lang="en-US" sz="1200" b="1" spc="-45" dirty="0" smtClean="0">
                <a:latin typeface="Arial"/>
                <a:cs typeface="Arial"/>
              </a:rPr>
              <a:t>Monday 2/25</a:t>
            </a:r>
          </a:p>
          <a:p>
            <a:pPr marL="12700">
              <a:spcBef>
                <a:spcPts val="405"/>
              </a:spcBef>
            </a:pPr>
            <a:r>
              <a:rPr lang="en-US" sz="12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 smtClean="0">
                <a:latin typeface="Arial"/>
                <a:cs typeface="Arial"/>
              </a:rPr>
              <a:t>Peer Evaluations</a:t>
            </a:r>
            <a:r>
              <a:rPr lang="en-US" sz="1200" spc="-30" dirty="0" smtClean="0">
                <a:latin typeface="Arial"/>
                <a:cs typeface="Arial"/>
              </a:rPr>
              <a:t> </a:t>
            </a:r>
            <a:r>
              <a:rPr lang="en-US" sz="1200" spc="-40" dirty="0" smtClean="0">
                <a:latin typeface="Arial"/>
                <a:cs typeface="Arial"/>
              </a:rPr>
              <a:t>is </a:t>
            </a:r>
            <a:r>
              <a:rPr lang="en-US" sz="1200" spc="-25" dirty="0">
                <a:latin typeface="Arial"/>
                <a:cs typeface="Arial"/>
              </a:rPr>
              <a:t>due </a:t>
            </a:r>
            <a:r>
              <a:rPr lang="en-US" sz="1200" b="1" spc="-45" dirty="0" smtClean="0">
                <a:latin typeface="Arial"/>
                <a:cs typeface="Arial"/>
              </a:rPr>
              <a:t>Thursday 2/28 11:55pm </a:t>
            </a:r>
            <a:r>
              <a:rPr lang="en-US" sz="1200" i="1" spc="-45" dirty="0" smtClean="0">
                <a:latin typeface="Arial"/>
                <a:cs typeface="Arial"/>
              </a:rPr>
              <a:t>(part of your participation grade)</a:t>
            </a:r>
            <a:endParaRPr lang="en-US" sz="1200" b="1" i="1" spc="-45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250" y="358775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Coming up…</a:t>
            </a:r>
            <a:endParaRPr lang="en-US" sz="2800" b="1" dirty="0"/>
          </a:p>
        </p:txBody>
      </p:sp>
    </p:spTree>
  </p:cSld>
  <p:clrMapOvr>
    <a:masterClrMapping/>
  </p:clrMapOvr>
  <p:transition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650" y="396406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pc="20" dirty="0" smtClean="0">
                <a:latin typeface="Arial"/>
                <a:cs typeface="Arial"/>
              </a:rPr>
              <a:t>⚙</a:t>
            </a:r>
            <a:r>
              <a:rPr lang="en-US" sz="2400" dirty="0"/>
              <a:t> </a:t>
            </a:r>
            <a:r>
              <a:rPr lang="en-US" sz="2400" dirty="0" smtClean="0"/>
              <a:t>👫</a:t>
            </a:r>
            <a:r>
              <a:rPr lang="en-US" sz="2400" spc="20" dirty="0" smtClean="0">
                <a:latin typeface="Arial"/>
                <a:cs typeface="Arial"/>
              </a:rPr>
              <a:t> </a:t>
            </a:r>
            <a:r>
              <a:rPr lang="en-US" sz="2400" b="1" dirty="0" smtClean="0"/>
              <a:t>How does the </a:t>
            </a:r>
            <a:r>
              <a:rPr lang="en-US" sz="2400" b="1" dirty="0" smtClean="0">
                <a:solidFill>
                  <a:srgbClr val="FFC000"/>
                </a:solidFill>
              </a:rPr>
              <a:t>test-statistic</a:t>
            </a:r>
            <a:r>
              <a:rPr lang="en-US" sz="2400" b="1" dirty="0" smtClean="0"/>
              <a:t> help us find the </a:t>
            </a:r>
            <a:r>
              <a:rPr lang="en-US" sz="2400" b="1" dirty="0" smtClean="0">
                <a:solidFill>
                  <a:srgbClr val="C00000"/>
                </a:solidFill>
              </a:rPr>
              <a:t>p-value</a:t>
            </a:r>
            <a:r>
              <a:rPr lang="en-US" sz="2400" b="1" dirty="0" smtClean="0"/>
              <a:t>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692660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5050" y="2216150"/>
            <a:ext cx="1810100" cy="123928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28850" y="436565"/>
                <a:ext cx="2283840" cy="11994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050" b="1" dirty="0" smtClean="0">
                    <a:solidFill>
                      <a:srgbClr val="C00000"/>
                    </a:solidFill>
                  </a:rPr>
                  <a:t>WANT p-value  </a:t>
                </a:r>
              </a:p>
              <a:p>
                <a:r>
                  <a:rPr lang="en-US" sz="800" b="0" dirty="0" smtClean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acc>
                                <m:accPr>
                                  <m:chr m:val="̅"/>
                                  <m:ctrlP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m:rPr>
                                  <m:brk m:alnAt="7"/>
                                </m:rP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𝑡h𝑎𝑡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𝑒𝑞𝑢𝑎𝑙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𝑡𝑜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𝑜𝑟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"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𝑚𝑜𝑟𝑒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𝑒𝑥𝑡𝑟𝑒𝑚𝑒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"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𝑡h𝑎𝑛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𝑡h𝑒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𝑜𝑛𝑒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𝑜𝑏𝑠𝑒𝑟𝑣𝑒𝑑</m:t>
                              </m:r>
                            </m:e>
                          </m:mr>
                        </m:m>
                        <m:r>
                          <a:rPr lang="en-US" sz="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|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𝐻𝑜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𝑡𝑟𝑢𝑒</m:t>
                        </m:r>
                      </m:e>
                    </m:d>
                  </m:oMath>
                </a14:m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dirty="0" smtClean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&gt; </m:t>
                          </m:r>
                          <m:f>
                            <m:fPr>
                              <m:ctrlP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8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8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𝑛𝑢𝑙𝑙</m:t>
                              </m:r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𝑣𝑎𝑙𝑢𝑒</m:t>
                              </m:r>
                            </m:num>
                            <m:den>
                              <m:f>
                                <m:fPr>
                                  <m:ctrlPr>
                                    <a:rPr lang="en-US" sz="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rad>
                                </m:den>
                              </m:f>
                            </m:den>
                          </m:f>
                        </m:e>
                      </m:d>
                    </m:oMath>
                  </m:oMathPara>
                </a14:m>
                <a:endParaRPr lang="en-US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8850" y="436565"/>
                <a:ext cx="2283840" cy="11994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b="1" i="1" dirty="0" smtClean="0">
                    <a:solidFill>
                      <a:srgbClr val="7030A0"/>
                    </a:solidFill>
                    <a:latin typeface="Cambria Math" panose="02040503050406030204" pitchFamily="18" charset="0"/>
                  </a:rPr>
                  <a:t>Hypotheses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 smtClean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blipFill>
                <a:blip r:embed="rId4"/>
                <a:stretch>
                  <a:fillRect l="-6250" t="-7317" r="-1042" b="-487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625272" y="1233959"/>
            <a:ext cx="84594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Use z-tables</a:t>
            </a:r>
            <a:endParaRPr lang="en-US" sz="900" dirty="0"/>
          </a:p>
        </p:txBody>
      </p:sp>
      <p:sp>
        <p:nvSpPr>
          <p:cNvPr id="3" name="Rectangle 2"/>
          <p:cNvSpPr/>
          <p:nvPr/>
        </p:nvSpPr>
        <p:spPr>
          <a:xfrm>
            <a:off x="2762250" y="1120775"/>
            <a:ext cx="762000" cy="4572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02749" y="1589301"/>
            <a:ext cx="13716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C000"/>
                </a:solidFill>
              </a:rPr>
              <a:t>Test Statistic</a:t>
            </a:r>
            <a:endParaRPr lang="en-US" sz="1400" dirty="0">
              <a:solidFill>
                <a:srgbClr val="FFC00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6824" y="1849503"/>
            <a:ext cx="1652211" cy="161124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063395" y="1955068"/>
                <a:ext cx="229340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b="1" u="sng" dirty="0" smtClean="0">
                    <a:solidFill>
                      <a:schemeClr val="tx1"/>
                    </a:solidFill>
                  </a:rPr>
                  <a:t>Standard Normal Distribution</a:t>
                </a:r>
                <a:endParaRPr lang="en-US" sz="900" i="1" dirty="0">
                  <a:latin typeface="Cambria Math" panose="02040503050406030204" pitchFamily="18" charset="0"/>
                </a:endParaRPr>
              </a:p>
              <a:p>
                <a:r>
                  <a:rPr lang="en-US" sz="900" i="1" dirty="0" smtClean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9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9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9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endParaRPr lang="en-US" sz="90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395" y="1955068"/>
                <a:ext cx="2293409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6014063" y="3168564"/>
            <a:ext cx="533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0</a:t>
            </a:r>
          </a:p>
        </p:txBody>
      </p:sp>
      <p:cxnSp>
        <p:nvCxnSpPr>
          <p:cNvPr id="31" name="Elbow Connector 30"/>
          <p:cNvCxnSpPr/>
          <p:nvPr/>
        </p:nvCxnSpPr>
        <p:spPr>
          <a:xfrm rot="5400000">
            <a:off x="2877765" y="2435844"/>
            <a:ext cx="1410271" cy="304800"/>
          </a:xfrm>
          <a:prstGeom prst="bentConnector3">
            <a:avLst>
              <a:gd name="adj1" fmla="val 108355"/>
            </a:avLst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222917" y="2632840"/>
            <a:ext cx="62068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b="1" dirty="0">
                <a:solidFill>
                  <a:srgbClr val="C00000"/>
                </a:solidFill>
              </a:rPr>
              <a:t>p-value</a:t>
            </a:r>
            <a:endParaRPr lang="en-US" sz="1050" dirty="0"/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1399212" y="2763645"/>
            <a:ext cx="857643" cy="3490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774238" y="2763645"/>
            <a:ext cx="606248" cy="341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36270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8850" y="2134100"/>
            <a:ext cx="1729793" cy="1242098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28850" y="436565"/>
                <a:ext cx="2283840" cy="11994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050" b="1" dirty="0" smtClean="0">
                    <a:solidFill>
                      <a:srgbClr val="C00000"/>
                    </a:solidFill>
                  </a:rPr>
                  <a:t>WANT p-value  </a:t>
                </a:r>
              </a:p>
              <a:p>
                <a:r>
                  <a:rPr lang="en-US" sz="800" b="0" dirty="0" smtClean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acc>
                                <m:accPr>
                                  <m:chr m:val="̅"/>
                                  <m:ctrlP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m:rPr>
                                  <m:brk m:alnAt="7"/>
                                </m:rP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m:rPr>
                                  <m:brk m:alnAt="7"/>
                                </m:rP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m:rPr>
                                  <m:brk m:alnAt="7"/>
                                </m:rP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𝑒𝑞𝑢𝑎𝑙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𝑡𝑜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𝑜𝑟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"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𝑚𝑜𝑟𝑒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𝑒𝑥𝑡𝑟𝑒𝑚𝑒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"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𝑎𝑛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𝑜𝑛𝑒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𝑜𝑏𝑠𝑒𝑟𝑣𝑒𝑑</m:t>
                              </m:r>
                            </m:e>
                          </m:mr>
                        </m:m>
                        <m:r>
                          <a:rPr lang="en-US" sz="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|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𝐻𝑜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𝑡𝑟𝑢𝑒</m:t>
                        </m:r>
                      </m:e>
                    </m:d>
                  </m:oMath>
                </a14:m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dirty="0" smtClean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en-US" sz="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&lt; </m:t>
                          </m:r>
                          <m:f>
                            <m:fPr>
                              <m:ctrlP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8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8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8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𝑛𝑢𝑙𝑙</m:t>
                              </m:r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𝑣𝑎𝑙𝑢𝑒</m:t>
                              </m:r>
                            </m:num>
                            <m:den>
                              <m:f>
                                <m:fPr>
                                  <m:ctrlPr>
                                    <a:rPr lang="en-US" sz="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rad>
                                </m:den>
                              </m:f>
                            </m:den>
                          </m:f>
                        </m:e>
                      </m:d>
                    </m:oMath>
                  </m:oMathPara>
                </a14:m>
                <a:endParaRPr lang="en-US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8850" y="436565"/>
                <a:ext cx="2283840" cy="11994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b="1" i="1" dirty="0" smtClean="0">
                    <a:solidFill>
                      <a:srgbClr val="7030A0"/>
                    </a:solidFill>
                    <a:latin typeface="Cambria Math" panose="02040503050406030204" pitchFamily="18" charset="0"/>
                  </a:rPr>
                  <a:t>Hypotheses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 smtClean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blipFill>
                <a:blip r:embed="rId4"/>
                <a:stretch>
                  <a:fillRect l="-6250" t="-7317" r="-1042" b="-487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625272" y="1233959"/>
            <a:ext cx="84594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Use z-tables</a:t>
            </a:r>
            <a:endParaRPr lang="en-US" sz="900" dirty="0"/>
          </a:p>
        </p:txBody>
      </p:sp>
      <p:sp>
        <p:nvSpPr>
          <p:cNvPr id="3" name="Rectangle 2"/>
          <p:cNvSpPr/>
          <p:nvPr/>
        </p:nvSpPr>
        <p:spPr>
          <a:xfrm>
            <a:off x="2762250" y="1120775"/>
            <a:ext cx="762000" cy="4572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02749" y="1589301"/>
            <a:ext cx="13716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C000"/>
                </a:solidFill>
              </a:rPr>
              <a:t>Test Statistic</a:t>
            </a:r>
            <a:endParaRPr lang="en-US" sz="1400" dirty="0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063395" y="1955068"/>
                <a:ext cx="229340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b="1" u="sng" dirty="0" smtClean="0">
                    <a:solidFill>
                      <a:schemeClr val="tx1"/>
                    </a:solidFill>
                  </a:rPr>
                  <a:t>Standard Normal Distribution</a:t>
                </a:r>
                <a:endParaRPr lang="en-US" sz="900" i="1" dirty="0">
                  <a:latin typeface="Cambria Math" panose="02040503050406030204" pitchFamily="18" charset="0"/>
                </a:endParaRPr>
              </a:p>
              <a:p>
                <a:r>
                  <a:rPr lang="en-US" sz="900" i="1" dirty="0" smtClean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9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9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9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sz="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sz="90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395" y="1955068"/>
                <a:ext cx="2293409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6014063" y="3168564"/>
            <a:ext cx="533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0</a:t>
            </a:r>
          </a:p>
        </p:txBody>
      </p:sp>
      <p:cxnSp>
        <p:nvCxnSpPr>
          <p:cNvPr id="31" name="Elbow Connector 30"/>
          <p:cNvCxnSpPr/>
          <p:nvPr/>
        </p:nvCxnSpPr>
        <p:spPr>
          <a:xfrm rot="5400000">
            <a:off x="2519722" y="2061299"/>
            <a:ext cx="1472311" cy="973051"/>
          </a:xfrm>
          <a:prstGeom prst="bentConnector3">
            <a:avLst>
              <a:gd name="adj1" fmla="val 110381"/>
            </a:avLst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6393" y="1737017"/>
            <a:ext cx="1866900" cy="1663649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1534268" y="2668245"/>
            <a:ext cx="62068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b="1" dirty="0">
                <a:solidFill>
                  <a:srgbClr val="C00000"/>
                </a:solidFill>
              </a:rPr>
              <a:t>p-value</a:t>
            </a:r>
            <a:endParaRPr lang="en-US" sz="1050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710563" y="2799050"/>
            <a:ext cx="857643" cy="3490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085589" y="2799050"/>
            <a:ext cx="606248" cy="341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17893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839" y="2107945"/>
            <a:ext cx="1952213" cy="1247472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466850" y="436565"/>
                <a:ext cx="3045840" cy="106234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050" b="1" dirty="0" smtClean="0">
                    <a:solidFill>
                      <a:srgbClr val="C00000"/>
                    </a:solidFill>
                  </a:rPr>
                  <a:t>WANT p-value  </a:t>
                </a:r>
              </a:p>
              <a:p>
                <a:r>
                  <a:rPr lang="en-US" sz="800" b="0" dirty="0" smtClean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acc>
                                <m:accPr>
                                  <m:chr m:val="̅"/>
                                  <m:ctrlP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m:rPr>
                                  <m:brk m:alnAt="7"/>
                                </m:rP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𝑡h𝑎𝑡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𝑒𝑞𝑢𝑎𝑙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𝑡𝑜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𝑜𝑟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"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𝑚𝑜𝑟𝑒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𝑒𝑥𝑡𝑟𝑒𝑚𝑒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"</m:t>
                              </m:r>
                            </m:e>
                          </m:mr>
                          <m:mr>
                            <m:e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𝑡h𝑎𝑛</m:t>
                              </m:r>
                              <m:r>
                                <a:rPr lang="en-US" sz="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𝑡h𝑒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𝑜𝑛𝑒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𝑜𝑏𝑠𝑒𝑟𝑣𝑒𝑑</m:t>
                              </m:r>
                            </m:e>
                          </m:mr>
                        </m:m>
                        <m:r>
                          <a:rPr lang="en-US" sz="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|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𝐻𝑜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𝑡𝑟𝑢𝑒</m:t>
                        </m:r>
                      </m:e>
                    </m:d>
                  </m:oMath>
                </a14:m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sz="1400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Z</m:t>
                        </m:r>
                        <m:r>
                          <m:rPr>
                            <m:nor/>
                          </m:rPr>
                          <a:rPr lang="en-US" sz="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&gt; </m:t>
                        </m:r>
                        <m:f>
                          <m:fPr>
                            <m:ctrlPr>
                              <a:rPr lang="en-US" sz="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8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8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8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80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𝑛𝑢𝑙𝑙</m:t>
                            </m:r>
                            <m:r>
                              <a:rPr lang="en-US" sz="80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80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𝑣𝑎𝑙𝑢𝑒</m:t>
                            </m:r>
                          </m:num>
                          <m:den>
                            <m:f>
                              <m:fPr>
                                <m:ctrlPr>
                                  <a:rPr lang="en-US" sz="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en-US" sz="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rad>
                              </m:den>
                            </m:f>
                          </m:den>
                        </m:f>
                      </m:e>
                    </m:d>
                  </m:oMath>
                </a14:m>
                <a:r>
                  <a:rPr lang="en-US" sz="1400" dirty="0" smtClean="0">
                    <a:solidFill>
                      <a:srgbClr val="0070C0"/>
                    </a:solidFill>
                  </a:rPr>
                  <a:t>         </a:t>
                </a:r>
                <a14:m>
                  <m:oMath xmlns:m="http://schemas.openxmlformats.org/officeDocument/2006/math">
                    <m:r>
                      <a:rPr lang="en-US" sz="9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9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9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900">
                            <a:latin typeface="Cambria Math" panose="02040503050406030204" pitchFamily="18" charset="0"/>
                          </a:rPr>
                          <m:t>Z</m:t>
                        </m:r>
                        <m:r>
                          <m:rPr>
                            <m:nor/>
                          </m:rPr>
                          <a:rPr lang="en-US" sz="900">
                            <a:latin typeface="Cambria Math" panose="02040503050406030204" pitchFamily="18" charset="0"/>
                          </a:rPr>
                          <m:t>   &lt; </m:t>
                        </m:r>
                        <m:f>
                          <m:fPr>
                            <m:ctrlPr>
                              <a:rPr lang="en-US" sz="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9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9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9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9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9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𝑛𝑢𝑙𝑙</m:t>
                            </m:r>
                            <m:r>
                              <a:rPr lang="en-US" sz="9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9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𝑣𝑎𝑙𝑢𝑒</m:t>
                            </m:r>
                          </m:num>
                          <m:den>
                            <m:f>
                              <m:fPr>
                                <m:ctrlPr>
                                  <a:rPr lang="en-US" sz="9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9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900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rad>
                              </m:den>
                            </m:f>
                          </m:den>
                        </m:f>
                      </m:e>
                    </m:d>
                  </m:oMath>
                </a14:m>
                <a:r>
                  <a:rPr lang="en-US" sz="900" dirty="0" smtClean="0">
                    <a:solidFill>
                      <a:srgbClr val="0070C0"/>
                    </a:solidFill>
                  </a:rPr>
                  <a:t>   </a:t>
                </a:r>
                <a:endParaRPr lang="en-US" sz="9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850" y="436565"/>
                <a:ext cx="3045840" cy="106234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b="1" i="1" dirty="0" smtClean="0">
                    <a:solidFill>
                      <a:srgbClr val="7030A0"/>
                    </a:solidFill>
                    <a:latin typeface="Cambria Math" panose="02040503050406030204" pitchFamily="18" charset="0"/>
                  </a:rPr>
                  <a:t>Hypotheses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 smtClean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05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05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5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05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0" y="428564"/>
                <a:ext cx="1159676" cy="484748"/>
              </a:xfrm>
              <a:prstGeom prst="rect">
                <a:avLst/>
              </a:prstGeom>
              <a:blipFill>
                <a:blip r:embed="rId4"/>
                <a:stretch>
                  <a:fillRect l="-6250" t="-7317" r="-1042" b="-487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764153" y="790605"/>
            <a:ext cx="84594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Use z-tables</a:t>
            </a:r>
            <a:endParaRPr lang="en-US" sz="900" dirty="0"/>
          </a:p>
        </p:txBody>
      </p:sp>
      <p:sp>
        <p:nvSpPr>
          <p:cNvPr id="3" name="Rectangle 2"/>
          <p:cNvSpPr/>
          <p:nvPr/>
        </p:nvSpPr>
        <p:spPr>
          <a:xfrm>
            <a:off x="2063395" y="1123825"/>
            <a:ext cx="545078" cy="37508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028240" y="1913117"/>
                <a:ext cx="229340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b="1" u="sng" dirty="0" smtClean="0">
                    <a:solidFill>
                      <a:schemeClr val="tx1"/>
                    </a:solidFill>
                  </a:rPr>
                  <a:t>Standard Normal Distribution</a:t>
                </a:r>
                <a:endParaRPr lang="en-US" sz="900" i="1" dirty="0">
                  <a:latin typeface="Cambria Math" panose="02040503050406030204" pitchFamily="18" charset="0"/>
                </a:endParaRPr>
              </a:p>
              <a:p>
                <a:r>
                  <a:rPr lang="en-US" sz="900" i="1" dirty="0" smtClean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9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9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9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endParaRPr lang="en-US" sz="90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8240" y="1913117"/>
                <a:ext cx="2293409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6014063" y="3168564"/>
            <a:ext cx="533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8121" y="1622715"/>
            <a:ext cx="1805274" cy="1753483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3210929" y="3165801"/>
            <a:ext cx="13716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FFC000"/>
                </a:solidFill>
              </a:rPr>
              <a:t>|Test Statistic|</a:t>
            </a:r>
            <a:endParaRPr lang="en-US" sz="1000" dirty="0">
              <a:solidFill>
                <a:srgbClr val="FFC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76449" y="3174129"/>
            <a:ext cx="13716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FFC000"/>
                </a:solidFill>
              </a:rPr>
              <a:t>-|Test Statistic|</a:t>
            </a:r>
            <a:endParaRPr lang="en-US" sz="1000" dirty="0">
              <a:solidFill>
                <a:srgbClr val="FFC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63956" y="2603722"/>
            <a:ext cx="62068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b="1" dirty="0">
                <a:solidFill>
                  <a:srgbClr val="C00000"/>
                </a:solidFill>
              </a:rPr>
              <a:t>p-value</a:t>
            </a:r>
            <a:endParaRPr lang="en-US" sz="1050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2457450" y="2845470"/>
            <a:ext cx="152400" cy="2258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2608473" y="2781091"/>
            <a:ext cx="839577" cy="322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570440" y="1097526"/>
            <a:ext cx="633572" cy="37508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1661569" y="1466871"/>
                <a:ext cx="1061766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900" dirty="0" smtClean="0">
                    <a:solidFill>
                      <a:srgbClr val="0070C0"/>
                    </a:solidFill>
                  </a:rPr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9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9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9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9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9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9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𝑛𝑢𝑙𝑙</m:t>
                    </m:r>
                    <m:r>
                      <a:rPr lang="en-US" sz="9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9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𝑣𝑎𝑙𝑢𝑒</m:t>
                    </m:r>
                  </m:oMath>
                </a14:m>
                <a:endParaRPr lang="en-US" sz="900" dirty="0"/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1569" y="1466871"/>
                <a:ext cx="1061766" cy="230832"/>
              </a:xfrm>
              <a:prstGeom prst="rect">
                <a:avLst/>
              </a:prstGeom>
              <a:blipFill>
                <a:blip r:embed="rId7"/>
                <a:stretch>
                  <a:fillRect b="-13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3405037" y="1469337"/>
                <a:ext cx="1061766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900" dirty="0" smtClean="0">
                    <a:solidFill>
                      <a:srgbClr val="0070C0"/>
                    </a:solidFill>
                  </a:rPr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9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9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9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9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9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9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𝑛𝑢𝑙𝑙</m:t>
                    </m:r>
                    <m:r>
                      <a:rPr lang="en-US" sz="9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9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𝑣𝑎𝑙𝑢𝑒</m:t>
                    </m:r>
                  </m:oMath>
                </a14:m>
                <a:endParaRPr lang="en-US" sz="900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5037" y="1469337"/>
                <a:ext cx="1061766" cy="230832"/>
              </a:xfrm>
              <a:prstGeom prst="rect">
                <a:avLst/>
              </a:prstGeom>
              <a:blipFill>
                <a:blip r:embed="rId8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361515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465" y="1531380"/>
            <a:ext cx="2695575" cy="17526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939035" y="57937"/>
            <a:ext cx="25736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testing 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050" y="364029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From the videos…</a:t>
            </a:r>
            <a:endParaRPr lang="en-US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47817" y="1568740"/>
                <a:ext cx="1457695" cy="669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 smtClean="0">
                    <a:solidFill>
                      <a:schemeClr val="tx1"/>
                    </a:solidFill>
                  </a:rPr>
                  <a:t>Sampling Distribution of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f>
                          <m:fPr>
                            <m:ctrlPr>
                              <a:rPr lang="en-US" sz="105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05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05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105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en-US" sz="1050" dirty="0" smtClean="0">
                    <a:solidFill>
                      <a:schemeClr val="tx1"/>
                    </a:solidFill>
                  </a:rPr>
                  <a:t>, </a:t>
                </a:r>
                <a:r>
                  <a:rPr lang="en-US" sz="1050" u="sng" dirty="0" smtClean="0">
                    <a:solidFill>
                      <a:schemeClr val="tx1"/>
                    </a:solidFill>
                  </a:rPr>
                  <a:t>assuming Ho is true</a:t>
                </a:r>
                <a:r>
                  <a:rPr lang="en-US" sz="1050" dirty="0" smtClean="0">
                    <a:solidFill>
                      <a:schemeClr val="tx1"/>
                    </a:solidFill>
                  </a:rPr>
                  <a:t>.</a:t>
                </a:r>
                <a:endParaRPr lang="en-US" sz="105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817" y="1568740"/>
                <a:ext cx="1457695" cy="669414"/>
              </a:xfrm>
              <a:prstGeom prst="rect">
                <a:avLst/>
              </a:prstGeom>
              <a:blipFill>
                <a:blip r:embed="rId3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676665" y="3145432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600" dirty="0" smtClean="0"/>
              <a:t>μ</a:t>
            </a:r>
            <a:r>
              <a:rPr lang="en-US" sz="600" dirty="0" smtClean="0"/>
              <a:t>=null value</a:t>
            </a:r>
            <a:endParaRPr lang="en-US" sz="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943894" y="3145432"/>
                <a:ext cx="533400" cy="184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𝑜</m:t>
                      </m:r>
                    </m:oMath>
                  </m:oMathPara>
                </a14:m>
                <a:endParaRPr lang="en-US" sz="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3894" y="3145432"/>
                <a:ext cx="533400" cy="1846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5"/>
          <a:srcRect t="73432"/>
          <a:stretch/>
        </p:blipFill>
        <p:spPr>
          <a:xfrm>
            <a:off x="141179" y="857223"/>
            <a:ext cx="4312943" cy="5238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2176728" y="2822267"/>
            <a:ext cx="762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p-value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2308" y="1185311"/>
            <a:ext cx="3911040" cy="156374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19167" y="2960791"/>
            <a:ext cx="457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dirty="0" smtClean="0">
                <a:solidFill>
                  <a:srgbClr val="00B0F0"/>
                </a:solidFill>
              </a:rPr>
              <a:t>α</a:t>
            </a:r>
            <a:endParaRPr lang="en-US" sz="900" dirty="0">
              <a:solidFill>
                <a:srgbClr val="00B0F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5636" y="-12455"/>
            <a:ext cx="66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 smtClean="0">
                <a:latin typeface="Arial"/>
                <a:cs typeface="Arial"/>
              </a:rPr>
              <a:t>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75135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912" y="1018286"/>
            <a:ext cx="4222115" cy="253365"/>
          </a:xfrm>
          <a:prstGeom prst="rect">
            <a:avLst/>
          </a:prstGeom>
          <a:solidFill>
            <a:srgbClr val="007784"/>
          </a:solidFill>
        </p:spPr>
        <p:txBody>
          <a:bodyPr vert="horz" wrap="square" lIns="0" tIns="2667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10"/>
              </a:spcBef>
            </a:pPr>
            <a:r>
              <a:rPr spc="25" dirty="0"/>
              <a:t>Application </a:t>
            </a:r>
            <a:r>
              <a:rPr spc="10" dirty="0"/>
              <a:t>exercise: </a:t>
            </a:r>
            <a:r>
              <a:rPr spc="15" dirty="0"/>
              <a:t>3.2 </a:t>
            </a:r>
            <a:r>
              <a:rPr spc="25" dirty="0"/>
              <a:t>Hypothesis testing for </a:t>
            </a:r>
            <a:r>
              <a:rPr spc="-5" dirty="0"/>
              <a:t>a </a:t>
            </a:r>
            <a:r>
              <a:rPr spc="15" dirty="0"/>
              <a:t>single</a:t>
            </a:r>
            <a:r>
              <a:rPr spc="75" dirty="0"/>
              <a:t> </a:t>
            </a:r>
            <a:r>
              <a:rPr spc="15" dirty="0"/>
              <a:t>mean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1271397"/>
            <a:ext cx="4222115" cy="245745"/>
          </a:xfrm>
          <a:prstGeom prst="rect">
            <a:avLst/>
          </a:prstGeom>
          <a:solidFill>
            <a:srgbClr val="D6E9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4"/>
              </a:spcBef>
            </a:pPr>
            <a:r>
              <a:rPr sz="1200" spc="-50" dirty="0">
                <a:latin typeface="Arial"/>
                <a:cs typeface="Arial"/>
              </a:rPr>
              <a:t>See </a:t>
            </a:r>
            <a:r>
              <a:rPr sz="1200" spc="-20" dirty="0">
                <a:latin typeface="Arial"/>
                <a:cs typeface="Arial"/>
              </a:rPr>
              <a:t>course website for</a:t>
            </a:r>
            <a:r>
              <a:rPr sz="1200" spc="8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details.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650" y="396406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🙃 </a:t>
            </a:r>
            <a:r>
              <a:rPr lang="en-US" sz="2400" b="1" dirty="0" smtClean="0"/>
              <a:t>How do we interpret the p-value?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1694950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912" y="135255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</a:rPr>
              <a:t>Clicker</a:t>
            </a:r>
            <a:r>
              <a:rPr sz="1000" spc="-5" dirty="0">
                <a:solidFill>
                  <a:srgbClr val="1A2E3D"/>
                </a:solidFill>
              </a:rPr>
              <a:t> </a:t>
            </a:r>
            <a:r>
              <a:rPr sz="1000" spc="5" dirty="0">
                <a:solidFill>
                  <a:srgbClr val="1A2E3D"/>
                </a:solidFill>
              </a:rPr>
              <a:t>question</a:t>
            </a: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92912" y="339344"/>
            <a:ext cx="4222115" cy="455930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 marR="517525">
              <a:lnSpc>
                <a:spcPct val="100000"/>
              </a:lnSpc>
              <a:spcBef>
                <a:spcPts val="240"/>
              </a:spcBef>
            </a:pP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Which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following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correct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interpretation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p-value from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App </a:t>
            </a:r>
            <a:r>
              <a:rPr sz="1200" spc="-65" dirty="0">
                <a:solidFill>
                  <a:srgbClr val="1A2E3D"/>
                </a:solidFill>
                <a:latin typeface="Arial"/>
                <a:cs typeface="Arial"/>
              </a:rPr>
              <a:t>Ex</a:t>
            </a:r>
            <a:r>
              <a:rPr sz="1200" spc="5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3.2?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234" y="859015"/>
            <a:ext cx="4138295" cy="24085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55270" marR="300355" indent="-234315">
              <a:lnSpc>
                <a:spcPct val="100000"/>
              </a:lnSpc>
              <a:spcBef>
                <a:spcPts val="90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50" dirty="0">
                <a:latin typeface="Arial"/>
                <a:cs typeface="Arial"/>
              </a:rPr>
              <a:t>The </a:t>
            </a:r>
            <a:r>
              <a:rPr sz="1200" spc="-20" dirty="0">
                <a:latin typeface="Arial"/>
                <a:cs typeface="Arial"/>
              </a:rPr>
              <a:t>probability </a:t>
            </a:r>
            <a:r>
              <a:rPr sz="1200" spc="-10" dirty="0">
                <a:latin typeface="Arial"/>
                <a:cs typeface="Arial"/>
              </a:rPr>
              <a:t>that </a:t>
            </a:r>
            <a:r>
              <a:rPr sz="1200" spc="-40" dirty="0">
                <a:latin typeface="Arial"/>
                <a:cs typeface="Arial"/>
              </a:rPr>
              <a:t>average </a:t>
            </a:r>
            <a:r>
              <a:rPr sz="1200" spc="-80" dirty="0">
                <a:latin typeface="Arial"/>
                <a:cs typeface="Arial"/>
              </a:rPr>
              <a:t>GPA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35" dirty="0">
                <a:latin typeface="Arial"/>
                <a:cs typeface="Arial"/>
              </a:rPr>
              <a:t>Duke </a:t>
            </a:r>
            <a:r>
              <a:rPr sz="1200" spc="-15" dirty="0">
                <a:latin typeface="Arial"/>
                <a:cs typeface="Arial"/>
              </a:rPr>
              <a:t>students </a:t>
            </a:r>
            <a:r>
              <a:rPr sz="1200" spc="-35" dirty="0">
                <a:latin typeface="Arial"/>
                <a:cs typeface="Arial"/>
              </a:rPr>
              <a:t>has  </a:t>
            </a:r>
            <a:r>
              <a:rPr sz="1200" spc="-20" dirty="0">
                <a:latin typeface="Arial"/>
                <a:cs typeface="Arial"/>
              </a:rPr>
              <a:t>changed </a:t>
            </a:r>
            <a:r>
              <a:rPr sz="1200" spc="-30" dirty="0">
                <a:latin typeface="Arial"/>
                <a:cs typeface="Arial"/>
              </a:rPr>
              <a:t>since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2001.</a:t>
            </a:r>
            <a:endParaRPr sz="1200">
              <a:latin typeface="Arial"/>
              <a:cs typeface="Arial"/>
            </a:endParaRPr>
          </a:p>
          <a:p>
            <a:pPr marL="255270" marR="46990" indent="-242570">
              <a:lnSpc>
                <a:spcPct val="100000"/>
              </a:lnSpc>
              <a:spcBef>
                <a:spcPts val="10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50" dirty="0">
                <a:latin typeface="Arial"/>
                <a:cs typeface="Arial"/>
              </a:rPr>
              <a:t>The </a:t>
            </a:r>
            <a:r>
              <a:rPr sz="1200" spc="-20" dirty="0">
                <a:latin typeface="Arial"/>
                <a:cs typeface="Arial"/>
              </a:rPr>
              <a:t>probability </a:t>
            </a:r>
            <a:r>
              <a:rPr sz="1200" spc="-10" dirty="0">
                <a:latin typeface="Arial"/>
                <a:cs typeface="Arial"/>
              </a:rPr>
              <a:t>that </a:t>
            </a:r>
            <a:r>
              <a:rPr sz="1200" spc="-40" dirty="0">
                <a:latin typeface="Arial"/>
                <a:cs typeface="Arial"/>
              </a:rPr>
              <a:t>average </a:t>
            </a:r>
            <a:r>
              <a:rPr sz="1200" spc="-80" dirty="0">
                <a:latin typeface="Arial"/>
                <a:cs typeface="Arial"/>
              </a:rPr>
              <a:t>GPA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35" dirty="0">
                <a:latin typeface="Arial"/>
                <a:cs typeface="Arial"/>
              </a:rPr>
              <a:t>Duke </a:t>
            </a:r>
            <a:r>
              <a:rPr sz="1200" spc="-15" dirty="0">
                <a:latin typeface="Arial"/>
                <a:cs typeface="Arial"/>
              </a:rPr>
              <a:t>students </a:t>
            </a:r>
            <a:r>
              <a:rPr sz="1200" spc="-35" dirty="0">
                <a:latin typeface="Arial"/>
                <a:cs typeface="Arial"/>
              </a:rPr>
              <a:t>has </a:t>
            </a:r>
            <a:r>
              <a:rPr sz="1200" spc="-5" dirty="0">
                <a:latin typeface="Arial"/>
                <a:cs typeface="Arial"/>
              </a:rPr>
              <a:t>not  </a:t>
            </a:r>
            <a:r>
              <a:rPr sz="1200" spc="-20" dirty="0">
                <a:latin typeface="Arial"/>
                <a:cs typeface="Arial"/>
              </a:rPr>
              <a:t>changed </a:t>
            </a:r>
            <a:r>
              <a:rPr sz="1200" spc="-30" dirty="0">
                <a:latin typeface="Arial"/>
                <a:cs typeface="Arial"/>
              </a:rPr>
              <a:t>since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2001.</a:t>
            </a:r>
            <a:endParaRPr sz="1200">
              <a:latin typeface="Arial"/>
              <a:cs typeface="Arial"/>
            </a:endParaRPr>
          </a:p>
          <a:p>
            <a:pPr marL="255270" marR="10160" indent="-234315" algn="just">
              <a:lnSpc>
                <a:spcPct val="100000"/>
              </a:lnSpc>
              <a:spcBef>
                <a:spcPts val="10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50" dirty="0">
                <a:latin typeface="Arial"/>
                <a:cs typeface="Arial"/>
              </a:rPr>
              <a:t>The </a:t>
            </a:r>
            <a:r>
              <a:rPr sz="1200" spc="-20" dirty="0">
                <a:latin typeface="Arial"/>
                <a:cs typeface="Arial"/>
              </a:rPr>
              <a:t>probability </a:t>
            </a:r>
            <a:r>
              <a:rPr sz="1200" spc="-10" dirty="0">
                <a:latin typeface="Arial"/>
                <a:cs typeface="Arial"/>
              </a:rPr>
              <a:t>that </a:t>
            </a:r>
            <a:r>
              <a:rPr sz="1200" spc="-40" dirty="0">
                <a:latin typeface="Arial"/>
                <a:cs typeface="Arial"/>
              </a:rPr>
              <a:t>average </a:t>
            </a:r>
            <a:r>
              <a:rPr sz="1200" spc="-80" dirty="0">
                <a:latin typeface="Arial"/>
                <a:cs typeface="Arial"/>
              </a:rPr>
              <a:t>GPA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35" dirty="0">
                <a:latin typeface="Arial"/>
                <a:cs typeface="Arial"/>
              </a:rPr>
              <a:t>Duke </a:t>
            </a:r>
            <a:r>
              <a:rPr sz="1200" spc="-15" dirty="0">
                <a:latin typeface="Arial"/>
                <a:cs typeface="Arial"/>
              </a:rPr>
              <a:t>students </a:t>
            </a:r>
            <a:r>
              <a:rPr sz="1200" spc="-35" dirty="0">
                <a:latin typeface="Arial"/>
                <a:cs typeface="Arial"/>
              </a:rPr>
              <a:t>has </a:t>
            </a:r>
            <a:r>
              <a:rPr sz="1200" spc="-5" dirty="0">
                <a:latin typeface="Arial"/>
                <a:cs typeface="Arial"/>
              </a:rPr>
              <a:t>not  </a:t>
            </a:r>
            <a:r>
              <a:rPr sz="1200" spc="-20" dirty="0">
                <a:latin typeface="Arial"/>
                <a:cs typeface="Arial"/>
              </a:rPr>
              <a:t>changed </a:t>
            </a:r>
            <a:r>
              <a:rPr sz="1200" spc="-30" dirty="0">
                <a:latin typeface="Arial"/>
                <a:cs typeface="Arial"/>
              </a:rPr>
              <a:t>since </a:t>
            </a:r>
            <a:r>
              <a:rPr sz="1200" spc="-5" dirty="0">
                <a:latin typeface="Arial"/>
                <a:cs typeface="Arial"/>
              </a:rPr>
              <a:t>2001, </a:t>
            </a:r>
            <a:r>
              <a:rPr sz="1200" spc="-40" dirty="0">
                <a:latin typeface="Arial"/>
                <a:cs typeface="Arial"/>
              </a:rPr>
              <a:t>if in </a:t>
            </a:r>
            <a:r>
              <a:rPr sz="1200" spc="-10" dirty="0">
                <a:latin typeface="Arial"/>
                <a:cs typeface="Arial"/>
              </a:rPr>
              <a:t>fact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20" dirty="0">
                <a:latin typeface="Arial"/>
                <a:cs typeface="Arial"/>
              </a:rPr>
              <a:t>random </a:t>
            </a:r>
            <a:r>
              <a:rPr sz="1200" spc="-30" dirty="0">
                <a:latin typeface="Arial"/>
                <a:cs typeface="Arial"/>
              </a:rPr>
              <a:t>sample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10" dirty="0">
                <a:latin typeface="Arial"/>
                <a:cs typeface="Arial"/>
              </a:rPr>
              <a:t>63 </a:t>
            </a:r>
            <a:r>
              <a:rPr sz="1200" spc="-35" dirty="0">
                <a:latin typeface="Arial"/>
                <a:cs typeface="Arial"/>
              </a:rPr>
              <a:t>Duke  </a:t>
            </a:r>
            <a:r>
              <a:rPr sz="1200" spc="-15" dirty="0">
                <a:latin typeface="Arial"/>
                <a:cs typeface="Arial"/>
              </a:rPr>
              <a:t>students </a:t>
            </a:r>
            <a:r>
              <a:rPr sz="1200" spc="-25" dirty="0">
                <a:latin typeface="Arial"/>
                <a:cs typeface="Arial"/>
              </a:rPr>
              <a:t>this </a:t>
            </a:r>
            <a:r>
              <a:rPr sz="1200" spc="-45" dirty="0">
                <a:latin typeface="Arial"/>
                <a:cs typeface="Arial"/>
              </a:rPr>
              <a:t>year have </a:t>
            </a:r>
            <a:r>
              <a:rPr sz="1200" spc="-40" dirty="0">
                <a:latin typeface="Arial"/>
                <a:cs typeface="Arial"/>
              </a:rPr>
              <a:t>an average </a:t>
            </a:r>
            <a:r>
              <a:rPr sz="1200" spc="-80" dirty="0">
                <a:latin typeface="Arial"/>
                <a:cs typeface="Arial"/>
              </a:rPr>
              <a:t>GPA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5" dirty="0">
                <a:latin typeface="Arial"/>
                <a:cs typeface="Arial"/>
              </a:rPr>
              <a:t>3.58 </a:t>
            </a:r>
            <a:r>
              <a:rPr sz="1200" spc="-15" dirty="0">
                <a:latin typeface="Arial"/>
                <a:cs typeface="Arial"/>
              </a:rPr>
              <a:t>or</a:t>
            </a:r>
            <a:r>
              <a:rPr sz="1200" spc="45" dirty="0">
                <a:latin typeface="Arial"/>
                <a:cs typeface="Arial"/>
              </a:rPr>
              <a:t> </a:t>
            </a:r>
            <a:r>
              <a:rPr sz="1200" spc="-45" dirty="0">
                <a:latin typeface="Arial"/>
                <a:cs typeface="Arial"/>
              </a:rPr>
              <a:t>higher.</a:t>
            </a:r>
            <a:endParaRPr sz="1200">
              <a:latin typeface="Arial"/>
              <a:cs typeface="Arial"/>
            </a:endParaRPr>
          </a:p>
          <a:p>
            <a:pPr marL="255270" marR="75565" indent="-242570">
              <a:lnSpc>
                <a:spcPct val="100000"/>
              </a:lnSpc>
              <a:spcBef>
                <a:spcPts val="10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50" dirty="0">
                <a:latin typeface="Arial"/>
                <a:cs typeface="Arial"/>
              </a:rPr>
              <a:t>The </a:t>
            </a:r>
            <a:r>
              <a:rPr sz="1200" spc="-20" dirty="0">
                <a:latin typeface="Arial"/>
                <a:cs typeface="Arial"/>
              </a:rPr>
              <a:t>probability </a:t>
            </a:r>
            <a:r>
              <a:rPr sz="1200" spc="-10" dirty="0">
                <a:latin typeface="Arial"/>
                <a:cs typeface="Arial"/>
              </a:rPr>
              <a:t>that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20" dirty="0">
                <a:latin typeface="Arial"/>
                <a:cs typeface="Arial"/>
              </a:rPr>
              <a:t>random </a:t>
            </a:r>
            <a:r>
              <a:rPr sz="1200" spc="-30" dirty="0">
                <a:latin typeface="Arial"/>
                <a:cs typeface="Arial"/>
              </a:rPr>
              <a:t>sample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10" dirty="0">
                <a:latin typeface="Arial"/>
                <a:cs typeface="Arial"/>
              </a:rPr>
              <a:t>63 </a:t>
            </a:r>
            <a:r>
              <a:rPr sz="1200" spc="-35" dirty="0">
                <a:latin typeface="Arial"/>
                <a:cs typeface="Arial"/>
              </a:rPr>
              <a:t>Duke </a:t>
            </a:r>
            <a:r>
              <a:rPr sz="1200" spc="-15" dirty="0">
                <a:latin typeface="Arial"/>
                <a:cs typeface="Arial"/>
              </a:rPr>
              <a:t>students  </a:t>
            </a:r>
            <a:r>
              <a:rPr sz="1200" spc="-45" dirty="0">
                <a:latin typeface="Arial"/>
                <a:cs typeface="Arial"/>
              </a:rPr>
              <a:t>have </a:t>
            </a:r>
            <a:r>
              <a:rPr sz="1200" spc="-40" dirty="0">
                <a:latin typeface="Arial"/>
                <a:cs typeface="Arial"/>
              </a:rPr>
              <a:t>an average </a:t>
            </a:r>
            <a:r>
              <a:rPr sz="1200" spc="-80" dirty="0">
                <a:latin typeface="Arial"/>
                <a:cs typeface="Arial"/>
              </a:rPr>
              <a:t>GPA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5" dirty="0">
                <a:latin typeface="Arial"/>
                <a:cs typeface="Arial"/>
              </a:rPr>
              <a:t>3.58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45" dirty="0">
                <a:latin typeface="Arial"/>
                <a:cs typeface="Arial"/>
              </a:rPr>
              <a:t>higher, </a:t>
            </a:r>
            <a:r>
              <a:rPr sz="1200" spc="-40" dirty="0">
                <a:latin typeface="Arial"/>
                <a:cs typeface="Arial"/>
              </a:rPr>
              <a:t>if in </a:t>
            </a:r>
            <a:r>
              <a:rPr sz="1200" spc="-10" dirty="0">
                <a:latin typeface="Arial"/>
                <a:cs typeface="Arial"/>
              </a:rPr>
              <a:t>fact </a:t>
            </a:r>
            <a:r>
              <a:rPr sz="1200" spc="-20" dirty="0">
                <a:latin typeface="Arial"/>
                <a:cs typeface="Arial"/>
              </a:rPr>
              <a:t>the  </a:t>
            </a:r>
            <a:r>
              <a:rPr sz="1200" spc="-40" dirty="0">
                <a:latin typeface="Arial"/>
                <a:cs typeface="Arial"/>
              </a:rPr>
              <a:t>average </a:t>
            </a:r>
            <a:r>
              <a:rPr sz="1200" spc="-80" dirty="0">
                <a:latin typeface="Arial"/>
                <a:cs typeface="Arial"/>
              </a:rPr>
              <a:t>GPA </a:t>
            </a:r>
            <a:r>
              <a:rPr sz="1200" spc="-35" dirty="0">
                <a:latin typeface="Arial"/>
                <a:cs typeface="Arial"/>
              </a:rPr>
              <a:t>has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20" dirty="0">
                <a:latin typeface="Arial"/>
                <a:cs typeface="Arial"/>
              </a:rPr>
              <a:t>changed </a:t>
            </a:r>
            <a:r>
              <a:rPr sz="1200" spc="-30" dirty="0">
                <a:latin typeface="Arial"/>
                <a:cs typeface="Arial"/>
              </a:rPr>
              <a:t>since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2001.</a:t>
            </a:r>
            <a:endParaRPr sz="1200">
              <a:latin typeface="Arial"/>
              <a:cs typeface="Arial"/>
            </a:endParaRPr>
          </a:p>
          <a:p>
            <a:pPr marL="255270" marR="5080" indent="-234315">
              <a:lnSpc>
                <a:spcPct val="100000"/>
              </a:lnSpc>
              <a:spcBef>
                <a:spcPts val="1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50" dirty="0">
                <a:latin typeface="Arial"/>
                <a:cs typeface="Arial"/>
              </a:rPr>
              <a:t>The </a:t>
            </a:r>
            <a:r>
              <a:rPr sz="1200" spc="-20" dirty="0">
                <a:latin typeface="Arial"/>
                <a:cs typeface="Arial"/>
              </a:rPr>
              <a:t>probability </a:t>
            </a:r>
            <a:r>
              <a:rPr sz="1200" spc="-10" dirty="0">
                <a:latin typeface="Arial"/>
                <a:cs typeface="Arial"/>
              </a:rPr>
              <a:t>that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20" dirty="0">
                <a:latin typeface="Arial"/>
                <a:cs typeface="Arial"/>
              </a:rPr>
              <a:t>random </a:t>
            </a:r>
            <a:r>
              <a:rPr sz="1200" spc="-30" dirty="0">
                <a:latin typeface="Arial"/>
                <a:cs typeface="Arial"/>
              </a:rPr>
              <a:t>sample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10" dirty="0">
                <a:latin typeface="Arial"/>
                <a:cs typeface="Arial"/>
              </a:rPr>
              <a:t>63 </a:t>
            </a:r>
            <a:r>
              <a:rPr sz="1200" spc="-35" dirty="0">
                <a:latin typeface="Arial"/>
                <a:cs typeface="Arial"/>
              </a:rPr>
              <a:t>Duke </a:t>
            </a:r>
            <a:r>
              <a:rPr sz="1200" spc="-15" dirty="0">
                <a:latin typeface="Arial"/>
                <a:cs typeface="Arial"/>
              </a:rPr>
              <a:t>students  </a:t>
            </a:r>
            <a:r>
              <a:rPr sz="1200" spc="-45" dirty="0">
                <a:latin typeface="Arial"/>
                <a:cs typeface="Arial"/>
              </a:rPr>
              <a:t>have </a:t>
            </a:r>
            <a:r>
              <a:rPr sz="1200" spc="-40" dirty="0">
                <a:latin typeface="Arial"/>
                <a:cs typeface="Arial"/>
              </a:rPr>
              <a:t>an average </a:t>
            </a:r>
            <a:r>
              <a:rPr sz="1200" spc="-80" dirty="0">
                <a:latin typeface="Arial"/>
                <a:cs typeface="Arial"/>
              </a:rPr>
              <a:t>GPA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5" dirty="0">
                <a:latin typeface="Arial"/>
                <a:cs typeface="Arial"/>
              </a:rPr>
              <a:t>3.58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35" dirty="0">
                <a:latin typeface="Arial"/>
                <a:cs typeface="Arial"/>
              </a:rPr>
              <a:t>higher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5" dirty="0">
                <a:latin typeface="Arial"/>
                <a:cs typeface="Arial"/>
              </a:rPr>
              <a:t>3.16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40" dirty="0">
                <a:latin typeface="Arial"/>
                <a:cs typeface="Arial"/>
              </a:rPr>
              <a:t>lower, if in  </a:t>
            </a:r>
            <a:r>
              <a:rPr sz="1200" spc="-10" dirty="0">
                <a:latin typeface="Arial"/>
                <a:cs typeface="Arial"/>
              </a:rPr>
              <a:t>fact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40" dirty="0">
                <a:latin typeface="Arial"/>
                <a:cs typeface="Arial"/>
              </a:rPr>
              <a:t>average </a:t>
            </a:r>
            <a:r>
              <a:rPr sz="1200" spc="-80" dirty="0">
                <a:latin typeface="Arial"/>
                <a:cs typeface="Arial"/>
              </a:rPr>
              <a:t>GPA </a:t>
            </a:r>
            <a:r>
              <a:rPr sz="1200" spc="-35" dirty="0">
                <a:latin typeface="Arial"/>
                <a:cs typeface="Arial"/>
              </a:rPr>
              <a:t>has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20" dirty="0">
                <a:latin typeface="Arial"/>
                <a:cs typeface="Arial"/>
              </a:rPr>
              <a:t>changed </a:t>
            </a:r>
            <a:r>
              <a:rPr sz="1200" spc="-30" dirty="0">
                <a:latin typeface="Arial"/>
                <a:cs typeface="Arial"/>
              </a:rPr>
              <a:t>since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2001.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12484" y="12068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🙃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912" y="135255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</a:rPr>
              <a:t>Clicker</a:t>
            </a:r>
            <a:r>
              <a:rPr sz="1000" spc="-5" dirty="0">
                <a:solidFill>
                  <a:srgbClr val="1A2E3D"/>
                </a:solidFill>
              </a:rPr>
              <a:t> </a:t>
            </a:r>
            <a:r>
              <a:rPr sz="1000" spc="5" dirty="0">
                <a:solidFill>
                  <a:srgbClr val="1A2E3D"/>
                </a:solidFill>
              </a:rPr>
              <a:t>question</a:t>
            </a: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92912" y="339344"/>
            <a:ext cx="4222115" cy="455930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 marR="517525">
              <a:lnSpc>
                <a:spcPct val="100000"/>
              </a:lnSpc>
              <a:spcBef>
                <a:spcPts val="240"/>
              </a:spcBef>
            </a:pP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Which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following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correct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interpretation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p-value from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App </a:t>
            </a:r>
            <a:r>
              <a:rPr sz="1200" spc="-65" dirty="0">
                <a:solidFill>
                  <a:srgbClr val="1A2E3D"/>
                </a:solidFill>
                <a:latin typeface="Arial"/>
                <a:cs typeface="Arial"/>
              </a:rPr>
              <a:t>Ex</a:t>
            </a:r>
            <a:r>
              <a:rPr sz="1200" spc="5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3.2?</a:t>
            </a:r>
            <a:endParaRPr sz="120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4"/>
              <p:cNvSpPr txBox="1"/>
              <p:nvPr/>
            </p:nvSpPr>
            <p:spPr>
              <a:xfrm>
                <a:off x="229234" y="859015"/>
                <a:ext cx="4138295" cy="2719975"/>
              </a:xfrm>
              <a:prstGeom prst="rect">
                <a:avLst/>
              </a:prstGeom>
            </p:spPr>
            <p:txBody>
              <a:bodyPr vert="horz" wrap="square" lIns="0" tIns="11430" rIns="0" bIns="0" rtlCol="0">
                <a:spAutoFit/>
              </a:bodyPr>
              <a:lstStyle/>
              <a:p>
                <a:pPr marL="255270" marR="300355" indent="-234315">
                  <a:lnSpc>
                    <a:spcPct val="100000"/>
                  </a:lnSpc>
                  <a:spcBef>
                    <a:spcPts val="90"/>
                  </a:spcBef>
                  <a:buClr>
                    <a:srgbClr val="024F84"/>
                  </a:buClr>
                  <a:buAutoNum type="alphaLcParenBoth"/>
                  <a:tabLst>
                    <a:tab pos="255904" algn="l"/>
                  </a:tabLst>
                </a:pPr>
                <a:r>
                  <a:rPr lang="en-US" sz="1100" spc="-50" dirty="0" smtClean="0">
                    <a:latin typeface="Arial"/>
                    <a:cs typeface="Arial"/>
                  </a:rPr>
                  <a:t>The </a:t>
                </a:r>
                <a:r>
                  <a:rPr lang="en-US" sz="1100" spc="-20" dirty="0">
                    <a:latin typeface="Arial"/>
                    <a:cs typeface="Arial"/>
                  </a:rPr>
                  <a:t>probability </a:t>
                </a:r>
                <a:r>
                  <a:rPr lang="en-US" sz="1100" spc="-10" dirty="0">
                    <a:latin typeface="Arial"/>
                    <a:cs typeface="Arial"/>
                  </a:rPr>
                  <a:t>that </a:t>
                </a:r>
                <a:r>
                  <a:rPr lang="en-US" sz="1100" spc="-40" dirty="0">
                    <a:latin typeface="Arial"/>
                    <a:cs typeface="Arial"/>
                  </a:rPr>
                  <a:t>average </a:t>
                </a:r>
                <a:r>
                  <a:rPr lang="en-US" sz="1100" spc="-80" dirty="0">
                    <a:latin typeface="Arial"/>
                    <a:cs typeface="Arial"/>
                  </a:rPr>
                  <a:t>GPA </a:t>
                </a:r>
                <a:r>
                  <a:rPr lang="en-US" sz="1100" spc="-15" dirty="0">
                    <a:latin typeface="Arial"/>
                    <a:cs typeface="Arial"/>
                  </a:rPr>
                  <a:t>of </a:t>
                </a:r>
                <a:r>
                  <a:rPr lang="en-US" sz="1100" spc="-35" dirty="0">
                    <a:latin typeface="Arial"/>
                    <a:cs typeface="Arial"/>
                  </a:rPr>
                  <a:t>Duke </a:t>
                </a:r>
                <a:r>
                  <a:rPr lang="en-US" sz="1100" spc="-15" dirty="0">
                    <a:latin typeface="Arial"/>
                    <a:cs typeface="Arial"/>
                  </a:rPr>
                  <a:t>students </a:t>
                </a:r>
                <a:r>
                  <a:rPr lang="en-US" sz="1100" spc="-35" dirty="0">
                    <a:latin typeface="Arial"/>
                    <a:cs typeface="Arial"/>
                  </a:rPr>
                  <a:t>has  </a:t>
                </a:r>
                <a:r>
                  <a:rPr lang="en-US" sz="1100" spc="-20" dirty="0">
                    <a:latin typeface="Arial"/>
                    <a:cs typeface="Arial"/>
                  </a:rPr>
                  <a:t>changed </a:t>
                </a:r>
                <a:r>
                  <a:rPr lang="en-US" sz="1100" spc="-30" dirty="0">
                    <a:latin typeface="Arial"/>
                    <a:cs typeface="Arial"/>
                  </a:rPr>
                  <a:t>since</a:t>
                </a:r>
                <a:r>
                  <a:rPr lang="en-US" sz="1100" spc="15" dirty="0">
                    <a:latin typeface="Arial"/>
                    <a:cs typeface="Arial"/>
                  </a:rPr>
                  <a:t> </a:t>
                </a:r>
                <a:r>
                  <a:rPr lang="en-US" sz="1100" spc="-5" dirty="0">
                    <a:latin typeface="Arial"/>
                    <a:cs typeface="Arial"/>
                  </a:rPr>
                  <a:t>2001</a:t>
                </a:r>
                <a:r>
                  <a:rPr lang="en-US" sz="1100" spc="-5" dirty="0" smtClean="0">
                    <a:latin typeface="Arial"/>
                    <a:cs typeface="Arial"/>
                  </a:rPr>
                  <a:t>.      </a:t>
                </a:r>
                <a:r>
                  <a:rPr lang="en-US" sz="1100" b="1" i="1" spc="-5" dirty="0" smtClean="0">
                    <a:latin typeface="Arial"/>
                    <a:cs typeface="Arial"/>
                  </a:rPr>
                  <a:t>-P(alternative </a:t>
                </a:r>
                <a:r>
                  <a:rPr lang="en-US" sz="1100" b="1" i="1" spc="-5" dirty="0" err="1" smtClean="0">
                    <a:latin typeface="Arial"/>
                    <a:cs typeface="Arial"/>
                  </a:rPr>
                  <a:t>hyp</a:t>
                </a:r>
                <a:r>
                  <a:rPr lang="en-US" sz="1100" b="1" i="1" spc="-5" dirty="0" smtClean="0">
                    <a:latin typeface="Arial"/>
                    <a:cs typeface="Arial"/>
                  </a:rPr>
                  <a:t>)</a:t>
                </a:r>
                <a:endParaRPr lang="en-US" sz="1100" b="1" dirty="0">
                  <a:latin typeface="Arial"/>
                  <a:cs typeface="Arial"/>
                </a:endParaRPr>
              </a:p>
              <a:p>
                <a:pPr marL="255270" marR="46990" indent="-242570" algn="just">
                  <a:spcBef>
                    <a:spcPts val="10"/>
                  </a:spcBef>
                  <a:buClr>
                    <a:srgbClr val="024F84"/>
                  </a:buClr>
                  <a:buFontTx/>
                  <a:buAutoNum type="alphaLcParenBoth"/>
                  <a:tabLst>
                    <a:tab pos="255904" algn="l"/>
                  </a:tabLst>
                </a:pPr>
                <a:r>
                  <a:rPr lang="en-US" sz="1100" spc="-50" dirty="0">
                    <a:latin typeface="Arial"/>
                    <a:cs typeface="Arial"/>
                  </a:rPr>
                  <a:t>The </a:t>
                </a:r>
                <a:r>
                  <a:rPr lang="en-US" sz="1100" spc="-20" dirty="0">
                    <a:latin typeface="Arial"/>
                    <a:cs typeface="Arial"/>
                  </a:rPr>
                  <a:t>probability </a:t>
                </a:r>
                <a:r>
                  <a:rPr lang="en-US" sz="1100" spc="-10" dirty="0">
                    <a:latin typeface="Arial"/>
                    <a:cs typeface="Arial"/>
                  </a:rPr>
                  <a:t>that </a:t>
                </a:r>
                <a:r>
                  <a:rPr lang="en-US" sz="1100" spc="-40" dirty="0">
                    <a:latin typeface="Arial"/>
                    <a:cs typeface="Arial"/>
                  </a:rPr>
                  <a:t>average </a:t>
                </a:r>
                <a:r>
                  <a:rPr lang="en-US" sz="1100" spc="-80" dirty="0">
                    <a:latin typeface="Arial"/>
                    <a:cs typeface="Arial"/>
                  </a:rPr>
                  <a:t>GPA </a:t>
                </a:r>
                <a:r>
                  <a:rPr lang="en-US" sz="1100" spc="-15" dirty="0">
                    <a:latin typeface="Arial"/>
                    <a:cs typeface="Arial"/>
                  </a:rPr>
                  <a:t>of </a:t>
                </a:r>
                <a:r>
                  <a:rPr lang="en-US" sz="1100" spc="-35" dirty="0">
                    <a:latin typeface="Arial"/>
                    <a:cs typeface="Arial"/>
                  </a:rPr>
                  <a:t>Duke </a:t>
                </a:r>
                <a:r>
                  <a:rPr lang="en-US" sz="1100" spc="-15" dirty="0">
                    <a:latin typeface="Arial"/>
                    <a:cs typeface="Arial"/>
                  </a:rPr>
                  <a:t>students </a:t>
                </a:r>
                <a:r>
                  <a:rPr lang="en-US" sz="1100" spc="-35" dirty="0">
                    <a:latin typeface="Arial"/>
                    <a:cs typeface="Arial"/>
                  </a:rPr>
                  <a:t>has </a:t>
                </a:r>
                <a:r>
                  <a:rPr lang="en-US" sz="1100" spc="-5" dirty="0">
                    <a:latin typeface="Arial"/>
                    <a:cs typeface="Arial"/>
                  </a:rPr>
                  <a:t>not  </a:t>
                </a:r>
                <a:r>
                  <a:rPr lang="en-US" sz="1100" spc="-20" dirty="0">
                    <a:latin typeface="Arial"/>
                    <a:cs typeface="Arial"/>
                  </a:rPr>
                  <a:t>changed </a:t>
                </a:r>
                <a:r>
                  <a:rPr lang="en-US" sz="1100" spc="-30" dirty="0">
                    <a:latin typeface="Arial"/>
                    <a:cs typeface="Arial"/>
                  </a:rPr>
                  <a:t>since</a:t>
                </a:r>
                <a:r>
                  <a:rPr lang="en-US" sz="1100" spc="15" dirty="0">
                    <a:latin typeface="Arial"/>
                    <a:cs typeface="Arial"/>
                  </a:rPr>
                  <a:t> </a:t>
                </a:r>
                <a:r>
                  <a:rPr lang="en-US" sz="1100" spc="-5" dirty="0">
                    <a:latin typeface="Arial"/>
                    <a:cs typeface="Arial"/>
                  </a:rPr>
                  <a:t>2001</a:t>
                </a:r>
                <a:r>
                  <a:rPr lang="en-US" sz="1100" spc="-5" dirty="0" smtClean="0">
                    <a:latin typeface="Arial"/>
                    <a:cs typeface="Arial"/>
                  </a:rPr>
                  <a:t>.      </a:t>
                </a:r>
                <a:r>
                  <a:rPr lang="en-US" sz="1100" b="1" i="1" spc="-5" dirty="0" smtClean="0">
                    <a:latin typeface="Arial"/>
                    <a:cs typeface="Arial"/>
                  </a:rPr>
                  <a:t>-P(null </a:t>
                </a:r>
                <a:r>
                  <a:rPr lang="en-US" sz="1100" b="1" i="1" spc="-5" dirty="0" err="1">
                    <a:latin typeface="Arial"/>
                    <a:cs typeface="Arial"/>
                  </a:rPr>
                  <a:t>hyp</a:t>
                </a:r>
                <a:r>
                  <a:rPr lang="en-US" sz="1100" b="1" i="1" spc="-5" dirty="0" smtClean="0">
                    <a:latin typeface="Arial"/>
                    <a:cs typeface="Arial"/>
                  </a:rPr>
                  <a:t>)</a:t>
                </a:r>
                <a:endParaRPr lang="en-US" sz="1100" b="1" dirty="0">
                  <a:latin typeface="Arial"/>
                  <a:cs typeface="Arial"/>
                </a:endParaRPr>
              </a:p>
              <a:p>
                <a:pPr marL="255270" marR="10160" indent="-234315" algn="just">
                  <a:spcBef>
                    <a:spcPts val="10"/>
                  </a:spcBef>
                  <a:buClr>
                    <a:srgbClr val="024F84"/>
                  </a:buClr>
                  <a:buFontTx/>
                  <a:buAutoNum type="alphaLcParenBoth"/>
                  <a:tabLst>
                    <a:tab pos="255904" algn="l"/>
                  </a:tabLst>
                </a:pPr>
                <a:r>
                  <a:rPr lang="en-US" sz="1100" spc="-50" dirty="0">
                    <a:latin typeface="Arial"/>
                    <a:cs typeface="Arial"/>
                  </a:rPr>
                  <a:t>The </a:t>
                </a:r>
                <a:r>
                  <a:rPr lang="en-US" sz="1100" spc="-20" dirty="0">
                    <a:latin typeface="Arial"/>
                    <a:cs typeface="Arial"/>
                  </a:rPr>
                  <a:t>probability </a:t>
                </a:r>
                <a:r>
                  <a:rPr lang="en-US" sz="1100" spc="-10" dirty="0">
                    <a:latin typeface="Arial"/>
                    <a:cs typeface="Arial"/>
                  </a:rPr>
                  <a:t>that </a:t>
                </a:r>
                <a:r>
                  <a:rPr lang="en-US" sz="1100" spc="-40" dirty="0">
                    <a:latin typeface="Arial"/>
                    <a:cs typeface="Arial"/>
                  </a:rPr>
                  <a:t>average </a:t>
                </a:r>
                <a:r>
                  <a:rPr lang="en-US" sz="1100" spc="-80" dirty="0">
                    <a:latin typeface="Arial"/>
                    <a:cs typeface="Arial"/>
                  </a:rPr>
                  <a:t>GPA </a:t>
                </a:r>
                <a:r>
                  <a:rPr lang="en-US" sz="1100" spc="-15" dirty="0">
                    <a:latin typeface="Arial"/>
                    <a:cs typeface="Arial"/>
                  </a:rPr>
                  <a:t>of </a:t>
                </a:r>
                <a:r>
                  <a:rPr lang="en-US" sz="1100" spc="-35" dirty="0">
                    <a:latin typeface="Arial"/>
                    <a:cs typeface="Arial"/>
                  </a:rPr>
                  <a:t>Duke </a:t>
                </a:r>
                <a:r>
                  <a:rPr lang="en-US" sz="1100" spc="-15" dirty="0">
                    <a:latin typeface="Arial"/>
                    <a:cs typeface="Arial"/>
                  </a:rPr>
                  <a:t>students </a:t>
                </a:r>
                <a:r>
                  <a:rPr lang="en-US" sz="1100" spc="-35" dirty="0">
                    <a:latin typeface="Arial"/>
                    <a:cs typeface="Arial"/>
                  </a:rPr>
                  <a:t>has </a:t>
                </a:r>
                <a:r>
                  <a:rPr lang="en-US" sz="1100" spc="-5" dirty="0">
                    <a:latin typeface="Arial"/>
                    <a:cs typeface="Arial"/>
                  </a:rPr>
                  <a:t>not  </a:t>
                </a:r>
                <a:r>
                  <a:rPr lang="en-US" sz="1100" spc="-20" dirty="0">
                    <a:latin typeface="Arial"/>
                    <a:cs typeface="Arial"/>
                  </a:rPr>
                  <a:t>changed </a:t>
                </a:r>
                <a:r>
                  <a:rPr lang="en-US" sz="1100" spc="-30" dirty="0">
                    <a:latin typeface="Arial"/>
                    <a:cs typeface="Arial"/>
                  </a:rPr>
                  <a:t>since </a:t>
                </a:r>
                <a:r>
                  <a:rPr lang="en-US" sz="1100" spc="-5" dirty="0">
                    <a:latin typeface="Arial"/>
                    <a:cs typeface="Arial"/>
                  </a:rPr>
                  <a:t>2001, </a:t>
                </a:r>
                <a:r>
                  <a:rPr lang="en-US" sz="1100" spc="-40" dirty="0">
                    <a:latin typeface="Arial"/>
                    <a:cs typeface="Arial"/>
                  </a:rPr>
                  <a:t>if in </a:t>
                </a:r>
                <a:r>
                  <a:rPr lang="en-US" sz="1100" spc="-10" dirty="0">
                    <a:latin typeface="Arial"/>
                    <a:cs typeface="Arial"/>
                  </a:rPr>
                  <a:t>fact </a:t>
                </a:r>
                <a:r>
                  <a:rPr lang="en-US" sz="1100" spc="-50" dirty="0">
                    <a:latin typeface="Arial"/>
                    <a:cs typeface="Arial"/>
                  </a:rPr>
                  <a:t>a </a:t>
                </a:r>
                <a:r>
                  <a:rPr lang="en-US" sz="1100" spc="-20" dirty="0">
                    <a:latin typeface="Arial"/>
                    <a:cs typeface="Arial"/>
                  </a:rPr>
                  <a:t>random </a:t>
                </a:r>
                <a:r>
                  <a:rPr lang="en-US" sz="1100" spc="-30" dirty="0">
                    <a:latin typeface="Arial"/>
                    <a:cs typeface="Arial"/>
                  </a:rPr>
                  <a:t>sample </a:t>
                </a:r>
                <a:r>
                  <a:rPr lang="en-US" sz="1100" spc="-15" dirty="0">
                    <a:latin typeface="Arial"/>
                    <a:cs typeface="Arial"/>
                  </a:rPr>
                  <a:t>of </a:t>
                </a:r>
                <a:r>
                  <a:rPr lang="en-US" sz="1100" spc="-10" dirty="0">
                    <a:latin typeface="Arial"/>
                    <a:cs typeface="Arial"/>
                  </a:rPr>
                  <a:t>63 </a:t>
                </a:r>
                <a:r>
                  <a:rPr lang="en-US" sz="1100" spc="-35" dirty="0">
                    <a:latin typeface="Arial"/>
                    <a:cs typeface="Arial"/>
                  </a:rPr>
                  <a:t>Duke  </a:t>
                </a:r>
                <a:r>
                  <a:rPr lang="en-US" sz="1100" spc="-15" dirty="0">
                    <a:latin typeface="Arial"/>
                    <a:cs typeface="Arial"/>
                  </a:rPr>
                  <a:t>students </a:t>
                </a:r>
                <a:r>
                  <a:rPr lang="en-US" sz="1100" spc="-25" dirty="0">
                    <a:latin typeface="Arial"/>
                    <a:cs typeface="Arial"/>
                  </a:rPr>
                  <a:t>this </a:t>
                </a:r>
                <a:r>
                  <a:rPr lang="en-US" sz="1100" spc="-45" dirty="0">
                    <a:latin typeface="Arial"/>
                    <a:cs typeface="Arial"/>
                  </a:rPr>
                  <a:t>year have </a:t>
                </a:r>
                <a:r>
                  <a:rPr lang="en-US" sz="1100" spc="-40" dirty="0">
                    <a:latin typeface="Arial"/>
                    <a:cs typeface="Arial"/>
                  </a:rPr>
                  <a:t>an average </a:t>
                </a:r>
                <a:r>
                  <a:rPr lang="en-US" sz="1100" spc="-80" dirty="0">
                    <a:latin typeface="Arial"/>
                    <a:cs typeface="Arial"/>
                  </a:rPr>
                  <a:t>GPA </a:t>
                </a:r>
                <a:r>
                  <a:rPr lang="en-US" sz="1100" spc="-15" dirty="0">
                    <a:latin typeface="Arial"/>
                    <a:cs typeface="Arial"/>
                  </a:rPr>
                  <a:t>of </a:t>
                </a:r>
                <a:r>
                  <a:rPr lang="en-US" sz="1100" spc="-5" dirty="0">
                    <a:latin typeface="Arial"/>
                    <a:cs typeface="Arial"/>
                  </a:rPr>
                  <a:t>3.58 </a:t>
                </a:r>
                <a:r>
                  <a:rPr lang="en-US" sz="1100" spc="-15" dirty="0">
                    <a:latin typeface="Arial"/>
                    <a:cs typeface="Arial"/>
                  </a:rPr>
                  <a:t>or</a:t>
                </a:r>
                <a:r>
                  <a:rPr lang="en-US" sz="1100" spc="45" dirty="0">
                    <a:latin typeface="Arial"/>
                    <a:cs typeface="Arial"/>
                  </a:rPr>
                  <a:t> </a:t>
                </a:r>
                <a:r>
                  <a:rPr lang="en-US" sz="1100" spc="-45" dirty="0">
                    <a:latin typeface="Arial"/>
                    <a:cs typeface="Arial"/>
                  </a:rPr>
                  <a:t>higher</a:t>
                </a:r>
                <a:r>
                  <a:rPr lang="en-US" sz="1100" spc="-45" dirty="0" smtClean="0">
                    <a:latin typeface="Arial"/>
                    <a:cs typeface="Arial"/>
                  </a:rPr>
                  <a:t>. </a:t>
                </a:r>
              </a:p>
              <a:p>
                <a:pPr marL="20955" marR="10160" algn="just">
                  <a:spcBef>
                    <a:spcPts val="10"/>
                  </a:spcBef>
                  <a:buClr>
                    <a:srgbClr val="024F84"/>
                  </a:buClr>
                  <a:tabLst>
                    <a:tab pos="255904" algn="l"/>
                  </a:tabLst>
                </a:pPr>
                <a:r>
                  <a:rPr lang="en-US" sz="1100" b="1" i="1" spc="-45" dirty="0">
                    <a:latin typeface="Arial"/>
                    <a:cs typeface="Arial"/>
                  </a:rPr>
                  <a:t>	</a:t>
                </a:r>
                <a:r>
                  <a:rPr lang="en-US" sz="1100" b="1" i="1" spc="-45" dirty="0" smtClean="0">
                    <a:latin typeface="Arial"/>
                    <a:cs typeface="Arial"/>
                  </a:rPr>
                  <a:t>	                         </a:t>
                </a:r>
                <a:r>
                  <a:rPr lang="en-US" sz="1100" b="1" i="1" spc="-5" dirty="0" smtClean="0">
                    <a:latin typeface="Arial"/>
                    <a:cs typeface="Arial"/>
                  </a:rPr>
                  <a:t>-</a:t>
                </a:r>
                <a:r>
                  <a:rPr lang="en-US" sz="1100" b="1" i="1" spc="-5" dirty="0">
                    <a:latin typeface="Arial"/>
                    <a:cs typeface="Arial"/>
                  </a:rPr>
                  <a:t>P(null </a:t>
                </a:r>
                <a:r>
                  <a:rPr lang="en-US" sz="1100" b="1" i="1" spc="-5" dirty="0" err="1" smtClean="0">
                    <a:latin typeface="Arial"/>
                    <a:cs typeface="Arial"/>
                  </a:rPr>
                  <a:t>hyp</a:t>
                </a:r>
                <a:r>
                  <a:rPr lang="en-US" sz="1100" b="1" i="1" spc="-5" dirty="0" smtClean="0">
                    <a:latin typeface="Arial"/>
                    <a:cs typeface="Arial"/>
                  </a:rPr>
                  <a:t>|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ar-AE" sz="11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ar-AE" sz="11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ar-AE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ar-AE" sz="11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11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11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58</m:t>
                    </m:r>
                    <m:r>
                      <a:rPr lang="en-US" sz="11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ar-AE" sz="1100" dirty="0">
                  <a:latin typeface="Arial"/>
                  <a:cs typeface="Arial"/>
                </a:endParaRPr>
              </a:p>
              <a:p>
                <a:pPr marL="255270" marR="75565" indent="-242570">
                  <a:spcBef>
                    <a:spcPts val="10"/>
                  </a:spcBef>
                  <a:buClr>
                    <a:srgbClr val="024F84"/>
                  </a:buClr>
                  <a:buFont typeface="+mj-lt"/>
                  <a:buAutoNum type="alphaLcParenR" startAt="4"/>
                  <a:tabLst>
                    <a:tab pos="255904" algn="l"/>
                  </a:tabLst>
                </a:pPr>
                <a:r>
                  <a:rPr lang="en-US" sz="1100" spc="-50" dirty="0" smtClean="0">
                    <a:latin typeface="Arial"/>
                    <a:cs typeface="Arial"/>
                  </a:rPr>
                  <a:t>The </a:t>
                </a:r>
                <a:r>
                  <a:rPr lang="en-US" sz="1100" spc="-20" dirty="0">
                    <a:latin typeface="Arial"/>
                    <a:cs typeface="Arial"/>
                  </a:rPr>
                  <a:t>probability </a:t>
                </a:r>
                <a:r>
                  <a:rPr lang="en-US" sz="1100" spc="-10" dirty="0">
                    <a:latin typeface="Arial"/>
                    <a:cs typeface="Arial"/>
                  </a:rPr>
                  <a:t>that </a:t>
                </a:r>
                <a:r>
                  <a:rPr lang="en-US" sz="1100" spc="-50" dirty="0">
                    <a:latin typeface="Arial"/>
                    <a:cs typeface="Arial"/>
                  </a:rPr>
                  <a:t>a </a:t>
                </a:r>
                <a:r>
                  <a:rPr lang="en-US" sz="1100" spc="-20" dirty="0">
                    <a:latin typeface="Arial"/>
                    <a:cs typeface="Arial"/>
                  </a:rPr>
                  <a:t>random </a:t>
                </a:r>
                <a:r>
                  <a:rPr lang="en-US" sz="1100" spc="-30" dirty="0">
                    <a:latin typeface="Arial"/>
                    <a:cs typeface="Arial"/>
                  </a:rPr>
                  <a:t>sample </a:t>
                </a:r>
                <a:r>
                  <a:rPr lang="en-US" sz="1100" spc="-15" dirty="0">
                    <a:latin typeface="Arial"/>
                    <a:cs typeface="Arial"/>
                  </a:rPr>
                  <a:t>of </a:t>
                </a:r>
                <a:r>
                  <a:rPr lang="en-US" sz="1100" spc="-10" dirty="0">
                    <a:latin typeface="Arial"/>
                    <a:cs typeface="Arial"/>
                  </a:rPr>
                  <a:t>63 </a:t>
                </a:r>
                <a:r>
                  <a:rPr lang="en-US" sz="1100" spc="-35" dirty="0">
                    <a:latin typeface="Arial"/>
                    <a:cs typeface="Arial"/>
                  </a:rPr>
                  <a:t>Duke </a:t>
                </a:r>
                <a:r>
                  <a:rPr lang="en-US" sz="1100" spc="-15" dirty="0">
                    <a:latin typeface="Arial"/>
                    <a:cs typeface="Arial"/>
                  </a:rPr>
                  <a:t>students  </a:t>
                </a:r>
                <a:r>
                  <a:rPr lang="en-US" sz="1100" spc="-45" dirty="0">
                    <a:latin typeface="Arial"/>
                    <a:cs typeface="Arial"/>
                  </a:rPr>
                  <a:t>have </a:t>
                </a:r>
                <a:r>
                  <a:rPr lang="en-US" sz="1100" spc="-40" dirty="0">
                    <a:latin typeface="Arial"/>
                    <a:cs typeface="Arial"/>
                  </a:rPr>
                  <a:t>an average </a:t>
                </a:r>
                <a:r>
                  <a:rPr lang="en-US" sz="1100" spc="-80" dirty="0">
                    <a:latin typeface="Arial"/>
                    <a:cs typeface="Arial"/>
                  </a:rPr>
                  <a:t>GPA </a:t>
                </a:r>
                <a:r>
                  <a:rPr lang="en-US" sz="1100" spc="-15" dirty="0">
                    <a:latin typeface="Arial"/>
                    <a:cs typeface="Arial"/>
                  </a:rPr>
                  <a:t>of </a:t>
                </a:r>
                <a:r>
                  <a:rPr lang="en-US" sz="1100" spc="-5" dirty="0">
                    <a:latin typeface="Arial"/>
                    <a:cs typeface="Arial"/>
                  </a:rPr>
                  <a:t>3.58 </a:t>
                </a:r>
                <a:r>
                  <a:rPr lang="en-US" sz="1100" spc="-15" dirty="0">
                    <a:latin typeface="Arial"/>
                    <a:cs typeface="Arial"/>
                  </a:rPr>
                  <a:t>or </a:t>
                </a:r>
                <a:r>
                  <a:rPr lang="en-US" sz="1100" spc="-45" dirty="0">
                    <a:latin typeface="Arial"/>
                    <a:cs typeface="Arial"/>
                  </a:rPr>
                  <a:t>higher, </a:t>
                </a:r>
                <a:r>
                  <a:rPr lang="en-US" sz="1100" spc="-40" dirty="0">
                    <a:latin typeface="Arial"/>
                    <a:cs typeface="Arial"/>
                  </a:rPr>
                  <a:t>if in </a:t>
                </a:r>
                <a:r>
                  <a:rPr lang="en-US" sz="1100" spc="-10" dirty="0">
                    <a:latin typeface="Arial"/>
                    <a:cs typeface="Arial"/>
                  </a:rPr>
                  <a:t>fact </a:t>
                </a:r>
                <a:r>
                  <a:rPr lang="en-US" sz="1100" spc="-20" dirty="0">
                    <a:latin typeface="Arial"/>
                    <a:cs typeface="Arial"/>
                  </a:rPr>
                  <a:t>the  </a:t>
                </a:r>
                <a:r>
                  <a:rPr lang="en-US" sz="1100" spc="-40" dirty="0">
                    <a:latin typeface="Arial"/>
                    <a:cs typeface="Arial"/>
                  </a:rPr>
                  <a:t>average </a:t>
                </a:r>
                <a:r>
                  <a:rPr lang="en-US" sz="1100" spc="-80" dirty="0">
                    <a:latin typeface="Arial"/>
                    <a:cs typeface="Arial"/>
                  </a:rPr>
                  <a:t>GPA </a:t>
                </a:r>
                <a:r>
                  <a:rPr lang="en-US" sz="1100" spc="-35" dirty="0">
                    <a:latin typeface="Arial"/>
                    <a:cs typeface="Arial"/>
                  </a:rPr>
                  <a:t>has </a:t>
                </a:r>
                <a:r>
                  <a:rPr lang="en-US" sz="1100" spc="-5" dirty="0">
                    <a:latin typeface="Arial"/>
                    <a:cs typeface="Arial"/>
                  </a:rPr>
                  <a:t>not </a:t>
                </a:r>
                <a:r>
                  <a:rPr lang="en-US" sz="1100" spc="-20" dirty="0">
                    <a:latin typeface="Arial"/>
                    <a:cs typeface="Arial"/>
                  </a:rPr>
                  <a:t>changed </a:t>
                </a:r>
                <a:r>
                  <a:rPr lang="en-US" sz="1100" spc="-30" dirty="0">
                    <a:latin typeface="Arial"/>
                    <a:cs typeface="Arial"/>
                  </a:rPr>
                  <a:t>since</a:t>
                </a:r>
                <a:r>
                  <a:rPr lang="en-US" sz="1100" spc="-85" dirty="0">
                    <a:latin typeface="Arial"/>
                    <a:cs typeface="Arial"/>
                  </a:rPr>
                  <a:t> </a:t>
                </a:r>
                <a:r>
                  <a:rPr lang="en-US" sz="1100" spc="-5" dirty="0">
                    <a:latin typeface="Arial"/>
                    <a:cs typeface="Arial"/>
                  </a:rPr>
                  <a:t>2001</a:t>
                </a:r>
                <a:r>
                  <a:rPr lang="en-US" sz="1100" spc="-5" dirty="0" smtClean="0">
                    <a:latin typeface="Arial"/>
                    <a:cs typeface="Arial"/>
                  </a:rPr>
                  <a:t>. </a:t>
                </a:r>
                <a:r>
                  <a:rPr lang="en-US" sz="1100" b="1" i="1" spc="-5" dirty="0">
                    <a:latin typeface="Arial"/>
                    <a:cs typeface="Arial"/>
                  </a:rPr>
                  <a:t>-</a:t>
                </a:r>
                <a:r>
                  <a:rPr lang="en-US" sz="1100" b="1" i="1" spc="-5" dirty="0" smtClean="0">
                    <a:latin typeface="Arial"/>
                    <a:cs typeface="Arial"/>
                  </a:rPr>
                  <a:t>P(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ar-AE" sz="11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ar-AE" sz="11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ar-AE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ar-AE" sz="11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11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11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58</m:t>
                    </m:r>
                    <m:r>
                      <a:rPr lang="en-US" sz="11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sz="11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𝒏𝒖𝒍𝒍</m:t>
                    </m:r>
                    <m:r>
                      <a:rPr lang="en-US" sz="11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𝒉𝒚𝒑</m:t>
                    </m:r>
                    <m:r>
                      <a:rPr lang="en-US" sz="11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100" dirty="0">
                  <a:solidFill>
                    <a:schemeClr val="tx1"/>
                  </a:solidFill>
                  <a:latin typeface="Arial"/>
                  <a:cs typeface="Arial"/>
                </a:endParaRPr>
              </a:p>
              <a:p>
                <a:pPr marL="255270" marR="5080" indent="-234315" algn="just">
                  <a:lnSpc>
                    <a:spcPct val="100000"/>
                  </a:lnSpc>
                  <a:spcBef>
                    <a:spcPts val="15"/>
                  </a:spcBef>
                  <a:buClr>
                    <a:srgbClr val="024F84"/>
                  </a:buClr>
                  <a:buFont typeface="Arial"/>
                  <a:buAutoNum type="alphaLcParenR" startAt="4"/>
                  <a:tabLst>
                    <a:tab pos="255904" algn="l"/>
                  </a:tabLst>
                </a:pPr>
                <a:r>
                  <a:rPr lang="en-US" sz="1100" i="1" spc="-30" dirty="0">
                    <a:solidFill>
                      <a:srgbClr val="935151"/>
                    </a:solidFill>
                    <a:latin typeface="Arial"/>
                    <a:cs typeface="Arial"/>
                  </a:rPr>
                  <a:t>The </a:t>
                </a:r>
                <a:r>
                  <a:rPr lang="en-US" sz="1100" i="1" spc="5" dirty="0">
                    <a:solidFill>
                      <a:srgbClr val="935151"/>
                    </a:solidFill>
                    <a:latin typeface="Arial"/>
                    <a:cs typeface="Arial"/>
                  </a:rPr>
                  <a:t>probability that </a:t>
                </a:r>
                <a:r>
                  <a:rPr lang="en-US" sz="1100" i="1" spc="-50" dirty="0">
                    <a:solidFill>
                      <a:srgbClr val="935151"/>
                    </a:solidFill>
                    <a:latin typeface="Arial"/>
                    <a:cs typeface="Arial"/>
                  </a:rPr>
                  <a:t>a </a:t>
                </a:r>
                <a:r>
                  <a:rPr lang="en-US" sz="1100" i="1" dirty="0">
                    <a:solidFill>
                      <a:srgbClr val="935151"/>
                    </a:solidFill>
                    <a:latin typeface="Arial"/>
                    <a:cs typeface="Arial"/>
                  </a:rPr>
                  <a:t>random </a:t>
                </a:r>
                <a:r>
                  <a:rPr lang="en-US" sz="1100" i="1" spc="-10" dirty="0">
                    <a:solidFill>
                      <a:srgbClr val="935151"/>
                    </a:solidFill>
                    <a:latin typeface="Arial"/>
                    <a:cs typeface="Arial"/>
                  </a:rPr>
                  <a:t>sample </a:t>
                </a:r>
                <a:r>
                  <a:rPr lang="en-US" sz="1100" i="1" spc="15" dirty="0">
                    <a:solidFill>
                      <a:srgbClr val="935151"/>
                    </a:solidFill>
                    <a:latin typeface="Arial"/>
                    <a:cs typeface="Arial"/>
                  </a:rPr>
                  <a:t>of </a:t>
                </a:r>
                <a:r>
                  <a:rPr lang="en-US" sz="1100" i="1" spc="-10" dirty="0">
                    <a:solidFill>
                      <a:srgbClr val="935151"/>
                    </a:solidFill>
                    <a:latin typeface="Arial"/>
                    <a:cs typeface="Arial"/>
                  </a:rPr>
                  <a:t>63 </a:t>
                </a:r>
                <a:r>
                  <a:rPr lang="en-US" sz="1100" i="1" spc="-25" dirty="0">
                    <a:solidFill>
                      <a:srgbClr val="935151"/>
                    </a:solidFill>
                    <a:latin typeface="Arial"/>
                    <a:cs typeface="Arial"/>
                  </a:rPr>
                  <a:t>Duke</a:t>
                </a:r>
                <a:r>
                  <a:rPr lang="en-US" sz="1100" i="1" spc="-240" dirty="0">
                    <a:solidFill>
                      <a:srgbClr val="935151"/>
                    </a:solidFill>
                    <a:latin typeface="Arial"/>
                    <a:cs typeface="Arial"/>
                  </a:rPr>
                  <a:t> </a:t>
                </a:r>
                <a:r>
                  <a:rPr lang="en-US" sz="1100" i="1" dirty="0">
                    <a:solidFill>
                      <a:srgbClr val="935151"/>
                    </a:solidFill>
                    <a:latin typeface="Arial"/>
                    <a:cs typeface="Arial"/>
                  </a:rPr>
                  <a:t>students  </a:t>
                </a:r>
                <a:r>
                  <a:rPr lang="en-US" sz="1100" i="1" spc="-30" dirty="0">
                    <a:solidFill>
                      <a:srgbClr val="935151"/>
                    </a:solidFill>
                    <a:latin typeface="Arial"/>
                    <a:cs typeface="Arial"/>
                  </a:rPr>
                  <a:t>have an </a:t>
                </a:r>
                <a:r>
                  <a:rPr lang="en-US" sz="1100" i="1" spc="-25" dirty="0">
                    <a:solidFill>
                      <a:srgbClr val="935151"/>
                    </a:solidFill>
                    <a:latin typeface="Arial"/>
                    <a:cs typeface="Arial"/>
                  </a:rPr>
                  <a:t>average </a:t>
                </a:r>
                <a:r>
                  <a:rPr lang="en-US" sz="1100" i="1" spc="-50" dirty="0">
                    <a:solidFill>
                      <a:srgbClr val="935151"/>
                    </a:solidFill>
                    <a:latin typeface="Arial"/>
                    <a:cs typeface="Arial"/>
                  </a:rPr>
                  <a:t>GPA </a:t>
                </a:r>
                <a:r>
                  <a:rPr lang="en-US" sz="1100" i="1" spc="15" dirty="0">
                    <a:solidFill>
                      <a:srgbClr val="935151"/>
                    </a:solidFill>
                    <a:latin typeface="Arial"/>
                    <a:cs typeface="Arial"/>
                  </a:rPr>
                  <a:t>of </a:t>
                </a:r>
                <a:r>
                  <a:rPr lang="en-US" sz="1100" i="1" spc="-5" dirty="0">
                    <a:solidFill>
                      <a:srgbClr val="935151"/>
                    </a:solidFill>
                    <a:latin typeface="Arial"/>
                    <a:cs typeface="Arial"/>
                  </a:rPr>
                  <a:t>3.58 </a:t>
                </a:r>
                <a:r>
                  <a:rPr lang="en-US" sz="1100" i="1" spc="5" dirty="0">
                    <a:solidFill>
                      <a:srgbClr val="935151"/>
                    </a:solidFill>
                    <a:latin typeface="Arial"/>
                    <a:cs typeface="Arial"/>
                  </a:rPr>
                  <a:t>or </a:t>
                </a:r>
                <a:r>
                  <a:rPr lang="en-US" sz="1100" i="1" spc="-5" dirty="0">
                    <a:solidFill>
                      <a:srgbClr val="935151"/>
                    </a:solidFill>
                    <a:latin typeface="Arial"/>
                    <a:cs typeface="Arial"/>
                  </a:rPr>
                  <a:t>higher </a:t>
                </a:r>
                <a:r>
                  <a:rPr lang="en-US" sz="1100" i="1" spc="5" dirty="0">
                    <a:solidFill>
                      <a:srgbClr val="935151"/>
                    </a:solidFill>
                    <a:latin typeface="Arial"/>
                    <a:cs typeface="Arial"/>
                  </a:rPr>
                  <a:t>or </a:t>
                </a:r>
                <a:r>
                  <a:rPr lang="en-US" sz="1100" i="1" spc="-5" dirty="0">
                    <a:solidFill>
                      <a:srgbClr val="935151"/>
                    </a:solidFill>
                    <a:latin typeface="Arial"/>
                    <a:cs typeface="Arial"/>
                  </a:rPr>
                  <a:t>3.16 </a:t>
                </a:r>
                <a:r>
                  <a:rPr lang="en-US" sz="1100" i="1" spc="5" dirty="0">
                    <a:solidFill>
                      <a:srgbClr val="935151"/>
                    </a:solidFill>
                    <a:latin typeface="Arial"/>
                    <a:cs typeface="Arial"/>
                  </a:rPr>
                  <a:t>or </a:t>
                </a:r>
                <a:r>
                  <a:rPr lang="en-US" sz="1100" i="1" spc="-20" dirty="0">
                    <a:solidFill>
                      <a:srgbClr val="935151"/>
                    </a:solidFill>
                    <a:latin typeface="Arial"/>
                    <a:cs typeface="Arial"/>
                  </a:rPr>
                  <a:t>lower, </a:t>
                </a:r>
                <a:r>
                  <a:rPr lang="en-US" sz="1100" i="1" spc="5" dirty="0">
                    <a:solidFill>
                      <a:srgbClr val="935151"/>
                    </a:solidFill>
                    <a:latin typeface="Arial"/>
                    <a:cs typeface="Arial"/>
                  </a:rPr>
                  <a:t>if  </a:t>
                </a:r>
                <a:r>
                  <a:rPr lang="en-US" sz="1100" i="1" spc="-5" dirty="0">
                    <a:solidFill>
                      <a:srgbClr val="935151"/>
                    </a:solidFill>
                    <a:latin typeface="Arial"/>
                    <a:cs typeface="Arial"/>
                  </a:rPr>
                  <a:t>in </a:t>
                </a:r>
                <a:r>
                  <a:rPr lang="en-US" sz="1100" i="1" spc="10" dirty="0">
                    <a:solidFill>
                      <a:srgbClr val="935151"/>
                    </a:solidFill>
                    <a:latin typeface="Arial"/>
                    <a:cs typeface="Arial"/>
                  </a:rPr>
                  <a:t>fact </a:t>
                </a:r>
                <a:r>
                  <a:rPr lang="en-US" sz="1100" i="1" dirty="0">
                    <a:solidFill>
                      <a:srgbClr val="935151"/>
                    </a:solidFill>
                    <a:latin typeface="Arial"/>
                    <a:cs typeface="Arial"/>
                  </a:rPr>
                  <a:t>the </a:t>
                </a:r>
                <a:r>
                  <a:rPr lang="en-US" sz="1100" i="1" spc="-25" dirty="0">
                    <a:solidFill>
                      <a:srgbClr val="935151"/>
                    </a:solidFill>
                    <a:latin typeface="Arial"/>
                    <a:cs typeface="Arial"/>
                  </a:rPr>
                  <a:t>average </a:t>
                </a:r>
                <a:r>
                  <a:rPr lang="en-US" sz="1100" i="1" spc="-50" dirty="0">
                    <a:solidFill>
                      <a:srgbClr val="935151"/>
                    </a:solidFill>
                    <a:latin typeface="Arial"/>
                    <a:cs typeface="Arial"/>
                  </a:rPr>
                  <a:t>GPA </a:t>
                </a:r>
                <a:r>
                  <a:rPr lang="en-US" sz="1100" i="1" spc="-30" dirty="0">
                    <a:solidFill>
                      <a:srgbClr val="935151"/>
                    </a:solidFill>
                    <a:latin typeface="Arial"/>
                    <a:cs typeface="Arial"/>
                  </a:rPr>
                  <a:t>has </a:t>
                </a:r>
                <a:r>
                  <a:rPr lang="en-US" sz="1100" i="1" spc="15" dirty="0">
                    <a:solidFill>
                      <a:srgbClr val="935151"/>
                    </a:solidFill>
                    <a:latin typeface="Arial"/>
                    <a:cs typeface="Arial"/>
                  </a:rPr>
                  <a:t>not </a:t>
                </a:r>
                <a:r>
                  <a:rPr lang="en-US" sz="1100" i="1" dirty="0">
                    <a:solidFill>
                      <a:srgbClr val="935151"/>
                    </a:solidFill>
                    <a:latin typeface="Arial"/>
                    <a:cs typeface="Arial"/>
                  </a:rPr>
                  <a:t>changed </a:t>
                </a:r>
                <a:r>
                  <a:rPr lang="en-US" sz="1100" i="1" spc="-5" dirty="0">
                    <a:solidFill>
                      <a:srgbClr val="935151"/>
                    </a:solidFill>
                    <a:latin typeface="Arial"/>
                    <a:cs typeface="Arial"/>
                  </a:rPr>
                  <a:t>since</a:t>
                </a:r>
                <a:r>
                  <a:rPr lang="en-US" sz="1100" i="1" spc="60" dirty="0">
                    <a:solidFill>
                      <a:srgbClr val="935151"/>
                    </a:solidFill>
                    <a:latin typeface="Arial"/>
                    <a:cs typeface="Arial"/>
                  </a:rPr>
                  <a:t> </a:t>
                </a:r>
                <a:r>
                  <a:rPr lang="en-US" sz="1100" i="1" spc="-5" dirty="0">
                    <a:solidFill>
                      <a:srgbClr val="935151"/>
                    </a:solidFill>
                    <a:latin typeface="Arial"/>
                    <a:cs typeface="Arial"/>
                  </a:rPr>
                  <a:t>2001</a:t>
                </a:r>
                <a:r>
                  <a:rPr lang="en-US" sz="1100" i="1" spc="-5" dirty="0" smtClean="0">
                    <a:solidFill>
                      <a:srgbClr val="935151"/>
                    </a:solidFill>
                    <a:latin typeface="Arial"/>
                    <a:cs typeface="Arial"/>
                  </a:rPr>
                  <a:t>.</a:t>
                </a:r>
              </a:p>
              <a:p>
                <a:pPr marL="20955" marR="5080" algn="just">
                  <a:lnSpc>
                    <a:spcPct val="100000"/>
                  </a:lnSpc>
                  <a:spcBef>
                    <a:spcPts val="15"/>
                  </a:spcBef>
                  <a:buClr>
                    <a:srgbClr val="024F84"/>
                  </a:buClr>
                  <a:tabLst>
                    <a:tab pos="255904" algn="l"/>
                  </a:tabLst>
                </a:pPr>
                <a:r>
                  <a:rPr lang="en-US" sz="1100" b="1" i="1" spc="-5" dirty="0" smtClean="0">
                    <a:solidFill>
                      <a:schemeClr val="accent2"/>
                    </a:solidFill>
                    <a:latin typeface="Arial"/>
                    <a:cs typeface="Arial"/>
                  </a:rPr>
                  <a:t>                                               -</a:t>
                </a:r>
                <a:r>
                  <a:rPr lang="en-US" sz="1100" b="1" i="1" spc="-5" dirty="0">
                    <a:solidFill>
                      <a:schemeClr val="accent2"/>
                    </a:solidFill>
                    <a:latin typeface="Arial"/>
                    <a:cs typeface="Arial"/>
                  </a:rPr>
                  <a:t>P(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ar-AE" sz="11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ar-AE" sz="11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ar-AE" sz="1100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ar-AE" sz="1100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1100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1100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58</m:t>
                    </m:r>
                    <m:r>
                      <a:rPr lang="en-US" sz="11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𝑜𝑟</m:t>
                    </m:r>
                    <m:r>
                      <a:rPr lang="en-US" sz="11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̅"/>
                        <m:ctrlPr>
                          <a:rPr lang="ar-AE" sz="11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ar-AE" sz="11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ar-AE" sz="1100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ar-AE" sz="1100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1100" b="0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11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sz="1100" b="1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sz="1100" b="1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𝒏𝒖𝒍𝒍</m:t>
                    </m:r>
                    <m:r>
                      <a:rPr lang="en-US" sz="1100" b="1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1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𝒉𝒚𝒑</m:t>
                    </m:r>
                    <m:r>
                      <a:rPr lang="en-US" sz="1100" b="1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100" dirty="0">
                  <a:solidFill>
                    <a:schemeClr val="accent2"/>
                  </a:solidFill>
                  <a:latin typeface="Arial"/>
                  <a:cs typeface="Arial"/>
                </a:endParaRPr>
              </a:p>
              <a:p>
                <a:pPr marL="20955" marR="5080" algn="just">
                  <a:lnSpc>
                    <a:spcPct val="100000"/>
                  </a:lnSpc>
                  <a:spcBef>
                    <a:spcPts val="15"/>
                  </a:spcBef>
                  <a:buClr>
                    <a:srgbClr val="024F84"/>
                  </a:buClr>
                  <a:tabLst>
                    <a:tab pos="255904" algn="l"/>
                  </a:tabLst>
                </a:pPr>
                <a:endParaRPr sz="1100" dirty="0"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4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234" y="859015"/>
                <a:ext cx="4138295" cy="2719975"/>
              </a:xfrm>
              <a:prstGeom prst="rect">
                <a:avLst/>
              </a:prstGeom>
              <a:blipFill>
                <a:blip r:embed="rId2"/>
                <a:stretch>
                  <a:fillRect l="-1770" t="-1570" r="-2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4012484" y="12068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🙃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2991" y="57937"/>
            <a:ext cx="317944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35" dirty="0"/>
              <a:t>Common </a:t>
            </a:r>
            <a:r>
              <a:rPr spc="30" dirty="0"/>
              <a:t>misconceptions about </a:t>
            </a:r>
            <a:r>
              <a:rPr spc="25" dirty="0"/>
              <a:t>hypothesis</a:t>
            </a:r>
            <a:r>
              <a:rPr spc="-65" dirty="0"/>
              <a:t> </a:t>
            </a:r>
            <a:r>
              <a:rPr spc="25" dirty="0"/>
              <a:t>testing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6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6677" y="445376"/>
            <a:ext cx="3997325" cy="130420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5" dirty="0">
                <a:solidFill>
                  <a:srgbClr val="024F84"/>
                </a:solidFill>
                <a:latin typeface="Arial"/>
                <a:cs typeface="Arial"/>
              </a:rPr>
              <a:t>1. 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P-value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the probability 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that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the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null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hypothesis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is</a:t>
            </a:r>
            <a:r>
              <a:rPr sz="1200" spc="13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true</a:t>
            </a:r>
            <a:endParaRPr sz="1200" dirty="0">
              <a:latin typeface="Arial"/>
              <a:cs typeface="Arial"/>
            </a:endParaRPr>
          </a:p>
          <a:p>
            <a:pPr marL="213360" marR="5080">
              <a:lnSpc>
                <a:spcPct val="100000"/>
              </a:lnSpc>
              <a:spcBef>
                <a:spcPts val="5"/>
              </a:spcBef>
            </a:pPr>
            <a:r>
              <a:rPr sz="1200" i="1" spc="-50" dirty="0">
                <a:latin typeface="Arial"/>
                <a:cs typeface="Arial"/>
              </a:rPr>
              <a:t>A </a:t>
            </a:r>
            <a:r>
              <a:rPr sz="1200" i="1" spc="-25" dirty="0">
                <a:latin typeface="Arial"/>
                <a:cs typeface="Arial"/>
              </a:rPr>
              <a:t>p-value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20" dirty="0">
                <a:latin typeface="Arial"/>
                <a:cs typeface="Arial"/>
              </a:rPr>
              <a:t>the probability </a:t>
            </a:r>
            <a:r>
              <a:rPr sz="1200" i="1" spc="-15" dirty="0">
                <a:latin typeface="Arial"/>
                <a:cs typeface="Arial"/>
              </a:rPr>
              <a:t>of </a:t>
            </a:r>
            <a:r>
              <a:rPr sz="1200" i="1" u="sng" spc="-15" dirty="0">
                <a:latin typeface="Arial"/>
                <a:cs typeface="Arial"/>
              </a:rPr>
              <a:t>getting </a:t>
            </a:r>
            <a:r>
              <a:rPr sz="1200" i="1" u="sng" spc="-50" dirty="0">
                <a:latin typeface="Arial"/>
                <a:cs typeface="Arial"/>
              </a:rPr>
              <a:t>a </a:t>
            </a:r>
            <a:r>
              <a:rPr sz="1200" i="1" u="sng" spc="-30" dirty="0">
                <a:latin typeface="Arial"/>
                <a:cs typeface="Arial"/>
              </a:rPr>
              <a:t>sample </a:t>
            </a:r>
            <a:r>
              <a:rPr sz="1200" i="1" u="sng" spc="-10" dirty="0">
                <a:latin typeface="Arial"/>
                <a:cs typeface="Arial"/>
              </a:rPr>
              <a:t>that </a:t>
            </a:r>
            <a:r>
              <a:rPr sz="1200" i="1" u="sng" spc="-30" dirty="0">
                <a:latin typeface="Arial"/>
                <a:cs typeface="Arial"/>
              </a:rPr>
              <a:t>results  </a:t>
            </a:r>
            <a:r>
              <a:rPr sz="1200" i="1" u="sng" spc="-40" dirty="0">
                <a:latin typeface="Arial"/>
                <a:cs typeface="Arial"/>
              </a:rPr>
              <a:t>in </a:t>
            </a:r>
            <a:r>
              <a:rPr sz="1200" i="1" u="sng" spc="-50" dirty="0">
                <a:latin typeface="Arial"/>
                <a:cs typeface="Arial"/>
              </a:rPr>
              <a:t>a </a:t>
            </a:r>
            <a:r>
              <a:rPr lang="en-US" sz="1200" b="1" i="1" u="sng" spc="-10" dirty="0" smtClean="0">
                <a:solidFill>
                  <a:srgbClr val="0070C0"/>
                </a:solidFill>
                <a:latin typeface="Arial"/>
                <a:cs typeface="Arial"/>
              </a:rPr>
              <a:t>test statistic/sample statistic </a:t>
            </a:r>
            <a:r>
              <a:rPr sz="1200" i="1" u="sng" spc="-40" dirty="0" smtClean="0">
                <a:latin typeface="Arial"/>
                <a:cs typeface="Arial"/>
              </a:rPr>
              <a:t>as </a:t>
            </a:r>
            <a:r>
              <a:rPr sz="1200" i="1" u="sng" spc="-15" dirty="0">
                <a:latin typeface="Arial"/>
                <a:cs typeface="Arial"/>
              </a:rPr>
              <a:t>or </a:t>
            </a:r>
            <a:r>
              <a:rPr sz="1200" i="1" u="sng" spc="-30" dirty="0">
                <a:latin typeface="Arial"/>
                <a:cs typeface="Arial"/>
              </a:rPr>
              <a:t>more </a:t>
            </a:r>
            <a:r>
              <a:rPr sz="1200" i="1" u="sng" spc="-35" dirty="0">
                <a:latin typeface="Arial"/>
                <a:cs typeface="Arial"/>
              </a:rPr>
              <a:t>extreme </a:t>
            </a:r>
            <a:r>
              <a:rPr sz="1200" i="1" u="sng" spc="-25" dirty="0">
                <a:latin typeface="Arial"/>
                <a:cs typeface="Arial"/>
              </a:rPr>
              <a:t>than </a:t>
            </a:r>
            <a:r>
              <a:rPr sz="1200" i="1" u="sng" spc="-15" dirty="0">
                <a:latin typeface="Arial"/>
                <a:cs typeface="Arial"/>
              </a:rPr>
              <a:t>what </a:t>
            </a:r>
            <a:r>
              <a:rPr sz="1200" i="1" u="sng" spc="-30" dirty="0">
                <a:latin typeface="Arial"/>
                <a:cs typeface="Arial"/>
              </a:rPr>
              <a:t>you  actually </a:t>
            </a:r>
            <a:r>
              <a:rPr sz="1200" i="1" u="sng" spc="-25" dirty="0">
                <a:latin typeface="Arial"/>
                <a:cs typeface="Arial"/>
              </a:rPr>
              <a:t>observed</a:t>
            </a:r>
            <a:r>
              <a:rPr sz="1200" i="1" spc="-25" dirty="0">
                <a:latin typeface="Arial"/>
                <a:cs typeface="Arial"/>
              </a:rPr>
              <a:t> </a:t>
            </a:r>
            <a:r>
              <a:rPr sz="1200" i="1" spc="-40" dirty="0">
                <a:latin typeface="Arial"/>
                <a:cs typeface="Arial"/>
              </a:rPr>
              <a:t>(and in </a:t>
            </a:r>
            <a:r>
              <a:rPr sz="1200" i="1" spc="-35" dirty="0">
                <a:latin typeface="Arial"/>
                <a:cs typeface="Arial"/>
              </a:rPr>
              <a:t>favor </a:t>
            </a:r>
            <a:r>
              <a:rPr sz="1200" i="1" spc="-15" dirty="0">
                <a:latin typeface="Arial"/>
                <a:cs typeface="Arial"/>
              </a:rPr>
              <a:t>of </a:t>
            </a:r>
            <a:r>
              <a:rPr sz="1200" i="1" spc="-20" dirty="0">
                <a:latin typeface="Arial"/>
                <a:cs typeface="Arial"/>
              </a:rPr>
              <a:t>the </a:t>
            </a:r>
            <a:r>
              <a:rPr sz="1200" i="1" spc="-40" dirty="0">
                <a:latin typeface="Arial"/>
                <a:cs typeface="Arial"/>
              </a:rPr>
              <a:t>null </a:t>
            </a:r>
            <a:r>
              <a:rPr sz="1200" i="1" spc="-30" dirty="0">
                <a:latin typeface="Arial"/>
                <a:cs typeface="Arial"/>
              </a:rPr>
              <a:t>hypothesis) </a:t>
            </a:r>
            <a:r>
              <a:rPr sz="1200" i="1" spc="-40" dirty="0">
                <a:latin typeface="Arial"/>
                <a:cs typeface="Arial"/>
              </a:rPr>
              <a:t>if in  </a:t>
            </a:r>
            <a:r>
              <a:rPr sz="1200" i="1" spc="-10" dirty="0">
                <a:latin typeface="Arial"/>
                <a:cs typeface="Arial"/>
              </a:rPr>
              <a:t>fact </a:t>
            </a:r>
            <a:r>
              <a:rPr sz="1200" i="1" spc="-20" dirty="0">
                <a:latin typeface="Arial"/>
                <a:cs typeface="Arial"/>
              </a:rPr>
              <a:t>the </a:t>
            </a:r>
            <a:r>
              <a:rPr sz="1200" i="1" spc="-40" dirty="0">
                <a:latin typeface="Arial"/>
                <a:cs typeface="Arial"/>
              </a:rPr>
              <a:t>null </a:t>
            </a:r>
            <a:r>
              <a:rPr sz="1200" i="1" spc="-25" dirty="0">
                <a:latin typeface="Arial"/>
                <a:cs typeface="Arial"/>
              </a:rPr>
              <a:t>hypothesis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10" dirty="0">
                <a:latin typeface="Arial"/>
                <a:cs typeface="Arial"/>
              </a:rPr>
              <a:t>correct. </a:t>
            </a:r>
            <a:r>
              <a:rPr sz="1200" i="1" spc="-25" dirty="0">
                <a:latin typeface="Arial"/>
                <a:cs typeface="Arial"/>
              </a:rPr>
              <a:t>It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50" dirty="0">
                <a:latin typeface="Arial"/>
                <a:cs typeface="Arial"/>
              </a:rPr>
              <a:t>a </a:t>
            </a:r>
            <a:r>
              <a:rPr sz="1200" i="1" spc="-20" dirty="0">
                <a:latin typeface="Arial"/>
                <a:cs typeface="Arial"/>
              </a:rPr>
              <a:t>conditional  </a:t>
            </a:r>
            <a:r>
              <a:rPr sz="1200" i="1" spc="-30" dirty="0">
                <a:latin typeface="Arial"/>
                <a:cs typeface="Arial"/>
              </a:rPr>
              <a:t>probability, </a:t>
            </a:r>
            <a:r>
              <a:rPr sz="1200" i="1" u="sng" spc="-15" dirty="0">
                <a:latin typeface="Arial"/>
                <a:cs typeface="Arial"/>
              </a:rPr>
              <a:t>conditioned </a:t>
            </a:r>
            <a:r>
              <a:rPr sz="1200" i="1" u="sng" spc="-20" dirty="0">
                <a:latin typeface="Arial"/>
                <a:cs typeface="Arial"/>
              </a:rPr>
              <a:t>on the </a:t>
            </a:r>
            <a:r>
              <a:rPr sz="1200" i="1" u="sng" spc="-40" dirty="0">
                <a:latin typeface="Arial"/>
                <a:cs typeface="Arial"/>
              </a:rPr>
              <a:t>null </a:t>
            </a:r>
            <a:r>
              <a:rPr sz="1200" i="1" u="sng" spc="-25" dirty="0">
                <a:latin typeface="Arial"/>
                <a:cs typeface="Arial"/>
              </a:rPr>
              <a:t>hypothesis being  </a:t>
            </a:r>
            <a:r>
              <a:rPr sz="1200" i="1" u="sng" spc="-10" dirty="0">
                <a:latin typeface="Arial"/>
                <a:cs typeface="Arial"/>
              </a:rPr>
              <a:t>correct</a:t>
            </a:r>
            <a:r>
              <a:rPr sz="1200" i="1" spc="-10" dirty="0"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8928" y="2334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🙃</a:t>
            </a:r>
          </a:p>
        </p:txBody>
      </p:sp>
    </p:spTree>
    <p:extLst>
      <p:ext uri="{BB962C8B-B14F-4D97-AF65-F5344CB8AC3E}">
        <p14:creationId xmlns:p14="http://schemas.microsoft.com/office/powerpoint/2010/main" val="72547243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592988"/>
            <a:ext cx="4012565" cy="31066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Housekeeping</a:t>
            </a:r>
            <a:endParaRPr sz="1050" dirty="0">
              <a:solidFill>
                <a:schemeClr val="accent1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/>
            </a:pPr>
            <a:endParaRPr sz="17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sz="1050" dirty="0">
              <a:solidFill>
                <a:schemeClr val="tx2"/>
              </a:solidFill>
              <a:latin typeface="Arial"/>
              <a:cs typeface="Arial"/>
            </a:endParaRPr>
          </a:p>
          <a:p>
            <a:pPr marL="469900" marR="1206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10" dirty="0" smtClean="0">
                <a:latin typeface="Arial"/>
                <a:cs typeface="Arial"/>
              </a:rPr>
              <a:t>Another </a:t>
            </a:r>
            <a:r>
              <a:rPr lang="en-US" sz="1050" u="sng" spc="10" dirty="0">
                <a:latin typeface="Arial"/>
                <a:cs typeface="Arial"/>
              </a:rPr>
              <a:t>Application of the CLT: </a:t>
            </a:r>
            <a:r>
              <a:rPr lang="en-US" sz="1050" dirty="0"/>
              <a:t>🔍 </a:t>
            </a:r>
            <a:r>
              <a:rPr lang="en-US" sz="1050" spc="20" dirty="0" smtClean="0">
                <a:latin typeface="Arial"/>
                <a:cs typeface="Arial"/>
              </a:rPr>
              <a:t>⚙</a:t>
            </a:r>
            <a:r>
              <a:rPr lang="en-US" sz="1050" dirty="0"/>
              <a:t> 🙃</a:t>
            </a:r>
            <a:r>
              <a:rPr lang="en-US" sz="1050" spc="20" dirty="0" smtClean="0">
                <a:latin typeface="Arial"/>
                <a:cs typeface="Arial"/>
              </a:rPr>
              <a:t> </a:t>
            </a:r>
            <a:r>
              <a:rPr sz="1050" spc="10" dirty="0" smtClean="0">
                <a:latin typeface="Arial"/>
                <a:cs typeface="Arial"/>
              </a:rPr>
              <a:t>Use </a:t>
            </a:r>
            <a:r>
              <a:rPr sz="1050" spc="25" dirty="0">
                <a:latin typeface="Arial"/>
                <a:cs typeface="Arial"/>
              </a:rPr>
              <a:t>hypothesis tests </a:t>
            </a:r>
            <a:r>
              <a:rPr sz="1050" spc="45" dirty="0">
                <a:latin typeface="Arial"/>
                <a:cs typeface="Arial"/>
              </a:rPr>
              <a:t>to </a:t>
            </a:r>
            <a:r>
              <a:rPr sz="1050" spc="20" dirty="0">
                <a:latin typeface="Arial"/>
                <a:cs typeface="Arial"/>
              </a:rPr>
              <a:t>make </a:t>
            </a:r>
            <a:r>
              <a:rPr sz="1050" spc="25" dirty="0">
                <a:latin typeface="Arial"/>
                <a:cs typeface="Arial"/>
              </a:rPr>
              <a:t>decisions </a:t>
            </a:r>
            <a:r>
              <a:rPr sz="1050" spc="30" dirty="0">
                <a:latin typeface="Arial"/>
                <a:cs typeface="Arial"/>
              </a:rPr>
              <a:t>about</a:t>
            </a:r>
            <a:r>
              <a:rPr sz="1050" spc="-105" dirty="0">
                <a:latin typeface="Arial"/>
                <a:cs typeface="Arial"/>
              </a:rPr>
              <a:t> </a:t>
            </a:r>
            <a:r>
              <a:rPr sz="1050" spc="30" dirty="0">
                <a:latin typeface="Arial"/>
                <a:cs typeface="Arial"/>
              </a:rPr>
              <a:t>population  </a:t>
            </a:r>
            <a:r>
              <a:rPr sz="1050" spc="20" dirty="0">
                <a:latin typeface="Arial"/>
                <a:cs typeface="Arial"/>
              </a:rPr>
              <a:t>parameters</a:t>
            </a:r>
            <a:endParaRPr sz="1050" dirty="0">
              <a:latin typeface="Arial"/>
              <a:cs typeface="Arial"/>
            </a:endParaRPr>
          </a:p>
          <a:p>
            <a:pPr marL="469900" marR="14795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25" dirty="0" smtClean="0">
                <a:solidFill>
                  <a:srgbClr val="CCCCCC"/>
                </a:solidFill>
                <a:latin typeface="Arial"/>
                <a:cs typeface="Arial"/>
              </a:rPr>
              <a:t>Relationship Between Two CLT Applications: 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 👫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⚙ </a:t>
            </a:r>
            <a:r>
              <a:rPr sz="1050" spc="25" dirty="0" smtClean="0">
                <a:solidFill>
                  <a:srgbClr val="CCCCCC"/>
                </a:solidFill>
                <a:latin typeface="Arial"/>
                <a:cs typeface="Arial"/>
              </a:rPr>
              <a:t>Hypothesis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tests and </a:t>
            </a:r>
            <a:r>
              <a:rPr sz="1050" spc="30" dirty="0">
                <a:solidFill>
                  <a:srgbClr val="CCCCCC"/>
                </a:solidFill>
                <a:latin typeface="Arial"/>
                <a:cs typeface="Arial"/>
              </a:rPr>
              <a:t>conﬁdence </a:t>
            </a:r>
            <a:r>
              <a:rPr sz="1050" spc="15" dirty="0">
                <a:solidFill>
                  <a:srgbClr val="CCCCCC"/>
                </a:solidFill>
                <a:latin typeface="Arial"/>
                <a:cs typeface="Arial"/>
              </a:rPr>
              <a:t>intervals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at </a:t>
            </a:r>
            <a:r>
              <a:rPr sz="1050" spc="15" dirty="0">
                <a:solidFill>
                  <a:srgbClr val="CCCCCC"/>
                </a:solidFill>
                <a:latin typeface="Arial"/>
                <a:cs typeface="Arial"/>
              </a:rPr>
              <a:t>equivalent  </a:t>
            </a:r>
            <a:r>
              <a:rPr sz="1050" spc="30" dirty="0">
                <a:solidFill>
                  <a:srgbClr val="CCCCCC"/>
                </a:solidFill>
                <a:latin typeface="Arial"/>
                <a:cs typeface="Arial"/>
              </a:rPr>
              <a:t>signiﬁcance/conﬁdence </a:t>
            </a:r>
            <a:r>
              <a:rPr sz="1050" spc="5" dirty="0">
                <a:solidFill>
                  <a:srgbClr val="CCCCCC"/>
                </a:solidFill>
                <a:latin typeface="Arial"/>
                <a:cs typeface="Arial"/>
              </a:rPr>
              <a:t>levels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should</a:t>
            </a:r>
            <a:r>
              <a:rPr sz="1050" spc="-10" dirty="0">
                <a:solidFill>
                  <a:srgbClr val="CCCCCC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CCCCCC"/>
                </a:solidFill>
                <a:latin typeface="Arial"/>
                <a:cs typeface="Arial"/>
              </a:rPr>
              <a:t>agree</a:t>
            </a:r>
            <a:endParaRPr sz="1050" dirty="0">
              <a:latin typeface="Arial"/>
              <a:cs typeface="Arial"/>
            </a:endParaRPr>
          </a:p>
          <a:p>
            <a:pPr marL="469900" marR="5080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10" dirty="0" smtClean="0">
                <a:solidFill>
                  <a:srgbClr val="CCCCCC"/>
                </a:solidFill>
                <a:latin typeface="Arial"/>
                <a:cs typeface="Arial"/>
              </a:rPr>
              <a:t>Interpretation of Hypothesis Testing</a:t>
            </a:r>
            <a:r>
              <a:rPr lang="en-US" sz="1050" spc="10" dirty="0" smtClean="0">
                <a:solidFill>
                  <a:srgbClr val="CCCCCC"/>
                </a:solidFill>
                <a:latin typeface="Arial"/>
                <a:cs typeface="Arial"/>
              </a:rPr>
              <a:t>: </a:t>
            </a:r>
          </a:p>
          <a:p>
            <a:pPr marL="927100" marR="5080" lvl="3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👫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⚙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sz="105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Results </a:t>
            </a:r>
            <a:r>
              <a:rPr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that </a:t>
            </a:r>
            <a:r>
              <a:rPr sz="105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are </a:t>
            </a:r>
            <a:r>
              <a:rPr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statistically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signiﬁcant </a:t>
            </a:r>
            <a:r>
              <a:rPr sz="105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are </a:t>
            </a:r>
            <a:r>
              <a:rPr sz="1050" spc="3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not </a:t>
            </a:r>
            <a:r>
              <a:rPr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necessarily 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practically</a:t>
            </a:r>
            <a:r>
              <a:rPr sz="105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signiﬁcant</a:t>
            </a:r>
            <a:r>
              <a:rPr lang="en-US"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endParaRPr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927100" lvl="3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Hypothesis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tests </a:t>
            </a:r>
            <a:r>
              <a:rPr sz="1050" spc="-5" dirty="0">
                <a:solidFill>
                  <a:srgbClr val="CCCCCC"/>
                </a:solidFill>
                <a:latin typeface="Arial"/>
                <a:cs typeface="Arial"/>
              </a:rPr>
              <a:t>are </a:t>
            </a:r>
            <a:r>
              <a:rPr sz="1050" spc="20" dirty="0">
                <a:solidFill>
                  <a:srgbClr val="CCCCCC"/>
                </a:solidFill>
                <a:latin typeface="Arial"/>
                <a:cs typeface="Arial"/>
              </a:rPr>
              <a:t>prone </a:t>
            </a:r>
            <a:r>
              <a:rPr sz="1050" spc="45" dirty="0">
                <a:solidFill>
                  <a:srgbClr val="CCCCCC"/>
                </a:solidFill>
                <a:latin typeface="Arial"/>
                <a:cs typeface="Arial"/>
              </a:rPr>
              <a:t>to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decision</a:t>
            </a:r>
            <a:r>
              <a:rPr sz="1050" spc="-60" dirty="0">
                <a:solidFill>
                  <a:srgbClr val="CCCCCC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CCCCCC"/>
                </a:solidFill>
                <a:latin typeface="Arial"/>
                <a:cs typeface="Arial"/>
              </a:rPr>
              <a:t>errors</a:t>
            </a:r>
            <a:endParaRPr sz="105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CCCCCC"/>
              </a:buClr>
              <a:buFont typeface="Arial"/>
              <a:buAutoNum type="arabicPeriod"/>
            </a:pPr>
            <a:endParaRPr sz="17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3067701"/>
      </p:ext>
    </p:extLst>
  </p:cSld>
  <p:clrMapOvr>
    <a:masterClrMapping/>
  </p:clrMapOvr>
  <p:transition>
    <p:cut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2991" y="57937"/>
            <a:ext cx="317944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35" dirty="0"/>
              <a:t>Common </a:t>
            </a:r>
            <a:r>
              <a:rPr spc="30" dirty="0"/>
              <a:t>misconceptions about </a:t>
            </a:r>
            <a:r>
              <a:rPr spc="25" dirty="0"/>
              <a:t>hypothesis</a:t>
            </a:r>
            <a:r>
              <a:rPr spc="-65" dirty="0"/>
              <a:t> </a:t>
            </a:r>
            <a:r>
              <a:rPr spc="25" dirty="0"/>
              <a:t>testing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6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6677" y="445376"/>
            <a:ext cx="3997325" cy="20421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3360" indent="-200660">
              <a:lnSpc>
                <a:spcPct val="100000"/>
              </a:lnSpc>
              <a:spcBef>
                <a:spcPts val="90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P-value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the probability 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that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the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null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hypothesis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is</a:t>
            </a:r>
            <a:r>
              <a:rPr sz="1200" spc="20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true</a:t>
            </a:r>
            <a:endParaRPr sz="1200" dirty="0">
              <a:latin typeface="Arial"/>
              <a:cs typeface="Arial"/>
            </a:endParaRPr>
          </a:p>
          <a:p>
            <a:pPr marL="213360" marR="5080">
              <a:lnSpc>
                <a:spcPct val="100000"/>
              </a:lnSpc>
              <a:spcBef>
                <a:spcPts val="5"/>
              </a:spcBef>
            </a:pPr>
            <a:r>
              <a:rPr sz="1200" i="1" spc="-50" dirty="0">
                <a:latin typeface="Arial"/>
                <a:cs typeface="Arial"/>
              </a:rPr>
              <a:t>A </a:t>
            </a:r>
            <a:r>
              <a:rPr sz="1200" i="1" spc="-25" dirty="0">
                <a:latin typeface="Arial"/>
                <a:cs typeface="Arial"/>
              </a:rPr>
              <a:t>p-value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20" dirty="0">
                <a:latin typeface="Arial"/>
                <a:cs typeface="Arial"/>
              </a:rPr>
              <a:t>the probability </a:t>
            </a:r>
            <a:r>
              <a:rPr sz="1200" i="1" spc="-15" dirty="0">
                <a:latin typeface="Arial"/>
                <a:cs typeface="Arial"/>
              </a:rPr>
              <a:t>of getting </a:t>
            </a:r>
            <a:r>
              <a:rPr sz="1200" i="1" spc="-50" dirty="0">
                <a:latin typeface="Arial"/>
                <a:cs typeface="Arial"/>
              </a:rPr>
              <a:t>a </a:t>
            </a:r>
            <a:r>
              <a:rPr sz="1200" i="1" spc="-30" dirty="0">
                <a:latin typeface="Arial"/>
                <a:cs typeface="Arial"/>
              </a:rPr>
              <a:t>sample </a:t>
            </a:r>
            <a:r>
              <a:rPr sz="1200" i="1" spc="-10" dirty="0">
                <a:latin typeface="Arial"/>
                <a:cs typeface="Arial"/>
              </a:rPr>
              <a:t>that </a:t>
            </a:r>
            <a:r>
              <a:rPr sz="1200" i="1" spc="-30" dirty="0">
                <a:latin typeface="Arial"/>
                <a:cs typeface="Arial"/>
              </a:rPr>
              <a:t>results  </a:t>
            </a:r>
            <a:r>
              <a:rPr sz="1200" i="1" spc="-40" dirty="0">
                <a:latin typeface="Arial"/>
                <a:cs typeface="Arial"/>
              </a:rPr>
              <a:t>in </a:t>
            </a:r>
            <a:r>
              <a:rPr sz="1200" i="1" spc="-50" dirty="0">
                <a:latin typeface="Arial"/>
                <a:cs typeface="Arial"/>
              </a:rPr>
              <a:t>a </a:t>
            </a:r>
            <a:r>
              <a:rPr lang="en-US" sz="1200" i="1" u="sng" spc="-10" dirty="0">
                <a:latin typeface="Arial"/>
                <a:cs typeface="Arial"/>
              </a:rPr>
              <a:t>test statistic/sample statistic </a:t>
            </a:r>
            <a:r>
              <a:rPr sz="1200" i="1" spc="-40" dirty="0" smtClean="0">
                <a:latin typeface="Arial"/>
                <a:cs typeface="Arial"/>
              </a:rPr>
              <a:t>as </a:t>
            </a:r>
            <a:r>
              <a:rPr sz="1200" i="1" spc="-15" dirty="0">
                <a:latin typeface="Arial"/>
                <a:cs typeface="Arial"/>
              </a:rPr>
              <a:t>or </a:t>
            </a:r>
            <a:r>
              <a:rPr sz="1200" i="1" spc="-30" dirty="0">
                <a:latin typeface="Arial"/>
                <a:cs typeface="Arial"/>
              </a:rPr>
              <a:t>more </a:t>
            </a:r>
            <a:r>
              <a:rPr sz="1200" i="1" spc="-35" dirty="0">
                <a:latin typeface="Arial"/>
                <a:cs typeface="Arial"/>
              </a:rPr>
              <a:t>extreme </a:t>
            </a:r>
            <a:r>
              <a:rPr sz="1200" i="1" spc="-25" dirty="0">
                <a:latin typeface="Arial"/>
                <a:cs typeface="Arial"/>
              </a:rPr>
              <a:t>than </a:t>
            </a:r>
            <a:r>
              <a:rPr sz="1200" i="1" spc="-15" dirty="0">
                <a:latin typeface="Arial"/>
                <a:cs typeface="Arial"/>
              </a:rPr>
              <a:t>what </a:t>
            </a:r>
            <a:r>
              <a:rPr sz="1200" i="1" spc="-30" dirty="0">
                <a:latin typeface="Arial"/>
                <a:cs typeface="Arial"/>
              </a:rPr>
              <a:t>you  actually </a:t>
            </a:r>
            <a:r>
              <a:rPr sz="1200" i="1" spc="-25" dirty="0">
                <a:latin typeface="Arial"/>
                <a:cs typeface="Arial"/>
              </a:rPr>
              <a:t>observed </a:t>
            </a:r>
            <a:r>
              <a:rPr sz="1200" i="1" spc="-40" dirty="0">
                <a:latin typeface="Arial"/>
                <a:cs typeface="Arial"/>
              </a:rPr>
              <a:t>(and in </a:t>
            </a:r>
            <a:r>
              <a:rPr sz="1200" i="1" spc="-35" dirty="0">
                <a:latin typeface="Arial"/>
                <a:cs typeface="Arial"/>
              </a:rPr>
              <a:t>favor </a:t>
            </a:r>
            <a:r>
              <a:rPr sz="1200" i="1" spc="-15" dirty="0">
                <a:latin typeface="Arial"/>
                <a:cs typeface="Arial"/>
              </a:rPr>
              <a:t>of </a:t>
            </a:r>
            <a:r>
              <a:rPr sz="1200" i="1" spc="-20" dirty="0">
                <a:latin typeface="Arial"/>
                <a:cs typeface="Arial"/>
              </a:rPr>
              <a:t>the </a:t>
            </a:r>
            <a:r>
              <a:rPr sz="1200" i="1" spc="-40" dirty="0">
                <a:latin typeface="Arial"/>
                <a:cs typeface="Arial"/>
              </a:rPr>
              <a:t>null </a:t>
            </a:r>
            <a:r>
              <a:rPr sz="1200" i="1" spc="-30" dirty="0">
                <a:latin typeface="Arial"/>
                <a:cs typeface="Arial"/>
              </a:rPr>
              <a:t>hypothesis) </a:t>
            </a:r>
            <a:r>
              <a:rPr sz="1200" i="1" spc="-40" dirty="0">
                <a:latin typeface="Arial"/>
                <a:cs typeface="Arial"/>
              </a:rPr>
              <a:t>if in  </a:t>
            </a:r>
            <a:r>
              <a:rPr sz="1200" i="1" spc="-10" dirty="0">
                <a:latin typeface="Arial"/>
                <a:cs typeface="Arial"/>
              </a:rPr>
              <a:t>fact </a:t>
            </a:r>
            <a:r>
              <a:rPr sz="1200" i="1" spc="-20" dirty="0">
                <a:latin typeface="Arial"/>
                <a:cs typeface="Arial"/>
              </a:rPr>
              <a:t>the </a:t>
            </a:r>
            <a:r>
              <a:rPr sz="1200" i="1" spc="-40" dirty="0">
                <a:latin typeface="Arial"/>
                <a:cs typeface="Arial"/>
              </a:rPr>
              <a:t>null </a:t>
            </a:r>
            <a:r>
              <a:rPr sz="1200" i="1" spc="-25" dirty="0">
                <a:latin typeface="Arial"/>
                <a:cs typeface="Arial"/>
              </a:rPr>
              <a:t>hypothesis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10" dirty="0">
                <a:latin typeface="Arial"/>
                <a:cs typeface="Arial"/>
              </a:rPr>
              <a:t>correct. </a:t>
            </a:r>
            <a:r>
              <a:rPr sz="1200" i="1" spc="-25" dirty="0">
                <a:latin typeface="Arial"/>
                <a:cs typeface="Arial"/>
              </a:rPr>
              <a:t>It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50" dirty="0">
                <a:latin typeface="Arial"/>
                <a:cs typeface="Arial"/>
              </a:rPr>
              <a:t>a </a:t>
            </a:r>
            <a:r>
              <a:rPr sz="1200" i="1" spc="-20" dirty="0">
                <a:latin typeface="Arial"/>
                <a:cs typeface="Arial"/>
              </a:rPr>
              <a:t>conditional  </a:t>
            </a:r>
            <a:r>
              <a:rPr sz="1200" i="1" spc="-30" dirty="0">
                <a:latin typeface="Arial"/>
                <a:cs typeface="Arial"/>
              </a:rPr>
              <a:t>probability, </a:t>
            </a:r>
            <a:r>
              <a:rPr sz="1200" i="1" spc="-15" dirty="0">
                <a:latin typeface="Arial"/>
                <a:cs typeface="Arial"/>
              </a:rPr>
              <a:t>conditioned </a:t>
            </a:r>
            <a:r>
              <a:rPr sz="1200" i="1" spc="-20" dirty="0">
                <a:latin typeface="Arial"/>
                <a:cs typeface="Arial"/>
              </a:rPr>
              <a:t>on the </a:t>
            </a:r>
            <a:r>
              <a:rPr sz="1200" i="1" spc="-40" dirty="0">
                <a:latin typeface="Arial"/>
                <a:cs typeface="Arial"/>
              </a:rPr>
              <a:t>null </a:t>
            </a:r>
            <a:r>
              <a:rPr sz="1200" i="1" spc="-25" dirty="0">
                <a:latin typeface="Arial"/>
                <a:cs typeface="Arial"/>
              </a:rPr>
              <a:t>hypothesis being  </a:t>
            </a:r>
            <a:r>
              <a:rPr sz="1200" i="1" spc="-10" dirty="0">
                <a:latin typeface="Arial"/>
                <a:cs typeface="Arial"/>
              </a:rPr>
              <a:t>correct.</a:t>
            </a:r>
            <a:endParaRPr sz="1200" dirty="0">
              <a:latin typeface="Arial"/>
              <a:cs typeface="Arial"/>
            </a:endParaRPr>
          </a:p>
          <a:p>
            <a:pPr marL="213360" indent="-200660">
              <a:lnSpc>
                <a:spcPct val="100000"/>
              </a:lnSpc>
              <a:spcBef>
                <a:spcPts val="25"/>
              </a:spcBef>
              <a:buClr>
                <a:srgbClr val="024F84"/>
              </a:buClr>
              <a:buAutoNum type="arabicPeriod" startAt="2"/>
              <a:tabLst>
                <a:tab pos="213995" algn="l"/>
              </a:tabLst>
            </a:pP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A </a:t>
            </a: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high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p-value </a:t>
            </a:r>
            <a:r>
              <a:rPr sz="1200" u="sng" spc="-25" dirty="0">
                <a:solidFill>
                  <a:srgbClr val="7F7F7F"/>
                </a:solidFill>
                <a:latin typeface="Arial"/>
                <a:cs typeface="Arial"/>
              </a:rPr>
              <a:t>conﬁrms </a:t>
            </a:r>
            <a:r>
              <a:rPr sz="1200" u="sng" spc="-20" dirty="0">
                <a:solidFill>
                  <a:srgbClr val="7F7F7F"/>
                </a:solidFill>
                <a:latin typeface="Arial"/>
                <a:cs typeface="Arial"/>
              </a:rPr>
              <a:t>the </a:t>
            </a:r>
            <a:r>
              <a:rPr sz="1200" u="sng" spc="-40" dirty="0">
                <a:solidFill>
                  <a:srgbClr val="7F7F7F"/>
                </a:solidFill>
                <a:latin typeface="Arial"/>
                <a:cs typeface="Arial"/>
              </a:rPr>
              <a:t>null</a:t>
            </a:r>
            <a:r>
              <a:rPr sz="1200" u="sng" spc="15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u="sng" spc="-25" dirty="0">
                <a:solidFill>
                  <a:srgbClr val="7F7F7F"/>
                </a:solidFill>
                <a:latin typeface="Arial"/>
                <a:cs typeface="Arial"/>
              </a:rPr>
              <a:t>hypothesis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213360" marR="10160" algn="just">
              <a:lnSpc>
                <a:spcPct val="100000"/>
              </a:lnSpc>
              <a:spcBef>
                <a:spcPts val="5"/>
              </a:spcBef>
            </a:pPr>
            <a:r>
              <a:rPr sz="1200" i="1" spc="-50" dirty="0">
                <a:latin typeface="Arial"/>
                <a:cs typeface="Arial"/>
              </a:rPr>
              <a:t>A </a:t>
            </a:r>
            <a:r>
              <a:rPr sz="1200" i="1" spc="-30" dirty="0">
                <a:latin typeface="Arial"/>
                <a:cs typeface="Arial"/>
              </a:rPr>
              <a:t>high </a:t>
            </a:r>
            <a:r>
              <a:rPr sz="1200" i="1" spc="-25" dirty="0">
                <a:latin typeface="Arial"/>
                <a:cs typeface="Arial"/>
              </a:rPr>
              <a:t>p-value </a:t>
            </a:r>
            <a:r>
              <a:rPr sz="1200" i="1" spc="-35" dirty="0">
                <a:latin typeface="Arial"/>
                <a:cs typeface="Arial"/>
              </a:rPr>
              <a:t>means </a:t>
            </a:r>
            <a:r>
              <a:rPr sz="1200" i="1" spc="-20" dirty="0">
                <a:latin typeface="Arial"/>
                <a:cs typeface="Arial"/>
              </a:rPr>
              <a:t>the </a:t>
            </a:r>
            <a:r>
              <a:rPr sz="1200" i="1" u="sng" spc="-20" dirty="0">
                <a:latin typeface="Arial"/>
                <a:cs typeface="Arial"/>
              </a:rPr>
              <a:t>data </a:t>
            </a:r>
            <a:r>
              <a:rPr sz="1200" i="1" u="sng" spc="5" dirty="0">
                <a:latin typeface="Arial"/>
                <a:cs typeface="Arial"/>
              </a:rPr>
              <a:t>do </a:t>
            </a:r>
            <a:r>
              <a:rPr sz="1200" i="1" u="sng" spc="-5" dirty="0">
                <a:latin typeface="Arial"/>
                <a:cs typeface="Arial"/>
              </a:rPr>
              <a:t>not </a:t>
            </a:r>
            <a:r>
              <a:rPr sz="1200" i="1" u="sng" spc="-25" dirty="0">
                <a:latin typeface="Arial"/>
                <a:cs typeface="Arial"/>
              </a:rPr>
              <a:t>provide </a:t>
            </a:r>
            <a:r>
              <a:rPr sz="1200" i="1" u="sng" spc="-20" dirty="0">
                <a:latin typeface="Arial"/>
                <a:cs typeface="Arial"/>
              </a:rPr>
              <a:t>convincing  </a:t>
            </a:r>
            <a:r>
              <a:rPr sz="1200" i="1" u="sng" spc="-30" dirty="0">
                <a:latin typeface="Arial"/>
                <a:cs typeface="Arial"/>
              </a:rPr>
              <a:t>evidence </a:t>
            </a:r>
            <a:r>
              <a:rPr sz="1200" i="1" u="sng" spc="-20" dirty="0">
                <a:latin typeface="Arial"/>
                <a:cs typeface="Arial"/>
              </a:rPr>
              <a:t>for the </a:t>
            </a:r>
            <a:r>
              <a:rPr sz="1200" i="1" u="sng" spc="-35" dirty="0">
                <a:latin typeface="Arial"/>
                <a:cs typeface="Arial"/>
              </a:rPr>
              <a:t>alternative </a:t>
            </a:r>
            <a:r>
              <a:rPr sz="1200" i="1" u="sng" spc="-25" dirty="0">
                <a:latin typeface="Arial"/>
                <a:cs typeface="Arial"/>
              </a:rPr>
              <a:t>hypothesis</a:t>
            </a:r>
            <a:r>
              <a:rPr sz="1200" i="1" spc="-25" dirty="0">
                <a:latin typeface="Arial"/>
                <a:cs typeface="Arial"/>
              </a:rPr>
              <a:t> and </a:t>
            </a:r>
            <a:r>
              <a:rPr sz="1200" i="1" spc="-30" dirty="0">
                <a:latin typeface="Arial"/>
                <a:cs typeface="Arial"/>
              </a:rPr>
              <a:t>hence </a:t>
            </a:r>
            <a:r>
              <a:rPr sz="1200" i="1" spc="-10" dirty="0">
                <a:latin typeface="Arial"/>
                <a:cs typeface="Arial"/>
              </a:rPr>
              <a:t>that </a:t>
            </a:r>
            <a:r>
              <a:rPr sz="1200" i="1" spc="-20" dirty="0">
                <a:latin typeface="Arial"/>
                <a:cs typeface="Arial"/>
              </a:rPr>
              <a:t>the  </a:t>
            </a:r>
            <a:r>
              <a:rPr sz="1200" i="1" u="sng" spc="-40" dirty="0">
                <a:latin typeface="Arial"/>
                <a:cs typeface="Arial"/>
              </a:rPr>
              <a:t>null </a:t>
            </a:r>
            <a:r>
              <a:rPr sz="1200" i="1" u="sng" spc="-25" dirty="0">
                <a:latin typeface="Arial"/>
                <a:cs typeface="Arial"/>
              </a:rPr>
              <a:t>hypothesis </a:t>
            </a:r>
            <a:r>
              <a:rPr sz="1200" i="1" u="sng" dirty="0">
                <a:latin typeface="Arial"/>
                <a:cs typeface="Arial"/>
              </a:rPr>
              <a:t>can’t </a:t>
            </a:r>
            <a:r>
              <a:rPr sz="1200" i="1" u="sng" spc="-20" dirty="0">
                <a:latin typeface="Arial"/>
                <a:cs typeface="Arial"/>
              </a:rPr>
              <a:t>be</a:t>
            </a:r>
            <a:r>
              <a:rPr sz="1200" i="1" u="sng" spc="55" dirty="0">
                <a:latin typeface="Arial"/>
                <a:cs typeface="Arial"/>
              </a:rPr>
              <a:t> </a:t>
            </a:r>
            <a:r>
              <a:rPr sz="1200" i="1" u="sng" spc="-25" dirty="0">
                <a:latin typeface="Arial"/>
                <a:cs typeface="Arial"/>
              </a:rPr>
              <a:t>rejected</a:t>
            </a:r>
            <a:r>
              <a:rPr sz="1200" i="1" spc="-25" dirty="0"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8928" y="2334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🙃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2991" y="57937"/>
            <a:ext cx="317944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35" dirty="0"/>
              <a:t>Common </a:t>
            </a:r>
            <a:r>
              <a:rPr spc="30" dirty="0"/>
              <a:t>misconceptions about </a:t>
            </a:r>
            <a:r>
              <a:rPr spc="25" dirty="0"/>
              <a:t>hypothesis</a:t>
            </a:r>
            <a:r>
              <a:rPr spc="-65" dirty="0"/>
              <a:t> </a:t>
            </a:r>
            <a:r>
              <a:rPr spc="25" dirty="0"/>
              <a:t>testing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677" y="445376"/>
            <a:ext cx="3997325" cy="20421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3360" indent="-200660">
              <a:lnSpc>
                <a:spcPct val="100000"/>
              </a:lnSpc>
              <a:spcBef>
                <a:spcPts val="90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P-value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the probability 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that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the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null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hypothesis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is</a:t>
            </a:r>
            <a:r>
              <a:rPr sz="1200" spc="20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true</a:t>
            </a:r>
            <a:endParaRPr sz="1200" dirty="0">
              <a:latin typeface="Arial"/>
              <a:cs typeface="Arial"/>
            </a:endParaRPr>
          </a:p>
          <a:p>
            <a:pPr marL="213360" marR="5080">
              <a:lnSpc>
                <a:spcPct val="100000"/>
              </a:lnSpc>
              <a:spcBef>
                <a:spcPts val="5"/>
              </a:spcBef>
            </a:pPr>
            <a:r>
              <a:rPr sz="1200" i="1" spc="-50" dirty="0">
                <a:latin typeface="Arial"/>
                <a:cs typeface="Arial"/>
              </a:rPr>
              <a:t>A </a:t>
            </a:r>
            <a:r>
              <a:rPr sz="1200" i="1" spc="-25" dirty="0">
                <a:latin typeface="Arial"/>
                <a:cs typeface="Arial"/>
              </a:rPr>
              <a:t>p-value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20" dirty="0">
                <a:latin typeface="Arial"/>
                <a:cs typeface="Arial"/>
              </a:rPr>
              <a:t>the probability </a:t>
            </a:r>
            <a:r>
              <a:rPr sz="1200" i="1" spc="-15" dirty="0">
                <a:latin typeface="Arial"/>
                <a:cs typeface="Arial"/>
              </a:rPr>
              <a:t>of getting </a:t>
            </a:r>
            <a:r>
              <a:rPr sz="1200" i="1" spc="-50" dirty="0">
                <a:latin typeface="Arial"/>
                <a:cs typeface="Arial"/>
              </a:rPr>
              <a:t>a </a:t>
            </a:r>
            <a:r>
              <a:rPr sz="1200" i="1" spc="-30" dirty="0">
                <a:latin typeface="Arial"/>
                <a:cs typeface="Arial"/>
              </a:rPr>
              <a:t>sample </a:t>
            </a:r>
            <a:r>
              <a:rPr sz="1200" i="1" spc="-10" dirty="0">
                <a:latin typeface="Arial"/>
                <a:cs typeface="Arial"/>
              </a:rPr>
              <a:t>that </a:t>
            </a:r>
            <a:r>
              <a:rPr sz="1200" i="1" spc="-30" dirty="0">
                <a:latin typeface="Arial"/>
                <a:cs typeface="Arial"/>
              </a:rPr>
              <a:t>results  </a:t>
            </a:r>
            <a:r>
              <a:rPr sz="1200" i="1" spc="-40" dirty="0">
                <a:latin typeface="Arial"/>
                <a:cs typeface="Arial"/>
              </a:rPr>
              <a:t>in </a:t>
            </a:r>
            <a:r>
              <a:rPr sz="1200" i="1" spc="-50" dirty="0">
                <a:latin typeface="Arial"/>
                <a:cs typeface="Arial"/>
              </a:rPr>
              <a:t>a </a:t>
            </a:r>
            <a:r>
              <a:rPr lang="en-US" sz="1200" i="1" u="sng" spc="-10" dirty="0">
                <a:latin typeface="Arial"/>
                <a:cs typeface="Arial"/>
              </a:rPr>
              <a:t>test statistic/sample statistic </a:t>
            </a:r>
            <a:r>
              <a:rPr sz="1200" i="1" spc="-40" dirty="0" smtClean="0">
                <a:latin typeface="Arial"/>
                <a:cs typeface="Arial"/>
              </a:rPr>
              <a:t>as </a:t>
            </a:r>
            <a:r>
              <a:rPr sz="1200" i="1" spc="-15" dirty="0">
                <a:latin typeface="Arial"/>
                <a:cs typeface="Arial"/>
              </a:rPr>
              <a:t>or </a:t>
            </a:r>
            <a:r>
              <a:rPr sz="1200" i="1" spc="-30" dirty="0">
                <a:latin typeface="Arial"/>
                <a:cs typeface="Arial"/>
              </a:rPr>
              <a:t>more </a:t>
            </a:r>
            <a:r>
              <a:rPr sz="1200" i="1" spc="-35" dirty="0">
                <a:latin typeface="Arial"/>
                <a:cs typeface="Arial"/>
              </a:rPr>
              <a:t>extreme </a:t>
            </a:r>
            <a:r>
              <a:rPr sz="1200" i="1" spc="-25" dirty="0">
                <a:latin typeface="Arial"/>
                <a:cs typeface="Arial"/>
              </a:rPr>
              <a:t>than </a:t>
            </a:r>
            <a:r>
              <a:rPr sz="1200" i="1" spc="-15" dirty="0">
                <a:latin typeface="Arial"/>
                <a:cs typeface="Arial"/>
              </a:rPr>
              <a:t>what </a:t>
            </a:r>
            <a:r>
              <a:rPr sz="1200" i="1" spc="-30" dirty="0">
                <a:latin typeface="Arial"/>
                <a:cs typeface="Arial"/>
              </a:rPr>
              <a:t>you  actually </a:t>
            </a:r>
            <a:r>
              <a:rPr sz="1200" i="1" spc="-25" dirty="0">
                <a:latin typeface="Arial"/>
                <a:cs typeface="Arial"/>
              </a:rPr>
              <a:t>observed </a:t>
            </a:r>
            <a:r>
              <a:rPr sz="1200" i="1" spc="-40" dirty="0">
                <a:latin typeface="Arial"/>
                <a:cs typeface="Arial"/>
              </a:rPr>
              <a:t>(and in </a:t>
            </a:r>
            <a:r>
              <a:rPr sz="1200" i="1" spc="-35" dirty="0">
                <a:latin typeface="Arial"/>
                <a:cs typeface="Arial"/>
              </a:rPr>
              <a:t>favor </a:t>
            </a:r>
            <a:r>
              <a:rPr sz="1200" i="1" spc="-15" dirty="0">
                <a:latin typeface="Arial"/>
                <a:cs typeface="Arial"/>
              </a:rPr>
              <a:t>of </a:t>
            </a:r>
            <a:r>
              <a:rPr sz="1200" i="1" spc="-20" dirty="0">
                <a:latin typeface="Arial"/>
                <a:cs typeface="Arial"/>
              </a:rPr>
              <a:t>the </a:t>
            </a:r>
            <a:r>
              <a:rPr sz="1200" i="1" spc="-40" dirty="0">
                <a:latin typeface="Arial"/>
                <a:cs typeface="Arial"/>
              </a:rPr>
              <a:t>null </a:t>
            </a:r>
            <a:r>
              <a:rPr sz="1200" i="1" spc="-30" dirty="0">
                <a:latin typeface="Arial"/>
                <a:cs typeface="Arial"/>
              </a:rPr>
              <a:t>hypothesis) </a:t>
            </a:r>
            <a:r>
              <a:rPr sz="1200" i="1" spc="-40" dirty="0">
                <a:latin typeface="Arial"/>
                <a:cs typeface="Arial"/>
              </a:rPr>
              <a:t>if in  </a:t>
            </a:r>
            <a:r>
              <a:rPr sz="1200" i="1" spc="-10" dirty="0">
                <a:latin typeface="Arial"/>
                <a:cs typeface="Arial"/>
              </a:rPr>
              <a:t>fact </a:t>
            </a:r>
            <a:r>
              <a:rPr sz="1200" i="1" spc="-20" dirty="0">
                <a:latin typeface="Arial"/>
                <a:cs typeface="Arial"/>
              </a:rPr>
              <a:t>the </a:t>
            </a:r>
            <a:r>
              <a:rPr sz="1200" i="1" spc="-40" dirty="0">
                <a:latin typeface="Arial"/>
                <a:cs typeface="Arial"/>
              </a:rPr>
              <a:t>null </a:t>
            </a:r>
            <a:r>
              <a:rPr sz="1200" i="1" spc="-25" dirty="0">
                <a:latin typeface="Arial"/>
                <a:cs typeface="Arial"/>
              </a:rPr>
              <a:t>hypothesis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10" dirty="0">
                <a:latin typeface="Arial"/>
                <a:cs typeface="Arial"/>
              </a:rPr>
              <a:t>correct. </a:t>
            </a:r>
            <a:r>
              <a:rPr sz="1200" i="1" spc="-25" dirty="0">
                <a:latin typeface="Arial"/>
                <a:cs typeface="Arial"/>
              </a:rPr>
              <a:t>It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50" dirty="0">
                <a:latin typeface="Arial"/>
                <a:cs typeface="Arial"/>
              </a:rPr>
              <a:t>a </a:t>
            </a:r>
            <a:r>
              <a:rPr sz="1200" i="1" spc="-20" dirty="0">
                <a:latin typeface="Arial"/>
                <a:cs typeface="Arial"/>
              </a:rPr>
              <a:t>conditional  </a:t>
            </a:r>
            <a:r>
              <a:rPr sz="1200" i="1" spc="-30" dirty="0">
                <a:latin typeface="Arial"/>
                <a:cs typeface="Arial"/>
              </a:rPr>
              <a:t>probability, </a:t>
            </a:r>
            <a:r>
              <a:rPr sz="1200" i="1" spc="-15" dirty="0">
                <a:latin typeface="Arial"/>
                <a:cs typeface="Arial"/>
              </a:rPr>
              <a:t>conditioned </a:t>
            </a:r>
            <a:r>
              <a:rPr sz="1200" i="1" spc="-20" dirty="0">
                <a:latin typeface="Arial"/>
                <a:cs typeface="Arial"/>
              </a:rPr>
              <a:t>on the </a:t>
            </a:r>
            <a:r>
              <a:rPr sz="1200" i="1" spc="-40" dirty="0">
                <a:latin typeface="Arial"/>
                <a:cs typeface="Arial"/>
              </a:rPr>
              <a:t>null </a:t>
            </a:r>
            <a:r>
              <a:rPr sz="1200" i="1" spc="-25" dirty="0">
                <a:latin typeface="Arial"/>
                <a:cs typeface="Arial"/>
              </a:rPr>
              <a:t>hypothesis being  </a:t>
            </a:r>
            <a:r>
              <a:rPr sz="1200" i="1" spc="-10" dirty="0">
                <a:latin typeface="Arial"/>
                <a:cs typeface="Arial"/>
              </a:rPr>
              <a:t>correct.</a:t>
            </a:r>
            <a:endParaRPr sz="1200" dirty="0">
              <a:latin typeface="Arial"/>
              <a:cs typeface="Arial"/>
            </a:endParaRPr>
          </a:p>
          <a:p>
            <a:pPr marL="213360" indent="-200660">
              <a:lnSpc>
                <a:spcPct val="100000"/>
              </a:lnSpc>
              <a:spcBef>
                <a:spcPts val="25"/>
              </a:spcBef>
              <a:buClr>
                <a:srgbClr val="024F84"/>
              </a:buClr>
              <a:buAutoNum type="arabicPeriod" startAt="2"/>
              <a:tabLst>
                <a:tab pos="213995" algn="l"/>
              </a:tabLst>
            </a:pP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A </a:t>
            </a: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high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p-value conﬁrms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the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null</a:t>
            </a:r>
            <a:r>
              <a:rPr sz="1200" spc="15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hypothesis.</a:t>
            </a:r>
            <a:endParaRPr sz="1200" dirty="0">
              <a:latin typeface="Arial"/>
              <a:cs typeface="Arial"/>
            </a:endParaRPr>
          </a:p>
          <a:p>
            <a:pPr marL="213360" marR="10160" algn="just">
              <a:lnSpc>
                <a:spcPct val="100000"/>
              </a:lnSpc>
              <a:spcBef>
                <a:spcPts val="5"/>
              </a:spcBef>
            </a:pPr>
            <a:r>
              <a:rPr sz="1200" i="1" spc="-50" dirty="0">
                <a:latin typeface="Arial"/>
                <a:cs typeface="Arial"/>
              </a:rPr>
              <a:t>A </a:t>
            </a:r>
            <a:r>
              <a:rPr sz="1200" i="1" spc="-30" dirty="0">
                <a:latin typeface="Arial"/>
                <a:cs typeface="Arial"/>
              </a:rPr>
              <a:t>high </a:t>
            </a:r>
            <a:r>
              <a:rPr sz="1200" i="1" spc="-25" dirty="0">
                <a:latin typeface="Arial"/>
                <a:cs typeface="Arial"/>
              </a:rPr>
              <a:t>p-value </a:t>
            </a:r>
            <a:r>
              <a:rPr sz="1200" i="1" spc="-35" dirty="0">
                <a:latin typeface="Arial"/>
                <a:cs typeface="Arial"/>
              </a:rPr>
              <a:t>means </a:t>
            </a:r>
            <a:r>
              <a:rPr sz="1200" i="1" spc="-20" dirty="0">
                <a:latin typeface="Arial"/>
                <a:cs typeface="Arial"/>
              </a:rPr>
              <a:t>the data </a:t>
            </a:r>
            <a:r>
              <a:rPr sz="1200" i="1" spc="5" dirty="0">
                <a:latin typeface="Arial"/>
                <a:cs typeface="Arial"/>
              </a:rPr>
              <a:t>do </a:t>
            </a:r>
            <a:r>
              <a:rPr sz="1200" i="1" spc="-5" dirty="0">
                <a:latin typeface="Arial"/>
                <a:cs typeface="Arial"/>
              </a:rPr>
              <a:t>not </a:t>
            </a:r>
            <a:r>
              <a:rPr sz="1200" i="1" spc="-25" dirty="0">
                <a:latin typeface="Arial"/>
                <a:cs typeface="Arial"/>
              </a:rPr>
              <a:t>provide </a:t>
            </a:r>
            <a:r>
              <a:rPr sz="1200" i="1" spc="-20" dirty="0">
                <a:latin typeface="Arial"/>
                <a:cs typeface="Arial"/>
              </a:rPr>
              <a:t>convincing  </a:t>
            </a:r>
            <a:r>
              <a:rPr sz="1200" i="1" spc="-30" dirty="0">
                <a:latin typeface="Arial"/>
                <a:cs typeface="Arial"/>
              </a:rPr>
              <a:t>evidence </a:t>
            </a:r>
            <a:r>
              <a:rPr sz="1200" i="1" spc="-20" dirty="0">
                <a:latin typeface="Arial"/>
                <a:cs typeface="Arial"/>
              </a:rPr>
              <a:t>for the </a:t>
            </a:r>
            <a:r>
              <a:rPr sz="1200" i="1" spc="-35" dirty="0">
                <a:latin typeface="Arial"/>
                <a:cs typeface="Arial"/>
              </a:rPr>
              <a:t>alternative </a:t>
            </a:r>
            <a:r>
              <a:rPr sz="1200" i="1" spc="-25" dirty="0">
                <a:latin typeface="Arial"/>
                <a:cs typeface="Arial"/>
              </a:rPr>
              <a:t>hypothesis and </a:t>
            </a:r>
            <a:r>
              <a:rPr sz="1200" i="1" spc="-30" dirty="0">
                <a:latin typeface="Arial"/>
                <a:cs typeface="Arial"/>
              </a:rPr>
              <a:t>hence </a:t>
            </a:r>
            <a:r>
              <a:rPr sz="1200" i="1" spc="-10" dirty="0">
                <a:latin typeface="Arial"/>
                <a:cs typeface="Arial"/>
              </a:rPr>
              <a:t>that </a:t>
            </a:r>
            <a:r>
              <a:rPr sz="1200" i="1" spc="-20" dirty="0">
                <a:latin typeface="Arial"/>
                <a:cs typeface="Arial"/>
              </a:rPr>
              <a:t>the  </a:t>
            </a:r>
            <a:r>
              <a:rPr sz="1200" i="1" spc="-40" dirty="0">
                <a:latin typeface="Arial"/>
                <a:cs typeface="Arial"/>
              </a:rPr>
              <a:t>null </a:t>
            </a:r>
            <a:r>
              <a:rPr sz="1200" i="1" spc="-25" dirty="0">
                <a:latin typeface="Arial"/>
                <a:cs typeface="Arial"/>
              </a:rPr>
              <a:t>hypothesis </a:t>
            </a:r>
            <a:r>
              <a:rPr sz="1200" i="1" dirty="0">
                <a:latin typeface="Arial"/>
                <a:cs typeface="Arial"/>
              </a:rPr>
              <a:t>can’t </a:t>
            </a:r>
            <a:r>
              <a:rPr sz="1200" i="1" spc="-20" dirty="0">
                <a:latin typeface="Arial"/>
                <a:cs typeface="Arial"/>
              </a:rPr>
              <a:t>be</a:t>
            </a:r>
            <a:r>
              <a:rPr sz="1200" i="1" spc="55" dirty="0">
                <a:latin typeface="Arial"/>
                <a:cs typeface="Arial"/>
              </a:rPr>
              <a:t> </a:t>
            </a:r>
            <a:r>
              <a:rPr sz="1200" i="1" spc="-25" dirty="0">
                <a:latin typeface="Arial"/>
                <a:cs typeface="Arial"/>
              </a:rPr>
              <a:t>rejected.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6677" y="2646921"/>
            <a:ext cx="4030979" cy="7575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3360" indent="-201295">
              <a:lnSpc>
                <a:spcPct val="100000"/>
              </a:lnSpc>
              <a:spcBef>
                <a:spcPts val="90"/>
              </a:spcBef>
            </a:pPr>
            <a:r>
              <a:rPr sz="1200" spc="-5" dirty="0">
                <a:solidFill>
                  <a:srgbClr val="024F84"/>
                </a:solidFill>
                <a:latin typeface="Arial"/>
                <a:cs typeface="Arial"/>
              </a:rPr>
              <a:t>3. </a:t>
            </a: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A 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low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p-value </a:t>
            </a:r>
            <a:r>
              <a:rPr sz="1200" u="sng" spc="-25" dirty="0">
                <a:solidFill>
                  <a:srgbClr val="7F7F7F"/>
                </a:solidFill>
                <a:latin typeface="Arial"/>
                <a:cs typeface="Arial"/>
              </a:rPr>
              <a:t>conﬁrms </a:t>
            </a:r>
            <a:r>
              <a:rPr sz="1200" u="sng" spc="-20" dirty="0">
                <a:solidFill>
                  <a:srgbClr val="7F7F7F"/>
                </a:solidFill>
                <a:latin typeface="Arial"/>
                <a:cs typeface="Arial"/>
              </a:rPr>
              <a:t>the </a:t>
            </a:r>
            <a:r>
              <a:rPr sz="1200" u="sng" spc="-35" dirty="0">
                <a:solidFill>
                  <a:srgbClr val="7F7F7F"/>
                </a:solidFill>
                <a:latin typeface="Arial"/>
                <a:cs typeface="Arial"/>
              </a:rPr>
              <a:t>alternative</a:t>
            </a:r>
            <a:r>
              <a:rPr sz="1200" u="sng" spc="8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u="sng" spc="-25" dirty="0">
                <a:solidFill>
                  <a:srgbClr val="7F7F7F"/>
                </a:solidFill>
                <a:latin typeface="Arial"/>
                <a:cs typeface="Arial"/>
              </a:rPr>
              <a:t>hypothesis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213360" marR="5080">
              <a:lnSpc>
                <a:spcPct val="100000"/>
              </a:lnSpc>
              <a:spcBef>
                <a:spcPts val="5"/>
              </a:spcBef>
            </a:pPr>
            <a:r>
              <a:rPr sz="1200" i="1" spc="-50" dirty="0">
                <a:latin typeface="Arial"/>
                <a:cs typeface="Arial"/>
              </a:rPr>
              <a:t>A </a:t>
            </a:r>
            <a:r>
              <a:rPr sz="1200" i="1" spc="-15" dirty="0">
                <a:latin typeface="Arial"/>
                <a:cs typeface="Arial"/>
              </a:rPr>
              <a:t>low </a:t>
            </a:r>
            <a:r>
              <a:rPr sz="1200" i="1" spc="-25" dirty="0">
                <a:latin typeface="Arial"/>
                <a:cs typeface="Arial"/>
              </a:rPr>
              <a:t>p-value </a:t>
            </a:r>
            <a:r>
              <a:rPr sz="1200" i="1" spc="-35" dirty="0">
                <a:latin typeface="Arial"/>
                <a:cs typeface="Arial"/>
              </a:rPr>
              <a:t>means </a:t>
            </a:r>
            <a:r>
              <a:rPr sz="1200" i="1" spc="-20" dirty="0">
                <a:latin typeface="Arial"/>
                <a:cs typeface="Arial"/>
              </a:rPr>
              <a:t>the </a:t>
            </a:r>
            <a:r>
              <a:rPr sz="1200" i="1" u="sng" spc="-20" dirty="0">
                <a:latin typeface="Arial"/>
                <a:cs typeface="Arial"/>
              </a:rPr>
              <a:t>data </a:t>
            </a:r>
            <a:r>
              <a:rPr sz="1200" i="1" u="sng" spc="-25" dirty="0">
                <a:latin typeface="Arial"/>
                <a:cs typeface="Arial"/>
              </a:rPr>
              <a:t>provide </a:t>
            </a:r>
            <a:r>
              <a:rPr sz="1200" i="1" u="sng" spc="-20" dirty="0">
                <a:latin typeface="Arial"/>
                <a:cs typeface="Arial"/>
              </a:rPr>
              <a:t>convincing  </a:t>
            </a:r>
            <a:r>
              <a:rPr sz="1200" i="1" u="sng" spc="-30" dirty="0">
                <a:latin typeface="Arial"/>
                <a:cs typeface="Arial"/>
              </a:rPr>
              <a:t>evidence </a:t>
            </a:r>
            <a:r>
              <a:rPr sz="1200" i="1" u="sng" spc="-20" dirty="0">
                <a:latin typeface="Arial"/>
                <a:cs typeface="Arial"/>
              </a:rPr>
              <a:t>for the </a:t>
            </a:r>
            <a:r>
              <a:rPr sz="1200" i="1" u="sng" spc="-35" dirty="0">
                <a:latin typeface="Arial"/>
                <a:cs typeface="Arial"/>
              </a:rPr>
              <a:t>alternative </a:t>
            </a:r>
            <a:r>
              <a:rPr sz="1200" i="1" u="sng" spc="-25" dirty="0">
                <a:latin typeface="Arial"/>
                <a:cs typeface="Arial"/>
              </a:rPr>
              <a:t>hypothesis</a:t>
            </a:r>
            <a:r>
              <a:rPr sz="1200" i="1" spc="-25" dirty="0">
                <a:latin typeface="Arial"/>
                <a:cs typeface="Arial"/>
              </a:rPr>
              <a:t>, </a:t>
            </a:r>
            <a:r>
              <a:rPr sz="1200" i="1" dirty="0">
                <a:latin typeface="Arial"/>
                <a:cs typeface="Arial"/>
              </a:rPr>
              <a:t>but </a:t>
            </a:r>
            <a:r>
              <a:rPr sz="1200" i="1" spc="-5" dirty="0">
                <a:latin typeface="Arial"/>
                <a:cs typeface="Arial"/>
              </a:rPr>
              <a:t>not </a:t>
            </a:r>
            <a:r>
              <a:rPr sz="1200" i="1" spc="-35" dirty="0">
                <a:latin typeface="Arial"/>
                <a:cs typeface="Arial"/>
              </a:rPr>
              <a:t>necessarily </a:t>
            </a:r>
            <a:r>
              <a:rPr sz="1200" i="1" spc="-10" dirty="0" smtClean="0">
                <a:latin typeface="Arial"/>
                <a:cs typeface="Arial"/>
              </a:rPr>
              <a:t>that </a:t>
            </a:r>
            <a:r>
              <a:rPr sz="1200" i="1" spc="-15" dirty="0">
                <a:latin typeface="Arial"/>
                <a:cs typeface="Arial"/>
              </a:rPr>
              <a:t>it </a:t>
            </a:r>
            <a:r>
              <a:rPr sz="1200" i="1" spc="-40" dirty="0">
                <a:latin typeface="Arial"/>
                <a:cs typeface="Arial"/>
              </a:rPr>
              <a:t>is</a:t>
            </a:r>
            <a:r>
              <a:rPr sz="1200" i="1" spc="20" dirty="0">
                <a:latin typeface="Arial"/>
                <a:cs typeface="Arial"/>
              </a:rPr>
              <a:t> </a:t>
            </a:r>
            <a:r>
              <a:rPr sz="1200" i="1" spc="-20" dirty="0">
                <a:latin typeface="Arial"/>
                <a:cs typeface="Arial"/>
              </a:rPr>
              <a:t>conﬁrmed.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6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8928" y="2334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🙃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592988"/>
            <a:ext cx="4012565" cy="31066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Housekeeping</a:t>
            </a:r>
            <a:endParaRPr sz="1050" dirty="0">
              <a:solidFill>
                <a:schemeClr val="accent1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/>
            </a:pPr>
            <a:endParaRPr sz="17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sz="1050" dirty="0">
              <a:solidFill>
                <a:schemeClr val="tx2"/>
              </a:solidFill>
              <a:latin typeface="Arial"/>
              <a:cs typeface="Arial"/>
            </a:endParaRPr>
          </a:p>
          <a:p>
            <a:pPr marL="469900" marR="1206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1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Another </a:t>
            </a:r>
            <a:r>
              <a:rPr lang="en-US" sz="1050" u="sng" spc="1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Application of the CLT: </a:t>
            </a:r>
            <a:r>
              <a:rPr lang="en-US" sz="1050" dirty="0">
                <a:solidFill>
                  <a:schemeClr val="bg1">
                    <a:lumMod val="85000"/>
                  </a:schemeClr>
                </a:solidFill>
              </a:rPr>
              <a:t>🔍 </a:t>
            </a: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⚙</a:t>
            </a:r>
            <a:r>
              <a:rPr lang="en-US" sz="1050" dirty="0">
                <a:solidFill>
                  <a:schemeClr val="bg1">
                    <a:lumMod val="85000"/>
                  </a:schemeClr>
                </a:solidFill>
              </a:rPr>
              <a:t> 🙃</a:t>
            </a: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Use </a:t>
            </a:r>
            <a:r>
              <a:rPr sz="1050" spc="2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hypothesis tests </a:t>
            </a:r>
            <a:r>
              <a:rPr sz="1050" spc="4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to </a:t>
            </a:r>
            <a:r>
              <a:rPr sz="1050" spc="2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make </a:t>
            </a:r>
            <a:r>
              <a:rPr sz="1050" spc="2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decisions </a:t>
            </a:r>
            <a:r>
              <a:rPr sz="1050" spc="3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about</a:t>
            </a:r>
            <a:r>
              <a:rPr sz="1050" spc="-10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population  </a:t>
            </a:r>
            <a:r>
              <a:rPr sz="1050" spc="2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parameters</a:t>
            </a:r>
            <a:endParaRPr sz="1050" dirty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469900" marR="14795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25" dirty="0" smtClean="0">
                <a:latin typeface="Arial"/>
                <a:cs typeface="Arial"/>
              </a:rPr>
              <a:t>Relationship Between Two CLT Applications: </a:t>
            </a:r>
            <a:r>
              <a:rPr lang="en-US" sz="1050" dirty="0" smtClean="0"/>
              <a:t>🔍</a:t>
            </a:r>
            <a:r>
              <a:rPr lang="en-US" sz="1050" dirty="0"/>
              <a:t> 👫</a:t>
            </a:r>
            <a:r>
              <a:rPr lang="en-US" sz="1050" dirty="0" smtClean="0"/>
              <a:t> </a:t>
            </a:r>
            <a:r>
              <a:rPr lang="en-US" sz="1050" spc="20" dirty="0">
                <a:latin typeface="Arial"/>
                <a:cs typeface="Arial"/>
              </a:rPr>
              <a:t>⚙ </a:t>
            </a:r>
            <a:r>
              <a:rPr sz="1050" spc="25" dirty="0" smtClean="0">
                <a:latin typeface="Arial"/>
                <a:cs typeface="Arial"/>
              </a:rPr>
              <a:t>Hypothesis </a:t>
            </a:r>
            <a:r>
              <a:rPr sz="1050" spc="25" dirty="0">
                <a:latin typeface="Arial"/>
                <a:cs typeface="Arial"/>
              </a:rPr>
              <a:t>tests and </a:t>
            </a:r>
            <a:r>
              <a:rPr sz="1050" spc="30" dirty="0">
                <a:latin typeface="Arial"/>
                <a:cs typeface="Arial"/>
              </a:rPr>
              <a:t>conﬁdence </a:t>
            </a:r>
            <a:r>
              <a:rPr sz="1050" spc="15" dirty="0">
                <a:latin typeface="Arial"/>
                <a:cs typeface="Arial"/>
              </a:rPr>
              <a:t>intervals </a:t>
            </a:r>
            <a:r>
              <a:rPr sz="1050" spc="25" dirty="0">
                <a:latin typeface="Arial"/>
                <a:cs typeface="Arial"/>
              </a:rPr>
              <a:t>at </a:t>
            </a:r>
            <a:r>
              <a:rPr sz="1050" spc="15" dirty="0">
                <a:latin typeface="Arial"/>
                <a:cs typeface="Arial"/>
              </a:rPr>
              <a:t>equivalent  </a:t>
            </a:r>
            <a:r>
              <a:rPr sz="1050" spc="30" dirty="0">
                <a:latin typeface="Arial"/>
                <a:cs typeface="Arial"/>
              </a:rPr>
              <a:t>signiﬁcance/conﬁdence </a:t>
            </a:r>
            <a:r>
              <a:rPr sz="1050" spc="5" dirty="0">
                <a:latin typeface="Arial"/>
                <a:cs typeface="Arial"/>
              </a:rPr>
              <a:t>levels </a:t>
            </a:r>
            <a:r>
              <a:rPr sz="1050" spc="25" dirty="0">
                <a:latin typeface="Arial"/>
                <a:cs typeface="Arial"/>
              </a:rPr>
              <a:t>should</a:t>
            </a:r>
            <a:r>
              <a:rPr sz="1050" spc="-10" dirty="0">
                <a:latin typeface="Arial"/>
                <a:cs typeface="Arial"/>
              </a:rPr>
              <a:t> </a:t>
            </a:r>
            <a:r>
              <a:rPr sz="1050" spc="5" dirty="0">
                <a:latin typeface="Arial"/>
                <a:cs typeface="Arial"/>
              </a:rPr>
              <a:t>agree</a:t>
            </a:r>
            <a:endParaRPr sz="1050" dirty="0">
              <a:latin typeface="Arial"/>
              <a:cs typeface="Arial"/>
            </a:endParaRPr>
          </a:p>
          <a:p>
            <a:pPr marL="469900" marR="5080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10" dirty="0" smtClean="0">
                <a:solidFill>
                  <a:srgbClr val="CCCCCC"/>
                </a:solidFill>
                <a:latin typeface="Arial"/>
                <a:cs typeface="Arial"/>
              </a:rPr>
              <a:t>Interpretation of Hypothesis Testing</a:t>
            </a:r>
            <a:r>
              <a:rPr lang="en-US" sz="1050" spc="10" dirty="0" smtClean="0">
                <a:solidFill>
                  <a:srgbClr val="CCCCCC"/>
                </a:solidFill>
                <a:latin typeface="Arial"/>
                <a:cs typeface="Arial"/>
              </a:rPr>
              <a:t>: </a:t>
            </a:r>
          </a:p>
          <a:p>
            <a:pPr marL="927100" marR="5080" lvl="3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👫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⚙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sz="105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Results </a:t>
            </a:r>
            <a:r>
              <a:rPr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that </a:t>
            </a:r>
            <a:r>
              <a:rPr sz="105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are </a:t>
            </a:r>
            <a:r>
              <a:rPr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statistically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signiﬁcant </a:t>
            </a:r>
            <a:r>
              <a:rPr sz="105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are </a:t>
            </a:r>
            <a:r>
              <a:rPr sz="1050" spc="3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not </a:t>
            </a:r>
            <a:r>
              <a:rPr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necessarily 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practically</a:t>
            </a:r>
            <a:r>
              <a:rPr sz="105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signiﬁcant</a:t>
            </a:r>
            <a:r>
              <a:rPr lang="en-US"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endParaRPr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927100" lvl="3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Hypothesis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tests </a:t>
            </a:r>
            <a:r>
              <a:rPr sz="1050" spc="-5" dirty="0">
                <a:solidFill>
                  <a:srgbClr val="CCCCCC"/>
                </a:solidFill>
                <a:latin typeface="Arial"/>
                <a:cs typeface="Arial"/>
              </a:rPr>
              <a:t>are </a:t>
            </a:r>
            <a:r>
              <a:rPr sz="1050" spc="20" dirty="0">
                <a:solidFill>
                  <a:srgbClr val="CCCCCC"/>
                </a:solidFill>
                <a:latin typeface="Arial"/>
                <a:cs typeface="Arial"/>
              </a:rPr>
              <a:t>prone </a:t>
            </a:r>
            <a:r>
              <a:rPr sz="1050" spc="45" dirty="0">
                <a:solidFill>
                  <a:srgbClr val="CCCCCC"/>
                </a:solidFill>
                <a:latin typeface="Arial"/>
                <a:cs typeface="Arial"/>
              </a:rPr>
              <a:t>to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decision</a:t>
            </a:r>
            <a:r>
              <a:rPr sz="1050" spc="-60" dirty="0">
                <a:solidFill>
                  <a:srgbClr val="CCCCCC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CCCCCC"/>
                </a:solidFill>
                <a:latin typeface="Arial"/>
                <a:cs typeface="Arial"/>
              </a:rPr>
              <a:t>errors</a:t>
            </a:r>
            <a:endParaRPr sz="105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CCCCCC"/>
              </a:buClr>
              <a:buFont typeface="Arial"/>
              <a:buAutoNum type="arabicPeriod"/>
            </a:pPr>
            <a:endParaRPr sz="17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2198752"/>
      </p:ext>
    </p:extLst>
  </p:cSld>
  <p:clrMapOvr>
    <a:masterClrMapping/>
  </p:clrMapOvr>
  <p:transition>
    <p:cut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650" y="396406"/>
            <a:ext cx="365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pc="20" dirty="0" smtClean="0">
                <a:latin typeface="Arial"/>
                <a:cs typeface="Arial"/>
              </a:rPr>
              <a:t>⚙</a:t>
            </a:r>
            <a:r>
              <a:rPr lang="en-US" sz="2400" dirty="0"/>
              <a:t> </a:t>
            </a:r>
            <a:r>
              <a:rPr lang="en-US" sz="2400" b="1" dirty="0" smtClean="0"/>
              <a:t>How do we conduct hypothesis testing with a confidence interval (instead of a p-value)?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63580212"/>
      </p:ext>
    </p:extLst>
  </p:cSld>
  <p:clrMapOvr>
    <a:masterClrMapping/>
  </p:clrMapOvr>
  <p:transition>
    <p:cut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556" y="2416782"/>
            <a:ext cx="1869250" cy="7850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556" y="1273175"/>
            <a:ext cx="1869250" cy="78508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08332" y="13560"/>
            <a:ext cx="3605529" cy="293157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901065" marR="5080" indent="-888365">
              <a:lnSpc>
                <a:spcPct val="107500"/>
              </a:lnSpc>
              <a:spcBef>
                <a:spcPts val="40"/>
              </a:spcBef>
            </a:pP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Hypothesis tests and </a:t>
            </a:r>
            <a:r>
              <a:rPr sz="900" spc="30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intervals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equivalent  </a:t>
            </a:r>
            <a:r>
              <a:rPr sz="900" spc="30" dirty="0">
                <a:solidFill>
                  <a:srgbClr val="FFFFFF"/>
                </a:solidFill>
                <a:latin typeface="Arial"/>
                <a:cs typeface="Arial"/>
              </a:rPr>
              <a:t>signiﬁcance/conﬁdence 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levels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sz="9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agree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1450" y="1044575"/>
            <a:ext cx="28921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Fail to Reject Ho when: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Null value is </a:t>
            </a:r>
            <a:r>
              <a:rPr lang="en-US" sz="1000" u="sng" dirty="0" smtClean="0"/>
              <a:t>______</a:t>
            </a:r>
            <a:r>
              <a:rPr lang="en-US" sz="1000" dirty="0" smtClean="0"/>
              <a:t> the confidence interval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Reject Ho when: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Null value is </a:t>
            </a:r>
            <a:r>
              <a:rPr lang="en-US" sz="1000" u="sng" dirty="0" smtClean="0"/>
              <a:t>______</a:t>
            </a:r>
            <a:r>
              <a:rPr lang="en-US" sz="1000" dirty="0" smtClean="0"/>
              <a:t> the confidence interval</a:t>
            </a:r>
          </a:p>
          <a:p>
            <a:endParaRPr lang="en-US" sz="1000" dirty="0" smtClean="0"/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912381" y="1937438"/>
            <a:ext cx="1371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Range of “plausible” values for </a:t>
            </a:r>
            <a:r>
              <a:rPr lang="el-GR" sz="700" dirty="0" smtClean="0"/>
              <a:t>μ</a:t>
            </a:r>
            <a:endParaRPr lang="en-US" sz="700" dirty="0"/>
          </a:p>
        </p:txBody>
      </p:sp>
      <p:sp>
        <p:nvSpPr>
          <p:cNvPr id="31" name="TextBox 30"/>
          <p:cNvSpPr txBox="1"/>
          <p:nvPr/>
        </p:nvSpPr>
        <p:spPr>
          <a:xfrm>
            <a:off x="2912381" y="3062801"/>
            <a:ext cx="1371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Range of “plausible” values for </a:t>
            </a:r>
            <a:r>
              <a:rPr lang="el-GR" sz="700" dirty="0" smtClean="0"/>
              <a:t>μ</a:t>
            </a:r>
            <a:endParaRPr lang="en-US" sz="700" dirty="0"/>
          </a:p>
        </p:txBody>
      </p:sp>
      <p:sp>
        <p:nvSpPr>
          <p:cNvPr id="2" name="Rectangle 1"/>
          <p:cNvSpPr/>
          <p:nvPr/>
        </p:nvSpPr>
        <p:spPr>
          <a:xfrm>
            <a:off x="39901" y="-24528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23850" y="391245"/>
                <a:ext cx="1435008" cy="553998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b="1" i="1" dirty="0" smtClean="0">
                    <a:latin typeface="Cambria Math" panose="02040503050406030204" pitchFamily="18" charset="0"/>
                  </a:rPr>
                  <a:t>Hypotheses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200" b="0" dirty="0" smtClean="0">
                  <a:solidFill>
                    <a:srgbClr val="C0000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200" dirty="0">
                  <a:solidFill>
                    <a:srgbClr val="C0000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50" y="391245"/>
                <a:ext cx="1435008" cy="553998"/>
              </a:xfrm>
              <a:prstGeom prst="rect">
                <a:avLst/>
              </a:prstGeom>
              <a:blipFill>
                <a:blip r:embed="rId3"/>
                <a:stretch>
                  <a:fillRect l="-5417" t="-6316" b="-4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0035276"/>
      </p:ext>
    </p:extLst>
  </p:cSld>
  <p:clrMapOvr>
    <a:masterClrMapping/>
  </p:clrMapOvr>
  <p:transition>
    <p:cut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556" y="2416782"/>
            <a:ext cx="1869250" cy="7850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556" y="1273175"/>
            <a:ext cx="1869250" cy="78508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08332" y="13560"/>
            <a:ext cx="3605529" cy="293157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901065" marR="5080" indent="-888365">
              <a:lnSpc>
                <a:spcPct val="107500"/>
              </a:lnSpc>
              <a:spcBef>
                <a:spcPts val="40"/>
              </a:spcBef>
            </a:pP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Hypothesis tests and </a:t>
            </a:r>
            <a:r>
              <a:rPr sz="900" spc="30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intervals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equivalent  </a:t>
            </a:r>
            <a:r>
              <a:rPr sz="900" spc="30" dirty="0">
                <a:solidFill>
                  <a:srgbClr val="FFFFFF"/>
                </a:solidFill>
                <a:latin typeface="Arial"/>
                <a:cs typeface="Arial"/>
              </a:rPr>
              <a:t>signiﬁcance/conﬁdence 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levels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sz="9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agree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1450" y="1044575"/>
            <a:ext cx="28921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Fail to Reject Ho when: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Null value is </a:t>
            </a:r>
            <a:r>
              <a:rPr lang="en-US" sz="1000" u="sng" dirty="0" smtClean="0"/>
              <a:t>inside</a:t>
            </a:r>
            <a:r>
              <a:rPr lang="en-US" sz="1000" dirty="0" smtClean="0"/>
              <a:t> the confidence interval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Reject Ho when: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Null value is </a:t>
            </a:r>
            <a:r>
              <a:rPr lang="en-US" sz="1000" u="sng" dirty="0" smtClean="0"/>
              <a:t>outside</a:t>
            </a:r>
            <a:r>
              <a:rPr lang="en-US" sz="1000" dirty="0" smtClean="0"/>
              <a:t> the confidence interval</a:t>
            </a:r>
          </a:p>
          <a:p>
            <a:endParaRPr lang="en-US" sz="1000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18331250">
            <a:off x="3239651" y="1274655"/>
            <a:ext cx="685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C00000"/>
                </a:solidFill>
              </a:rPr>
              <a:t>Null value</a:t>
            </a:r>
            <a:endParaRPr lang="en-US" sz="800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 rot="18331250">
            <a:off x="2549830" y="2412773"/>
            <a:ext cx="685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C00000"/>
                </a:solidFill>
              </a:rPr>
              <a:t>Null value</a:t>
            </a:r>
            <a:endParaRPr lang="en-US" sz="80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81" y="1937438"/>
            <a:ext cx="1371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Range of “plausible” values for </a:t>
            </a:r>
            <a:r>
              <a:rPr lang="el-GR" sz="700" dirty="0" smtClean="0"/>
              <a:t>μ</a:t>
            </a:r>
            <a:endParaRPr lang="en-US" sz="700" dirty="0"/>
          </a:p>
        </p:txBody>
      </p:sp>
      <p:sp>
        <p:nvSpPr>
          <p:cNvPr id="13" name="TextBox 12"/>
          <p:cNvSpPr txBox="1"/>
          <p:nvPr/>
        </p:nvSpPr>
        <p:spPr>
          <a:xfrm>
            <a:off x="2912381" y="3062801"/>
            <a:ext cx="1371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Range of “plausible” values for </a:t>
            </a:r>
            <a:r>
              <a:rPr lang="el-GR" sz="700" dirty="0" smtClean="0"/>
              <a:t>μ</a:t>
            </a:r>
            <a:endParaRPr lang="en-US" sz="700" dirty="0"/>
          </a:p>
        </p:txBody>
      </p:sp>
      <p:sp>
        <p:nvSpPr>
          <p:cNvPr id="14" name="Rectangle 13"/>
          <p:cNvSpPr/>
          <p:nvPr/>
        </p:nvSpPr>
        <p:spPr>
          <a:xfrm>
            <a:off x="39901" y="-24528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23850" y="391245"/>
                <a:ext cx="1435008" cy="553998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b="1" i="1" dirty="0" smtClean="0">
                    <a:latin typeface="Cambria Math" panose="02040503050406030204" pitchFamily="18" charset="0"/>
                  </a:rPr>
                  <a:t>Hypotheses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200" b="0" dirty="0" smtClean="0">
                  <a:solidFill>
                    <a:srgbClr val="C0000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200" dirty="0">
                  <a:solidFill>
                    <a:srgbClr val="C0000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50" y="391245"/>
                <a:ext cx="1435008" cy="553998"/>
              </a:xfrm>
              <a:prstGeom prst="rect">
                <a:avLst/>
              </a:prstGeom>
              <a:blipFill>
                <a:blip r:embed="rId3"/>
                <a:stretch>
                  <a:fillRect l="-5417" t="-6316" b="-4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 rot="18331250">
            <a:off x="4001650" y="2415549"/>
            <a:ext cx="685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C00000"/>
                </a:solidFill>
              </a:rPr>
              <a:t>Null value</a:t>
            </a:r>
            <a:endParaRPr lang="en-US" sz="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059212"/>
      </p:ext>
    </p:extLst>
  </p:cSld>
  <p:clrMapOvr>
    <a:masterClrMapping/>
  </p:clrMapOvr>
  <p:transition>
    <p:cut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556" y="2416782"/>
            <a:ext cx="1869250" cy="7850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556" y="1273175"/>
            <a:ext cx="1869250" cy="78508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08332" y="13560"/>
            <a:ext cx="3605529" cy="293157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901065" marR="5080" indent="-888365">
              <a:lnSpc>
                <a:spcPct val="107500"/>
              </a:lnSpc>
              <a:spcBef>
                <a:spcPts val="40"/>
              </a:spcBef>
            </a:pP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Hypothesis tests and </a:t>
            </a:r>
            <a:r>
              <a:rPr sz="900" spc="30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intervals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equivalent  </a:t>
            </a:r>
            <a:r>
              <a:rPr sz="900" spc="30" dirty="0">
                <a:solidFill>
                  <a:srgbClr val="FFFFFF"/>
                </a:solidFill>
                <a:latin typeface="Arial"/>
                <a:cs typeface="Arial"/>
              </a:rPr>
              <a:t>signiﬁcance/conﬁdence 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levels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sz="9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agree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1450" y="1044575"/>
            <a:ext cx="28921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Fail to Reject Ho when: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Null value is </a:t>
            </a:r>
            <a:r>
              <a:rPr lang="en-US" sz="1000" u="sng" dirty="0" smtClean="0"/>
              <a:t>______</a:t>
            </a:r>
            <a:r>
              <a:rPr lang="en-US" sz="1000" dirty="0" smtClean="0"/>
              <a:t> the confidence interval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Reject Ho when: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Null value is </a:t>
            </a:r>
            <a:r>
              <a:rPr lang="en-US" sz="1000" u="sng" dirty="0" smtClean="0"/>
              <a:t>______</a:t>
            </a:r>
            <a:r>
              <a:rPr lang="en-US" sz="1000" dirty="0" smtClean="0"/>
              <a:t> the confidence interval</a:t>
            </a:r>
          </a:p>
          <a:p>
            <a:endParaRPr lang="en-US" sz="1000" dirty="0" smtClean="0"/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912381" y="1937438"/>
            <a:ext cx="1371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Range of “plausible” values for </a:t>
            </a:r>
            <a:r>
              <a:rPr lang="el-GR" sz="700" dirty="0" smtClean="0"/>
              <a:t>μ</a:t>
            </a:r>
            <a:endParaRPr lang="en-US" sz="700" dirty="0"/>
          </a:p>
        </p:txBody>
      </p:sp>
      <p:sp>
        <p:nvSpPr>
          <p:cNvPr id="31" name="TextBox 30"/>
          <p:cNvSpPr txBox="1"/>
          <p:nvPr/>
        </p:nvSpPr>
        <p:spPr>
          <a:xfrm>
            <a:off x="2912381" y="3062801"/>
            <a:ext cx="1371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Range of “plausible” values for </a:t>
            </a:r>
            <a:r>
              <a:rPr lang="el-GR" sz="700" dirty="0" smtClean="0"/>
              <a:t>μ</a:t>
            </a:r>
            <a:endParaRPr lang="en-US" sz="700" dirty="0"/>
          </a:p>
        </p:txBody>
      </p:sp>
      <p:sp>
        <p:nvSpPr>
          <p:cNvPr id="2" name="Rectangle 1"/>
          <p:cNvSpPr/>
          <p:nvPr/>
        </p:nvSpPr>
        <p:spPr>
          <a:xfrm>
            <a:off x="39901" y="-24528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23850" y="391245"/>
                <a:ext cx="1435008" cy="553998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b="1" i="1" dirty="0" smtClean="0">
                    <a:latin typeface="Cambria Math" panose="02040503050406030204" pitchFamily="18" charset="0"/>
                  </a:rPr>
                  <a:t>Hypotheses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200" b="0" dirty="0" smtClean="0">
                  <a:solidFill>
                    <a:srgbClr val="C0000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200" dirty="0">
                  <a:solidFill>
                    <a:srgbClr val="C0000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50" y="391245"/>
                <a:ext cx="1435008" cy="553998"/>
              </a:xfrm>
              <a:prstGeom prst="rect">
                <a:avLst/>
              </a:prstGeom>
              <a:blipFill>
                <a:blip r:embed="rId3"/>
                <a:stretch>
                  <a:fillRect l="-5417" t="-6316" b="-4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7643902"/>
      </p:ext>
    </p:extLst>
  </p:cSld>
  <p:clrMapOvr>
    <a:masterClrMapping/>
  </p:clrMapOvr>
  <p:transition>
    <p:cut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556" y="2416782"/>
            <a:ext cx="1869250" cy="7850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556" y="1273175"/>
            <a:ext cx="1869250" cy="78508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08332" y="13560"/>
            <a:ext cx="3605529" cy="293157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901065" marR="5080" indent="-888365">
              <a:lnSpc>
                <a:spcPct val="107500"/>
              </a:lnSpc>
              <a:spcBef>
                <a:spcPts val="40"/>
              </a:spcBef>
            </a:pP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Hypothesis tests and </a:t>
            </a:r>
            <a:r>
              <a:rPr sz="900" spc="30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intervals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equivalent  </a:t>
            </a:r>
            <a:r>
              <a:rPr sz="900" spc="30" dirty="0">
                <a:solidFill>
                  <a:srgbClr val="FFFFFF"/>
                </a:solidFill>
                <a:latin typeface="Arial"/>
                <a:cs typeface="Arial"/>
              </a:rPr>
              <a:t>signiﬁcance/conﬁdence 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levels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sz="9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agree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1450" y="1044575"/>
            <a:ext cx="28921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Fail to Reject Ho when: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Null value is </a:t>
            </a:r>
            <a:r>
              <a:rPr lang="en-US" sz="1000" u="sng" dirty="0" smtClean="0"/>
              <a:t>inside</a:t>
            </a:r>
            <a:r>
              <a:rPr lang="en-US" sz="1000" dirty="0" smtClean="0"/>
              <a:t> the confidence interval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Reject Ho when: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Null value is </a:t>
            </a:r>
            <a:r>
              <a:rPr lang="en-US" sz="1000" u="sng" dirty="0" smtClean="0"/>
              <a:t>less than</a:t>
            </a:r>
            <a:r>
              <a:rPr lang="en-US" sz="1000" dirty="0" smtClean="0"/>
              <a:t> the confidence interval</a:t>
            </a:r>
          </a:p>
          <a:p>
            <a:endParaRPr lang="en-US" sz="1000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18331250">
            <a:off x="3239651" y="1274655"/>
            <a:ext cx="685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C00000"/>
                </a:solidFill>
              </a:rPr>
              <a:t>Null value</a:t>
            </a:r>
            <a:endParaRPr lang="en-US" sz="800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 rot="18331250">
            <a:off x="2549830" y="2412773"/>
            <a:ext cx="685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C00000"/>
                </a:solidFill>
              </a:rPr>
              <a:t>Null value</a:t>
            </a:r>
            <a:endParaRPr lang="en-US" sz="80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81" y="1937438"/>
            <a:ext cx="1371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Range of “plausible” values for </a:t>
            </a:r>
            <a:r>
              <a:rPr lang="el-GR" sz="700" dirty="0" smtClean="0"/>
              <a:t>μ</a:t>
            </a:r>
            <a:endParaRPr lang="en-US" sz="700" dirty="0"/>
          </a:p>
        </p:txBody>
      </p:sp>
      <p:sp>
        <p:nvSpPr>
          <p:cNvPr id="13" name="TextBox 12"/>
          <p:cNvSpPr txBox="1"/>
          <p:nvPr/>
        </p:nvSpPr>
        <p:spPr>
          <a:xfrm>
            <a:off x="2912381" y="3062801"/>
            <a:ext cx="1371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Range of “plausible” values for </a:t>
            </a:r>
            <a:r>
              <a:rPr lang="el-GR" sz="700" dirty="0" smtClean="0"/>
              <a:t>μ</a:t>
            </a:r>
            <a:endParaRPr lang="en-US" sz="700" dirty="0"/>
          </a:p>
        </p:txBody>
      </p:sp>
      <p:sp>
        <p:nvSpPr>
          <p:cNvPr id="14" name="Rectangle 13"/>
          <p:cNvSpPr/>
          <p:nvPr/>
        </p:nvSpPr>
        <p:spPr>
          <a:xfrm>
            <a:off x="39901" y="-24528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23850" y="391245"/>
                <a:ext cx="1435008" cy="553998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b="1" i="1" dirty="0" smtClean="0">
                    <a:latin typeface="Cambria Math" panose="02040503050406030204" pitchFamily="18" charset="0"/>
                  </a:rPr>
                  <a:t>Hypotheses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200" b="0" dirty="0" smtClean="0">
                  <a:solidFill>
                    <a:srgbClr val="C0000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200" dirty="0">
                  <a:solidFill>
                    <a:srgbClr val="C0000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50" y="391245"/>
                <a:ext cx="1435008" cy="553998"/>
              </a:xfrm>
              <a:prstGeom prst="rect">
                <a:avLst/>
              </a:prstGeom>
              <a:blipFill>
                <a:blip r:embed="rId3"/>
                <a:stretch>
                  <a:fillRect l="-5417" t="-6316" b="-4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8061155"/>
      </p:ext>
    </p:extLst>
  </p:cSld>
  <p:clrMapOvr>
    <a:masterClrMapping/>
  </p:clrMapOvr>
  <p:transition>
    <p:cut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556" y="2416782"/>
            <a:ext cx="1869250" cy="7850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556" y="1273175"/>
            <a:ext cx="1869250" cy="78508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08332" y="13560"/>
            <a:ext cx="3605529" cy="293157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901065" marR="5080" indent="-888365">
              <a:lnSpc>
                <a:spcPct val="107500"/>
              </a:lnSpc>
              <a:spcBef>
                <a:spcPts val="40"/>
              </a:spcBef>
            </a:pP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Hypothesis tests and </a:t>
            </a:r>
            <a:r>
              <a:rPr sz="900" spc="30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intervals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equivalent  </a:t>
            </a:r>
            <a:r>
              <a:rPr sz="900" spc="30" dirty="0">
                <a:solidFill>
                  <a:srgbClr val="FFFFFF"/>
                </a:solidFill>
                <a:latin typeface="Arial"/>
                <a:cs typeface="Arial"/>
              </a:rPr>
              <a:t>signiﬁcance/conﬁdence 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levels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sz="9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agree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1450" y="1044575"/>
            <a:ext cx="28921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Fail to Reject Ho when: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Null value is </a:t>
            </a:r>
            <a:r>
              <a:rPr lang="en-US" sz="1000" u="sng" dirty="0" smtClean="0"/>
              <a:t>______</a:t>
            </a:r>
            <a:r>
              <a:rPr lang="en-US" sz="1000" dirty="0" smtClean="0"/>
              <a:t> the confidence interval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Reject Ho when: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Null value is </a:t>
            </a:r>
            <a:r>
              <a:rPr lang="en-US" sz="1000" u="sng" dirty="0" smtClean="0"/>
              <a:t>______</a:t>
            </a:r>
            <a:r>
              <a:rPr lang="en-US" sz="1000" dirty="0" smtClean="0"/>
              <a:t> the confidence interval</a:t>
            </a:r>
          </a:p>
          <a:p>
            <a:endParaRPr lang="en-US" sz="1000" dirty="0" smtClean="0"/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912381" y="1937438"/>
            <a:ext cx="1371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Range of “plausible” values for </a:t>
            </a:r>
            <a:r>
              <a:rPr lang="el-GR" sz="700" dirty="0" smtClean="0"/>
              <a:t>μ</a:t>
            </a:r>
            <a:endParaRPr lang="en-US" sz="700" dirty="0"/>
          </a:p>
        </p:txBody>
      </p:sp>
      <p:sp>
        <p:nvSpPr>
          <p:cNvPr id="31" name="TextBox 30"/>
          <p:cNvSpPr txBox="1"/>
          <p:nvPr/>
        </p:nvSpPr>
        <p:spPr>
          <a:xfrm>
            <a:off x="2912381" y="3062801"/>
            <a:ext cx="1371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Range of “plausible” values for </a:t>
            </a:r>
            <a:r>
              <a:rPr lang="el-GR" sz="700" dirty="0" smtClean="0"/>
              <a:t>μ</a:t>
            </a:r>
            <a:endParaRPr lang="en-US" sz="700" dirty="0"/>
          </a:p>
        </p:txBody>
      </p:sp>
      <p:sp>
        <p:nvSpPr>
          <p:cNvPr id="2" name="Rectangle 1"/>
          <p:cNvSpPr/>
          <p:nvPr/>
        </p:nvSpPr>
        <p:spPr>
          <a:xfrm>
            <a:off x="39901" y="-24528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23850" y="391245"/>
                <a:ext cx="1435008" cy="553998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b="1" i="1" dirty="0" smtClean="0">
                    <a:latin typeface="Cambria Math" panose="02040503050406030204" pitchFamily="18" charset="0"/>
                  </a:rPr>
                  <a:t>Hypotheses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200" b="0" dirty="0" smtClean="0">
                  <a:solidFill>
                    <a:srgbClr val="C0000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200" dirty="0">
                  <a:solidFill>
                    <a:srgbClr val="C0000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50" y="391245"/>
                <a:ext cx="1435008" cy="553998"/>
              </a:xfrm>
              <a:prstGeom prst="rect">
                <a:avLst/>
              </a:prstGeom>
              <a:blipFill>
                <a:blip r:embed="rId3"/>
                <a:stretch>
                  <a:fillRect l="-5417" t="-6316" b="-4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6338357"/>
      </p:ext>
    </p:extLst>
  </p:cSld>
  <p:clrMapOvr>
    <a:masterClrMapping/>
  </p:clrMapOvr>
  <p:transition>
    <p:cut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556" y="2416782"/>
            <a:ext cx="1869250" cy="7850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556" y="1273175"/>
            <a:ext cx="1869250" cy="78508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08332" y="13560"/>
            <a:ext cx="3605529" cy="293157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901065" marR="5080" indent="-888365">
              <a:lnSpc>
                <a:spcPct val="107500"/>
              </a:lnSpc>
              <a:spcBef>
                <a:spcPts val="40"/>
              </a:spcBef>
            </a:pP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Hypothesis tests and </a:t>
            </a:r>
            <a:r>
              <a:rPr sz="900" spc="30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intervals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equivalent  </a:t>
            </a:r>
            <a:r>
              <a:rPr sz="900" spc="30" dirty="0">
                <a:solidFill>
                  <a:srgbClr val="FFFFFF"/>
                </a:solidFill>
                <a:latin typeface="Arial"/>
                <a:cs typeface="Arial"/>
              </a:rPr>
              <a:t>signiﬁcance/conﬁdence 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levels </a:t>
            </a:r>
            <a:r>
              <a:rPr sz="900" spc="25" dirty="0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sz="9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agree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1450" y="1044575"/>
            <a:ext cx="30127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Fail to Reject Ho when: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Null value is </a:t>
            </a:r>
            <a:r>
              <a:rPr lang="en-US" sz="1000" u="sng" dirty="0" smtClean="0"/>
              <a:t>inside</a:t>
            </a:r>
            <a:r>
              <a:rPr lang="en-US" sz="1000" dirty="0" smtClean="0"/>
              <a:t> the confidence interval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Reject Ho when: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/>
              <a:t>Null value is </a:t>
            </a:r>
            <a:r>
              <a:rPr lang="en-US" sz="1000" u="sng" dirty="0" smtClean="0"/>
              <a:t>greater than</a:t>
            </a:r>
            <a:r>
              <a:rPr lang="en-US" sz="1000" dirty="0" smtClean="0"/>
              <a:t> the confidence interval</a:t>
            </a:r>
          </a:p>
          <a:p>
            <a:endParaRPr lang="en-US" sz="1000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18331250">
            <a:off x="3239651" y="1274655"/>
            <a:ext cx="685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C00000"/>
                </a:solidFill>
              </a:rPr>
              <a:t>Null value</a:t>
            </a:r>
            <a:endParaRPr lang="en-US" sz="800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 rot="18331250">
            <a:off x="4014506" y="2409422"/>
            <a:ext cx="685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C00000"/>
                </a:solidFill>
              </a:rPr>
              <a:t>Null value</a:t>
            </a:r>
            <a:endParaRPr lang="en-US" sz="80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81" y="1937438"/>
            <a:ext cx="1371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Range of “plausible” values for </a:t>
            </a:r>
            <a:r>
              <a:rPr lang="el-GR" sz="700" dirty="0" smtClean="0"/>
              <a:t>μ</a:t>
            </a:r>
            <a:endParaRPr lang="en-US" sz="700" dirty="0"/>
          </a:p>
        </p:txBody>
      </p:sp>
      <p:sp>
        <p:nvSpPr>
          <p:cNvPr id="13" name="TextBox 12"/>
          <p:cNvSpPr txBox="1"/>
          <p:nvPr/>
        </p:nvSpPr>
        <p:spPr>
          <a:xfrm>
            <a:off x="2912381" y="3062801"/>
            <a:ext cx="1371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Range of “plausible” values for </a:t>
            </a:r>
            <a:r>
              <a:rPr lang="el-GR" sz="700" dirty="0" smtClean="0"/>
              <a:t>μ</a:t>
            </a:r>
            <a:endParaRPr lang="en-US" sz="700" dirty="0"/>
          </a:p>
        </p:txBody>
      </p:sp>
      <p:sp>
        <p:nvSpPr>
          <p:cNvPr id="14" name="Rectangle 13"/>
          <p:cNvSpPr/>
          <p:nvPr/>
        </p:nvSpPr>
        <p:spPr>
          <a:xfrm>
            <a:off x="39901" y="-24528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23850" y="391245"/>
                <a:ext cx="1435008" cy="553998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b="1" i="1" dirty="0" smtClean="0">
                    <a:latin typeface="Cambria Math" panose="02040503050406030204" pitchFamily="18" charset="0"/>
                  </a:rPr>
                  <a:t>Hypotheses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200" b="0" dirty="0" smtClean="0">
                  <a:solidFill>
                    <a:srgbClr val="C0000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𝑛𝑢𝑙𝑙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𝑣𝑎𝑙𝑢𝑒</m:t>
                      </m:r>
                    </m:oMath>
                  </m:oMathPara>
                </a14:m>
                <a:endParaRPr lang="en-US" sz="1200" dirty="0">
                  <a:solidFill>
                    <a:srgbClr val="C0000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50" y="391245"/>
                <a:ext cx="1435008" cy="553998"/>
              </a:xfrm>
              <a:prstGeom prst="rect">
                <a:avLst/>
              </a:prstGeom>
              <a:blipFill>
                <a:blip r:embed="rId3"/>
                <a:stretch>
                  <a:fillRect l="-5417" t="-6316" b="-4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21553"/>
      </p:ext>
    </p:extLst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850" y="358775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👫 </a:t>
            </a:r>
            <a:r>
              <a:rPr lang="en-US" sz="2400" b="1" dirty="0" smtClean="0"/>
              <a:t>Have we done frequentist hypothesis testing yet?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574332402"/>
      </p:ext>
    </p:extLst>
  </p:cSld>
  <p:clrMapOvr>
    <a:masterClrMapping/>
  </p:clrMapOvr>
  <p:transition>
    <p:cut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650" y="396406"/>
            <a:ext cx="4114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pc="20" dirty="0" smtClean="0">
                <a:latin typeface="Arial"/>
                <a:cs typeface="Arial"/>
              </a:rPr>
              <a:t>⚙</a:t>
            </a:r>
            <a:r>
              <a:rPr lang="en-US" sz="2400" dirty="0"/>
              <a:t> </a:t>
            </a:r>
            <a:r>
              <a:rPr lang="en-US" sz="2400" b="1" u="sng" dirty="0" smtClean="0"/>
              <a:t>When</a:t>
            </a:r>
            <a:r>
              <a:rPr lang="en-US" sz="2400" b="1" dirty="0" smtClean="0"/>
              <a:t> do the conclusions of the following agree?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Hypothesis testing with a confidence interval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Hypothesis testing with a p-value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93805747"/>
      </p:ext>
    </p:extLst>
  </p:cSld>
  <p:clrMapOvr>
    <a:masterClrMapping/>
  </p:clrMapOvr>
  <p:transition>
    <p:cut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7414" y="57937"/>
            <a:ext cx="3605529" cy="36322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901065" marR="5080" indent="-888365">
              <a:lnSpc>
                <a:spcPct val="107500"/>
              </a:lnSpc>
              <a:spcBef>
                <a:spcPts val="40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tests and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intervals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equivalent 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signiﬁcance/conﬁdence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levels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sz="105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agree</a:t>
            </a:r>
            <a:endParaRPr sz="10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47850" y="1432206"/>
            <a:ext cx="2736363" cy="88870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17830" marR="201930" indent="-208915">
              <a:lnSpc>
                <a:spcPct val="100000"/>
              </a:lnSpc>
              <a:spcBef>
                <a:spcPts val="440"/>
              </a:spcBef>
            </a:pPr>
            <a:r>
              <a:rPr lang="en-US" sz="1200" b="1" spc="-10" dirty="0" smtClean="0">
                <a:latin typeface="Arial"/>
                <a:cs typeface="Arial"/>
              </a:rPr>
              <a:t>For </a:t>
            </a:r>
            <a:r>
              <a:rPr lang="en-US" sz="1200" b="1" u="sng" spc="-10" dirty="0" smtClean="0">
                <a:latin typeface="Arial"/>
                <a:cs typeface="Arial"/>
              </a:rPr>
              <a:t>Two-Sided Test</a:t>
            </a:r>
            <a:r>
              <a:rPr lang="en-US" sz="1200" b="1" spc="-10" dirty="0" smtClean="0">
                <a:latin typeface="Arial"/>
                <a:cs typeface="Arial"/>
              </a:rPr>
              <a:t>, Conclusions Agree When</a:t>
            </a:r>
            <a:r>
              <a:rPr lang="en-US" sz="1200" spc="-10" dirty="0" smtClean="0">
                <a:latin typeface="Arial"/>
                <a:cs typeface="Arial"/>
              </a:rPr>
              <a:t>:</a:t>
            </a:r>
          </a:p>
          <a:p>
            <a:pPr marL="417830" marR="201930" indent="-208915">
              <a:lnSpc>
                <a:spcPct val="100000"/>
              </a:lnSpc>
              <a:spcBef>
                <a:spcPts val="440"/>
              </a:spcBef>
              <a:buFont typeface="Arial" panose="020B0604020202020204" pitchFamily="34" charset="0"/>
              <a:buChar char="•"/>
            </a:pPr>
            <a:r>
              <a:rPr lang="en-US" sz="1200" spc="-10" dirty="0" smtClean="0">
                <a:latin typeface="Arial"/>
                <a:cs typeface="Arial"/>
              </a:rPr>
              <a:t>Conf.</a:t>
            </a:r>
            <a:r>
              <a:rPr sz="1200" spc="-65" dirty="0" smtClean="0">
                <a:latin typeface="Arial"/>
                <a:cs typeface="Arial"/>
              </a:rPr>
              <a:t> </a:t>
            </a:r>
            <a:r>
              <a:rPr sz="1200" spc="-50" dirty="0" smtClean="0">
                <a:latin typeface="Arial"/>
                <a:cs typeface="Arial"/>
              </a:rPr>
              <a:t>level</a:t>
            </a:r>
            <a:r>
              <a:rPr lang="en-US" sz="1200" spc="-50" dirty="0" smtClean="0">
                <a:latin typeface="Arial"/>
                <a:cs typeface="Arial"/>
              </a:rPr>
              <a:t> = (1-</a:t>
            </a:r>
            <a:r>
              <a:rPr sz="1200" spc="-50" dirty="0" smtClean="0">
                <a:latin typeface="Arial"/>
                <a:cs typeface="Arial"/>
              </a:rPr>
              <a:t> </a:t>
            </a:r>
            <a:r>
              <a:rPr lang="el-GR" sz="1200" spc="-10" dirty="0" smtClean="0">
                <a:solidFill>
                  <a:srgbClr val="00B0F0"/>
                </a:solidFill>
                <a:latin typeface="Arial"/>
                <a:cs typeface="Arial"/>
              </a:rPr>
              <a:t>α</a:t>
            </a:r>
            <a:r>
              <a:rPr lang="en-US" sz="1200" spc="-10" dirty="0" smtClean="0">
                <a:latin typeface="Arial"/>
                <a:cs typeface="Arial"/>
              </a:rPr>
              <a:t>)</a:t>
            </a:r>
          </a:p>
          <a:p>
            <a:pPr marL="417830" marR="201930" indent="-208915">
              <a:lnSpc>
                <a:spcPct val="100000"/>
              </a:lnSpc>
              <a:spcBef>
                <a:spcPts val="440"/>
              </a:spcBef>
              <a:buFont typeface="Arial" panose="020B0604020202020204" pitchFamily="34" charset="0"/>
              <a:buChar char="•"/>
            </a:pPr>
            <a:r>
              <a:rPr lang="el-GR" sz="1200" spc="-10" dirty="0" smtClean="0">
                <a:solidFill>
                  <a:srgbClr val="00B0F0"/>
                </a:solidFill>
                <a:latin typeface="Arial"/>
                <a:cs typeface="Arial"/>
              </a:rPr>
              <a:t>α</a:t>
            </a:r>
            <a:r>
              <a:rPr lang="en-US" sz="1200" spc="-10" dirty="0" smtClean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lang="en-US" sz="1200" spc="-10" dirty="0" smtClean="0">
                <a:latin typeface="Arial"/>
                <a:cs typeface="Arial"/>
              </a:rPr>
              <a:t>= (1 - Conf. Level)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9901" y="-24528"/>
            <a:ext cx="96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</a:t>
            </a:r>
            <a:r>
              <a:rPr lang="en-US" dirty="0" smtClean="0"/>
              <a:t>👫</a:t>
            </a:r>
            <a:r>
              <a:rPr lang="en-US" spc="20" dirty="0">
                <a:latin typeface="Arial"/>
                <a:cs typeface="Arial"/>
              </a:rPr>
              <a:t> 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829851"/>
      </p:ext>
    </p:extLst>
  </p:cSld>
  <p:clrMapOvr>
    <a:masterClrMapping/>
  </p:clrMapOvr>
  <p:transition>
    <p:cut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271" y="1458974"/>
            <a:ext cx="2419350" cy="1514475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7414" y="57937"/>
            <a:ext cx="3605529" cy="36322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901065" marR="5080" indent="-888365">
              <a:lnSpc>
                <a:spcPct val="107500"/>
              </a:lnSpc>
              <a:spcBef>
                <a:spcPts val="40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tests and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intervals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equivalent 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signiﬁcance/conﬁdence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levels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sz="105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agree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2737" y="493793"/>
            <a:ext cx="1541057" cy="7502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1200" u="sng" spc="-65" dirty="0" smtClean="0">
                <a:solidFill>
                  <a:srgbClr val="00B0F0"/>
                </a:solidFill>
              </a:rPr>
              <a:t>TWO</a:t>
            </a:r>
            <a:r>
              <a:rPr sz="1200" spc="-65" dirty="0" smtClean="0">
                <a:solidFill>
                  <a:srgbClr val="00B0F0"/>
                </a:solidFill>
              </a:rPr>
              <a:t> </a:t>
            </a:r>
            <a:r>
              <a:rPr sz="1200" spc="-20" dirty="0" smtClean="0">
                <a:solidFill>
                  <a:srgbClr val="00B0F0"/>
                </a:solidFill>
              </a:rPr>
              <a:t>sided</a:t>
            </a:r>
            <a:r>
              <a:rPr lang="en-US" sz="1200" spc="-20" dirty="0" smtClean="0">
                <a:solidFill>
                  <a:srgbClr val="00B0F0"/>
                </a:solidFill>
              </a:rPr>
              <a:t> Hypothesis Test </a:t>
            </a:r>
            <a:br>
              <a:rPr lang="en-US" sz="1200" spc="-20" dirty="0" smtClean="0">
                <a:solidFill>
                  <a:srgbClr val="00B0F0"/>
                </a:solidFill>
              </a:rPr>
            </a:br>
            <a:r>
              <a:rPr lang="en-US" sz="1200" spc="-20" dirty="0" smtClean="0">
                <a:solidFill>
                  <a:srgbClr val="00B0F0"/>
                </a:solidFill>
              </a:rPr>
              <a:t>with </a:t>
            </a:r>
            <a:r>
              <a:rPr lang="el-GR" sz="1200" b="1" u="sng" spc="-20" dirty="0" smtClean="0">
                <a:solidFill>
                  <a:srgbClr val="00B0F0"/>
                </a:solidFill>
              </a:rPr>
              <a:t>α</a:t>
            </a:r>
            <a:r>
              <a:rPr lang="en-US" sz="1200" u="sng" spc="-20" dirty="0" smtClean="0">
                <a:solidFill>
                  <a:srgbClr val="00B0F0"/>
                </a:solidFill>
              </a:rPr>
              <a:t> significance level</a:t>
            </a:r>
            <a:endParaRPr sz="1200" u="sng" dirty="0">
              <a:solidFill>
                <a:srgbClr val="00B0F0"/>
              </a:solidFill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47850" y="1432206"/>
            <a:ext cx="2736363" cy="88870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17830" marR="201930" indent="-208915">
              <a:lnSpc>
                <a:spcPct val="100000"/>
              </a:lnSpc>
              <a:spcBef>
                <a:spcPts val="440"/>
              </a:spcBef>
            </a:pPr>
            <a:r>
              <a:rPr lang="en-US" sz="1200" b="1" spc="-10" dirty="0" smtClean="0">
                <a:latin typeface="Arial"/>
                <a:cs typeface="Arial"/>
              </a:rPr>
              <a:t>For </a:t>
            </a:r>
            <a:r>
              <a:rPr lang="en-US" sz="1200" b="1" u="sng" spc="-10" dirty="0" smtClean="0">
                <a:latin typeface="Arial"/>
                <a:cs typeface="Arial"/>
              </a:rPr>
              <a:t>Two-Sided Test</a:t>
            </a:r>
            <a:r>
              <a:rPr lang="en-US" sz="1200" b="1" spc="-10" dirty="0" smtClean="0">
                <a:latin typeface="Arial"/>
                <a:cs typeface="Arial"/>
              </a:rPr>
              <a:t>, Conclusions Agree When</a:t>
            </a:r>
            <a:r>
              <a:rPr lang="en-US" sz="1200" spc="-10" dirty="0" smtClean="0">
                <a:latin typeface="Arial"/>
                <a:cs typeface="Arial"/>
              </a:rPr>
              <a:t>:</a:t>
            </a:r>
          </a:p>
          <a:p>
            <a:pPr marL="417830" marR="201930" indent="-208915">
              <a:lnSpc>
                <a:spcPct val="100000"/>
              </a:lnSpc>
              <a:spcBef>
                <a:spcPts val="440"/>
              </a:spcBef>
              <a:buFont typeface="Arial" panose="020B0604020202020204" pitchFamily="34" charset="0"/>
              <a:buChar char="•"/>
            </a:pPr>
            <a:r>
              <a:rPr lang="en-US" sz="1200" spc="-10" dirty="0" smtClean="0">
                <a:latin typeface="Arial"/>
                <a:cs typeface="Arial"/>
              </a:rPr>
              <a:t>Conf.</a:t>
            </a:r>
            <a:r>
              <a:rPr sz="1200" spc="-65" dirty="0" smtClean="0">
                <a:latin typeface="Arial"/>
                <a:cs typeface="Arial"/>
              </a:rPr>
              <a:t> </a:t>
            </a:r>
            <a:r>
              <a:rPr sz="1200" spc="-50" dirty="0" smtClean="0">
                <a:latin typeface="Arial"/>
                <a:cs typeface="Arial"/>
              </a:rPr>
              <a:t>level</a:t>
            </a:r>
            <a:r>
              <a:rPr lang="en-US" sz="1200" spc="-50" dirty="0" smtClean="0">
                <a:latin typeface="Arial"/>
                <a:cs typeface="Arial"/>
              </a:rPr>
              <a:t> = (1-</a:t>
            </a:r>
            <a:r>
              <a:rPr sz="1200" spc="-50" dirty="0" smtClean="0">
                <a:latin typeface="Arial"/>
                <a:cs typeface="Arial"/>
              </a:rPr>
              <a:t> </a:t>
            </a:r>
            <a:r>
              <a:rPr lang="el-GR" sz="1200" spc="-10" dirty="0" smtClean="0">
                <a:solidFill>
                  <a:srgbClr val="00B0F0"/>
                </a:solidFill>
                <a:latin typeface="Arial"/>
                <a:cs typeface="Arial"/>
              </a:rPr>
              <a:t>α</a:t>
            </a:r>
            <a:r>
              <a:rPr lang="en-US" sz="1200" spc="-10" dirty="0" smtClean="0">
                <a:latin typeface="Arial"/>
                <a:cs typeface="Arial"/>
              </a:rPr>
              <a:t>)</a:t>
            </a:r>
          </a:p>
          <a:p>
            <a:pPr marL="417830" marR="201930" indent="-208915">
              <a:lnSpc>
                <a:spcPct val="100000"/>
              </a:lnSpc>
              <a:spcBef>
                <a:spcPts val="440"/>
              </a:spcBef>
              <a:buFont typeface="Arial" panose="020B0604020202020204" pitchFamily="34" charset="0"/>
              <a:buChar char="•"/>
            </a:pPr>
            <a:r>
              <a:rPr lang="el-GR" sz="1200" spc="-10" dirty="0" smtClean="0">
                <a:solidFill>
                  <a:srgbClr val="00B0F0"/>
                </a:solidFill>
                <a:latin typeface="Arial"/>
                <a:cs typeface="Arial"/>
              </a:rPr>
              <a:t>α</a:t>
            </a:r>
            <a:r>
              <a:rPr lang="en-US" sz="1200" spc="-10" dirty="0" smtClean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lang="en-US" sz="1200" spc="-10" dirty="0" smtClean="0">
                <a:latin typeface="Arial"/>
                <a:cs typeface="Arial"/>
              </a:rPr>
              <a:t>= (1 - Conf. Level)</a:t>
            </a:r>
            <a:endParaRPr sz="1200" dirty="0">
              <a:latin typeface="Times New Roman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-6271" y="1204126"/>
                <a:ext cx="1457695" cy="5770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 smtClean="0">
                    <a:solidFill>
                      <a:schemeClr val="tx1"/>
                    </a:solidFill>
                  </a:rPr>
                  <a:t>Sampling Distribution of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𝑆𝐸</m:t>
                        </m:r>
                      </m:e>
                    </m:d>
                  </m:oMath>
                </a14:m>
                <a:r>
                  <a:rPr lang="en-US" sz="1050" dirty="0" smtClean="0">
                    <a:solidFill>
                      <a:schemeClr val="tx1"/>
                    </a:solidFill>
                  </a:rPr>
                  <a:t>, </a:t>
                </a:r>
                <a:r>
                  <a:rPr lang="en-US" sz="1050" u="sng" dirty="0" smtClean="0">
                    <a:solidFill>
                      <a:schemeClr val="tx1"/>
                    </a:solidFill>
                  </a:rPr>
                  <a:t>assuming Ho is true</a:t>
                </a:r>
                <a:r>
                  <a:rPr lang="en-US" sz="1050" dirty="0" smtClean="0">
                    <a:solidFill>
                      <a:schemeClr val="tx1"/>
                    </a:solidFill>
                  </a:rPr>
                  <a:t>.</a:t>
                </a:r>
                <a:endParaRPr lang="en-US" sz="105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271" y="1204126"/>
                <a:ext cx="1457695" cy="577081"/>
              </a:xfrm>
              <a:prstGeom prst="rect">
                <a:avLst/>
              </a:prstGeom>
              <a:blipFill>
                <a:blip r:embed="rId3"/>
                <a:stretch>
                  <a:fillRect b="-6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951495" y="2800530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600" dirty="0" smtClean="0"/>
              <a:t>μ</a:t>
            </a:r>
            <a:r>
              <a:rPr lang="en-US" sz="600" dirty="0" smtClean="0"/>
              <a:t>=null value</a:t>
            </a:r>
            <a:endParaRPr lang="en-US" sz="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305138" y="2833872"/>
                <a:ext cx="990600" cy="2103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" b="0" i="1" smtClean="0">
                              <a:latin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600" b="0" i="1" smtClean="0">
                              <a:latin typeface="Cambria Math" panose="02040503050406030204" pitchFamily="18" charset="0"/>
                            </a:rPr>
                            <m:t>𝑣𝑎𝑙𝑢𝑒</m:t>
                          </m:r>
                        </m:e>
                      </m:d>
                      <m:r>
                        <a:rPr lang="en-US" sz="600" b="0" i="1" smtClean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6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6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6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6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6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6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sz="600" b="0" i="1" smtClean="0">
                          <a:latin typeface="Cambria Math" panose="02040503050406030204" pitchFamily="18" charset="0"/>
                        </a:rPr>
                        <m:t>𝑆𝐸</m:t>
                      </m:r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138" y="2833872"/>
                <a:ext cx="990600" cy="210314"/>
              </a:xfrm>
              <a:prstGeom prst="rect">
                <a:avLst/>
              </a:prstGeom>
              <a:blipFill>
                <a:blip r:embed="rId4"/>
                <a:stretch>
                  <a:fillRect t="-32353" b="-970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2737" y="2849877"/>
                <a:ext cx="990600" cy="2103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" b="0" i="1" smtClean="0">
                              <a:latin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600" b="0" i="1" smtClean="0">
                              <a:latin typeface="Cambria Math" panose="02040503050406030204" pitchFamily="18" charset="0"/>
                            </a:rPr>
                            <m:t>𝑣𝑎𝑙𝑢𝑒</m:t>
                          </m:r>
                        </m:e>
                      </m:d>
                      <m:r>
                        <a:rPr lang="en-US" sz="6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sz="6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6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6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6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6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6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sz="600" b="0" i="1" smtClean="0">
                          <a:latin typeface="Cambria Math" panose="02040503050406030204" pitchFamily="18" charset="0"/>
                        </a:rPr>
                        <m:t>𝑆𝐸</m:t>
                      </m:r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37" y="2849877"/>
                <a:ext cx="990600" cy="210314"/>
              </a:xfrm>
              <a:prstGeom prst="rect">
                <a:avLst/>
              </a:prstGeom>
              <a:blipFill>
                <a:blip r:embed="rId5"/>
                <a:stretch>
                  <a:fillRect t="-28571" b="-9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329781" y="2538920"/>
            <a:ext cx="6217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50" dirty="0" smtClean="0">
                <a:solidFill>
                  <a:srgbClr val="00B0F0"/>
                </a:solidFill>
              </a:rPr>
              <a:t>α</a:t>
            </a:r>
            <a:r>
              <a:rPr lang="en-US" sz="1050" dirty="0" smtClean="0">
                <a:solidFill>
                  <a:srgbClr val="00B0F0"/>
                </a:solidFill>
              </a:rPr>
              <a:t>/2</a:t>
            </a:r>
            <a:endParaRPr lang="en-US" sz="1050" dirty="0">
              <a:solidFill>
                <a:srgbClr val="00B0F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32153" y="2538920"/>
            <a:ext cx="6217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50" dirty="0" smtClean="0">
                <a:solidFill>
                  <a:srgbClr val="00B0F0"/>
                </a:solidFill>
              </a:rPr>
              <a:t>α</a:t>
            </a:r>
            <a:r>
              <a:rPr lang="en-US" sz="1050" dirty="0" smtClean="0">
                <a:solidFill>
                  <a:srgbClr val="00B0F0"/>
                </a:solidFill>
              </a:rPr>
              <a:t>/2</a:t>
            </a:r>
            <a:endParaRPr lang="en-US" sz="1050" dirty="0">
              <a:solidFill>
                <a:srgbClr val="00B0F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26697" y="2391444"/>
            <a:ext cx="6217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1-</a:t>
            </a:r>
            <a:r>
              <a:rPr lang="el-GR" sz="1050" dirty="0" smtClean="0"/>
              <a:t>α</a:t>
            </a:r>
            <a:endParaRPr lang="en-US" sz="105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717939" y="594460"/>
                <a:ext cx="2892161" cy="932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Fail to Reject Ho when: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𝑛𝑢𝑙𝑙</m:t>
                        </m:r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𝑣𝑎𝑙𝑢𝑒</m:t>
                        </m:r>
                      </m:e>
                    </m:d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−</m:t>
                    </m:r>
                    <m:sSubSup>
                      <m:sSubSupPr>
                        <m:ctrlPr>
                          <a:rPr lang="en-US" sz="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f>
                          <m:fPr>
                            <m:type m:val="skw"/>
                            <m:ctrlPr>
                              <a:rPr lang="en-US" sz="8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8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en-US" sz="8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  <m:sup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𝑆𝐸</m:t>
                    </m:r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&lt;</m:t>
                    </m:r>
                    <m:acc>
                      <m:accPr>
                        <m:chr m:val="̅"/>
                        <m:ctrlPr>
                          <a:rPr lang="en-US" sz="8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&lt;</m:t>
                    </m:r>
                    <m:d>
                      <m:dPr>
                        <m:ctrlPr>
                          <a:rPr lang="en-US" sz="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𝑛𝑢𝑙𝑙</m:t>
                        </m:r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𝑣𝑎𝑙𝑢𝑒</m:t>
                        </m:r>
                      </m:e>
                    </m:d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f>
                          <m:fPr>
                            <m:type m:val="skw"/>
                            <m:ctrlPr>
                              <a:rPr lang="en-US" sz="8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8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en-US" sz="8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  <m:sup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𝑆𝐸</m:t>
                    </m:r>
                  </m:oMath>
                </a14:m>
                <a:endParaRPr lang="en-US" sz="80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8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−</m:t>
                    </m:r>
                    <m:sSubSup>
                      <m:sSubSupPr>
                        <m:ctrlPr>
                          <a:rPr lang="en-US" sz="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f>
                          <m:fPr>
                            <m:type m:val="skw"/>
                            <m:ctrlPr>
                              <a:rPr lang="en-US" sz="8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8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en-US" sz="8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  <m:sup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𝑆𝐸</m:t>
                    </m:r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𝑛𝑢𝑙𝑙</m:t>
                    </m:r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𝑣𝑎𝑙𝑢𝑒</m:t>
                    </m:r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&lt;</m:t>
                    </m:r>
                    <m:acc>
                      <m:accPr>
                        <m:chr m:val="̅"/>
                        <m:ctrlPr>
                          <a:rPr lang="en-US" sz="8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f>
                          <m:fPr>
                            <m:type m:val="skw"/>
                            <m:ctrlPr>
                              <a:rPr lang="en-US" sz="8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8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en-US" sz="8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  <m:sup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𝑆𝐸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7939" y="594460"/>
                <a:ext cx="2892161" cy="932435"/>
              </a:xfrm>
              <a:prstGeom prst="rect">
                <a:avLst/>
              </a:prstGeom>
              <a:blipFill>
                <a:blip r:embed="rId6"/>
                <a:stretch>
                  <a:fillRect l="-1899" t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828446" y="3077528"/>
                <a:ext cx="658642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1050" dirty="0" smtClean="0"/>
                  <a:t> values</a:t>
                </a:r>
                <a:endParaRPr lang="en-US" sz="1050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446" y="3077528"/>
                <a:ext cx="658642" cy="261610"/>
              </a:xfrm>
              <a:prstGeom prst="rect">
                <a:avLst/>
              </a:prstGeom>
              <a:blipFill>
                <a:blip r:embed="rId7"/>
                <a:stretch>
                  <a:fillRect b="-1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39901" y="-24528"/>
            <a:ext cx="96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</a:t>
            </a:r>
            <a:r>
              <a:rPr lang="en-US" dirty="0" smtClean="0"/>
              <a:t>👫</a:t>
            </a:r>
            <a:r>
              <a:rPr lang="en-US" spc="20" dirty="0">
                <a:latin typeface="Arial"/>
                <a:cs typeface="Arial"/>
              </a:rPr>
              <a:t> 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199121"/>
      </p:ext>
    </p:extLst>
  </p:cSld>
  <p:clrMapOvr>
    <a:masterClrMapping/>
  </p:clrMapOvr>
  <p:transition>
    <p:cut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7414" y="57937"/>
            <a:ext cx="3605529" cy="36322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901065" marR="5080" indent="-888365">
              <a:lnSpc>
                <a:spcPct val="107500"/>
              </a:lnSpc>
              <a:spcBef>
                <a:spcPts val="40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tests and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intervals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equivalent 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signiﬁcance/conﬁdence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levels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sz="105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agree</a:t>
            </a:r>
            <a:endParaRPr sz="10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9901" y="-24528"/>
            <a:ext cx="96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</a:t>
            </a:r>
            <a:r>
              <a:rPr lang="en-US" dirty="0" smtClean="0"/>
              <a:t>👫</a:t>
            </a:r>
            <a:r>
              <a:rPr lang="en-US" spc="20" dirty="0">
                <a:latin typeface="Arial"/>
                <a:cs typeface="Arial"/>
              </a:rPr>
              <a:t> 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object 15"/>
              <p:cNvSpPr txBox="1"/>
              <p:nvPr/>
            </p:nvSpPr>
            <p:spPr>
              <a:xfrm>
                <a:off x="2107880" y="1432206"/>
                <a:ext cx="2476333" cy="1166217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vert="horz" wrap="square" lIns="0" tIns="46990" rIns="0" bIns="0" rtlCol="0">
                <a:spAutoFit/>
              </a:bodyPr>
              <a:lstStyle/>
              <a:p>
                <a:pPr marL="417830" marR="201930" indent="-208915">
                  <a:lnSpc>
                    <a:spcPct val="100000"/>
                  </a:lnSpc>
                  <a:spcBef>
                    <a:spcPts val="440"/>
                  </a:spcBef>
                </a:pPr>
                <a:r>
                  <a:rPr lang="en-US" sz="1200" b="1" spc="-10" dirty="0" smtClean="0">
                    <a:latin typeface="Arial"/>
                    <a:cs typeface="Arial"/>
                  </a:rPr>
                  <a:t>For </a:t>
                </a:r>
                <a:r>
                  <a:rPr lang="en-US" sz="1200" b="1" u="sng" spc="-10" dirty="0" smtClean="0">
                    <a:latin typeface="Arial"/>
                    <a:cs typeface="Arial"/>
                  </a:rPr>
                  <a:t>One-Sided Test</a:t>
                </a:r>
                <a:r>
                  <a:rPr lang="en-US" sz="1200" b="1" spc="-10" dirty="0" smtClean="0">
                    <a:latin typeface="Arial"/>
                    <a:cs typeface="Arial"/>
                  </a:rPr>
                  <a:t>, Conclusions Agree When</a:t>
                </a:r>
                <a:r>
                  <a:rPr lang="en-US" sz="1200" spc="-10" dirty="0" smtClean="0">
                    <a:latin typeface="Arial"/>
                    <a:cs typeface="Arial"/>
                  </a:rPr>
                  <a:t>:</a:t>
                </a:r>
              </a:p>
              <a:p>
                <a:pPr marL="417830" marR="201930" indent="-208915">
                  <a:lnSpc>
                    <a:spcPct val="100000"/>
                  </a:lnSpc>
                  <a:spcBef>
                    <a:spcPts val="440"/>
                  </a:spcBef>
                  <a:buFont typeface="Arial" panose="020B0604020202020204" pitchFamily="34" charset="0"/>
                  <a:buChar char="•"/>
                </a:pPr>
                <a:r>
                  <a:rPr lang="en-US" sz="1200" spc="-10" dirty="0" smtClean="0">
                    <a:latin typeface="Arial"/>
                    <a:cs typeface="Arial"/>
                  </a:rPr>
                  <a:t>Conf. Level =</a:t>
                </a:r>
                <a:r>
                  <a:rPr lang="en-US" sz="1200" spc="-50" dirty="0" smtClean="0">
                    <a:latin typeface="Arial"/>
                    <a:cs typeface="Arial"/>
                  </a:rPr>
                  <a:t> (1- 2</a:t>
                </a:r>
                <a:r>
                  <a:rPr lang="el-GR" sz="1200" spc="-10" dirty="0" smtClean="0">
                    <a:solidFill>
                      <a:srgbClr val="00B0F0"/>
                    </a:solidFill>
                    <a:latin typeface="Arial"/>
                    <a:cs typeface="Arial"/>
                  </a:rPr>
                  <a:t>α</a:t>
                </a:r>
                <a:r>
                  <a:rPr lang="el-GR" sz="1200" spc="-10" dirty="0" smtClean="0">
                    <a:latin typeface="Arial"/>
                    <a:cs typeface="Arial"/>
                  </a:rPr>
                  <a:t>)</a:t>
                </a:r>
              </a:p>
              <a:p>
                <a:pPr marL="417830" marR="201930" indent="-208915">
                  <a:lnSpc>
                    <a:spcPct val="100000"/>
                  </a:lnSpc>
                  <a:spcBef>
                    <a:spcPts val="440"/>
                  </a:spcBef>
                  <a:buFont typeface="Arial" panose="020B0604020202020204" pitchFamily="34" charset="0"/>
                  <a:buChar char="•"/>
                </a:pPr>
                <a:r>
                  <a:rPr lang="el-GR" sz="1200" spc="-10" dirty="0" smtClean="0">
                    <a:solidFill>
                      <a:srgbClr val="00B0F0"/>
                    </a:solidFill>
                    <a:latin typeface="Arial"/>
                    <a:cs typeface="Arial"/>
                  </a:rPr>
                  <a:t>α </a:t>
                </a:r>
                <a:r>
                  <a:rPr lang="el-GR" sz="1200" spc="-10" dirty="0" smtClean="0">
                    <a:solidFill>
                      <a:schemeClr val="tx1"/>
                    </a:solidFill>
                    <a:latin typeface="Arial"/>
                    <a:cs typeface="Arial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20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fPr>
                      <m:num>
                        <m:r>
                          <a:rPr lang="ar-AE" sz="1200" b="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(</m:t>
                        </m:r>
                        <m:r>
                          <a:rPr lang="en-US" sz="1200" b="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  <m:r>
                          <a:rPr lang="en-US" sz="1200" b="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−</m:t>
                        </m:r>
                        <m:r>
                          <a:rPr lang="en-US" sz="1200" b="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𝐶𝑜𝑛𝑓</m:t>
                        </m:r>
                        <m:r>
                          <a:rPr lang="en-US" sz="1200" b="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. </m:t>
                        </m:r>
                        <m:r>
                          <a:rPr lang="en-US" sz="1200" b="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𝐿𝑒𝑣𝑒𝑙</m:t>
                        </m:r>
                        <m:r>
                          <a:rPr lang="en-US" sz="1200" b="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)</m:t>
                        </m:r>
                      </m:num>
                      <m:den>
                        <m:r>
                          <a:rPr lang="en-US" sz="1200" b="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den>
                    </m:f>
                  </m:oMath>
                </a14:m>
                <a:endParaRPr sz="1200" dirty="0">
                  <a:latin typeface="Times New Roman"/>
                  <a:cs typeface="Times New Roman"/>
                </a:endParaRPr>
              </a:p>
            </p:txBody>
          </p:sp>
        </mc:Choice>
        <mc:Fallback xmlns="">
          <p:sp>
            <p:nvSpPr>
              <p:cNvPr id="23" name="object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7880" y="1432206"/>
                <a:ext cx="2476333" cy="1166217"/>
              </a:xfrm>
              <a:prstGeom prst="rect">
                <a:avLst/>
              </a:prstGeom>
              <a:blipFill>
                <a:blip r:embed="rId2"/>
                <a:stretch>
                  <a:fillRect b="-207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6901108"/>
      </p:ext>
    </p:extLst>
  </p:cSld>
  <p:clrMapOvr>
    <a:masterClrMapping/>
  </p:clrMapOvr>
  <p:transition>
    <p:cut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04" y="1432206"/>
            <a:ext cx="2143125" cy="1571625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7414" y="57937"/>
            <a:ext cx="3605529" cy="36322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901065" marR="5080" indent="-888365">
              <a:lnSpc>
                <a:spcPct val="107500"/>
              </a:lnSpc>
              <a:spcBef>
                <a:spcPts val="40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tests and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intervals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equivalent 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signiﬁcance/conﬁdence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levels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sz="105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agree</a:t>
            </a:r>
            <a:endParaRPr sz="10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-6271" y="1204126"/>
                <a:ext cx="1457695" cy="5770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 smtClean="0">
                    <a:solidFill>
                      <a:schemeClr val="tx1"/>
                    </a:solidFill>
                  </a:rPr>
                  <a:t>Sampling Distribution of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𝑆𝐸</m:t>
                        </m:r>
                      </m:e>
                    </m:d>
                  </m:oMath>
                </a14:m>
                <a:r>
                  <a:rPr lang="en-US" sz="1050" dirty="0" smtClean="0">
                    <a:solidFill>
                      <a:schemeClr val="tx1"/>
                    </a:solidFill>
                  </a:rPr>
                  <a:t>, </a:t>
                </a:r>
                <a:r>
                  <a:rPr lang="en-US" sz="1050" u="sng" dirty="0" smtClean="0">
                    <a:solidFill>
                      <a:schemeClr val="tx1"/>
                    </a:solidFill>
                  </a:rPr>
                  <a:t>assuming Ho is true</a:t>
                </a:r>
                <a:r>
                  <a:rPr lang="en-US" sz="1050" dirty="0" smtClean="0">
                    <a:solidFill>
                      <a:schemeClr val="tx1"/>
                    </a:solidFill>
                  </a:rPr>
                  <a:t>.</a:t>
                </a:r>
                <a:endParaRPr lang="en-US" sz="105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271" y="1204126"/>
                <a:ext cx="1457695" cy="577081"/>
              </a:xfrm>
              <a:prstGeom prst="rect">
                <a:avLst/>
              </a:prstGeom>
              <a:blipFill>
                <a:blip r:embed="rId3"/>
                <a:stretch>
                  <a:fillRect b="-6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951495" y="2800530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600" dirty="0" smtClean="0"/>
              <a:t>μ</a:t>
            </a:r>
            <a:r>
              <a:rPr lang="en-US" sz="600" dirty="0" smtClean="0"/>
              <a:t>=null value</a:t>
            </a:r>
            <a:endParaRPr lang="en-US" sz="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305138" y="2833872"/>
                <a:ext cx="990600" cy="1867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" b="0" i="1" smtClean="0">
                              <a:latin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600" b="0" i="1" smtClean="0">
                              <a:latin typeface="Cambria Math" panose="02040503050406030204" pitchFamily="18" charset="0"/>
                            </a:rPr>
                            <m:t>𝑣𝑎𝑙𝑢𝑒</m:t>
                          </m:r>
                        </m:e>
                      </m:d>
                      <m:r>
                        <a:rPr lang="en-US" sz="600" b="0" i="1" smtClean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6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6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l-GR" sz="6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α</m:t>
                          </m:r>
                        </m:sub>
                        <m:sup>
                          <m:r>
                            <a:rPr lang="en-US" sz="6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sz="600" b="0" i="1" smtClean="0">
                          <a:latin typeface="Cambria Math" panose="02040503050406030204" pitchFamily="18" charset="0"/>
                        </a:rPr>
                        <m:t>𝑆𝐸</m:t>
                      </m:r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138" y="2833872"/>
                <a:ext cx="990600" cy="18671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1632153" y="2538920"/>
            <a:ext cx="6217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50" dirty="0" smtClean="0">
                <a:solidFill>
                  <a:srgbClr val="00B0F0"/>
                </a:solidFill>
              </a:rPr>
              <a:t>α</a:t>
            </a:r>
            <a:endParaRPr lang="en-US" sz="1050" dirty="0">
              <a:solidFill>
                <a:srgbClr val="00B0F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1717939" y="594460"/>
                <a:ext cx="2892161" cy="892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Fail to Reject Ho when: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8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&lt;</m:t>
                    </m:r>
                    <m:d>
                      <m:dPr>
                        <m:ctrlPr>
                          <a:rPr lang="en-US" sz="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𝑛𝑢𝑙𝑙</m:t>
                        </m:r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𝑣𝑎𝑙𝑢𝑒</m:t>
                        </m:r>
                      </m:e>
                    </m:d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l-GR" sz="8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α</m:t>
                        </m:r>
                      </m:sub>
                      <m:sup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𝑆𝐸</m:t>
                    </m:r>
                  </m:oMath>
                </a14:m>
                <a:endParaRPr lang="en-US" sz="80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𝑛𝑢𝑙𝑙</m:t>
                    </m:r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𝑣𝑎𝑙𝑢𝑒</m:t>
                    </m:r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&gt;</m:t>
                    </m:r>
                    <m:acc>
                      <m:accPr>
                        <m:chr m:val="̅"/>
                        <m:ctrlPr>
                          <a:rPr lang="en-US" sz="8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−</m:t>
                    </m:r>
                    <m:sSubSup>
                      <m:sSubSupPr>
                        <m:ctrlPr>
                          <a:rPr lang="en-US" sz="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l-GR" sz="8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α</m:t>
                        </m:r>
                      </m:sub>
                      <m:sup>
                        <m:r>
                          <a:rPr lang="en-US" sz="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sz="800" b="0" i="1" smtClean="0">
                        <a:latin typeface="Cambria Math" panose="02040503050406030204" pitchFamily="18" charset="0"/>
                      </a:rPr>
                      <m:t>𝑆𝐸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7939" y="594460"/>
                <a:ext cx="2892161" cy="892552"/>
              </a:xfrm>
              <a:prstGeom prst="rect">
                <a:avLst/>
              </a:prstGeom>
              <a:blipFill>
                <a:blip r:embed="rId5"/>
                <a:stretch>
                  <a:fillRect l="-1899" t="-41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477138" y="2475091"/>
            <a:ext cx="6217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50" dirty="0" smtClean="0">
                <a:solidFill>
                  <a:schemeClr val="bg1">
                    <a:lumMod val="50000"/>
                  </a:schemeClr>
                </a:solidFill>
              </a:rPr>
              <a:t>α</a:t>
            </a:r>
            <a:endParaRPr lang="en-US" sz="105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02133" y="2306700"/>
            <a:ext cx="45236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/>
              <a:t>1-2</a:t>
            </a:r>
            <a:r>
              <a:rPr lang="el-GR" sz="1100" dirty="0" smtClean="0">
                <a:solidFill>
                  <a:srgbClr val="00B0F0"/>
                </a:solidFill>
              </a:rPr>
              <a:t>α</a:t>
            </a:r>
            <a:endParaRPr lang="en-US" sz="1100" dirty="0">
              <a:solidFill>
                <a:srgbClr val="00B0F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828446" y="3077528"/>
                <a:ext cx="658642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5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5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1050" dirty="0" smtClean="0"/>
                  <a:t> values</a:t>
                </a:r>
                <a:endParaRPr lang="en-US" sz="105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446" y="3077528"/>
                <a:ext cx="658642" cy="261610"/>
              </a:xfrm>
              <a:prstGeom prst="rect">
                <a:avLst/>
              </a:prstGeom>
              <a:blipFill>
                <a:blip r:embed="rId6"/>
                <a:stretch>
                  <a:fillRect b="-1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39901" y="-24528"/>
            <a:ext cx="96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</a:t>
            </a:r>
            <a:r>
              <a:rPr lang="en-US" dirty="0" smtClean="0"/>
              <a:t>👫</a:t>
            </a:r>
            <a:r>
              <a:rPr lang="en-US" spc="20" dirty="0">
                <a:latin typeface="Arial"/>
                <a:cs typeface="Arial"/>
              </a:rPr>
              <a:t> ⚙</a:t>
            </a:r>
            <a:endParaRPr lang="en-US" dirty="0"/>
          </a:p>
        </p:txBody>
      </p:sp>
      <p:sp>
        <p:nvSpPr>
          <p:cNvPr id="22" name="object 4"/>
          <p:cNvSpPr txBox="1">
            <a:spLocks/>
          </p:cNvSpPr>
          <p:nvPr/>
        </p:nvSpPr>
        <p:spPr>
          <a:xfrm>
            <a:off x="82737" y="493793"/>
            <a:ext cx="1541057" cy="7502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0"/>
              </a:spcBef>
            </a:pPr>
            <a:r>
              <a:rPr lang="en-US" sz="1200" u="sng" kern="0" spc="-65" dirty="0" smtClean="0">
                <a:solidFill>
                  <a:srgbClr val="00B0F0"/>
                </a:solidFill>
              </a:rPr>
              <a:t>ONE</a:t>
            </a:r>
            <a:r>
              <a:rPr lang="en-US" sz="1200" kern="0" spc="-65" dirty="0" smtClean="0">
                <a:solidFill>
                  <a:srgbClr val="00B0F0"/>
                </a:solidFill>
              </a:rPr>
              <a:t> </a:t>
            </a:r>
            <a:r>
              <a:rPr lang="en-US" sz="1200" kern="0" spc="-20" dirty="0" smtClean="0">
                <a:solidFill>
                  <a:srgbClr val="00B0F0"/>
                </a:solidFill>
              </a:rPr>
              <a:t>sided Hypothesis Test </a:t>
            </a:r>
            <a:br>
              <a:rPr lang="en-US" sz="1200" kern="0" spc="-20" dirty="0" smtClean="0">
                <a:solidFill>
                  <a:srgbClr val="00B0F0"/>
                </a:solidFill>
              </a:rPr>
            </a:br>
            <a:r>
              <a:rPr lang="en-US" sz="1200" kern="0" spc="-20" dirty="0" smtClean="0">
                <a:solidFill>
                  <a:srgbClr val="00B0F0"/>
                </a:solidFill>
              </a:rPr>
              <a:t>with </a:t>
            </a:r>
            <a:r>
              <a:rPr lang="en-US" sz="1200" b="1" u="sng" kern="0" spc="-20" dirty="0" smtClean="0">
                <a:solidFill>
                  <a:srgbClr val="00B0F0"/>
                </a:solidFill>
              </a:rPr>
              <a:t>α</a:t>
            </a:r>
            <a:r>
              <a:rPr lang="en-US" sz="1200" u="sng" kern="0" spc="-20" dirty="0" smtClean="0">
                <a:solidFill>
                  <a:srgbClr val="00B0F0"/>
                </a:solidFill>
              </a:rPr>
              <a:t> significance level</a:t>
            </a:r>
            <a:endParaRPr lang="en-US" sz="1200" u="sng" kern="0" dirty="0">
              <a:solidFill>
                <a:srgbClr val="00B0F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object 15"/>
              <p:cNvSpPr txBox="1"/>
              <p:nvPr/>
            </p:nvSpPr>
            <p:spPr>
              <a:xfrm>
                <a:off x="2107880" y="1432206"/>
                <a:ext cx="2476333" cy="1166217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vert="horz" wrap="square" lIns="0" tIns="46990" rIns="0" bIns="0" rtlCol="0">
                <a:spAutoFit/>
              </a:bodyPr>
              <a:lstStyle/>
              <a:p>
                <a:pPr marL="417830" marR="201930" indent="-208915">
                  <a:lnSpc>
                    <a:spcPct val="100000"/>
                  </a:lnSpc>
                  <a:spcBef>
                    <a:spcPts val="440"/>
                  </a:spcBef>
                </a:pPr>
                <a:r>
                  <a:rPr lang="en-US" sz="1200" b="1" spc="-10" dirty="0" smtClean="0">
                    <a:latin typeface="Arial"/>
                    <a:cs typeface="Arial"/>
                  </a:rPr>
                  <a:t>For </a:t>
                </a:r>
                <a:r>
                  <a:rPr lang="en-US" sz="1200" b="1" u="sng" spc="-10" dirty="0" smtClean="0">
                    <a:latin typeface="Arial"/>
                    <a:cs typeface="Arial"/>
                  </a:rPr>
                  <a:t>One-Sided Test</a:t>
                </a:r>
                <a:r>
                  <a:rPr lang="en-US" sz="1200" b="1" spc="-10" dirty="0" smtClean="0">
                    <a:latin typeface="Arial"/>
                    <a:cs typeface="Arial"/>
                  </a:rPr>
                  <a:t>, Conclusions Agree When</a:t>
                </a:r>
                <a:r>
                  <a:rPr lang="en-US" sz="1200" spc="-10" dirty="0" smtClean="0">
                    <a:latin typeface="Arial"/>
                    <a:cs typeface="Arial"/>
                  </a:rPr>
                  <a:t>:</a:t>
                </a:r>
              </a:p>
              <a:p>
                <a:pPr marL="417830" marR="201930" indent="-208915">
                  <a:lnSpc>
                    <a:spcPct val="100000"/>
                  </a:lnSpc>
                  <a:spcBef>
                    <a:spcPts val="440"/>
                  </a:spcBef>
                  <a:buFont typeface="Arial" panose="020B0604020202020204" pitchFamily="34" charset="0"/>
                  <a:buChar char="•"/>
                </a:pPr>
                <a:r>
                  <a:rPr lang="en-US" sz="1200" spc="-10" dirty="0" smtClean="0">
                    <a:latin typeface="Arial"/>
                    <a:cs typeface="Arial"/>
                  </a:rPr>
                  <a:t>Conf. Level =</a:t>
                </a:r>
                <a:r>
                  <a:rPr lang="en-US" sz="1200" spc="-50" dirty="0" smtClean="0">
                    <a:latin typeface="Arial"/>
                    <a:cs typeface="Arial"/>
                  </a:rPr>
                  <a:t> (1- 2</a:t>
                </a:r>
                <a:r>
                  <a:rPr lang="el-GR" sz="1200" spc="-10" dirty="0" smtClean="0">
                    <a:solidFill>
                      <a:srgbClr val="00B0F0"/>
                    </a:solidFill>
                    <a:latin typeface="Arial"/>
                    <a:cs typeface="Arial"/>
                  </a:rPr>
                  <a:t>α</a:t>
                </a:r>
                <a:r>
                  <a:rPr lang="el-GR" sz="1200" spc="-10" dirty="0" smtClean="0">
                    <a:latin typeface="Arial"/>
                    <a:cs typeface="Arial"/>
                  </a:rPr>
                  <a:t>)</a:t>
                </a:r>
              </a:p>
              <a:p>
                <a:pPr marL="417830" marR="201930" indent="-208915">
                  <a:lnSpc>
                    <a:spcPct val="100000"/>
                  </a:lnSpc>
                  <a:spcBef>
                    <a:spcPts val="440"/>
                  </a:spcBef>
                  <a:buFont typeface="Arial" panose="020B0604020202020204" pitchFamily="34" charset="0"/>
                  <a:buChar char="•"/>
                </a:pPr>
                <a:r>
                  <a:rPr lang="el-GR" sz="1200" spc="-10" dirty="0" smtClean="0">
                    <a:solidFill>
                      <a:srgbClr val="00B0F0"/>
                    </a:solidFill>
                    <a:latin typeface="Arial"/>
                    <a:cs typeface="Arial"/>
                  </a:rPr>
                  <a:t>α </a:t>
                </a:r>
                <a:r>
                  <a:rPr lang="el-GR" sz="1200" spc="-10" dirty="0" smtClean="0">
                    <a:solidFill>
                      <a:schemeClr val="tx1"/>
                    </a:solidFill>
                    <a:latin typeface="Arial"/>
                    <a:cs typeface="Arial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20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fPr>
                      <m:num>
                        <m:r>
                          <a:rPr lang="ar-AE" sz="1200" b="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(</m:t>
                        </m:r>
                        <m:r>
                          <a:rPr lang="en-US" sz="1200" b="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  <m:r>
                          <a:rPr lang="en-US" sz="1200" b="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−</m:t>
                        </m:r>
                        <m:r>
                          <a:rPr lang="en-US" sz="1200" b="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𝐶𝑜𝑛𝑓</m:t>
                        </m:r>
                        <m:r>
                          <a:rPr lang="en-US" sz="1200" b="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. </m:t>
                        </m:r>
                        <m:r>
                          <a:rPr lang="en-US" sz="1200" b="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𝐿𝑒𝑣𝑒𝑙</m:t>
                        </m:r>
                        <m:r>
                          <a:rPr lang="en-US" sz="1200" b="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)</m:t>
                        </m:r>
                      </m:num>
                      <m:den>
                        <m:r>
                          <a:rPr lang="en-US" sz="1200" b="0" i="1" spc="-1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den>
                    </m:f>
                  </m:oMath>
                </a14:m>
                <a:endParaRPr sz="1200" dirty="0">
                  <a:latin typeface="Times New Roman"/>
                  <a:cs typeface="Times New Roman"/>
                </a:endParaRPr>
              </a:p>
            </p:txBody>
          </p:sp>
        </mc:Choice>
        <mc:Fallback xmlns="">
          <p:sp>
            <p:nvSpPr>
              <p:cNvPr id="23" name="object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7880" y="1432206"/>
                <a:ext cx="2476333" cy="1166217"/>
              </a:xfrm>
              <a:prstGeom prst="rect">
                <a:avLst/>
              </a:prstGeom>
              <a:blipFill>
                <a:blip r:embed="rId7"/>
                <a:stretch>
                  <a:fillRect b="-207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7988213"/>
      </p:ext>
    </p:extLst>
  </p:cSld>
  <p:clrMapOvr>
    <a:masterClrMapping/>
  </p:clrMapOvr>
  <p:transition>
    <p:cut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8</a:t>
            </a:r>
            <a:endParaRPr sz="8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</a:rPr>
              <a:t>Clicker</a:t>
            </a:r>
            <a:r>
              <a:rPr sz="1000" spc="-5" dirty="0">
                <a:solidFill>
                  <a:srgbClr val="1A2E3D"/>
                </a:solidFill>
              </a:rPr>
              <a:t> </a:t>
            </a:r>
            <a:r>
              <a:rPr sz="1000" spc="5" dirty="0">
                <a:solidFill>
                  <a:srgbClr val="1A2E3D"/>
                </a:solidFill>
              </a:rPr>
              <a:t>question</a:t>
            </a: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92912" y="364617"/>
            <a:ext cx="4222115" cy="796290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304165">
              <a:lnSpc>
                <a:spcPct val="100000"/>
              </a:lnSpc>
              <a:spcBef>
                <a:spcPts val="244"/>
              </a:spcBef>
            </a:pP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What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conﬁdence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level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conﬁdence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interval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that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equivalent </a:t>
            </a:r>
            <a:r>
              <a:rPr sz="1200" spc="5" dirty="0">
                <a:solidFill>
                  <a:srgbClr val="1A2E3D"/>
                </a:solidFill>
                <a:latin typeface="Arial"/>
                <a:cs typeface="Arial"/>
              </a:rPr>
              <a:t>to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u="sng" spc="-5" dirty="0">
                <a:solidFill>
                  <a:srgbClr val="1A2E3D"/>
                </a:solidFill>
                <a:latin typeface="Arial"/>
                <a:cs typeface="Arial"/>
              </a:rPr>
              <a:t>two-sided</a:t>
            </a:r>
            <a:r>
              <a:rPr sz="12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hypothesis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test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at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10" dirty="0">
                <a:solidFill>
                  <a:srgbClr val="00B0F0"/>
                </a:solidFill>
                <a:latin typeface="Arial"/>
                <a:cs typeface="Arial"/>
              </a:rPr>
              <a:t>1%  </a:t>
            </a:r>
            <a:r>
              <a:rPr sz="1200" spc="-30" dirty="0">
                <a:solidFill>
                  <a:srgbClr val="00B0F0"/>
                </a:solidFill>
                <a:latin typeface="Arial"/>
                <a:cs typeface="Arial"/>
              </a:rPr>
              <a:t>signiﬁcance </a:t>
            </a:r>
            <a:r>
              <a:rPr sz="1200" spc="-45" dirty="0">
                <a:solidFill>
                  <a:srgbClr val="00B0F0"/>
                </a:solidFill>
                <a:latin typeface="Arial"/>
                <a:cs typeface="Arial"/>
              </a:rPr>
              <a:t>level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? </a:t>
            </a:r>
            <a:r>
              <a:rPr sz="1200" i="1" spc="-20" dirty="0">
                <a:solidFill>
                  <a:srgbClr val="1A2E3D"/>
                </a:solidFill>
                <a:latin typeface="Arial"/>
                <a:cs typeface="Arial"/>
              </a:rPr>
              <a:t>Hint: </a:t>
            </a:r>
            <a:r>
              <a:rPr sz="1200" i="1" spc="-30" dirty="0">
                <a:solidFill>
                  <a:srgbClr val="1A2E3D"/>
                </a:solidFill>
                <a:latin typeface="Arial"/>
                <a:cs typeface="Arial"/>
              </a:rPr>
              <a:t>Draw </a:t>
            </a:r>
            <a:r>
              <a:rPr sz="1200" i="1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i="1" spc="-20" dirty="0">
                <a:solidFill>
                  <a:srgbClr val="1A2E3D"/>
                </a:solidFill>
                <a:latin typeface="Arial"/>
                <a:cs typeface="Arial"/>
              </a:rPr>
              <a:t>picture </a:t>
            </a:r>
            <a:r>
              <a:rPr sz="1200" i="1" spc="-25" dirty="0">
                <a:solidFill>
                  <a:srgbClr val="1A2E3D"/>
                </a:solidFill>
                <a:latin typeface="Arial"/>
                <a:cs typeface="Arial"/>
              </a:rPr>
              <a:t>and </a:t>
            </a:r>
            <a:r>
              <a:rPr sz="1200" i="1" spc="-35" dirty="0">
                <a:solidFill>
                  <a:srgbClr val="1A2E3D"/>
                </a:solidFill>
                <a:latin typeface="Arial"/>
                <a:cs typeface="Arial"/>
              </a:rPr>
              <a:t>mark </a:t>
            </a:r>
            <a:r>
              <a:rPr sz="1200" i="1" spc="-20" dirty="0">
                <a:solidFill>
                  <a:srgbClr val="1A2E3D"/>
                </a:solidFill>
                <a:latin typeface="Arial"/>
                <a:cs typeface="Arial"/>
              </a:rPr>
              <a:t>the  conﬁdence </a:t>
            </a:r>
            <a:r>
              <a:rPr sz="1200" i="1" spc="-50" dirty="0">
                <a:solidFill>
                  <a:srgbClr val="1A2E3D"/>
                </a:solidFill>
                <a:latin typeface="Arial"/>
                <a:cs typeface="Arial"/>
              </a:rPr>
              <a:t>level </a:t>
            </a:r>
            <a:r>
              <a:rPr sz="1200" i="1" spc="-40" dirty="0">
                <a:solidFill>
                  <a:srgbClr val="1A2E3D"/>
                </a:solidFill>
                <a:latin typeface="Arial"/>
                <a:cs typeface="Arial"/>
              </a:rPr>
              <a:t>in </a:t>
            </a:r>
            <a:r>
              <a:rPr sz="1200" i="1" spc="-20" dirty="0">
                <a:solidFill>
                  <a:srgbClr val="1A2E3D"/>
                </a:solidFill>
                <a:latin typeface="Arial"/>
                <a:cs typeface="Arial"/>
              </a:rPr>
              <a:t>the</a:t>
            </a:r>
            <a:r>
              <a:rPr sz="1200" i="1" spc="10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i="1" spc="-35" dirty="0">
                <a:solidFill>
                  <a:srgbClr val="1A2E3D"/>
                </a:solidFill>
                <a:latin typeface="Arial"/>
                <a:cs typeface="Arial"/>
              </a:rPr>
              <a:t>center.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234" y="1254279"/>
            <a:ext cx="563880" cy="113284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405"/>
              </a:spcBef>
            </a:pP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(a)</a:t>
            </a:r>
            <a:r>
              <a:rPr sz="1200" spc="155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0.80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(b)</a:t>
            </a:r>
            <a:r>
              <a:rPr sz="1200" spc="16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0.90</a:t>
            </a:r>
            <a:endParaRPr sz="1200">
              <a:latin typeface="Arial"/>
              <a:cs typeface="Arial"/>
            </a:endParaRPr>
          </a:p>
          <a:p>
            <a:pPr marL="20955">
              <a:lnSpc>
                <a:spcPct val="100000"/>
              </a:lnSpc>
              <a:spcBef>
                <a:spcPts val="305"/>
              </a:spcBef>
            </a:pP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(c)</a:t>
            </a:r>
            <a:r>
              <a:rPr sz="1200" spc="16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0.95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(d)</a:t>
            </a:r>
            <a:r>
              <a:rPr sz="1200" spc="16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0.98</a:t>
            </a:r>
            <a:endParaRPr sz="1200">
              <a:latin typeface="Arial"/>
              <a:cs typeface="Arial"/>
            </a:endParaRPr>
          </a:p>
          <a:p>
            <a:pPr marL="20955">
              <a:lnSpc>
                <a:spcPct val="100000"/>
              </a:lnSpc>
              <a:spcBef>
                <a:spcPts val="300"/>
              </a:spcBef>
            </a:pP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(e)</a:t>
            </a:r>
            <a:r>
              <a:rPr sz="1200" spc="155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0.99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00450" y="0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</p:spTree>
  </p:cSld>
  <p:clrMapOvr>
    <a:masterClrMapping/>
  </p:clrMapOvr>
  <p:transition>
    <p:cut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8</a:t>
            </a:r>
            <a:endParaRPr sz="8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</a:rPr>
              <a:t>Clicker</a:t>
            </a:r>
            <a:r>
              <a:rPr sz="1000" spc="-5" dirty="0">
                <a:solidFill>
                  <a:srgbClr val="1A2E3D"/>
                </a:solidFill>
              </a:rPr>
              <a:t> </a:t>
            </a:r>
            <a:r>
              <a:rPr sz="1000" spc="5" dirty="0">
                <a:solidFill>
                  <a:srgbClr val="1A2E3D"/>
                </a:solidFill>
              </a:rPr>
              <a:t>question</a:t>
            </a: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92912" y="364617"/>
            <a:ext cx="4222115" cy="796290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304165">
              <a:lnSpc>
                <a:spcPct val="100000"/>
              </a:lnSpc>
              <a:spcBef>
                <a:spcPts val="244"/>
              </a:spcBef>
            </a:pP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What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conﬁdence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level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conﬁdence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interval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that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equivalent </a:t>
            </a:r>
            <a:r>
              <a:rPr sz="1200" spc="5" dirty="0">
                <a:solidFill>
                  <a:srgbClr val="1A2E3D"/>
                </a:solidFill>
                <a:latin typeface="Arial"/>
                <a:cs typeface="Arial"/>
              </a:rPr>
              <a:t>to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u="sng" spc="-5" dirty="0">
                <a:solidFill>
                  <a:srgbClr val="1A2E3D"/>
                </a:solidFill>
                <a:latin typeface="Arial"/>
                <a:cs typeface="Arial"/>
              </a:rPr>
              <a:t>two-sided</a:t>
            </a:r>
            <a:r>
              <a:rPr sz="12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hypothesis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test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at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10" dirty="0">
                <a:solidFill>
                  <a:srgbClr val="00B0F0"/>
                </a:solidFill>
                <a:latin typeface="Arial"/>
                <a:cs typeface="Arial"/>
              </a:rPr>
              <a:t>1%  </a:t>
            </a:r>
            <a:r>
              <a:rPr sz="1200" spc="-30" dirty="0">
                <a:solidFill>
                  <a:srgbClr val="00B0F0"/>
                </a:solidFill>
                <a:latin typeface="Arial"/>
                <a:cs typeface="Arial"/>
              </a:rPr>
              <a:t>signiﬁcance </a:t>
            </a:r>
            <a:r>
              <a:rPr sz="1200" spc="-45" dirty="0">
                <a:solidFill>
                  <a:srgbClr val="00B0F0"/>
                </a:solidFill>
                <a:latin typeface="Arial"/>
                <a:cs typeface="Arial"/>
              </a:rPr>
              <a:t>level? </a:t>
            </a:r>
            <a:r>
              <a:rPr sz="1200" i="1" spc="-20" dirty="0">
                <a:solidFill>
                  <a:srgbClr val="1A2E3D"/>
                </a:solidFill>
                <a:latin typeface="Arial"/>
                <a:cs typeface="Arial"/>
              </a:rPr>
              <a:t>Hint: </a:t>
            </a:r>
            <a:r>
              <a:rPr sz="1200" i="1" spc="-30" dirty="0">
                <a:solidFill>
                  <a:srgbClr val="1A2E3D"/>
                </a:solidFill>
                <a:latin typeface="Arial"/>
                <a:cs typeface="Arial"/>
              </a:rPr>
              <a:t>Draw </a:t>
            </a:r>
            <a:r>
              <a:rPr sz="1200" i="1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i="1" spc="-20" dirty="0">
                <a:solidFill>
                  <a:srgbClr val="1A2E3D"/>
                </a:solidFill>
                <a:latin typeface="Arial"/>
                <a:cs typeface="Arial"/>
              </a:rPr>
              <a:t>picture </a:t>
            </a:r>
            <a:r>
              <a:rPr sz="1200" i="1" spc="-25" dirty="0">
                <a:solidFill>
                  <a:srgbClr val="1A2E3D"/>
                </a:solidFill>
                <a:latin typeface="Arial"/>
                <a:cs typeface="Arial"/>
              </a:rPr>
              <a:t>and </a:t>
            </a:r>
            <a:r>
              <a:rPr sz="1200" i="1" spc="-35" dirty="0">
                <a:solidFill>
                  <a:srgbClr val="1A2E3D"/>
                </a:solidFill>
                <a:latin typeface="Arial"/>
                <a:cs typeface="Arial"/>
              </a:rPr>
              <a:t>mark </a:t>
            </a:r>
            <a:r>
              <a:rPr sz="1200" i="1" spc="-20" dirty="0">
                <a:solidFill>
                  <a:srgbClr val="1A2E3D"/>
                </a:solidFill>
                <a:latin typeface="Arial"/>
                <a:cs typeface="Arial"/>
              </a:rPr>
              <a:t>the  conﬁdence </a:t>
            </a:r>
            <a:r>
              <a:rPr sz="1200" i="1" spc="-50" dirty="0">
                <a:solidFill>
                  <a:srgbClr val="1A2E3D"/>
                </a:solidFill>
                <a:latin typeface="Arial"/>
                <a:cs typeface="Arial"/>
              </a:rPr>
              <a:t>level </a:t>
            </a:r>
            <a:r>
              <a:rPr sz="1200" i="1" spc="-40" dirty="0">
                <a:solidFill>
                  <a:srgbClr val="1A2E3D"/>
                </a:solidFill>
                <a:latin typeface="Arial"/>
                <a:cs typeface="Arial"/>
              </a:rPr>
              <a:t>in </a:t>
            </a:r>
            <a:r>
              <a:rPr sz="1200" i="1" spc="-20" dirty="0">
                <a:solidFill>
                  <a:srgbClr val="1A2E3D"/>
                </a:solidFill>
                <a:latin typeface="Arial"/>
                <a:cs typeface="Arial"/>
              </a:rPr>
              <a:t>the</a:t>
            </a:r>
            <a:r>
              <a:rPr sz="1200" i="1" spc="10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i="1" spc="-35" dirty="0">
                <a:solidFill>
                  <a:srgbClr val="1A2E3D"/>
                </a:solidFill>
                <a:latin typeface="Arial"/>
                <a:cs typeface="Arial"/>
              </a:rPr>
              <a:t>center.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234" y="1254279"/>
            <a:ext cx="563880" cy="113284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405"/>
              </a:spcBef>
            </a:pP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(a)</a:t>
            </a:r>
            <a:r>
              <a:rPr sz="1200" spc="155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0.80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(b)</a:t>
            </a:r>
            <a:r>
              <a:rPr sz="1200" spc="16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0.90</a:t>
            </a:r>
            <a:endParaRPr sz="1200">
              <a:latin typeface="Arial"/>
              <a:cs typeface="Arial"/>
            </a:endParaRPr>
          </a:p>
          <a:p>
            <a:pPr marL="20955">
              <a:lnSpc>
                <a:spcPct val="100000"/>
              </a:lnSpc>
              <a:spcBef>
                <a:spcPts val="305"/>
              </a:spcBef>
            </a:pP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(c)</a:t>
            </a:r>
            <a:r>
              <a:rPr sz="1200" spc="16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0.95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(d)</a:t>
            </a:r>
            <a:r>
              <a:rPr sz="1200" spc="16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0.98</a:t>
            </a:r>
            <a:endParaRPr sz="1200">
              <a:latin typeface="Arial"/>
              <a:cs typeface="Arial"/>
            </a:endParaRPr>
          </a:p>
          <a:p>
            <a:pPr marL="20955">
              <a:lnSpc>
                <a:spcPct val="100000"/>
              </a:lnSpc>
              <a:spcBef>
                <a:spcPts val="300"/>
              </a:spcBef>
            </a:pP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(e)</a:t>
            </a:r>
            <a:r>
              <a:rPr sz="1200" spc="155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935151"/>
                </a:solidFill>
                <a:latin typeface="Arial"/>
                <a:cs typeface="Arial"/>
              </a:rPr>
              <a:t>0.99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466850" y="1364996"/>
            <a:ext cx="2152650" cy="14668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37285" y="2415732"/>
            <a:ext cx="6217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srgbClr val="00B0F0"/>
                </a:solidFill>
              </a:rPr>
              <a:t>.005</a:t>
            </a:r>
            <a:endParaRPr lang="en-US" sz="1050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39657" y="2415732"/>
            <a:ext cx="6217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srgbClr val="00B0F0"/>
                </a:solidFill>
              </a:rPr>
              <a:t>.005</a:t>
            </a:r>
            <a:endParaRPr lang="en-US" sz="1050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34201" y="2268256"/>
            <a:ext cx="6217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.99</a:t>
            </a:r>
            <a:endParaRPr lang="en-US" sz="1050" dirty="0"/>
          </a:p>
        </p:txBody>
      </p:sp>
      <p:sp>
        <p:nvSpPr>
          <p:cNvPr id="10" name="Rectangle 9"/>
          <p:cNvSpPr/>
          <p:nvPr/>
        </p:nvSpPr>
        <p:spPr>
          <a:xfrm>
            <a:off x="3600450" y="0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</p:spTree>
  </p:cSld>
  <p:clrMapOvr>
    <a:masterClrMapping/>
  </p:clrMapOvr>
  <p:transition>
    <p:cut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9</a:t>
            </a:r>
            <a:endParaRPr sz="8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</a:rPr>
              <a:t>Clicker</a:t>
            </a:r>
            <a:r>
              <a:rPr sz="1000" spc="-5" dirty="0">
                <a:solidFill>
                  <a:srgbClr val="1A2E3D"/>
                </a:solidFill>
              </a:rPr>
              <a:t> </a:t>
            </a:r>
            <a:r>
              <a:rPr sz="1000" spc="5" dirty="0">
                <a:solidFill>
                  <a:srgbClr val="1A2E3D"/>
                </a:solidFill>
              </a:rPr>
              <a:t>question</a:t>
            </a: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92912" y="364617"/>
            <a:ext cx="4222115" cy="796290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304165">
              <a:lnSpc>
                <a:spcPct val="100000"/>
              </a:lnSpc>
              <a:spcBef>
                <a:spcPts val="244"/>
              </a:spcBef>
            </a:pP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What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conﬁdence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level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conﬁdence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interval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that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equivalent </a:t>
            </a:r>
            <a:r>
              <a:rPr sz="1200" spc="5" dirty="0">
                <a:solidFill>
                  <a:srgbClr val="1A2E3D"/>
                </a:solidFill>
                <a:latin typeface="Arial"/>
                <a:cs typeface="Arial"/>
              </a:rPr>
              <a:t>to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u="sng" spc="-15" dirty="0">
                <a:solidFill>
                  <a:srgbClr val="1A2E3D"/>
                </a:solidFill>
                <a:latin typeface="Arial"/>
                <a:cs typeface="Arial"/>
              </a:rPr>
              <a:t>one-sided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hypothesis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test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at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10" dirty="0">
                <a:solidFill>
                  <a:srgbClr val="00B0F0"/>
                </a:solidFill>
                <a:latin typeface="Arial"/>
                <a:cs typeface="Arial"/>
              </a:rPr>
              <a:t>1%  </a:t>
            </a:r>
            <a:r>
              <a:rPr sz="1200" spc="-30" dirty="0">
                <a:solidFill>
                  <a:srgbClr val="00B0F0"/>
                </a:solidFill>
                <a:latin typeface="Arial"/>
                <a:cs typeface="Arial"/>
              </a:rPr>
              <a:t>signiﬁcance </a:t>
            </a:r>
            <a:r>
              <a:rPr sz="1200" spc="-45" dirty="0">
                <a:solidFill>
                  <a:srgbClr val="00B0F0"/>
                </a:solidFill>
                <a:latin typeface="Arial"/>
                <a:cs typeface="Arial"/>
              </a:rPr>
              <a:t>level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? </a:t>
            </a:r>
            <a:r>
              <a:rPr sz="1200" i="1" spc="-20" dirty="0">
                <a:solidFill>
                  <a:srgbClr val="1A2E3D"/>
                </a:solidFill>
                <a:latin typeface="Arial"/>
                <a:cs typeface="Arial"/>
              </a:rPr>
              <a:t>Hint: </a:t>
            </a:r>
            <a:r>
              <a:rPr sz="1200" i="1" spc="-30" dirty="0">
                <a:solidFill>
                  <a:srgbClr val="1A2E3D"/>
                </a:solidFill>
                <a:latin typeface="Arial"/>
                <a:cs typeface="Arial"/>
              </a:rPr>
              <a:t>Draw </a:t>
            </a:r>
            <a:r>
              <a:rPr sz="1200" i="1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i="1" spc="-20" dirty="0">
                <a:solidFill>
                  <a:srgbClr val="1A2E3D"/>
                </a:solidFill>
                <a:latin typeface="Arial"/>
                <a:cs typeface="Arial"/>
              </a:rPr>
              <a:t>picture </a:t>
            </a:r>
            <a:r>
              <a:rPr sz="1200" i="1" spc="-25" dirty="0">
                <a:solidFill>
                  <a:srgbClr val="1A2E3D"/>
                </a:solidFill>
                <a:latin typeface="Arial"/>
                <a:cs typeface="Arial"/>
              </a:rPr>
              <a:t>and </a:t>
            </a:r>
            <a:r>
              <a:rPr sz="1200" i="1" spc="-35" dirty="0">
                <a:solidFill>
                  <a:srgbClr val="1A2E3D"/>
                </a:solidFill>
                <a:latin typeface="Arial"/>
                <a:cs typeface="Arial"/>
              </a:rPr>
              <a:t>mark </a:t>
            </a:r>
            <a:r>
              <a:rPr sz="1200" i="1" spc="-20" dirty="0">
                <a:solidFill>
                  <a:srgbClr val="1A2E3D"/>
                </a:solidFill>
                <a:latin typeface="Arial"/>
                <a:cs typeface="Arial"/>
              </a:rPr>
              <a:t>the  conﬁdence </a:t>
            </a:r>
            <a:r>
              <a:rPr sz="1200" i="1" spc="-50" dirty="0">
                <a:solidFill>
                  <a:srgbClr val="1A2E3D"/>
                </a:solidFill>
                <a:latin typeface="Arial"/>
                <a:cs typeface="Arial"/>
              </a:rPr>
              <a:t>level </a:t>
            </a:r>
            <a:r>
              <a:rPr sz="1200" i="1" spc="-40" dirty="0">
                <a:solidFill>
                  <a:srgbClr val="1A2E3D"/>
                </a:solidFill>
                <a:latin typeface="Arial"/>
                <a:cs typeface="Arial"/>
              </a:rPr>
              <a:t>in </a:t>
            </a:r>
            <a:r>
              <a:rPr sz="1200" i="1" spc="-20" dirty="0">
                <a:solidFill>
                  <a:srgbClr val="1A2E3D"/>
                </a:solidFill>
                <a:latin typeface="Arial"/>
                <a:cs typeface="Arial"/>
              </a:rPr>
              <a:t>the</a:t>
            </a:r>
            <a:r>
              <a:rPr sz="1200" i="1" spc="10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i="1" spc="-35" dirty="0">
                <a:solidFill>
                  <a:srgbClr val="1A2E3D"/>
                </a:solidFill>
                <a:latin typeface="Arial"/>
                <a:cs typeface="Arial"/>
              </a:rPr>
              <a:t>center.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234" y="1254279"/>
            <a:ext cx="563880" cy="113284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405"/>
              </a:spcBef>
            </a:pP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(a)</a:t>
            </a:r>
            <a:r>
              <a:rPr sz="1200" spc="155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0.80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(b)</a:t>
            </a:r>
            <a:r>
              <a:rPr sz="1200" spc="16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0.90</a:t>
            </a:r>
            <a:endParaRPr sz="1200">
              <a:latin typeface="Arial"/>
              <a:cs typeface="Arial"/>
            </a:endParaRPr>
          </a:p>
          <a:p>
            <a:pPr marL="20955">
              <a:lnSpc>
                <a:spcPct val="100000"/>
              </a:lnSpc>
              <a:spcBef>
                <a:spcPts val="305"/>
              </a:spcBef>
            </a:pP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(c)</a:t>
            </a:r>
            <a:r>
              <a:rPr sz="1200" spc="16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0.95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(d)</a:t>
            </a:r>
            <a:r>
              <a:rPr sz="1200" spc="16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0.98</a:t>
            </a:r>
            <a:endParaRPr sz="1200">
              <a:latin typeface="Arial"/>
              <a:cs typeface="Arial"/>
            </a:endParaRPr>
          </a:p>
          <a:p>
            <a:pPr marL="20955">
              <a:lnSpc>
                <a:spcPct val="100000"/>
              </a:lnSpc>
              <a:spcBef>
                <a:spcPts val="300"/>
              </a:spcBef>
            </a:pP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(e)</a:t>
            </a:r>
            <a:r>
              <a:rPr sz="1200" spc="155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0.99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00450" y="0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</p:spTree>
  </p:cSld>
  <p:clrMapOvr>
    <a:masterClrMapping/>
  </p:clrMapOvr>
  <p:transition>
    <p:cut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9</a:t>
            </a:r>
            <a:endParaRPr sz="8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</a:rPr>
              <a:t>Clicker</a:t>
            </a:r>
            <a:r>
              <a:rPr sz="1000" spc="-5" dirty="0">
                <a:solidFill>
                  <a:srgbClr val="1A2E3D"/>
                </a:solidFill>
              </a:rPr>
              <a:t> </a:t>
            </a:r>
            <a:r>
              <a:rPr sz="1000" spc="5" dirty="0">
                <a:solidFill>
                  <a:srgbClr val="1A2E3D"/>
                </a:solidFill>
              </a:rPr>
              <a:t>question</a:t>
            </a: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92912" y="364617"/>
            <a:ext cx="4222115" cy="796290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304165">
              <a:lnSpc>
                <a:spcPct val="100000"/>
              </a:lnSpc>
              <a:spcBef>
                <a:spcPts val="244"/>
              </a:spcBef>
            </a:pP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What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conﬁdence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level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conﬁdence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interval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that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equivalent </a:t>
            </a:r>
            <a:r>
              <a:rPr sz="1200" spc="5" dirty="0">
                <a:solidFill>
                  <a:srgbClr val="1A2E3D"/>
                </a:solidFill>
                <a:latin typeface="Arial"/>
                <a:cs typeface="Arial"/>
              </a:rPr>
              <a:t>to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u="sng" spc="-15" dirty="0">
                <a:solidFill>
                  <a:srgbClr val="1A2E3D"/>
                </a:solidFill>
                <a:latin typeface="Arial"/>
                <a:cs typeface="Arial"/>
              </a:rPr>
              <a:t>one-sided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hypothesis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test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at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10" dirty="0">
                <a:solidFill>
                  <a:srgbClr val="00B0F0"/>
                </a:solidFill>
                <a:latin typeface="Arial"/>
                <a:cs typeface="Arial"/>
              </a:rPr>
              <a:t>1%  </a:t>
            </a:r>
            <a:r>
              <a:rPr sz="1200" spc="-30" dirty="0">
                <a:solidFill>
                  <a:srgbClr val="00B0F0"/>
                </a:solidFill>
                <a:latin typeface="Arial"/>
                <a:cs typeface="Arial"/>
              </a:rPr>
              <a:t>signiﬁcance </a:t>
            </a:r>
            <a:r>
              <a:rPr sz="1200" spc="-45" dirty="0">
                <a:solidFill>
                  <a:srgbClr val="00B0F0"/>
                </a:solidFill>
                <a:latin typeface="Arial"/>
                <a:cs typeface="Arial"/>
              </a:rPr>
              <a:t>level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? </a:t>
            </a:r>
            <a:r>
              <a:rPr sz="1200" i="1" spc="-20" dirty="0">
                <a:solidFill>
                  <a:srgbClr val="1A2E3D"/>
                </a:solidFill>
                <a:latin typeface="Arial"/>
                <a:cs typeface="Arial"/>
              </a:rPr>
              <a:t>Hint: </a:t>
            </a:r>
            <a:r>
              <a:rPr sz="1200" i="1" spc="-30" dirty="0">
                <a:solidFill>
                  <a:srgbClr val="1A2E3D"/>
                </a:solidFill>
                <a:latin typeface="Arial"/>
                <a:cs typeface="Arial"/>
              </a:rPr>
              <a:t>Draw </a:t>
            </a:r>
            <a:r>
              <a:rPr sz="1200" i="1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i="1" spc="-20" dirty="0">
                <a:solidFill>
                  <a:srgbClr val="1A2E3D"/>
                </a:solidFill>
                <a:latin typeface="Arial"/>
                <a:cs typeface="Arial"/>
              </a:rPr>
              <a:t>picture </a:t>
            </a:r>
            <a:r>
              <a:rPr sz="1200" i="1" spc="-25" dirty="0">
                <a:solidFill>
                  <a:srgbClr val="1A2E3D"/>
                </a:solidFill>
                <a:latin typeface="Arial"/>
                <a:cs typeface="Arial"/>
              </a:rPr>
              <a:t>and </a:t>
            </a:r>
            <a:r>
              <a:rPr sz="1200" i="1" spc="-35" dirty="0">
                <a:solidFill>
                  <a:srgbClr val="1A2E3D"/>
                </a:solidFill>
                <a:latin typeface="Arial"/>
                <a:cs typeface="Arial"/>
              </a:rPr>
              <a:t>mark </a:t>
            </a:r>
            <a:r>
              <a:rPr sz="1200" i="1" spc="-20" dirty="0">
                <a:solidFill>
                  <a:srgbClr val="1A2E3D"/>
                </a:solidFill>
                <a:latin typeface="Arial"/>
                <a:cs typeface="Arial"/>
              </a:rPr>
              <a:t>the  conﬁdence </a:t>
            </a:r>
            <a:r>
              <a:rPr sz="1200" i="1" spc="-50" dirty="0">
                <a:solidFill>
                  <a:srgbClr val="1A2E3D"/>
                </a:solidFill>
                <a:latin typeface="Arial"/>
                <a:cs typeface="Arial"/>
              </a:rPr>
              <a:t>level </a:t>
            </a:r>
            <a:r>
              <a:rPr sz="1200" i="1" spc="-40" dirty="0">
                <a:solidFill>
                  <a:srgbClr val="1A2E3D"/>
                </a:solidFill>
                <a:latin typeface="Arial"/>
                <a:cs typeface="Arial"/>
              </a:rPr>
              <a:t>in </a:t>
            </a:r>
            <a:r>
              <a:rPr sz="1200" i="1" spc="-20" dirty="0">
                <a:solidFill>
                  <a:srgbClr val="1A2E3D"/>
                </a:solidFill>
                <a:latin typeface="Arial"/>
                <a:cs typeface="Arial"/>
              </a:rPr>
              <a:t>the</a:t>
            </a:r>
            <a:r>
              <a:rPr sz="1200" i="1" spc="10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i="1" spc="-35" dirty="0">
                <a:solidFill>
                  <a:srgbClr val="1A2E3D"/>
                </a:solidFill>
                <a:latin typeface="Arial"/>
                <a:cs typeface="Arial"/>
              </a:rPr>
              <a:t>center.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234" y="1254279"/>
            <a:ext cx="563880" cy="113284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405"/>
              </a:spcBef>
            </a:pP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(a)</a:t>
            </a:r>
            <a:r>
              <a:rPr sz="1200" spc="155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0.80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(b)</a:t>
            </a:r>
            <a:r>
              <a:rPr sz="1200" spc="16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0.90</a:t>
            </a:r>
            <a:endParaRPr sz="1200">
              <a:latin typeface="Arial"/>
              <a:cs typeface="Arial"/>
            </a:endParaRPr>
          </a:p>
          <a:p>
            <a:pPr marL="20955">
              <a:lnSpc>
                <a:spcPct val="100000"/>
              </a:lnSpc>
              <a:spcBef>
                <a:spcPts val="305"/>
              </a:spcBef>
            </a:pP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(c)</a:t>
            </a:r>
            <a:r>
              <a:rPr sz="1200" spc="16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0.95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(d)</a:t>
            </a:r>
            <a:r>
              <a:rPr sz="1200" spc="16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935151"/>
                </a:solidFill>
                <a:latin typeface="Arial"/>
                <a:cs typeface="Arial"/>
              </a:rPr>
              <a:t>0.98</a:t>
            </a:r>
            <a:endParaRPr sz="1200">
              <a:latin typeface="Arial"/>
              <a:cs typeface="Arial"/>
            </a:endParaRPr>
          </a:p>
          <a:p>
            <a:pPr marL="20955">
              <a:lnSpc>
                <a:spcPct val="100000"/>
              </a:lnSpc>
              <a:spcBef>
                <a:spcPts val="300"/>
              </a:spcBef>
            </a:pP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(e)</a:t>
            </a:r>
            <a:r>
              <a:rPr sz="1200" spc="155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0.99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95450" y="1254279"/>
            <a:ext cx="2114550" cy="14668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56561" y="2332818"/>
            <a:ext cx="6217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srgbClr val="00B0F0"/>
                </a:solidFill>
              </a:rPr>
              <a:t>.01</a:t>
            </a:r>
            <a:endParaRPr lang="en-US" sz="1050" dirty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6541" y="2100598"/>
            <a:ext cx="36420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/>
              <a:t>.98</a:t>
            </a:r>
            <a:endParaRPr lang="en-US" sz="1100" dirty="0"/>
          </a:p>
        </p:txBody>
      </p:sp>
      <p:sp>
        <p:nvSpPr>
          <p:cNvPr id="10" name="Rectangle 9"/>
          <p:cNvSpPr/>
          <p:nvPr/>
        </p:nvSpPr>
        <p:spPr>
          <a:xfrm>
            <a:off x="3600450" y="0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</p:spTree>
  </p:cSld>
  <p:clrMapOvr>
    <a:masterClrMapping/>
  </p:clrMapOvr>
  <p:transition>
    <p:cut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912" y="364617"/>
            <a:ext cx="4222115" cy="644525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180340">
              <a:lnSpc>
                <a:spcPct val="100000"/>
              </a:lnSpc>
              <a:spcBef>
                <a:spcPts val="244"/>
              </a:spcBef>
            </a:pPr>
            <a:r>
              <a:rPr sz="1200" spc="-50" dirty="0">
                <a:solidFill>
                  <a:srgbClr val="1A2E3D"/>
                </a:solidFill>
              </a:rPr>
              <a:t>A </a:t>
            </a:r>
            <a:r>
              <a:rPr sz="1200" spc="-10" dirty="0">
                <a:solidFill>
                  <a:srgbClr val="1A2E3D"/>
                </a:solidFill>
              </a:rPr>
              <a:t>95% </a:t>
            </a:r>
            <a:r>
              <a:rPr sz="1200" spc="-20" dirty="0">
                <a:solidFill>
                  <a:srgbClr val="1A2E3D"/>
                </a:solidFill>
              </a:rPr>
              <a:t>conﬁdence </a:t>
            </a:r>
            <a:r>
              <a:rPr sz="1200" spc="-35" dirty="0">
                <a:solidFill>
                  <a:srgbClr val="1A2E3D"/>
                </a:solidFill>
              </a:rPr>
              <a:t>interval </a:t>
            </a:r>
            <a:r>
              <a:rPr sz="1200" spc="-20" dirty="0">
                <a:solidFill>
                  <a:srgbClr val="1A2E3D"/>
                </a:solidFill>
              </a:rPr>
              <a:t>for the </a:t>
            </a:r>
            <a:r>
              <a:rPr sz="1200" spc="-40" dirty="0">
                <a:solidFill>
                  <a:srgbClr val="1A2E3D"/>
                </a:solidFill>
              </a:rPr>
              <a:t>average </a:t>
            </a:r>
            <a:r>
              <a:rPr sz="1200" spc="-30" dirty="0">
                <a:solidFill>
                  <a:srgbClr val="1A2E3D"/>
                </a:solidFill>
              </a:rPr>
              <a:t>normal </a:t>
            </a:r>
            <a:r>
              <a:rPr sz="1200" spc="-10" dirty="0">
                <a:solidFill>
                  <a:srgbClr val="1A2E3D"/>
                </a:solidFill>
              </a:rPr>
              <a:t>body  </a:t>
            </a:r>
            <a:r>
              <a:rPr sz="1200" spc="-25" dirty="0">
                <a:solidFill>
                  <a:srgbClr val="1A2E3D"/>
                </a:solidFill>
              </a:rPr>
              <a:t>temperature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30" dirty="0">
                <a:solidFill>
                  <a:srgbClr val="1A2E3D"/>
                </a:solidFill>
              </a:rPr>
              <a:t>humans </a:t>
            </a:r>
            <a:r>
              <a:rPr sz="1200" spc="-40" dirty="0">
                <a:solidFill>
                  <a:srgbClr val="1A2E3D"/>
                </a:solidFill>
              </a:rPr>
              <a:t>is </a:t>
            </a:r>
            <a:r>
              <a:rPr sz="1200" spc="-15" dirty="0">
                <a:solidFill>
                  <a:srgbClr val="1A2E3D"/>
                </a:solidFill>
              </a:rPr>
              <a:t>found </a:t>
            </a:r>
            <a:r>
              <a:rPr sz="1200" spc="5" dirty="0">
                <a:solidFill>
                  <a:srgbClr val="1A2E3D"/>
                </a:solidFill>
              </a:rPr>
              <a:t>to </a:t>
            </a:r>
            <a:r>
              <a:rPr sz="1200" spc="-20" dirty="0">
                <a:solidFill>
                  <a:srgbClr val="1A2E3D"/>
                </a:solidFill>
              </a:rPr>
              <a:t>be </a:t>
            </a:r>
            <a:r>
              <a:rPr sz="1200" spc="-30" dirty="0">
                <a:solidFill>
                  <a:srgbClr val="1A2E3D"/>
                </a:solidFill>
              </a:rPr>
              <a:t>(98.1 </a:t>
            </a:r>
            <a:r>
              <a:rPr sz="1200" spc="-130" dirty="0">
                <a:solidFill>
                  <a:srgbClr val="1A2E3D"/>
                </a:solidFill>
              </a:rPr>
              <a:t>F, </a:t>
            </a:r>
            <a:r>
              <a:rPr sz="1200" spc="-5" dirty="0">
                <a:solidFill>
                  <a:srgbClr val="1A2E3D"/>
                </a:solidFill>
              </a:rPr>
              <a:t>98.4 </a:t>
            </a:r>
            <a:r>
              <a:rPr sz="1200" spc="-70" dirty="0">
                <a:solidFill>
                  <a:srgbClr val="1A2E3D"/>
                </a:solidFill>
              </a:rPr>
              <a:t>F). </a:t>
            </a:r>
            <a:r>
              <a:rPr sz="1200" spc="-30" dirty="0">
                <a:solidFill>
                  <a:srgbClr val="1A2E3D"/>
                </a:solidFill>
              </a:rPr>
              <a:t>Which 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20" dirty="0">
                <a:solidFill>
                  <a:srgbClr val="1A2E3D"/>
                </a:solidFill>
              </a:rPr>
              <a:t>the </a:t>
            </a:r>
            <a:r>
              <a:rPr sz="1200" spc="-25" dirty="0">
                <a:solidFill>
                  <a:srgbClr val="1A2E3D"/>
                </a:solidFill>
              </a:rPr>
              <a:t>following </a:t>
            </a:r>
            <a:r>
              <a:rPr sz="1200" spc="-40" dirty="0">
                <a:solidFill>
                  <a:srgbClr val="1A2E3D"/>
                </a:solidFill>
              </a:rPr>
              <a:t>is</a:t>
            </a:r>
            <a:r>
              <a:rPr sz="1200" spc="55" dirty="0">
                <a:solidFill>
                  <a:srgbClr val="1A2E3D"/>
                </a:solidFill>
              </a:rPr>
              <a:t> </a:t>
            </a:r>
            <a:r>
              <a:rPr sz="1200" u="sng" spc="-25" dirty="0">
                <a:solidFill>
                  <a:srgbClr val="1A2E3D"/>
                </a:solidFill>
                <a:uFill>
                  <a:solidFill>
                    <a:srgbClr val="1A2E3D"/>
                  </a:solidFill>
                </a:uFill>
              </a:rPr>
              <a:t>true</a:t>
            </a:r>
            <a:r>
              <a:rPr sz="1200" spc="-25" dirty="0">
                <a:solidFill>
                  <a:srgbClr val="1A2E3D"/>
                </a:solidFill>
              </a:rPr>
              <a:t>?</a:t>
            </a:r>
            <a:endParaRPr sz="120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182492" y="1273175"/>
            <a:ext cx="4125595" cy="1751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5270" indent="-234315">
              <a:spcBef>
                <a:spcPts val="95"/>
              </a:spcBef>
              <a:buClr>
                <a:srgbClr val="024F84"/>
              </a:buClr>
              <a:buFontTx/>
              <a:buAutoNum type="alphaLcParenBoth"/>
              <a:tabLst>
                <a:tab pos="255904" algn="l"/>
              </a:tabLst>
            </a:pPr>
            <a:r>
              <a:rPr spc="-50" dirty="0" smtClean="0"/>
              <a:t>The </a:t>
            </a:r>
            <a:r>
              <a:rPr spc="-25" dirty="0" smtClean="0"/>
              <a:t>hypothesis </a:t>
            </a:r>
            <a:r>
              <a:rPr i="1" spc="10" dirty="0" smtClean="0">
                <a:latin typeface="Times New Roman"/>
                <a:cs typeface="Times New Roman"/>
              </a:rPr>
              <a:t>H</a:t>
            </a:r>
            <a:r>
              <a:rPr sz="1200" spc="15" baseline="-13888" dirty="0" smtClean="0">
                <a:latin typeface="Times New Roman"/>
                <a:cs typeface="Times New Roman"/>
              </a:rPr>
              <a:t>0 </a:t>
            </a:r>
            <a:r>
              <a:rPr sz="1200" spc="-10" dirty="0" smtClean="0">
                <a:latin typeface="Times New Roman"/>
                <a:cs typeface="Times New Roman"/>
              </a:rPr>
              <a:t>: </a:t>
            </a:r>
            <a:r>
              <a:rPr sz="1200" i="1" spc="10" dirty="0" smtClean="0">
                <a:latin typeface="Times New Roman"/>
                <a:cs typeface="Times New Roman"/>
              </a:rPr>
              <a:t>µ </a:t>
            </a:r>
            <a:r>
              <a:rPr sz="1200" spc="229" dirty="0" smtClean="0">
                <a:latin typeface="Times New Roman"/>
                <a:cs typeface="Times New Roman"/>
              </a:rPr>
              <a:t>= </a:t>
            </a:r>
            <a:r>
              <a:rPr sz="1200" spc="-10" dirty="0" smtClean="0">
                <a:latin typeface="Times New Roman"/>
                <a:cs typeface="Times New Roman"/>
              </a:rPr>
              <a:t>98</a:t>
            </a:r>
            <a:r>
              <a:rPr sz="1200" i="1" spc="-10" dirty="0" smtClean="0">
                <a:latin typeface="Times New Roman"/>
                <a:cs typeface="Times New Roman"/>
              </a:rPr>
              <a:t>.</a:t>
            </a:r>
            <a:r>
              <a:rPr sz="1200" spc="-10" dirty="0" smtClean="0">
                <a:latin typeface="Times New Roman"/>
                <a:cs typeface="Times New Roman"/>
              </a:rPr>
              <a:t>2 </a:t>
            </a:r>
            <a:r>
              <a:rPr sz="1200" spc="-10" dirty="0" smtClean="0"/>
              <a:t>would </a:t>
            </a:r>
            <a:r>
              <a:rPr sz="1200" spc="-20" dirty="0" smtClean="0"/>
              <a:t>be </a:t>
            </a:r>
            <a:r>
              <a:rPr sz="1200" spc="-25" dirty="0" smtClean="0"/>
              <a:t>rejected </a:t>
            </a:r>
            <a:r>
              <a:rPr sz="1200" spc="-15" dirty="0" smtClean="0"/>
              <a:t>at </a:t>
            </a:r>
            <a:r>
              <a:rPr sz="1200" i="1" spc="110" dirty="0" smtClean="0">
                <a:latin typeface="Times New Roman"/>
                <a:cs typeface="Times New Roman"/>
              </a:rPr>
              <a:t>α </a:t>
            </a:r>
            <a:r>
              <a:rPr sz="1200" spc="229" dirty="0" smtClean="0">
                <a:latin typeface="Times New Roman"/>
                <a:cs typeface="Times New Roman"/>
              </a:rPr>
              <a:t>=</a:t>
            </a:r>
            <a:r>
              <a:rPr sz="1200" spc="-35" dirty="0" smtClean="0">
                <a:latin typeface="Times New Roman"/>
                <a:cs typeface="Times New Roman"/>
              </a:rPr>
              <a:t> </a:t>
            </a:r>
            <a:r>
              <a:rPr sz="1200" spc="-10" dirty="0" smtClean="0">
                <a:latin typeface="Times New Roman"/>
                <a:cs typeface="Times New Roman"/>
              </a:rPr>
              <a:t>0</a:t>
            </a:r>
            <a:r>
              <a:rPr sz="1200" i="1" spc="-10" dirty="0" smtClean="0">
                <a:latin typeface="Times New Roman"/>
                <a:cs typeface="Times New Roman"/>
              </a:rPr>
              <a:t>.</a:t>
            </a:r>
            <a:r>
              <a:rPr sz="1200" spc="-10" dirty="0" smtClean="0">
                <a:latin typeface="Times New Roman"/>
                <a:cs typeface="Times New Roman"/>
              </a:rPr>
              <a:t>05</a:t>
            </a:r>
            <a:r>
              <a:rPr lang="en-US" sz="1200" spc="-10" dirty="0" smtClean="0">
                <a:latin typeface="Times New Roman"/>
                <a:cs typeface="Times New Roman"/>
              </a:rPr>
              <a:t> </a:t>
            </a:r>
            <a:r>
              <a:rPr lang="en-US" spc="-40" dirty="0"/>
              <a:t>in </a:t>
            </a:r>
            <a:r>
              <a:rPr lang="en-US" spc="-35" dirty="0"/>
              <a:t>favor </a:t>
            </a:r>
            <a:r>
              <a:rPr lang="en-US" spc="-15" dirty="0"/>
              <a:t>of </a:t>
            </a:r>
            <a:r>
              <a:rPr lang="en-US" i="1" spc="45" dirty="0">
                <a:latin typeface="Times New Roman"/>
                <a:cs typeface="Times New Roman"/>
              </a:rPr>
              <a:t>H</a:t>
            </a:r>
            <a:r>
              <a:rPr lang="en-US" i="1" spc="67" baseline="-13888" dirty="0">
                <a:latin typeface="Georgia"/>
                <a:cs typeface="Georgia"/>
              </a:rPr>
              <a:t>A </a:t>
            </a:r>
            <a:r>
              <a:rPr lang="en-US" spc="-10" dirty="0">
                <a:latin typeface="Times New Roman"/>
                <a:cs typeface="Times New Roman"/>
              </a:rPr>
              <a:t>: </a:t>
            </a:r>
            <a:r>
              <a:rPr lang="en-US" i="1" spc="10" dirty="0">
                <a:latin typeface="Times New Roman"/>
                <a:cs typeface="Times New Roman"/>
              </a:rPr>
              <a:t>µ </a:t>
            </a:r>
            <a:r>
              <a:rPr lang="en-US" i="1" spc="100" dirty="0">
                <a:latin typeface="Times New Roman"/>
                <a:cs typeface="Times New Roman"/>
              </a:rPr>
              <a:t>≠</a:t>
            </a:r>
            <a:r>
              <a:rPr lang="en-US" spc="-5" dirty="0" smtClean="0">
                <a:latin typeface="Times New Roman"/>
                <a:cs typeface="Times New Roman"/>
              </a:rPr>
              <a:t>98</a:t>
            </a:r>
            <a:r>
              <a:rPr lang="en-US" i="1" spc="-5" dirty="0" smtClean="0">
                <a:latin typeface="Times New Roman"/>
                <a:cs typeface="Times New Roman"/>
              </a:rPr>
              <a:t>.</a:t>
            </a:r>
            <a:r>
              <a:rPr lang="en-US" spc="-5" dirty="0" smtClean="0">
                <a:latin typeface="Times New Roman"/>
                <a:cs typeface="Times New Roman"/>
              </a:rPr>
              <a:t>2</a:t>
            </a:r>
            <a:r>
              <a:rPr lang="en-US" spc="-5" dirty="0"/>
              <a:t>.</a:t>
            </a:r>
            <a:endParaRPr lang="en-US" dirty="0">
              <a:latin typeface="Times New Roman"/>
              <a:cs typeface="Times New Roman"/>
            </a:endParaRPr>
          </a:p>
          <a:p>
            <a:pPr marL="255270" indent="-242570">
              <a:lnSpc>
                <a:spcPct val="100000"/>
              </a:lnSpc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pc="-50" dirty="0" smtClean="0"/>
              <a:t>The </a:t>
            </a:r>
            <a:r>
              <a:rPr spc="-25" dirty="0"/>
              <a:t>hypothesis </a:t>
            </a:r>
            <a:r>
              <a:rPr i="1" spc="10" dirty="0">
                <a:latin typeface="Times New Roman"/>
                <a:cs typeface="Times New Roman"/>
              </a:rPr>
              <a:t>H</a:t>
            </a:r>
            <a:r>
              <a:rPr sz="1200" spc="15" baseline="-13888" dirty="0">
                <a:latin typeface="Times New Roman"/>
                <a:cs typeface="Times New Roman"/>
              </a:rPr>
              <a:t>0 </a:t>
            </a:r>
            <a:r>
              <a:rPr sz="1200" spc="-10" dirty="0">
                <a:latin typeface="Times New Roman"/>
                <a:cs typeface="Times New Roman"/>
              </a:rPr>
              <a:t>: </a:t>
            </a:r>
            <a:r>
              <a:rPr sz="1200" i="1" spc="10" dirty="0">
                <a:latin typeface="Times New Roman"/>
                <a:cs typeface="Times New Roman"/>
              </a:rPr>
              <a:t>µ </a:t>
            </a:r>
            <a:r>
              <a:rPr sz="1200" spc="229" dirty="0">
                <a:latin typeface="Times New Roman"/>
                <a:cs typeface="Times New Roman"/>
              </a:rPr>
              <a:t>= </a:t>
            </a:r>
            <a:r>
              <a:rPr sz="1200" spc="-10" dirty="0">
                <a:latin typeface="Times New Roman"/>
                <a:cs typeface="Times New Roman"/>
              </a:rPr>
              <a:t>98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2 </a:t>
            </a:r>
            <a:r>
              <a:rPr sz="1200" spc="-10" dirty="0"/>
              <a:t>would </a:t>
            </a:r>
            <a:r>
              <a:rPr sz="1200" spc="-20" dirty="0"/>
              <a:t>be </a:t>
            </a:r>
            <a:r>
              <a:rPr sz="1200" spc="-25" dirty="0"/>
              <a:t>rejected</a:t>
            </a:r>
            <a:r>
              <a:rPr sz="1200" spc="-45" dirty="0"/>
              <a:t> </a:t>
            </a:r>
            <a:r>
              <a:rPr sz="1200" spc="-15" dirty="0"/>
              <a:t>at</a:t>
            </a:r>
            <a:endParaRPr sz="1200" dirty="0">
              <a:latin typeface="Times New Roman"/>
              <a:cs typeface="Times New Roman"/>
            </a:endParaRPr>
          </a:p>
          <a:p>
            <a:pPr marL="255270">
              <a:lnSpc>
                <a:spcPct val="100000"/>
              </a:lnSpc>
              <a:spcBef>
                <a:spcPts val="5"/>
              </a:spcBef>
            </a:pPr>
            <a:r>
              <a:rPr i="1" spc="110" dirty="0">
                <a:latin typeface="Times New Roman"/>
                <a:cs typeface="Times New Roman"/>
              </a:rPr>
              <a:t>α </a:t>
            </a:r>
            <a:r>
              <a:rPr spc="229" dirty="0">
                <a:latin typeface="Times New Roman"/>
                <a:cs typeface="Times New Roman"/>
              </a:rPr>
              <a:t>= </a:t>
            </a:r>
            <a:r>
              <a:rPr spc="-10" dirty="0">
                <a:latin typeface="Times New Roman"/>
                <a:cs typeface="Times New Roman"/>
              </a:rPr>
              <a:t>0</a:t>
            </a:r>
            <a:r>
              <a:rPr i="1" spc="-10" dirty="0">
                <a:latin typeface="Times New Roman"/>
                <a:cs typeface="Times New Roman"/>
              </a:rPr>
              <a:t>.</a:t>
            </a:r>
            <a:r>
              <a:rPr spc="-10" dirty="0">
                <a:latin typeface="Times New Roman"/>
                <a:cs typeface="Times New Roman"/>
              </a:rPr>
              <a:t>025 </a:t>
            </a:r>
            <a:r>
              <a:rPr spc="-40" dirty="0"/>
              <a:t>in </a:t>
            </a:r>
            <a:r>
              <a:rPr spc="-35" dirty="0"/>
              <a:t>favor </a:t>
            </a:r>
            <a:r>
              <a:rPr spc="-15" dirty="0"/>
              <a:t>of </a:t>
            </a:r>
            <a:r>
              <a:rPr i="1" spc="45" dirty="0">
                <a:latin typeface="Times New Roman"/>
                <a:cs typeface="Times New Roman"/>
              </a:rPr>
              <a:t>H</a:t>
            </a:r>
            <a:r>
              <a:rPr sz="1200" i="1" spc="67" baseline="-13888" dirty="0">
                <a:latin typeface="Georgia"/>
                <a:cs typeface="Georgia"/>
              </a:rPr>
              <a:t>A </a:t>
            </a:r>
            <a:r>
              <a:rPr sz="1200" spc="-10" dirty="0">
                <a:latin typeface="Times New Roman"/>
                <a:cs typeface="Times New Roman"/>
              </a:rPr>
              <a:t>: </a:t>
            </a:r>
            <a:r>
              <a:rPr sz="1200" i="1" spc="10" dirty="0">
                <a:latin typeface="Times New Roman"/>
                <a:cs typeface="Times New Roman"/>
              </a:rPr>
              <a:t>µ </a:t>
            </a:r>
            <a:r>
              <a:rPr sz="1200" i="1" spc="100" dirty="0">
                <a:latin typeface="Times New Roman"/>
                <a:cs typeface="Times New Roman"/>
              </a:rPr>
              <a:t>&gt;</a:t>
            </a:r>
            <a:r>
              <a:rPr sz="1200" i="1" spc="-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98</a:t>
            </a:r>
            <a:r>
              <a:rPr sz="1200" i="1" spc="-5" dirty="0">
                <a:latin typeface="Times New Roman"/>
                <a:cs typeface="Times New Roman"/>
              </a:rPr>
              <a:t>.</a:t>
            </a:r>
            <a:r>
              <a:rPr sz="1200" spc="-5" dirty="0">
                <a:latin typeface="Times New Roman"/>
                <a:cs typeface="Times New Roman"/>
              </a:rPr>
              <a:t>2</a:t>
            </a:r>
            <a:r>
              <a:rPr sz="1200" spc="-5" dirty="0"/>
              <a:t>.</a:t>
            </a:r>
            <a:endParaRPr sz="1200" dirty="0">
              <a:latin typeface="Times New Roman"/>
              <a:cs typeface="Times New Roman"/>
            </a:endParaRPr>
          </a:p>
          <a:p>
            <a:pPr marL="255270" marR="31115" indent="-234315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lphaLcParenBoth" startAt="3"/>
              <a:tabLst>
                <a:tab pos="255904" algn="l"/>
              </a:tabLst>
            </a:pPr>
            <a:r>
              <a:rPr spc="-50" dirty="0"/>
              <a:t>The </a:t>
            </a:r>
            <a:r>
              <a:rPr spc="-25" dirty="0"/>
              <a:t>hypothesis </a:t>
            </a:r>
            <a:r>
              <a:rPr i="1" spc="10" dirty="0">
                <a:latin typeface="Times New Roman"/>
                <a:cs typeface="Times New Roman"/>
              </a:rPr>
              <a:t>H</a:t>
            </a:r>
            <a:r>
              <a:rPr sz="1200" spc="15" baseline="-13888" dirty="0">
                <a:latin typeface="Times New Roman"/>
                <a:cs typeface="Times New Roman"/>
              </a:rPr>
              <a:t>0 </a:t>
            </a:r>
            <a:r>
              <a:rPr sz="1200" spc="-10" dirty="0">
                <a:latin typeface="Times New Roman"/>
                <a:cs typeface="Times New Roman"/>
              </a:rPr>
              <a:t>: </a:t>
            </a:r>
            <a:r>
              <a:rPr sz="1200" i="1" spc="10" dirty="0">
                <a:latin typeface="Times New Roman"/>
                <a:cs typeface="Times New Roman"/>
              </a:rPr>
              <a:t>µ </a:t>
            </a:r>
            <a:r>
              <a:rPr sz="1200" spc="229" dirty="0">
                <a:latin typeface="Times New Roman"/>
                <a:cs typeface="Times New Roman"/>
              </a:rPr>
              <a:t>= </a:t>
            </a:r>
            <a:r>
              <a:rPr sz="1200" spc="-20" dirty="0">
                <a:latin typeface="Times New Roman"/>
                <a:cs typeface="Times New Roman"/>
              </a:rPr>
              <a:t>98 </a:t>
            </a:r>
            <a:r>
              <a:rPr sz="1200" spc="-10" dirty="0"/>
              <a:t>would </a:t>
            </a:r>
            <a:r>
              <a:rPr sz="1200" spc="-20" dirty="0"/>
              <a:t>be </a:t>
            </a:r>
            <a:r>
              <a:rPr sz="1200" spc="-25" dirty="0" smtClean="0"/>
              <a:t>rejected</a:t>
            </a:r>
            <a:r>
              <a:rPr lang="en-US" sz="1200" spc="-25" dirty="0" smtClean="0"/>
              <a:t> </a:t>
            </a:r>
            <a:r>
              <a:rPr lang="en-US" spc="-40" dirty="0"/>
              <a:t>in </a:t>
            </a:r>
            <a:r>
              <a:rPr lang="en-US" spc="-35" dirty="0"/>
              <a:t>favor </a:t>
            </a:r>
            <a:r>
              <a:rPr lang="en-US" spc="-15" dirty="0"/>
              <a:t>of </a:t>
            </a:r>
            <a:r>
              <a:rPr lang="en-US" i="1" spc="45" dirty="0">
                <a:latin typeface="Times New Roman"/>
                <a:cs typeface="Times New Roman"/>
              </a:rPr>
              <a:t>H</a:t>
            </a:r>
            <a:r>
              <a:rPr lang="en-US" i="1" spc="67" baseline="-13888" dirty="0">
                <a:latin typeface="Georgia"/>
                <a:cs typeface="Georgia"/>
              </a:rPr>
              <a:t>A </a:t>
            </a:r>
            <a:r>
              <a:rPr lang="en-US" spc="-10" dirty="0">
                <a:latin typeface="Times New Roman"/>
                <a:cs typeface="Times New Roman"/>
              </a:rPr>
              <a:t>: </a:t>
            </a:r>
            <a:r>
              <a:rPr lang="en-US" i="1" spc="10" dirty="0">
                <a:latin typeface="Times New Roman"/>
                <a:cs typeface="Times New Roman"/>
              </a:rPr>
              <a:t>µ </a:t>
            </a:r>
            <a:r>
              <a:rPr lang="en-US" i="1" spc="100" dirty="0" smtClean="0">
                <a:latin typeface="Times New Roman"/>
                <a:cs typeface="Times New Roman"/>
              </a:rPr>
              <a:t>≠</a:t>
            </a:r>
            <a:r>
              <a:rPr lang="en-US" i="1" spc="-15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98</a:t>
            </a:r>
            <a:r>
              <a:rPr sz="1200" spc="-25" dirty="0" smtClean="0"/>
              <a:t> </a:t>
            </a:r>
            <a:r>
              <a:rPr sz="1200" spc="-30" dirty="0"/>
              <a:t>using </a:t>
            </a:r>
            <a:r>
              <a:rPr sz="1200" spc="-50" dirty="0"/>
              <a:t>a </a:t>
            </a:r>
            <a:r>
              <a:rPr sz="1200" spc="-10" dirty="0"/>
              <a:t>90%  </a:t>
            </a:r>
            <a:r>
              <a:rPr sz="1200" spc="-20" dirty="0"/>
              <a:t>conﬁdence</a:t>
            </a:r>
            <a:r>
              <a:rPr sz="1200" spc="-5" dirty="0"/>
              <a:t> </a:t>
            </a:r>
            <a:r>
              <a:rPr sz="1200" spc="-35" dirty="0"/>
              <a:t>interval.</a:t>
            </a:r>
            <a:endParaRPr sz="1200" dirty="0">
              <a:latin typeface="Times New Roman"/>
              <a:cs typeface="Times New Roman"/>
            </a:endParaRPr>
          </a:p>
          <a:p>
            <a:pPr marL="255270" marR="260985" indent="-242570">
              <a:lnSpc>
                <a:spcPct val="100000"/>
              </a:lnSpc>
              <a:spcBef>
                <a:spcPts val="309"/>
              </a:spcBef>
              <a:buClr>
                <a:srgbClr val="024F84"/>
              </a:buClr>
              <a:buAutoNum type="alphaLcParenBoth" startAt="3"/>
              <a:tabLst>
                <a:tab pos="255904" algn="l"/>
              </a:tabLst>
            </a:pPr>
            <a:r>
              <a:rPr spc="-50" dirty="0"/>
              <a:t>The </a:t>
            </a:r>
            <a:r>
              <a:rPr spc="-25" dirty="0"/>
              <a:t>hypothesis </a:t>
            </a:r>
            <a:r>
              <a:rPr i="1" spc="10" dirty="0">
                <a:latin typeface="Times New Roman"/>
                <a:cs typeface="Times New Roman"/>
              </a:rPr>
              <a:t>H</a:t>
            </a:r>
            <a:r>
              <a:rPr sz="1200" spc="15" baseline="-13888" dirty="0">
                <a:latin typeface="Times New Roman"/>
                <a:cs typeface="Times New Roman"/>
              </a:rPr>
              <a:t>0 </a:t>
            </a:r>
            <a:r>
              <a:rPr sz="1200" spc="-10" dirty="0">
                <a:latin typeface="Times New Roman"/>
                <a:cs typeface="Times New Roman"/>
              </a:rPr>
              <a:t>: </a:t>
            </a:r>
            <a:r>
              <a:rPr sz="1200" i="1" spc="10" dirty="0">
                <a:latin typeface="Times New Roman"/>
                <a:cs typeface="Times New Roman"/>
              </a:rPr>
              <a:t>µ </a:t>
            </a:r>
            <a:r>
              <a:rPr sz="1200" spc="229" dirty="0">
                <a:latin typeface="Times New Roman"/>
                <a:cs typeface="Times New Roman"/>
              </a:rPr>
              <a:t>= </a:t>
            </a:r>
            <a:r>
              <a:rPr sz="1200" spc="-10" dirty="0">
                <a:latin typeface="Times New Roman"/>
                <a:cs typeface="Times New Roman"/>
              </a:rPr>
              <a:t>98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2 </a:t>
            </a:r>
            <a:r>
              <a:rPr sz="1200" spc="-10" dirty="0"/>
              <a:t>would </a:t>
            </a:r>
            <a:r>
              <a:rPr sz="1200" spc="-20" dirty="0"/>
              <a:t>be </a:t>
            </a:r>
            <a:r>
              <a:rPr sz="1200" spc="-25" dirty="0" smtClean="0"/>
              <a:t>rejected</a:t>
            </a:r>
            <a:r>
              <a:rPr lang="en-US" sz="1200" spc="-25" dirty="0" smtClean="0"/>
              <a:t> </a:t>
            </a:r>
            <a:r>
              <a:rPr lang="en-US" spc="-10" dirty="0"/>
              <a:t>would </a:t>
            </a:r>
            <a:r>
              <a:rPr lang="en-US" spc="-20" dirty="0"/>
              <a:t>be </a:t>
            </a:r>
            <a:r>
              <a:rPr lang="en-US" spc="-25" dirty="0"/>
              <a:t>rejected </a:t>
            </a:r>
            <a:r>
              <a:rPr lang="en-US" spc="-40" dirty="0"/>
              <a:t>in </a:t>
            </a:r>
            <a:r>
              <a:rPr lang="en-US" spc="-35" dirty="0"/>
              <a:t>favor </a:t>
            </a:r>
            <a:r>
              <a:rPr lang="en-US" spc="-15" dirty="0"/>
              <a:t>of </a:t>
            </a:r>
            <a:r>
              <a:rPr lang="en-US" i="1" spc="45" dirty="0">
                <a:latin typeface="Times New Roman"/>
                <a:cs typeface="Times New Roman"/>
              </a:rPr>
              <a:t>H</a:t>
            </a:r>
            <a:r>
              <a:rPr lang="en-US" i="1" spc="67" baseline="-13888" dirty="0">
                <a:latin typeface="Georgia"/>
                <a:cs typeface="Georgia"/>
              </a:rPr>
              <a:t>A </a:t>
            </a:r>
            <a:r>
              <a:rPr lang="en-US" spc="-10" dirty="0">
                <a:latin typeface="Times New Roman"/>
                <a:cs typeface="Times New Roman"/>
              </a:rPr>
              <a:t>: </a:t>
            </a:r>
            <a:r>
              <a:rPr lang="en-US" i="1" spc="10" dirty="0">
                <a:latin typeface="Times New Roman"/>
                <a:cs typeface="Times New Roman"/>
              </a:rPr>
              <a:t>µ </a:t>
            </a:r>
            <a:r>
              <a:rPr lang="en-US" i="1" spc="100" dirty="0">
                <a:latin typeface="Times New Roman"/>
                <a:cs typeface="Times New Roman"/>
              </a:rPr>
              <a:t>≠</a:t>
            </a:r>
            <a:r>
              <a:rPr lang="en-US" i="1" spc="-155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98</a:t>
            </a:r>
            <a:r>
              <a:rPr lang="en-US" i="1" spc="-5" dirty="0">
                <a:latin typeface="Times New Roman"/>
                <a:cs typeface="Times New Roman"/>
              </a:rPr>
              <a:t>.</a:t>
            </a:r>
            <a:r>
              <a:rPr lang="en-US" spc="-5" dirty="0">
                <a:latin typeface="Times New Roman"/>
                <a:cs typeface="Times New Roman"/>
              </a:rPr>
              <a:t>2</a:t>
            </a:r>
            <a:r>
              <a:rPr sz="1200" spc="-25" dirty="0" smtClean="0"/>
              <a:t> </a:t>
            </a:r>
            <a:r>
              <a:rPr sz="1200" spc="-30" dirty="0"/>
              <a:t>using </a:t>
            </a:r>
            <a:r>
              <a:rPr sz="1200" spc="-50" dirty="0"/>
              <a:t>a  </a:t>
            </a:r>
            <a:r>
              <a:rPr sz="1200" spc="-10" dirty="0"/>
              <a:t>99% </a:t>
            </a:r>
            <a:r>
              <a:rPr sz="1200" spc="-20" dirty="0"/>
              <a:t>conﬁdence</a:t>
            </a:r>
            <a:r>
              <a:rPr sz="1200" spc="5" dirty="0"/>
              <a:t> </a:t>
            </a:r>
            <a:r>
              <a:rPr sz="1200" spc="-35" dirty="0"/>
              <a:t>interval.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00450" y="0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850" y="358775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👫 </a:t>
            </a:r>
            <a:r>
              <a:rPr lang="en-US" sz="2400" b="1" dirty="0" smtClean="0"/>
              <a:t>Have we done frequentist hypothesis testing yet?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00050" y="1806575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Yes! </a:t>
            </a:r>
            <a:r>
              <a:rPr lang="en-US" sz="1600" b="1" dirty="0" smtClean="0">
                <a:solidFill>
                  <a:srgbClr val="00B050"/>
                </a:solidFill>
              </a:rPr>
              <a:t>Randomization testing </a:t>
            </a:r>
            <a:r>
              <a:rPr lang="en-US" sz="1600" b="1" dirty="0" smtClean="0"/>
              <a:t>is a </a:t>
            </a:r>
            <a:r>
              <a:rPr lang="en-US" sz="1600" b="1" u="sng" dirty="0" smtClean="0"/>
              <a:t>type</a:t>
            </a:r>
            <a:r>
              <a:rPr lang="en-US" sz="1600" b="1" dirty="0" smtClean="0"/>
              <a:t> of frequentist hypothesis testing!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475692867"/>
      </p:ext>
    </p:extLst>
  </p:cSld>
  <p:clrMapOvr>
    <a:masterClrMapping/>
  </p:clrMapOvr>
  <p:transition>
    <p:cut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912" y="364617"/>
            <a:ext cx="4222115" cy="644525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180340">
              <a:lnSpc>
                <a:spcPct val="100000"/>
              </a:lnSpc>
              <a:spcBef>
                <a:spcPts val="244"/>
              </a:spcBef>
            </a:pPr>
            <a:r>
              <a:rPr sz="1200" spc="-50" dirty="0">
                <a:solidFill>
                  <a:srgbClr val="1A2E3D"/>
                </a:solidFill>
              </a:rPr>
              <a:t>A </a:t>
            </a:r>
            <a:r>
              <a:rPr sz="1200" spc="-10" dirty="0">
                <a:solidFill>
                  <a:srgbClr val="1A2E3D"/>
                </a:solidFill>
              </a:rPr>
              <a:t>95% </a:t>
            </a:r>
            <a:r>
              <a:rPr sz="1200" spc="-20" dirty="0">
                <a:solidFill>
                  <a:srgbClr val="1A2E3D"/>
                </a:solidFill>
              </a:rPr>
              <a:t>conﬁdence </a:t>
            </a:r>
            <a:r>
              <a:rPr sz="1200" spc="-35" dirty="0">
                <a:solidFill>
                  <a:srgbClr val="1A2E3D"/>
                </a:solidFill>
              </a:rPr>
              <a:t>interval </a:t>
            </a:r>
            <a:r>
              <a:rPr sz="1200" spc="-20" dirty="0">
                <a:solidFill>
                  <a:srgbClr val="1A2E3D"/>
                </a:solidFill>
              </a:rPr>
              <a:t>for the </a:t>
            </a:r>
            <a:r>
              <a:rPr sz="1200" spc="-40" dirty="0">
                <a:solidFill>
                  <a:srgbClr val="1A2E3D"/>
                </a:solidFill>
              </a:rPr>
              <a:t>average </a:t>
            </a:r>
            <a:r>
              <a:rPr sz="1200" spc="-30" dirty="0">
                <a:solidFill>
                  <a:srgbClr val="1A2E3D"/>
                </a:solidFill>
              </a:rPr>
              <a:t>normal </a:t>
            </a:r>
            <a:r>
              <a:rPr sz="1200" spc="-10" dirty="0">
                <a:solidFill>
                  <a:srgbClr val="1A2E3D"/>
                </a:solidFill>
              </a:rPr>
              <a:t>body  </a:t>
            </a:r>
            <a:r>
              <a:rPr sz="1200" spc="-25" dirty="0">
                <a:solidFill>
                  <a:srgbClr val="1A2E3D"/>
                </a:solidFill>
              </a:rPr>
              <a:t>temperature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30" dirty="0">
                <a:solidFill>
                  <a:srgbClr val="1A2E3D"/>
                </a:solidFill>
              </a:rPr>
              <a:t>humans </a:t>
            </a:r>
            <a:r>
              <a:rPr sz="1200" spc="-40" dirty="0">
                <a:solidFill>
                  <a:srgbClr val="1A2E3D"/>
                </a:solidFill>
              </a:rPr>
              <a:t>is </a:t>
            </a:r>
            <a:r>
              <a:rPr sz="1200" spc="-15" dirty="0">
                <a:solidFill>
                  <a:srgbClr val="1A2E3D"/>
                </a:solidFill>
              </a:rPr>
              <a:t>found </a:t>
            </a:r>
            <a:r>
              <a:rPr sz="1200" spc="5" dirty="0">
                <a:solidFill>
                  <a:srgbClr val="1A2E3D"/>
                </a:solidFill>
              </a:rPr>
              <a:t>to </a:t>
            </a:r>
            <a:r>
              <a:rPr sz="1200" spc="-20" dirty="0">
                <a:solidFill>
                  <a:srgbClr val="1A2E3D"/>
                </a:solidFill>
              </a:rPr>
              <a:t>be </a:t>
            </a:r>
            <a:r>
              <a:rPr sz="1200" spc="-30" dirty="0">
                <a:solidFill>
                  <a:srgbClr val="1A2E3D"/>
                </a:solidFill>
              </a:rPr>
              <a:t>(98.1 </a:t>
            </a:r>
            <a:r>
              <a:rPr sz="1200" spc="-130" dirty="0">
                <a:solidFill>
                  <a:srgbClr val="1A2E3D"/>
                </a:solidFill>
              </a:rPr>
              <a:t>F, </a:t>
            </a:r>
            <a:r>
              <a:rPr sz="1200" spc="-5" dirty="0">
                <a:solidFill>
                  <a:srgbClr val="1A2E3D"/>
                </a:solidFill>
              </a:rPr>
              <a:t>98.4 </a:t>
            </a:r>
            <a:r>
              <a:rPr sz="1200" spc="-70" dirty="0">
                <a:solidFill>
                  <a:srgbClr val="1A2E3D"/>
                </a:solidFill>
              </a:rPr>
              <a:t>F). </a:t>
            </a:r>
            <a:r>
              <a:rPr sz="1200" spc="-30" dirty="0">
                <a:solidFill>
                  <a:srgbClr val="1A2E3D"/>
                </a:solidFill>
              </a:rPr>
              <a:t>Which 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20" dirty="0">
                <a:solidFill>
                  <a:srgbClr val="1A2E3D"/>
                </a:solidFill>
              </a:rPr>
              <a:t>the </a:t>
            </a:r>
            <a:r>
              <a:rPr sz="1200" spc="-25" dirty="0">
                <a:solidFill>
                  <a:srgbClr val="1A2E3D"/>
                </a:solidFill>
              </a:rPr>
              <a:t>following </a:t>
            </a:r>
            <a:r>
              <a:rPr sz="1200" spc="-40" dirty="0">
                <a:solidFill>
                  <a:srgbClr val="1A2E3D"/>
                </a:solidFill>
              </a:rPr>
              <a:t>is</a:t>
            </a:r>
            <a:r>
              <a:rPr sz="1200" spc="55" dirty="0">
                <a:solidFill>
                  <a:srgbClr val="1A2E3D"/>
                </a:solidFill>
              </a:rPr>
              <a:t> </a:t>
            </a:r>
            <a:r>
              <a:rPr sz="1200" u="sng" spc="-25" dirty="0">
                <a:solidFill>
                  <a:srgbClr val="1A2E3D"/>
                </a:solidFill>
                <a:uFill>
                  <a:solidFill>
                    <a:srgbClr val="1A2E3D"/>
                  </a:solidFill>
                </a:uFill>
              </a:rPr>
              <a:t>true</a:t>
            </a:r>
            <a:r>
              <a:rPr sz="1200" spc="-25" dirty="0">
                <a:solidFill>
                  <a:srgbClr val="1A2E3D"/>
                </a:solidFill>
              </a:rPr>
              <a:t>?</a:t>
            </a:r>
            <a:endParaRPr sz="120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241171" y="1273175"/>
            <a:ext cx="4125595" cy="1751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5270" indent="-234315">
              <a:spcBef>
                <a:spcPts val="95"/>
              </a:spcBef>
              <a:buClr>
                <a:srgbClr val="024F84"/>
              </a:buClr>
              <a:buFontTx/>
              <a:buAutoNum type="alphaLcParenBoth"/>
              <a:tabLst>
                <a:tab pos="255904" algn="l"/>
              </a:tabLst>
            </a:pPr>
            <a:r>
              <a:rPr lang="en-US" spc="-50" dirty="0"/>
              <a:t>The </a:t>
            </a:r>
            <a:r>
              <a:rPr lang="en-US" spc="-25" dirty="0"/>
              <a:t>hypothesis </a:t>
            </a:r>
            <a:r>
              <a:rPr lang="en-US" i="1" spc="10" dirty="0">
                <a:latin typeface="Times New Roman"/>
                <a:cs typeface="Times New Roman"/>
              </a:rPr>
              <a:t>H</a:t>
            </a:r>
            <a:r>
              <a:rPr lang="en-US" spc="15" baseline="-13888" dirty="0">
                <a:latin typeface="Times New Roman"/>
                <a:cs typeface="Times New Roman"/>
              </a:rPr>
              <a:t>0 </a:t>
            </a:r>
            <a:r>
              <a:rPr lang="en-US" spc="-10" dirty="0">
                <a:latin typeface="Times New Roman"/>
                <a:cs typeface="Times New Roman"/>
              </a:rPr>
              <a:t>: </a:t>
            </a:r>
            <a:r>
              <a:rPr lang="en-US" i="1" spc="10" dirty="0">
                <a:latin typeface="Times New Roman"/>
                <a:cs typeface="Times New Roman"/>
              </a:rPr>
              <a:t>µ </a:t>
            </a:r>
            <a:r>
              <a:rPr lang="en-US" spc="229" dirty="0">
                <a:latin typeface="Times New Roman"/>
                <a:cs typeface="Times New Roman"/>
              </a:rPr>
              <a:t>= </a:t>
            </a:r>
            <a:r>
              <a:rPr lang="en-US" spc="-10" dirty="0">
                <a:latin typeface="Times New Roman"/>
                <a:cs typeface="Times New Roman"/>
              </a:rPr>
              <a:t>98</a:t>
            </a:r>
            <a:r>
              <a:rPr lang="en-US" i="1" spc="-10" dirty="0">
                <a:latin typeface="Times New Roman"/>
                <a:cs typeface="Times New Roman"/>
              </a:rPr>
              <a:t>.</a:t>
            </a:r>
            <a:r>
              <a:rPr lang="en-US" spc="-10" dirty="0">
                <a:latin typeface="Times New Roman"/>
                <a:cs typeface="Times New Roman"/>
              </a:rPr>
              <a:t>2 </a:t>
            </a:r>
            <a:r>
              <a:rPr lang="en-US" spc="-10" dirty="0"/>
              <a:t>would </a:t>
            </a:r>
            <a:r>
              <a:rPr lang="en-US" spc="-20" dirty="0"/>
              <a:t>be </a:t>
            </a:r>
            <a:r>
              <a:rPr lang="en-US" spc="-25" dirty="0"/>
              <a:t>rejected </a:t>
            </a:r>
            <a:r>
              <a:rPr lang="en-US" spc="-15" dirty="0"/>
              <a:t>at </a:t>
            </a:r>
            <a:r>
              <a:rPr lang="en-US" i="1" spc="110" dirty="0">
                <a:latin typeface="Times New Roman"/>
                <a:cs typeface="Times New Roman"/>
              </a:rPr>
              <a:t>α </a:t>
            </a:r>
            <a:r>
              <a:rPr lang="en-US" spc="229" dirty="0">
                <a:latin typeface="Times New Roman"/>
                <a:cs typeface="Times New Roman"/>
              </a:rPr>
              <a:t>=</a:t>
            </a:r>
            <a:r>
              <a:rPr lang="en-US" spc="-35" dirty="0">
                <a:latin typeface="Times New Roman"/>
                <a:cs typeface="Times New Roman"/>
              </a:rPr>
              <a:t> </a:t>
            </a:r>
            <a:r>
              <a:rPr lang="en-US" spc="-10" dirty="0">
                <a:latin typeface="Times New Roman"/>
                <a:cs typeface="Times New Roman"/>
              </a:rPr>
              <a:t>0</a:t>
            </a:r>
            <a:r>
              <a:rPr lang="en-US" i="1" spc="-10" dirty="0">
                <a:latin typeface="Times New Roman"/>
                <a:cs typeface="Times New Roman"/>
              </a:rPr>
              <a:t>.</a:t>
            </a:r>
            <a:r>
              <a:rPr lang="en-US" spc="-10" dirty="0">
                <a:latin typeface="Times New Roman"/>
                <a:cs typeface="Times New Roman"/>
              </a:rPr>
              <a:t>05 </a:t>
            </a:r>
            <a:r>
              <a:rPr lang="en-US" spc="-40" dirty="0"/>
              <a:t>in </a:t>
            </a:r>
            <a:r>
              <a:rPr lang="en-US" spc="-35" dirty="0"/>
              <a:t>favor </a:t>
            </a:r>
            <a:r>
              <a:rPr lang="en-US" spc="-15" dirty="0"/>
              <a:t>of </a:t>
            </a:r>
            <a:r>
              <a:rPr lang="en-US" i="1" spc="45" dirty="0">
                <a:latin typeface="Times New Roman"/>
                <a:cs typeface="Times New Roman"/>
              </a:rPr>
              <a:t>H</a:t>
            </a:r>
            <a:r>
              <a:rPr lang="en-US" i="1" spc="67" baseline="-13888" dirty="0">
                <a:latin typeface="Georgia"/>
                <a:cs typeface="Georgia"/>
              </a:rPr>
              <a:t>A </a:t>
            </a:r>
            <a:r>
              <a:rPr lang="en-US" spc="-10" dirty="0">
                <a:latin typeface="Times New Roman"/>
                <a:cs typeface="Times New Roman"/>
              </a:rPr>
              <a:t>: </a:t>
            </a:r>
            <a:r>
              <a:rPr lang="en-US" i="1" spc="10" dirty="0">
                <a:latin typeface="Times New Roman"/>
                <a:cs typeface="Times New Roman"/>
              </a:rPr>
              <a:t>µ </a:t>
            </a:r>
            <a:r>
              <a:rPr lang="en-US" i="1" spc="100" dirty="0">
                <a:latin typeface="Times New Roman"/>
                <a:cs typeface="Times New Roman"/>
              </a:rPr>
              <a:t>≠</a:t>
            </a:r>
            <a:r>
              <a:rPr lang="en-US" spc="-5" dirty="0">
                <a:latin typeface="Times New Roman"/>
                <a:cs typeface="Times New Roman"/>
              </a:rPr>
              <a:t>98</a:t>
            </a:r>
            <a:r>
              <a:rPr lang="en-US" i="1" spc="-5" dirty="0">
                <a:latin typeface="Times New Roman"/>
                <a:cs typeface="Times New Roman"/>
              </a:rPr>
              <a:t>.</a:t>
            </a:r>
            <a:r>
              <a:rPr lang="en-US" spc="-5" dirty="0">
                <a:latin typeface="Times New Roman"/>
                <a:cs typeface="Times New Roman"/>
              </a:rPr>
              <a:t>2</a:t>
            </a:r>
            <a:r>
              <a:rPr lang="en-US" spc="-5" dirty="0" smtClean="0"/>
              <a:t>.</a:t>
            </a:r>
            <a:endParaRPr sz="1500" dirty="0">
              <a:latin typeface="Times New Roman"/>
              <a:cs typeface="Times New Roman"/>
            </a:endParaRPr>
          </a:p>
          <a:p>
            <a:pPr marL="255270" indent="-242570">
              <a:lnSpc>
                <a:spcPct val="100000"/>
              </a:lnSpc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pc="-50" dirty="0" smtClean="0"/>
              <a:t>The </a:t>
            </a:r>
            <a:r>
              <a:rPr spc="-25" dirty="0"/>
              <a:t>hypothesis </a:t>
            </a:r>
            <a:r>
              <a:rPr i="1" spc="10" dirty="0">
                <a:latin typeface="Times New Roman"/>
                <a:cs typeface="Times New Roman"/>
              </a:rPr>
              <a:t>H</a:t>
            </a:r>
            <a:r>
              <a:rPr sz="1200" spc="15" baseline="-13888" dirty="0">
                <a:latin typeface="Times New Roman"/>
                <a:cs typeface="Times New Roman"/>
              </a:rPr>
              <a:t>0 </a:t>
            </a:r>
            <a:r>
              <a:rPr sz="1200" spc="-10" dirty="0">
                <a:latin typeface="Times New Roman"/>
                <a:cs typeface="Times New Roman"/>
              </a:rPr>
              <a:t>: </a:t>
            </a:r>
            <a:r>
              <a:rPr sz="1200" i="1" spc="10" dirty="0">
                <a:latin typeface="Times New Roman"/>
                <a:cs typeface="Times New Roman"/>
              </a:rPr>
              <a:t>µ </a:t>
            </a:r>
            <a:r>
              <a:rPr sz="1200" spc="229" dirty="0">
                <a:latin typeface="Times New Roman"/>
                <a:cs typeface="Times New Roman"/>
              </a:rPr>
              <a:t>= </a:t>
            </a:r>
            <a:r>
              <a:rPr sz="1200" spc="-10" dirty="0">
                <a:latin typeface="Times New Roman"/>
                <a:cs typeface="Times New Roman"/>
              </a:rPr>
              <a:t>98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2 </a:t>
            </a:r>
            <a:r>
              <a:rPr sz="1200" spc="-10" dirty="0"/>
              <a:t>would </a:t>
            </a:r>
            <a:r>
              <a:rPr sz="1200" spc="-20" dirty="0"/>
              <a:t>be </a:t>
            </a:r>
            <a:r>
              <a:rPr sz="1200" spc="-25" dirty="0"/>
              <a:t>rejected</a:t>
            </a:r>
            <a:r>
              <a:rPr sz="1200" spc="-45" dirty="0"/>
              <a:t> </a:t>
            </a:r>
            <a:r>
              <a:rPr sz="1200" spc="-15" dirty="0"/>
              <a:t>at</a:t>
            </a:r>
            <a:endParaRPr sz="1200" dirty="0">
              <a:latin typeface="Times New Roman"/>
              <a:cs typeface="Times New Roman"/>
            </a:endParaRPr>
          </a:p>
          <a:p>
            <a:pPr marL="255270">
              <a:lnSpc>
                <a:spcPct val="100000"/>
              </a:lnSpc>
              <a:spcBef>
                <a:spcPts val="5"/>
              </a:spcBef>
            </a:pPr>
            <a:r>
              <a:rPr i="1" spc="110" dirty="0">
                <a:latin typeface="Times New Roman"/>
                <a:cs typeface="Times New Roman"/>
              </a:rPr>
              <a:t>α </a:t>
            </a:r>
            <a:r>
              <a:rPr spc="229" dirty="0">
                <a:latin typeface="Times New Roman"/>
                <a:cs typeface="Times New Roman"/>
              </a:rPr>
              <a:t>= </a:t>
            </a:r>
            <a:r>
              <a:rPr spc="-10" dirty="0">
                <a:latin typeface="Times New Roman"/>
                <a:cs typeface="Times New Roman"/>
              </a:rPr>
              <a:t>0</a:t>
            </a:r>
            <a:r>
              <a:rPr i="1" spc="-10" dirty="0">
                <a:latin typeface="Times New Roman"/>
                <a:cs typeface="Times New Roman"/>
              </a:rPr>
              <a:t>.</a:t>
            </a:r>
            <a:r>
              <a:rPr spc="-10" dirty="0">
                <a:latin typeface="Times New Roman"/>
                <a:cs typeface="Times New Roman"/>
              </a:rPr>
              <a:t>025 </a:t>
            </a:r>
            <a:r>
              <a:rPr spc="-40" dirty="0"/>
              <a:t>in </a:t>
            </a:r>
            <a:r>
              <a:rPr spc="-35" dirty="0"/>
              <a:t>favor </a:t>
            </a:r>
            <a:r>
              <a:rPr spc="-15" dirty="0"/>
              <a:t>of </a:t>
            </a:r>
            <a:r>
              <a:rPr i="1" spc="45" dirty="0">
                <a:latin typeface="Times New Roman"/>
                <a:cs typeface="Times New Roman"/>
              </a:rPr>
              <a:t>H</a:t>
            </a:r>
            <a:r>
              <a:rPr sz="1200" i="1" spc="67" baseline="-13888" dirty="0">
                <a:latin typeface="Georgia"/>
                <a:cs typeface="Georgia"/>
              </a:rPr>
              <a:t>A </a:t>
            </a:r>
            <a:r>
              <a:rPr sz="1200" spc="-10" dirty="0">
                <a:latin typeface="Times New Roman"/>
                <a:cs typeface="Times New Roman"/>
              </a:rPr>
              <a:t>: </a:t>
            </a:r>
            <a:r>
              <a:rPr sz="1200" i="1" spc="10" dirty="0">
                <a:latin typeface="Times New Roman"/>
                <a:cs typeface="Times New Roman"/>
              </a:rPr>
              <a:t>µ </a:t>
            </a:r>
            <a:r>
              <a:rPr sz="1200" i="1" spc="100" dirty="0">
                <a:latin typeface="Times New Roman"/>
                <a:cs typeface="Times New Roman"/>
              </a:rPr>
              <a:t>&gt;</a:t>
            </a:r>
            <a:r>
              <a:rPr sz="1200" i="1" spc="-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98</a:t>
            </a:r>
            <a:r>
              <a:rPr sz="1200" i="1" spc="-5" dirty="0">
                <a:latin typeface="Times New Roman"/>
                <a:cs typeface="Times New Roman"/>
              </a:rPr>
              <a:t>.</a:t>
            </a:r>
            <a:r>
              <a:rPr sz="1200" spc="-5" dirty="0">
                <a:latin typeface="Times New Roman"/>
                <a:cs typeface="Times New Roman"/>
              </a:rPr>
              <a:t>2</a:t>
            </a:r>
            <a:r>
              <a:rPr sz="1200" spc="-5" dirty="0"/>
              <a:t>.</a:t>
            </a:r>
            <a:endParaRPr sz="1200" dirty="0">
              <a:latin typeface="Times New Roman"/>
              <a:cs typeface="Times New Roman"/>
            </a:endParaRPr>
          </a:p>
          <a:p>
            <a:pPr marL="255270" marR="31115" indent="-234315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lphaLcParenBoth" startAt="3"/>
              <a:tabLst>
                <a:tab pos="255904" algn="l"/>
              </a:tabLst>
            </a:pPr>
            <a:r>
              <a:rPr lang="en-US" b="1" i="1" spc="-50" dirty="0">
                <a:solidFill>
                  <a:srgbClr val="C00000"/>
                </a:solidFill>
              </a:rPr>
              <a:t>The </a:t>
            </a:r>
            <a:r>
              <a:rPr lang="en-US" b="1" i="1" spc="-25" dirty="0">
                <a:solidFill>
                  <a:srgbClr val="C00000"/>
                </a:solidFill>
              </a:rPr>
              <a:t>hypothesis </a:t>
            </a:r>
            <a:r>
              <a:rPr lang="en-US" b="1" i="1" spc="10" dirty="0">
                <a:solidFill>
                  <a:srgbClr val="C00000"/>
                </a:solidFill>
                <a:latin typeface="Times New Roman"/>
                <a:cs typeface="Times New Roman"/>
              </a:rPr>
              <a:t>H</a:t>
            </a:r>
            <a:r>
              <a:rPr lang="en-US" b="1" i="1" spc="15" baseline="-13888" dirty="0">
                <a:solidFill>
                  <a:srgbClr val="C00000"/>
                </a:solidFill>
                <a:latin typeface="Times New Roman"/>
                <a:cs typeface="Times New Roman"/>
              </a:rPr>
              <a:t>0 </a:t>
            </a:r>
            <a:r>
              <a:rPr lang="en-US" b="1" i="1" spc="-10" dirty="0">
                <a:solidFill>
                  <a:srgbClr val="C00000"/>
                </a:solidFill>
                <a:latin typeface="Times New Roman"/>
                <a:cs typeface="Times New Roman"/>
              </a:rPr>
              <a:t>: </a:t>
            </a:r>
            <a:r>
              <a:rPr lang="en-US" b="1" i="1" spc="10" dirty="0">
                <a:solidFill>
                  <a:srgbClr val="C00000"/>
                </a:solidFill>
                <a:latin typeface="Times New Roman"/>
                <a:cs typeface="Times New Roman"/>
              </a:rPr>
              <a:t>µ </a:t>
            </a:r>
            <a:r>
              <a:rPr lang="en-US" b="1" i="1" spc="229" dirty="0">
                <a:solidFill>
                  <a:srgbClr val="C00000"/>
                </a:solidFill>
                <a:latin typeface="Times New Roman"/>
                <a:cs typeface="Times New Roman"/>
              </a:rPr>
              <a:t>= </a:t>
            </a:r>
            <a:r>
              <a:rPr lang="en-US" b="1" i="1" spc="-20" dirty="0">
                <a:solidFill>
                  <a:srgbClr val="C00000"/>
                </a:solidFill>
                <a:latin typeface="Times New Roman"/>
                <a:cs typeface="Times New Roman"/>
              </a:rPr>
              <a:t>98 </a:t>
            </a:r>
            <a:r>
              <a:rPr lang="en-US" b="1" i="1" spc="-10" dirty="0">
                <a:solidFill>
                  <a:srgbClr val="C00000"/>
                </a:solidFill>
              </a:rPr>
              <a:t>would </a:t>
            </a:r>
            <a:r>
              <a:rPr lang="en-US" b="1" i="1" spc="-20" dirty="0">
                <a:solidFill>
                  <a:srgbClr val="C00000"/>
                </a:solidFill>
              </a:rPr>
              <a:t>be </a:t>
            </a:r>
            <a:r>
              <a:rPr lang="en-US" b="1" i="1" spc="-25" dirty="0">
                <a:solidFill>
                  <a:srgbClr val="C00000"/>
                </a:solidFill>
              </a:rPr>
              <a:t>rejected </a:t>
            </a:r>
            <a:r>
              <a:rPr lang="en-US" b="1" i="1" spc="-40" dirty="0">
                <a:solidFill>
                  <a:srgbClr val="C00000"/>
                </a:solidFill>
              </a:rPr>
              <a:t>in </a:t>
            </a:r>
            <a:r>
              <a:rPr lang="en-US" b="1" i="1" spc="-35" dirty="0">
                <a:solidFill>
                  <a:srgbClr val="C00000"/>
                </a:solidFill>
              </a:rPr>
              <a:t>favor </a:t>
            </a:r>
            <a:r>
              <a:rPr lang="en-US" b="1" i="1" spc="-15" dirty="0">
                <a:solidFill>
                  <a:srgbClr val="C00000"/>
                </a:solidFill>
              </a:rPr>
              <a:t>of </a:t>
            </a:r>
            <a:r>
              <a:rPr lang="en-US" b="1" i="1" spc="45" dirty="0">
                <a:solidFill>
                  <a:srgbClr val="C00000"/>
                </a:solidFill>
                <a:latin typeface="Times New Roman"/>
                <a:cs typeface="Times New Roman"/>
              </a:rPr>
              <a:t>H</a:t>
            </a:r>
            <a:r>
              <a:rPr lang="en-US" b="1" i="1" spc="67" baseline="-13888" dirty="0">
                <a:solidFill>
                  <a:srgbClr val="C00000"/>
                </a:solidFill>
                <a:latin typeface="Georgia"/>
                <a:cs typeface="Georgia"/>
              </a:rPr>
              <a:t>A </a:t>
            </a:r>
            <a:r>
              <a:rPr lang="en-US" b="1" i="1" spc="-10" dirty="0">
                <a:solidFill>
                  <a:srgbClr val="C00000"/>
                </a:solidFill>
                <a:latin typeface="Times New Roman"/>
                <a:cs typeface="Times New Roman"/>
              </a:rPr>
              <a:t>: </a:t>
            </a:r>
            <a:r>
              <a:rPr lang="en-US" b="1" i="1" spc="10" dirty="0">
                <a:solidFill>
                  <a:srgbClr val="C00000"/>
                </a:solidFill>
                <a:latin typeface="Times New Roman"/>
                <a:cs typeface="Times New Roman"/>
              </a:rPr>
              <a:t>µ </a:t>
            </a:r>
            <a:r>
              <a:rPr lang="en-US" b="1" i="1" spc="100" dirty="0">
                <a:solidFill>
                  <a:srgbClr val="C00000"/>
                </a:solidFill>
                <a:latin typeface="Times New Roman"/>
                <a:cs typeface="Times New Roman"/>
              </a:rPr>
              <a:t>≠</a:t>
            </a:r>
            <a:r>
              <a:rPr lang="en-US" b="1" i="1" spc="-15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b="1" i="1" spc="-5" dirty="0">
                <a:solidFill>
                  <a:srgbClr val="C00000"/>
                </a:solidFill>
                <a:latin typeface="Times New Roman"/>
                <a:cs typeface="Times New Roman"/>
              </a:rPr>
              <a:t>98</a:t>
            </a:r>
            <a:r>
              <a:rPr lang="en-US" b="1" i="1" spc="-25" dirty="0">
                <a:solidFill>
                  <a:srgbClr val="C00000"/>
                </a:solidFill>
              </a:rPr>
              <a:t> </a:t>
            </a:r>
            <a:r>
              <a:rPr lang="en-US" b="1" i="1" spc="-30" dirty="0">
                <a:solidFill>
                  <a:srgbClr val="C00000"/>
                </a:solidFill>
              </a:rPr>
              <a:t>using </a:t>
            </a:r>
            <a:r>
              <a:rPr lang="en-US" b="1" i="1" spc="-50" dirty="0">
                <a:solidFill>
                  <a:srgbClr val="C00000"/>
                </a:solidFill>
              </a:rPr>
              <a:t>a </a:t>
            </a:r>
            <a:r>
              <a:rPr lang="en-US" b="1" i="1" spc="-10" dirty="0">
                <a:solidFill>
                  <a:srgbClr val="C00000"/>
                </a:solidFill>
              </a:rPr>
              <a:t>90%  </a:t>
            </a:r>
            <a:r>
              <a:rPr lang="en-US" b="1" i="1" spc="-20" dirty="0">
                <a:solidFill>
                  <a:srgbClr val="C00000"/>
                </a:solidFill>
              </a:rPr>
              <a:t>conﬁdence</a:t>
            </a:r>
            <a:r>
              <a:rPr lang="en-US" b="1" i="1" spc="-5" dirty="0">
                <a:solidFill>
                  <a:srgbClr val="C00000"/>
                </a:solidFill>
              </a:rPr>
              <a:t> </a:t>
            </a:r>
            <a:r>
              <a:rPr lang="en-US" b="1" i="1" spc="-35" dirty="0">
                <a:solidFill>
                  <a:srgbClr val="C00000"/>
                </a:solidFill>
              </a:rPr>
              <a:t>interval.</a:t>
            </a:r>
            <a:endParaRPr lang="en-US" b="1" i="1" dirty="0">
              <a:solidFill>
                <a:srgbClr val="C00000"/>
              </a:solidFill>
              <a:latin typeface="Times New Roman"/>
              <a:cs typeface="Times New Roman"/>
            </a:endParaRPr>
          </a:p>
          <a:p>
            <a:pPr marL="255270" marR="260985" indent="-242570">
              <a:lnSpc>
                <a:spcPct val="100000"/>
              </a:lnSpc>
              <a:spcBef>
                <a:spcPts val="309"/>
              </a:spcBef>
              <a:buClr>
                <a:srgbClr val="024F84"/>
              </a:buClr>
              <a:buAutoNum type="alphaLcParenBoth" startAt="3"/>
              <a:tabLst>
                <a:tab pos="255904" algn="l"/>
              </a:tabLst>
            </a:pPr>
            <a:r>
              <a:rPr lang="en-US" spc="-50" dirty="0"/>
              <a:t>The </a:t>
            </a:r>
            <a:r>
              <a:rPr lang="en-US" spc="-25" dirty="0"/>
              <a:t>hypothesis </a:t>
            </a:r>
            <a:r>
              <a:rPr lang="en-US" i="1" spc="10" dirty="0">
                <a:latin typeface="Times New Roman"/>
                <a:cs typeface="Times New Roman"/>
              </a:rPr>
              <a:t>H</a:t>
            </a:r>
            <a:r>
              <a:rPr lang="en-US" spc="15" baseline="-13888" dirty="0">
                <a:latin typeface="Times New Roman"/>
                <a:cs typeface="Times New Roman"/>
              </a:rPr>
              <a:t>0 </a:t>
            </a:r>
            <a:r>
              <a:rPr lang="en-US" spc="-10" dirty="0">
                <a:latin typeface="Times New Roman"/>
                <a:cs typeface="Times New Roman"/>
              </a:rPr>
              <a:t>: </a:t>
            </a:r>
            <a:r>
              <a:rPr lang="en-US" i="1" spc="10" dirty="0">
                <a:latin typeface="Times New Roman"/>
                <a:cs typeface="Times New Roman"/>
              </a:rPr>
              <a:t>µ </a:t>
            </a:r>
            <a:r>
              <a:rPr lang="en-US" spc="229" dirty="0">
                <a:latin typeface="Times New Roman"/>
                <a:cs typeface="Times New Roman"/>
              </a:rPr>
              <a:t>= </a:t>
            </a:r>
            <a:r>
              <a:rPr lang="en-US" spc="-10" dirty="0">
                <a:latin typeface="Times New Roman"/>
                <a:cs typeface="Times New Roman"/>
              </a:rPr>
              <a:t>98</a:t>
            </a:r>
            <a:r>
              <a:rPr lang="en-US" i="1" spc="-10" dirty="0">
                <a:latin typeface="Times New Roman"/>
                <a:cs typeface="Times New Roman"/>
              </a:rPr>
              <a:t>.</a:t>
            </a:r>
            <a:r>
              <a:rPr lang="en-US" spc="-10" dirty="0">
                <a:latin typeface="Times New Roman"/>
                <a:cs typeface="Times New Roman"/>
              </a:rPr>
              <a:t>2 </a:t>
            </a:r>
            <a:r>
              <a:rPr lang="en-US" spc="-10" dirty="0"/>
              <a:t>would </a:t>
            </a:r>
            <a:r>
              <a:rPr lang="en-US" spc="-20" dirty="0"/>
              <a:t>be </a:t>
            </a:r>
            <a:r>
              <a:rPr lang="en-US" spc="-25" dirty="0"/>
              <a:t>rejected </a:t>
            </a:r>
            <a:r>
              <a:rPr lang="en-US" spc="-10" dirty="0"/>
              <a:t>would </a:t>
            </a:r>
            <a:r>
              <a:rPr lang="en-US" spc="-20" dirty="0"/>
              <a:t>be </a:t>
            </a:r>
            <a:r>
              <a:rPr lang="en-US" spc="-25" dirty="0"/>
              <a:t>rejected </a:t>
            </a:r>
            <a:r>
              <a:rPr lang="en-US" spc="-40" dirty="0"/>
              <a:t>in </a:t>
            </a:r>
            <a:r>
              <a:rPr lang="en-US" spc="-35" dirty="0"/>
              <a:t>favor </a:t>
            </a:r>
            <a:r>
              <a:rPr lang="en-US" spc="-15" dirty="0"/>
              <a:t>of </a:t>
            </a:r>
            <a:r>
              <a:rPr lang="en-US" i="1" spc="45" dirty="0">
                <a:latin typeface="Times New Roman"/>
                <a:cs typeface="Times New Roman"/>
              </a:rPr>
              <a:t>H</a:t>
            </a:r>
            <a:r>
              <a:rPr lang="en-US" i="1" spc="67" baseline="-13888" dirty="0">
                <a:latin typeface="Georgia"/>
                <a:cs typeface="Georgia"/>
              </a:rPr>
              <a:t>A </a:t>
            </a:r>
            <a:r>
              <a:rPr lang="en-US" spc="-10" dirty="0">
                <a:latin typeface="Times New Roman"/>
                <a:cs typeface="Times New Roman"/>
              </a:rPr>
              <a:t>: </a:t>
            </a:r>
            <a:r>
              <a:rPr lang="en-US" i="1" spc="10" dirty="0">
                <a:latin typeface="Times New Roman"/>
                <a:cs typeface="Times New Roman"/>
              </a:rPr>
              <a:t>µ </a:t>
            </a:r>
            <a:r>
              <a:rPr lang="en-US" i="1" spc="100" dirty="0">
                <a:latin typeface="Times New Roman"/>
                <a:cs typeface="Times New Roman"/>
              </a:rPr>
              <a:t>≠</a:t>
            </a:r>
            <a:r>
              <a:rPr lang="en-US" i="1" spc="-155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98</a:t>
            </a:r>
            <a:r>
              <a:rPr lang="en-US" i="1" spc="-5" dirty="0">
                <a:latin typeface="Times New Roman"/>
                <a:cs typeface="Times New Roman"/>
              </a:rPr>
              <a:t>.</a:t>
            </a:r>
            <a:r>
              <a:rPr lang="en-US" spc="-5" dirty="0">
                <a:latin typeface="Times New Roman"/>
                <a:cs typeface="Times New Roman"/>
              </a:rPr>
              <a:t>2</a:t>
            </a:r>
            <a:r>
              <a:rPr lang="en-US" spc="-25" dirty="0"/>
              <a:t> </a:t>
            </a:r>
            <a:r>
              <a:rPr lang="en-US" spc="-30" dirty="0"/>
              <a:t>using </a:t>
            </a:r>
            <a:r>
              <a:rPr lang="en-US" spc="-50" dirty="0"/>
              <a:t>a  </a:t>
            </a:r>
            <a:r>
              <a:rPr lang="en-US" spc="-10" dirty="0"/>
              <a:t>99% </a:t>
            </a:r>
            <a:r>
              <a:rPr lang="en-US" spc="-20" dirty="0"/>
              <a:t>conﬁdence</a:t>
            </a:r>
            <a:r>
              <a:rPr lang="en-US" spc="5" dirty="0"/>
              <a:t> </a:t>
            </a:r>
            <a:r>
              <a:rPr lang="en-US" spc="-35" dirty="0"/>
              <a:t>interval.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00450" y="0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912" y="364617"/>
            <a:ext cx="4222115" cy="644525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180340">
              <a:lnSpc>
                <a:spcPct val="100000"/>
              </a:lnSpc>
              <a:spcBef>
                <a:spcPts val="244"/>
              </a:spcBef>
            </a:pPr>
            <a:r>
              <a:rPr sz="1200" spc="-50" dirty="0">
                <a:solidFill>
                  <a:srgbClr val="1A2E3D"/>
                </a:solidFill>
              </a:rPr>
              <a:t>A </a:t>
            </a:r>
            <a:r>
              <a:rPr sz="1200" spc="-10" dirty="0">
                <a:solidFill>
                  <a:srgbClr val="1A2E3D"/>
                </a:solidFill>
              </a:rPr>
              <a:t>95% </a:t>
            </a:r>
            <a:r>
              <a:rPr sz="1200" spc="-20" dirty="0">
                <a:solidFill>
                  <a:srgbClr val="1A2E3D"/>
                </a:solidFill>
              </a:rPr>
              <a:t>conﬁdence </a:t>
            </a:r>
            <a:r>
              <a:rPr sz="1200" spc="-35" dirty="0">
                <a:solidFill>
                  <a:srgbClr val="1A2E3D"/>
                </a:solidFill>
              </a:rPr>
              <a:t>interval </a:t>
            </a:r>
            <a:r>
              <a:rPr sz="1200" spc="-20" dirty="0">
                <a:solidFill>
                  <a:srgbClr val="1A2E3D"/>
                </a:solidFill>
              </a:rPr>
              <a:t>for the </a:t>
            </a:r>
            <a:r>
              <a:rPr sz="1200" spc="-40" dirty="0">
                <a:solidFill>
                  <a:srgbClr val="1A2E3D"/>
                </a:solidFill>
              </a:rPr>
              <a:t>average </a:t>
            </a:r>
            <a:r>
              <a:rPr sz="1200" spc="-30" dirty="0">
                <a:solidFill>
                  <a:srgbClr val="1A2E3D"/>
                </a:solidFill>
              </a:rPr>
              <a:t>normal </a:t>
            </a:r>
            <a:r>
              <a:rPr sz="1200" spc="-10" dirty="0">
                <a:solidFill>
                  <a:srgbClr val="1A2E3D"/>
                </a:solidFill>
              </a:rPr>
              <a:t>body  </a:t>
            </a:r>
            <a:r>
              <a:rPr sz="1200" spc="-25" dirty="0">
                <a:solidFill>
                  <a:srgbClr val="1A2E3D"/>
                </a:solidFill>
              </a:rPr>
              <a:t>temperature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30" dirty="0">
                <a:solidFill>
                  <a:srgbClr val="1A2E3D"/>
                </a:solidFill>
              </a:rPr>
              <a:t>humans </a:t>
            </a:r>
            <a:r>
              <a:rPr sz="1200" spc="-40" dirty="0">
                <a:solidFill>
                  <a:srgbClr val="1A2E3D"/>
                </a:solidFill>
              </a:rPr>
              <a:t>is </a:t>
            </a:r>
            <a:r>
              <a:rPr sz="1200" spc="-15" dirty="0">
                <a:solidFill>
                  <a:srgbClr val="1A2E3D"/>
                </a:solidFill>
              </a:rPr>
              <a:t>found </a:t>
            </a:r>
            <a:r>
              <a:rPr sz="1200" spc="5" dirty="0">
                <a:solidFill>
                  <a:srgbClr val="1A2E3D"/>
                </a:solidFill>
              </a:rPr>
              <a:t>to </a:t>
            </a:r>
            <a:r>
              <a:rPr sz="1200" spc="-20" dirty="0">
                <a:solidFill>
                  <a:srgbClr val="1A2E3D"/>
                </a:solidFill>
              </a:rPr>
              <a:t>be </a:t>
            </a:r>
            <a:r>
              <a:rPr sz="1200" spc="-30" dirty="0">
                <a:solidFill>
                  <a:srgbClr val="1A2E3D"/>
                </a:solidFill>
              </a:rPr>
              <a:t>(98.1 </a:t>
            </a:r>
            <a:r>
              <a:rPr sz="1200" spc="-130" dirty="0">
                <a:solidFill>
                  <a:srgbClr val="1A2E3D"/>
                </a:solidFill>
              </a:rPr>
              <a:t>F, </a:t>
            </a:r>
            <a:r>
              <a:rPr sz="1200" spc="-5" dirty="0">
                <a:solidFill>
                  <a:srgbClr val="1A2E3D"/>
                </a:solidFill>
              </a:rPr>
              <a:t>98.4 </a:t>
            </a:r>
            <a:r>
              <a:rPr sz="1200" spc="-70" dirty="0">
                <a:solidFill>
                  <a:srgbClr val="1A2E3D"/>
                </a:solidFill>
              </a:rPr>
              <a:t>F). </a:t>
            </a:r>
            <a:r>
              <a:rPr sz="1200" spc="-30" dirty="0">
                <a:solidFill>
                  <a:srgbClr val="1A2E3D"/>
                </a:solidFill>
              </a:rPr>
              <a:t>Which 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20" dirty="0">
                <a:solidFill>
                  <a:srgbClr val="1A2E3D"/>
                </a:solidFill>
              </a:rPr>
              <a:t>the </a:t>
            </a:r>
            <a:r>
              <a:rPr sz="1200" spc="-25" dirty="0">
                <a:solidFill>
                  <a:srgbClr val="1A2E3D"/>
                </a:solidFill>
              </a:rPr>
              <a:t>following </a:t>
            </a:r>
            <a:r>
              <a:rPr sz="1200" spc="-40" dirty="0">
                <a:solidFill>
                  <a:srgbClr val="1A2E3D"/>
                </a:solidFill>
              </a:rPr>
              <a:t>is</a:t>
            </a:r>
            <a:r>
              <a:rPr sz="1200" spc="55" dirty="0">
                <a:solidFill>
                  <a:srgbClr val="1A2E3D"/>
                </a:solidFill>
              </a:rPr>
              <a:t> </a:t>
            </a:r>
            <a:r>
              <a:rPr sz="1200" u="sng" spc="-25" dirty="0">
                <a:solidFill>
                  <a:srgbClr val="1A2E3D"/>
                </a:solidFill>
                <a:uFill>
                  <a:solidFill>
                    <a:srgbClr val="1A2E3D"/>
                  </a:solidFill>
                </a:uFill>
              </a:rPr>
              <a:t>true</a:t>
            </a:r>
            <a:r>
              <a:rPr sz="1200" spc="-25" dirty="0">
                <a:solidFill>
                  <a:srgbClr val="1A2E3D"/>
                </a:solidFill>
              </a:rPr>
              <a:t>?</a:t>
            </a:r>
            <a:endParaRPr sz="1200" dirty="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241171" y="1273175"/>
            <a:ext cx="4125595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5270" indent="-234315">
              <a:spcBef>
                <a:spcPts val="95"/>
              </a:spcBef>
              <a:buClr>
                <a:srgbClr val="024F84"/>
              </a:buClr>
              <a:buFontTx/>
              <a:buAutoNum type="alphaLcParenBoth"/>
              <a:tabLst>
                <a:tab pos="255904" algn="l"/>
              </a:tabLst>
            </a:pPr>
            <a:r>
              <a:rPr lang="en-US" spc="-50" dirty="0"/>
              <a:t>The </a:t>
            </a:r>
            <a:r>
              <a:rPr lang="en-US" spc="-25" dirty="0"/>
              <a:t>hypothesis </a:t>
            </a:r>
            <a:r>
              <a:rPr lang="en-US" i="1" spc="10" dirty="0">
                <a:latin typeface="Times New Roman"/>
                <a:cs typeface="Times New Roman"/>
              </a:rPr>
              <a:t>H</a:t>
            </a:r>
            <a:r>
              <a:rPr lang="en-US" spc="15" baseline="-13888" dirty="0">
                <a:latin typeface="Times New Roman"/>
                <a:cs typeface="Times New Roman"/>
              </a:rPr>
              <a:t>0 </a:t>
            </a:r>
            <a:r>
              <a:rPr lang="en-US" spc="-10" dirty="0">
                <a:latin typeface="Times New Roman"/>
                <a:cs typeface="Times New Roman"/>
              </a:rPr>
              <a:t>: </a:t>
            </a:r>
            <a:r>
              <a:rPr lang="en-US" i="1" spc="10" dirty="0">
                <a:latin typeface="Times New Roman"/>
                <a:cs typeface="Times New Roman"/>
              </a:rPr>
              <a:t>µ </a:t>
            </a:r>
            <a:r>
              <a:rPr lang="en-US" spc="229" dirty="0">
                <a:latin typeface="Times New Roman"/>
                <a:cs typeface="Times New Roman"/>
              </a:rPr>
              <a:t>= </a:t>
            </a:r>
            <a:r>
              <a:rPr lang="en-US" spc="-10" dirty="0">
                <a:latin typeface="Times New Roman"/>
                <a:cs typeface="Times New Roman"/>
              </a:rPr>
              <a:t>98</a:t>
            </a:r>
            <a:r>
              <a:rPr lang="en-US" i="1" spc="-10" dirty="0">
                <a:latin typeface="Times New Roman"/>
                <a:cs typeface="Times New Roman"/>
              </a:rPr>
              <a:t>.</a:t>
            </a:r>
            <a:r>
              <a:rPr lang="en-US" spc="-10" dirty="0">
                <a:latin typeface="Times New Roman"/>
                <a:cs typeface="Times New Roman"/>
              </a:rPr>
              <a:t>2 </a:t>
            </a:r>
            <a:r>
              <a:rPr lang="en-US" spc="-10" dirty="0"/>
              <a:t>would </a:t>
            </a:r>
            <a:r>
              <a:rPr lang="en-US" spc="-20" dirty="0"/>
              <a:t>be </a:t>
            </a:r>
            <a:r>
              <a:rPr lang="en-US" spc="-25" dirty="0"/>
              <a:t>rejected </a:t>
            </a:r>
            <a:r>
              <a:rPr lang="en-US" spc="-15" dirty="0"/>
              <a:t>at </a:t>
            </a:r>
            <a:r>
              <a:rPr lang="en-US" i="1" spc="110" dirty="0">
                <a:latin typeface="Times New Roman"/>
                <a:cs typeface="Times New Roman"/>
              </a:rPr>
              <a:t>α </a:t>
            </a:r>
            <a:r>
              <a:rPr lang="en-US" spc="229" dirty="0">
                <a:latin typeface="Times New Roman"/>
                <a:cs typeface="Times New Roman"/>
              </a:rPr>
              <a:t>=</a:t>
            </a:r>
            <a:r>
              <a:rPr lang="en-US" spc="-35" dirty="0">
                <a:latin typeface="Times New Roman"/>
                <a:cs typeface="Times New Roman"/>
              </a:rPr>
              <a:t> </a:t>
            </a:r>
            <a:r>
              <a:rPr lang="en-US" spc="-10" dirty="0">
                <a:latin typeface="Times New Roman"/>
                <a:cs typeface="Times New Roman"/>
              </a:rPr>
              <a:t>0</a:t>
            </a:r>
            <a:r>
              <a:rPr lang="en-US" i="1" spc="-10" dirty="0">
                <a:latin typeface="Times New Roman"/>
                <a:cs typeface="Times New Roman"/>
              </a:rPr>
              <a:t>.</a:t>
            </a:r>
            <a:r>
              <a:rPr lang="en-US" spc="-10" dirty="0">
                <a:latin typeface="Times New Roman"/>
                <a:cs typeface="Times New Roman"/>
              </a:rPr>
              <a:t>05 </a:t>
            </a:r>
            <a:r>
              <a:rPr lang="en-US" spc="-40" dirty="0"/>
              <a:t>in </a:t>
            </a:r>
            <a:r>
              <a:rPr lang="en-US" spc="-35" dirty="0"/>
              <a:t>favor </a:t>
            </a:r>
            <a:r>
              <a:rPr lang="en-US" spc="-15" dirty="0"/>
              <a:t>of </a:t>
            </a:r>
            <a:r>
              <a:rPr lang="en-US" i="1" spc="45" dirty="0">
                <a:latin typeface="Times New Roman"/>
                <a:cs typeface="Times New Roman"/>
              </a:rPr>
              <a:t>H</a:t>
            </a:r>
            <a:r>
              <a:rPr lang="en-US" i="1" spc="67" baseline="-13888" dirty="0">
                <a:latin typeface="Georgia"/>
                <a:cs typeface="Georgia"/>
              </a:rPr>
              <a:t>A </a:t>
            </a:r>
            <a:r>
              <a:rPr lang="en-US" spc="-10" dirty="0">
                <a:latin typeface="Times New Roman"/>
                <a:cs typeface="Times New Roman"/>
              </a:rPr>
              <a:t>: </a:t>
            </a:r>
            <a:r>
              <a:rPr lang="en-US" i="1" spc="10" dirty="0">
                <a:latin typeface="Times New Roman"/>
                <a:cs typeface="Times New Roman"/>
              </a:rPr>
              <a:t>µ </a:t>
            </a:r>
            <a:r>
              <a:rPr lang="en-US" i="1" spc="100" dirty="0">
                <a:latin typeface="Times New Roman"/>
                <a:cs typeface="Times New Roman"/>
              </a:rPr>
              <a:t>≠</a:t>
            </a:r>
            <a:r>
              <a:rPr lang="en-US" spc="-5" dirty="0">
                <a:latin typeface="Times New Roman"/>
                <a:cs typeface="Times New Roman"/>
              </a:rPr>
              <a:t>98</a:t>
            </a:r>
            <a:r>
              <a:rPr lang="en-US" i="1" spc="-5" dirty="0">
                <a:latin typeface="Times New Roman"/>
                <a:cs typeface="Times New Roman"/>
              </a:rPr>
              <a:t>.</a:t>
            </a:r>
            <a:r>
              <a:rPr lang="en-US" spc="-5" dirty="0">
                <a:latin typeface="Times New Roman"/>
                <a:cs typeface="Times New Roman"/>
              </a:rPr>
              <a:t>2</a:t>
            </a:r>
            <a:r>
              <a:rPr lang="en-US" spc="-5" dirty="0" smtClean="0"/>
              <a:t>.</a:t>
            </a: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00450" y="0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50" y="1704519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7030A0"/>
                </a:solidFill>
              </a:rPr>
              <a:t>Hypothesis Tests</a:t>
            </a:r>
            <a:r>
              <a:rPr lang="en-US" sz="1200" dirty="0" smtClean="0">
                <a:solidFill>
                  <a:srgbClr val="7030A0"/>
                </a:solidFill>
              </a:rPr>
              <a:t>:</a:t>
            </a:r>
          </a:p>
          <a:p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z="1200" spc="15" baseline="-13888" dirty="0">
                <a:solidFill>
                  <a:srgbClr val="7030A0"/>
                </a:solidFill>
                <a:latin typeface="Times New Roman"/>
                <a:cs typeface="Times New Roman"/>
              </a:rPr>
              <a:t>0 </a:t>
            </a:r>
            <a:r>
              <a:rPr lang="en-US" sz="1200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sz="1200" i="1" spc="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µ  </a:t>
            </a:r>
            <a:r>
              <a:rPr lang="en-US" sz="1200" spc="229" dirty="0" smtClean="0">
                <a:solidFill>
                  <a:srgbClr val="7030A0"/>
                </a:solidFill>
                <a:latin typeface="Times New Roman"/>
                <a:cs typeface="Times New Roman"/>
              </a:rPr>
              <a:t>= </a:t>
            </a:r>
            <a:r>
              <a:rPr lang="en-US" sz="1200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98</a:t>
            </a:r>
            <a:r>
              <a:rPr lang="en-US" sz="1200" i="1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.</a:t>
            </a:r>
            <a:r>
              <a:rPr lang="en-US" sz="1200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2</a:t>
            </a:r>
          </a:p>
          <a:p>
            <a:r>
              <a:rPr lang="en-US" sz="1200" i="1" spc="45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z="1200" i="1" spc="67" baseline="-13888" dirty="0">
                <a:solidFill>
                  <a:srgbClr val="7030A0"/>
                </a:solidFill>
                <a:latin typeface="Georgia"/>
                <a:cs typeface="Georgia"/>
              </a:rPr>
              <a:t>A </a:t>
            </a:r>
            <a:r>
              <a:rPr lang="en-US" sz="1200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z="1200" i="1" spc="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1200" i="1" spc="1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≠</a:t>
            </a:r>
            <a:r>
              <a:rPr lang="en-US" sz="1200" i="1" spc="1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12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98</a:t>
            </a:r>
            <a:r>
              <a:rPr lang="en-US" sz="1200" i="1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.</a:t>
            </a:r>
            <a:r>
              <a:rPr lang="en-US" sz="12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2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5450" y="1704519"/>
            <a:ext cx="27170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00B050"/>
                </a:solidFill>
              </a:rPr>
              <a:t>95% </a:t>
            </a:r>
            <a:r>
              <a:rPr lang="en-US" sz="1200" u="sng" dirty="0" smtClean="0"/>
              <a:t>Confidence Interval:</a:t>
            </a: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Step 1</a:t>
            </a:r>
            <a:r>
              <a:rPr lang="en-US" sz="1200" dirty="0" smtClean="0"/>
              <a:t>: Evaluate null value in confidence interval.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7030A0"/>
                </a:solidFill>
              </a:rPr>
              <a:t>98.2</a:t>
            </a:r>
            <a:r>
              <a:rPr lang="en-US" sz="1200" dirty="0" smtClean="0"/>
              <a:t> IS in </a:t>
            </a:r>
            <a:r>
              <a:rPr lang="en-US" sz="1200" spc="-30" dirty="0">
                <a:solidFill>
                  <a:srgbClr val="1A2E3D"/>
                </a:solidFill>
              </a:rPr>
              <a:t>(98.1 </a:t>
            </a:r>
            <a:r>
              <a:rPr lang="en-US" sz="1200" spc="-130" dirty="0">
                <a:solidFill>
                  <a:srgbClr val="1A2E3D"/>
                </a:solidFill>
              </a:rPr>
              <a:t>F, </a:t>
            </a:r>
            <a:r>
              <a:rPr lang="en-US" sz="1200" spc="-130" dirty="0" smtClean="0">
                <a:solidFill>
                  <a:srgbClr val="1A2E3D"/>
                </a:solidFill>
              </a:rPr>
              <a:t> </a:t>
            </a:r>
            <a:r>
              <a:rPr lang="en-US" sz="1200" spc="-5" dirty="0" smtClean="0">
                <a:solidFill>
                  <a:srgbClr val="1A2E3D"/>
                </a:solidFill>
              </a:rPr>
              <a:t>98.4 </a:t>
            </a:r>
            <a:r>
              <a:rPr lang="en-US" sz="1200" spc="-70" dirty="0">
                <a:solidFill>
                  <a:srgbClr val="1A2E3D"/>
                </a:solidFill>
              </a:rPr>
              <a:t>F</a:t>
            </a:r>
            <a:r>
              <a:rPr lang="en-US" sz="1200" spc="-70" dirty="0" smtClean="0">
                <a:solidFill>
                  <a:srgbClr val="1A2E3D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spc="-70" dirty="0" smtClean="0">
                <a:solidFill>
                  <a:srgbClr val="1A2E3D"/>
                </a:solidFill>
              </a:rPr>
              <a:t>Step 2: </a:t>
            </a:r>
            <a:r>
              <a:rPr lang="en-US" sz="1200" spc="-70" dirty="0" smtClean="0">
                <a:solidFill>
                  <a:srgbClr val="1A2E3D"/>
                </a:solidFill>
              </a:rPr>
              <a:t>Conclusion</a:t>
            </a:r>
            <a:r>
              <a:rPr lang="en-US" sz="1200" u="sng" spc="-70" dirty="0" smtClean="0">
                <a:solidFill>
                  <a:srgbClr val="1A2E3D"/>
                </a:solidFill>
              </a:rPr>
              <a:t> </a:t>
            </a:r>
            <a:r>
              <a:rPr lang="en-US" sz="1200" spc="-70" dirty="0" smtClean="0">
                <a:solidFill>
                  <a:srgbClr val="1A2E3D"/>
                </a:solidFill>
              </a:rPr>
              <a:t>for a </a:t>
            </a:r>
            <a:r>
              <a:rPr lang="en-US" sz="1200" spc="-70" dirty="0" smtClean="0">
                <a:solidFill>
                  <a:schemeClr val="accent6">
                    <a:lumMod val="75000"/>
                  </a:schemeClr>
                </a:solidFill>
              </a:rPr>
              <a:t>two-tailed test</a:t>
            </a:r>
            <a:r>
              <a:rPr lang="en-US" sz="1200" spc="-70" dirty="0" smtClean="0">
                <a:solidFill>
                  <a:srgbClr val="1A2E3D"/>
                </a:solidFill>
              </a:rPr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u="sng" spc="-70" dirty="0" smtClean="0">
                <a:solidFill>
                  <a:srgbClr val="1A2E3D"/>
                </a:solidFill>
              </a:rPr>
              <a:t>Conclusion</a:t>
            </a:r>
            <a:r>
              <a:rPr lang="en-US" sz="1200" spc="-70" dirty="0" smtClean="0">
                <a:solidFill>
                  <a:srgbClr val="1A2E3D"/>
                </a:solidFill>
              </a:rPr>
              <a:t>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u="sng" spc="-70" dirty="0" smtClean="0">
                <a:solidFill>
                  <a:srgbClr val="1A2E3D"/>
                </a:solidFill>
              </a:rPr>
              <a:t>Conclusion made at</a:t>
            </a:r>
            <a:endParaRPr lang="en-US" sz="1200" spc="-70" dirty="0" smtClean="0">
              <a:solidFill>
                <a:srgbClr val="00B050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7390292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912" y="364617"/>
            <a:ext cx="4222115" cy="644525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180340">
              <a:lnSpc>
                <a:spcPct val="100000"/>
              </a:lnSpc>
              <a:spcBef>
                <a:spcPts val="244"/>
              </a:spcBef>
            </a:pPr>
            <a:r>
              <a:rPr sz="1200" spc="-50" dirty="0">
                <a:solidFill>
                  <a:srgbClr val="1A2E3D"/>
                </a:solidFill>
              </a:rPr>
              <a:t>A </a:t>
            </a:r>
            <a:r>
              <a:rPr sz="1200" spc="-10" dirty="0">
                <a:solidFill>
                  <a:srgbClr val="1A2E3D"/>
                </a:solidFill>
              </a:rPr>
              <a:t>95% </a:t>
            </a:r>
            <a:r>
              <a:rPr sz="1200" spc="-20" dirty="0">
                <a:solidFill>
                  <a:srgbClr val="1A2E3D"/>
                </a:solidFill>
              </a:rPr>
              <a:t>conﬁdence </a:t>
            </a:r>
            <a:r>
              <a:rPr sz="1200" spc="-35" dirty="0">
                <a:solidFill>
                  <a:srgbClr val="1A2E3D"/>
                </a:solidFill>
              </a:rPr>
              <a:t>interval </a:t>
            </a:r>
            <a:r>
              <a:rPr sz="1200" spc="-20" dirty="0">
                <a:solidFill>
                  <a:srgbClr val="1A2E3D"/>
                </a:solidFill>
              </a:rPr>
              <a:t>for the </a:t>
            </a:r>
            <a:r>
              <a:rPr sz="1200" spc="-40" dirty="0">
                <a:solidFill>
                  <a:srgbClr val="1A2E3D"/>
                </a:solidFill>
              </a:rPr>
              <a:t>average </a:t>
            </a:r>
            <a:r>
              <a:rPr sz="1200" spc="-30" dirty="0">
                <a:solidFill>
                  <a:srgbClr val="1A2E3D"/>
                </a:solidFill>
              </a:rPr>
              <a:t>normal </a:t>
            </a:r>
            <a:r>
              <a:rPr sz="1200" spc="-10" dirty="0">
                <a:solidFill>
                  <a:srgbClr val="1A2E3D"/>
                </a:solidFill>
              </a:rPr>
              <a:t>body  </a:t>
            </a:r>
            <a:r>
              <a:rPr sz="1200" spc="-25" dirty="0">
                <a:solidFill>
                  <a:srgbClr val="1A2E3D"/>
                </a:solidFill>
              </a:rPr>
              <a:t>temperature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30" dirty="0">
                <a:solidFill>
                  <a:srgbClr val="1A2E3D"/>
                </a:solidFill>
              </a:rPr>
              <a:t>humans </a:t>
            </a:r>
            <a:r>
              <a:rPr sz="1200" spc="-40" dirty="0">
                <a:solidFill>
                  <a:srgbClr val="1A2E3D"/>
                </a:solidFill>
              </a:rPr>
              <a:t>is </a:t>
            </a:r>
            <a:r>
              <a:rPr sz="1200" spc="-15" dirty="0">
                <a:solidFill>
                  <a:srgbClr val="1A2E3D"/>
                </a:solidFill>
              </a:rPr>
              <a:t>found </a:t>
            </a:r>
            <a:r>
              <a:rPr sz="1200" spc="5" dirty="0">
                <a:solidFill>
                  <a:srgbClr val="1A2E3D"/>
                </a:solidFill>
              </a:rPr>
              <a:t>to </a:t>
            </a:r>
            <a:r>
              <a:rPr sz="1200" spc="-20" dirty="0">
                <a:solidFill>
                  <a:srgbClr val="1A2E3D"/>
                </a:solidFill>
              </a:rPr>
              <a:t>be </a:t>
            </a:r>
            <a:r>
              <a:rPr sz="1200" spc="-30" dirty="0">
                <a:solidFill>
                  <a:srgbClr val="1A2E3D"/>
                </a:solidFill>
              </a:rPr>
              <a:t>(98.1 </a:t>
            </a:r>
            <a:r>
              <a:rPr sz="1200" spc="-130" dirty="0">
                <a:solidFill>
                  <a:srgbClr val="1A2E3D"/>
                </a:solidFill>
              </a:rPr>
              <a:t>F, </a:t>
            </a:r>
            <a:r>
              <a:rPr sz="1200" spc="-5" dirty="0">
                <a:solidFill>
                  <a:srgbClr val="1A2E3D"/>
                </a:solidFill>
              </a:rPr>
              <a:t>98.4 </a:t>
            </a:r>
            <a:r>
              <a:rPr sz="1200" spc="-70" dirty="0">
                <a:solidFill>
                  <a:srgbClr val="1A2E3D"/>
                </a:solidFill>
              </a:rPr>
              <a:t>F). </a:t>
            </a:r>
            <a:r>
              <a:rPr sz="1200" spc="-30" dirty="0">
                <a:solidFill>
                  <a:srgbClr val="1A2E3D"/>
                </a:solidFill>
              </a:rPr>
              <a:t>Which 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20" dirty="0">
                <a:solidFill>
                  <a:srgbClr val="1A2E3D"/>
                </a:solidFill>
              </a:rPr>
              <a:t>the </a:t>
            </a:r>
            <a:r>
              <a:rPr sz="1200" spc="-25" dirty="0">
                <a:solidFill>
                  <a:srgbClr val="1A2E3D"/>
                </a:solidFill>
              </a:rPr>
              <a:t>following </a:t>
            </a:r>
            <a:r>
              <a:rPr sz="1200" spc="-40" dirty="0">
                <a:solidFill>
                  <a:srgbClr val="1A2E3D"/>
                </a:solidFill>
              </a:rPr>
              <a:t>is</a:t>
            </a:r>
            <a:r>
              <a:rPr sz="1200" spc="55" dirty="0">
                <a:solidFill>
                  <a:srgbClr val="1A2E3D"/>
                </a:solidFill>
              </a:rPr>
              <a:t> </a:t>
            </a:r>
            <a:r>
              <a:rPr sz="1200" u="sng" spc="-25" dirty="0">
                <a:solidFill>
                  <a:srgbClr val="1A2E3D"/>
                </a:solidFill>
                <a:uFill>
                  <a:solidFill>
                    <a:srgbClr val="1A2E3D"/>
                  </a:solidFill>
                </a:uFill>
              </a:rPr>
              <a:t>true</a:t>
            </a:r>
            <a:r>
              <a:rPr sz="1200" spc="-25" dirty="0">
                <a:solidFill>
                  <a:srgbClr val="1A2E3D"/>
                </a:solidFill>
              </a:rPr>
              <a:t>?</a:t>
            </a:r>
            <a:endParaRPr sz="1200" dirty="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241171" y="1273175"/>
            <a:ext cx="4125595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5270" indent="-234315">
              <a:spcBef>
                <a:spcPts val="95"/>
              </a:spcBef>
              <a:buClr>
                <a:srgbClr val="024F84"/>
              </a:buClr>
              <a:buFontTx/>
              <a:buAutoNum type="alphaLcParenBoth"/>
              <a:tabLst>
                <a:tab pos="255904" algn="l"/>
              </a:tabLst>
            </a:pPr>
            <a:r>
              <a:rPr lang="en-US" strike="sngStrike" spc="-50" dirty="0"/>
              <a:t>The </a:t>
            </a:r>
            <a:r>
              <a:rPr lang="en-US" strike="sngStrike" spc="-25" dirty="0"/>
              <a:t>hypothesis </a:t>
            </a:r>
            <a:r>
              <a:rPr lang="en-US" i="1" strike="sngStrike" spc="10" dirty="0">
                <a:latin typeface="Times New Roman"/>
                <a:cs typeface="Times New Roman"/>
              </a:rPr>
              <a:t>H</a:t>
            </a:r>
            <a:r>
              <a:rPr lang="en-US" strike="sngStrike" spc="15" baseline="-13888" dirty="0">
                <a:latin typeface="Times New Roman"/>
                <a:cs typeface="Times New Roman"/>
              </a:rPr>
              <a:t>0 </a:t>
            </a:r>
            <a:r>
              <a:rPr lang="en-US" strike="sngStrike" spc="-10" dirty="0">
                <a:latin typeface="Times New Roman"/>
                <a:cs typeface="Times New Roman"/>
              </a:rPr>
              <a:t>: </a:t>
            </a:r>
            <a:r>
              <a:rPr lang="en-US" i="1" strike="sngStrike" spc="10" dirty="0">
                <a:latin typeface="Times New Roman"/>
                <a:cs typeface="Times New Roman"/>
              </a:rPr>
              <a:t>µ </a:t>
            </a:r>
            <a:r>
              <a:rPr lang="en-US" strike="sngStrike" spc="229" dirty="0">
                <a:latin typeface="Times New Roman"/>
                <a:cs typeface="Times New Roman"/>
              </a:rPr>
              <a:t>= </a:t>
            </a:r>
            <a:r>
              <a:rPr lang="en-US" strike="sngStrike" spc="-10" dirty="0">
                <a:latin typeface="Times New Roman"/>
                <a:cs typeface="Times New Roman"/>
              </a:rPr>
              <a:t>98</a:t>
            </a:r>
            <a:r>
              <a:rPr lang="en-US" i="1" strike="sngStrike" spc="-10" dirty="0">
                <a:latin typeface="Times New Roman"/>
                <a:cs typeface="Times New Roman"/>
              </a:rPr>
              <a:t>.</a:t>
            </a:r>
            <a:r>
              <a:rPr lang="en-US" strike="sngStrike" spc="-10" dirty="0">
                <a:latin typeface="Times New Roman"/>
                <a:cs typeface="Times New Roman"/>
              </a:rPr>
              <a:t>2 </a:t>
            </a:r>
            <a:r>
              <a:rPr lang="en-US" strike="sngStrike" spc="-10" dirty="0"/>
              <a:t>would </a:t>
            </a:r>
            <a:r>
              <a:rPr lang="en-US" strike="sngStrike" spc="-20" dirty="0"/>
              <a:t>be </a:t>
            </a:r>
            <a:r>
              <a:rPr lang="en-US" strike="sngStrike" spc="-25" dirty="0"/>
              <a:t>rejected </a:t>
            </a:r>
            <a:r>
              <a:rPr lang="en-US" strike="sngStrike" spc="-15" dirty="0"/>
              <a:t>at </a:t>
            </a:r>
            <a:r>
              <a:rPr lang="en-US" i="1" strike="sngStrike" spc="110" dirty="0">
                <a:latin typeface="Times New Roman"/>
                <a:cs typeface="Times New Roman"/>
              </a:rPr>
              <a:t>α </a:t>
            </a:r>
            <a:r>
              <a:rPr lang="en-US" strike="sngStrike" spc="229" dirty="0">
                <a:latin typeface="Times New Roman"/>
                <a:cs typeface="Times New Roman"/>
              </a:rPr>
              <a:t>=</a:t>
            </a:r>
            <a:r>
              <a:rPr lang="en-US" strike="sngStrike" spc="-35" dirty="0">
                <a:latin typeface="Times New Roman"/>
                <a:cs typeface="Times New Roman"/>
              </a:rPr>
              <a:t> </a:t>
            </a:r>
            <a:r>
              <a:rPr lang="en-US" strike="sngStrike" spc="-10" dirty="0">
                <a:latin typeface="Times New Roman"/>
                <a:cs typeface="Times New Roman"/>
              </a:rPr>
              <a:t>0</a:t>
            </a:r>
            <a:r>
              <a:rPr lang="en-US" i="1" strike="sngStrike" spc="-10" dirty="0">
                <a:latin typeface="Times New Roman"/>
                <a:cs typeface="Times New Roman"/>
              </a:rPr>
              <a:t>.</a:t>
            </a:r>
            <a:r>
              <a:rPr lang="en-US" strike="sngStrike" spc="-10" dirty="0">
                <a:latin typeface="Times New Roman"/>
                <a:cs typeface="Times New Roman"/>
              </a:rPr>
              <a:t>05 </a:t>
            </a:r>
            <a:r>
              <a:rPr lang="en-US" strike="sngStrike" spc="-40" dirty="0"/>
              <a:t>in </a:t>
            </a:r>
            <a:r>
              <a:rPr lang="en-US" strike="sngStrike" spc="-35" dirty="0"/>
              <a:t>favor </a:t>
            </a:r>
            <a:r>
              <a:rPr lang="en-US" strike="sngStrike" spc="-15" dirty="0"/>
              <a:t>of </a:t>
            </a:r>
            <a:r>
              <a:rPr lang="en-US" i="1" strike="sngStrike" spc="45" dirty="0">
                <a:latin typeface="Times New Roman"/>
                <a:cs typeface="Times New Roman"/>
              </a:rPr>
              <a:t>H</a:t>
            </a:r>
            <a:r>
              <a:rPr lang="en-US" i="1" strike="sngStrike" spc="67" baseline="-13888" dirty="0">
                <a:latin typeface="Georgia"/>
                <a:cs typeface="Georgia"/>
              </a:rPr>
              <a:t>A </a:t>
            </a:r>
            <a:r>
              <a:rPr lang="en-US" strike="sngStrike" spc="-10" dirty="0">
                <a:latin typeface="Times New Roman"/>
                <a:cs typeface="Times New Roman"/>
              </a:rPr>
              <a:t>: </a:t>
            </a:r>
            <a:r>
              <a:rPr lang="en-US" i="1" strike="sngStrike" spc="10" dirty="0">
                <a:latin typeface="Times New Roman"/>
                <a:cs typeface="Times New Roman"/>
              </a:rPr>
              <a:t>µ </a:t>
            </a:r>
            <a:r>
              <a:rPr lang="en-US" i="1" strike="sngStrike" spc="100" dirty="0">
                <a:latin typeface="Times New Roman"/>
                <a:cs typeface="Times New Roman"/>
              </a:rPr>
              <a:t>≠</a:t>
            </a:r>
            <a:r>
              <a:rPr lang="en-US" strike="sngStrike" spc="-5" dirty="0">
                <a:latin typeface="Times New Roman"/>
                <a:cs typeface="Times New Roman"/>
              </a:rPr>
              <a:t>98</a:t>
            </a:r>
            <a:r>
              <a:rPr lang="en-US" i="1" strike="sngStrike" spc="-5" dirty="0">
                <a:latin typeface="Times New Roman"/>
                <a:cs typeface="Times New Roman"/>
              </a:rPr>
              <a:t>.</a:t>
            </a:r>
            <a:r>
              <a:rPr lang="en-US" strike="sngStrike" spc="-5" dirty="0">
                <a:latin typeface="Times New Roman"/>
                <a:cs typeface="Times New Roman"/>
              </a:rPr>
              <a:t>2</a:t>
            </a:r>
            <a:r>
              <a:rPr lang="en-US" strike="sngStrike" spc="-5" dirty="0" smtClean="0"/>
              <a:t>.</a:t>
            </a:r>
            <a:endParaRPr sz="1500" strike="sngStrike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00450" y="0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50" y="1704519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7030A0"/>
                </a:solidFill>
              </a:rPr>
              <a:t>Hypothesis Tests</a:t>
            </a:r>
            <a:r>
              <a:rPr lang="en-US" sz="1200" dirty="0" smtClean="0">
                <a:solidFill>
                  <a:srgbClr val="7030A0"/>
                </a:solidFill>
              </a:rPr>
              <a:t>:</a:t>
            </a:r>
          </a:p>
          <a:p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z="1200" spc="15" baseline="-13888" dirty="0">
                <a:solidFill>
                  <a:srgbClr val="7030A0"/>
                </a:solidFill>
                <a:latin typeface="Times New Roman"/>
                <a:cs typeface="Times New Roman"/>
              </a:rPr>
              <a:t>0 </a:t>
            </a:r>
            <a:r>
              <a:rPr lang="en-US" sz="1200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z="1200" i="1" spc="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1200" spc="229" dirty="0" smtClean="0">
                <a:solidFill>
                  <a:srgbClr val="7030A0"/>
                </a:solidFill>
                <a:latin typeface="Times New Roman"/>
                <a:cs typeface="Times New Roman"/>
              </a:rPr>
              <a:t>= </a:t>
            </a:r>
            <a:r>
              <a:rPr lang="en-US" sz="1200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98</a:t>
            </a:r>
            <a:r>
              <a:rPr lang="en-US" sz="1200" i="1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.</a:t>
            </a:r>
            <a:r>
              <a:rPr lang="en-US" sz="1200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2</a:t>
            </a:r>
          </a:p>
          <a:p>
            <a:r>
              <a:rPr lang="en-US" sz="1200" i="1" spc="45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z="1200" i="1" spc="67" baseline="-13888" dirty="0">
                <a:solidFill>
                  <a:srgbClr val="7030A0"/>
                </a:solidFill>
                <a:latin typeface="Georgia"/>
                <a:cs typeface="Georgia"/>
              </a:rPr>
              <a:t>A </a:t>
            </a:r>
            <a:r>
              <a:rPr lang="en-US" sz="1200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z="1200" i="1" spc="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1200" i="1" spc="1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≠</a:t>
            </a:r>
            <a:r>
              <a:rPr lang="en-US" sz="1200" i="1" spc="1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12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98</a:t>
            </a:r>
            <a:r>
              <a:rPr lang="en-US" sz="1200" i="1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.</a:t>
            </a:r>
            <a:r>
              <a:rPr lang="en-US" sz="12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2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5450" y="1704519"/>
            <a:ext cx="27170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00B050"/>
                </a:solidFill>
              </a:rPr>
              <a:t>95% </a:t>
            </a:r>
            <a:r>
              <a:rPr lang="en-US" sz="1200" u="sng" dirty="0" smtClean="0"/>
              <a:t>Confidence Interval:</a:t>
            </a: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Step 1</a:t>
            </a:r>
            <a:r>
              <a:rPr lang="en-US" sz="1200" dirty="0" smtClean="0"/>
              <a:t>: Evaluate null value in confidence interval.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7030A0"/>
                </a:solidFill>
              </a:rPr>
              <a:t>98.2</a:t>
            </a:r>
            <a:r>
              <a:rPr lang="en-US" sz="1200" dirty="0" smtClean="0"/>
              <a:t> IS in </a:t>
            </a:r>
            <a:r>
              <a:rPr lang="en-US" sz="1200" spc="-30" dirty="0">
                <a:solidFill>
                  <a:srgbClr val="1A2E3D"/>
                </a:solidFill>
              </a:rPr>
              <a:t>(98.1 </a:t>
            </a:r>
            <a:r>
              <a:rPr lang="en-US" sz="1200" spc="-130" dirty="0">
                <a:solidFill>
                  <a:srgbClr val="1A2E3D"/>
                </a:solidFill>
              </a:rPr>
              <a:t>F, </a:t>
            </a:r>
            <a:r>
              <a:rPr lang="en-US" sz="1200" spc="-130" dirty="0" smtClean="0">
                <a:solidFill>
                  <a:srgbClr val="1A2E3D"/>
                </a:solidFill>
              </a:rPr>
              <a:t> </a:t>
            </a:r>
            <a:r>
              <a:rPr lang="en-US" sz="1200" spc="-5" dirty="0" smtClean="0">
                <a:solidFill>
                  <a:srgbClr val="1A2E3D"/>
                </a:solidFill>
              </a:rPr>
              <a:t>98.4 </a:t>
            </a:r>
            <a:r>
              <a:rPr lang="en-US" sz="1200" spc="-70" dirty="0">
                <a:solidFill>
                  <a:srgbClr val="1A2E3D"/>
                </a:solidFill>
              </a:rPr>
              <a:t>F</a:t>
            </a:r>
            <a:r>
              <a:rPr lang="en-US" sz="1200" spc="-70" dirty="0" smtClean="0">
                <a:solidFill>
                  <a:srgbClr val="1A2E3D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spc="-70" dirty="0" smtClean="0">
                <a:solidFill>
                  <a:srgbClr val="1A2E3D"/>
                </a:solidFill>
              </a:rPr>
              <a:t>Step 2: </a:t>
            </a:r>
            <a:r>
              <a:rPr lang="en-US" sz="1200" spc="-70" dirty="0" smtClean="0">
                <a:solidFill>
                  <a:srgbClr val="1A2E3D"/>
                </a:solidFill>
              </a:rPr>
              <a:t>Conclusion</a:t>
            </a:r>
            <a:r>
              <a:rPr lang="en-US" sz="1200" u="sng" spc="-70" dirty="0" smtClean="0">
                <a:solidFill>
                  <a:srgbClr val="1A2E3D"/>
                </a:solidFill>
              </a:rPr>
              <a:t> </a:t>
            </a:r>
            <a:r>
              <a:rPr lang="en-US" sz="1200" spc="-70" dirty="0" smtClean="0">
                <a:solidFill>
                  <a:srgbClr val="1A2E3D"/>
                </a:solidFill>
              </a:rPr>
              <a:t>for a </a:t>
            </a:r>
            <a:r>
              <a:rPr lang="en-US" sz="1200" spc="-70" dirty="0" smtClean="0">
                <a:solidFill>
                  <a:schemeClr val="accent6">
                    <a:lumMod val="75000"/>
                  </a:schemeClr>
                </a:solidFill>
              </a:rPr>
              <a:t>two-tailed test</a:t>
            </a:r>
            <a:r>
              <a:rPr lang="en-US" sz="1200" spc="-70" dirty="0" smtClean="0">
                <a:solidFill>
                  <a:srgbClr val="1A2E3D"/>
                </a:solidFill>
              </a:rPr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u="sng" spc="-70" dirty="0" smtClean="0">
                <a:solidFill>
                  <a:srgbClr val="1A2E3D"/>
                </a:solidFill>
              </a:rPr>
              <a:t>Conclusion</a:t>
            </a:r>
            <a:r>
              <a:rPr lang="en-US" sz="1200" spc="-70" dirty="0" smtClean="0">
                <a:solidFill>
                  <a:srgbClr val="1A2E3D"/>
                </a:solidFill>
              </a:rPr>
              <a:t>: Fail to reject null hypothesis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u="sng" spc="-70" dirty="0" smtClean="0">
                <a:solidFill>
                  <a:srgbClr val="1A2E3D"/>
                </a:solidFill>
              </a:rPr>
              <a:t>Conclusion made at </a:t>
            </a:r>
            <a:r>
              <a:rPr lang="en-US" sz="1200" i="1" spc="110" dirty="0">
                <a:solidFill>
                  <a:srgbClr val="00B050"/>
                </a:solidFill>
                <a:latin typeface="Times New Roman"/>
                <a:cs typeface="Times New Roman"/>
              </a:rPr>
              <a:t>α </a:t>
            </a:r>
            <a:r>
              <a:rPr lang="en-US" sz="1200" spc="229" dirty="0">
                <a:solidFill>
                  <a:srgbClr val="00B050"/>
                </a:solidFill>
                <a:latin typeface="Times New Roman"/>
                <a:cs typeface="Times New Roman"/>
              </a:rPr>
              <a:t>=</a:t>
            </a:r>
            <a:r>
              <a:rPr lang="en-US" sz="1200" spc="-35" dirty="0">
                <a:solidFill>
                  <a:srgbClr val="00B050"/>
                </a:solidFill>
                <a:latin typeface="Times New Roman"/>
                <a:cs typeface="Times New Roman"/>
              </a:rPr>
              <a:t> </a:t>
            </a:r>
            <a:r>
              <a:rPr lang="en-US" sz="1200" spc="-10" dirty="0">
                <a:solidFill>
                  <a:srgbClr val="00B050"/>
                </a:solidFill>
                <a:latin typeface="Times New Roman"/>
                <a:cs typeface="Times New Roman"/>
              </a:rPr>
              <a:t>0</a:t>
            </a:r>
            <a:r>
              <a:rPr lang="en-US" sz="1200" i="1" spc="-10" dirty="0">
                <a:solidFill>
                  <a:srgbClr val="00B050"/>
                </a:solidFill>
                <a:latin typeface="Times New Roman"/>
                <a:cs typeface="Times New Roman"/>
              </a:rPr>
              <a:t>.</a:t>
            </a:r>
            <a:r>
              <a:rPr lang="en-US" sz="1200" spc="-10" dirty="0">
                <a:solidFill>
                  <a:srgbClr val="00B050"/>
                </a:solidFill>
                <a:latin typeface="Times New Roman"/>
                <a:cs typeface="Times New Roman"/>
              </a:rPr>
              <a:t>05 </a:t>
            </a:r>
            <a:endParaRPr lang="en-US" sz="1200" spc="-70" dirty="0" smtClean="0">
              <a:solidFill>
                <a:srgbClr val="00B050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3595283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912" y="364617"/>
            <a:ext cx="4222115" cy="644525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180340">
              <a:lnSpc>
                <a:spcPct val="100000"/>
              </a:lnSpc>
              <a:spcBef>
                <a:spcPts val="244"/>
              </a:spcBef>
            </a:pPr>
            <a:r>
              <a:rPr sz="1200" spc="-50" dirty="0">
                <a:solidFill>
                  <a:srgbClr val="1A2E3D"/>
                </a:solidFill>
              </a:rPr>
              <a:t>A </a:t>
            </a:r>
            <a:r>
              <a:rPr sz="1200" spc="-10" dirty="0">
                <a:solidFill>
                  <a:srgbClr val="1A2E3D"/>
                </a:solidFill>
              </a:rPr>
              <a:t>95% </a:t>
            </a:r>
            <a:r>
              <a:rPr sz="1200" spc="-20" dirty="0">
                <a:solidFill>
                  <a:srgbClr val="1A2E3D"/>
                </a:solidFill>
              </a:rPr>
              <a:t>conﬁdence </a:t>
            </a:r>
            <a:r>
              <a:rPr sz="1200" spc="-35" dirty="0">
                <a:solidFill>
                  <a:srgbClr val="1A2E3D"/>
                </a:solidFill>
              </a:rPr>
              <a:t>interval </a:t>
            </a:r>
            <a:r>
              <a:rPr sz="1200" spc="-20" dirty="0">
                <a:solidFill>
                  <a:srgbClr val="1A2E3D"/>
                </a:solidFill>
              </a:rPr>
              <a:t>for the </a:t>
            </a:r>
            <a:r>
              <a:rPr sz="1200" spc="-40" dirty="0">
                <a:solidFill>
                  <a:srgbClr val="1A2E3D"/>
                </a:solidFill>
              </a:rPr>
              <a:t>average </a:t>
            </a:r>
            <a:r>
              <a:rPr sz="1200" spc="-30" dirty="0">
                <a:solidFill>
                  <a:srgbClr val="1A2E3D"/>
                </a:solidFill>
              </a:rPr>
              <a:t>normal </a:t>
            </a:r>
            <a:r>
              <a:rPr sz="1200" spc="-10" dirty="0">
                <a:solidFill>
                  <a:srgbClr val="1A2E3D"/>
                </a:solidFill>
              </a:rPr>
              <a:t>body  </a:t>
            </a:r>
            <a:r>
              <a:rPr sz="1200" spc="-25" dirty="0">
                <a:solidFill>
                  <a:srgbClr val="1A2E3D"/>
                </a:solidFill>
              </a:rPr>
              <a:t>temperature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30" dirty="0">
                <a:solidFill>
                  <a:srgbClr val="1A2E3D"/>
                </a:solidFill>
              </a:rPr>
              <a:t>humans </a:t>
            </a:r>
            <a:r>
              <a:rPr sz="1200" spc="-40" dirty="0">
                <a:solidFill>
                  <a:srgbClr val="1A2E3D"/>
                </a:solidFill>
              </a:rPr>
              <a:t>is </a:t>
            </a:r>
            <a:r>
              <a:rPr sz="1200" spc="-15" dirty="0">
                <a:solidFill>
                  <a:srgbClr val="1A2E3D"/>
                </a:solidFill>
              </a:rPr>
              <a:t>found </a:t>
            </a:r>
            <a:r>
              <a:rPr sz="1200" spc="5" dirty="0">
                <a:solidFill>
                  <a:srgbClr val="1A2E3D"/>
                </a:solidFill>
              </a:rPr>
              <a:t>to </a:t>
            </a:r>
            <a:r>
              <a:rPr sz="1200" spc="-20" dirty="0">
                <a:solidFill>
                  <a:srgbClr val="1A2E3D"/>
                </a:solidFill>
              </a:rPr>
              <a:t>be </a:t>
            </a:r>
            <a:r>
              <a:rPr sz="1200" spc="-30" dirty="0">
                <a:solidFill>
                  <a:srgbClr val="1A2E3D"/>
                </a:solidFill>
              </a:rPr>
              <a:t>(98.1 </a:t>
            </a:r>
            <a:r>
              <a:rPr sz="1200" spc="-130" dirty="0">
                <a:solidFill>
                  <a:srgbClr val="1A2E3D"/>
                </a:solidFill>
              </a:rPr>
              <a:t>F, </a:t>
            </a:r>
            <a:r>
              <a:rPr sz="1200" spc="-5" dirty="0">
                <a:solidFill>
                  <a:srgbClr val="1A2E3D"/>
                </a:solidFill>
              </a:rPr>
              <a:t>98.4 </a:t>
            </a:r>
            <a:r>
              <a:rPr sz="1200" spc="-70" dirty="0">
                <a:solidFill>
                  <a:srgbClr val="1A2E3D"/>
                </a:solidFill>
              </a:rPr>
              <a:t>F). </a:t>
            </a:r>
            <a:r>
              <a:rPr sz="1200" spc="-30" dirty="0">
                <a:solidFill>
                  <a:srgbClr val="1A2E3D"/>
                </a:solidFill>
              </a:rPr>
              <a:t>Which 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20" dirty="0">
                <a:solidFill>
                  <a:srgbClr val="1A2E3D"/>
                </a:solidFill>
              </a:rPr>
              <a:t>the </a:t>
            </a:r>
            <a:r>
              <a:rPr sz="1200" spc="-25" dirty="0">
                <a:solidFill>
                  <a:srgbClr val="1A2E3D"/>
                </a:solidFill>
              </a:rPr>
              <a:t>following </a:t>
            </a:r>
            <a:r>
              <a:rPr sz="1200" spc="-40" dirty="0">
                <a:solidFill>
                  <a:srgbClr val="1A2E3D"/>
                </a:solidFill>
              </a:rPr>
              <a:t>is</a:t>
            </a:r>
            <a:r>
              <a:rPr sz="1200" spc="55" dirty="0">
                <a:solidFill>
                  <a:srgbClr val="1A2E3D"/>
                </a:solidFill>
              </a:rPr>
              <a:t> </a:t>
            </a:r>
            <a:r>
              <a:rPr sz="1200" u="sng" spc="-25" dirty="0">
                <a:solidFill>
                  <a:srgbClr val="1A2E3D"/>
                </a:solidFill>
                <a:uFill>
                  <a:solidFill>
                    <a:srgbClr val="1A2E3D"/>
                  </a:solidFill>
                </a:uFill>
              </a:rPr>
              <a:t>true</a:t>
            </a:r>
            <a:r>
              <a:rPr sz="1200" spc="-25" dirty="0">
                <a:solidFill>
                  <a:srgbClr val="1A2E3D"/>
                </a:solidFill>
              </a:rPr>
              <a:t>?</a:t>
            </a:r>
            <a:endParaRPr sz="1200" dirty="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241171" y="1273175"/>
            <a:ext cx="4125595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5270" indent="-242570">
              <a:lnSpc>
                <a:spcPct val="100000"/>
              </a:lnSpc>
              <a:buClr>
                <a:srgbClr val="024F84"/>
              </a:buClr>
              <a:buFont typeface="+mj-lt"/>
              <a:buAutoNum type="alphaLcParenR" startAt="2"/>
              <a:tabLst>
                <a:tab pos="255904" algn="l"/>
              </a:tabLst>
            </a:pPr>
            <a:r>
              <a:rPr lang="en-US" spc="-50" dirty="0"/>
              <a:t>The </a:t>
            </a:r>
            <a:r>
              <a:rPr lang="en-US" spc="-25" dirty="0"/>
              <a:t>hypothesis </a:t>
            </a:r>
            <a:r>
              <a:rPr lang="en-US" i="1" spc="10" dirty="0">
                <a:latin typeface="Times New Roman"/>
                <a:cs typeface="Times New Roman"/>
              </a:rPr>
              <a:t>H</a:t>
            </a:r>
            <a:r>
              <a:rPr lang="en-US" spc="15" baseline="-13888" dirty="0">
                <a:latin typeface="Times New Roman"/>
                <a:cs typeface="Times New Roman"/>
              </a:rPr>
              <a:t>0 </a:t>
            </a:r>
            <a:r>
              <a:rPr lang="en-US" spc="-10" dirty="0">
                <a:latin typeface="Times New Roman"/>
                <a:cs typeface="Times New Roman"/>
              </a:rPr>
              <a:t>: </a:t>
            </a:r>
            <a:r>
              <a:rPr lang="en-US" i="1" spc="10" dirty="0">
                <a:latin typeface="Times New Roman"/>
                <a:cs typeface="Times New Roman"/>
              </a:rPr>
              <a:t>µ </a:t>
            </a:r>
            <a:r>
              <a:rPr lang="en-US" spc="229" dirty="0">
                <a:latin typeface="Times New Roman"/>
                <a:cs typeface="Times New Roman"/>
              </a:rPr>
              <a:t>= </a:t>
            </a:r>
            <a:r>
              <a:rPr lang="en-US" spc="-10" dirty="0">
                <a:latin typeface="Times New Roman"/>
                <a:cs typeface="Times New Roman"/>
              </a:rPr>
              <a:t>98</a:t>
            </a:r>
            <a:r>
              <a:rPr lang="en-US" i="1" spc="-10" dirty="0">
                <a:latin typeface="Times New Roman"/>
                <a:cs typeface="Times New Roman"/>
              </a:rPr>
              <a:t>.</a:t>
            </a:r>
            <a:r>
              <a:rPr lang="en-US" spc="-10" dirty="0">
                <a:latin typeface="Times New Roman"/>
                <a:cs typeface="Times New Roman"/>
              </a:rPr>
              <a:t>2 </a:t>
            </a:r>
            <a:r>
              <a:rPr lang="en-US" spc="-10" dirty="0"/>
              <a:t>would </a:t>
            </a:r>
            <a:r>
              <a:rPr lang="en-US" spc="-20" dirty="0"/>
              <a:t>be </a:t>
            </a:r>
            <a:r>
              <a:rPr lang="en-US" spc="-25" dirty="0"/>
              <a:t>rejected</a:t>
            </a:r>
            <a:r>
              <a:rPr lang="en-US" spc="-45" dirty="0"/>
              <a:t> </a:t>
            </a:r>
            <a:r>
              <a:rPr lang="en-US" spc="-15" dirty="0"/>
              <a:t>at</a:t>
            </a:r>
            <a:endParaRPr lang="en-US" dirty="0">
              <a:latin typeface="Times New Roman"/>
              <a:cs typeface="Times New Roman"/>
            </a:endParaRPr>
          </a:p>
          <a:p>
            <a:pPr marL="255270">
              <a:lnSpc>
                <a:spcPct val="100000"/>
              </a:lnSpc>
              <a:spcBef>
                <a:spcPts val="5"/>
              </a:spcBef>
            </a:pPr>
            <a:r>
              <a:rPr lang="en-US" i="1" spc="110" dirty="0">
                <a:latin typeface="Times New Roman"/>
                <a:cs typeface="Times New Roman"/>
              </a:rPr>
              <a:t>α </a:t>
            </a:r>
            <a:r>
              <a:rPr lang="en-US" spc="229" dirty="0">
                <a:latin typeface="Times New Roman"/>
                <a:cs typeface="Times New Roman"/>
              </a:rPr>
              <a:t>= </a:t>
            </a:r>
            <a:r>
              <a:rPr lang="en-US" spc="-10" dirty="0">
                <a:latin typeface="Times New Roman"/>
                <a:cs typeface="Times New Roman"/>
              </a:rPr>
              <a:t>0</a:t>
            </a:r>
            <a:r>
              <a:rPr lang="en-US" i="1" spc="-10" dirty="0">
                <a:latin typeface="Times New Roman"/>
                <a:cs typeface="Times New Roman"/>
              </a:rPr>
              <a:t>.</a:t>
            </a:r>
            <a:r>
              <a:rPr lang="en-US" spc="-10" dirty="0">
                <a:latin typeface="Times New Roman"/>
                <a:cs typeface="Times New Roman"/>
              </a:rPr>
              <a:t>025 </a:t>
            </a:r>
            <a:r>
              <a:rPr lang="en-US" spc="-40" dirty="0"/>
              <a:t>in </a:t>
            </a:r>
            <a:r>
              <a:rPr lang="en-US" spc="-35" dirty="0"/>
              <a:t>favor </a:t>
            </a:r>
            <a:r>
              <a:rPr lang="en-US" spc="-15" dirty="0"/>
              <a:t>of </a:t>
            </a:r>
            <a:r>
              <a:rPr lang="en-US" i="1" spc="45" dirty="0">
                <a:latin typeface="Times New Roman"/>
                <a:cs typeface="Times New Roman"/>
              </a:rPr>
              <a:t>H</a:t>
            </a:r>
            <a:r>
              <a:rPr lang="en-US" i="1" spc="67" baseline="-13888" dirty="0">
                <a:latin typeface="Georgia"/>
                <a:cs typeface="Georgia"/>
              </a:rPr>
              <a:t>A </a:t>
            </a:r>
            <a:r>
              <a:rPr lang="en-US" spc="-10" dirty="0">
                <a:latin typeface="Times New Roman"/>
                <a:cs typeface="Times New Roman"/>
              </a:rPr>
              <a:t>: </a:t>
            </a:r>
            <a:r>
              <a:rPr lang="en-US" i="1" spc="10" dirty="0">
                <a:latin typeface="Times New Roman"/>
                <a:cs typeface="Times New Roman"/>
              </a:rPr>
              <a:t>µ </a:t>
            </a:r>
            <a:r>
              <a:rPr lang="en-US" i="1" spc="100" dirty="0">
                <a:latin typeface="Times New Roman"/>
                <a:cs typeface="Times New Roman"/>
              </a:rPr>
              <a:t>&gt;</a:t>
            </a:r>
            <a:r>
              <a:rPr lang="en-US" i="1" spc="-155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98</a:t>
            </a:r>
            <a:r>
              <a:rPr lang="en-US" i="1" spc="-5" dirty="0">
                <a:latin typeface="Times New Roman"/>
                <a:cs typeface="Times New Roman"/>
              </a:rPr>
              <a:t>.</a:t>
            </a:r>
            <a:r>
              <a:rPr lang="en-US" spc="-5" dirty="0">
                <a:latin typeface="Times New Roman"/>
                <a:cs typeface="Times New Roman"/>
              </a:rPr>
              <a:t>2</a:t>
            </a:r>
            <a:r>
              <a:rPr lang="en-US" spc="-5" dirty="0"/>
              <a:t>.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00450" y="0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50" y="1704519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7030A0"/>
                </a:solidFill>
              </a:rPr>
              <a:t>Hypothesis Tests</a:t>
            </a:r>
            <a:r>
              <a:rPr lang="en-US" sz="1200" dirty="0" smtClean="0">
                <a:solidFill>
                  <a:srgbClr val="7030A0"/>
                </a:solidFill>
              </a:rPr>
              <a:t>:</a:t>
            </a:r>
          </a:p>
          <a:p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z="1200" spc="15" baseline="-13888" dirty="0">
                <a:solidFill>
                  <a:srgbClr val="7030A0"/>
                </a:solidFill>
                <a:latin typeface="Times New Roman"/>
                <a:cs typeface="Times New Roman"/>
              </a:rPr>
              <a:t>0 </a:t>
            </a:r>
            <a:r>
              <a:rPr lang="en-US" sz="1200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z="1200" spc="229" dirty="0" smtClean="0">
                <a:solidFill>
                  <a:srgbClr val="7030A0"/>
                </a:solidFill>
                <a:latin typeface="Times New Roman"/>
                <a:cs typeface="Times New Roman"/>
              </a:rPr>
              <a:t>=</a:t>
            </a:r>
            <a:r>
              <a:rPr lang="en-US" sz="1200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98</a:t>
            </a:r>
            <a:r>
              <a:rPr lang="en-US" sz="1200" i="1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.</a:t>
            </a:r>
            <a:r>
              <a:rPr lang="en-US" sz="1200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2</a:t>
            </a:r>
          </a:p>
          <a:p>
            <a:r>
              <a:rPr lang="en-US" sz="1200" i="1" spc="45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z="1200" i="1" spc="67" baseline="-13888" dirty="0">
                <a:solidFill>
                  <a:srgbClr val="7030A0"/>
                </a:solidFill>
                <a:latin typeface="Georgia"/>
                <a:cs typeface="Georgia"/>
              </a:rPr>
              <a:t>A </a:t>
            </a:r>
            <a:r>
              <a:rPr lang="en-US" sz="1200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z="1200" i="1" spc="1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&gt;</a:t>
            </a:r>
            <a:r>
              <a:rPr lang="en-US" sz="1200" i="1" spc="1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12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98</a:t>
            </a:r>
            <a:r>
              <a:rPr lang="en-US" sz="1200" i="1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.</a:t>
            </a:r>
            <a:r>
              <a:rPr lang="en-US" sz="12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2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5450" y="1704519"/>
            <a:ext cx="27170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00B050"/>
                </a:solidFill>
              </a:rPr>
              <a:t>95% </a:t>
            </a:r>
            <a:r>
              <a:rPr lang="en-US" sz="1200" u="sng" dirty="0" smtClean="0"/>
              <a:t>Confidence Interval:</a:t>
            </a: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Step 1</a:t>
            </a:r>
            <a:r>
              <a:rPr lang="en-US" sz="1200" dirty="0" smtClean="0"/>
              <a:t>: Evaluate null value in confidence interval.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7030A0"/>
                </a:solidFill>
              </a:rPr>
              <a:t>98.2</a:t>
            </a:r>
            <a:r>
              <a:rPr lang="en-US" sz="1200" dirty="0" smtClean="0"/>
              <a:t> IS in </a:t>
            </a:r>
            <a:r>
              <a:rPr lang="en-US" sz="1200" spc="-30" dirty="0">
                <a:solidFill>
                  <a:srgbClr val="1A2E3D"/>
                </a:solidFill>
              </a:rPr>
              <a:t>(98.1 </a:t>
            </a:r>
            <a:r>
              <a:rPr lang="en-US" sz="1200" spc="-130" dirty="0">
                <a:solidFill>
                  <a:srgbClr val="1A2E3D"/>
                </a:solidFill>
              </a:rPr>
              <a:t>F, </a:t>
            </a:r>
            <a:r>
              <a:rPr lang="en-US" sz="1200" spc="-130" dirty="0" smtClean="0">
                <a:solidFill>
                  <a:srgbClr val="1A2E3D"/>
                </a:solidFill>
              </a:rPr>
              <a:t> </a:t>
            </a:r>
            <a:r>
              <a:rPr lang="en-US" sz="1200" spc="-5" dirty="0" smtClean="0">
                <a:solidFill>
                  <a:srgbClr val="1A2E3D"/>
                </a:solidFill>
              </a:rPr>
              <a:t>98.4 </a:t>
            </a:r>
            <a:r>
              <a:rPr lang="en-US" sz="1200" spc="-70" dirty="0">
                <a:solidFill>
                  <a:srgbClr val="1A2E3D"/>
                </a:solidFill>
              </a:rPr>
              <a:t>F</a:t>
            </a:r>
            <a:r>
              <a:rPr lang="en-US" sz="1200" spc="-70" dirty="0" smtClean="0">
                <a:solidFill>
                  <a:srgbClr val="1A2E3D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spc="-70" dirty="0" smtClean="0">
                <a:solidFill>
                  <a:srgbClr val="1A2E3D"/>
                </a:solidFill>
              </a:rPr>
              <a:t>Step 2: </a:t>
            </a:r>
            <a:r>
              <a:rPr lang="en-US" sz="1200" spc="-70" dirty="0" smtClean="0">
                <a:solidFill>
                  <a:srgbClr val="1A2E3D"/>
                </a:solidFill>
              </a:rPr>
              <a:t>Conclusion</a:t>
            </a:r>
            <a:r>
              <a:rPr lang="en-US" sz="1200" u="sng" spc="-70" dirty="0" smtClean="0">
                <a:solidFill>
                  <a:srgbClr val="1A2E3D"/>
                </a:solidFill>
              </a:rPr>
              <a:t> </a:t>
            </a:r>
            <a:r>
              <a:rPr lang="en-US" sz="1200" spc="-70" dirty="0" smtClean="0">
                <a:solidFill>
                  <a:srgbClr val="1A2E3D"/>
                </a:solidFill>
              </a:rPr>
              <a:t>for a </a:t>
            </a:r>
            <a:r>
              <a:rPr lang="en-US" sz="1200" spc="-70" dirty="0" smtClean="0">
                <a:solidFill>
                  <a:schemeClr val="accent6">
                    <a:lumMod val="75000"/>
                  </a:schemeClr>
                </a:solidFill>
              </a:rPr>
              <a:t>ONE-TAILED</a:t>
            </a:r>
            <a:r>
              <a:rPr lang="en-US" sz="1200" spc="-70" dirty="0" smtClean="0">
                <a:solidFill>
                  <a:srgbClr val="1A2E3D"/>
                </a:solidFill>
              </a:rPr>
              <a:t> test: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u="sng" spc="-70" dirty="0" smtClean="0">
                <a:solidFill>
                  <a:srgbClr val="1A2E3D"/>
                </a:solidFill>
              </a:rPr>
              <a:t>Conclusion</a:t>
            </a:r>
            <a:r>
              <a:rPr lang="en-US" sz="1200" spc="-70" dirty="0" smtClean="0">
                <a:solidFill>
                  <a:srgbClr val="1A2E3D"/>
                </a:solidFill>
              </a:rPr>
              <a:t>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u="sng" spc="-70" dirty="0" smtClean="0">
                <a:solidFill>
                  <a:srgbClr val="1A2E3D"/>
                </a:solidFill>
              </a:rPr>
              <a:t>Conclusion made at</a:t>
            </a:r>
            <a:endParaRPr lang="en-US" sz="1200" spc="-70" dirty="0" smtClean="0">
              <a:solidFill>
                <a:srgbClr val="00B050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9128267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912" y="364617"/>
            <a:ext cx="4222115" cy="644525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180340">
              <a:lnSpc>
                <a:spcPct val="100000"/>
              </a:lnSpc>
              <a:spcBef>
                <a:spcPts val="244"/>
              </a:spcBef>
            </a:pPr>
            <a:r>
              <a:rPr sz="1200" spc="-50" dirty="0">
                <a:solidFill>
                  <a:srgbClr val="1A2E3D"/>
                </a:solidFill>
              </a:rPr>
              <a:t>A </a:t>
            </a:r>
            <a:r>
              <a:rPr sz="1200" spc="-10" dirty="0">
                <a:solidFill>
                  <a:srgbClr val="1A2E3D"/>
                </a:solidFill>
              </a:rPr>
              <a:t>95% </a:t>
            </a:r>
            <a:r>
              <a:rPr sz="1200" spc="-20" dirty="0">
                <a:solidFill>
                  <a:srgbClr val="1A2E3D"/>
                </a:solidFill>
              </a:rPr>
              <a:t>conﬁdence </a:t>
            </a:r>
            <a:r>
              <a:rPr sz="1200" spc="-35" dirty="0">
                <a:solidFill>
                  <a:srgbClr val="1A2E3D"/>
                </a:solidFill>
              </a:rPr>
              <a:t>interval </a:t>
            </a:r>
            <a:r>
              <a:rPr sz="1200" spc="-20" dirty="0">
                <a:solidFill>
                  <a:srgbClr val="1A2E3D"/>
                </a:solidFill>
              </a:rPr>
              <a:t>for the </a:t>
            </a:r>
            <a:r>
              <a:rPr sz="1200" spc="-40" dirty="0">
                <a:solidFill>
                  <a:srgbClr val="1A2E3D"/>
                </a:solidFill>
              </a:rPr>
              <a:t>average </a:t>
            </a:r>
            <a:r>
              <a:rPr sz="1200" spc="-30" dirty="0">
                <a:solidFill>
                  <a:srgbClr val="1A2E3D"/>
                </a:solidFill>
              </a:rPr>
              <a:t>normal </a:t>
            </a:r>
            <a:r>
              <a:rPr sz="1200" spc="-10" dirty="0">
                <a:solidFill>
                  <a:srgbClr val="1A2E3D"/>
                </a:solidFill>
              </a:rPr>
              <a:t>body  </a:t>
            </a:r>
            <a:r>
              <a:rPr sz="1200" spc="-25" dirty="0">
                <a:solidFill>
                  <a:srgbClr val="1A2E3D"/>
                </a:solidFill>
              </a:rPr>
              <a:t>temperature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30" dirty="0">
                <a:solidFill>
                  <a:srgbClr val="1A2E3D"/>
                </a:solidFill>
              </a:rPr>
              <a:t>humans </a:t>
            </a:r>
            <a:r>
              <a:rPr sz="1200" spc="-40" dirty="0">
                <a:solidFill>
                  <a:srgbClr val="1A2E3D"/>
                </a:solidFill>
              </a:rPr>
              <a:t>is </a:t>
            </a:r>
            <a:r>
              <a:rPr sz="1200" spc="-15" dirty="0">
                <a:solidFill>
                  <a:srgbClr val="1A2E3D"/>
                </a:solidFill>
              </a:rPr>
              <a:t>found </a:t>
            </a:r>
            <a:r>
              <a:rPr sz="1200" spc="5" dirty="0">
                <a:solidFill>
                  <a:srgbClr val="1A2E3D"/>
                </a:solidFill>
              </a:rPr>
              <a:t>to </a:t>
            </a:r>
            <a:r>
              <a:rPr sz="1200" spc="-20" dirty="0">
                <a:solidFill>
                  <a:srgbClr val="1A2E3D"/>
                </a:solidFill>
              </a:rPr>
              <a:t>be </a:t>
            </a:r>
            <a:r>
              <a:rPr sz="1200" spc="-30" dirty="0">
                <a:solidFill>
                  <a:srgbClr val="1A2E3D"/>
                </a:solidFill>
              </a:rPr>
              <a:t>(98.1 </a:t>
            </a:r>
            <a:r>
              <a:rPr sz="1200" spc="-130" dirty="0">
                <a:solidFill>
                  <a:srgbClr val="1A2E3D"/>
                </a:solidFill>
              </a:rPr>
              <a:t>F, </a:t>
            </a:r>
            <a:r>
              <a:rPr sz="1200" spc="-5" dirty="0">
                <a:solidFill>
                  <a:srgbClr val="1A2E3D"/>
                </a:solidFill>
              </a:rPr>
              <a:t>98.4 </a:t>
            </a:r>
            <a:r>
              <a:rPr sz="1200" spc="-70" dirty="0">
                <a:solidFill>
                  <a:srgbClr val="1A2E3D"/>
                </a:solidFill>
              </a:rPr>
              <a:t>F). </a:t>
            </a:r>
            <a:r>
              <a:rPr sz="1200" spc="-30" dirty="0">
                <a:solidFill>
                  <a:srgbClr val="1A2E3D"/>
                </a:solidFill>
              </a:rPr>
              <a:t>Which 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20" dirty="0">
                <a:solidFill>
                  <a:srgbClr val="1A2E3D"/>
                </a:solidFill>
              </a:rPr>
              <a:t>the </a:t>
            </a:r>
            <a:r>
              <a:rPr sz="1200" spc="-25" dirty="0">
                <a:solidFill>
                  <a:srgbClr val="1A2E3D"/>
                </a:solidFill>
              </a:rPr>
              <a:t>following </a:t>
            </a:r>
            <a:r>
              <a:rPr sz="1200" spc="-40" dirty="0">
                <a:solidFill>
                  <a:srgbClr val="1A2E3D"/>
                </a:solidFill>
              </a:rPr>
              <a:t>is</a:t>
            </a:r>
            <a:r>
              <a:rPr sz="1200" spc="55" dirty="0">
                <a:solidFill>
                  <a:srgbClr val="1A2E3D"/>
                </a:solidFill>
              </a:rPr>
              <a:t> </a:t>
            </a:r>
            <a:r>
              <a:rPr sz="1200" u="sng" spc="-25" dirty="0">
                <a:solidFill>
                  <a:srgbClr val="1A2E3D"/>
                </a:solidFill>
                <a:uFill>
                  <a:solidFill>
                    <a:srgbClr val="1A2E3D"/>
                  </a:solidFill>
                </a:uFill>
              </a:rPr>
              <a:t>true</a:t>
            </a:r>
            <a:r>
              <a:rPr sz="1200" spc="-25" dirty="0">
                <a:solidFill>
                  <a:srgbClr val="1A2E3D"/>
                </a:solidFill>
              </a:rPr>
              <a:t>?</a:t>
            </a:r>
            <a:endParaRPr sz="1200" dirty="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241171" y="1273175"/>
            <a:ext cx="4125595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5270" indent="-242570">
              <a:lnSpc>
                <a:spcPct val="100000"/>
              </a:lnSpc>
              <a:buClr>
                <a:srgbClr val="024F84"/>
              </a:buClr>
              <a:buFont typeface="+mj-lt"/>
              <a:buAutoNum type="alphaLcParenR" startAt="2"/>
              <a:tabLst>
                <a:tab pos="255904" algn="l"/>
              </a:tabLst>
            </a:pPr>
            <a:r>
              <a:rPr lang="en-US" strike="sngStrike" spc="-50" dirty="0"/>
              <a:t>The </a:t>
            </a:r>
            <a:r>
              <a:rPr lang="en-US" strike="sngStrike" spc="-25" dirty="0"/>
              <a:t>hypothesis </a:t>
            </a:r>
            <a:r>
              <a:rPr lang="en-US" i="1" strike="sngStrike" spc="10" dirty="0">
                <a:latin typeface="Times New Roman"/>
                <a:cs typeface="Times New Roman"/>
              </a:rPr>
              <a:t>H</a:t>
            </a:r>
            <a:r>
              <a:rPr lang="en-US" strike="sngStrike" spc="15" baseline="-13888" dirty="0">
                <a:latin typeface="Times New Roman"/>
                <a:cs typeface="Times New Roman"/>
              </a:rPr>
              <a:t>0 </a:t>
            </a:r>
            <a:r>
              <a:rPr lang="en-US" strike="sngStrike" spc="-10" dirty="0">
                <a:latin typeface="Times New Roman"/>
                <a:cs typeface="Times New Roman"/>
              </a:rPr>
              <a:t>: </a:t>
            </a:r>
            <a:r>
              <a:rPr lang="en-US" i="1" strike="sngStrike" spc="10" dirty="0">
                <a:latin typeface="Times New Roman"/>
                <a:cs typeface="Times New Roman"/>
              </a:rPr>
              <a:t>µ </a:t>
            </a:r>
            <a:r>
              <a:rPr lang="en-US" strike="sngStrike" spc="229" dirty="0">
                <a:latin typeface="Times New Roman"/>
                <a:cs typeface="Times New Roman"/>
              </a:rPr>
              <a:t>= </a:t>
            </a:r>
            <a:r>
              <a:rPr lang="en-US" strike="sngStrike" spc="-10" dirty="0">
                <a:latin typeface="Times New Roman"/>
                <a:cs typeface="Times New Roman"/>
              </a:rPr>
              <a:t>98</a:t>
            </a:r>
            <a:r>
              <a:rPr lang="en-US" i="1" strike="sngStrike" spc="-10" dirty="0">
                <a:latin typeface="Times New Roman"/>
                <a:cs typeface="Times New Roman"/>
              </a:rPr>
              <a:t>.</a:t>
            </a:r>
            <a:r>
              <a:rPr lang="en-US" strike="sngStrike" spc="-10" dirty="0">
                <a:latin typeface="Times New Roman"/>
                <a:cs typeface="Times New Roman"/>
              </a:rPr>
              <a:t>2 </a:t>
            </a:r>
            <a:r>
              <a:rPr lang="en-US" strike="sngStrike" spc="-10" dirty="0"/>
              <a:t>would </a:t>
            </a:r>
            <a:r>
              <a:rPr lang="en-US" strike="sngStrike" spc="-20" dirty="0"/>
              <a:t>be </a:t>
            </a:r>
            <a:r>
              <a:rPr lang="en-US" strike="sngStrike" spc="-25" dirty="0"/>
              <a:t>rejected</a:t>
            </a:r>
            <a:r>
              <a:rPr lang="en-US" strike="sngStrike" spc="-45" dirty="0"/>
              <a:t> </a:t>
            </a:r>
            <a:r>
              <a:rPr lang="en-US" strike="sngStrike" spc="-15" dirty="0"/>
              <a:t>at</a:t>
            </a:r>
            <a:endParaRPr lang="en-US" strike="sngStrike" dirty="0">
              <a:latin typeface="Times New Roman"/>
              <a:cs typeface="Times New Roman"/>
            </a:endParaRPr>
          </a:p>
          <a:p>
            <a:pPr marL="255270">
              <a:lnSpc>
                <a:spcPct val="100000"/>
              </a:lnSpc>
              <a:spcBef>
                <a:spcPts val="5"/>
              </a:spcBef>
            </a:pPr>
            <a:r>
              <a:rPr lang="en-US" i="1" strike="sngStrike" spc="110" dirty="0">
                <a:latin typeface="Times New Roman"/>
                <a:cs typeface="Times New Roman"/>
              </a:rPr>
              <a:t>α </a:t>
            </a:r>
            <a:r>
              <a:rPr lang="en-US" strike="sngStrike" spc="229" dirty="0">
                <a:latin typeface="Times New Roman"/>
                <a:cs typeface="Times New Roman"/>
              </a:rPr>
              <a:t>= </a:t>
            </a:r>
            <a:r>
              <a:rPr lang="en-US" strike="sngStrike" spc="-10" dirty="0">
                <a:latin typeface="Times New Roman"/>
                <a:cs typeface="Times New Roman"/>
              </a:rPr>
              <a:t>0</a:t>
            </a:r>
            <a:r>
              <a:rPr lang="en-US" i="1" strike="sngStrike" spc="-10" dirty="0">
                <a:latin typeface="Times New Roman"/>
                <a:cs typeface="Times New Roman"/>
              </a:rPr>
              <a:t>.</a:t>
            </a:r>
            <a:r>
              <a:rPr lang="en-US" strike="sngStrike" spc="-10" dirty="0">
                <a:latin typeface="Times New Roman"/>
                <a:cs typeface="Times New Roman"/>
              </a:rPr>
              <a:t>025 </a:t>
            </a:r>
            <a:r>
              <a:rPr lang="en-US" strike="sngStrike" spc="-40" dirty="0"/>
              <a:t>in </a:t>
            </a:r>
            <a:r>
              <a:rPr lang="en-US" strike="sngStrike" spc="-35" dirty="0"/>
              <a:t>favor </a:t>
            </a:r>
            <a:r>
              <a:rPr lang="en-US" strike="sngStrike" spc="-15" dirty="0"/>
              <a:t>of </a:t>
            </a:r>
            <a:r>
              <a:rPr lang="en-US" i="1" strike="sngStrike" spc="45" dirty="0">
                <a:latin typeface="Times New Roman"/>
                <a:cs typeface="Times New Roman"/>
              </a:rPr>
              <a:t>H</a:t>
            </a:r>
            <a:r>
              <a:rPr lang="en-US" i="1" strike="sngStrike" spc="67" baseline="-13888" dirty="0">
                <a:latin typeface="Georgia"/>
                <a:cs typeface="Georgia"/>
              </a:rPr>
              <a:t>A </a:t>
            </a:r>
            <a:r>
              <a:rPr lang="en-US" strike="sngStrike" spc="-10" dirty="0">
                <a:latin typeface="Times New Roman"/>
                <a:cs typeface="Times New Roman"/>
              </a:rPr>
              <a:t>: </a:t>
            </a:r>
            <a:r>
              <a:rPr lang="en-US" i="1" strike="sngStrike" spc="10" dirty="0">
                <a:latin typeface="Times New Roman"/>
                <a:cs typeface="Times New Roman"/>
              </a:rPr>
              <a:t>µ </a:t>
            </a:r>
            <a:r>
              <a:rPr lang="en-US" i="1" strike="sngStrike" spc="100" dirty="0">
                <a:latin typeface="Times New Roman"/>
                <a:cs typeface="Times New Roman"/>
              </a:rPr>
              <a:t>&gt;</a:t>
            </a:r>
            <a:r>
              <a:rPr lang="en-US" i="1" strike="sngStrike" spc="-155" dirty="0">
                <a:latin typeface="Times New Roman"/>
                <a:cs typeface="Times New Roman"/>
              </a:rPr>
              <a:t> </a:t>
            </a:r>
            <a:r>
              <a:rPr lang="en-US" strike="sngStrike" spc="-5" dirty="0">
                <a:latin typeface="Times New Roman"/>
                <a:cs typeface="Times New Roman"/>
              </a:rPr>
              <a:t>98</a:t>
            </a:r>
            <a:r>
              <a:rPr lang="en-US" i="1" strike="sngStrike" spc="-5" dirty="0">
                <a:latin typeface="Times New Roman"/>
                <a:cs typeface="Times New Roman"/>
              </a:rPr>
              <a:t>.</a:t>
            </a:r>
            <a:r>
              <a:rPr lang="en-US" strike="sngStrike" spc="-5" dirty="0">
                <a:latin typeface="Times New Roman"/>
                <a:cs typeface="Times New Roman"/>
              </a:rPr>
              <a:t>2</a:t>
            </a:r>
            <a:r>
              <a:rPr lang="en-US" strike="sngStrike" spc="-5" dirty="0"/>
              <a:t>.</a:t>
            </a:r>
            <a:endParaRPr lang="en-US" strike="sngStrike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00450" y="0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50" y="1704519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7030A0"/>
                </a:solidFill>
              </a:rPr>
              <a:t>Hypothesis Tests</a:t>
            </a:r>
            <a:r>
              <a:rPr lang="en-US" sz="1200" dirty="0" smtClean="0">
                <a:solidFill>
                  <a:srgbClr val="7030A0"/>
                </a:solidFill>
              </a:rPr>
              <a:t>:</a:t>
            </a:r>
          </a:p>
          <a:p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z="1200" spc="15" baseline="-13888" dirty="0">
                <a:solidFill>
                  <a:srgbClr val="7030A0"/>
                </a:solidFill>
                <a:latin typeface="Times New Roman"/>
                <a:cs typeface="Times New Roman"/>
              </a:rPr>
              <a:t>0 </a:t>
            </a:r>
            <a:r>
              <a:rPr lang="en-US" sz="1200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z="1200" spc="229" dirty="0" smtClean="0">
                <a:solidFill>
                  <a:srgbClr val="7030A0"/>
                </a:solidFill>
                <a:latin typeface="Times New Roman"/>
                <a:cs typeface="Times New Roman"/>
              </a:rPr>
              <a:t>=</a:t>
            </a:r>
            <a:r>
              <a:rPr lang="en-US" sz="1200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98</a:t>
            </a:r>
            <a:r>
              <a:rPr lang="en-US" sz="1200" i="1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.</a:t>
            </a:r>
            <a:r>
              <a:rPr lang="en-US" sz="1200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2</a:t>
            </a:r>
          </a:p>
          <a:p>
            <a:r>
              <a:rPr lang="en-US" sz="1200" i="1" spc="45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z="1200" i="1" spc="67" baseline="-13888" dirty="0">
                <a:solidFill>
                  <a:srgbClr val="7030A0"/>
                </a:solidFill>
                <a:latin typeface="Georgia"/>
                <a:cs typeface="Georgia"/>
              </a:rPr>
              <a:t>A </a:t>
            </a:r>
            <a:r>
              <a:rPr lang="en-US" sz="1200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z="1200" i="1" spc="1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&gt;</a:t>
            </a:r>
            <a:r>
              <a:rPr lang="en-US" sz="1200" i="1" spc="1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12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98</a:t>
            </a:r>
            <a:r>
              <a:rPr lang="en-US" sz="1200" i="1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.</a:t>
            </a:r>
            <a:r>
              <a:rPr lang="en-US" sz="12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2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5450" y="1704519"/>
            <a:ext cx="27170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00B050"/>
                </a:solidFill>
              </a:rPr>
              <a:t>95% </a:t>
            </a:r>
            <a:r>
              <a:rPr lang="en-US" sz="1200" u="sng" dirty="0" smtClean="0"/>
              <a:t>Confidence Interval:</a:t>
            </a: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Step 1</a:t>
            </a:r>
            <a:r>
              <a:rPr lang="en-US" sz="1200" dirty="0" smtClean="0"/>
              <a:t>: Evaluate null value in confidence interval.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7030A0"/>
                </a:solidFill>
              </a:rPr>
              <a:t>98.2</a:t>
            </a:r>
            <a:r>
              <a:rPr lang="en-US" sz="1200" dirty="0" smtClean="0"/>
              <a:t> IS in </a:t>
            </a:r>
            <a:r>
              <a:rPr lang="en-US" sz="1200" spc="-30" dirty="0">
                <a:solidFill>
                  <a:srgbClr val="1A2E3D"/>
                </a:solidFill>
              </a:rPr>
              <a:t>(98.1 </a:t>
            </a:r>
            <a:r>
              <a:rPr lang="en-US" sz="1200" spc="-130" dirty="0">
                <a:solidFill>
                  <a:srgbClr val="1A2E3D"/>
                </a:solidFill>
              </a:rPr>
              <a:t>F, </a:t>
            </a:r>
            <a:r>
              <a:rPr lang="en-US" sz="1200" spc="-130" dirty="0" smtClean="0">
                <a:solidFill>
                  <a:srgbClr val="1A2E3D"/>
                </a:solidFill>
              </a:rPr>
              <a:t> </a:t>
            </a:r>
            <a:r>
              <a:rPr lang="en-US" sz="1200" spc="-5" dirty="0" smtClean="0">
                <a:solidFill>
                  <a:srgbClr val="1A2E3D"/>
                </a:solidFill>
              </a:rPr>
              <a:t>98.4 </a:t>
            </a:r>
            <a:r>
              <a:rPr lang="en-US" sz="1200" spc="-70" dirty="0">
                <a:solidFill>
                  <a:srgbClr val="1A2E3D"/>
                </a:solidFill>
              </a:rPr>
              <a:t>F</a:t>
            </a:r>
            <a:r>
              <a:rPr lang="en-US" sz="1200" spc="-70" dirty="0" smtClean="0">
                <a:solidFill>
                  <a:srgbClr val="1A2E3D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spc="-70" dirty="0" smtClean="0">
                <a:solidFill>
                  <a:srgbClr val="1A2E3D"/>
                </a:solidFill>
              </a:rPr>
              <a:t>Step 2: </a:t>
            </a:r>
            <a:r>
              <a:rPr lang="en-US" sz="1200" spc="-70" dirty="0" smtClean="0">
                <a:solidFill>
                  <a:srgbClr val="1A2E3D"/>
                </a:solidFill>
              </a:rPr>
              <a:t>Conclusion</a:t>
            </a:r>
            <a:r>
              <a:rPr lang="en-US" sz="1200" u="sng" spc="-70" dirty="0" smtClean="0">
                <a:solidFill>
                  <a:srgbClr val="1A2E3D"/>
                </a:solidFill>
              </a:rPr>
              <a:t> </a:t>
            </a:r>
            <a:r>
              <a:rPr lang="en-US" sz="1200" spc="-70" dirty="0" smtClean="0">
                <a:solidFill>
                  <a:srgbClr val="1A2E3D"/>
                </a:solidFill>
              </a:rPr>
              <a:t>for a </a:t>
            </a:r>
            <a:r>
              <a:rPr lang="en-US" sz="1200" spc="-70" dirty="0" smtClean="0">
                <a:solidFill>
                  <a:schemeClr val="accent6">
                    <a:lumMod val="75000"/>
                  </a:schemeClr>
                </a:solidFill>
              </a:rPr>
              <a:t>ONE-TAILED</a:t>
            </a:r>
            <a:r>
              <a:rPr lang="en-US" sz="1200" spc="-70" dirty="0" smtClean="0">
                <a:solidFill>
                  <a:srgbClr val="1A2E3D"/>
                </a:solidFill>
              </a:rPr>
              <a:t> test: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u="sng" spc="-70" dirty="0" smtClean="0">
                <a:solidFill>
                  <a:srgbClr val="1A2E3D"/>
                </a:solidFill>
              </a:rPr>
              <a:t>Conclusion</a:t>
            </a:r>
            <a:r>
              <a:rPr lang="en-US" sz="1200" spc="-70" dirty="0" smtClean="0">
                <a:solidFill>
                  <a:srgbClr val="1A2E3D"/>
                </a:solidFill>
              </a:rPr>
              <a:t>: Fail to reject null hypothesis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u="sng" spc="-70" dirty="0" smtClean="0">
                <a:solidFill>
                  <a:srgbClr val="1A2E3D"/>
                </a:solidFill>
              </a:rPr>
              <a:t>Conclusion made at </a:t>
            </a:r>
            <a:r>
              <a:rPr lang="en-US" sz="1200" i="1" spc="110" dirty="0">
                <a:solidFill>
                  <a:srgbClr val="00B050"/>
                </a:solidFill>
                <a:latin typeface="Times New Roman"/>
                <a:cs typeface="Times New Roman"/>
              </a:rPr>
              <a:t>α </a:t>
            </a:r>
            <a:r>
              <a:rPr lang="en-US" sz="1200" spc="229" dirty="0">
                <a:solidFill>
                  <a:srgbClr val="00B050"/>
                </a:solidFill>
                <a:latin typeface="Times New Roman"/>
                <a:cs typeface="Times New Roman"/>
              </a:rPr>
              <a:t>=</a:t>
            </a:r>
            <a:r>
              <a:rPr lang="en-US" sz="1200" spc="-35" dirty="0">
                <a:solidFill>
                  <a:srgbClr val="00B050"/>
                </a:solidFill>
                <a:latin typeface="Times New Roman"/>
                <a:cs typeface="Times New Roman"/>
              </a:rPr>
              <a:t> </a:t>
            </a:r>
            <a:r>
              <a:rPr lang="en-US" sz="1200" spc="-10" dirty="0" smtClean="0">
                <a:solidFill>
                  <a:srgbClr val="00B050"/>
                </a:solidFill>
                <a:latin typeface="Times New Roman"/>
                <a:cs typeface="Times New Roman"/>
              </a:rPr>
              <a:t>0</a:t>
            </a:r>
            <a:r>
              <a:rPr lang="en-US" sz="1200" i="1" spc="-10" dirty="0" smtClean="0">
                <a:solidFill>
                  <a:srgbClr val="00B050"/>
                </a:solidFill>
                <a:latin typeface="Times New Roman"/>
                <a:cs typeface="Times New Roman"/>
              </a:rPr>
              <a:t>.</a:t>
            </a:r>
            <a:r>
              <a:rPr lang="en-US" sz="1200" spc="-10" dirty="0" smtClean="0">
                <a:solidFill>
                  <a:srgbClr val="00B050"/>
                </a:solidFill>
                <a:latin typeface="Times New Roman"/>
                <a:cs typeface="Times New Roman"/>
              </a:rPr>
              <a:t>025 </a:t>
            </a:r>
            <a:endParaRPr lang="en-US" sz="1200" spc="-70" dirty="0" smtClean="0">
              <a:solidFill>
                <a:srgbClr val="00B050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0673185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912" y="364617"/>
            <a:ext cx="4222115" cy="644525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180340">
              <a:lnSpc>
                <a:spcPct val="100000"/>
              </a:lnSpc>
              <a:spcBef>
                <a:spcPts val="244"/>
              </a:spcBef>
            </a:pPr>
            <a:r>
              <a:rPr sz="1200" spc="-50" dirty="0">
                <a:solidFill>
                  <a:srgbClr val="1A2E3D"/>
                </a:solidFill>
              </a:rPr>
              <a:t>A </a:t>
            </a:r>
            <a:r>
              <a:rPr sz="1200" spc="-10" dirty="0">
                <a:solidFill>
                  <a:srgbClr val="1A2E3D"/>
                </a:solidFill>
              </a:rPr>
              <a:t>95% </a:t>
            </a:r>
            <a:r>
              <a:rPr sz="1200" spc="-20" dirty="0">
                <a:solidFill>
                  <a:srgbClr val="1A2E3D"/>
                </a:solidFill>
              </a:rPr>
              <a:t>conﬁdence </a:t>
            </a:r>
            <a:r>
              <a:rPr sz="1200" spc="-35" dirty="0">
                <a:solidFill>
                  <a:srgbClr val="1A2E3D"/>
                </a:solidFill>
              </a:rPr>
              <a:t>interval </a:t>
            </a:r>
            <a:r>
              <a:rPr sz="1200" spc="-20" dirty="0">
                <a:solidFill>
                  <a:srgbClr val="1A2E3D"/>
                </a:solidFill>
              </a:rPr>
              <a:t>for the </a:t>
            </a:r>
            <a:r>
              <a:rPr sz="1200" spc="-40" dirty="0">
                <a:solidFill>
                  <a:srgbClr val="1A2E3D"/>
                </a:solidFill>
              </a:rPr>
              <a:t>average </a:t>
            </a:r>
            <a:r>
              <a:rPr sz="1200" spc="-30" dirty="0">
                <a:solidFill>
                  <a:srgbClr val="1A2E3D"/>
                </a:solidFill>
              </a:rPr>
              <a:t>normal </a:t>
            </a:r>
            <a:r>
              <a:rPr sz="1200" spc="-10" dirty="0">
                <a:solidFill>
                  <a:srgbClr val="1A2E3D"/>
                </a:solidFill>
              </a:rPr>
              <a:t>body  </a:t>
            </a:r>
            <a:r>
              <a:rPr sz="1200" spc="-25" dirty="0">
                <a:solidFill>
                  <a:srgbClr val="1A2E3D"/>
                </a:solidFill>
              </a:rPr>
              <a:t>temperature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30" dirty="0">
                <a:solidFill>
                  <a:srgbClr val="1A2E3D"/>
                </a:solidFill>
              </a:rPr>
              <a:t>humans </a:t>
            </a:r>
            <a:r>
              <a:rPr sz="1200" spc="-40" dirty="0">
                <a:solidFill>
                  <a:srgbClr val="1A2E3D"/>
                </a:solidFill>
              </a:rPr>
              <a:t>is </a:t>
            </a:r>
            <a:r>
              <a:rPr sz="1200" spc="-15" dirty="0">
                <a:solidFill>
                  <a:srgbClr val="1A2E3D"/>
                </a:solidFill>
              </a:rPr>
              <a:t>found </a:t>
            </a:r>
            <a:r>
              <a:rPr sz="1200" spc="5" dirty="0">
                <a:solidFill>
                  <a:srgbClr val="1A2E3D"/>
                </a:solidFill>
              </a:rPr>
              <a:t>to </a:t>
            </a:r>
            <a:r>
              <a:rPr sz="1200" spc="-20" dirty="0">
                <a:solidFill>
                  <a:srgbClr val="1A2E3D"/>
                </a:solidFill>
              </a:rPr>
              <a:t>be </a:t>
            </a:r>
            <a:r>
              <a:rPr sz="1200" spc="-30" dirty="0">
                <a:solidFill>
                  <a:srgbClr val="1A2E3D"/>
                </a:solidFill>
              </a:rPr>
              <a:t>(98.1 </a:t>
            </a:r>
            <a:r>
              <a:rPr sz="1200" spc="-130" dirty="0">
                <a:solidFill>
                  <a:srgbClr val="1A2E3D"/>
                </a:solidFill>
              </a:rPr>
              <a:t>F, </a:t>
            </a:r>
            <a:r>
              <a:rPr sz="1200" spc="-5" dirty="0">
                <a:solidFill>
                  <a:srgbClr val="1A2E3D"/>
                </a:solidFill>
              </a:rPr>
              <a:t>98.4 </a:t>
            </a:r>
            <a:r>
              <a:rPr sz="1200" spc="-70" dirty="0">
                <a:solidFill>
                  <a:srgbClr val="1A2E3D"/>
                </a:solidFill>
              </a:rPr>
              <a:t>F). </a:t>
            </a:r>
            <a:r>
              <a:rPr sz="1200" spc="-30" dirty="0">
                <a:solidFill>
                  <a:srgbClr val="1A2E3D"/>
                </a:solidFill>
              </a:rPr>
              <a:t>Which 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20" dirty="0">
                <a:solidFill>
                  <a:srgbClr val="1A2E3D"/>
                </a:solidFill>
              </a:rPr>
              <a:t>the </a:t>
            </a:r>
            <a:r>
              <a:rPr sz="1200" spc="-25" dirty="0">
                <a:solidFill>
                  <a:srgbClr val="1A2E3D"/>
                </a:solidFill>
              </a:rPr>
              <a:t>following </a:t>
            </a:r>
            <a:r>
              <a:rPr sz="1200" spc="-40" dirty="0">
                <a:solidFill>
                  <a:srgbClr val="1A2E3D"/>
                </a:solidFill>
              </a:rPr>
              <a:t>is</a:t>
            </a:r>
            <a:r>
              <a:rPr sz="1200" spc="55" dirty="0">
                <a:solidFill>
                  <a:srgbClr val="1A2E3D"/>
                </a:solidFill>
              </a:rPr>
              <a:t> </a:t>
            </a:r>
            <a:r>
              <a:rPr sz="1200" u="sng" spc="-25" dirty="0">
                <a:solidFill>
                  <a:srgbClr val="1A2E3D"/>
                </a:solidFill>
                <a:uFill>
                  <a:solidFill>
                    <a:srgbClr val="1A2E3D"/>
                  </a:solidFill>
                </a:uFill>
              </a:rPr>
              <a:t>true</a:t>
            </a:r>
            <a:r>
              <a:rPr sz="1200" spc="-25" dirty="0">
                <a:solidFill>
                  <a:srgbClr val="1A2E3D"/>
                </a:solidFill>
              </a:rPr>
              <a:t>?</a:t>
            </a:r>
            <a:endParaRPr sz="1200" dirty="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241171" y="1273175"/>
            <a:ext cx="4125595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5270" marR="31115" indent="-234315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lphaLcParenBoth" startAt="3"/>
              <a:tabLst>
                <a:tab pos="255904" algn="l"/>
              </a:tabLst>
            </a:pPr>
            <a:r>
              <a:rPr lang="en-US" b="1" i="1" spc="-50" dirty="0">
                <a:solidFill>
                  <a:srgbClr val="C00000"/>
                </a:solidFill>
              </a:rPr>
              <a:t>The </a:t>
            </a:r>
            <a:r>
              <a:rPr lang="en-US" b="1" i="1" spc="-25" dirty="0">
                <a:solidFill>
                  <a:srgbClr val="C00000"/>
                </a:solidFill>
              </a:rPr>
              <a:t>hypothesis </a:t>
            </a:r>
            <a:r>
              <a:rPr lang="en-US" b="1" i="1" spc="10" dirty="0">
                <a:solidFill>
                  <a:srgbClr val="C00000"/>
                </a:solidFill>
                <a:latin typeface="Times New Roman"/>
                <a:cs typeface="Times New Roman"/>
              </a:rPr>
              <a:t>H</a:t>
            </a:r>
            <a:r>
              <a:rPr lang="en-US" b="1" i="1" spc="15" baseline="-13888" dirty="0">
                <a:solidFill>
                  <a:srgbClr val="C00000"/>
                </a:solidFill>
                <a:latin typeface="Times New Roman"/>
                <a:cs typeface="Times New Roman"/>
              </a:rPr>
              <a:t>0 </a:t>
            </a:r>
            <a:r>
              <a:rPr lang="en-US" b="1" i="1" spc="-10" dirty="0">
                <a:solidFill>
                  <a:srgbClr val="C00000"/>
                </a:solidFill>
                <a:latin typeface="Times New Roman"/>
                <a:cs typeface="Times New Roman"/>
              </a:rPr>
              <a:t>: </a:t>
            </a:r>
            <a:r>
              <a:rPr lang="en-US" b="1" i="1" spc="10" dirty="0">
                <a:solidFill>
                  <a:srgbClr val="C00000"/>
                </a:solidFill>
                <a:latin typeface="Times New Roman"/>
                <a:cs typeface="Times New Roman"/>
              </a:rPr>
              <a:t>µ </a:t>
            </a:r>
            <a:r>
              <a:rPr lang="en-US" b="1" i="1" spc="229" dirty="0">
                <a:solidFill>
                  <a:srgbClr val="C00000"/>
                </a:solidFill>
                <a:latin typeface="Times New Roman"/>
                <a:cs typeface="Times New Roman"/>
              </a:rPr>
              <a:t>= </a:t>
            </a:r>
            <a:r>
              <a:rPr lang="en-US" b="1" i="1" spc="-20" dirty="0">
                <a:solidFill>
                  <a:srgbClr val="C00000"/>
                </a:solidFill>
                <a:latin typeface="Times New Roman"/>
                <a:cs typeface="Times New Roman"/>
              </a:rPr>
              <a:t>98 </a:t>
            </a:r>
            <a:r>
              <a:rPr lang="en-US" b="1" i="1" spc="-10" dirty="0">
                <a:solidFill>
                  <a:srgbClr val="C00000"/>
                </a:solidFill>
              </a:rPr>
              <a:t>would </a:t>
            </a:r>
            <a:r>
              <a:rPr lang="en-US" b="1" i="1" spc="-20" dirty="0">
                <a:solidFill>
                  <a:srgbClr val="C00000"/>
                </a:solidFill>
              </a:rPr>
              <a:t>be </a:t>
            </a:r>
            <a:r>
              <a:rPr lang="en-US" b="1" i="1" spc="-25" dirty="0">
                <a:solidFill>
                  <a:srgbClr val="C00000"/>
                </a:solidFill>
              </a:rPr>
              <a:t>rejected </a:t>
            </a:r>
            <a:r>
              <a:rPr lang="en-US" b="1" i="1" spc="-40" dirty="0">
                <a:solidFill>
                  <a:srgbClr val="C00000"/>
                </a:solidFill>
              </a:rPr>
              <a:t>in </a:t>
            </a:r>
            <a:r>
              <a:rPr lang="en-US" b="1" i="1" spc="-35" dirty="0">
                <a:solidFill>
                  <a:srgbClr val="C00000"/>
                </a:solidFill>
              </a:rPr>
              <a:t>favor </a:t>
            </a:r>
            <a:r>
              <a:rPr lang="en-US" b="1" i="1" spc="-15" dirty="0">
                <a:solidFill>
                  <a:srgbClr val="C00000"/>
                </a:solidFill>
              </a:rPr>
              <a:t>of </a:t>
            </a:r>
            <a:r>
              <a:rPr lang="en-US" b="1" i="1" spc="45" dirty="0">
                <a:solidFill>
                  <a:srgbClr val="C00000"/>
                </a:solidFill>
                <a:latin typeface="Times New Roman"/>
                <a:cs typeface="Times New Roman"/>
              </a:rPr>
              <a:t>H</a:t>
            </a:r>
            <a:r>
              <a:rPr lang="en-US" b="1" i="1" spc="67" baseline="-13888" dirty="0">
                <a:solidFill>
                  <a:srgbClr val="C00000"/>
                </a:solidFill>
                <a:latin typeface="Georgia"/>
                <a:cs typeface="Georgia"/>
              </a:rPr>
              <a:t>A </a:t>
            </a:r>
            <a:r>
              <a:rPr lang="en-US" b="1" i="1" spc="-10" dirty="0">
                <a:solidFill>
                  <a:srgbClr val="C00000"/>
                </a:solidFill>
                <a:latin typeface="Times New Roman"/>
                <a:cs typeface="Times New Roman"/>
              </a:rPr>
              <a:t>: </a:t>
            </a:r>
            <a:r>
              <a:rPr lang="en-US" b="1" i="1" spc="10" dirty="0">
                <a:solidFill>
                  <a:srgbClr val="C00000"/>
                </a:solidFill>
                <a:latin typeface="Times New Roman"/>
                <a:cs typeface="Times New Roman"/>
              </a:rPr>
              <a:t>µ </a:t>
            </a:r>
            <a:r>
              <a:rPr lang="en-US" b="1" i="1" spc="100" dirty="0">
                <a:solidFill>
                  <a:srgbClr val="C00000"/>
                </a:solidFill>
                <a:latin typeface="Times New Roman"/>
                <a:cs typeface="Times New Roman"/>
              </a:rPr>
              <a:t>≠</a:t>
            </a:r>
            <a:r>
              <a:rPr lang="en-US" b="1" i="1" spc="-15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b="1" i="1" spc="-5" dirty="0">
                <a:solidFill>
                  <a:srgbClr val="C00000"/>
                </a:solidFill>
                <a:latin typeface="Times New Roman"/>
                <a:cs typeface="Times New Roman"/>
              </a:rPr>
              <a:t>98</a:t>
            </a:r>
            <a:r>
              <a:rPr lang="en-US" b="1" i="1" spc="-25" dirty="0">
                <a:solidFill>
                  <a:srgbClr val="C00000"/>
                </a:solidFill>
              </a:rPr>
              <a:t> </a:t>
            </a:r>
            <a:r>
              <a:rPr lang="en-US" b="1" i="1" spc="-30" dirty="0">
                <a:solidFill>
                  <a:srgbClr val="C00000"/>
                </a:solidFill>
              </a:rPr>
              <a:t>using </a:t>
            </a:r>
            <a:r>
              <a:rPr lang="en-US" b="1" i="1" spc="-50" dirty="0">
                <a:solidFill>
                  <a:srgbClr val="C00000"/>
                </a:solidFill>
              </a:rPr>
              <a:t>a </a:t>
            </a:r>
            <a:r>
              <a:rPr lang="en-US" b="1" i="1" spc="-10" dirty="0">
                <a:solidFill>
                  <a:srgbClr val="00B050"/>
                </a:solidFill>
              </a:rPr>
              <a:t>90%</a:t>
            </a:r>
            <a:r>
              <a:rPr lang="en-US" b="1" i="1" spc="-10" dirty="0">
                <a:solidFill>
                  <a:srgbClr val="C00000"/>
                </a:solidFill>
              </a:rPr>
              <a:t>  </a:t>
            </a:r>
            <a:r>
              <a:rPr lang="en-US" b="1" i="1" spc="-20" dirty="0">
                <a:solidFill>
                  <a:srgbClr val="C00000"/>
                </a:solidFill>
              </a:rPr>
              <a:t>conﬁdence</a:t>
            </a:r>
            <a:r>
              <a:rPr lang="en-US" b="1" i="1" spc="-5" dirty="0">
                <a:solidFill>
                  <a:srgbClr val="C00000"/>
                </a:solidFill>
              </a:rPr>
              <a:t> </a:t>
            </a:r>
            <a:r>
              <a:rPr lang="en-US" b="1" i="1" spc="-35" dirty="0">
                <a:solidFill>
                  <a:srgbClr val="C00000"/>
                </a:solidFill>
              </a:rPr>
              <a:t>interval.</a:t>
            </a:r>
            <a:endParaRPr lang="en-US" b="1" i="1" dirty="0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00450" y="0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50" y="1704519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7030A0"/>
                </a:solidFill>
              </a:rPr>
              <a:t>Hypothesis Tests</a:t>
            </a:r>
            <a:r>
              <a:rPr lang="en-US" sz="1200" dirty="0" smtClean="0">
                <a:solidFill>
                  <a:srgbClr val="7030A0"/>
                </a:solidFill>
              </a:rPr>
              <a:t>:</a:t>
            </a:r>
          </a:p>
          <a:p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z="1200" spc="15" baseline="-13888" dirty="0">
                <a:solidFill>
                  <a:srgbClr val="7030A0"/>
                </a:solidFill>
                <a:latin typeface="Times New Roman"/>
                <a:cs typeface="Times New Roman"/>
              </a:rPr>
              <a:t>0 </a:t>
            </a:r>
            <a:r>
              <a:rPr lang="en-US" sz="1200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z="1200" spc="229" dirty="0" smtClean="0">
                <a:solidFill>
                  <a:srgbClr val="7030A0"/>
                </a:solidFill>
                <a:latin typeface="Times New Roman"/>
                <a:cs typeface="Times New Roman"/>
              </a:rPr>
              <a:t>=</a:t>
            </a:r>
            <a:r>
              <a:rPr lang="en-US" sz="1200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98</a:t>
            </a:r>
          </a:p>
          <a:p>
            <a:r>
              <a:rPr lang="en-US" sz="1200" i="1" spc="45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z="1200" i="1" spc="67" baseline="-13888" dirty="0">
                <a:solidFill>
                  <a:srgbClr val="7030A0"/>
                </a:solidFill>
                <a:latin typeface="Georgia"/>
                <a:cs typeface="Georgia"/>
              </a:rPr>
              <a:t>A </a:t>
            </a:r>
            <a:r>
              <a:rPr lang="en-US" sz="1200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z="1200" i="1" spc="100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≠</a:t>
            </a:r>
            <a:r>
              <a:rPr lang="en-US" sz="1200" i="1" spc="1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12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98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4592" y="1704519"/>
            <a:ext cx="31742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00B050"/>
                </a:solidFill>
              </a:rPr>
              <a:t>90% </a:t>
            </a:r>
            <a:r>
              <a:rPr lang="en-US" sz="1200" u="sng" dirty="0" smtClean="0"/>
              <a:t>Confidence Interval:</a:t>
            </a: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Step 1</a:t>
            </a:r>
            <a:r>
              <a:rPr lang="en-US" sz="1200" dirty="0" smtClean="0"/>
              <a:t>: Evaluate null value in confidence interval.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7030A0"/>
                </a:solidFill>
              </a:rPr>
              <a:t>98</a:t>
            </a:r>
            <a:r>
              <a:rPr lang="en-US" sz="1200" dirty="0" smtClean="0"/>
              <a:t> IS NOT in </a:t>
            </a:r>
            <a:r>
              <a:rPr lang="en-US" sz="1200" spc="-30" dirty="0">
                <a:solidFill>
                  <a:srgbClr val="1A2E3D"/>
                </a:solidFill>
              </a:rPr>
              <a:t>(98.1 </a:t>
            </a:r>
            <a:r>
              <a:rPr lang="en-US" sz="1200" spc="-130" dirty="0">
                <a:solidFill>
                  <a:srgbClr val="1A2E3D"/>
                </a:solidFill>
              </a:rPr>
              <a:t>F, </a:t>
            </a:r>
            <a:r>
              <a:rPr lang="en-US" sz="1200" spc="-130" dirty="0" smtClean="0">
                <a:solidFill>
                  <a:srgbClr val="1A2E3D"/>
                </a:solidFill>
              </a:rPr>
              <a:t> </a:t>
            </a:r>
            <a:r>
              <a:rPr lang="en-US" sz="1200" spc="-5" dirty="0" smtClean="0">
                <a:solidFill>
                  <a:srgbClr val="1A2E3D"/>
                </a:solidFill>
              </a:rPr>
              <a:t>98.4 </a:t>
            </a:r>
            <a:r>
              <a:rPr lang="en-US" sz="1200" spc="-70" dirty="0">
                <a:solidFill>
                  <a:srgbClr val="1A2E3D"/>
                </a:solidFill>
              </a:rPr>
              <a:t>F</a:t>
            </a:r>
            <a:r>
              <a:rPr lang="en-US" sz="1200" spc="-70" dirty="0" smtClean="0">
                <a:solidFill>
                  <a:srgbClr val="1A2E3D"/>
                </a:solidFill>
              </a:rPr>
              <a:t>) – 95% CI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spc="-70" dirty="0" smtClean="0">
                <a:solidFill>
                  <a:srgbClr val="1A2E3D"/>
                </a:solidFill>
              </a:rPr>
              <a:t>98 _______ 90% CI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spc="-70" dirty="0" smtClean="0">
                <a:solidFill>
                  <a:srgbClr val="1A2E3D"/>
                </a:solidFill>
              </a:rPr>
              <a:t>Step 2: </a:t>
            </a:r>
            <a:r>
              <a:rPr lang="en-US" sz="1200" spc="-70" dirty="0" smtClean="0">
                <a:solidFill>
                  <a:srgbClr val="1A2E3D"/>
                </a:solidFill>
              </a:rPr>
              <a:t>Conclusion</a:t>
            </a:r>
            <a:r>
              <a:rPr lang="en-US" sz="1200" u="sng" spc="-70" dirty="0" smtClean="0">
                <a:solidFill>
                  <a:srgbClr val="1A2E3D"/>
                </a:solidFill>
              </a:rPr>
              <a:t> </a:t>
            </a:r>
            <a:r>
              <a:rPr lang="en-US" sz="1200" spc="-70" dirty="0" smtClean="0">
                <a:solidFill>
                  <a:srgbClr val="1A2E3D"/>
                </a:solidFill>
              </a:rPr>
              <a:t>for a </a:t>
            </a:r>
            <a:r>
              <a:rPr lang="en-US" sz="1200" spc="-70" dirty="0" smtClean="0">
                <a:solidFill>
                  <a:schemeClr val="accent6">
                    <a:lumMod val="75000"/>
                  </a:schemeClr>
                </a:solidFill>
              </a:rPr>
              <a:t>TWO-TAILED</a:t>
            </a:r>
            <a:r>
              <a:rPr lang="en-US" sz="1200" spc="-70" dirty="0" smtClean="0">
                <a:solidFill>
                  <a:srgbClr val="1A2E3D"/>
                </a:solidFill>
              </a:rPr>
              <a:t> test: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u="sng" spc="-70" dirty="0" smtClean="0">
                <a:solidFill>
                  <a:srgbClr val="1A2E3D"/>
                </a:solidFill>
              </a:rPr>
              <a:t>Conclusion</a:t>
            </a:r>
            <a:r>
              <a:rPr lang="en-US" sz="1200" spc="-70" dirty="0" smtClean="0">
                <a:solidFill>
                  <a:srgbClr val="1A2E3D"/>
                </a:solidFill>
              </a:rPr>
              <a:t>: ________ null hypothesis with 90% CI</a:t>
            </a:r>
          </a:p>
        </p:txBody>
      </p:sp>
    </p:spTree>
    <p:extLst>
      <p:ext uri="{BB962C8B-B14F-4D97-AF65-F5344CB8AC3E}">
        <p14:creationId xmlns:p14="http://schemas.microsoft.com/office/powerpoint/2010/main" val="100596416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912" y="364617"/>
            <a:ext cx="4222115" cy="644525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180340">
              <a:lnSpc>
                <a:spcPct val="100000"/>
              </a:lnSpc>
              <a:spcBef>
                <a:spcPts val="244"/>
              </a:spcBef>
            </a:pPr>
            <a:r>
              <a:rPr sz="1200" spc="-50" dirty="0">
                <a:solidFill>
                  <a:srgbClr val="1A2E3D"/>
                </a:solidFill>
              </a:rPr>
              <a:t>A </a:t>
            </a:r>
            <a:r>
              <a:rPr sz="1200" spc="-10" dirty="0">
                <a:solidFill>
                  <a:srgbClr val="1A2E3D"/>
                </a:solidFill>
              </a:rPr>
              <a:t>95% </a:t>
            </a:r>
            <a:r>
              <a:rPr sz="1200" spc="-20" dirty="0">
                <a:solidFill>
                  <a:srgbClr val="1A2E3D"/>
                </a:solidFill>
              </a:rPr>
              <a:t>conﬁdence </a:t>
            </a:r>
            <a:r>
              <a:rPr sz="1200" spc="-35" dirty="0">
                <a:solidFill>
                  <a:srgbClr val="1A2E3D"/>
                </a:solidFill>
              </a:rPr>
              <a:t>interval </a:t>
            </a:r>
            <a:r>
              <a:rPr sz="1200" spc="-20" dirty="0">
                <a:solidFill>
                  <a:srgbClr val="1A2E3D"/>
                </a:solidFill>
              </a:rPr>
              <a:t>for the </a:t>
            </a:r>
            <a:r>
              <a:rPr sz="1200" spc="-40" dirty="0">
                <a:solidFill>
                  <a:srgbClr val="1A2E3D"/>
                </a:solidFill>
              </a:rPr>
              <a:t>average </a:t>
            </a:r>
            <a:r>
              <a:rPr sz="1200" spc="-30" dirty="0">
                <a:solidFill>
                  <a:srgbClr val="1A2E3D"/>
                </a:solidFill>
              </a:rPr>
              <a:t>normal </a:t>
            </a:r>
            <a:r>
              <a:rPr sz="1200" spc="-10" dirty="0">
                <a:solidFill>
                  <a:srgbClr val="1A2E3D"/>
                </a:solidFill>
              </a:rPr>
              <a:t>body  </a:t>
            </a:r>
            <a:r>
              <a:rPr sz="1200" spc="-25" dirty="0">
                <a:solidFill>
                  <a:srgbClr val="1A2E3D"/>
                </a:solidFill>
              </a:rPr>
              <a:t>temperature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30" dirty="0">
                <a:solidFill>
                  <a:srgbClr val="1A2E3D"/>
                </a:solidFill>
              </a:rPr>
              <a:t>humans </a:t>
            </a:r>
            <a:r>
              <a:rPr sz="1200" spc="-40" dirty="0">
                <a:solidFill>
                  <a:srgbClr val="1A2E3D"/>
                </a:solidFill>
              </a:rPr>
              <a:t>is </a:t>
            </a:r>
            <a:r>
              <a:rPr sz="1200" spc="-15" dirty="0">
                <a:solidFill>
                  <a:srgbClr val="1A2E3D"/>
                </a:solidFill>
              </a:rPr>
              <a:t>found </a:t>
            </a:r>
            <a:r>
              <a:rPr sz="1200" spc="5" dirty="0">
                <a:solidFill>
                  <a:srgbClr val="1A2E3D"/>
                </a:solidFill>
              </a:rPr>
              <a:t>to </a:t>
            </a:r>
            <a:r>
              <a:rPr sz="1200" spc="-20" dirty="0">
                <a:solidFill>
                  <a:srgbClr val="1A2E3D"/>
                </a:solidFill>
              </a:rPr>
              <a:t>be </a:t>
            </a:r>
            <a:r>
              <a:rPr sz="1200" spc="-30" dirty="0">
                <a:solidFill>
                  <a:srgbClr val="1A2E3D"/>
                </a:solidFill>
              </a:rPr>
              <a:t>(98.1 </a:t>
            </a:r>
            <a:r>
              <a:rPr sz="1200" spc="-130" dirty="0">
                <a:solidFill>
                  <a:srgbClr val="1A2E3D"/>
                </a:solidFill>
              </a:rPr>
              <a:t>F, </a:t>
            </a:r>
            <a:r>
              <a:rPr sz="1200" spc="-5" dirty="0">
                <a:solidFill>
                  <a:srgbClr val="1A2E3D"/>
                </a:solidFill>
              </a:rPr>
              <a:t>98.4 </a:t>
            </a:r>
            <a:r>
              <a:rPr sz="1200" spc="-70" dirty="0">
                <a:solidFill>
                  <a:srgbClr val="1A2E3D"/>
                </a:solidFill>
              </a:rPr>
              <a:t>F). </a:t>
            </a:r>
            <a:r>
              <a:rPr sz="1200" spc="-30" dirty="0">
                <a:solidFill>
                  <a:srgbClr val="1A2E3D"/>
                </a:solidFill>
              </a:rPr>
              <a:t>Which 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20" dirty="0">
                <a:solidFill>
                  <a:srgbClr val="1A2E3D"/>
                </a:solidFill>
              </a:rPr>
              <a:t>the </a:t>
            </a:r>
            <a:r>
              <a:rPr sz="1200" spc="-25" dirty="0">
                <a:solidFill>
                  <a:srgbClr val="1A2E3D"/>
                </a:solidFill>
              </a:rPr>
              <a:t>following </a:t>
            </a:r>
            <a:r>
              <a:rPr sz="1200" spc="-40" dirty="0">
                <a:solidFill>
                  <a:srgbClr val="1A2E3D"/>
                </a:solidFill>
              </a:rPr>
              <a:t>is</a:t>
            </a:r>
            <a:r>
              <a:rPr sz="1200" spc="55" dirty="0">
                <a:solidFill>
                  <a:srgbClr val="1A2E3D"/>
                </a:solidFill>
              </a:rPr>
              <a:t> </a:t>
            </a:r>
            <a:r>
              <a:rPr sz="1200" u="sng" spc="-25" dirty="0">
                <a:solidFill>
                  <a:srgbClr val="1A2E3D"/>
                </a:solidFill>
                <a:uFill>
                  <a:solidFill>
                    <a:srgbClr val="1A2E3D"/>
                  </a:solidFill>
                </a:uFill>
              </a:rPr>
              <a:t>true</a:t>
            </a:r>
            <a:r>
              <a:rPr sz="1200" spc="-25" dirty="0">
                <a:solidFill>
                  <a:srgbClr val="1A2E3D"/>
                </a:solidFill>
              </a:rPr>
              <a:t>?</a:t>
            </a:r>
            <a:endParaRPr sz="1200" dirty="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241171" y="1273175"/>
            <a:ext cx="4125595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5270" marR="31115" indent="-234315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lphaLcParenBoth" startAt="3"/>
              <a:tabLst>
                <a:tab pos="255904" algn="l"/>
              </a:tabLst>
            </a:pPr>
            <a:r>
              <a:rPr lang="en-US" b="1" i="1" spc="-50" dirty="0">
                <a:solidFill>
                  <a:srgbClr val="C00000"/>
                </a:solidFill>
              </a:rPr>
              <a:t>The </a:t>
            </a:r>
            <a:r>
              <a:rPr lang="en-US" b="1" i="1" spc="-25" dirty="0">
                <a:solidFill>
                  <a:srgbClr val="C00000"/>
                </a:solidFill>
              </a:rPr>
              <a:t>hypothesis </a:t>
            </a:r>
            <a:r>
              <a:rPr lang="en-US" b="1" i="1" spc="10" dirty="0">
                <a:solidFill>
                  <a:srgbClr val="C00000"/>
                </a:solidFill>
                <a:latin typeface="Times New Roman"/>
                <a:cs typeface="Times New Roman"/>
              </a:rPr>
              <a:t>H</a:t>
            </a:r>
            <a:r>
              <a:rPr lang="en-US" b="1" i="1" spc="15" baseline="-13888" dirty="0">
                <a:solidFill>
                  <a:srgbClr val="C00000"/>
                </a:solidFill>
                <a:latin typeface="Times New Roman"/>
                <a:cs typeface="Times New Roman"/>
              </a:rPr>
              <a:t>0 </a:t>
            </a:r>
            <a:r>
              <a:rPr lang="en-US" b="1" i="1" spc="-10" dirty="0">
                <a:solidFill>
                  <a:srgbClr val="C00000"/>
                </a:solidFill>
                <a:latin typeface="Times New Roman"/>
                <a:cs typeface="Times New Roman"/>
              </a:rPr>
              <a:t>: </a:t>
            </a:r>
            <a:r>
              <a:rPr lang="en-US" b="1" i="1" spc="10" dirty="0">
                <a:solidFill>
                  <a:srgbClr val="C00000"/>
                </a:solidFill>
                <a:latin typeface="Times New Roman"/>
                <a:cs typeface="Times New Roman"/>
              </a:rPr>
              <a:t>µ </a:t>
            </a:r>
            <a:r>
              <a:rPr lang="en-US" b="1" i="1" spc="229" dirty="0">
                <a:solidFill>
                  <a:srgbClr val="C00000"/>
                </a:solidFill>
                <a:latin typeface="Times New Roman"/>
                <a:cs typeface="Times New Roman"/>
              </a:rPr>
              <a:t>= </a:t>
            </a:r>
            <a:r>
              <a:rPr lang="en-US" b="1" i="1" spc="-20" dirty="0">
                <a:solidFill>
                  <a:srgbClr val="C00000"/>
                </a:solidFill>
                <a:latin typeface="Times New Roman"/>
                <a:cs typeface="Times New Roman"/>
              </a:rPr>
              <a:t>98 </a:t>
            </a:r>
            <a:r>
              <a:rPr lang="en-US" b="1" i="1" spc="-10" dirty="0">
                <a:solidFill>
                  <a:srgbClr val="C00000"/>
                </a:solidFill>
              </a:rPr>
              <a:t>would </a:t>
            </a:r>
            <a:r>
              <a:rPr lang="en-US" b="1" i="1" spc="-20" dirty="0">
                <a:solidFill>
                  <a:srgbClr val="C00000"/>
                </a:solidFill>
              </a:rPr>
              <a:t>be </a:t>
            </a:r>
            <a:r>
              <a:rPr lang="en-US" b="1" i="1" spc="-25" dirty="0">
                <a:solidFill>
                  <a:srgbClr val="C00000"/>
                </a:solidFill>
              </a:rPr>
              <a:t>rejected </a:t>
            </a:r>
            <a:r>
              <a:rPr lang="en-US" b="1" i="1" spc="-40" dirty="0">
                <a:solidFill>
                  <a:srgbClr val="C00000"/>
                </a:solidFill>
              </a:rPr>
              <a:t>in </a:t>
            </a:r>
            <a:r>
              <a:rPr lang="en-US" b="1" i="1" spc="-35" dirty="0">
                <a:solidFill>
                  <a:srgbClr val="C00000"/>
                </a:solidFill>
              </a:rPr>
              <a:t>favor </a:t>
            </a:r>
            <a:r>
              <a:rPr lang="en-US" b="1" i="1" spc="-15" dirty="0">
                <a:solidFill>
                  <a:srgbClr val="C00000"/>
                </a:solidFill>
              </a:rPr>
              <a:t>of </a:t>
            </a:r>
            <a:r>
              <a:rPr lang="en-US" b="1" i="1" spc="45" dirty="0">
                <a:solidFill>
                  <a:srgbClr val="C00000"/>
                </a:solidFill>
                <a:latin typeface="Times New Roman"/>
                <a:cs typeface="Times New Roman"/>
              </a:rPr>
              <a:t>H</a:t>
            </a:r>
            <a:r>
              <a:rPr lang="en-US" b="1" i="1" spc="67" baseline="-13888" dirty="0">
                <a:solidFill>
                  <a:srgbClr val="C00000"/>
                </a:solidFill>
                <a:latin typeface="Georgia"/>
                <a:cs typeface="Georgia"/>
              </a:rPr>
              <a:t>A </a:t>
            </a:r>
            <a:r>
              <a:rPr lang="en-US" b="1" i="1" spc="-10" dirty="0">
                <a:solidFill>
                  <a:srgbClr val="C00000"/>
                </a:solidFill>
                <a:latin typeface="Times New Roman"/>
                <a:cs typeface="Times New Roman"/>
              </a:rPr>
              <a:t>: </a:t>
            </a:r>
            <a:r>
              <a:rPr lang="en-US" b="1" i="1" spc="10" dirty="0">
                <a:solidFill>
                  <a:srgbClr val="C00000"/>
                </a:solidFill>
                <a:latin typeface="Times New Roman"/>
                <a:cs typeface="Times New Roman"/>
              </a:rPr>
              <a:t>µ </a:t>
            </a:r>
            <a:r>
              <a:rPr lang="en-US" b="1" i="1" spc="100" dirty="0">
                <a:solidFill>
                  <a:srgbClr val="C00000"/>
                </a:solidFill>
                <a:latin typeface="Times New Roman"/>
                <a:cs typeface="Times New Roman"/>
              </a:rPr>
              <a:t>≠</a:t>
            </a:r>
            <a:r>
              <a:rPr lang="en-US" b="1" i="1" spc="-15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b="1" i="1" spc="-5" dirty="0">
                <a:solidFill>
                  <a:srgbClr val="C00000"/>
                </a:solidFill>
                <a:latin typeface="Times New Roman"/>
                <a:cs typeface="Times New Roman"/>
              </a:rPr>
              <a:t>98</a:t>
            </a:r>
            <a:r>
              <a:rPr lang="en-US" b="1" i="1" spc="-25" dirty="0">
                <a:solidFill>
                  <a:srgbClr val="C00000"/>
                </a:solidFill>
              </a:rPr>
              <a:t> </a:t>
            </a:r>
            <a:r>
              <a:rPr lang="en-US" b="1" i="1" spc="-30" dirty="0">
                <a:solidFill>
                  <a:srgbClr val="C00000"/>
                </a:solidFill>
              </a:rPr>
              <a:t>using </a:t>
            </a:r>
            <a:r>
              <a:rPr lang="en-US" b="1" i="1" spc="-50" dirty="0">
                <a:solidFill>
                  <a:srgbClr val="C00000"/>
                </a:solidFill>
              </a:rPr>
              <a:t>a </a:t>
            </a:r>
            <a:r>
              <a:rPr lang="en-US" b="1" i="1" spc="-10" dirty="0">
                <a:solidFill>
                  <a:srgbClr val="00B050"/>
                </a:solidFill>
              </a:rPr>
              <a:t>90%</a:t>
            </a:r>
            <a:r>
              <a:rPr lang="en-US" b="1" i="1" spc="-10" dirty="0">
                <a:solidFill>
                  <a:srgbClr val="C00000"/>
                </a:solidFill>
              </a:rPr>
              <a:t>  </a:t>
            </a:r>
            <a:r>
              <a:rPr lang="en-US" b="1" i="1" spc="-20" dirty="0">
                <a:solidFill>
                  <a:srgbClr val="C00000"/>
                </a:solidFill>
              </a:rPr>
              <a:t>conﬁdence</a:t>
            </a:r>
            <a:r>
              <a:rPr lang="en-US" b="1" i="1" spc="-5" dirty="0">
                <a:solidFill>
                  <a:srgbClr val="C00000"/>
                </a:solidFill>
              </a:rPr>
              <a:t> </a:t>
            </a:r>
            <a:r>
              <a:rPr lang="en-US" b="1" i="1" spc="-35" dirty="0">
                <a:solidFill>
                  <a:srgbClr val="C00000"/>
                </a:solidFill>
              </a:rPr>
              <a:t>interval.</a:t>
            </a:r>
            <a:endParaRPr lang="en-US" b="1" i="1" dirty="0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00450" y="0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50" y="1704519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7030A0"/>
                </a:solidFill>
              </a:rPr>
              <a:t>Hypothesis Tests</a:t>
            </a:r>
            <a:r>
              <a:rPr lang="en-US" sz="1200" dirty="0" smtClean="0">
                <a:solidFill>
                  <a:srgbClr val="7030A0"/>
                </a:solidFill>
              </a:rPr>
              <a:t>:</a:t>
            </a:r>
          </a:p>
          <a:p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z="1200" spc="15" baseline="-13888" dirty="0">
                <a:solidFill>
                  <a:srgbClr val="7030A0"/>
                </a:solidFill>
                <a:latin typeface="Times New Roman"/>
                <a:cs typeface="Times New Roman"/>
              </a:rPr>
              <a:t>0 </a:t>
            </a:r>
            <a:r>
              <a:rPr lang="en-US" sz="1200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z="1200" spc="229" dirty="0" smtClean="0">
                <a:solidFill>
                  <a:srgbClr val="7030A0"/>
                </a:solidFill>
                <a:latin typeface="Times New Roman"/>
                <a:cs typeface="Times New Roman"/>
              </a:rPr>
              <a:t>=</a:t>
            </a:r>
            <a:r>
              <a:rPr lang="en-US" sz="1200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98</a:t>
            </a:r>
          </a:p>
          <a:p>
            <a:r>
              <a:rPr lang="en-US" sz="1200" i="1" spc="45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z="1200" i="1" spc="67" baseline="-13888" dirty="0">
                <a:solidFill>
                  <a:srgbClr val="7030A0"/>
                </a:solidFill>
                <a:latin typeface="Georgia"/>
                <a:cs typeface="Georgia"/>
              </a:rPr>
              <a:t>A </a:t>
            </a:r>
            <a:r>
              <a:rPr lang="en-US" sz="1200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z="1200" i="1" spc="100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≠</a:t>
            </a:r>
            <a:r>
              <a:rPr lang="en-US" sz="1200" i="1" spc="1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12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98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4592" y="1704519"/>
            <a:ext cx="31742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00B050"/>
                </a:solidFill>
              </a:rPr>
              <a:t>90% </a:t>
            </a:r>
            <a:r>
              <a:rPr lang="en-US" sz="1200" u="sng" dirty="0" smtClean="0"/>
              <a:t>Confidence Interval:</a:t>
            </a: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Step 1</a:t>
            </a:r>
            <a:r>
              <a:rPr lang="en-US" sz="1200" dirty="0" smtClean="0"/>
              <a:t>: Evaluate null value in confidence interval.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7030A0"/>
                </a:solidFill>
              </a:rPr>
              <a:t>98</a:t>
            </a:r>
            <a:r>
              <a:rPr lang="en-US" sz="1200" dirty="0" smtClean="0"/>
              <a:t> IS NOT in </a:t>
            </a:r>
            <a:r>
              <a:rPr lang="en-US" sz="1200" spc="-30" dirty="0">
                <a:solidFill>
                  <a:srgbClr val="1A2E3D"/>
                </a:solidFill>
              </a:rPr>
              <a:t>(98.1 </a:t>
            </a:r>
            <a:r>
              <a:rPr lang="en-US" sz="1200" spc="-130" dirty="0">
                <a:solidFill>
                  <a:srgbClr val="1A2E3D"/>
                </a:solidFill>
              </a:rPr>
              <a:t>F, </a:t>
            </a:r>
            <a:r>
              <a:rPr lang="en-US" sz="1200" spc="-130" dirty="0" smtClean="0">
                <a:solidFill>
                  <a:srgbClr val="1A2E3D"/>
                </a:solidFill>
              </a:rPr>
              <a:t> </a:t>
            </a:r>
            <a:r>
              <a:rPr lang="en-US" sz="1200" spc="-5" dirty="0" smtClean="0">
                <a:solidFill>
                  <a:srgbClr val="1A2E3D"/>
                </a:solidFill>
              </a:rPr>
              <a:t>98.4 </a:t>
            </a:r>
            <a:r>
              <a:rPr lang="en-US" sz="1200" spc="-70" dirty="0">
                <a:solidFill>
                  <a:srgbClr val="1A2E3D"/>
                </a:solidFill>
              </a:rPr>
              <a:t>F</a:t>
            </a:r>
            <a:r>
              <a:rPr lang="en-US" sz="1200" spc="-70" dirty="0" smtClean="0">
                <a:solidFill>
                  <a:srgbClr val="1A2E3D"/>
                </a:solidFill>
              </a:rPr>
              <a:t>) – 95% CI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spc="-70" dirty="0" smtClean="0">
                <a:solidFill>
                  <a:srgbClr val="1A2E3D"/>
                </a:solidFill>
              </a:rPr>
              <a:t>98 is not in a 90% CI either (90% is more narrow than 95% CI)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spc="-70" dirty="0" smtClean="0">
                <a:solidFill>
                  <a:srgbClr val="1A2E3D"/>
                </a:solidFill>
              </a:rPr>
              <a:t>Step 2: </a:t>
            </a:r>
            <a:r>
              <a:rPr lang="en-US" sz="1200" spc="-70" dirty="0" smtClean="0">
                <a:solidFill>
                  <a:srgbClr val="1A2E3D"/>
                </a:solidFill>
              </a:rPr>
              <a:t>Conclusion</a:t>
            </a:r>
            <a:r>
              <a:rPr lang="en-US" sz="1200" u="sng" spc="-70" dirty="0" smtClean="0">
                <a:solidFill>
                  <a:srgbClr val="1A2E3D"/>
                </a:solidFill>
              </a:rPr>
              <a:t> </a:t>
            </a:r>
            <a:r>
              <a:rPr lang="en-US" sz="1200" spc="-70" dirty="0" smtClean="0">
                <a:solidFill>
                  <a:srgbClr val="1A2E3D"/>
                </a:solidFill>
              </a:rPr>
              <a:t>for a </a:t>
            </a:r>
            <a:r>
              <a:rPr lang="en-US" sz="1200" spc="-70" dirty="0" smtClean="0">
                <a:solidFill>
                  <a:schemeClr val="accent6">
                    <a:lumMod val="75000"/>
                  </a:schemeClr>
                </a:solidFill>
              </a:rPr>
              <a:t>TWO-TAILED</a:t>
            </a:r>
            <a:r>
              <a:rPr lang="en-US" sz="1200" spc="-70" dirty="0" smtClean="0">
                <a:solidFill>
                  <a:srgbClr val="1A2E3D"/>
                </a:solidFill>
              </a:rPr>
              <a:t> test: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u="sng" spc="-70" dirty="0" smtClean="0">
                <a:solidFill>
                  <a:srgbClr val="1A2E3D"/>
                </a:solidFill>
              </a:rPr>
              <a:t>Conclusion</a:t>
            </a:r>
            <a:r>
              <a:rPr lang="en-US" sz="1200" spc="-70" dirty="0" smtClean="0">
                <a:solidFill>
                  <a:srgbClr val="1A2E3D"/>
                </a:solidFill>
              </a:rPr>
              <a:t>: Reject null hypothesis with 90% CI</a:t>
            </a:r>
          </a:p>
        </p:txBody>
      </p:sp>
    </p:spTree>
    <p:extLst>
      <p:ext uri="{BB962C8B-B14F-4D97-AF65-F5344CB8AC3E}">
        <p14:creationId xmlns:p14="http://schemas.microsoft.com/office/powerpoint/2010/main" val="38871046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912" y="364617"/>
            <a:ext cx="4222115" cy="644525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180340">
              <a:lnSpc>
                <a:spcPct val="100000"/>
              </a:lnSpc>
              <a:spcBef>
                <a:spcPts val="244"/>
              </a:spcBef>
            </a:pPr>
            <a:r>
              <a:rPr sz="1200" spc="-50" dirty="0">
                <a:solidFill>
                  <a:srgbClr val="1A2E3D"/>
                </a:solidFill>
              </a:rPr>
              <a:t>A </a:t>
            </a:r>
            <a:r>
              <a:rPr sz="1200" spc="-10" dirty="0">
                <a:solidFill>
                  <a:srgbClr val="1A2E3D"/>
                </a:solidFill>
              </a:rPr>
              <a:t>95% </a:t>
            </a:r>
            <a:r>
              <a:rPr sz="1200" spc="-20" dirty="0">
                <a:solidFill>
                  <a:srgbClr val="1A2E3D"/>
                </a:solidFill>
              </a:rPr>
              <a:t>conﬁdence </a:t>
            </a:r>
            <a:r>
              <a:rPr sz="1200" spc="-35" dirty="0">
                <a:solidFill>
                  <a:srgbClr val="1A2E3D"/>
                </a:solidFill>
              </a:rPr>
              <a:t>interval </a:t>
            </a:r>
            <a:r>
              <a:rPr sz="1200" spc="-20" dirty="0">
                <a:solidFill>
                  <a:srgbClr val="1A2E3D"/>
                </a:solidFill>
              </a:rPr>
              <a:t>for the </a:t>
            </a:r>
            <a:r>
              <a:rPr sz="1200" spc="-40" dirty="0">
                <a:solidFill>
                  <a:srgbClr val="1A2E3D"/>
                </a:solidFill>
              </a:rPr>
              <a:t>average </a:t>
            </a:r>
            <a:r>
              <a:rPr sz="1200" spc="-30" dirty="0">
                <a:solidFill>
                  <a:srgbClr val="1A2E3D"/>
                </a:solidFill>
              </a:rPr>
              <a:t>normal </a:t>
            </a:r>
            <a:r>
              <a:rPr sz="1200" spc="-10" dirty="0">
                <a:solidFill>
                  <a:srgbClr val="1A2E3D"/>
                </a:solidFill>
              </a:rPr>
              <a:t>body  </a:t>
            </a:r>
            <a:r>
              <a:rPr sz="1200" spc="-25" dirty="0">
                <a:solidFill>
                  <a:srgbClr val="1A2E3D"/>
                </a:solidFill>
              </a:rPr>
              <a:t>temperature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30" dirty="0">
                <a:solidFill>
                  <a:srgbClr val="1A2E3D"/>
                </a:solidFill>
              </a:rPr>
              <a:t>humans </a:t>
            </a:r>
            <a:r>
              <a:rPr sz="1200" spc="-40" dirty="0">
                <a:solidFill>
                  <a:srgbClr val="1A2E3D"/>
                </a:solidFill>
              </a:rPr>
              <a:t>is </a:t>
            </a:r>
            <a:r>
              <a:rPr sz="1200" spc="-15" dirty="0">
                <a:solidFill>
                  <a:srgbClr val="1A2E3D"/>
                </a:solidFill>
              </a:rPr>
              <a:t>found </a:t>
            </a:r>
            <a:r>
              <a:rPr sz="1200" spc="5" dirty="0">
                <a:solidFill>
                  <a:srgbClr val="1A2E3D"/>
                </a:solidFill>
              </a:rPr>
              <a:t>to </a:t>
            </a:r>
            <a:r>
              <a:rPr sz="1200" spc="-20" dirty="0">
                <a:solidFill>
                  <a:srgbClr val="1A2E3D"/>
                </a:solidFill>
              </a:rPr>
              <a:t>be </a:t>
            </a:r>
            <a:r>
              <a:rPr sz="1200" spc="-30" dirty="0">
                <a:solidFill>
                  <a:srgbClr val="1A2E3D"/>
                </a:solidFill>
              </a:rPr>
              <a:t>(98.1 </a:t>
            </a:r>
            <a:r>
              <a:rPr sz="1200" spc="-130" dirty="0">
                <a:solidFill>
                  <a:srgbClr val="1A2E3D"/>
                </a:solidFill>
              </a:rPr>
              <a:t>F, </a:t>
            </a:r>
            <a:r>
              <a:rPr sz="1200" spc="-5" dirty="0">
                <a:solidFill>
                  <a:srgbClr val="1A2E3D"/>
                </a:solidFill>
              </a:rPr>
              <a:t>98.4 </a:t>
            </a:r>
            <a:r>
              <a:rPr sz="1200" spc="-70" dirty="0">
                <a:solidFill>
                  <a:srgbClr val="1A2E3D"/>
                </a:solidFill>
              </a:rPr>
              <a:t>F). </a:t>
            </a:r>
            <a:r>
              <a:rPr sz="1200" spc="-30" dirty="0">
                <a:solidFill>
                  <a:srgbClr val="1A2E3D"/>
                </a:solidFill>
              </a:rPr>
              <a:t>Which 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20" dirty="0">
                <a:solidFill>
                  <a:srgbClr val="1A2E3D"/>
                </a:solidFill>
              </a:rPr>
              <a:t>the </a:t>
            </a:r>
            <a:r>
              <a:rPr sz="1200" spc="-25" dirty="0">
                <a:solidFill>
                  <a:srgbClr val="1A2E3D"/>
                </a:solidFill>
              </a:rPr>
              <a:t>following </a:t>
            </a:r>
            <a:r>
              <a:rPr sz="1200" spc="-40" dirty="0">
                <a:solidFill>
                  <a:srgbClr val="1A2E3D"/>
                </a:solidFill>
              </a:rPr>
              <a:t>is</a:t>
            </a:r>
            <a:r>
              <a:rPr sz="1200" spc="55" dirty="0">
                <a:solidFill>
                  <a:srgbClr val="1A2E3D"/>
                </a:solidFill>
              </a:rPr>
              <a:t> </a:t>
            </a:r>
            <a:r>
              <a:rPr sz="1200" u="sng" spc="-25" dirty="0">
                <a:solidFill>
                  <a:srgbClr val="1A2E3D"/>
                </a:solidFill>
                <a:uFill>
                  <a:solidFill>
                    <a:srgbClr val="1A2E3D"/>
                  </a:solidFill>
                </a:uFill>
              </a:rPr>
              <a:t>true</a:t>
            </a:r>
            <a:r>
              <a:rPr sz="1200" spc="-25" dirty="0">
                <a:solidFill>
                  <a:srgbClr val="1A2E3D"/>
                </a:solidFill>
              </a:rPr>
              <a:t>?</a:t>
            </a:r>
            <a:endParaRPr sz="1200" dirty="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241171" y="1138338"/>
            <a:ext cx="4125595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5270" marR="260985" indent="-242570">
              <a:lnSpc>
                <a:spcPct val="100000"/>
              </a:lnSpc>
              <a:spcBef>
                <a:spcPts val="309"/>
              </a:spcBef>
              <a:buClr>
                <a:srgbClr val="024F84"/>
              </a:buClr>
              <a:buFont typeface="+mj-lt"/>
              <a:buAutoNum type="alphaLcParenR" startAt="4"/>
              <a:tabLst>
                <a:tab pos="255904" algn="l"/>
              </a:tabLst>
            </a:pPr>
            <a:r>
              <a:rPr lang="en-US" spc="-50" dirty="0"/>
              <a:t>The </a:t>
            </a:r>
            <a:r>
              <a:rPr lang="en-US" spc="-25" dirty="0"/>
              <a:t>hypothesis </a:t>
            </a:r>
            <a:r>
              <a:rPr lang="en-US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pc="15" baseline="-13888" dirty="0">
                <a:solidFill>
                  <a:srgbClr val="7030A0"/>
                </a:solidFill>
                <a:latin typeface="Times New Roman"/>
                <a:cs typeface="Times New Roman"/>
              </a:rPr>
              <a:t>0 </a:t>
            </a:r>
            <a:r>
              <a:rPr lang="en-US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pc="229" dirty="0">
                <a:solidFill>
                  <a:srgbClr val="7030A0"/>
                </a:solidFill>
                <a:latin typeface="Times New Roman"/>
                <a:cs typeface="Times New Roman"/>
              </a:rPr>
              <a:t>= </a:t>
            </a:r>
            <a:r>
              <a:rPr lang="en-US" spc="-10" dirty="0">
                <a:solidFill>
                  <a:srgbClr val="7030A0"/>
                </a:solidFill>
                <a:latin typeface="Times New Roman"/>
                <a:cs typeface="Times New Roman"/>
              </a:rPr>
              <a:t>98</a:t>
            </a:r>
            <a:r>
              <a:rPr lang="en-US" i="1" spc="-10" dirty="0">
                <a:solidFill>
                  <a:srgbClr val="7030A0"/>
                </a:solidFill>
                <a:latin typeface="Times New Roman"/>
                <a:cs typeface="Times New Roman"/>
              </a:rPr>
              <a:t>.</a:t>
            </a:r>
            <a:r>
              <a:rPr lang="en-US" spc="-10" dirty="0">
                <a:solidFill>
                  <a:srgbClr val="7030A0"/>
                </a:solidFill>
                <a:latin typeface="Times New Roman"/>
                <a:cs typeface="Times New Roman"/>
              </a:rPr>
              <a:t>2 </a:t>
            </a:r>
            <a:r>
              <a:rPr lang="en-US" spc="-10" dirty="0"/>
              <a:t>would </a:t>
            </a:r>
            <a:r>
              <a:rPr lang="en-US" spc="-20" dirty="0"/>
              <a:t>be </a:t>
            </a:r>
            <a:r>
              <a:rPr lang="en-US" spc="-25" dirty="0"/>
              <a:t>rejected </a:t>
            </a:r>
            <a:r>
              <a:rPr lang="en-US" spc="-10" dirty="0"/>
              <a:t>would </a:t>
            </a:r>
            <a:r>
              <a:rPr lang="en-US" spc="-20" dirty="0"/>
              <a:t>be </a:t>
            </a:r>
            <a:r>
              <a:rPr lang="en-US" spc="-25" dirty="0"/>
              <a:t>rejected </a:t>
            </a:r>
            <a:r>
              <a:rPr lang="en-US" spc="-40" dirty="0"/>
              <a:t>in </a:t>
            </a:r>
            <a:r>
              <a:rPr lang="en-US" spc="-35" dirty="0"/>
              <a:t>favor </a:t>
            </a:r>
            <a:r>
              <a:rPr lang="en-US" spc="-15" dirty="0"/>
              <a:t>of </a:t>
            </a:r>
            <a:r>
              <a:rPr lang="en-US" i="1" spc="45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i="1" spc="67" baseline="-13888" dirty="0">
                <a:solidFill>
                  <a:srgbClr val="7030A0"/>
                </a:solidFill>
                <a:latin typeface="Georgia"/>
                <a:cs typeface="Georgia"/>
              </a:rPr>
              <a:t>A </a:t>
            </a:r>
            <a:r>
              <a:rPr lang="en-US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i="1" spc="100" dirty="0">
                <a:solidFill>
                  <a:srgbClr val="7030A0"/>
                </a:solidFill>
                <a:latin typeface="Times New Roman"/>
                <a:cs typeface="Times New Roman"/>
              </a:rPr>
              <a:t>≠</a:t>
            </a:r>
            <a:r>
              <a:rPr lang="en-US" i="1" spc="-15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pc="-5" dirty="0">
                <a:solidFill>
                  <a:srgbClr val="7030A0"/>
                </a:solidFill>
                <a:latin typeface="Times New Roman"/>
                <a:cs typeface="Times New Roman"/>
              </a:rPr>
              <a:t>98</a:t>
            </a:r>
            <a:r>
              <a:rPr lang="en-US" i="1" spc="-5" dirty="0">
                <a:solidFill>
                  <a:srgbClr val="7030A0"/>
                </a:solidFill>
                <a:latin typeface="Times New Roman"/>
                <a:cs typeface="Times New Roman"/>
              </a:rPr>
              <a:t>.</a:t>
            </a:r>
            <a:r>
              <a:rPr lang="en-US" spc="-5" dirty="0">
                <a:solidFill>
                  <a:srgbClr val="7030A0"/>
                </a:solidFill>
                <a:latin typeface="Times New Roman"/>
                <a:cs typeface="Times New Roman"/>
              </a:rPr>
              <a:t>2</a:t>
            </a:r>
            <a:r>
              <a:rPr lang="en-US" spc="-25" dirty="0">
                <a:solidFill>
                  <a:srgbClr val="7030A0"/>
                </a:solidFill>
              </a:rPr>
              <a:t> </a:t>
            </a:r>
            <a:r>
              <a:rPr lang="en-US" spc="-30" dirty="0"/>
              <a:t>using </a:t>
            </a:r>
            <a:r>
              <a:rPr lang="en-US" spc="-50" dirty="0"/>
              <a:t>a  </a:t>
            </a:r>
            <a:r>
              <a:rPr lang="en-US" spc="-10" dirty="0">
                <a:solidFill>
                  <a:srgbClr val="00B050"/>
                </a:solidFill>
              </a:rPr>
              <a:t>99% </a:t>
            </a:r>
            <a:r>
              <a:rPr lang="en-US" spc="-20" dirty="0"/>
              <a:t>conﬁdence</a:t>
            </a:r>
            <a:r>
              <a:rPr lang="en-US" spc="5" dirty="0"/>
              <a:t> </a:t>
            </a:r>
            <a:r>
              <a:rPr lang="en-US" spc="-35" dirty="0"/>
              <a:t>interval.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00450" y="0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50" y="1704519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7030A0"/>
                </a:solidFill>
              </a:rPr>
              <a:t>Hypothesis Tests</a:t>
            </a:r>
            <a:r>
              <a:rPr lang="en-US" sz="1200" dirty="0" smtClean="0">
                <a:solidFill>
                  <a:srgbClr val="7030A0"/>
                </a:solidFill>
              </a:rPr>
              <a:t>:</a:t>
            </a:r>
          </a:p>
          <a:p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z="1200" spc="15" baseline="-13888" dirty="0">
                <a:solidFill>
                  <a:srgbClr val="7030A0"/>
                </a:solidFill>
                <a:latin typeface="Times New Roman"/>
                <a:cs typeface="Times New Roman"/>
              </a:rPr>
              <a:t>0 </a:t>
            </a:r>
            <a:r>
              <a:rPr lang="en-US" sz="1200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z="1200" spc="229" dirty="0" smtClean="0">
                <a:solidFill>
                  <a:srgbClr val="7030A0"/>
                </a:solidFill>
                <a:latin typeface="Times New Roman"/>
                <a:cs typeface="Times New Roman"/>
              </a:rPr>
              <a:t>=</a:t>
            </a:r>
            <a:r>
              <a:rPr lang="en-US" sz="1200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98.2</a:t>
            </a:r>
          </a:p>
          <a:p>
            <a:r>
              <a:rPr lang="en-US" sz="1200" i="1" spc="45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z="1200" i="1" spc="67" baseline="-13888" dirty="0">
                <a:solidFill>
                  <a:srgbClr val="7030A0"/>
                </a:solidFill>
                <a:latin typeface="Georgia"/>
                <a:cs typeface="Georgia"/>
              </a:rPr>
              <a:t>A </a:t>
            </a:r>
            <a:r>
              <a:rPr lang="en-US" sz="1200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z="1200" i="1" spc="100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≠</a:t>
            </a:r>
            <a:r>
              <a:rPr lang="en-US" sz="1200" i="1" spc="1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12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98.2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4592" y="1704519"/>
            <a:ext cx="31742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00B050"/>
                </a:solidFill>
              </a:rPr>
              <a:t>99% </a:t>
            </a:r>
            <a:r>
              <a:rPr lang="en-US" sz="1200" u="sng" dirty="0" smtClean="0"/>
              <a:t>Confidence Interval:</a:t>
            </a: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Step 1</a:t>
            </a:r>
            <a:r>
              <a:rPr lang="en-US" sz="1200" dirty="0" smtClean="0"/>
              <a:t>: Evaluate null value in confidence interval.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7030A0"/>
                </a:solidFill>
              </a:rPr>
              <a:t>98.2</a:t>
            </a:r>
            <a:r>
              <a:rPr lang="en-US" sz="1200" dirty="0" smtClean="0"/>
              <a:t> IS in </a:t>
            </a:r>
            <a:r>
              <a:rPr lang="en-US" sz="1200" spc="-30" dirty="0">
                <a:solidFill>
                  <a:srgbClr val="1A2E3D"/>
                </a:solidFill>
              </a:rPr>
              <a:t>(98.1 </a:t>
            </a:r>
            <a:r>
              <a:rPr lang="en-US" sz="1200" spc="-130" dirty="0">
                <a:solidFill>
                  <a:srgbClr val="1A2E3D"/>
                </a:solidFill>
              </a:rPr>
              <a:t>F, </a:t>
            </a:r>
            <a:r>
              <a:rPr lang="en-US" sz="1200" spc="-130" dirty="0" smtClean="0">
                <a:solidFill>
                  <a:srgbClr val="1A2E3D"/>
                </a:solidFill>
              </a:rPr>
              <a:t> </a:t>
            </a:r>
            <a:r>
              <a:rPr lang="en-US" sz="1200" spc="-5" dirty="0" smtClean="0">
                <a:solidFill>
                  <a:srgbClr val="1A2E3D"/>
                </a:solidFill>
              </a:rPr>
              <a:t>98.4 </a:t>
            </a:r>
            <a:r>
              <a:rPr lang="en-US" sz="1200" spc="-70" dirty="0">
                <a:solidFill>
                  <a:srgbClr val="1A2E3D"/>
                </a:solidFill>
              </a:rPr>
              <a:t>F</a:t>
            </a:r>
            <a:r>
              <a:rPr lang="en-US" sz="1200" spc="-70" dirty="0" smtClean="0">
                <a:solidFill>
                  <a:srgbClr val="1A2E3D"/>
                </a:solidFill>
              </a:rPr>
              <a:t>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spc="-70" dirty="0" smtClean="0">
                <a:solidFill>
                  <a:srgbClr val="1A2E3D"/>
                </a:solidFill>
              </a:rPr>
              <a:t>98 _________99% CI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spc="-70" dirty="0" smtClean="0">
                <a:solidFill>
                  <a:srgbClr val="1A2E3D"/>
                </a:solidFill>
              </a:rPr>
              <a:t>Step 2: </a:t>
            </a:r>
            <a:r>
              <a:rPr lang="en-US" sz="1200" spc="-70" dirty="0" smtClean="0">
                <a:solidFill>
                  <a:srgbClr val="1A2E3D"/>
                </a:solidFill>
              </a:rPr>
              <a:t>Conclusion</a:t>
            </a:r>
            <a:r>
              <a:rPr lang="en-US" sz="1200" u="sng" spc="-70" dirty="0" smtClean="0">
                <a:solidFill>
                  <a:srgbClr val="1A2E3D"/>
                </a:solidFill>
              </a:rPr>
              <a:t> </a:t>
            </a:r>
            <a:r>
              <a:rPr lang="en-US" sz="1200" spc="-70" dirty="0" smtClean="0">
                <a:solidFill>
                  <a:srgbClr val="1A2E3D"/>
                </a:solidFill>
              </a:rPr>
              <a:t>for a </a:t>
            </a:r>
            <a:r>
              <a:rPr lang="en-US" sz="1200" spc="-70" dirty="0" smtClean="0">
                <a:solidFill>
                  <a:schemeClr val="accent6">
                    <a:lumMod val="75000"/>
                  </a:schemeClr>
                </a:solidFill>
              </a:rPr>
              <a:t>TWO-TAILED</a:t>
            </a:r>
            <a:r>
              <a:rPr lang="en-US" sz="1200" spc="-70" dirty="0" smtClean="0">
                <a:solidFill>
                  <a:srgbClr val="1A2E3D"/>
                </a:solidFill>
              </a:rPr>
              <a:t> test: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u="sng" spc="-70" dirty="0" smtClean="0">
                <a:solidFill>
                  <a:srgbClr val="1A2E3D"/>
                </a:solidFill>
              </a:rPr>
              <a:t>Conclusion</a:t>
            </a:r>
            <a:r>
              <a:rPr lang="en-US" sz="1200" spc="-70" dirty="0" smtClean="0">
                <a:solidFill>
                  <a:srgbClr val="1A2E3D"/>
                </a:solidFill>
              </a:rPr>
              <a:t>: ________null hypothesis</a:t>
            </a:r>
          </a:p>
        </p:txBody>
      </p:sp>
    </p:spTree>
    <p:extLst>
      <p:ext uri="{BB962C8B-B14F-4D97-AF65-F5344CB8AC3E}">
        <p14:creationId xmlns:p14="http://schemas.microsoft.com/office/powerpoint/2010/main" val="243255141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912" y="364617"/>
            <a:ext cx="4222115" cy="644525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180340">
              <a:lnSpc>
                <a:spcPct val="100000"/>
              </a:lnSpc>
              <a:spcBef>
                <a:spcPts val="244"/>
              </a:spcBef>
            </a:pPr>
            <a:r>
              <a:rPr sz="1200" spc="-50" dirty="0">
                <a:solidFill>
                  <a:srgbClr val="1A2E3D"/>
                </a:solidFill>
              </a:rPr>
              <a:t>A </a:t>
            </a:r>
            <a:r>
              <a:rPr sz="1200" spc="-10" dirty="0">
                <a:solidFill>
                  <a:srgbClr val="1A2E3D"/>
                </a:solidFill>
              </a:rPr>
              <a:t>95% </a:t>
            </a:r>
            <a:r>
              <a:rPr sz="1200" spc="-20" dirty="0">
                <a:solidFill>
                  <a:srgbClr val="1A2E3D"/>
                </a:solidFill>
              </a:rPr>
              <a:t>conﬁdence </a:t>
            </a:r>
            <a:r>
              <a:rPr sz="1200" spc="-35" dirty="0">
                <a:solidFill>
                  <a:srgbClr val="1A2E3D"/>
                </a:solidFill>
              </a:rPr>
              <a:t>interval </a:t>
            </a:r>
            <a:r>
              <a:rPr sz="1200" spc="-20" dirty="0">
                <a:solidFill>
                  <a:srgbClr val="1A2E3D"/>
                </a:solidFill>
              </a:rPr>
              <a:t>for the </a:t>
            </a:r>
            <a:r>
              <a:rPr sz="1200" spc="-40" dirty="0">
                <a:solidFill>
                  <a:srgbClr val="1A2E3D"/>
                </a:solidFill>
              </a:rPr>
              <a:t>average </a:t>
            </a:r>
            <a:r>
              <a:rPr sz="1200" spc="-30" dirty="0">
                <a:solidFill>
                  <a:srgbClr val="1A2E3D"/>
                </a:solidFill>
              </a:rPr>
              <a:t>normal </a:t>
            </a:r>
            <a:r>
              <a:rPr sz="1200" spc="-10" dirty="0">
                <a:solidFill>
                  <a:srgbClr val="1A2E3D"/>
                </a:solidFill>
              </a:rPr>
              <a:t>body  </a:t>
            </a:r>
            <a:r>
              <a:rPr sz="1200" spc="-25" dirty="0">
                <a:solidFill>
                  <a:srgbClr val="1A2E3D"/>
                </a:solidFill>
              </a:rPr>
              <a:t>temperature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30" dirty="0">
                <a:solidFill>
                  <a:srgbClr val="1A2E3D"/>
                </a:solidFill>
              </a:rPr>
              <a:t>humans </a:t>
            </a:r>
            <a:r>
              <a:rPr sz="1200" spc="-40" dirty="0">
                <a:solidFill>
                  <a:srgbClr val="1A2E3D"/>
                </a:solidFill>
              </a:rPr>
              <a:t>is </a:t>
            </a:r>
            <a:r>
              <a:rPr sz="1200" spc="-15" dirty="0">
                <a:solidFill>
                  <a:srgbClr val="1A2E3D"/>
                </a:solidFill>
              </a:rPr>
              <a:t>found </a:t>
            </a:r>
            <a:r>
              <a:rPr sz="1200" spc="5" dirty="0">
                <a:solidFill>
                  <a:srgbClr val="1A2E3D"/>
                </a:solidFill>
              </a:rPr>
              <a:t>to </a:t>
            </a:r>
            <a:r>
              <a:rPr sz="1200" spc="-20" dirty="0">
                <a:solidFill>
                  <a:srgbClr val="1A2E3D"/>
                </a:solidFill>
              </a:rPr>
              <a:t>be </a:t>
            </a:r>
            <a:r>
              <a:rPr sz="1200" spc="-30" dirty="0">
                <a:solidFill>
                  <a:srgbClr val="1A2E3D"/>
                </a:solidFill>
              </a:rPr>
              <a:t>(98.1 </a:t>
            </a:r>
            <a:r>
              <a:rPr sz="1200" spc="-130" dirty="0">
                <a:solidFill>
                  <a:srgbClr val="1A2E3D"/>
                </a:solidFill>
              </a:rPr>
              <a:t>F, </a:t>
            </a:r>
            <a:r>
              <a:rPr sz="1200" spc="-5" dirty="0">
                <a:solidFill>
                  <a:srgbClr val="1A2E3D"/>
                </a:solidFill>
              </a:rPr>
              <a:t>98.4 </a:t>
            </a:r>
            <a:r>
              <a:rPr sz="1200" spc="-70" dirty="0">
                <a:solidFill>
                  <a:srgbClr val="1A2E3D"/>
                </a:solidFill>
              </a:rPr>
              <a:t>F). </a:t>
            </a:r>
            <a:r>
              <a:rPr sz="1200" spc="-30" dirty="0">
                <a:solidFill>
                  <a:srgbClr val="1A2E3D"/>
                </a:solidFill>
              </a:rPr>
              <a:t>Which 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spc="-20" dirty="0">
                <a:solidFill>
                  <a:srgbClr val="1A2E3D"/>
                </a:solidFill>
              </a:rPr>
              <a:t>the </a:t>
            </a:r>
            <a:r>
              <a:rPr sz="1200" spc="-25" dirty="0">
                <a:solidFill>
                  <a:srgbClr val="1A2E3D"/>
                </a:solidFill>
              </a:rPr>
              <a:t>following </a:t>
            </a:r>
            <a:r>
              <a:rPr sz="1200" spc="-40" dirty="0">
                <a:solidFill>
                  <a:srgbClr val="1A2E3D"/>
                </a:solidFill>
              </a:rPr>
              <a:t>is</a:t>
            </a:r>
            <a:r>
              <a:rPr sz="1200" spc="55" dirty="0">
                <a:solidFill>
                  <a:srgbClr val="1A2E3D"/>
                </a:solidFill>
              </a:rPr>
              <a:t> </a:t>
            </a:r>
            <a:r>
              <a:rPr sz="1200" u="sng" spc="-25" dirty="0">
                <a:solidFill>
                  <a:srgbClr val="1A2E3D"/>
                </a:solidFill>
                <a:uFill>
                  <a:solidFill>
                    <a:srgbClr val="1A2E3D"/>
                  </a:solidFill>
                </a:uFill>
              </a:rPr>
              <a:t>true</a:t>
            </a:r>
            <a:r>
              <a:rPr sz="1200" spc="-25" dirty="0">
                <a:solidFill>
                  <a:srgbClr val="1A2E3D"/>
                </a:solidFill>
              </a:rPr>
              <a:t>?</a:t>
            </a:r>
            <a:endParaRPr sz="1200" dirty="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241171" y="1138338"/>
            <a:ext cx="4125595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5270" marR="260985" indent="-242570">
              <a:lnSpc>
                <a:spcPct val="100000"/>
              </a:lnSpc>
              <a:spcBef>
                <a:spcPts val="309"/>
              </a:spcBef>
              <a:buClr>
                <a:srgbClr val="024F84"/>
              </a:buClr>
              <a:buFont typeface="+mj-lt"/>
              <a:buAutoNum type="alphaLcParenR" startAt="4"/>
              <a:tabLst>
                <a:tab pos="255904" algn="l"/>
              </a:tabLst>
            </a:pPr>
            <a:r>
              <a:rPr lang="en-US" strike="sngStrike" spc="-50" dirty="0"/>
              <a:t>The </a:t>
            </a:r>
            <a:r>
              <a:rPr lang="en-US" strike="sngStrike" spc="-25" dirty="0"/>
              <a:t>hypothesis </a:t>
            </a:r>
            <a:r>
              <a:rPr lang="en-US" i="1" strike="sngStrike" spc="10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trike="sngStrike" spc="15" baseline="-13888" dirty="0">
                <a:solidFill>
                  <a:srgbClr val="7030A0"/>
                </a:solidFill>
                <a:latin typeface="Times New Roman"/>
                <a:cs typeface="Times New Roman"/>
              </a:rPr>
              <a:t>0 </a:t>
            </a:r>
            <a:r>
              <a:rPr lang="en-US" strike="sngStrike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i="1" strike="sngStrike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trike="sngStrike" spc="229" dirty="0">
                <a:solidFill>
                  <a:srgbClr val="7030A0"/>
                </a:solidFill>
                <a:latin typeface="Times New Roman"/>
                <a:cs typeface="Times New Roman"/>
              </a:rPr>
              <a:t>= </a:t>
            </a:r>
            <a:r>
              <a:rPr lang="en-US" strike="sngStrike" spc="-10" dirty="0">
                <a:solidFill>
                  <a:srgbClr val="7030A0"/>
                </a:solidFill>
                <a:latin typeface="Times New Roman"/>
                <a:cs typeface="Times New Roman"/>
              </a:rPr>
              <a:t>98</a:t>
            </a:r>
            <a:r>
              <a:rPr lang="en-US" i="1" strike="sngStrike" spc="-10" dirty="0">
                <a:solidFill>
                  <a:srgbClr val="7030A0"/>
                </a:solidFill>
                <a:latin typeface="Times New Roman"/>
                <a:cs typeface="Times New Roman"/>
              </a:rPr>
              <a:t>.</a:t>
            </a:r>
            <a:r>
              <a:rPr lang="en-US" strike="sngStrike" spc="-10" dirty="0">
                <a:solidFill>
                  <a:srgbClr val="7030A0"/>
                </a:solidFill>
                <a:latin typeface="Times New Roman"/>
                <a:cs typeface="Times New Roman"/>
              </a:rPr>
              <a:t>2 </a:t>
            </a:r>
            <a:r>
              <a:rPr lang="en-US" strike="sngStrike" spc="-10" dirty="0"/>
              <a:t>would </a:t>
            </a:r>
            <a:r>
              <a:rPr lang="en-US" strike="sngStrike" spc="-20" dirty="0"/>
              <a:t>be </a:t>
            </a:r>
            <a:r>
              <a:rPr lang="en-US" strike="sngStrike" spc="-25" dirty="0"/>
              <a:t>rejected </a:t>
            </a:r>
            <a:r>
              <a:rPr lang="en-US" strike="sngStrike" spc="-10" dirty="0"/>
              <a:t>would </a:t>
            </a:r>
            <a:r>
              <a:rPr lang="en-US" strike="sngStrike" spc="-20" dirty="0"/>
              <a:t>be </a:t>
            </a:r>
            <a:r>
              <a:rPr lang="en-US" strike="sngStrike" spc="-25" dirty="0"/>
              <a:t>rejected </a:t>
            </a:r>
            <a:r>
              <a:rPr lang="en-US" strike="sngStrike" spc="-40" dirty="0"/>
              <a:t>in </a:t>
            </a:r>
            <a:r>
              <a:rPr lang="en-US" strike="sngStrike" spc="-35" dirty="0"/>
              <a:t>favor </a:t>
            </a:r>
            <a:r>
              <a:rPr lang="en-US" strike="sngStrike" spc="-15" dirty="0"/>
              <a:t>of </a:t>
            </a:r>
            <a:r>
              <a:rPr lang="en-US" i="1" strike="sngStrike" spc="45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i="1" strike="sngStrike" spc="67" baseline="-13888" dirty="0">
                <a:solidFill>
                  <a:srgbClr val="7030A0"/>
                </a:solidFill>
                <a:latin typeface="Georgia"/>
                <a:cs typeface="Georgia"/>
              </a:rPr>
              <a:t>A </a:t>
            </a:r>
            <a:r>
              <a:rPr lang="en-US" strike="sngStrike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i="1" strike="sngStrike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i="1" strike="sngStrike" spc="100" dirty="0">
                <a:solidFill>
                  <a:srgbClr val="7030A0"/>
                </a:solidFill>
                <a:latin typeface="Times New Roman"/>
                <a:cs typeface="Times New Roman"/>
              </a:rPr>
              <a:t>≠</a:t>
            </a:r>
            <a:r>
              <a:rPr lang="en-US" i="1" strike="sngStrike" spc="-15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trike="sngStrike" spc="-5" dirty="0">
                <a:solidFill>
                  <a:srgbClr val="7030A0"/>
                </a:solidFill>
                <a:latin typeface="Times New Roman"/>
                <a:cs typeface="Times New Roman"/>
              </a:rPr>
              <a:t>98</a:t>
            </a:r>
            <a:r>
              <a:rPr lang="en-US" i="1" strike="sngStrike" spc="-5" dirty="0">
                <a:solidFill>
                  <a:srgbClr val="7030A0"/>
                </a:solidFill>
                <a:latin typeface="Times New Roman"/>
                <a:cs typeface="Times New Roman"/>
              </a:rPr>
              <a:t>.</a:t>
            </a:r>
            <a:r>
              <a:rPr lang="en-US" strike="sngStrike" spc="-5" dirty="0">
                <a:solidFill>
                  <a:srgbClr val="7030A0"/>
                </a:solidFill>
                <a:latin typeface="Times New Roman"/>
                <a:cs typeface="Times New Roman"/>
              </a:rPr>
              <a:t>2</a:t>
            </a:r>
            <a:r>
              <a:rPr lang="en-US" strike="sngStrike" spc="-25" dirty="0">
                <a:solidFill>
                  <a:srgbClr val="7030A0"/>
                </a:solidFill>
              </a:rPr>
              <a:t> </a:t>
            </a:r>
            <a:r>
              <a:rPr lang="en-US" strike="sngStrike" spc="-30" dirty="0"/>
              <a:t>using </a:t>
            </a:r>
            <a:r>
              <a:rPr lang="en-US" strike="sngStrike" spc="-50" dirty="0"/>
              <a:t>a  </a:t>
            </a:r>
            <a:r>
              <a:rPr lang="en-US" strike="sngStrike" spc="-10" dirty="0">
                <a:solidFill>
                  <a:srgbClr val="00B050"/>
                </a:solidFill>
              </a:rPr>
              <a:t>99% </a:t>
            </a:r>
            <a:r>
              <a:rPr lang="en-US" strike="sngStrike" spc="-20" dirty="0"/>
              <a:t>conﬁdence</a:t>
            </a:r>
            <a:r>
              <a:rPr lang="en-US" strike="sngStrike" spc="5" dirty="0"/>
              <a:t> </a:t>
            </a:r>
            <a:r>
              <a:rPr lang="en-US" strike="sngStrike" spc="-35" dirty="0"/>
              <a:t>interval.</a:t>
            </a:r>
            <a:endParaRPr lang="en-US" strike="sngStrike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00450" y="0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50" y="1704519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7030A0"/>
                </a:solidFill>
              </a:rPr>
              <a:t>Hypothesis Tests</a:t>
            </a:r>
            <a:r>
              <a:rPr lang="en-US" sz="1200" dirty="0" smtClean="0">
                <a:solidFill>
                  <a:srgbClr val="7030A0"/>
                </a:solidFill>
              </a:rPr>
              <a:t>:</a:t>
            </a:r>
          </a:p>
          <a:p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z="1200" spc="15" baseline="-13888" dirty="0">
                <a:solidFill>
                  <a:srgbClr val="7030A0"/>
                </a:solidFill>
                <a:latin typeface="Times New Roman"/>
                <a:cs typeface="Times New Roman"/>
              </a:rPr>
              <a:t>0 </a:t>
            </a:r>
            <a:r>
              <a:rPr lang="en-US" sz="1200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z="1200" spc="229" dirty="0" smtClean="0">
                <a:solidFill>
                  <a:srgbClr val="7030A0"/>
                </a:solidFill>
                <a:latin typeface="Times New Roman"/>
                <a:cs typeface="Times New Roman"/>
              </a:rPr>
              <a:t>=</a:t>
            </a:r>
            <a:r>
              <a:rPr lang="en-US" sz="1200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98.2</a:t>
            </a:r>
          </a:p>
          <a:p>
            <a:r>
              <a:rPr lang="en-US" sz="1200" i="1" spc="45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lang="en-US" sz="1200" i="1" spc="67" baseline="-13888" dirty="0">
                <a:solidFill>
                  <a:srgbClr val="7030A0"/>
                </a:solidFill>
                <a:latin typeface="Georgia"/>
                <a:cs typeface="Georgia"/>
              </a:rPr>
              <a:t>A </a:t>
            </a:r>
            <a:r>
              <a:rPr lang="en-US" sz="1200" spc="-10" dirty="0">
                <a:solidFill>
                  <a:srgbClr val="7030A0"/>
                </a:solidFill>
                <a:latin typeface="Times New Roman"/>
                <a:cs typeface="Times New Roman"/>
              </a:rPr>
              <a:t>: </a:t>
            </a:r>
            <a:r>
              <a:rPr lang="en-US" sz="1200" i="1" spc="10" dirty="0">
                <a:solidFill>
                  <a:srgbClr val="7030A0"/>
                </a:solidFill>
                <a:latin typeface="Times New Roman"/>
                <a:cs typeface="Times New Roman"/>
              </a:rPr>
              <a:t>µ </a:t>
            </a:r>
            <a:r>
              <a:rPr lang="en-US" sz="1200" i="1" spc="100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≠</a:t>
            </a:r>
            <a:r>
              <a:rPr lang="en-US" sz="1200" i="1" spc="1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12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98.2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4592" y="1704519"/>
            <a:ext cx="31742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00B050"/>
                </a:solidFill>
              </a:rPr>
              <a:t>99% </a:t>
            </a:r>
            <a:r>
              <a:rPr lang="en-US" sz="1200" u="sng" dirty="0" smtClean="0"/>
              <a:t>Confidence Interval:</a:t>
            </a: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Step 1</a:t>
            </a:r>
            <a:r>
              <a:rPr lang="en-US" sz="1200" dirty="0" smtClean="0"/>
              <a:t>: Evaluate null value in confidence interval.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7030A0"/>
                </a:solidFill>
              </a:rPr>
              <a:t>98.2</a:t>
            </a:r>
            <a:r>
              <a:rPr lang="en-US" sz="1200" dirty="0" smtClean="0"/>
              <a:t> IS in </a:t>
            </a:r>
            <a:r>
              <a:rPr lang="en-US" sz="1200" spc="-30" dirty="0">
                <a:solidFill>
                  <a:srgbClr val="1A2E3D"/>
                </a:solidFill>
              </a:rPr>
              <a:t>(98.1 </a:t>
            </a:r>
            <a:r>
              <a:rPr lang="en-US" sz="1200" spc="-130" dirty="0">
                <a:solidFill>
                  <a:srgbClr val="1A2E3D"/>
                </a:solidFill>
              </a:rPr>
              <a:t>F, </a:t>
            </a:r>
            <a:r>
              <a:rPr lang="en-US" sz="1200" spc="-130" dirty="0" smtClean="0">
                <a:solidFill>
                  <a:srgbClr val="1A2E3D"/>
                </a:solidFill>
              </a:rPr>
              <a:t> </a:t>
            </a:r>
            <a:r>
              <a:rPr lang="en-US" sz="1200" spc="-5" dirty="0" smtClean="0">
                <a:solidFill>
                  <a:srgbClr val="1A2E3D"/>
                </a:solidFill>
              </a:rPr>
              <a:t>98.4 </a:t>
            </a:r>
            <a:r>
              <a:rPr lang="en-US" sz="1200" spc="-70" dirty="0">
                <a:solidFill>
                  <a:srgbClr val="1A2E3D"/>
                </a:solidFill>
              </a:rPr>
              <a:t>F</a:t>
            </a:r>
            <a:r>
              <a:rPr lang="en-US" sz="1200" spc="-70" dirty="0" smtClean="0">
                <a:solidFill>
                  <a:srgbClr val="1A2E3D"/>
                </a:solidFill>
              </a:rPr>
              <a:t>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spc="-70" dirty="0" smtClean="0">
                <a:solidFill>
                  <a:srgbClr val="1A2E3D"/>
                </a:solidFill>
              </a:rPr>
              <a:t>98 is also in 99% CI (99% is more wide than 95% CI)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spc="-70" dirty="0" smtClean="0">
                <a:solidFill>
                  <a:srgbClr val="1A2E3D"/>
                </a:solidFill>
              </a:rPr>
              <a:t>Step 2: </a:t>
            </a:r>
            <a:r>
              <a:rPr lang="en-US" sz="1200" spc="-70" dirty="0" smtClean="0">
                <a:solidFill>
                  <a:srgbClr val="1A2E3D"/>
                </a:solidFill>
              </a:rPr>
              <a:t>Conclusion</a:t>
            </a:r>
            <a:r>
              <a:rPr lang="en-US" sz="1200" u="sng" spc="-70" dirty="0" smtClean="0">
                <a:solidFill>
                  <a:srgbClr val="1A2E3D"/>
                </a:solidFill>
              </a:rPr>
              <a:t> </a:t>
            </a:r>
            <a:r>
              <a:rPr lang="en-US" sz="1200" spc="-70" dirty="0" smtClean="0">
                <a:solidFill>
                  <a:srgbClr val="1A2E3D"/>
                </a:solidFill>
              </a:rPr>
              <a:t>for a </a:t>
            </a:r>
            <a:r>
              <a:rPr lang="en-US" sz="1200" spc="-70" dirty="0" smtClean="0">
                <a:solidFill>
                  <a:schemeClr val="accent6">
                    <a:lumMod val="75000"/>
                  </a:schemeClr>
                </a:solidFill>
              </a:rPr>
              <a:t>TWO-TAILED</a:t>
            </a:r>
            <a:r>
              <a:rPr lang="en-US" sz="1200" spc="-70" dirty="0" smtClean="0">
                <a:solidFill>
                  <a:srgbClr val="1A2E3D"/>
                </a:solidFill>
              </a:rPr>
              <a:t> test: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u="sng" spc="-70" dirty="0" smtClean="0">
                <a:solidFill>
                  <a:srgbClr val="1A2E3D"/>
                </a:solidFill>
              </a:rPr>
              <a:t>Conclusion</a:t>
            </a:r>
            <a:r>
              <a:rPr lang="en-US" sz="1200" spc="-70" dirty="0" smtClean="0">
                <a:solidFill>
                  <a:srgbClr val="1A2E3D"/>
                </a:solidFill>
              </a:rPr>
              <a:t>: Fail to reject null hypothesis with a 99% CI</a:t>
            </a:r>
          </a:p>
        </p:txBody>
      </p:sp>
    </p:spTree>
    <p:extLst>
      <p:ext uri="{BB962C8B-B14F-4D97-AF65-F5344CB8AC3E}">
        <p14:creationId xmlns:p14="http://schemas.microsoft.com/office/powerpoint/2010/main" val="127471305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592988"/>
            <a:ext cx="4012565" cy="31066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Housekeeping</a:t>
            </a:r>
            <a:endParaRPr sz="1050" dirty="0">
              <a:solidFill>
                <a:schemeClr val="accent1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/>
            </a:pPr>
            <a:endParaRPr sz="17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sz="1050" dirty="0">
              <a:solidFill>
                <a:schemeClr val="tx2"/>
              </a:solidFill>
              <a:latin typeface="Arial"/>
              <a:cs typeface="Arial"/>
            </a:endParaRPr>
          </a:p>
          <a:p>
            <a:pPr marL="469900" marR="1206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1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Another </a:t>
            </a:r>
            <a:r>
              <a:rPr lang="en-US" sz="1050" u="sng" spc="1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Application of the CLT: </a:t>
            </a:r>
            <a:r>
              <a:rPr lang="en-US" sz="1050" dirty="0">
                <a:solidFill>
                  <a:schemeClr val="bg1">
                    <a:lumMod val="85000"/>
                  </a:schemeClr>
                </a:solidFill>
              </a:rPr>
              <a:t>🔍 </a:t>
            </a: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⚙</a:t>
            </a:r>
            <a:r>
              <a:rPr lang="en-US" sz="1050" dirty="0">
                <a:solidFill>
                  <a:schemeClr val="bg1">
                    <a:lumMod val="85000"/>
                  </a:schemeClr>
                </a:solidFill>
              </a:rPr>
              <a:t> 🙃</a:t>
            </a: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Use </a:t>
            </a:r>
            <a:r>
              <a:rPr sz="1050" spc="2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hypothesis tests </a:t>
            </a:r>
            <a:r>
              <a:rPr sz="1050" spc="4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to </a:t>
            </a:r>
            <a:r>
              <a:rPr sz="1050" spc="2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make </a:t>
            </a:r>
            <a:r>
              <a:rPr sz="1050" spc="2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decisions </a:t>
            </a:r>
            <a:r>
              <a:rPr sz="1050" spc="3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about</a:t>
            </a:r>
            <a:r>
              <a:rPr sz="1050" spc="-10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population  </a:t>
            </a:r>
            <a:r>
              <a:rPr sz="1050" spc="2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parameters</a:t>
            </a:r>
            <a:endParaRPr sz="1050" dirty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469900" marR="14795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2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Relationship Between Two CLT Applications: </a:t>
            </a:r>
            <a:r>
              <a:rPr lang="en-US" sz="1050" dirty="0" smtClean="0">
                <a:solidFill>
                  <a:schemeClr val="bg1">
                    <a:lumMod val="85000"/>
                  </a:schemeClr>
                </a:solidFill>
              </a:rPr>
              <a:t>🔍 👫 </a:t>
            </a: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⚙ </a:t>
            </a:r>
            <a:r>
              <a:rPr sz="1050" spc="2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Hypothesis tests and </a:t>
            </a:r>
            <a:r>
              <a:rPr sz="1050" spc="3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conﬁdence </a:t>
            </a:r>
            <a:r>
              <a:rPr sz="1050" spc="1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intervals </a:t>
            </a:r>
            <a:r>
              <a:rPr sz="1050" spc="2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at </a:t>
            </a:r>
            <a:r>
              <a:rPr sz="1050" spc="1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equivalent  </a:t>
            </a:r>
            <a:r>
              <a:rPr sz="1050" spc="3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signiﬁcance/conﬁdence </a:t>
            </a:r>
            <a:r>
              <a:rPr sz="1050" spc="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levels </a:t>
            </a:r>
            <a:r>
              <a:rPr sz="1050" spc="2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should</a:t>
            </a:r>
            <a:r>
              <a:rPr sz="1050" spc="-1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agree</a:t>
            </a:r>
            <a:endParaRPr sz="1050" dirty="0" smtClean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469900" marR="5080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10" dirty="0" smtClean="0">
                <a:latin typeface="Arial"/>
                <a:cs typeface="Arial"/>
              </a:rPr>
              <a:t>Interpretation of Hypothesis Testing</a:t>
            </a:r>
            <a:r>
              <a:rPr lang="en-US" sz="1050" spc="10" dirty="0" smtClean="0">
                <a:latin typeface="Arial"/>
                <a:cs typeface="Arial"/>
              </a:rPr>
              <a:t>: </a:t>
            </a:r>
          </a:p>
          <a:p>
            <a:pPr marL="927100" marR="5080" lvl="3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dirty="0" smtClean="0"/>
              <a:t>🔍 👫</a:t>
            </a:r>
            <a:r>
              <a:rPr lang="en-US" sz="1050" spc="20" dirty="0">
                <a:latin typeface="Arial"/>
                <a:cs typeface="Arial"/>
              </a:rPr>
              <a:t> ⚙</a:t>
            </a:r>
            <a:r>
              <a:rPr lang="en-US" sz="1050" dirty="0" smtClean="0"/>
              <a:t> </a:t>
            </a:r>
            <a:r>
              <a:rPr sz="1050" spc="10" dirty="0" smtClean="0">
                <a:latin typeface="Arial"/>
                <a:cs typeface="Arial"/>
              </a:rPr>
              <a:t>Results </a:t>
            </a:r>
            <a:r>
              <a:rPr sz="1050" spc="30" dirty="0">
                <a:latin typeface="Arial"/>
                <a:cs typeface="Arial"/>
              </a:rPr>
              <a:t>that </a:t>
            </a:r>
            <a:r>
              <a:rPr sz="1050" spc="-5" dirty="0">
                <a:latin typeface="Arial"/>
                <a:cs typeface="Arial"/>
              </a:rPr>
              <a:t>are </a:t>
            </a:r>
            <a:r>
              <a:rPr sz="1050" spc="20" dirty="0">
                <a:latin typeface="Arial"/>
                <a:cs typeface="Arial"/>
              </a:rPr>
              <a:t>statistically </a:t>
            </a:r>
            <a:r>
              <a:rPr sz="1050" spc="25" dirty="0">
                <a:latin typeface="Arial"/>
                <a:cs typeface="Arial"/>
              </a:rPr>
              <a:t>signiﬁcant </a:t>
            </a:r>
            <a:r>
              <a:rPr sz="1050" spc="-5" dirty="0">
                <a:latin typeface="Arial"/>
                <a:cs typeface="Arial"/>
              </a:rPr>
              <a:t>are </a:t>
            </a:r>
            <a:r>
              <a:rPr sz="1050" spc="35" dirty="0">
                <a:latin typeface="Arial"/>
                <a:cs typeface="Arial"/>
              </a:rPr>
              <a:t>not </a:t>
            </a:r>
            <a:r>
              <a:rPr sz="1050" spc="10" dirty="0">
                <a:latin typeface="Arial"/>
                <a:cs typeface="Arial"/>
              </a:rPr>
              <a:t>necessarily  </a:t>
            </a:r>
            <a:r>
              <a:rPr sz="1050" spc="25" dirty="0">
                <a:latin typeface="Arial"/>
                <a:cs typeface="Arial"/>
              </a:rPr>
              <a:t>practically</a:t>
            </a:r>
            <a:r>
              <a:rPr sz="1050" spc="5" dirty="0">
                <a:latin typeface="Arial"/>
                <a:cs typeface="Arial"/>
              </a:rPr>
              <a:t> </a:t>
            </a:r>
            <a:r>
              <a:rPr sz="1050" spc="25" dirty="0" smtClean="0">
                <a:latin typeface="Arial"/>
                <a:cs typeface="Arial"/>
              </a:rPr>
              <a:t>signiﬁcant</a:t>
            </a:r>
            <a:r>
              <a:rPr lang="en-US" sz="1050" spc="25" dirty="0" smtClean="0">
                <a:latin typeface="Arial"/>
                <a:cs typeface="Arial"/>
              </a:rPr>
              <a:t> </a:t>
            </a:r>
            <a:endParaRPr sz="1050" dirty="0">
              <a:latin typeface="Arial"/>
              <a:cs typeface="Arial"/>
            </a:endParaRPr>
          </a:p>
          <a:p>
            <a:pPr marL="927100" lvl="3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Hypothesis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tests </a:t>
            </a:r>
            <a:r>
              <a:rPr sz="1050" spc="-5" dirty="0">
                <a:solidFill>
                  <a:srgbClr val="CCCCCC"/>
                </a:solidFill>
                <a:latin typeface="Arial"/>
                <a:cs typeface="Arial"/>
              </a:rPr>
              <a:t>are </a:t>
            </a:r>
            <a:r>
              <a:rPr sz="1050" spc="20" dirty="0">
                <a:solidFill>
                  <a:srgbClr val="CCCCCC"/>
                </a:solidFill>
                <a:latin typeface="Arial"/>
                <a:cs typeface="Arial"/>
              </a:rPr>
              <a:t>prone </a:t>
            </a:r>
            <a:r>
              <a:rPr sz="1050" spc="45" dirty="0">
                <a:solidFill>
                  <a:srgbClr val="CCCCCC"/>
                </a:solidFill>
                <a:latin typeface="Arial"/>
                <a:cs typeface="Arial"/>
              </a:rPr>
              <a:t>to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decision</a:t>
            </a:r>
            <a:r>
              <a:rPr sz="1050" spc="-60" dirty="0">
                <a:solidFill>
                  <a:srgbClr val="CCCCCC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CCCCCC"/>
                </a:solidFill>
                <a:latin typeface="Arial"/>
                <a:cs typeface="Arial"/>
              </a:rPr>
              <a:t>errors</a:t>
            </a:r>
            <a:endParaRPr sz="105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CCCCCC"/>
              </a:buClr>
              <a:buFont typeface="Arial"/>
              <a:buAutoNum type="arabicPeriod"/>
            </a:pPr>
            <a:endParaRPr sz="17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8292996"/>
      </p:ext>
    </p:extLst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51" y="1730375"/>
            <a:ext cx="2191983" cy="1252133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64601" y="1417950"/>
                <a:ext cx="2212016" cy="2875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11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1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𝑚𝑒𝑑𝑖𝑎𝑛</m:t>
                              </m:r>
                            </m:e>
                          </m:acc>
                        </m:e>
                        <m:sub>
                          <m:r>
                            <a:rPr lang="en-US" sz="11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𝑐𝑎𝑙𝑐</m:t>
                          </m:r>
                        </m:sub>
                      </m:sSub>
                      <m:r>
                        <a:rPr lang="en-US" sz="11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1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11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1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𝑚𝑒𝑑𝑖𝑎𝑛</m:t>
                              </m:r>
                            </m:e>
                          </m:acc>
                        </m:e>
                        <m:sub>
                          <m:r>
                            <a:rPr lang="en-US" sz="11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𝑝𝑙𝑎𝑐𝑒𝑏𝑜</m:t>
                          </m:r>
                        </m:sub>
                      </m:sSub>
                      <m:r>
                        <a:rPr lang="en-US" sz="11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US" sz="11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601" y="1417950"/>
                <a:ext cx="2212016" cy="2875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05334" y="1072865"/>
            <a:ext cx="27839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0070C0"/>
                </a:solidFill>
              </a:rPr>
              <a:t>Step 2: Calculate Point Estimate/Sample Statistic</a:t>
            </a:r>
            <a:endParaRPr lang="en-US" sz="105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48270" y="585335"/>
                <a:ext cx="2168029" cy="5097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05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105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5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𝑀𝑒𝑑𝑖𝑎𝑛</m:t>
                          </m:r>
                        </m:e>
                        <m:sub>
                          <m:r>
                            <a:rPr lang="en-US" sz="105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𝑐𝑎𝑙𝑐</m:t>
                          </m:r>
                        </m:sub>
                      </m:sSub>
                      <m:r>
                        <a:rPr lang="en-US" sz="105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05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5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𝑀𝑒𝑑𝑖𝑎𝑛</m:t>
                          </m:r>
                        </m:e>
                        <m:sub>
                          <m:r>
                            <a:rPr lang="en-US" sz="105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𝑝𝑙𝑎𝑐𝑒𝑏𝑜</m:t>
                          </m:r>
                        </m:sub>
                      </m:sSub>
                    </m:oMath>
                  </m:oMathPara>
                </a14:m>
                <a:endParaRPr lang="en-US" sz="1050" b="0" dirty="0" smtClean="0">
                  <a:solidFill>
                    <a:srgbClr val="C0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𝐻𝑎</m:t>
                      </m:r>
                      <m:r>
                        <a:rPr lang="en-US" sz="105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105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5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𝑀𝑒𝑑𝑖𝑎𝑛</m:t>
                          </m:r>
                        </m:e>
                        <m:sub>
                          <m:r>
                            <a:rPr lang="en-US" sz="105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𝑐𝑎𝑙𝑐</m:t>
                          </m:r>
                        </m:sub>
                      </m:sSub>
                      <m:r>
                        <a:rPr lang="en-US" sz="105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≠</m:t>
                      </m:r>
                      <m:sSub>
                        <m:sSubPr>
                          <m:ctrlPr>
                            <a:rPr lang="en-US" sz="105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5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𝑀𝑒𝑑𝑖𝑎𝑛</m:t>
                          </m:r>
                        </m:e>
                        <m:sub>
                          <m:r>
                            <a:rPr lang="en-US" sz="105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𝑝𝑙𝑎𝑐𝑒𝑏𝑜</m:t>
                          </m:r>
                        </m:sub>
                      </m:sSub>
                    </m:oMath>
                  </m:oMathPara>
                </a14:m>
                <a:endParaRPr lang="en-US" sz="1050" b="0" dirty="0" smtClean="0">
                  <a:solidFill>
                    <a:srgbClr val="C00000"/>
                  </a:solidFill>
                </a:endParaRPr>
              </a:p>
              <a:p>
                <a:endParaRPr lang="en-US" sz="105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270" y="585335"/>
                <a:ext cx="2168029" cy="50975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132851" y="344605"/>
            <a:ext cx="23829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C00000"/>
                </a:solidFill>
              </a:rPr>
              <a:t>Step 1: Hypotheses</a:t>
            </a:r>
            <a:endParaRPr lang="en-US" sz="105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376617" y="410484"/>
                <a:ext cx="1909633" cy="7548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b="1" dirty="0" smtClean="0">
                    <a:solidFill>
                      <a:srgbClr val="C00000"/>
                    </a:solidFill>
                  </a:rPr>
                  <a:t>Step 3: Calculate p-value =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80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𝑎𝑚𝑝𝑙𝑒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𝑠𝑡𝑎𝑡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𝑡h𝑎𝑡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𝑒𝑞𝑢𝑎𝑙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𝑡𝑜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𝑜𝑟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"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𝑚𝑜𝑟𝑒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𝑒𝑥𝑡𝑟𝑒𝑚𝑒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"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𝑡h𝑎𝑛</m:t>
                                </m:r>
                                <m:r>
                                  <a:rPr lang="en-US" sz="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𝑡h𝑒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𝑜𝑛𝑒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𝑜𝑏𝑠𝑒𝑟𝑣𝑒𝑑</m:t>
                                </m:r>
                              </m:e>
                            </m:mr>
                          </m:m>
                          <m:r>
                            <a:rPr lang="en-US" sz="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𝐻𝑜</m:t>
                          </m:r>
                          <m:r>
                            <a:rPr lang="en-US" sz="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𝑖𝑠</m:t>
                          </m:r>
                          <m:r>
                            <a:rPr lang="en-US" sz="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𝑡𝑟𝑢𝑒</m:t>
                          </m:r>
                        </m:e>
                      </m:d>
                    </m:oMath>
                  </m:oMathPara>
                </a14:m>
                <a:endParaRPr lang="en-US" sz="1050" dirty="0" smtClean="0">
                  <a:solidFill>
                    <a:srgbClr val="0070C0"/>
                  </a:solidFill>
                </a:endParaRPr>
              </a:p>
              <a:p>
                <a:r>
                  <a:rPr lang="en-US" sz="1050" dirty="0" smtClean="0">
                    <a:solidFill>
                      <a:srgbClr val="C00000"/>
                    </a:solidFill>
                  </a:rPr>
                  <a:t>=0.17</a:t>
                </a:r>
                <a:endParaRPr lang="en-US" sz="105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6617" y="410484"/>
                <a:ext cx="1909633" cy="754822"/>
              </a:xfrm>
              <a:prstGeom prst="rect">
                <a:avLst/>
              </a:prstGeom>
              <a:blipFill>
                <a:blip r:embed="rId5"/>
                <a:stretch>
                  <a:fillRect r="-8307" b="-40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Elbow Connector 19"/>
          <p:cNvCxnSpPr/>
          <p:nvPr/>
        </p:nvCxnSpPr>
        <p:spPr>
          <a:xfrm rot="5400000">
            <a:off x="1400451" y="1949174"/>
            <a:ext cx="1143000" cy="55300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695450" y="2569485"/>
            <a:ext cx="493733" cy="112436"/>
          </a:xfrm>
          <a:prstGeom prst="rect">
            <a:avLst/>
          </a:prstGeom>
          <a:noFill/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23850" y="2569485"/>
            <a:ext cx="493733" cy="112436"/>
          </a:xfrm>
          <a:prstGeom prst="rect">
            <a:avLst/>
          </a:prstGeom>
          <a:noFill/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Elbow Connector 24"/>
          <p:cNvCxnSpPr/>
          <p:nvPr/>
        </p:nvCxnSpPr>
        <p:spPr>
          <a:xfrm rot="10800000" flipV="1">
            <a:off x="817585" y="1654174"/>
            <a:ext cx="1371598" cy="121920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2395667" y="1275231"/>
            <a:ext cx="2305050" cy="9387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b="1" dirty="0">
                <a:solidFill>
                  <a:srgbClr val="0070C0"/>
                </a:solidFill>
              </a:rPr>
              <a:t>Step </a:t>
            </a:r>
            <a:r>
              <a:rPr lang="en-US" sz="1100" b="1" dirty="0" smtClean="0">
                <a:solidFill>
                  <a:srgbClr val="0070C0"/>
                </a:solidFill>
              </a:rPr>
              <a:t>4: Make conclusion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rgbClr val="C00000"/>
                </a:solidFill>
              </a:rPr>
              <a:t>p-value</a:t>
            </a:r>
            <a:r>
              <a:rPr lang="en-US" sz="1100" dirty="0" smtClean="0">
                <a:solidFill>
                  <a:srgbClr val="0070C0"/>
                </a:solidFill>
              </a:rPr>
              <a:t> ≥ 0.05 → Fail to reject null hypothesis. There is not sufficient evidence to suggest the alternative hypothesis.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48773070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650" y="396406"/>
            <a:ext cx="4114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🔮 </a:t>
            </a:r>
            <a:r>
              <a:rPr lang="en-US" sz="2400" spc="20" dirty="0" smtClean="0">
                <a:latin typeface="Arial"/>
                <a:cs typeface="Arial"/>
              </a:rPr>
              <a:t>What are some issues if our sample size is too small? </a:t>
            </a:r>
          </a:p>
          <a:p>
            <a:endParaRPr lang="en-US" sz="2400" spc="20" dirty="0">
              <a:latin typeface="Arial"/>
              <a:cs typeface="Arial"/>
            </a:endParaRPr>
          </a:p>
          <a:p>
            <a:r>
              <a:rPr lang="en-US" sz="2400" spc="20" dirty="0" smtClean="0">
                <a:latin typeface="Arial"/>
                <a:cs typeface="Arial"/>
              </a:rPr>
              <a:t>What are some issues if our sample size is too large?</a:t>
            </a:r>
          </a:p>
        </p:txBody>
      </p:sp>
    </p:spTree>
    <p:extLst>
      <p:ext uri="{BB962C8B-B14F-4D97-AF65-F5344CB8AC3E}">
        <p14:creationId xmlns:p14="http://schemas.microsoft.com/office/powerpoint/2010/main" val="3421930582"/>
      </p:ext>
    </p:extLst>
  </p:cSld>
  <p:clrMapOvr>
    <a:masterClrMapping/>
  </p:clrMapOvr>
  <p:transition>
    <p:cut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3.  </a:t>
            </a:r>
            <a:r>
              <a:rPr spc="10" dirty="0"/>
              <a:t>Results </a:t>
            </a:r>
            <a:r>
              <a:rPr spc="30" dirty="0"/>
              <a:t>that </a:t>
            </a:r>
            <a:r>
              <a:rPr spc="-5" dirty="0"/>
              <a:t>are </a:t>
            </a:r>
            <a:r>
              <a:rPr spc="20" dirty="0"/>
              <a:t>statistically </a:t>
            </a:r>
            <a:r>
              <a:rPr spc="25" dirty="0"/>
              <a:t>signiﬁcant </a:t>
            </a:r>
            <a:r>
              <a:rPr spc="-5" dirty="0"/>
              <a:t>are </a:t>
            </a:r>
            <a:r>
              <a:rPr spc="35" dirty="0"/>
              <a:t>not </a:t>
            </a:r>
            <a:r>
              <a:rPr spc="10" dirty="0"/>
              <a:t>necessarily</a:t>
            </a:r>
            <a:r>
              <a:rPr spc="-185" dirty="0"/>
              <a:t> </a:t>
            </a:r>
            <a:r>
              <a:rPr spc="25" dirty="0"/>
              <a:t>practically</a:t>
            </a:r>
          </a:p>
          <a:p>
            <a:pPr marR="5080" algn="r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s</a:t>
            </a:r>
            <a:r>
              <a:rPr spc="5" dirty="0"/>
              <a:t>i</a:t>
            </a:r>
            <a:r>
              <a:rPr spc="35" dirty="0"/>
              <a:t>g</a:t>
            </a:r>
            <a:r>
              <a:rPr spc="20" dirty="0"/>
              <a:t>n</a:t>
            </a:r>
            <a:r>
              <a:rPr spc="5" dirty="0"/>
              <a:t>i</a:t>
            </a:r>
            <a:r>
              <a:rPr spc="35" dirty="0"/>
              <a:t>ﬁ</a:t>
            </a:r>
            <a:r>
              <a:rPr spc="55" dirty="0"/>
              <a:t>c</a:t>
            </a:r>
            <a:r>
              <a:rPr spc="-5" dirty="0"/>
              <a:t>a</a:t>
            </a:r>
            <a:r>
              <a:rPr spc="20" dirty="0"/>
              <a:t>n</a:t>
            </a:r>
            <a:r>
              <a:rPr spc="50" dirty="0"/>
              <a:t>t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11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2912" y="642239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2912" y="846328"/>
            <a:ext cx="4222115" cy="456565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5"/>
              </a:spcBef>
            </a:pP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All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else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held equal,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will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p-value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be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lower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if </a:t>
            </a:r>
            <a:r>
              <a:rPr sz="1200" i="1" spc="55" dirty="0">
                <a:solidFill>
                  <a:srgbClr val="1A2E3D"/>
                </a:solidFill>
                <a:latin typeface="Times New Roman"/>
                <a:cs typeface="Times New Roman"/>
              </a:rPr>
              <a:t>n </a:t>
            </a:r>
            <a:r>
              <a:rPr sz="1200" spc="229" dirty="0">
                <a:solidFill>
                  <a:srgbClr val="1A2E3D"/>
                </a:solidFill>
                <a:latin typeface="Times New Roman"/>
                <a:cs typeface="Times New Roman"/>
              </a:rPr>
              <a:t>= </a:t>
            </a:r>
            <a:r>
              <a:rPr sz="1200" spc="-20" dirty="0">
                <a:solidFill>
                  <a:srgbClr val="1A2E3D"/>
                </a:solidFill>
                <a:latin typeface="Times New Roman"/>
                <a:cs typeface="Times New Roman"/>
              </a:rPr>
              <a:t>100</a:t>
            </a:r>
            <a:r>
              <a:rPr sz="1200" spc="114" dirty="0">
                <a:solidFill>
                  <a:srgbClr val="1A2E3D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or</a:t>
            </a:r>
            <a:endParaRPr sz="1200">
              <a:latin typeface="Arial"/>
              <a:cs typeface="Arial"/>
            </a:endParaRPr>
          </a:p>
          <a:p>
            <a:pPr marL="59690">
              <a:lnSpc>
                <a:spcPct val="100000"/>
              </a:lnSpc>
            </a:pPr>
            <a:r>
              <a:rPr sz="1200" i="1" spc="55" dirty="0">
                <a:solidFill>
                  <a:srgbClr val="1A2E3D"/>
                </a:solidFill>
                <a:latin typeface="Times New Roman"/>
                <a:cs typeface="Times New Roman"/>
              </a:rPr>
              <a:t>n </a:t>
            </a:r>
            <a:r>
              <a:rPr sz="1200" spc="229" dirty="0">
                <a:solidFill>
                  <a:srgbClr val="1A2E3D"/>
                </a:solidFill>
                <a:latin typeface="Times New Roman"/>
                <a:cs typeface="Times New Roman"/>
              </a:rPr>
              <a:t>=</a:t>
            </a:r>
            <a:r>
              <a:rPr sz="1200" spc="-95" dirty="0">
                <a:solidFill>
                  <a:srgbClr val="1A2E3D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1A2E3D"/>
                </a:solidFill>
                <a:latin typeface="Times New Roman"/>
                <a:cs typeface="Times New Roman"/>
              </a:rPr>
              <a:t>10</a:t>
            </a:r>
            <a:r>
              <a:rPr sz="1200" i="1" spc="-5" dirty="0">
                <a:solidFill>
                  <a:srgbClr val="1A2E3D"/>
                </a:solidFill>
                <a:latin typeface="Times New Roman"/>
                <a:cs typeface="Times New Roman"/>
              </a:rPr>
              <a:t>, </a:t>
            </a:r>
            <a:r>
              <a:rPr sz="1200" spc="-20" dirty="0">
                <a:solidFill>
                  <a:srgbClr val="1A2E3D"/>
                </a:solidFill>
                <a:latin typeface="Times New Roman"/>
                <a:cs typeface="Times New Roman"/>
              </a:rPr>
              <a:t>000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?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9234" y="1366075"/>
            <a:ext cx="990600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95"/>
              </a:spcBef>
            </a:pP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(a) </a:t>
            </a:r>
            <a:r>
              <a:rPr sz="1200" i="1" spc="55" dirty="0">
                <a:latin typeface="Times New Roman"/>
                <a:cs typeface="Times New Roman"/>
              </a:rPr>
              <a:t>n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100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(b) </a:t>
            </a:r>
            <a:r>
              <a:rPr sz="1200" i="1" spc="55" dirty="0">
                <a:latin typeface="Times New Roman"/>
                <a:cs typeface="Times New Roman"/>
              </a:rPr>
              <a:t>n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10</a:t>
            </a:r>
            <a:r>
              <a:rPr sz="1200" i="1" spc="-5" dirty="0">
                <a:latin typeface="Times New Roman"/>
                <a:cs typeface="Times New Roman"/>
              </a:rPr>
              <a:t>, </a:t>
            </a:r>
            <a:r>
              <a:rPr sz="1200" spc="-20" dirty="0">
                <a:latin typeface="Times New Roman"/>
                <a:cs typeface="Times New Roman"/>
              </a:rPr>
              <a:t>000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5657" y="162558"/>
            <a:ext cx="96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spc="20" dirty="0">
                <a:latin typeface="Arial"/>
                <a:cs typeface="Arial"/>
              </a:rPr>
              <a:t> ⚙</a:t>
            </a:r>
            <a:r>
              <a:rPr lang="en-US" dirty="0" smtClean="0"/>
              <a:t> </a:t>
            </a:r>
            <a:r>
              <a:rPr lang="en-US" dirty="0"/>
              <a:t>👫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3.  </a:t>
            </a:r>
            <a:r>
              <a:rPr spc="10" dirty="0"/>
              <a:t>Results </a:t>
            </a:r>
            <a:r>
              <a:rPr spc="30" dirty="0"/>
              <a:t>that </a:t>
            </a:r>
            <a:r>
              <a:rPr spc="-5" dirty="0"/>
              <a:t>are </a:t>
            </a:r>
            <a:r>
              <a:rPr spc="20" dirty="0"/>
              <a:t>statistically </a:t>
            </a:r>
            <a:r>
              <a:rPr spc="25" dirty="0"/>
              <a:t>signiﬁcant </a:t>
            </a:r>
            <a:r>
              <a:rPr spc="-5" dirty="0"/>
              <a:t>are </a:t>
            </a:r>
            <a:r>
              <a:rPr spc="35" dirty="0"/>
              <a:t>not </a:t>
            </a:r>
            <a:r>
              <a:rPr spc="10" dirty="0"/>
              <a:t>necessarily</a:t>
            </a:r>
            <a:r>
              <a:rPr spc="-185" dirty="0"/>
              <a:t> </a:t>
            </a:r>
            <a:r>
              <a:rPr spc="25" dirty="0"/>
              <a:t>practically</a:t>
            </a:r>
          </a:p>
          <a:p>
            <a:pPr marR="5080" algn="r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s</a:t>
            </a:r>
            <a:r>
              <a:rPr spc="5" dirty="0"/>
              <a:t>i</a:t>
            </a:r>
            <a:r>
              <a:rPr spc="35" dirty="0"/>
              <a:t>g</a:t>
            </a:r>
            <a:r>
              <a:rPr spc="20" dirty="0"/>
              <a:t>n</a:t>
            </a:r>
            <a:r>
              <a:rPr spc="5" dirty="0"/>
              <a:t>i</a:t>
            </a:r>
            <a:r>
              <a:rPr spc="35" dirty="0"/>
              <a:t>ﬁ</a:t>
            </a:r>
            <a:r>
              <a:rPr spc="55" dirty="0"/>
              <a:t>c</a:t>
            </a:r>
            <a:r>
              <a:rPr spc="-5" dirty="0"/>
              <a:t>a</a:t>
            </a:r>
            <a:r>
              <a:rPr spc="20" dirty="0"/>
              <a:t>n</a:t>
            </a:r>
            <a:r>
              <a:rPr spc="50" dirty="0"/>
              <a:t>t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11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2912" y="642239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2912" y="846328"/>
            <a:ext cx="4222115" cy="456565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5"/>
              </a:spcBef>
            </a:pP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All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else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held equal,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will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p-value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be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lower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if </a:t>
            </a:r>
            <a:r>
              <a:rPr sz="1200" i="1" spc="55" dirty="0">
                <a:solidFill>
                  <a:srgbClr val="1A2E3D"/>
                </a:solidFill>
                <a:latin typeface="Times New Roman"/>
                <a:cs typeface="Times New Roman"/>
              </a:rPr>
              <a:t>n </a:t>
            </a:r>
            <a:r>
              <a:rPr sz="1200" spc="229" dirty="0">
                <a:solidFill>
                  <a:srgbClr val="1A2E3D"/>
                </a:solidFill>
                <a:latin typeface="Times New Roman"/>
                <a:cs typeface="Times New Roman"/>
              </a:rPr>
              <a:t>= </a:t>
            </a:r>
            <a:r>
              <a:rPr sz="1200" spc="-20" dirty="0">
                <a:solidFill>
                  <a:srgbClr val="1A2E3D"/>
                </a:solidFill>
                <a:latin typeface="Times New Roman"/>
                <a:cs typeface="Times New Roman"/>
              </a:rPr>
              <a:t>100</a:t>
            </a:r>
            <a:r>
              <a:rPr sz="1200" spc="114" dirty="0">
                <a:solidFill>
                  <a:srgbClr val="1A2E3D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or</a:t>
            </a:r>
            <a:endParaRPr sz="1200">
              <a:latin typeface="Arial"/>
              <a:cs typeface="Arial"/>
            </a:endParaRPr>
          </a:p>
          <a:p>
            <a:pPr marL="59690">
              <a:lnSpc>
                <a:spcPct val="100000"/>
              </a:lnSpc>
            </a:pPr>
            <a:r>
              <a:rPr sz="1200" i="1" spc="55" dirty="0">
                <a:solidFill>
                  <a:srgbClr val="1A2E3D"/>
                </a:solidFill>
                <a:latin typeface="Times New Roman"/>
                <a:cs typeface="Times New Roman"/>
              </a:rPr>
              <a:t>n </a:t>
            </a:r>
            <a:r>
              <a:rPr sz="1200" spc="229" dirty="0">
                <a:solidFill>
                  <a:srgbClr val="1A2E3D"/>
                </a:solidFill>
                <a:latin typeface="Times New Roman"/>
                <a:cs typeface="Times New Roman"/>
              </a:rPr>
              <a:t>=</a:t>
            </a:r>
            <a:r>
              <a:rPr sz="1200" spc="-95" dirty="0">
                <a:solidFill>
                  <a:srgbClr val="1A2E3D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1A2E3D"/>
                </a:solidFill>
                <a:latin typeface="Times New Roman"/>
                <a:cs typeface="Times New Roman"/>
              </a:rPr>
              <a:t>10</a:t>
            </a:r>
            <a:r>
              <a:rPr sz="1200" i="1" spc="-5" dirty="0">
                <a:solidFill>
                  <a:srgbClr val="1A2E3D"/>
                </a:solidFill>
                <a:latin typeface="Times New Roman"/>
                <a:cs typeface="Times New Roman"/>
              </a:rPr>
              <a:t>, </a:t>
            </a:r>
            <a:r>
              <a:rPr sz="1200" spc="-20" dirty="0">
                <a:solidFill>
                  <a:srgbClr val="1A2E3D"/>
                </a:solidFill>
                <a:latin typeface="Times New Roman"/>
                <a:cs typeface="Times New Roman"/>
              </a:rPr>
              <a:t>000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?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9234" y="1366075"/>
            <a:ext cx="990600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95"/>
              </a:spcBef>
            </a:pP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(a) </a:t>
            </a:r>
            <a:r>
              <a:rPr sz="1200" i="1" spc="55" dirty="0">
                <a:latin typeface="Times New Roman"/>
                <a:cs typeface="Times New Roman"/>
              </a:rPr>
              <a:t>n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100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(b) </a:t>
            </a:r>
            <a:r>
              <a:rPr sz="1200" i="1" spc="55" dirty="0">
                <a:solidFill>
                  <a:srgbClr val="935151"/>
                </a:solidFill>
                <a:latin typeface="Times New Roman"/>
                <a:cs typeface="Times New Roman"/>
              </a:rPr>
              <a:t>n </a:t>
            </a:r>
            <a:r>
              <a:rPr sz="1200" spc="229" dirty="0">
                <a:solidFill>
                  <a:srgbClr val="935151"/>
                </a:solidFill>
                <a:latin typeface="Times New Roman"/>
                <a:cs typeface="Times New Roman"/>
              </a:rPr>
              <a:t>=</a:t>
            </a:r>
            <a:r>
              <a:rPr sz="1200" spc="-135" dirty="0">
                <a:solidFill>
                  <a:srgbClr val="93515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935151"/>
                </a:solidFill>
                <a:latin typeface="Times New Roman"/>
                <a:cs typeface="Times New Roman"/>
              </a:rPr>
              <a:t>10</a:t>
            </a:r>
            <a:r>
              <a:rPr sz="1200" i="1" spc="-5" dirty="0">
                <a:solidFill>
                  <a:srgbClr val="935151"/>
                </a:solidFill>
                <a:latin typeface="Times New Roman"/>
                <a:cs typeface="Times New Roman"/>
              </a:rPr>
              <a:t>, </a:t>
            </a:r>
            <a:r>
              <a:rPr sz="1200" spc="-20" dirty="0">
                <a:solidFill>
                  <a:srgbClr val="935151"/>
                </a:solidFill>
                <a:latin typeface="Times New Roman"/>
                <a:cs typeface="Times New Roman"/>
              </a:rPr>
              <a:t>000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50" y="1366075"/>
            <a:ext cx="2219325" cy="15906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52712" y="2853356"/>
                <a:ext cx="1633538" cy="5822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𝑻𝒆𝒔𝒕</m:t>
                      </m:r>
                      <m:r>
                        <a:rPr lang="en-US" sz="9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9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𝑺𝒕𝒂𝒕𝒊𝒔𝒕𝒊𝒄</m:t>
                      </m:r>
                      <m:r>
                        <a:rPr lang="en-US" sz="9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900" b="1" i="1" dirty="0" smtClean="0">
                  <a:solidFill>
                    <a:srgbClr val="FFC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0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900" b="0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9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sz="900" i="1" smtClean="0">
                                  <a:solidFill>
                                    <a:srgbClr val="FFC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900" b="0" i="1" smtClean="0">
                                  <a:solidFill>
                                    <a:srgbClr val="FFC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9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9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9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𝑣𝑎𝑙𝑢𝑒</m:t>
                          </m:r>
                        </m:num>
                        <m:den>
                          <m:f>
                            <m:fPr>
                              <m:type m:val="skw"/>
                              <m:ctrlPr>
                                <a:rPr lang="en-US" sz="900" b="0" i="1" smtClean="0">
                                  <a:solidFill>
                                    <a:srgbClr val="FFC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900" b="0" i="1" smtClean="0">
                                  <a:solidFill>
                                    <a:srgbClr val="FFC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900" b="0" i="1" smtClean="0">
                                      <a:solidFill>
                                        <a:srgbClr val="FFC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900" b="0" i="1" smtClean="0">
                                      <a:solidFill>
                                        <a:srgbClr val="FFC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</m:den>
                      </m:f>
                    </m:oMath>
                  </m:oMathPara>
                </a14:m>
                <a:endParaRPr lang="en-US" sz="900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2712" y="2853356"/>
                <a:ext cx="1633538" cy="582275"/>
              </a:xfrm>
              <a:prstGeom prst="rect">
                <a:avLst/>
              </a:prstGeom>
              <a:blipFill>
                <a:blip r:embed="rId3"/>
                <a:stretch>
                  <a:fillRect b="-635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1543050" y="1309496"/>
            <a:ext cx="145769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schemeClr val="tx1"/>
                </a:solidFill>
              </a:rPr>
              <a:t>Standard Normal Distribution N(0,1)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4824" y="2506408"/>
            <a:ext cx="762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p-value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5657" y="162558"/>
            <a:ext cx="96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spc="20" dirty="0">
                <a:latin typeface="Arial"/>
                <a:cs typeface="Arial"/>
              </a:rPr>
              <a:t> ⚙</a:t>
            </a:r>
            <a:r>
              <a:rPr lang="en-US" dirty="0" smtClean="0"/>
              <a:t> </a:t>
            </a:r>
            <a:r>
              <a:rPr lang="en-US" dirty="0"/>
              <a:t>👫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3.  </a:t>
            </a:r>
            <a:r>
              <a:rPr spc="10" dirty="0"/>
              <a:t>Results </a:t>
            </a:r>
            <a:r>
              <a:rPr spc="30" dirty="0"/>
              <a:t>that </a:t>
            </a:r>
            <a:r>
              <a:rPr spc="-5" dirty="0"/>
              <a:t>are </a:t>
            </a:r>
            <a:r>
              <a:rPr spc="20" dirty="0"/>
              <a:t>statistically </a:t>
            </a:r>
            <a:r>
              <a:rPr spc="25" dirty="0"/>
              <a:t>signiﬁcant </a:t>
            </a:r>
            <a:r>
              <a:rPr spc="-5" dirty="0"/>
              <a:t>are </a:t>
            </a:r>
            <a:r>
              <a:rPr spc="35" dirty="0"/>
              <a:t>not </a:t>
            </a:r>
            <a:r>
              <a:rPr spc="10" dirty="0"/>
              <a:t>necessarily</a:t>
            </a:r>
            <a:r>
              <a:rPr spc="-185" dirty="0"/>
              <a:t> </a:t>
            </a:r>
            <a:r>
              <a:rPr spc="25" dirty="0"/>
              <a:t>practically</a:t>
            </a:r>
          </a:p>
          <a:p>
            <a:pPr marR="5080" algn="r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s</a:t>
            </a:r>
            <a:r>
              <a:rPr spc="5" dirty="0"/>
              <a:t>i</a:t>
            </a:r>
            <a:r>
              <a:rPr spc="35" dirty="0"/>
              <a:t>g</a:t>
            </a:r>
            <a:r>
              <a:rPr spc="20" dirty="0"/>
              <a:t>n</a:t>
            </a:r>
            <a:r>
              <a:rPr spc="5" dirty="0"/>
              <a:t>i</a:t>
            </a:r>
            <a:r>
              <a:rPr spc="35" dirty="0"/>
              <a:t>ﬁ</a:t>
            </a:r>
            <a:r>
              <a:rPr spc="55" dirty="0"/>
              <a:t>c</a:t>
            </a:r>
            <a:r>
              <a:rPr spc="-5" dirty="0"/>
              <a:t>a</a:t>
            </a:r>
            <a:r>
              <a:rPr spc="20" dirty="0"/>
              <a:t>n</a:t>
            </a:r>
            <a:r>
              <a:rPr spc="50" dirty="0"/>
              <a:t>t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11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2912" y="642239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2912" y="846328"/>
            <a:ext cx="4222115" cy="456565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5"/>
              </a:spcBef>
            </a:pP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All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else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held equal,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will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p-value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be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lower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if </a:t>
            </a:r>
            <a:r>
              <a:rPr sz="1200" i="1" spc="55" dirty="0">
                <a:solidFill>
                  <a:srgbClr val="1A2E3D"/>
                </a:solidFill>
                <a:latin typeface="Times New Roman"/>
                <a:cs typeface="Times New Roman"/>
              </a:rPr>
              <a:t>n </a:t>
            </a:r>
            <a:r>
              <a:rPr sz="1200" spc="229" dirty="0">
                <a:solidFill>
                  <a:srgbClr val="1A2E3D"/>
                </a:solidFill>
                <a:latin typeface="Times New Roman"/>
                <a:cs typeface="Times New Roman"/>
              </a:rPr>
              <a:t>= </a:t>
            </a:r>
            <a:r>
              <a:rPr sz="1200" spc="-20" dirty="0">
                <a:solidFill>
                  <a:srgbClr val="1A2E3D"/>
                </a:solidFill>
                <a:latin typeface="Times New Roman"/>
                <a:cs typeface="Times New Roman"/>
              </a:rPr>
              <a:t>100</a:t>
            </a:r>
            <a:r>
              <a:rPr sz="1200" spc="114" dirty="0">
                <a:solidFill>
                  <a:srgbClr val="1A2E3D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or</a:t>
            </a:r>
            <a:endParaRPr sz="1200">
              <a:latin typeface="Arial"/>
              <a:cs typeface="Arial"/>
            </a:endParaRPr>
          </a:p>
          <a:p>
            <a:pPr marL="59690">
              <a:lnSpc>
                <a:spcPct val="100000"/>
              </a:lnSpc>
            </a:pPr>
            <a:r>
              <a:rPr sz="1200" i="1" spc="55" dirty="0">
                <a:solidFill>
                  <a:srgbClr val="1A2E3D"/>
                </a:solidFill>
                <a:latin typeface="Times New Roman"/>
                <a:cs typeface="Times New Roman"/>
              </a:rPr>
              <a:t>n </a:t>
            </a:r>
            <a:r>
              <a:rPr sz="1200" spc="229" dirty="0">
                <a:solidFill>
                  <a:srgbClr val="1A2E3D"/>
                </a:solidFill>
                <a:latin typeface="Times New Roman"/>
                <a:cs typeface="Times New Roman"/>
              </a:rPr>
              <a:t>=</a:t>
            </a:r>
            <a:r>
              <a:rPr sz="1200" spc="-95" dirty="0">
                <a:solidFill>
                  <a:srgbClr val="1A2E3D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1A2E3D"/>
                </a:solidFill>
                <a:latin typeface="Times New Roman"/>
                <a:cs typeface="Times New Roman"/>
              </a:rPr>
              <a:t>10</a:t>
            </a:r>
            <a:r>
              <a:rPr sz="1200" i="1" spc="-5" dirty="0">
                <a:solidFill>
                  <a:srgbClr val="1A2E3D"/>
                </a:solidFill>
                <a:latin typeface="Times New Roman"/>
                <a:cs typeface="Times New Roman"/>
              </a:rPr>
              <a:t>, </a:t>
            </a:r>
            <a:r>
              <a:rPr sz="1200" spc="-20" dirty="0">
                <a:solidFill>
                  <a:srgbClr val="1A2E3D"/>
                </a:solidFill>
                <a:latin typeface="Times New Roman"/>
                <a:cs typeface="Times New Roman"/>
              </a:rPr>
              <a:t>000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?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9234" y="1366075"/>
            <a:ext cx="990600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95"/>
              </a:spcBef>
            </a:pP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(a) </a:t>
            </a:r>
            <a:r>
              <a:rPr sz="1200" i="1" spc="55" dirty="0">
                <a:latin typeface="Times New Roman"/>
                <a:cs typeface="Times New Roman"/>
              </a:rPr>
              <a:t>n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100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(b) </a:t>
            </a:r>
            <a:r>
              <a:rPr sz="1200" i="1" spc="55" dirty="0">
                <a:solidFill>
                  <a:srgbClr val="935151"/>
                </a:solidFill>
                <a:latin typeface="Times New Roman"/>
                <a:cs typeface="Times New Roman"/>
              </a:rPr>
              <a:t>n </a:t>
            </a:r>
            <a:r>
              <a:rPr sz="1200" spc="229" dirty="0">
                <a:solidFill>
                  <a:srgbClr val="935151"/>
                </a:solidFill>
                <a:latin typeface="Times New Roman"/>
                <a:cs typeface="Times New Roman"/>
              </a:rPr>
              <a:t>=</a:t>
            </a:r>
            <a:r>
              <a:rPr sz="1200" spc="-135" dirty="0">
                <a:solidFill>
                  <a:srgbClr val="93515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935151"/>
                </a:solidFill>
                <a:latin typeface="Times New Roman"/>
                <a:cs typeface="Times New Roman"/>
              </a:rPr>
              <a:t>10</a:t>
            </a:r>
            <a:r>
              <a:rPr sz="1200" i="1" spc="-5" dirty="0">
                <a:solidFill>
                  <a:srgbClr val="935151"/>
                </a:solidFill>
                <a:latin typeface="Times New Roman"/>
                <a:cs typeface="Times New Roman"/>
              </a:rPr>
              <a:t>, </a:t>
            </a:r>
            <a:r>
              <a:rPr sz="1200" spc="-20" dirty="0">
                <a:solidFill>
                  <a:srgbClr val="935151"/>
                </a:solidFill>
                <a:latin typeface="Times New Roman"/>
                <a:cs typeface="Times New Roman"/>
              </a:rPr>
              <a:t>000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1903392"/>
            <a:ext cx="3767679" cy="71023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53034" y="2080735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Test Statistic</a:t>
            </a:r>
            <a:endParaRPr lang="en-US" sz="12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50" y="2616261"/>
            <a:ext cx="3352800" cy="66771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95657" y="162558"/>
            <a:ext cx="96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spc="20" dirty="0">
                <a:latin typeface="Arial"/>
                <a:cs typeface="Arial"/>
              </a:rPr>
              <a:t> ⚙</a:t>
            </a:r>
            <a:r>
              <a:rPr lang="en-US" dirty="0" smtClean="0"/>
              <a:t> </a:t>
            </a:r>
            <a:r>
              <a:rPr lang="en-US" dirty="0"/>
              <a:t>👫</a:t>
            </a:r>
          </a:p>
        </p:txBody>
      </p:sp>
    </p:spTree>
    <p:extLst>
      <p:ext uri="{BB962C8B-B14F-4D97-AF65-F5344CB8AC3E}">
        <p14:creationId xmlns:p14="http://schemas.microsoft.com/office/powerpoint/2010/main" val="420234586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592988"/>
            <a:ext cx="4012565" cy="31066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Housekeeping</a:t>
            </a:r>
            <a:endParaRPr sz="1050" dirty="0">
              <a:solidFill>
                <a:schemeClr val="accent1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/>
            </a:pPr>
            <a:endParaRPr sz="17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sz="1050" dirty="0">
              <a:solidFill>
                <a:schemeClr val="tx2"/>
              </a:solidFill>
              <a:latin typeface="Arial"/>
              <a:cs typeface="Arial"/>
            </a:endParaRPr>
          </a:p>
          <a:p>
            <a:pPr marL="469900" marR="1206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1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Another </a:t>
            </a:r>
            <a:r>
              <a:rPr lang="en-US" sz="1050" u="sng" spc="1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Application of the CLT: </a:t>
            </a:r>
            <a:r>
              <a:rPr lang="en-US" sz="1050" dirty="0">
                <a:solidFill>
                  <a:schemeClr val="bg1">
                    <a:lumMod val="85000"/>
                  </a:schemeClr>
                </a:solidFill>
              </a:rPr>
              <a:t>🔍 </a:t>
            </a: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⚙</a:t>
            </a:r>
            <a:r>
              <a:rPr lang="en-US" sz="1050" dirty="0">
                <a:solidFill>
                  <a:schemeClr val="bg1">
                    <a:lumMod val="85000"/>
                  </a:schemeClr>
                </a:solidFill>
              </a:rPr>
              <a:t> 🙃</a:t>
            </a: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Use </a:t>
            </a:r>
            <a:r>
              <a:rPr sz="1050" spc="2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hypothesis tests </a:t>
            </a:r>
            <a:r>
              <a:rPr sz="1050" spc="4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to </a:t>
            </a:r>
            <a:r>
              <a:rPr sz="1050" spc="2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make </a:t>
            </a:r>
            <a:r>
              <a:rPr sz="1050" spc="2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decisions </a:t>
            </a:r>
            <a:r>
              <a:rPr sz="1050" spc="3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about</a:t>
            </a:r>
            <a:r>
              <a:rPr sz="1050" spc="-10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population  </a:t>
            </a:r>
            <a:r>
              <a:rPr sz="1050" spc="2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parameters</a:t>
            </a:r>
            <a:endParaRPr sz="1050" dirty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469900" marR="14795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2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Relationship Between Two CLT Applications: </a:t>
            </a:r>
            <a:r>
              <a:rPr lang="en-US" sz="1050" dirty="0" smtClean="0">
                <a:solidFill>
                  <a:schemeClr val="bg1">
                    <a:lumMod val="85000"/>
                  </a:schemeClr>
                </a:solidFill>
              </a:rPr>
              <a:t>🔍 👫 </a:t>
            </a:r>
            <a:r>
              <a:rPr lang="en-US" sz="1050" spc="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⚙ </a:t>
            </a:r>
            <a:r>
              <a:rPr sz="1050" spc="2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Hypothesis tests and </a:t>
            </a:r>
            <a:r>
              <a:rPr sz="1050" spc="3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conﬁdence </a:t>
            </a:r>
            <a:r>
              <a:rPr sz="1050" spc="1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intervals </a:t>
            </a:r>
            <a:r>
              <a:rPr sz="1050" spc="2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at </a:t>
            </a:r>
            <a:r>
              <a:rPr sz="1050" spc="1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equivalent  </a:t>
            </a:r>
            <a:r>
              <a:rPr sz="1050" spc="3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signiﬁcance/conﬁdence </a:t>
            </a:r>
            <a:r>
              <a:rPr sz="1050" spc="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levels </a:t>
            </a:r>
            <a:r>
              <a:rPr sz="1050" spc="2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should</a:t>
            </a:r>
            <a:r>
              <a:rPr sz="1050" spc="-1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agree</a:t>
            </a:r>
            <a:endParaRPr sz="1050" dirty="0" smtClean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469900" marR="5080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10" dirty="0" smtClean="0">
                <a:latin typeface="Arial"/>
                <a:cs typeface="Arial"/>
              </a:rPr>
              <a:t>Interpretation of Hypothesis Testing</a:t>
            </a:r>
            <a:r>
              <a:rPr lang="en-US" sz="1050" spc="10" dirty="0" smtClean="0">
                <a:latin typeface="Arial"/>
                <a:cs typeface="Arial"/>
              </a:rPr>
              <a:t>: </a:t>
            </a:r>
          </a:p>
          <a:p>
            <a:pPr marL="927100" marR="5080" lvl="3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🔍 👫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⚙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sz="105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Results </a:t>
            </a:r>
            <a:r>
              <a:rPr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that </a:t>
            </a:r>
            <a:r>
              <a:rPr sz="105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are </a:t>
            </a:r>
            <a:r>
              <a:rPr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statistically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signiﬁcant </a:t>
            </a:r>
            <a:r>
              <a:rPr sz="105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are </a:t>
            </a:r>
            <a:r>
              <a:rPr sz="1050" spc="3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not </a:t>
            </a:r>
            <a:r>
              <a:rPr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necessarily 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practically</a:t>
            </a:r>
            <a:r>
              <a:rPr sz="105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signiﬁcant</a:t>
            </a:r>
            <a:r>
              <a:rPr lang="en-US"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endParaRPr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927100" lvl="3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dirty="0"/>
              <a:t>🔍 </a:t>
            </a:r>
            <a:r>
              <a:rPr sz="1050" spc="25" dirty="0" smtClean="0">
                <a:latin typeface="Arial"/>
                <a:cs typeface="Arial"/>
              </a:rPr>
              <a:t>Hypothesis </a:t>
            </a:r>
            <a:r>
              <a:rPr sz="1050" spc="25" dirty="0">
                <a:latin typeface="Arial"/>
                <a:cs typeface="Arial"/>
              </a:rPr>
              <a:t>tests </a:t>
            </a:r>
            <a:r>
              <a:rPr sz="1050" spc="-5" dirty="0">
                <a:latin typeface="Arial"/>
                <a:cs typeface="Arial"/>
              </a:rPr>
              <a:t>are </a:t>
            </a:r>
            <a:r>
              <a:rPr sz="1050" spc="20" dirty="0">
                <a:latin typeface="Arial"/>
                <a:cs typeface="Arial"/>
              </a:rPr>
              <a:t>prone </a:t>
            </a:r>
            <a:r>
              <a:rPr sz="1050" spc="45" dirty="0">
                <a:latin typeface="Arial"/>
                <a:cs typeface="Arial"/>
              </a:rPr>
              <a:t>to </a:t>
            </a:r>
            <a:r>
              <a:rPr sz="1050" spc="25" dirty="0">
                <a:latin typeface="Arial"/>
                <a:cs typeface="Arial"/>
              </a:rPr>
              <a:t>decision</a:t>
            </a:r>
            <a:r>
              <a:rPr sz="1050" spc="-60" dirty="0">
                <a:latin typeface="Arial"/>
                <a:cs typeface="Arial"/>
              </a:rPr>
              <a:t> </a:t>
            </a:r>
            <a:r>
              <a:rPr sz="1050" spc="10" dirty="0">
                <a:latin typeface="Arial"/>
                <a:cs typeface="Arial"/>
              </a:rPr>
              <a:t>errors</a:t>
            </a:r>
            <a:endParaRPr sz="105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CCCCCC"/>
              </a:buClr>
              <a:buFont typeface="Arial"/>
              <a:buAutoNum type="arabicPeriod"/>
            </a:pPr>
            <a:endParaRPr sz="17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1008425"/>
      </p:ext>
    </p:extLst>
  </p:cSld>
  <p:clrMapOvr>
    <a:masterClrMapping/>
  </p:clrMapOvr>
  <p:transition>
    <p:cut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650" y="396406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🔍</a:t>
            </a:r>
            <a:r>
              <a:rPr lang="en-US" sz="2400" dirty="0" smtClean="0"/>
              <a:t> </a:t>
            </a:r>
            <a:r>
              <a:rPr lang="en-US" sz="2400" spc="20" dirty="0" smtClean="0">
                <a:latin typeface="Arial"/>
                <a:cs typeface="Arial"/>
              </a:rPr>
              <a:t>What are two ways we can make an error in hypothesis testing?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70463462"/>
      </p:ext>
    </p:extLst>
  </p:cSld>
  <p:clrMapOvr>
    <a:masterClrMapping/>
  </p:clrMapOvr>
  <p:transition>
    <p:cut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297180"/>
          </a:xfrm>
          <a:custGeom>
            <a:avLst/>
            <a:gdLst/>
            <a:ahLst/>
            <a:cxnLst/>
            <a:rect l="l" t="t" r="r" b="b"/>
            <a:pathLst>
              <a:path w="4608195" h="297180">
                <a:moveTo>
                  <a:pt x="0" y="296926"/>
                </a:moveTo>
                <a:lnTo>
                  <a:pt x="4607941" y="296926"/>
                </a:lnTo>
                <a:lnTo>
                  <a:pt x="4607941" y="0"/>
                </a:lnTo>
                <a:lnTo>
                  <a:pt x="0" y="0"/>
                </a:lnTo>
                <a:lnTo>
                  <a:pt x="0" y="296926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43938" y="57937"/>
            <a:ext cx="296862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4.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tests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prone </a:t>
            </a:r>
            <a:r>
              <a:rPr sz="1050" spc="4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decision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errors</a:t>
            </a:r>
            <a:endParaRPr sz="10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12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62986" y="452996"/>
            <a:ext cx="65468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15" dirty="0">
                <a:latin typeface="Arial"/>
                <a:cs typeface="Arial"/>
              </a:rPr>
              <a:t>Dec</a:t>
            </a:r>
            <a:r>
              <a:rPr sz="1200" b="1" spc="-30" dirty="0">
                <a:latin typeface="Arial"/>
                <a:cs typeface="Arial"/>
              </a:rPr>
              <a:t>isi</a:t>
            </a:r>
            <a:r>
              <a:rPr sz="1200" b="1" spc="-10" dirty="0">
                <a:latin typeface="Arial"/>
                <a:cs typeface="Arial"/>
              </a:rPr>
              <a:t>o</a:t>
            </a:r>
            <a:r>
              <a:rPr sz="1200" b="1" spc="-30" dirty="0">
                <a:latin typeface="Arial"/>
                <a:cs typeface="Arial"/>
              </a:rPr>
              <a:t>n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5894" y="983475"/>
            <a:ext cx="39687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-120" dirty="0">
                <a:latin typeface="Arial"/>
                <a:cs typeface="Arial"/>
              </a:rPr>
              <a:t>T</a:t>
            </a:r>
            <a:r>
              <a:rPr sz="1200" b="1" spc="-5" dirty="0">
                <a:latin typeface="Arial"/>
                <a:cs typeface="Arial"/>
              </a:rPr>
              <a:t>r</a:t>
            </a:r>
            <a:r>
              <a:rPr sz="1200" b="1" spc="-30" dirty="0">
                <a:latin typeface="Arial"/>
                <a:cs typeface="Arial"/>
              </a:rPr>
              <a:t>u</a:t>
            </a:r>
            <a:r>
              <a:rPr sz="1200" b="1" spc="15" dirty="0">
                <a:latin typeface="Arial"/>
                <a:cs typeface="Arial"/>
              </a:rPr>
              <a:t>t</a:t>
            </a:r>
            <a:r>
              <a:rPr sz="1200" b="1" spc="-30" dirty="0">
                <a:latin typeface="Arial"/>
                <a:cs typeface="Arial"/>
              </a:rPr>
              <a:t>h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133360" y="672084"/>
          <a:ext cx="2859405" cy="652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7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2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250"/>
                        </a:lnSpc>
                        <a:tabLst>
                          <a:tab pos="1379855" algn="l"/>
                        </a:tabLst>
                      </a:pPr>
                      <a:r>
                        <a:rPr sz="1200" spc="-45" dirty="0">
                          <a:latin typeface="Arial"/>
                          <a:cs typeface="Arial"/>
                        </a:rPr>
                        <a:t>fail 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2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reject</a:t>
                      </a:r>
                      <a:r>
                        <a:rPr sz="12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	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reject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 baseline="-13888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78105">
                        <a:lnSpc>
                          <a:spcPts val="1230"/>
                        </a:lnSpc>
                      </a:pP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200" spc="225" baseline="-13888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true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7810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200" i="1" spc="45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i="1" spc="67" baseline="-13888" dirty="0">
                          <a:latin typeface="Georgia"/>
                          <a:cs typeface="Georgia"/>
                        </a:rPr>
                        <a:t>A</a:t>
                      </a:r>
                      <a:r>
                        <a:rPr sz="1200" i="1" spc="232" baseline="-13888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true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48722" y="-36076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297180"/>
          </a:xfrm>
          <a:custGeom>
            <a:avLst/>
            <a:gdLst/>
            <a:ahLst/>
            <a:cxnLst/>
            <a:rect l="l" t="t" r="r" b="b"/>
            <a:pathLst>
              <a:path w="4608195" h="297180">
                <a:moveTo>
                  <a:pt x="0" y="296926"/>
                </a:moveTo>
                <a:lnTo>
                  <a:pt x="4607941" y="296926"/>
                </a:lnTo>
                <a:lnTo>
                  <a:pt x="4607941" y="0"/>
                </a:lnTo>
                <a:lnTo>
                  <a:pt x="0" y="0"/>
                </a:lnTo>
                <a:lnTo>
                  <a:pt x="0" y="296926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43938" y="57937"/>
            <a:ext cx="296862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4.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tests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prone </a:t>
            </a:r>
            <a:r>
              <a:rPr sz="1050" spc="4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decision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errors</a:t>
            </a:r>
            <a:endParaRPr sz="10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12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62986" y="452996"/>
            <a:ext cx="65468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15" dirty="0">
                <a:latin typeface="Arial"/>
                <a:cs typeface="Arial"/>
              </a:rPr>
              <a:t>Dec</a:t>
            </a:r>
            <a:r>
              <a:rPr sz="1200" b="1" spc="-30" dirty="0">
                <a:latin typeface="Arial"/>
                <a:cs typeface="Arial"/>
              </a:rPr>
              <a:t>isi</a:t>
            </a:r>
            <a:r>
              <a:rPr sz="1200" b="1" spc="-10" dirty="0">
                <a:latin typeface="Arial"/>
                <a:cs typeface="Arial"/>
              </a:rPr>
              <a:t>o</a:t>
            </a:r>
            <a:r>
              <a:rPr sz="1200" b="1" spc="-30" dirty="0">
                <a:latin typeface="Arial"/>
                <a:cs typeface="Arial"/>
              </a:rPr>
              <a:t>n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5894" y="983475"/>
            <a:ext cx="39687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-120" dirty="0">
                <a:latin typeface="Arial"/>
                <a:cs typeface="Arial"/>
              </a:rPr>
              <a:t>T</a:t>
            </a:r>
            <a:r>
              <a:rPr sz="1200" b="1" spc="-5" dirty="0">
                <a:latin typeface="Arial"/>
                <a:cs typeface="Arial"/>
              </a:rPr>
              <a:t>r</a:t>
            </a:r>
            <a:r>
              <a:rPr sz="1200" b="1" spc="-30" dirty="0">
                <a:latin typeface="Arial"/>
                <a:cs typeface="Arial"/>
              </a:rPr>
              <a:t>u</a:t>
            </a:r>
            <a:r>
              <a:rPr sz="1200" b="1" spc="15" dirty="0">
                <a:latin typeface="Arial"/>
                <a:cs typeface="Arial"/>
              </a:rPr>
              <a:t>t</a:t>
            </a:r>
            <a:r>
              <a:rPr sz="1200" b="1" spc="-30" dirty="0">
                <a:latin typeface="Arial"/>
                <a:cs typeface="Arial"/>
              </a:rPr>
              <a:t>h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133360" y="672084"/>
          <a:ext cx="2859405" cy="652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7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2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250"/>
                        </a:lnSpc>
                        <a:tabLst>
                          <a:tab pos="1379855" algn="l"/>
                        </a:tabLst>
                      </a:pPr>
                      <a:r>
                        <a:rPr sz="1200" spc="-45" dirty="0">
                          <a:latin typeface="Arial"/>
                          <a:cs typeface="Arial"/>
                        </a:rPr>
                        <a:t>fail 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2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reject</a:t>
                      </a:r>
                      <a:r>
                        <a:rPr sz="12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	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reject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 baseline="-13888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78105">
                        <a:lnSpc>
                          <a:spcPts val="1230"/>
                        </a:lnSpc>
                      </a:pP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200" spc="225" baseline="-13888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true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7810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200" i="1" spc="45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i="1" spc="67" baseline="-13888" dirty="0">
                          <a:latin typeface="Georgia"/>
                          <a:cs typeface="Georgia"/>
                        </a:rPr>
                        <a:t>A</a:t>
                      </a:r>
                      <a:r>
                        <a:rPr sz="1200" i="1" spc="232" baseline="-13888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true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94665">
                        <a:lnSpc>
                          <a:spcPts val="1230"/>
                        </a:lnSpc>
                      </a:pPr>
                      <a:r>
                        <a:rPr sz="1200" dirty="0">
                          <a:solidFill>
                            <a:srgbClr val="007784"/>
                          </a:solidFill>
                          <a:latin typeface="DejaVu Sans"/>
                          <a:cs typeface="DejaVu Sans"/>
                        </a:rPr>
                        <a:t>✓</a:t>
                      </a:r>
                      <a:endParaRPr sz="1200">
                        <a:latin typeface="DejaVu Sans"/>
                        <a:cs typeface="DejaVu Sans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48722" y="-36076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43938" y="57937"/>
            <a:ext cx="296862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4.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tests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prone </a:t>
            </a:r>
            <a:r>
              <a:rPr sz="1050" spc="4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decision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errors</a:t>
            </a:r>
            <a:endParaRPr sz="10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12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62986" y="452996"/>
            <a:ext cx="65468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15" dirty="0">
                <a:solidFill>
                  <a:srgbClr val="000000"/>
                </a:solidFill>
                <a:latin typeface="Arial"/>
                <a:cs typeface="Arial"/>
              </a:rPr>
              <a:t>Dec</a:t>
            </a:r>
            <a:r>
              <a:rPr sz="1200" b="1" spc="-30" dirty="0">
                <a:solidFill>
                  <a:srgbClr val="000000"/>
                </a:solidFill>
                <a:latin typeface="Arial"/>
                <a:cs typeface="Arial"/>
              </a:rPr>
              <a:t>isi</a:t>
            </a:r>
            <a:r>
              <a:rPr sz="1200" b="1" spc="-10" dirty="0">
                <a:solidFill>
                  <a:srgbClr val="000000"/>
                </a:solidFill>
                <a:latin typeface="Arial"/>
                <a:cs typeface="Arial"/>
              </a:rPr>
              <a:t>o</a:t>
            </a:r>
            <a:r>
              <a:rPr sz="1200" b="1" spc="-30" dirty="0">
                <a:solidFill>
                  <a:srgbClr val="000000"/>
                </a:solidFill>
                <a:latin typeface="Arial"/>
                <a:cs typeface="Arial"/>
              </a:rPr>
              <a:t>n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133360" y="672084"/>
          <a:ext cx="2859405" cy="652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7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2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250"/>
                        </a:lnSpc>
                        <a:tabLst>
                          <a:tab pos="1379855" algn="l"/>
                        </a:tabLst>
                      </a:pPr>
                      <a:r>
                        <a:rPr sz="1200" spc="-45" dirty="0">
                          <a:latin typeface="Arial"/>
                          <a:cs typeface="Arial"/>
                        </a:rPr>
                        <a:t>fail 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2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reject</a:t>
                      </a:r>
                      <a:r>
                        <a:rPr sz="12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	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reject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 baseline="-13888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78105">
                        <a:lnSpc>
                          <a:spcPts val="1230"/>
                        </a:lnSpc>
                      </a:pP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200" spc="225" baseline="-13888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true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7810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200" i="1" spc="45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i="1" spc="67" baseline="-13888" dirty="0">
                          <a:latin typeface="Georgia"/>
                          <a:cs typeface="Georgia"/>
                        </a:rPr>
                        <a:t>A</a:t>
                      </a:r>
                      <a:r>
                        <a:rPr sz="1200" i="1" spc="232" baseline="-13888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true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0" indent="-692785">
                        <a:lnSpc>
                          <a:spcPts val="1230"/>
                        </a:lnSpc>
                        <a:buClr>
                          <a:srgbClr val="007784"/>
                        </a:buClr>
                        <a:buFont typeface="DejaVu Sans"/>
                        <a:buChar char="✓"/>
                        <a:tabLst>
                          <a:tab pos="1187450" algn="l"/>
                          <a:tab pos="1188085" algn="l"/>
                        </a:tabLst>
                      </a:pPr>
                      <a:r>
                        <a:rPr sz="1200" i="1" spc="-7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Type </a:t>
                      </a:r>
                      <a:r>
                        <a:rPr sz="1200" i="1" spc="-1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1200" i="1" spc="-5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Error,</a:t>
                      </a:r>
                      <a:r>
                        <a:rPr sz="1200" i="1" spc="3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110" dirty="0">
                          <a:solidFill>
                            <a:srgbClr val="935151"/>
                          </a:solidFill>
                          <a:latin typeface="Times New Roman"/>
                          <a:cs typeface="Times New Roman"/>
                        </a:rPr>
                        <a:t>α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355600" y="983475"/>
            <a:ext cx="3945254" cy="105798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32740">
              <a:lnSpc>
                <a:spcPct val="100000"/>
              </a:lnSpc>
              <a:spcBef>
                <a:spcPts val="90"/>
              </a:spcBef>
            </a:pPr>
            <a:r>
              <a:rPr sz="1200" b="1" spc="-35" dirty="0">
                <a:latin typeface="Arial"/>
                <a:cs typeface="Arial"/>
              </a:rPr>
              <a:t>Truth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194310" marR="79375" indent="-182245">
              <a:lnSpc>
                <a:spcPts val="1200"/>
              </a:lnSpc>
            </a:pPr>
            <a:r>
              <a:rPr sz="1100" dirty="0">
                <a:solidFill>
                  <a:srgbClr val="024F84"/>
                </a:solidFill>
                <a:latin typeface="DejaVu Sans"/>
                <a:cs typeface="DejaVu Sans"/>
              </a:rPr>
              <a:t>▶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i="1" spc="-75" dirty="0">
                <a:solidFill>
                  <a:srgbClr val="024F84"/>
                </a:solidFill>
                <a:latin typeface="Arial"/>
                <a:cs typeface="Arial"/>
              </a:rPr>
              <a:t>Type </a:t>
            </a:r>
            <a:r>
              <a:rPr sz="1200" i="1" spc="-10" dirty="0">
                <a:solidFill>
                  <a:srgbClr val="024F84"/>
                </a:solidFill>
                <a:latin typeface="Arial"/>
                <a:cs typeface="Arial"/>
              </a:rPr>
              <a:t>1 </a:t>
            </a:r>
            <a:r>
              <a:rPr sz="1200" i="1" spc="-45" dirty="0">
                <a:solidFill>
                  <a:srgbClr val="024F84"/>
                </a:solidFill>
                <a:latin typeface="Arial"/>
                <a:cs typeface="Arial"/>
              </a:rPr>
              <a:t>Error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30" dirty="0">
                <a:latin typeface="Arial"/>
                <a:cs typeface="Arial"/>
              </a:rPr>
              <a:t>rejecting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40" dirty="0">
                <a:latin typeface="Arial"/>
                <a:cs typeface="Arial"/>
              </a:rPr>
              <a:t>null </a:t>
            </a:r>
            <a:r>
              <a:rPr sz="1200" spc="-25" dirty="0">
                <a:latin typeface="Arial"/>
                <a:cs typeface="Arial"/>
              </a:rPr>
              <a:t>hypothesis when </a:t>
            </a:r>
            <a:r>
              <a:rPr sz="1200" i="1" spc="10" dirty="0">
                <a:latin typeface="Times New Roman"/>
                <a:cs typeface="Times New Roman"/>
              </a:rPr>
              <a:t>H</a:t>
            </a:r>
            <a:r>
              <a:rPr sz="1200" spc="15" baseline="-13888" dirty="0">
                <a:latin typeface="Times New Roman"/>
                <a:cs typeface="Times New Roman"/>
              </a:rPr>
              <a:t>0 </a:t>
            </a:r>
            <a:r>
              <a:rPr sz="1200" spc="-40" dirty="0">
                <a:latin typeface="Arial"/>
                <a:cs typeface="Arial"/>
              </a:rPr>
              <a:t>is  </a:t>
            </a:r>
            <a:r>
              <a:rPr sz="1200" spc="-20" dirty="0">
                <a:latin typeface="Arial"/>
                <a:cs typeface="Arial"/>
              </a:rPr>
              <a:t>true:</a:t>
            </a:r>
            <a:r>
              <a:rPr sz="1200" spc="105" dirty="0">
                <a:latin typeface="Arial"/>
                <a:cs typeface="Arial"/>
              </a:rPr>
              <a:t> </a:t>
            </a:r>
            <a:r>
              <a:rPr sz="1200" i="1" spc="110" dirty="0">
                <a:latin typeface="Times New Roman"/>
                <a:cs typeface="Times New Roman"/>
              </a:rPr>
              <a:t>α</a:t>
            </a:r>
            <a:endParaRPr sz="1200" dirty="0">
              <a:latin typeface="Times New Roman"/>
              <a:cs typeface="Times New Roman"/>
            </a:endParaRPr>
          </a:p>
          <a:p>
            <a:pPr marL="492125" marR="154305" indent="-137795">
              <a:lnSpc>
                <a:spcPts val="1190"/>
              </a:lnSpc>
              <a:spcBef>
                <a:spcPts val="10"/>
              </a:spcBef>
              <a:buClr>
                <a:srgbClr val="024F84"/>
              </a:buClr>
              <a:buChar char="–"/>
              <a:tabLst>
                <a:tab pos="492125" algn="l"/>
              </a:tabLst>
            </a:pPr>
            <a:r>
              <a:rPr lang="en-US" sz="1000" spc="-35" dirty="0" smtClean="0">
                <a:latin typeface="Arial"/>
                <a:cs typeface="Arial"/>
              </a:rPr>
              <a:t>P(Type 1 Error) = </a:t>
            </a:r>
            <a:r>
              <a:rPr lang="el-GR" sz="1000" spc="-35" dirty="0" smtClean="0">
                <a:latin typeface="Arial"/>
                <a:cs typeface="Arial"/>
              </a:rPr>
              <a:t>α</a:t>
            </a:r>
            <a:r>
              <a:rPr lang="en-US" sz="1000" spc="-35" dirty="0" smtClean="0">
                <a:latin typeface="Arial"/>
                <a:cs typeface="Arial"/>
              </a:rPr>
              <a:t> </a:t>
            </a:r>
          </a:p>
          <a:p>
            <a:pPr marL="492125" marR="154305" indent="-137795">
              <a:lnSpc>
                <a:spcPts val="1190"/>
              </a:lnSpc>
              <a:spcBef>
                <a:spcPts val="10"/>
              </a:spcBef>
              <a:buClr>
                <a:srgbClr val="024F84"/>
              </a:buClr>
              <a:buChar char="–"/>
              <a:tabLst>
                <a:tab pos="492125" algn="l"/>
              </a:tabLst>
            </a:pP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8722" y="-36076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4050" y="2266745"/>
            <a:ext cx="1836431" cy="1194005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43938" y="57937"/>
            <a:ext cx="296862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4.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tests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prone </a:t>
            </a:r>
            <a:r>
              <a:rPr sz="1050" spc="4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decision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errors</a:t>
            </a:r>
            <a:endParaRPr sz="10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12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62986" y="452996"/>
            <a:ext cx="65468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15" dirty="0">
                <a:solidFill>
                  <a:srgbClr val="000000"/>
                </a:solidFill>
                <a:latin typeface="Arial"/>
                <a:cs typeface="Arial"/>
              </a:rPr>
              <a:t>Dec</a:t>
            </a:r>
            <a:r>
              <a:rPr sz="1200" b="1" spc="-30" dirty="0">
                <a:solidFill>
                  <a:srgbClr val="000000"/>
                </a:solidFill>
                <a:latin typeface="Arial"/>
                <a:cs typeface="Arial"/>
              </a:rPr>
              <a:t>isi</a:t>
            </a:r>
            <a:r>
              <a:rPr sz="1200" b="1" spc="-10" dirty="0">
                <a:solidFill>
                  <a:srgbClr val="000000"/>
                </a:solidFill>
                <a:latin typeface="Arial"/>
                <a:cs typeface="Arial"/>
              </a:rPr>
              <a:t>o</a:t>
            </a:r>
            <a:r>
              <a:rPr sz="1200" b="1" spc="-30" dirty="0">
                <a:solidFill>
                  <a:srgbClr val="000000"/>
                </a:solidFill>
                <a:latin typeface="Arial"/>
                <a:cs typeface="Arial"/>
              </a:rPr>
              <a:t>n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133360" y="672084"/>
          <a:ext cx="2859405" cy="652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7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2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250"/>
                        </a:lnSpc>
                        <a:tabLst>
                          <a:tab pos="1379855" algn="l"/>
                        </a:tabLst>
                      </a:pPr>
                      <a:r>
                        <a:rPr sz="1200" spc="-45" dirty="0">
                          <a:latin typeface="Arial"/>
                          <a:cs typeface="Arial"/>
                        </a:rPr>
                        <a:t>fail 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2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reject</a:t>
                      </a:r>
                      <a:r>
                        <a:rPr sz="12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	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reject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 baseline="-13888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78105">
                        <a:lnSpc>
                          <a:spcPts val="1230"/>
                        </a:lnSpc>
                      </a:pP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200" spc="225" baseline="-13888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true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7810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200" i="1" spc="45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i="1" spc="67" baseline="-13888" dirty="0">
                          <a:latin typeface="Georgia"/>
                          <a:cs typeface="Georgia"/>
                        </a:rPr>
                        <a:t>A</a:t>
                      </a:r>
                      <a:r>
                        <a:rPr sz="1200" i="1" spc="232" baseline="-13888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true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0" indent="-692785">
                        <a:lnSpc>
                          <a:spcPts val="1230"/>
                        </a:lnSpc>
                        <a:buClr>
                          <a:srgbClr val="007784"/>
                        </a:buClr>
                        <a:buFont typeface="DejaVu Sans"/>
                        <a:buChar char="✓"/>
                        <a:tabLst>
                          <a:tab pos="1187450" algn="l"/>
                          <a:tab pos="1188085" algn="l"/>
                        </a:tabLst>
                      </a:pPr>
                      <a:r>
                        <a:rPr sz="1200" i="1" spc="-7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Type </a:t>
                      </a:r>
                      <a:r>
                        <a:rPr sz="1200" i="1" spc="-1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1200" i="1" spc="-5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Error,</a:t>
                      </a:r>
                      <a:r>
                        <a:rPr sz="1200" i="1" spc="3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110" dirty="0">
                          <a:solidFill>
                            <a:srgbClr val="935151"/>
                          </a:solidFill>
                          <a:latin typeface="Times New Roman"/>
                          <a:cs typeface="Times New Roman"/>
                        </a:rPr>
                        <a:t>α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200" i="1" spc="-7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Type </a:t>
                      </a:r>
                      <a:r>
                        <a:rPr sz="1200" i="1" spc="-1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2 </a:t>
                      </a:r>
                      <a:r>
                        <a:rPr sz="1200" i="1" spc="-5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Error,</a:t>
                      </a:r>
                      <a:r>
                        <a:rPr sz="1200" i="1" spc="7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60" dirty="0">
                          <a:solidFill>
                            <a:srgbClr val="935151"/>
                          </a:solidFill>
                          <a:latin typeface="Times New Roman"/>
                          <a:cs typeface="Times New Roman"/>
                        </a:rPr>
                        <a:t>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355600" y="983475"/>
            <a:ext cx="3945254" cy="145809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32740">
              <a:lnSpc>
                <a:spcPct val="100000"/>
              </a:lnSpc>
              <a:spcBef>
                <a:spcPts val="90"/>
              </a:spcBef>
            </a:pPr>
            <a:r>
              <a:rPr sz="1200" b="1" spc="-35" dirty="0">
                <a:latin typeface="Arial"/>
                <a:cs typeface="Arial"/>
              </a:rPr>
              <a:t>Truth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194310" marR="79375" indent="-182245">
              <a:lnSpc>
                <a:spcPts val="1200"/>
              </a:lnSpc>
            </a:pPr>
            <a:r>
              <a:rPr sz="1100" dirty="0">
                <a:solidFill>
                  <a:srgbClr val="024F84"/>
                </a:solidFill>
                <a:latin typeface="DejaVu Sans"/>
                <a:cs typeface="DejaVu Sans"/>
              </a:rPr>
              <a:t>▶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i="1" spc="-75" dirty="0">
                <a:solidFill>
                  <a:srgbClr val="024F84"/>
                </a:solidFill>
                <a:latin typeface="Arial"/>
                <a:cs typeface="Arial"/>
              </a:rPr>
              <a:t>Type </a:t>
            </a:r>
            <a:r>
              <a:rPr sz="1200" i="1" spc="-10" dirty="0">
                <a:solidFill>
                  <a:srgbClr val="024F84"/>
                </a:solidFill>
                <a:latin typeface="Arial"/>
                <a:cs typeface="Arial"/>
              </a:rPr>
              <a:t>1 </a:t>
            </a:r>
            <a:r>
              <a:rPr sz="1200" i="1" spc="-45" dirty="0">
                <a:solidFill>
                  <a:srgbClr val="024F84"/>
                </a:solidFill>
                <a:latin typeface="Arial"/>
                <a:cs typeface="Arial"/>
              </a:rPr>
              <a:t>Error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30" dirty="0">
                <a:latin typeface="Arial"/>
                <a:cs typeface="Arial"/>
              </a:rPr>
              <a:t>rejecting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40" dirty="0">
                <a:latin typeface="Arial"/>
                <a:cs typeface="Arial"/>
              </a:rPr>
              <a:t>null </a:t>
            </a:r>
            <a:r>
              <a:rPr sz="1200" spc="-25" dirty="0">
                <a:latin typeface="Arial"/>
                <a:cs typeface="Arial"/>
              </a:rPr>
              <a:t>hypothesis when </a:t>
            </a:r>
            <a:r>
              <a:rPr sz="1200" i="1" spc="10" dirty="0">
                <a:latin typeface="Times New Roman"/>
                <a:cs typeface="Times New Roman"/>
              </a:rPr>
              <a:t>H</a:t>
            </a:r>
            <a:r>
              <a:rPr sz="1200" spc="15" baseline="-13888" dirty="0">
                <a:latin typeface="Times New Roman"/>
                <a:cs typeface="Times New Roman"/>
              </a:rPr>
              <a:t>0 </a:t>
            </a:r>
            <a:r>
              <a:rPr sz="1200" spc="-40" dirty="0">
                <a:latin typeface="Arial"/>
                <a:cs typeface="Arial"/>
              </a:rPr>
              <a:t>is  </a:t>
            </a:r>
            <a:r>
              <a:rPr sz="1200" spc="-20" dirty="0" smtClean="0">
                <a:latin typeface="Arial"/>
                <a:cs typeface="Arial"/>
              </a:rPr>
              <a:t>true</a:t>
            </a:r>
            <a:r>
              <a:rPr lang="en-US" sz="1200" spc="-20" dirty="0">
                <a:latin typeface="Arial"/>
                <a:cs typeface="Arial"/>
              </a:rPr>
              <a:t>.</a:t>
            </a:r>
            <a:endParaRPr sz="1200" dirty="0">
              <a:latin typeface="Times New Roman"/>
              <a:cs typeface="Times New Roman"/>
            </a:endParaRPr>
          </a:p>
          <a:p>
            <a:pPr marL="492125" marR="154305" indent="-137795">
              <a:lnSpc>
                <a:spcPts val="1190"/>
              </a:lnSpc>
              <a:spcBef>
                <a:spcPts val="10"/>
              </a:spcBef>
              <a:buClr>
                <a:srgbClr val="024F84"/>
              </a:buClr>
              <a:buChar char="–"/>
              <a:tabLst>
                <a:tab pos="492125" algn="l"/>
              </a:tabLst>
            </a:pPr>
            <a:r>
              <a:rPr lang="en-US" sz="1000" spc="-35" dirty="0">
                <a:latin typeface="Arial"/>
                <a:cs typeface="Arial"/>
              </a:rPr>
              <a:t>P(Type 1 Error) = </a:t>
            </a:r>
            <a:r>
              <a:rPr lang="el-GR" sz="1000" spc="-35" dirty="0">
                <a:latin typeface="Arial"/>
                <a:cs typeface="Arial"/>
              </a:rPr>
              <a:t>α</a:t>
            </a:r>
            <a:r>
              <a:rPr lang="en-US" sz="1000" spc="-35" dirty="0">
                <a:latin typeface="Arial"/>
                <a:cs typeface="Arial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100" dirty="0" smtClean="0">
                <a:solidFill>
                  <a:srgbClr val="024F84"/>
                </a:solidFill>
                <a:latin typeface="DejaVu Sans"/>
                <a:cs typeface="DejaVu Sans"/>
              </a:rPr>
              <a:t>▶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i="1" spc="-75" dirty="0">
                <a:solidFill>
                  <a:srgbClr val="024F84"/>
                </a:solidFill>
                <a:latin typeface="Arial"/>
                <a:cs typeface="Arial"/>
              </a:rPr>
              <a:t>Type </a:t>
            </a:r>
            <a:r>
              <a:rPr sz="1200" i="1" spc="-10" dirty="0">
                <a:solidFill>
                  <a:srgbClr val="024F84"/>
                </a:solidFill>
                <a:latin typeface="Arial"/>
                <a:cs typeface="Arial"/>
              </a:rPr>
              <a:t>2 </a:t>
            </a:r>
            <a:r>
              <a:rPr sz="1200" i="1" spc="-45" dirty="0">
                <a:solidFill>
                  <a:srgbClr val="024F84"/>
                </a:solidFill>
                <a:latin typeface="Arial"/>
                <a:cs typeface="Arial"/>
              </a:rPr>
              <a:t>Error </a:t>
            </a:r>
            <a:r>
              <a:rPr sz="1200" spc="-40" dirty="0">
                <a:latin typeface="Arial"/>
                <a:cs typeface="Arial"/>
              </a:rPr>
              <a:t>is failing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30" dirty="0">
                <a:latin typeface="Arial"/>
                <a:cs typeface="Arial"/>
              </a:rPr>
              <a:t>reject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40" dirty="0">
                <a:latin typeface="Arial"/>
                <a:cs typeface="Arial"/>
              </a:rPr>
              <a:t>null </a:t>
            </a:r>
            <a:r>
              <a:rPr sz="1200" spc="-25" dirty="0">
                <a:latin typeface="Arial"/>
                <a:cs typeface="Arial"/>
              </a:rPr>
              <a:t>hypothesis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when</a:t>
            </a:r>
            <a:endParaRPr sz="1200" dirty="0">
              <a:latin typeface="Arial"/>
              <a:cs typeface="Arial"/>
            </a:endParaRPr>
          </a:p>
          <a:p>
            <a:pPr marL="194310">
              <a:lnSpc>
                <a:spcPct val="100000"/>
              </a:lnSpc>
              <a:spcBef>
                <a:spcPts val="5"/>
              </a:spcBef>
            </a:pPr>
            <a:r>
              <a:rPr sz="1200" i="1" spc="45" dirty="0">
                <a:latin typeface="Times New Roman"/>
                <a:cs typeface="Times New Roman"/>
              </a:rPr>
              <a:t>H</a:t>
            </a:r>
            <a:r>
              <a:rPr sz="1200" i="1" spc="67" baseline="-13888" dirty="0">
                <a:latin typeface="Georgia"/>
                <a:cs typeface="Georgia"/>
              </a:rPr>
              <a:t>A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20" dirty="0" smtClean="0">
                <a:latin typeface="Arial"/>
                <a:cs typeface="Arial"/>
              </a:rPr>
              <a:t>true</a:t>
            </a:r>
            <a:r>
              <a:rPr lang="en-US" sz="1200" spc="-20" dirty="0" smtClean="0">
                <a:latin typeface="Arial"/>
                <a:cs typeface="Arial"/>
              </a:rPr>
              <a:t>.</a:t>
            </a:r>
          </a:p>
          <a:p>
            <a:pPr marL="492125" marR="154305" indent="-137795">
              <a:lnSpc>
                <a:spcPts val="1190"/>
              </a:lnSpc>
              <a:spcBef>
                <a:spcPts val="10"/>
              </a:spcBef>
              <a:buClr>
                <a:srgbClr val="024F84"/>
              </a:buClr>
              <a:buChar char="–"/>
              <a:tabLst>
                <a:tab pos="492125" algn="l"/>
              </a:tabLst>
            </a:pPr>
            <a:r>
              <a:rPr sz="1000" spc="50" dirty="0" smtClean="0">
                <a:latin typeface="Arial"/>
                <a:cs typeface="Arial"/>
              </a:rPr>
              <a:t> </a:t>
            </a:r>
            <a:r>
              <a:rPr lang="en-US" sz="1000" spc="-35" dirty="0">
                <a:latin typeface="Arial"/>
                <a:cs typeface="Arial"/>
              </a:rPr>
              <a:t>P(Type </a:t>
            </a:r>
            <a:r>
              <a:rPr lang="en-US" sz="1000" spc="-35" dirty="0" smtClean="0">
                <a:latin typeface="Arial"/>
                <a:cs typeface="Arial"/>
              </a:rPr>
              <a:t>2 </a:t>
            </a:r>
            <a:r>
              <a:rPr lang="en-US" sz="1000" spc="-35" dirty="0">
                <a:latin typeface="Arial"/>
                <a:cs typeface="Arial"/>
              </a:rPr>
              <a:t>Error) = </a:t>
            </a:r>
            <a:r>
              <a:rPr lang="el-GR" sz="1000" spc="-35" dirty="0" smtClean="0">
                <a:latin typeface="Arial"/>
                <a:cs typeface="Arial"/>
              </a:rPr>
              <a:t>β</a:t>
            </a:r>
            <a:r>
              <a:rPr lang="en-US" sz="1000" spc="-35" dirty="0" smtClean="0">
                <a:latin typeface="Arial"/>
                <a:cs typeface="Arial"/>
              </a:rPr>
              <a:t> </a:t>
            </a:r>
            <a:endParaRPr lang="en-US" sz="1000" spc="-35" dirty="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8722" y="-36076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650" y="272269"/>
            <a:ext cx="419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👫 </a:t>
            </a:r>
            <a:r>
              <a:rPr lang="en-US" sz="2000" b="1" dirty="0" smtClean="0"/>
              <a:t>What is a big difference between Randomization Hypothesis Testing and CLT-based Hypothesis Testing?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894274388"/>
      </p:ext>
    </p:extLst>
  </p:cSld>
  <p:clrMapOvr>
    <a:masterClrMapping/>
  </p:clrMapOvr>
  <p:transition>
    <p:cut/>
  </p:transition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43938" y="57937"/>
            <a:ext cx="296862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4.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tests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prone </a:t>
            </a:r>
            <a:r>
              <a:rPr sz="1050" spc="4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decision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errors</a:t>
            </a:r>
            <a:endParaRPr sz="10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12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62986" y="452996"/>
            <a:ext cx="65468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15" dirty="0">
                <a:solidFill>
                  <a:srgbClr val="000000"/>
                </a:solidFill>
                <a:latin typeface="Arial"/>
                <a:cs typeface="Arial"/>
              </a:rPr>
              <a:t>Dec</a:t>
            </a:r>
            <a:r>
              <a:rPr sz="1200" b="1" spc="-30" dirty="0">
                <a:solidFill>
                  <a:srgbClr val="000000"/>
                </a:solidFill>
                <a:latin typeface="Arial"/>
                <a:cs typeface="Arial"/>
              </a:rPr>
              <a:t>isi</a:t>
            </a:r>
            <a:r>
              <a:rPr sz="1200" b="1" spc="-10" dirty="0">
                <a:solidFill>
                  <a:srgbClr val="000000"/>
                </a:solidFill>
                <a:latin typeface="Arial"/>
                <a:cs typeface="Arial"/>
              </a:rPr>
              <a:t>o</a:t>
            </a:r>
            <a:r>
              <a:rPr sz="1200" b="1" spc="-30" dirty="0">
                <a:solidFill>
                  <a:srgbClr val="000000"/>
                </a:solidFill>
                <a:latin typeface="Arial"/>
                <a:cs typeface="Arial"/>
              </a:rPr>
              <a:t>n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133360" y="672084"/>
          <a:ext cx="2859405" cy="652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7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2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250"/>
                        </a:lnSpc>
                        <a:tabLst>
                          <a:tab pos="1379855" algn="l"/>
                        </a:tabLst>
                      </a:pPr>
                      <a:r>
                        <a:rPr sz="1200" spc="-45" dirty="0">
                          <a:latin typeface="Arial"/>
                          <a:cs typeface="Arial"/>
                        </a:rPr>
                        <a:t>fail 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2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reject</a:t>
                      </a:r>
                      <a:r>
                        <a:rPr sz="12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	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reject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 baseline="-13888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78105">
                        <a:lnSpc>
                          <a:spcPts val="1230"/>
                        </a:lnSpc>
                      </a:pP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200" spc="225" baseline="-13888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true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7810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200" i="1" spc="45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i="1" spc="67" baseline="-13888" dirty="0">
                          <a:latin typeface="Georgia"/>
                          <a:cs typeface="Georgia"/>
                        </a:rPr>
                        <a:t>A</a:t>
                      </a:r>
                      <a:r>
                        <a:rPr sz="1200" i="1" spc="232" baseline="-13888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true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0" indent="-692785">
                        <a:lnSpc>
                          <a:spcPts val="1230"/>
                        </a:lnSpc>
                        <a:buClr>
                          <a:srgbClr val="007784"/>
                        </a:buClr>
                        <a:buFont typeface="DejaVu Sans"/>
                        <a:buChar char="✓"/>
                        <a:tabLst>
                          <a:tab pos="1187450" algn="l"/>
                          <a:tab pos="1188085" algn="l"/>
                        </a:tabLst>
                      </a:pPr>
                      <a:r>
                        <a:rPr sz="1200" i="1" spc="-7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Type </a:t>
                      </a:r>
                      <a:r>
                        <a:rPr sz="1200" i="1" spc="-1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1200" i="1" spc="-5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Error,</a:t>
                      </a:r>
                      <a:r>
                        <a:rPr sz="1200" i="1" spc="3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110" dirty="0">
                          <a:solidFill>
                            <a:srgbClr val="935151"/>
                          </a:solidFill>
                          <a:latin typeface="Times New Roman"/>
                          <a:cs typeface="Times New Roman"/>
                        </a:rPr>
                        <a:t>α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  <a:spcBef>
                          <a:spcPts val="790"/>
                        </a:spcBef>
                        <a:tabLst>
                          <a:tab pos="1242060" algn="l"/>
                        </a:tabLst>
                      </a:pPr>
                      <a:r>
                        <a:rPr sz="1200" i="1" spc="-7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Type  </a:t>
                      </a:r>
                      <a:r>
                        <a:rPr sz="1200" i="1" spc="-1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1200" i="1" spc="-17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-5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Error,</a:t>
                      </a:r>
                      <a:r>
                        <a:rPr sz="1200" i="1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60" dirty="0">
                          <a:solidFill>
                            <a:srgbClr val="935151"/>
                          </a:solidFill>
                          <a:latin typeface="Times New Roman"/>
                          <a:cs typeface="Times New Roman"/>
                        </a:rPr>
                        <a:t>β	</a:t>
                      </a:r>
                      <a:r>
                        <a:rPr sz="1200" i="1" spc="-40" dirty="0">
                          <a:solidFill>
                            <a:srgbClr val="007784"/>
                          </a:solidFill>
                          <a:latin typeface="Arial"/>
                          <a:cs typeface="Arial"/>
                        </a:rPr>
                        <a:t>Power, </a:t>
                      </a:r>
                      <a:r>
                        <a:rPr sz="1200" spc="-20" dirty="0">
                          <a:solidFill>
                            <a:srgbClr val="007784"/>
                          </a:solidFill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sz="1200" i="1" spc="114" dirty="0">
                          <a:solidFill>
                            <a:srgbClr val="007784"/>
                          </a:solidFill>
                          <a:latin typeface="Times New Roman"/>
                          <a:cs typeface="Times New Roman"/>
                        </a:rPr>
                        <a:t>−</a:t>
                      </a:r>
                      <a:r>
                        <a:rPr sz="1200" i="1" spc="-45" dirty="0">
                          <a:solidFill>
                            <a:srgbClr val="00778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60" dirty="0">
                          <a:solidFill>
                            <a:srgbClr val="007784"/>
                          </a:solidFill>
                          <a:latin typeface="Times New Roman"/>
                          <a:cs typeface="Times New Roman"/>
                        </a:rPr>
                        <a:t>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355600" y="983475"/>
            <a:ext cx="3996690" cy="216597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32740">
              <a:lnSpc>
                <a:spcPct val="100000"/>
              </a:lnSpc>
              <a:spcBef>
                <a:spcPts val="90"/>
              </a:spcBef>
            </a:pPr>
            <a:r>
              <a:rPr sz="1200" b="1" spc="-35" dirty="0">
                <a:latin typeface="Arial"/>
                <a:cs typeface="Arial"/>
              </a:rPr>
              <a:t>Truth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194310" marR="79375" indent="-182245">
              <a:lnSpc>
                <a:spcPts val="1200"/>
              </a:lnSpc>
            </a:pPr>
            <a:r>
              <a:rPr lang="en-US" sz="1100" dirty="0" smtClean="0">
                <a:solidFill>
                  <a:srgbClr val="024F84"/>
                </a:solidFill>
                <a:latin typeface="DejaVu Sans"/>
                <a:cs typeface="DejaVu Sans"/>
              </a:rPr>
              <a:t>▶ </a:t>
            </a:r>
            <a:r>
              <a:rPr lang="en-US" sz="1200" spc="-50" dirty="0" smtClean="0">
                <a:latin typeface="Arial"/>
                <a:cs typeface="Arial"/>
              </a:rPr>
              <a:t>A </a:t>
            </a:r>
            <a:r>
              <a:rPr lang="en-US" sz="1200" i="1" spc="-75" dirty="0" smtClean="0">
                <a:solidFill>
                  <a:srgbClr val="024F84"/>
                </a:solidFill>
                <a:latin typeface="Arial"/>
                <a:cs typeface="Arial"/>
              </a:rPr>
              <a:t>Type </a:t>
            </a:r>
            <a:r>
              <a:rPr lang="en-US" sz="1200" i="1" spc="-10" dirty="0" smtClean="0">
                <a:solidFill>
                  <a:srgbClr val="024F84"/>
                </a:solidFill>
                <a:latin typeface="Arial"/>
                <a:cs typeface="Arial"/>
              </a:rPr>
              <a:t>1 </a:t>
            </a:r>
            <a:r>
              <a:rPr lang="en-US" sz="1200" i="1" spc="-45" dirty="0" smtClean="0">
                <a:solidFill>
                  <a:srgbClr val="024F84"/>
                </a:solidFill>
                <a:latin typeface="Arial"/>
                <a:cs typeface="Arial"/>
              </a:rPr>
              <a:t>Error </a:t>
            </a:r>
            <a:r>
              <a:rPr lang="en-US" sz="1200" spc="-40" dirty="0" smtClean="0">
                <a:latin typeface="Arial"/>
                <a:cs typeface="Arial"/>
              </a:rPr>
              <a:t>is </a:t>
            </a:r>
            <a:r>
              <a:rPr lang="en-US" sz="1200" spc="-30" dirty="0" smtClean="0">
                <a:latin typeface="Arial"/>
                <a:cs typeface="Arial"/>
              </a:rPr>
              <a:t>rejecting </a:t>
            </a:r>
            <a:r>
              <a:rPr lang="en-US" sz="1200" spc="-20" dirty="0" smtClean="0">
                <a:latin typeface="Arial"/>
                <a:cs typeface="Arial"/>
              </a:rPr>
              <a:t>the </a:t>
            </a:r>
            <a:r>
              <a:rPr lang="en-US" sz="1200" spc="-40" dirty="0" smtClean="0">
                <a:latin typeface="Arial"/>
                <a:cs typeface="Arial"/>
              </a:rPr>
              <a:t>null </a:t>
            </a:r>
            <a:r>
              <a:rPr lang="en-US" sz="1200" spc="-25" dirty="0" smtClean="0">
                <a:latin typeface="Arial"/>
                <a:cs typeface="Arial"/>
              </a:rPr>
              <a:t>hypothesis when </a:t>
            </a:r>
            <a:r>
              <a:rPr lang="en-US" sz="1200" i="1" spc="10" dirty="0" smtClean="0">
                <a:latin typeface="Times New Roman"/>
                <a:cs typeface="Times New Roman"/>
              </a:rPr>
              <a:t>H</a:t>
            </a:r>
            <a:r>
              <a:rPr lang="en-US" sz="1200" spc="15" baseline="-13888" dirty="0" smtClean="0">
                <a:latin typeface="Times New Roman"/>
                <a:cs typeface="Times New Roman"/>
              </a:rPr>
              <a:t>0 </a:t>
            </a:r>
            <a:r>
              <a:rPr lang="en-US" sz="1200" spc="-40" dirty="0" smtClean="0">
                <a:latin typeface="Arial"/>
                <a:cs typeface="Arial"/>
              </a:rPr>
              <a:t>is  </a:t>
            </a:r>
            <a:r>
              <a:rPr lang="en-US" sz="1200" spc="-20" dirty="0" smtClean="0">
                <a:latin typeface="Arial"/>
                <a:cs typeface="Arial"/>
              </a:rPr>
              <a:t>true.</a:t>
            </a:r>
            <a:endParaRPr lang="en-US" sz="1200" dirty="0" smtClean="0">
              <a:latin typeface="Times New Roman"/>
              <a:cs typeface="Times New Roman"/>
            </a:endParaRPr>
          </a:p>
          <a:p>
            <a:pPr marL="492125" marR="154305" indent="-137795">
              <a:lnSpc>
                <a:spcPts val="1190"/>
              </a:lnSpc>
              <a:spcBef>
                <a:spcPts val="10"/>
              </a:spcBef>
              <a:buClr>
                <a:srgbClr val="024F84"/>
              </a:buClr>
              <a:buChar char="–"/>
              <a:tabLst>
                <a:tab pos="492125" algn="l"/>
              </a:tabLst>
            </a:pPr>
            <a:r>
              <a:rPr lang="en-US" sz="1000" spc="-35" dirty="0" smtClean="0">
                <a:latin typeface="Arial"/>
                <a:cs typeface="Arial"/>
              </a:rPr>
              <a:t>P(Type 1 Error) = α </a:t>
            </a: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n-US" sz="1100" dirty="0" smtClean="0">
                <a:solidFill>
                  <a:srgbClr val="024F84"/>
                </a:solidFill>
                <a:latin typeface="DejaVu Sans"/>
                <a:cs typeface="DejaVu Sans"/>
              </a:rPr>
              <a:t>▶ </a:t>
            </a:r>
            <a:r>
              <a:rPr lang="en-US" sz="1200" spc="-50" dirty="0" smtClean="0">
                <a:latin typeface="Arial"/>
                <a:cs typeface="Arial"/>
              </a:rPr>
              <a:t>A </a:t>
            </a:r>
            <a:r>
              <a:rPr lang="en-US" sz="1200" i="1" spc="-75" dirty="0" smtClean="0">
                <a:solidFill>
                  <a:srgbClr val="024F84"/>
                </a:solidFill>
                <a:latin typeface="Arial"/>
                <a:cs typeface="Arial"/>
              </a:rPr>
              <a:t>Type </a:t>
            </a:r>
            <a:r>
              <a:rPr lang="en-US" sz="1200" i="1" spc="-10" dirty="0" smtClean="0">
                <a:solidFill>
                  <a:srgbClr val="024F84"/>
                </a:solidFill>
                <a:latin typeface="Arial"/>
                <a:cs typeface="Arial"/>
              </a:rPr>
              <a:t>2 </a:t>
            </a:r>
            <a:r>
              <a:rPr lang="en-US" sz="1200" i="1" spc="-45" dirty="0" smtClean="0">
                <a:solidFill>
                  <a:srgbClr val="024F84"/>
                </a:solidFill>
                <a:latin typeface="Arial"/>
                <a:cs typeface="Arial"/>
              </a:rPr>
              <a:t>Error </a:t>
            </a:r>
            <a:r>
              <a:rPr lang="en-US" sz="1200" spc="-40" dirty="0" smtClean="0">
                <a:latin typeface="Arial"/>
                <a:cs typeface="Arial"/>
              </a:rPr>
              <a:t>is failing </a:t>
            </a:r>
            <a:r>
              <a:rPr lang="en-US" sz="1200" spc="5" dirty="0" smtClean="0">
                <a:latin typeface="Arial"/>
                <a:cs typeface="Arial"/>
              </a:rPr>
              <a:t>to </a:t>
            </a:r>
            <a:r>
              <a:rPr lang="en-US" sz="1200" spc="-30" dirty="0" smtClean="0">
                <a:latin typeface="Arial"/>
                <a:cs typeface="Arial"/>
              </a:rPr>
              <a:t>reject </a:t>
            </a:r>
            <a:r>
              <a:rPr lang="en-US" sz="1200" spc="-20" dirty="0" smtClean="0">
                <a:latin typeface="Arial"/>
                <a:cs typeface="Arial"/>
              </a:rPr>
              <a:t>the </a:t>
            </a:r>
            <a:r>
              <a:rPr lang="en-US" sz="1200" spc="-40" dirty="0" smtClean="0">
                <a:latin typeface="Arial"/>
                <a:cs typeface="Arial"/>
              </a:rPr>
              <a:t>null </a:t>
            </a:r>
            <a:r>
              <a:rPr lang="en-US" sz="1200" spc="-25" dirty="0" smtClean="0">
                <a:latin typeface="Arial"/>
                <a:cs typeface="Arial"/>
              </a:rPr>
              <a:t>hypothesis</a:t>
            </a:r>
            <a:r>
              <a:rPr lang="en-US" sz="1200" spc="20" dirty="0" smtClean="0">
                <a:latin typeface="Arial"/>
                <a:cs typeface="Arial"/>
              </a:rPr>
              <a:t> </a:t>
            </a:r>
            <a:r>
              <a:rPr lang="en-US" sz="1200" spc="-25" dirty="0" smtClean="0">
                <a:latin typeface="Arial"/>
                <a:cs typeface="Arial"/>
              </a:rPr>
              <a:t>when</a:t>
            </a:r>
            <a:endParaRPr lang="en-US" sz="1200" dirty="0" smtClean="0">
              <a:latin typeface="Arial"/>
              <a:cs typeface="Arial"/>
            </a:endParaRPr>
          </a:p>
          <a:p>
            <a:pPr marL="194310">
              <a:lnSpc>
                <a:spcPct val="100000"/>
              </a:lnSpc>
              <a:spcBef>
                <a:spcPts val="5"/>
              </a:spcBef>
            </a:pPr>
            <a:r>
              <a:rPr lang="en-US" sz="1200" i="1" spc="45" dirty="0" smtClean="0">
                <a:latin typeface="Times New Roman"/>
                <a:cs typeface="Times New Roman"/>
              </a:rPr>
              <a:t>H</a:t>
            </a:r>
            <a:r>
              <a:rPr lang="en-US" sz="1200" i="1" spc="67" baseline="-13888" dirty="0" smtClean="0">
                <a:latin typeface="Georgia"/>
                <a:cs typeface="Georgia"/>
              </a:rPr>
              <a:t>A </a:t>
            </a:r>
            <a:r>
              <a:rPr lang="en-US" sz="1200" spc="-40" dirty="0" smtClean="0">
                <a:latin typeface="Arial"/>
                <a:cs typeface="Arial"/>
              </a:rPr>
              <a:t>is </a:t>
            </a:r>
            <a:r>
              <a:rPr lang="en-US" sz="1200" spc="-20" dirty="0" smtClean="0">
                <a:latin typeface="Arial"/>
                <a:cs typeface="Arial"/>
              </a:rPr>
              <a:t>true.</a:t>
            </a:r>
          </a:p>
          <a:p>
            <a:pPr marL="492125" marR="154305" indent="-137795">
              <a:lnSpc>
                <a:spcPts val="1190"/>
              </a:lnSpc>
              <a:spcBef>
                <a:spcPts val="10"/>
              </a:spcBef>
              <a:buClr>
                <a:srgbClr val="024F84"/>
              </a:buClr>
              <a:buChar char="–"/>
              <a:tabLst>
                <a:tab pos="492125" algn="l"/>
              </a:tabLst>
            </a:pPr>
            <a:r>
              <a:rPr lang="en-US" sz="1000" spc="50" dirty="0" smtClean="0">
                <a:latin typeface="Arial"/>
                <a:cs typeface="Arial"/>
              </a:rPr>
              <a:t> </a:t>
            </a:r>
            <a:r>
              <a:rPr lang="en-US" sz="1000" spc="-35" dirty="0" smtClean="0">
                <a:latin typeface="Arial"/>
                <a:cs typeface="Arial"/>
              </a:rPr>
              <a:t>P(Type 2 Error) = β </a:t>
            </a:r>
            <a:endParaRPr lang="en-US" sz="1200" dirty="0" smtClean="0">
              <a:solidFill>
                <a:srgbClr val="024F84"/>
              </a:solidFill>
              <a:latin typeface="DejaVu Sans"/>
              <a:cs typeface="DejaVu Sans"/>
            </a:endParaRPr>
          </a:p>
          <a:p>
            <a:pPr marL="194310" marR="5080" indent="-182245">
              <a:lnSpc>
                <a:spcPct val="100000"/>
              </a:lnSpc>
              <a:spcBef>
                <a:spcPts val="20"/>
              </a:spcBef>
            </a:pPr>
            <a:r>
              <a:rPr sz="1100" dirty="0" smtClean="0">
                <a:solidFill>
                  <a:srgbClr val="024F84"/>
                </a:solidFill>
                <a:latin typeface="DejaVu Sans"/>
                <a:cs typeface="DejaVu Sans"/>
              </a:rPr>
              <a:t>▶ </a:t>
            </a:r>
            <a:r>
              <a:rPr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Power </a:t>
            </a:r>
            <a:r>
              <a:rPr sz="1200" spc="-40" dirty="0" smtClean="0">
                <a:latin typeface="Arial"/>
                <a:cs typeface="Arial"/>
              </a:rPr>
              <a:t>is </a:t>
            </a:r>
            <a:r>
              <a:rPr sz="1200" spc="-20" dirty="0" smtClean="0">
                <a:latin typeface="Arial"/>
                <a:cs typeface="Arial"/>
              </a:rPr>
              <a:t>the probability </a:t>
            </a:r>
            <a:r>
              <a:rPr sz="1200" spc="-15" dirty="0" smtClean="0">
                <a:latin typeface="Arial"/>
                <a:cs typeface="Arial"/>
              </a:rPr>
              <a:t>of </a:t>
            </a:r>
            <a:r>
              <a:rPr sz="1200" i="1" spc="-20" dirty="0" smtClean="0">
                <a:latin typeface="Arial"/>
                <a:cs typeface="Arial"/>
              </a:rPr>
              <a:t>correctly</a:t>
            </a:r>
            <a:r>
              <a:rPr sz="1200" spc="-20" dirty="0" smtClean="0">
                <a:latin typeface="Arial"/>
                <a:cs typeface="Arial"/>
              </a:rPr>
              <a:t> </a:t>
            </a:r>
            <a:r>
              <a:rPr sz="1200" spc="-30" dirty="0" smtClean="0">
                <a:latin typeface="Arial"/>
                <a:cs typeface="Arial"/>
              </a:rPr>
              <a:t>rejecting </a:t>
            </a:r>
            <a:r>
              <a:rPr sz="1200" i="1" spc="20" dirty="0" smtClean="0">
                <a:latin typeface="Times New Roman"/>
                <a:cs typeface="Times New Roman"/>
              </a:rPr>
              <a:t>H</a:t>
            </a:r>
            <a:r>
              <a:rPr sz="1200" spc="30" baseline="-13888" dirty="0" smtClean="0">
                <a:latin typeface="Times New Roman"/>
                <a:cs typeface="Times New Roman"/>
              </a:rPr>
              <a:t>0</a:t>
            </a:r>
            <a:r>
              <a:rPr sz="1200" spc="20" dirty="0" smtClean="0">
                <a:latin typeface="Arial"/>
                <a:cs typeface="Arial"/>
              </a:rPr>
              <a:t>, </a:t>
            </a:r>
            <a:r>
              <a:rPr sz="1200" spc="-25" dirty="0" smtClean="0">
                <a:latin typeface="Arial"/>
                <a:cs typeface="Arial"/>
              </a:rPr>
              <a:t>and  </a:t>
            </a:r>
            <a:r>
              <a:rPr sz="1200" spc="-30" dirty="0" smtClean="0">
                <a:latin typeface="Arial"/>
                <a:cs typeface="Arial"/>
              </a:rPr>
              <a:t>hence </a:t>
            </a:r>
            <a:r>
              <a:rPr sz="1200" spc="-20" dirty="0" smtClean="0">
                <a:latin typeface="Arial"/>
                <a:cs typeface="Arial"/>
              </a:rPr>
              <a:t>the </a:t>
            </a:r>
            <a:r>
              <a:rPr sz="1200" spc="-15" dirty="0" smtClean="0">
                <a:latin typeface="Arial"/>
                <a:cs typeface="Arial"/>
              </a:rPr>
              <a:t>complement of </a:t>
            </a:r>
            <a:r>
              <a:rPr sz="1200" spc="-20" dirty="0" smtClean="0">
                <a:latin typeface="Arial"/>
                <a:cs typeface="Arial"/>
              </a:rPr>
              <a:t>the probability </a:t>
            </a:r>
            <a:r>
              <a:rPr sz="1200" spc="-15" dirty="0" smtClean="0">
                <a:latin typeface="Arial"/>
                <a:cs typeface="Arial"/>
              </a:rPr>
              <a:t>of </a:t>
            </a:r>
            <a:r>
              <a:rPr sz="1200" spc="-50" dirty="0" smtClean="0">
                <a:latin typeface="Arial"/>
                <a:cs typeface="Arial"/>
              </a:rPr>
              <a:t>a </a:t>
            </a:r>
            <a:r>
              <a:rPr sz="1200" spc="-75" dirty="0" smtClean="0">
                <a:latin typeface="Arial"/>
                <a:cs typeface="Arial"/>
              </a:rPr>
              <a:t>Type </a:t>
            </a:r>
            <a:r>
              <a:rPr sz="1200" spc="-10" dirty="0" smtClean="0">
                <a:latin typeface="Arial"/>
                <a:cs typeface="Arial"/>
              </a:rPr>
              <a:t>2 </a:t>
            </a:r>
            <a:r>
              <a:rPr sz="1200" spc="-35" dirty="0" smtClean="0">
                <a:latin typeface="Arial"/>
                <a:cs typeface="Arial"/>
              </a:rPr>
              <a:t>Error</a:t>
            </a:r>
            <a:endParaRPr lang="en-US" sz="1200" spc="-35" dirty="0" smtClean="0">
              <a:latin typeface="Arial"/>
              <a:cs typeface="Arial"/>
            </a:endParaRPr>
          </a:p>
          <a:p>
            <a:pPr marL="492125" marR="154305" indent="-137795">
              <a:lnSpc>
                <a:spcPts val="1190"/>
              </a:lnSpc>
              <a:spcBef>
                <a:spcPts val="10"/>
              </a:spcBef>
              <a:buClr>
                <a:srgbClr val="024F84"/>
              </a:buClr>
              <a:buChar char="–"/>
              <a:tabLst>
                <a:tab pos="492125" algn="l"/>
              </a:tabLst>
            </a:pPr>
            <a:r>
              <a:rPr sz="1200" spc="-35" dirty="0" smtClean="0">
                <a:latin typeface="Arial"/>
                <a:cs typeface="Arial"/>
              </a:rPr>
              <a:t>  </a:t>
            </a:r>
            <a:r>
              <a:rPr lang="en-US" sz="1200" spc="50" dirty="0">
                <a:latin typeface="Arial"/>
                <a:cs typeface="Arial"/>
              </a:rPr>
              <a:t> </a:t>
            </a:r>
            <a:r>
              <a:rPr lang="en-US" sz="1000" spc="-35" dirty="0" smtClean="0">
                <a:latin typeface="Arial"/>
                <a:cs typeface="Arial"/>
              </a:rPr>
              <a:t>Power = 1 - β </a:t>
            </a:r>
            <a:endParaRPr lang="en-US" sz="1200" dirty="0">
              <a:solidFill>
                <a:srgbClr val="024F84"/>
              </a:solidFill>
              <a:latin typeface="DejaVu Sans"/>
              <a:cs typeface="DejaVu Sans"/>
            </a:endParaRPr>
          </a:p>
          <a:p>
            <a:pPr marL="194310" marR="5080" indent="-182245">
              <a:lnSpc>
                <a:spcPct val="100000"/>
              </a:lnSpc>
              <a:spcBef>
                <a:spcPts val="20"/>
              </a:spcBef>
            </a:pP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8722" y="-36076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43938" y="57937"/>
            <a:ext cx="296862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4.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Hypothesis tests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prone </a:t>
            </a:r>
            <a:r>
              <a:rPr sz="1050" spc="4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decision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errors</a:t>
            </a:r>
            <a:endParaRPr sz="10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12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62986" y="452996"/>
            <a:ext cx="65468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15" dirty="0">
                <a:solidFill>
                  <a:srgbClr val="000000"/>
                </a:solidFill>
                <a:latin typeface="Arial"/>
                <a:cs typeface="Arial"/>
              </a:rPr>
              <a:t>Dec</a:t>
            </a:r>
            <a:r>
              <a:rPr sz="1200" b="1" spc="-30" dirty="0">
                <a:solidFill>
                  <a:srgbClr val="000000"/>
                </a:solidFill>
                <a:latin typeface="Arial"/>
                <a:cs typeface="Arial"/>
              </a:rPr>
              <a:t>isi</a:t>
            </a:r>
            <a:r>
              <a:rPr sz="1200" b="1" spc="-10" dirty="0">
                <a:solidFill>
                  <a:srgbClr val="000000"/>
                </a:solidFill>
                <a:latin typeface="Arial"/>
                <a:cs typeface="Arial"/>
              </a:rPr>
              <a:t>o</a:t>
            </a:r>
            <a:r>
              <a:rPr sz="1200" b="1" spc="-30" dirty="0">
                <a:solidFill>
                  <a:srgbClr val="000000"/>
                </a:solidFill>
                <a:latin typeface="Arial"/>
                <a:cs typeface="Arial"/>
              </a:rPr>
              <a:t>n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133360" y="672084"/>
          <a:ext cx="2859405" cy="652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7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2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250"/>
                        </a:lnSpc>
                        <a:tabLst>
                          <a:tab pos="1379855" algn="l"/>
                        </a:tabLst>
                      </a:pPr>
                      <a:r>
                        <a:rPr sz="1200" spc="-45" dirty="0">
                          <a:latin typeface="Arial"/>
                          <a:cs typeface="Arial"/>
                        </a:rPr>
                        <a:t>fail 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2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reject</a:t>
                      </a:r>
                      <a:r>
                        <a:rPr sz="12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	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reject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 baseline="-13888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78105">
                        <a:lnSpc>
                          <a:spcPts val="1230"/>
                        </a:lnSpc>
                      </a:pP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15" baseline="-13888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200" spc="225" baseline="-13888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true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7810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200" i="1" spc="45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i="1" spc="67" baseline="-13888" dirty="0">
                          <a:latin typeface="Georgia"/>
                          <a:cs typeface="Georgia"/>
                        </a:rPr>
                        <a:t>A</a:t>
                      </a:r>
                      <a:r>
                        <a:rPr sz="1200" i="1" spc="232" baseline="-13888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true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0" indent="-692785">
                        <a:lnSpc>
                          <a:spcPts val="1230"/>
                        </a:lnSpc>
                        <a:buClr>
                          <a:srgbClr val="007784"/>
                        </a:buClr>
                        <a:buFont typeface="DejaVu Sans"/>
                        <a:buChar char="✓"/>
                        <a:tabLst>
                          <a:tab pos="1187450" algn="l"/>
                          <a:tab pos="1188085" algn="l"/>
                        </a:tabLst>
                      </a:pPr>
                      <a:r>
                        <a:rPr sz="1200" i="1" spc="-7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Type </a:t>
                      </a:r>
                      <a:r>
                        <a:rPr sz="1200" i="1" spc="-1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1200" i="1" spc="-5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Error,</a:t>
                      </a:r>
                      <a:r>
                        <a:rPr sz="1200" i="1" spc="3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110" dirty="0">
                          <a:solidFill>
                            <a:srgbClr val="935151"/>
                          </a:solidFill>
                          <a:latin typeface="Times New Roman"/>
                          <a:cs typeface="Times New Roman"/>
                        </a:rPr>
                        <a:t>α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  <a:spcBef>
                          <a:spcPts val="790"/>
                        </a:spcBef>
                        <a:tabLst>
                          <a:tab pos="1242060" algn="l"/>
                        </a:tabLst>
                      </a:pPr>
                      <a:r>
                        <a:rPr sz="1200" i="1" spc="-7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Type  </a:t>
                      </a:r>
                      <a:r>
                        <a:rPr sz="1200" i="1" spc="-1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1200" i="1" spc="-17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-5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Error,</a:t>
                      </a:r>
                      <a:r>
                        <a:rPr sz="1200" i="1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60" dirty="0">
                          <a:solidFill>
                            <a:srgbClr val="935151"/>
                          </a:solidFill>
                          <a:latin typeface="Times New Roman"/>
                          <a:cs typeface="Times New Roman"/>
                        </a:rPr>
                        <a:t>β	</a:t>
                      </a:r>
                      <a:r>
                        <a:rPr sz="1200" i="1" spc="-40" dirty="0">
                          <a:solidFill>
                            <a:srgbClr val="007784"/>
                          </a:solidFill>
                          <a:latin typeface="Arial"/>
                          <a:cs typeface="Arial"/>
                        </a:rPr>
                        <a:t>Power, </a:t>
                      </a:r>
                      <a:r>
                        <a:rPr sz="1200" spc="-20" dirty="0">
                          <a:solidFill>
                            <a:srgbClr val="007784"/>
                          </a:solidFill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sz="1200" i="1" spc="114" dirty="0">
                          <a:solidFill>
                            <a:srgbClr val="007784"/>
                          </a:solidFill>
                          <a:latin typeface="Times New Roman"/>
                          <a:cs typeface="Times New Roman"/>
                        </a:rPr>
                        <a:t>−</a:t>
                      </a:r>
                      <a:r>
                        <a:rPr sz="1200" i="1" spc="-45" dirty="0">
                          <a:solidFill>
                            <a:srgbClr val="00778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60" dirty="0">
                          <a:solidFill>
                            <a:srgbClr val="007784"/>
                          </a:solidFill>
                          <a:latin typeface="Times New Roman"/>
                          <a:cs typeface="Times New Roman"/>
                        </a:rPr>
                        <a:t>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355600" y="983475"/>
            <a:ext cx="3996690" cy="44242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32740">
              <a:lnSpc>
                <a:spcPct val="100000"/>
              </a:lnSpc>
              <a:spcBef>
                <a:spcPts val="90"/>
              </a:spcBef>
            </a:pPr>
            <a:r>
              <a:rPr sz="1200" b="1" spc="-35" dirty="0">
                <a:latin typeface="Arial"/>
                <a:cs typeface="Arial"/>
              </a:rPr>
              <a:t>Truth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1050" y="2492375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Ho</a:t>
            </a:r>
            <a:r>
              <a:rPr lang="en-US" dirty="0" smtClean="0"/>
              <a:t>: Defendant is innocent.</a:t>
            </a:r>
          </a:p>
          <a:p>
            <a:r>
              <a:rPr lang="en-US" b="1" dirty="0" smtClean="0"/>
              <a:t>Ha</a:t>
            </a:r>
            <a:r>
              <a:rPr lang="en-US" dirty="0" smtClean="0"/>
              <a:t>: Defendant is guilty.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47650" y="1534609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Ex</a:t>
            </a:r>
            <a:r>
              <a:rPr lang="en-US" dirty="0" smtClean="0"/>
              <a:t>: What does a Type 1 and Type 2 error mean given the hypotheses below. Why type of error is worse?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8722" y="-36076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</p:spTree>
    <p:extLst>
      <p:ext uri="{BB962C8B-B14F-4D97-AF65-F5344CB8AC3E}">
        <p14:creationId xmlns:p14="http://schemas.microsoft.com/office/powerpoint/2010/main" val="3591665535"/>
      </p:ext>
    </p:extLst>
  </p:cSld>
  <p:clrMapOvr>
    <a:masterClrMapping/>
  </p:clrMapOvr>
  <p:transition>
    <p:cut/>
  </p:transition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26917" y="57937"/>
            <a:ext cx="148590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Summary </a:t>
            </a:r>
            <a:r>
              <a:rPr spc="30" dirty="0"/>
              <a:t>of </a:t>
            </a:r>
            <a:r>
              <a:rPr spc="20" dirty="0"/>
              <a:t>main</a:t>
            </a:r>
            <a:r>
              <a:rPr spc="-75" dirty="0"/>
              <a:t> </a:t>
            </a:r>
            <a:r>
              <a:rPr spc="15" dirty="0"/>
              <a:t>ideas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677" y="930516"/>
            <a:ext cx="3960495" cy="14217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3360" marR="5080" indent="-200660">
              <a:lnSpc>
                <a:spcPct val="100000"/>
              </a:lnSpc>
              <a:spcBef>
                <a:spcPts val="90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45" dirty="0">
                <a:latin typeface="Arial"/>
                <a:cs typeface="Arial"/>
              </a:rPr>
              <a:t>Use </a:t>
            </a:r>
            <a:r>
              <a:rPr sz="1200" spc="-25" dirty="0">
                <a:latin typeface="Arial"/>
                <a:cs typeface="Arial"/>
              </a:rPr>
              <a:t>hypothesis </a:t>
            </a:r>
            <a:r>
              <a:rPr sz="1200" spc="-15" dirty="0">
                <a:latin typeface="Arial"/>
                <a:cs typeface="Arial"/>
              </a:rPr>
              <a:t>tests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30" dirty="0">
                <a:latin typeface="Arial"/>
                <a:cs typeface="Arial"/>
              </a:rPr>
              <a:t>make </a:t>
            </a:r>
            <a:r>
              <a:rPr sz="1200" spc="-25" dirty="0">
                <a:latin typeface="Arial"/>
                <a:cs typeface="Arial"/>
              </a:rPr>
              <a:t>decisions </a:t>
            </a:r>
            <a:r>
              <a:rPr sz="1200" spc="-10" dirty="0">
                <a:latin typeface="Arial"/>
                <a:cs typeface="Arial"/>
              </a:rPr>
              <a:t>about </a:t>
            </a:r>
            <a:r>
              <a:rPr sz="1200" spc="-20" dirty="0">
                <a:latin typeface="Arial"/>
                <a:cs typeface="Arial"/>
              </a:rPr>
              <a:t>population  </a:t>
            </a:r>
            <a:r>
              <a:rPr sz="1200" spc="-25" dirty="0">
                <a:latin typeface="Arial"/>
                <a:cs typeface="Arial"/>
              </a:rPr>
              <a:t>parameters</a:t>
            </a:r>
            <a:endParaRPr sz="1200">
              <a:latin typeface="Arial"/>
              <a:cs typeface="Arial"/>
            </a:endParaRPr>
          </a:p>
          <a:p>
            <a:pPr marL="213360" marR="164465" indent="-200660">
              <a:lnSpc>
                <a:spcPct val="100000"/>
              </a:lnSpc>
              <a:spcBef>
                <a:spcPts val="309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25" dirty="0">
                <a:latin typeface="Arial"/>
                <a:cs typeface="Arial"/>
              </a:rPr>
              <a:t>Hypothesis </a:t>
            </a:r>
            <a:r>
              <a:rPr sz="1200" spc="-15" dirty="0">
                <a:latin typeface="Arial"/>
                <a:cs typeface="Arial"/>
              </a:rPr>
              <a:t>tests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conﬁdence </a:t>
            </a:r>
            <a:r>
              <a:rPr sz="1200" spc="-35" dirty="0">
                <a:latin typeface="Arial"/>
                <a:cs typeface="Arial"/>
              </a:rPr>
              <a:t>intervals </a:t>
            </a:r>
            <a:r>
              <a:rPr sz="1200" spc="-15" dirty="0">
                <a:latin typeface="Arial"/>
                <a:cs typeface="Arial"/>
              </a:rPr>
              <a:t>at </a:t>
            </a:r>
            <a:r>
              <a:rPr sz="1200" spc="-35" dirty="0">
                <a:latin typeface="Arial"/>
                <a:cs typeface="Arial"/>
              </a:rPr>
              <a:t>equivalent  </a:t>
            </a:r>
            <a:r>
              <a:rPr sz="1200" spc="-25" dirty="0">
                <a:latin typeface="Arial"/>
                <a:cs typeface="Arial"/>
              </a:rPr>
              <a:t>signiﬁcance/conﬁdence </a:t>
            </a:r>
            <a:r>
              <a:rPr sz="1200" spc="-45" dirty="0">
                <a:latin typeface="Arial"/>
                <a:cs typeface="Arial"/>
              </a:rPr>
              <a:t>levels </a:t>
            </a:r>
            <a:r>
              <a:rPr sz="1200" spc="-20" dirty="0">
                <a:latin typeface="Arial"/>
                <a:cs typeface="Arial"/>
              </a:rPr>
              <a:t>should</a:t>
            </a:r>
            <a:r>
              <a:rPr sz="1200" spc="70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agree</a:t>
            </a:r>
            <a:endParaRPr sz="1200">
              <a:latin typeface="Arial"/>
              <a:cs typeface="Arial"/>
            </a:endParaRPr>
          </a:p>
          <a:p>
            <a:pPr marL="213360" marR="32384" indent="-20066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35" dirty="0">
                <a:latin typeface="Arial"/>
                <a:cs typeface="Arial"/>
              </a:rPr>
              <a:t>Results </a:t>
            </a:r>
            <a:r>
              <a:rPr sz="1200" spc="-10" dirty="0">
                <a:latin typeface="Arial"/>
                <a:cs typeface="Arial"/>
              </a:rPr>
              <a:t>that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25" dirty="0">
                <a:latin typeface="Arial"/>
                <a:cs typeface="Arial"/>
              </a:rPr>
              <a:t>statistically </a:t>
            </a:r>
            <a:r>
              <a:rPr sz="1200" spc="-30" dirty="0">
                <a:latin typeface="Arial"/>
                <a:cs typeface="Arial"/>
              </a:rPr>
              <a:t>signiﬁcant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35" dirty="0">
                <a:latin typeface="Arial"/>
                <a:cs typeface="Arial"/>
              </a:rPr>
              <a:t>necessarily  </a:t>
            </a:r>
            <a:r>
              <a:rPr sz="1200" spc="-25" dirty="0">
                <a:latin typeface="Arial"/>
                <a:cs typeface="Arial"/>
              </a:rPr>
              <a:t>practically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-30" dirty="0">
                <a:latin typeface="Arial"/>
                <a:cs typeface="Arial"/>
              </a:rPr>
              <a:t>signiﬁcant</a:t>
            </a:r>
            <a:endParaRPr sz="1200">
              <a:latin typeface="Arial"/>
              <a:cs typeface="Arial"/>
            </a:endParaRPr>
          </a:p>
          <a:p>
            <a:pPr marL="213360" indent="-200660">
              <a:lnSpc>
                <a:spcPct val="100000"/>
              </a:lnSpc>
              <a:spcBef>
                <a:spcPts val="310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25" dirty="0">
                <a:latin typeface="Arial"/>
                <a:cs typeface="Arial"/>
              </a:rPr>
              <a:t>Hypothesis </a:t>
            </a:r>
            <a:r>
              <a:rPr sz="1200" spc="-15" dirty="0">
                <a:latin typeface="Arial"/>
                <a:cs typeface="Arial"/>
              </a:rPr>
              <a:t>tests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25" dirty="0">
                <a:latin typeface="Arial"/>
                <a:cs typeface="Arial"/>
              </a:rPr>
              <a:t>prone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25" dirty="0">
                <a:latin typeface="Arial"/>
                <a:cs typeface="Arial"/>
              </a:rPr>
              <a:t>decision</a:t>
            </a:r>
            <a:r>
              <a:rPr sz="1200" spc="110" dirty="0">
                <a:latin typeface="Arial"/>
                <a:cs typeface="Arial"/>
              </a:rPr>
              <a:t> </a:t>
            </a:r>
            <a:r>
              <a:rPr sz="1200" spc="-30" dirty="0">
                <a:latin typeface="Arial"/>
                <a:cs typeface="Arial"/>
              </a:rPr>
              <a:t>errors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12488" y="3279140"/>
            <a:ext cx="13779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13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650" y="272269"/>
            <a:ext cx="419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👫 </a:t>
            </a:r>
            <a:r>
              <a:rPr lang="en-US" sz="2000" b="1" dirty="0" smtClean="0"/>
              <a:t>What is a big difference between Randomization Hypothesis Testing and CLT-based Hypothesis Testing?</a:t>
            </a:r>
            <a:endParaRPr lang="en-US" sz="2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194" y="1196975"/>
            <a:ext cx="3423312" cy="16126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0050" y="2834012"/>
            <a:ext cx="403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To </a:t>
            </a:r>
            <a:r>
              <a:rPr lang="en-US" sz="1000" b="1" dirty="0"/>
              <a:t>calculate the </a:t>
            </a:r>
            <a:r>
              <a:rPr lang="en-US" sz="1000" b="1" dirty="0" smtClean="0">
                <a:solidFill>
                  <a:srgbClr val="C00000"/>
                </a:solidFill>
              </a:rPr>
              <a:t>p-value</a:t>
            </a:r>
            <a:r>
              <a:rPr lang="en-US" sz="1000" dirty="0" smtClean="0"/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u="sng" dirty="0" smtClean="0"/>
              <a:t>Randomization Hypothesis Testing </a:t>
            </a:r>
            <a:r>
              <a:rPr lang="en-US" sz="1000" dirty="0" smtClean="0"/>
              <a:t>uses a </a:t>
            </a:r>
            <a:r>
              <a:rPr lang="en-US" sz="1000" u="sng" dirty="0" smtClean="0"/>
              <a:t>randomization distribution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u="sng" dirty="0" smtClean="0"/>
              <a:t>CLT-based hypothesis testing </a:t>
            </a:r>
            <a:r>
              <a:rPr lang="en-US" sz="1000" dirty="0" smtClean="0"/>
              <a:t>uses </a:t>
            </a:r>
            <a:r>
              <a:rPr lang="en-US" sz="1000" u="sng" dirty="0" smtClean="0"/>
              <a:t>the sampling distribution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13738346"/>
      </p:ext>
    </p:extLst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4392</TotalTime>
  <Words>4722</Words>
  <Application>Microsoft Office PowerPoint</Application>
  <PresentationFormat>Custom</PresentationFormat>
  <Paragraphs>879</Paragraphs>
  <Slides>82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82</vt:i4>
      </vt:variant>
    </vt:vector>
  </HeadingPairs>
  <TitlesOfParts>
    <vt:vector size="90" baseType="lpstr">
      <vt:lpstr>Arial</vt:lpstr>
      <vt:lpstr>Calibri</vt:lpstr>
      <vt:lpstr>Cambria Math</vt:lpstr>
      <vt:lpstr>DejaVu Sans</vt:lpstr>
      <vt:lpstr>DejaVu Serif</vt:lpstr>
      <vt:lpstr>Georgia</vt:lpstr>
      <vt:lpstr>Times New Roman</vt:lpstr>
      <vt:lpstr>Office Theme</vt:lpstr>
      <vt:lpstr>PowerPoint Presentation</vt:lpstr>
      <vt:lpstr>Outline</vt:lpstr>
      <vt:lpstr>Announcements</vt:lpstr>
      <vt:lpstr>Outline</vt:lpstr>
      <vt:lpstr>Outline</vt:lpstr>
      <vt:lpstr>Outline</vt:lpstr>
      <vt:lpstr>PowerPoint Presentation</vt:lpstr>
      <vt:lpstr>Outline</vt:lpstr>
      <vt:lpstr>Outline</vt:lpstr>
      <vt:lpstr>Outline</vt:lpstr>
      <vt:lpstr>1. Use hypothesis tests to make decisions about population parameters</vt:lpstr>
      <vt:lpstr>Outline</vt:lpstr>
      <vt:lpstr>PowerPoint Presentation</vt:lpstr>
      <vt:lpstr>PowerPoint Presentation</vt:lpstr>
      <vt:lpstr>PowerPoint Presentation</vt:lpstr>
      <vt:lpstr>PowerPoint Presentation</vt:lpstr>
      <vt:lpstr>Outline</vt:lpstr>
      <vt:lpstr>PowerPoint Presentation</vt:lpstr>
      <vt:lpstr>PowerPoint Presentation</vt:lpstr>
      <vt:lpstr>PowerPoint Presentation</vt:lpstr>
      <vt:lpstr>Outline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Outline</vt:lpstr>
      <vt:lpstr>PowerPoint Presentation</vt:lpstr>
      <vt:lpstr>PowerPoint Presentation</vt:lpstr>
      <vt:lpstr>PowerPoint Presentation</vt:lpstr>
      <vt:lpstr>PowerPoint Presentation</vt:lpstr>
      <vt:lpstr>Application exercise: 3.2 Hypothesis testing for a single mean</vt:lpstr>
      <vt:lpstr>Outline</vt:lpstr>
      <vt:lpstr>Clicker question</vt:lpstr>
      <vt:lpstr>Clicker question</vt:lpstr>
      <vt:lpstr>Common misconceptions about hypothesis testing</vt:lpstr>
      <vt:lpstr>Common misconceptions about hypothesis testing</vt:lpstr>
      <vt:lpstr>Common misconceptions about hypothesis testing</vt:lpstr>
      <vt:lpstr>Outline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Outline</vt:lpstr>
      <vt:lpstr>PowerPoint Presentation</vt:lpstr>
      <vt:lpstr>TWO sided Hypothesis Test  with α significance level</vt:lpstr>
      <vt:lpstr>PowerPoint Presentation</vt:lpstr>
      <vt:lpstr>PowerPoint Presentation</vt:lpstr>
      <vt:lpstr>Clicker question</vt:lpstr>
      <vt:lpstr>Clicker question</vt:lpstr>
      <vt:lpstr>Clicker question</vt:lpstr>
      <vt:lpstr>Clicker question</vt:lpstr>
      <vt:lpstr>A 95% conﬁdence interval for the average normal body  temperature of humans is found to be (98.1 F, 98.4 F). Which  of the following is true?</vt:lpstr>
      <vt:lpstr>A 95% conﬁdence interval for the average normal body  temperature of humans is found to be (98.1 F, 98.4 F). Which  of the following is true?</vt:lpstr>
      <vt:lpstr>A 95% conﬁdence interval for the average normal body  temperature of humans is found to be (98.1 F, 98.4 F). Which  of the following is true?</vt:lpstr>
      <vt:lpstr>A 95% conﬁdence interval for the average normal body  temperature of humans is found to be (98.1 F, 98.4 F). Which  of the following is true?</vt:lpstr>
      <vt:lpstr>A 95% conﬁdence interval for the average normal body  temperature of humans is found to be (98.1 F, 98.4 F). Which  of the following is true?</vt:lpstr>
      <vt:lpstr>A 95% conﬁdence interval for the average normal body  temperature of humans is found to be (98.1 F, 98.4 F). Which  of the following is true?</vt:lpstr>
      <vt:lpstr>A 95% conﬁdence interval for the average normal body  temperature of humans is found to be (98.1 F, 98.4 F). Which  of the following is true?</vt:lpstr>
      <vt:lpstr>A 95% conﬁdence interval for the average normal body  temperature of humans is found to be (98.1 F, 98.4 F). Which  of the following is true?</vt:lpstr>
      <vt:lpstr>A 95% conﬁdence interval for the average normal body  temperature of humans is found to be (98.1 F, 98.4 F). Which  of the following is true?</vt:lpstr>
      <vt:lpstr>A 95% conﬁdence interval for the average normal body  temperature of humans is found to be (98.1 F, 98.4 F). Which  of the following is true?</vt:lpstr>
      <vt:lpstr>Outline</vt:lpstr>
      <vt:lpstr>Outline</vt:lpstr>
      <vt:lpstr>3.  Results that are statistically signiﬁcant are not necessarily practically signiﬁcant</vt:lpstr>
      <vt:lpstr>3.  Results that are statistically signiﬁcant are not necessarily practically signiﬁcant</vt:lpstr>
      <vt:lpstr>3.  Results that are statistically signiﬁcant are not necessarily practically signiﬁcant</vt:lpstr>
      <vt:lpstr>Outline</vt:lpstr>
      <vt:lpstr>Outline</vt:lpstr>
      <vt:lpstr>PowerPoint Presentation</vt:lpstr>
      <vt:lpstr>PowerPoint Presentation</vt:lpstr>
      <vt:lpstr>Decision</vt:lpstr>
      <vt:lpstr>Decision</vt:lpstr>
      <vt:lpstr>Decision</vt:lpstr>
      <vt:lpstr>Decision</vt:lpstr>
      <vt:lpstr>Summary of main ideas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3: Foundations for inference - 3. Hypothesis tests</dc:title>
  <dc:creator>Sta 101 - Spring 2016</dc:creator>
  <cp:lastModifiedBy>Dr Victoria Ellison, Ph.D.</cp:lastModifiedBy>
  <cp:revision>75</cp:revision>
  <cp:lastPrinted>2019-02-20T18:54:53Z</cp:lastPrinted>
  <dcterms:created xsi:type="dcterms:W3CDTF">2018-10-02T18:14:11Z</dcterms:created>
  <dcterms:modified xsi:type="dcterms:W3CDTF">2019-02-24T16:32:58Z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2016-05-04T00:00:00Z</vt:filetime>
  </property>
  <property fmtid="{D5CDD505-2E9C-101B-9397-08002B2CF9AE}" pid="3" name="Creator">
    <vt:lpwstr>LaTeX with Beamer class version 3.36</vt:lpwstr>
  </property>
  <property fmtid="{D5CDD505-2E9C-101B-9397-08002B2CF9AE}" pid="4" name="LastSaved">
    <vt:filetime>2018-10-02T00:00:00Z</vt:filetime>
  </property>
</Properties>
</file>