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6"/>
  </p:handoutMasterIdLst>
  <p:sldIdLst>
    <p:sldId id="256" r:id="rId2"/>
    <p:sldId id="257" r:id="rId3"/>
    <p:sldId id="304" r:id="rId4"/>
    <p:sldId id="305" r:id="rId5"/>
    <p:sldId id="323" r:id="rId6"/>
    <p:sldId id="324" r:id="rId7"/>
    <p:sldId id="309" r:id="rId8"/>
    <p:sldId id="322" r:id="rId9"/>
    <p:sldId id="307" r:id="rId10"/>
    <p:sldId id="306" r:id="rId11"/>
    <p:sldId id="308" r:id="rId12"/>
    <p:sldId id="318" r:id="rId13"/>
    <p:sldId id="316" r:id="rId14"/>
    <p:sldId id="315" r:id="rId15"/>
    <p:sldId id="310" r:id="rId16"/>
    <p:sldId id="311" r:id="rId17"/>
    <p:sldId id="317" r:id="rId18"/>
    <p:sldId id="312" r:id="rId19"/>
    <p:sldId id="313" r:id="rId20"/>
    <p:sldId id="314" r:id="rId21"/>
    <p:sldId id="325" r:id="rId22"/>
    <p:sldId id="330" r:id="rId23"/>
    <p:sldId id="262" r:id="rId24"/>
    <p:sldId id="329" r:id="rId25"/>
    <p:sldId id="265" r:id="rId26"/>
    <p:sldId id="328" r:id="rId27"/>
    <p:sldId id="332" r:id="rId28"/>
    <p:sldId id="333" r:id="rId29"/>
    <p:sldId id="338" r:id="rId30"/>
    <p:sldId id="334" r:id="rId31"/>
    <p:sldId id="335" r:id="rId32"/>
    <p:sldId id="337" r:id="rId33"/>
    <p:sldId id="336" r:id="rId34"/>
    <p:sldId id="363" r:id="rId35"/>
    <p:sldId id="319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21" r:id="rId44"/>
    <p:sldId id="320" r:id="rId45"/>
    <p:sldId id="269" r:id="rId46"/>
    <p:sldId id="270" r:id="rId47"/>
    <p:sldId id="346" r:id="rId48"/>
    <p:sldId id="347" r:id="rId49"/>
    <p:sldId id="348" r:id="rId50"/>
    <p:sldId id="276" r:id="rId51"/>
    <p:sldId id="277" r:id="rId52"/>
    <p:sldId id="278" r:id="rId53"/>
    <p:sldId id="279" r:id="rId54"/>
    <p:sldId id="351" r:id="rId55"/>
    <p:sldId id="355" r:id="rId56"/>
    <p:sldId id="362" r:id="rId57"/>
    <p:sldId id="349" r:id="rId58"/>
    <p:sldId id="350" r:id="rId59"/>
    <p:sldId id="352" r:id="rId60"/>
    <p:sldId id="280" r:id="rId61"/>
    <p:sldId id="360" r:id="rId62"/>
    <p:sldId id="271" r:id="rId63"/>
    <p:sldId id="354" r:id="rId64"/>
    <p:sldId id="281" r:id="rId65"/>
    <p:sldId id="282" r:id="rId66"/>
    <p:sldId id="283" r:id="rId67"/>
    <p:sldId id="361" r:id="rId68"/>
    <p:sldId id="356" r:id="rId69"/>
    <p:sldId id="358" r:id="rId70"/>
    <p:sldId id="364" r:id="rId71"/>
    <p:sldId id="365" r:id="rId72"/>
    <p:sldId id="359" r:id="rId73"/>
    <p:sldId id="285" r:id="rId74"/>
    <p:sldId id="286" r:id="rId75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59198" cy="365761"/>
          </a:xfrm>
          <a:prstGeom prst="rect">
            <a:avLst/>
          </a:prstGeom>
        </p:spPr>
        <p:txBody>
          <a:bodyPr vert="horz" lIns="191649" tIns="95825" rIns="191649" bIns="95825" rtlCol="0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698" y="0"/>
            <a:ext cx="4159198" cy="365761"/>
          </a:xfrm>
          <a:prstGeom prst="rect">
            <a:avLst/>
          </a:prstGeom>
        </p:spPr>
        <p:txBody>
          <a:bodyPr vert="horz" lIns="191649" tIns="95825" rIns="191649" bIns="95825" rtlCol="0"/>
          <a:lstStyle>
            <a:lvl1pPr algn="r">
              <a:defRPr sz="2500"/>
            </a:lvl1pPr>
          </a:lstStyle>
          <a:p>
            <a:fld id="{F8D121A8-8595-4873-98FF-8859DD1C0243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949442"/>
            <a:ext cx="4159198" cy="365759"/>
          </a:xfrm>
          <a:prstGeom prst="rect">
            <a:avLst/>
          </a:prstGeom>
        </p:spPr>
        <p:txBody>
          <a:bodyPr vert="horz" lIns="191649" tIns="95825" rIns="191649" bIns="95825" rtlCol="0" anchor="b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698" y="6949442"/>
            <a:ext cx="4159198" cy="365759"/>
          </a:xfrm>
          <a:prstGeom prst="rect">
            <a:avLst/>
          </a:prstGeom>
        </p:spPr>
        <p:txBody>
          <a:bodyPr vert="horz" lIns="191649" tIns="95825" rIns="191649" bIns="95825" rtlCol="0" anchor="b"/>
          <a:lstStyle>
            <a:lvl1pPr algn="r">
              <a:defRPr sz="2500"/>
            </a:lvl1pPr>
          </a:lstStyle>
          <a:p>
            <a:fld id="{0A17C39C-BF0E-43FC-AE25-C6436764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22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662" y="57937"/>
            <a:ext cx="4414774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5453" y="1636255"/>
            <a:ext cx="4219193" cy="1124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27982" y="3283980"/>
            <a:ext cx="107314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courses.science.psu.edu/stat500/node/51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courses.science.psu.edu/stat500/node/51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courses.science.psu.edu/stat500/node/51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courses.science.psu.edu/stat500/node/5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8785"/>
            <a:ext cx="4102100" cy="64325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510540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4: </a:t>
            </a:r>
            <a:r>
              <a:rPr sz="1400" b="1" spc="20" dirty="0">
                <a:solidFill>
                  <a:srgbClr val="FFFFFF"/>
                </a:solidFill>
                <a:latin typeface="Arial"/>
                <a:cs typeface="Arial"/>
              </a:rPr>
              <a:t>Inference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400" b="1" spc="15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400" b="1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400">
              <a:latin typeface="Arial"/>
              <a:cs typeface="Arial"/>
            </a:endParaRPr>
          </a:p>
          <a:p>
            <a:pPr marL="68135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Inference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using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-distribution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4244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sz="1200" spc="40" dirty="0">
                <a:latin typeface="Arial"/>
                <a:cs typeface="Arial"/>
              </a:rPr>
              <a:t>- </a:t>
            </a:r>
            <a:r>
              <a:rPr lang="en-US" sz="1200" spc="-25" dirty="0" smtClean="0">
                <a:latin typeface="Arial"/>
                <a:cs typeface="Arial"/>
              </a:rPr>
              <a:t>Spring</a:t>
            </a:r>
            <a:r>
              <a:rPr sz="1200" spc="-40" dirty="0" smtClean="0">
                <a:latin typeface="Arial"/>
                <a:cs typeface="Arial"/>
              </a:rPr>
              <a:t> </a:t>
            </a:r>
            <a:r>
              <a:rPr sz="1200" spc="-10" dirty="0" smtClean="0">
                <a:latin typeface="Arial"/>
                <a:cs typeface="Arial"/>
              </a:rPr>
              <a:t>201</a:t>
            </a:r>
            <a:r>
              <a:rPr lang="en-US" sz="1200" spc="-10" dirty="0">
                <a:latin typeface="Arial"/>
                <a:cs typeface="Arial"/>
              </a:rPr>
              <a:t>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4716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7736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1650" y="2967736"/>
            <a:ext cx="25958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https://www2.stat.duke.edu/courses/Spring19/sta101.001/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1026" name="Picture 2" descr="Fluid Pouring in Pint Gla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864870"/>
            <a:ext cx="1469156" cy="1049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67853659"/>
                  </p:ext>
                </p:extLst>
              </p:nvPr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900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67853659"/>
                  </p:ext>
                </p:extLst>
              </p:nvPr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89141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48750" r="-139103" b="-26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7840" t="-48750" r="-1878" b="-26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112264" r="-139103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we know from Unit 3</a:t>
            </a:r>
          </a:p>
          <a:p>
            <a:r>
              <a:rPr lang="en-US" dirty="0" smtClean="0"/>
              <a:t>Making a Confidence </a:t>
            </a:r>
            <a:r>
              <a:rPr lang="en-US" dirty="0" smtClean="0"/>
              <a:t>Interval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</a:t>
            </a:r>
            <a:r>
              <a:rPr lang="en-US" sz="1000" dirty="0" smtClean="0"/>
              <a:t>One of the available </a:t>
            </a:r>
            <a:r>
              <a:rPr lang="en-US" sz="1000" b="1" dirty="0" smtClean="0"/>
              <a:t>Sample Size/Skewness “Scenarios” </a:t>
            </a:r>
            <a:r>
              <a:rPr lang="en-US" sz="1000" dirty="0" smtClean="0"/>
              <a:t>is met</a:t>
            </a:r>
          </a:p>
        </p:txBody>
      </p:sp>
      <p:sp>
        <p:nvSpPr>
          <p:cNvPr id="3" name="Multiply 2"/>
          <p:cNvSpPr/>
          <p:nvPr/>
        </p:nvSpPr>
        <p:spPr>
          <a:xfrm>
            <a:off x="3276346" y="2014816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68985434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9151946"/>
                  </p:ext>
                </p:extLst>
              </p:nvPr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dirty="0" smtClean="0"/>
                            <a:t>Test Stat</a:t>
                          </a:r>
                          <a:endParaRPr lang="en-US" sz="9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9151946"/>
                  </p:ext>
                </p:extLst>
              </p:nvPr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70027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50649" r="-127429" b="-2792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0548" t="-50649" r="-1826" b="-2792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109434" r="-127429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we know from Unit 3</a:t>
            </a:r>
          </a:p>
          <a:p>
            <a:r>
              <a:rPr lang="en-US" dirty="0" smtClean="0"/>
              <a:t>Hypothesis </a:t>
            </a:r>
            <a:r>
              <a:rPr lang="en-US" dirty="0" smtClean="0"/>
              <a:t>Testing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3" name="Multiply 2"/>
          <p:cNvSpPr/>
          <p:nvPr/>
        </p:nvSpPr>
        <p:spPr>
          <a:xfrm>
            <a:off x="3276346" y="2014816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00250" y="1467664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3067050" y="1463641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0218804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794" y="323646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794" y="514781"/>
            <a:ext cx="4502306" cy="3189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lang="en-US" sz="1050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r>
              <a:rPr lang="en-US" sz="1050" u="sng" spc="-20" dirty="0" smtClean="0">
                <a:latin typeface="Arial"/>
                <a:cs typeface="Arial"/>
              </a:rPr>
              <a:t>Problem</a:t>
            </a:r>
            <a:r>
              <a:rPr lang="en-US" sz="1050" spc="-20" dirty="0" smtClean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050" spc="25" dirty="0" smtClean="0">
                <a:latin typeface="Arial"/>
                <a:cs typeface="Arial"/>
              </a:rPr>
              <a:t>plug </a:t>
            </a:r>
            <a:r>
              <a:rPr lang="en-US" sz="1050" spc="10" dirty="0">
                <a:latin typeface="Arial"/>
                <a:cs typeface="Arial"/>
              </a:rPr>
              <a:t>in </a:t>
            </a:r>
            <a:r>
              <a:rPr lang="en-US" sz="1100" i="1" spc="-30" dirty="0">
                <a:latin typeface="Georgia"/>
                <a:cs typeface="Georgia"/>
              </a:rPr>
              <a:t>s </a:t>
            </a:r>
            <a:r>
              <a:rPr lang="en-US" sz="1050" spc="25" dirty="0">
                <a:latin typeface="Arial"/>
                <a:cs typeface="Arial"/>
              </a:rPr>
              <a:t>for</a:t>
            </a:r>
            <a:r>
              <a:rPr lang="en-US" sz="1050" spc="55" dirty="0">
                <a:latin typeface="Arial"/>
                <a:cs typeface="Arial"/>
              </a:rPr>
              <a:t> </a:t>
            </a:r>
            <a:r>
              <a:rPr lang="en-US" sz="1100" i="1" spc="-45" dirty="0" smtClean="0">
                <a:latin typeface="Arial"/>
                <a:cs typeface="Arial"/>
              </a:rPr>
              <a:t>σ.</a:t>
            </a: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Old Solution (from Unit 3): </a:t>
            </a:r>
            <a:r>
              <a:rPr lang="en-US" sz="1100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we don’t know σ, only proceed with CLT hypothesis testing (or confidence interval) if n&gt;30. But we still have some unaccounted for uncertainty of approximating σ with s.</a:t>
            </a:r>
            <a:endParaRPr lang="en-US" sz="1100" i="1" spc="-45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latin typeface="Arial"/>
                <a:cs typeface="Arial"/>
              </a:rPr>
              <a:t>Better Solution (Use from Now on):</a:t>
            </a:r>
            <a:endParaRPr lang="en-US" sz="1050" u="sng" spc="-20" dirty="0" smtClean="0"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 smtClean="0"/>
              <a:t>🔍</a:t>
            </a:r>
            <a:r>
              <a:rPr lang="en-US" sz="1050" dirty="0"/>
              <a:t> </a:t>
            </a:r>
            <a:r>
              <a:rPr lang="en-US" sz="1050" dirty="0" smtClean="0"/>
              <a:t>👫</a:t>
            </a:r>
            <a:r>
              <a:rPr lang="en-US" sz="1050" spc="20" dirty="0">
                <a:latin typeface="Arial"/>
                <a:cs typeface="Arial"/>
              </a:rPr>
              <a:t> ⚙</a:t>
            </a:r>
            <a:r>
              <a:rPr lang="en-US" sz="1050" dirty="0" smtClean="0"/>
              <a:t> </a:t>
            </a:r>
            <a:r>
              <a:rPr lang="en-US" sz="1050" spc="-20" dirty="0" smtClean="0">
                <a:latin typeface="Arial"/>
                <a:cs typeface="Arial"/>
              </a:rPr>
              <a:t>Use </a:t>
            </a:r>
            <a:r>
              <a:rPr sz="1050" spc="-20" dirty="0" smtClean="0">
                <a:latin typeface="Arial"/>
                <a:cs typeface="Arial"/>
              </a:rPr>
              <a:t>T</a:t>
            </a:r>
            <a:r>
              <a:rPr lang="en-US" sz="1050" spc="-20" dirty="0" smtClean="0">
                <a:latin typeface="Arial"/>
                <a:cs typeface="Arial"/>
              </a:rPr>
              <a:t>-distribution instead of Z-distribution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lang="en-US" sz="1050" spc="25" dirty="0" smtClean="0">
                <a:latin typeface="Arial"/>
                <a:cs typeface="Arial"/>
              </a:rPr>
              <a:t>when you </a:t>
            </a:r>
            <a:r>
              <a:rPr sz="1050" spc="25" dirty="0" smtClean="0">
                <a:latin typeface="Arial"/>
                <a:cs typeface="Arial"/>
              </a:rPr>
              <a:t>plug </a:t>
            </a:r>
            <a:r>
              <a:rPr sz="1050" spc="10" dirty="0">
                <a:latin typeface="Arial"/>
                <a:cs typeface="Arial"/>
              </a:rPr>
              <a:t>in </a:t>
            </a:r>
            <a:r>
              <a:rPr sz="1100" i="1" spc="-30" dirty="0">
                <a:latin typeface="Georgia"/>
                <a:cs typeface="Georgia"/>
              </a:rPr>
              <a:t>s </a:t>
            </a:r>
            <a:r>
              <a:rPr sz="1050" spc="25" dirty="0">
                <a:latin typeface="Arial"/>
                <a:cs typeface="Arial"/>
              </a:rPr>
              <a:t>for</a:t>
            </a:r>
            <a:r>
              <a:rPr sz="1050" spc="55" dirty="0">
                <a:latin typeface="Arial"/>
                <a:cs typeface="Arial"/>
              </a:rPr>
              <a:t> </a:t>
            </a:r>
            <a:r>
              <a:rPr sz="1100" i="1" spc="-45" dirty="0" smtClean="0">
                <a:latin typeface="Arial"/>
                <a:cs typeface="Arial"/>
              </a:rPr>
              <a:t>σ</a:t>
            </a:r>
            <a:endParaRPr lang="en-US" sz="1100" i="1" spc="-45" dirty="0" smtClean="0"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endParaRPr lang="en-US" sz="1050" u="sng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 startAt="2"/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</a:t>
            </a:r>
            <a:r>
              <a:rPr lang="en-US" sz="1100" u="sng" spc="-4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Tests and Confidence Intervals you Can Make:</a:t>
            </a:r>
            <a:endParaRPr lang="en-US" sz="1050" u="sng" spc="-2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marR="5080" lvl="3" indent="-171450">
              <a:lnSpc>
                <a:spcPts val="1360"/>
              </a:lnSpc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When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comparing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two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groups,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</a:t>
            </a:r>
            <a:r>
              <a:rPr lang="en-US" sz="1050" spc="-1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 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paired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or</a:t>
            </a:r>
            <a:r>
              <a:rPr lang="en-US"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30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All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inferential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framework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lang="en-US"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same...</a:t>
            </a: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endParaRPr lang="en-US" sz="1050" spc="1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30"/>
              </a:spcBef>
              <a:buAutoNum type="arabicPeriod"/>
              <a:tabLst>
                <a:tab pos="44386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61701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3350" y="249072"/>
            <a:ext cx="4419600" cy="321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20" dirty="0">
                <a:latin typeface="Arial"/>
                <a:cs typeface="Arial"/>
              </a:rPr>
              <a:t>Problem</a:t>
            </a:r>
            <a:r>
              <a:rPr lang="en-US" sz="1400" spc="-20" dirty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400" spc="25" dirty="0">
                <a:latin typeface="Arial"/>
                <a:cs typeface="Arial"/>
              </a:rPr>
              <a:t>plug </a:t>
            </a:r>
            <a:r>
              <a:rPr lang="en-US" sz="1400" spc="10" dirty="0">
                <a:latin typeface="Arial"/>
                <a:cs typeface="Arial"/>
              </a:rPr>
              <a:t>in </a:t>
            </a:r>
            <a:r>
              <a:rPr lang="en-US" sz="1400" i="1" spc="-30" dirty="0">
                <a:latin typeface="Georgia"/>
                <a:cs typeface="Georgia"/>
              </a:rPr>
              <a:t>s </a:t>
            </a:r>
            <a:r>
              <a:rPr lang="en-US" sz="1400" spc="25" dirty="0">
                <a:latin typeface="Arial"/>
                <a:cs typeface="Arial"/>
              </a:rPr>
              <a:t>for</a:t>
            </a:r>
            <a:r>
              <a:rPr lang="en-US" sz="1400" spc="55" dirty="0">
                <a:latin typeface="Arial"/>
                <a:cs typeface="Arial"/>
              </a:rPr>
              <a:t> </a:t>
            </a:r>
            <a:r>
              <a:rPr lang="en-US" sz="1400" i="1" spc="-45" dirty="0" smtClean="0">
                <a:latin typeface="Arial"/>
                <a:cs typeface="Arial"/>
              </a:rPr>
              <a:t>σ.</a:t>
            </a: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45" dirty="0" smtClean="0">
                <a:latin typeface="Arial"/>
                <a:cs typeface="Arial"/>
              </a:rPr>
              <a:t>Old </a:t>
            </a:r>
            <a:r>
              <a:rPr lang="en-US" sz="1400" u="sng" spc="-45" dirty="0">
                <a:latin typeface="Arial"/>
                <a:cs typeface="Arial"/>
              </a:rPr>
              <a:t>Solution (from Unit 3): </a:t>
            </a:r>
            <a:endParaRPr lang="en-US" sz="1400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When </a:t>
            </a:r>
            <a:r>
              <a:rPr lang="en-US" sz="1400" spc="-45" dirty="0">
                <a:latin typeface="Arial"/>
                <a:cs typeface="Arial"/>
              </a:rPr>
              <a:t>we don’t know σ, only proceed with CLT hypothesis testing (or confidence interval) if </a:t>
            </a:r>
            <a:r>
              <a:rPr lang="en-US" sz="1400" spc="-45" dirty="0">
                <a:solidFill>
                  <a:srgbClr val="C00000"/>
                </a:solidFill>
                <a:latin typeface="Arial"/>
                <a:cs typeface="Arial"/>
              </a:rPr>
              <a:t>n&gt;30</a:t>
            </a:r>
            <a:r>
              <a:rPr lang="en-US" sz="1400" spc="-45" dirty="0">
                <a:latin typeface="Arial"/>
                <a:cs typeface="Arial"/>
              </a:rPr>
              <a:t>. </a:t>
            </a:r>
            <a:endParaRPr lang="en-US" sz="1400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endParaRPr lang="en-US" sz="1400" spc="-45" dirty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45" dirty="0" smtClean="0">
                <a:latin typeface="Arial"/>
                <a:cs typeface="Arial"/>
              </a:rPr>
              <a:t>Issues:</a:t>
            </a:r>
            <a:endParaRPr lang="en-US" sz="1400" spc="-45" dirty="0" smtClean="0">
              <a:latin typeface="Arial"/>
              <a:cs typeface="Arial"/>
            </a:endParaRPr>
          </a:p>
          <a:p>
            <a:pPr marL="755650" lvl="1" indent="-285750">
              <a:spcBef>
                <a:spcPts val="135"/>
              </a:spcBef>
              <a:buFont typeface="Arial" panose="020B0604020202020204" pitchFamily="34" charset="0"/>
              <a:buChar char="•"/>
              <a:tabLst>
                <a:tab pos="167005" algn="l"/>
              </a:tabLst>
            </a:pPr>
            <a:r>
              <a:rPr lang="en-US" sz="1400" spc="-45" dirty="0" smtClean="0">
                <a:solidFill>
                  <a:srgbClr val="C00000"/>
                </a:solidFill>
                <a:latin typeface="Arial"/>
                <a:cs typeface="Arial"/>
              </a:rPr>
              <a:t>We </a:t>
            </a:r>
            <a:r>
              <a:rPr lang="en-US" sz="1400" u="sng" spc="-45" dirty="0" smtClean="0">
                <a:solidFill>
                  <a:srgbClr val="C00000"/>
                </a:solidFill>
                <a:latin typeface="Arial"/>
                <a:cs typeface="Arial"/>
              </a:rPr>
              <a:t>want</a:t>
            </a:r>
            <a:r>
              <a:rPr lang="en-US" sz="1400" spc="-45" dirty="0" smtClean="0">
                <a:solidFill>
                  <a:srgbClr val="C00000"/>
                </a:solidFill>
                <a:latin typeface="Arial"/>
                <a:cs typeface="Arial"/>
              </a:rPr>
              <a:t> to make confidence intervals and hypothesis tests for n ≤ 30.</a:t>
            </a:r>
          </a:p>
          <a:p>
            <a:pPr marL="755650" lvl="1" indent="-285750">
              <a:spcBef>
                <a:spcPts val="135"/>
              </a:spcBef>
              <a:buFont typeface="Arial" panose="020B0604020202020204" pitchFamily="34" charset="0"/>
              <a:buChar char="•"/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We still </a:t>
            </a:r>
            <a:r>
              <a:rPr lang="en-US" sz="1400" spc="-45" dirty="0">
                <a:latin typeface="Arial"/>
                <a:cs typeface="Arial"/>
              </a:rPr>
              <a:t>have some unaccounted for uncertainty of approximating σ with s.</a:t>
            </a:r>
            <a:endParaRPr lang="en-US" sz="1400" i="1" spc="-45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42538" y="716661"/>
                <a:ext cx="991746" cy="3565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/>
                  <a:t>Ex: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200" i="1"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538" y="716661"/>
                <a:ext cx="991746" cy="356572"/>
              </a:xfrm>
              <a:prstGeom prst="rect">
                <a:avLst/>
              </a:prstGeom>
              <a:blipFill>
                <a:blip r:embed="rId2"/>
                <a:stretch>
                  <a:fillRect l="-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950955" y="791687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16420" y="637798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s</a:t>
            </a:r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1801318" y="997032"/>
            <a:ext cx="381000" cy="302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1783531" y="2119045"/>
            <a:ext cx="381000" cy="302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916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71" y="-98425"/>
            <a:ext cx="403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Unit 4 onward…</a:t>
            </a:r>
          </a:p>
          <a:p>
            <a:r>
              <a:rPr lang="en-US" sz="2800" b="1" dirty="0" smtClean="0"/>
              <a:t>Using the T-distribution can gives us more </a:t>
            </a:r>
            <a:r>
              <a:rPr lang="en-US" sz="2800" b="1" dirty="0" smtClean="0">
                <a:solidFill>
                  <a:srgbClr val="C00000"/>
                </a:solidFill>
              </a:rPr>
              <a:t>flexibility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pic>
        <p:nvPicPr>
          <p:cNvPr id="3074" name="Picture 2" descr="Closed Brown Wooden Doors Inside Poor Lighted Ro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2333405"/>
            <a:ext cx="1826513" cy="97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1847850" y="1577975"/>
            <a:ext cx="2590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1640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5181217"/>
                  </p:ext>
                </p:extLst>
              </p:nvPr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900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900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5181217"/>
                  </p:ext>
                </p:extLst>
              </p:nvPr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89141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48750" r="-139103" b="-26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7840" t="-48750" r="-1878" b="-26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112264" r="-139103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7840" t="-112264" r="-1878" b="-1028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Making a Confidence </a:t>
            </a:r>
            <a:r>
              <a:rPr lang="en-US" dirty="0" smtClean="0"/>
              <a:t>Interval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5250" y="57938"/>
            <a:ext cx="4417313" cy="1788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Rectangle 1"/>
          <p:cNvSpPr/>
          <p:nvPr/>
        </p:nvSpPr>
        <p:spPr>
          <a:xfrm>
            <a:off x="3219450" y="2035175"/>
            <a:ext cx="1066800" cy="457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43250" y="2492375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407547548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7851122"/>
                  </p:ext>
                </p:extLst>
              </p:nvPr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dirty="0" smtClean="0"/>
                            <a:t>Test Stat</a:t>
                          </a:r>
                          <a:endParaRPr lang="en-US" sz="9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7851122"/>
                  </p:ext>
                </p:extLst>
              </p:nvPr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70027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50649" r="-127429" b="-2792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0548" t="-50649" r="-1826" b="-2792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109434" r="-127429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Hypothesis </a:t>
            </a:r>
            <a:r>
              <a:rPr lang="en-US" dirty="0" smtClean="0"/>
              <a:t>Testing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00250" y="1467664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3067050" y="1463641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26789" y="2106031"/>
                <a:ext cx="1276182" cy="4060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800" i="1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789" y="2106031"/>
                <a:ext cx="1276182" cy="406073"/>
              </a:xfrm>
              <a:prstGeom prst="rect">
                <a:avLst/>
              </a:prstGeom>
              <a:blipFill>
                <a:blip r:embed="rId3"/>
                <a:stretch>
                  <a:fillRect t="-17910" b="-82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128684" y="1938919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6" name="Rectangle 15"/>
          <p:cNvSpPr/>
          <p:nvPr/>
        </p:nvSpPr>
        <p:spPr>
          <a:xfrm>
            <a:off x="3150532" y="1989844"/>
            <a:ext cx="1211917" cy="52225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143250" y="2492375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406830386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3350" y="249072"/>
            <a:ext cx="4419600" cy="321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20" dirty="0">
                <a:latin typeface="Arial"/>
                <a:cs typeface="Arial"/>
              </a:rPr>
              <a:t>Problem</a:t>
            </a:r>
            <a:r>
              <a:rPr lang="en-US" sz="1400" spc="-20" dirty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400" spc="25" dirty="0">
                <a:latin typeface="Arial"/>
                <a:cs typeface="Arial"/>
              </a:rPr>
              <a:t>plug </a:t>
            </a:r>
            <a:r>
              <a:rPr lang="en-US" sz="1400" spc="10" dirty="0">
                <a:latin typeface="Arial"/>
                <a:cs typeface="Arial"/>
              </a:rPr>
              <a:t>in </a:t>
            </a:r>
            <a:r>
              <a:rPr lang="en-US" sz="1400" i="1" spc="-30" dirty="0">
                <a:latin typeface="Georgia"/>
                <a:cs typeface="Georgia"/>
              </a:rPr>
              <a:t>s </a:t>
            </a:r>
            <a:r>
              <a:rPr lang="en-US" sz="1400" spc="25" dirty="0">
                <a:latin typeface="Arial"/>
                <a:cs typeface="Arial"/>
              </a:rPr>
              <a:t>for</a:t>
            </a:r>
            <a:r>
              <a:rPr lang="en-US" sz="1400" spc="55" dirty="0">
                <a:latin typeface="Arial"/>
                <a:cs typeface="Arial"/>
              </a:rPr>
              <a:t> </a:t>
            </a:r>
            <a:r>
              <a:rPr lang="en-US" sz="1400" i="1" spc="-45" dirty="0" smtClean="0">
                <a:latin typeface="Arial"/>
                <a:cs typeface="Arial"/>
              </a:rPr>
              <a:t>σ.</a:t>
            </a: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45" dirty="0" smtClean="0">
                <a:latin typeface="Arial"/>
                <a:cs typeface="Arial"/>
              </a:rPr>
              <a:t>Old </a:t>
            </a:r>
            <a:r>
              <a:rPr lang="en-US" sz="1400" u="sng" spc="-45" dirty="0">
                <a:latin typeface="Arial"/>
                <a:cs typeface="Arial"/>
              </a:rPr>
              <a:t>Solution (from Unit 3): </a:t>
            </a:r>
            <a:endParaRPr lang="en-US" sz="1400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When </a:t>
            </a:r>
            <a:r>
              <a:rPr lang="en-US" sz="1400" spc="-45" dirty="0">
                <a:latin typeface="Arial"/>
                <a:cs typeface="Arial"/>
              </a:rPr>
              <a:t>we don’t know σ, only proceed with CLT hypothesis testing (or confidence interval) if </a:t>
            </a:r>
            <a:r>
              <a:rPr lang="en-US" sz="1400" spc="-45" dirty="0">
                <a:solidFill>
                  <a:srgbClr val="C00000"/>
                </a:solidFill>
                <a:latin typeface="Arial"/>
                <a:cs typeface="Arial"/>
              </a:rPr>
              <a:t>n&gt;30</a:t>
            </a:r>
            <a:r>
              <a:rPr lang="en-US" sz="1400" spc="-45" dirty="0">
                <a:latin typeface="Arial"/>
                <a:cs typeface="Arial"/>
              </a:rPr>
              <a:t>. </a:t>
            </a:r>
            <a:endParaRPr lang="en-US" sz="1400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endParaRPr lang="en-US" sz="1400" spc="-45" dirty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45" dirty="0" smtClean="0">
                <a:latin typeface="Arial"/>
                <a:cs typeface="Arial"/>
              </a:rPr>
              <a:t>Issues:</a:t>
            </a:r>
            <a:endParaRPr lang="en-US" sz="1400" spc="-45" dirty="0" smtClean="0">
              <a:latin typeface="Arial"/>
              <a:cs typeface="Arial"/>
            </a:endParaRPr>
          </a:p>
          <a:p>
            <a:pPr marL="755650" lvl="1" indent="-285750">
              <a:spcBef>
                <a:spcPts val="135"/>
              </a:spcBef>
              <a:buFont typeface="Arial" panose="020B0604020202020204" pitchFamily="34" charset="0"/>
              <a:buChar char="•"/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We </a:t>
            </a:r>
            <a:r>
              <a:rPr lang="en-US" sz="1400" u="sng" spc="-45" dirty="0" smtClean="0">
                <a:latin typeface="Arial"/>
                <a:cs typeface="Arial"/>
              </a:rPr>
              <a:t>want</a:t>
            </a:r>
            <a:r>
              <a:rPr lang="en-US" sz="1400" spc="-45" dirty="0" smtClean="0">
                <a:latin typeface="Arial"/>
                <a:cs typeface="Arial"/>
              </a:rPr>
              <a:t> to make confidence intervals and hypothesis tests for n ≤ 30.</a:t>
            </a:r>
          </a:p>
          <a:p>
            <a:pPr marL="755650" lvl="1" indent="-285750">
              <a:spcBef>
                <a:spcPts val="135"/>
              </a:spcBef>
              <a:buFont typeface="Arial" panose="020B0604020202020204" pitchFamily="34" charset="0"/>
              <a:buChar char="•"/>
              <a:tabLst>
                <a:tab pos="167005" algn="l"/>
              </a:tabLst>
            </a:pPr>
            <a:r>
              <a:rPr lang="en-US" sz="1400" spc="-45" dirty="0" smtClean="0">
                <a:solidFill>
                  <a:srgbClr val="C00000"/>
                </a:solidFill>
                <a:latin typeface="Arial"/>
                <a:cs typeface="Arial"/>
              </a:rPr>
              <a:t>We still </a:t>
            </a:r>
            <a:r>
              <a:rPr lang="en-US" sz="1400" spc="-45" dirty="0">
                <a:solidFill>
                  <a:srgbClr val="C00000"/>
                </a:solidFill>
                <a:latin typeface="Arial"/>
                <a:cs typeface="Arial"/>
              </a:rPr>
              <a:t>have some unaccounted for uncertainty of approximating σ with s.</a:t>
            </a:r>
            <a:endParaRPr lang="en-US" sz="1400" i="1" spc="-45" dirty="0">
              <a:solidFill>
                <a:srgbClr val="C00000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42538" y="716661"/>
                <a:ext cx="991746" cy="3565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/>
                  <a:t>Ex: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200" i="1"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538" y="716661"/>
                <a:ext cx="991746" cy="356572"/>
              </a:xfrm>
              <a:prstGeom prst="rect">
                <a:avLst/>
              </a:prstGeom>
              <a:blipFill>
                <a:blip r:embed="rId2"/>
                <a:stretch>
                  <a:fillRect l="-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950955" y="791687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16420" y="637798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s</a:t>
            </a:r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1801318" y="997032"/>
            <a:ext cx="381000" cy="302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1783531" y="2119045"/>
            <a:ext cx="381000" cy="302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9616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71" y="-98425"/>
            <a:ext cx="403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Unit 4 onward…</a:t>
            </a:r>
          </a:p>
          <a:p>
            <a:r>
              <a:rPr lang="en-US" sz="2800" b="1" dirty="0" smtClean="0"/>
              <a:t>Using the T-distribution can </a:t>
            </a:r>
            <a:r>
              <a:rPr lang="en-US" sz="2800" b="1" dirty="0" smtClean="0">
                <a:solidFill>
                  <a:srgbClr val="C00000"/>
                </a:solidFill>
              </a:rPr>
              <a:t>incorporate the uncertainty of using s </a:t>
            </a:r>
            <a:r>
              <a:rPr lang="en-US" sz="2800" b="1" dirty="0" smtClean="0"/>
              <a:t>when we don’t</a:t>
            </a:r>
          </a:p>
          <a:p>
            <a:r>
              <a:rPr lang="en-US" sz="2800" b="1" dirty="0" smtClean="0"/>
              <a:t> know </a:t>
            </a:r>
            <a:r>
              <a:rPr lang="el-GR" sz="2800" b="1" dirty="0" smtClean="0"/>
              <a:t>σ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067050" y="1882775"/>
            <a:ext cx="14455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098" name="Picture 2" descr="Yellow and Black Dartbo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274" y="2148344"/>
            <a:ext cx="1714500" cy="117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49148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/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900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9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900" b="0" i="1" smtClean="0">
                                        <a:solidFill>
                                          <a:srgbClr val="FFC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/>
            </p:nvGraphicFramePr>
            <p:xfrm>
              <a:off x="224389" y="1315257"/>
              <a:ext cx="4113785" cy="199790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51992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89141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48750" r="-139103" b="-26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7840" t="-48750" r="-1878" b="-26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7436" t="-112264" r="-139103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7840" t="-112264" r="-1878" b="-1028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Making a Confidence </a:t>
            </a:r>
            <a:r>
              <a:rPr lang="en-US" dirty="0" smtClean="0"/>
              <a:t>Interval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5250" y="57938"/>
            <a:ext cx="4417313" cy="1788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Rectangle 1"/>
          <p:cNvSpPr/>
          <p:nvPr/>
        </p:nvSpPr>
        <p:spPr>
          <a:xfrm>
            <a:off x="3219450" y="1553383"/>
            <a:ext cx="1066800" cy="457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43250" y="2492375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94437517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794" y="323646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794" y="514781"/>
            <a:ext cx="4502306" cy="3189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lang="en-US" sz="1050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r>
              <a:rPr lang="en-US" sz="1050" u="sng" spc="-20" dirty="0" smtClean="0">
                <a:solidFill>
                  <a:srgbClr val="CCCCCC"/>
                </a:solidFill>
                <a:latin typeface="Arial"/>
                <a:cs typeface="Arial"/>
              </a:rPr>
              <a:t>Problem</a:t>
            </a:r>
            <a:r>
              <a:rPr lang="en-US" sz="1050" spc="-20" dirty="0" smtClean="0">
                <a:solidFill>
                  <a:srgbClr val="CCCCCC"/>
                </a:solidFill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050" spc="25" dirty="0" smtClean="0">
                <a:solidFill>
                  <a:srgbClr val="CCCCCC"/>
                </a:solidFill>
                <a:latin typeface="Arial"/>
                <a:cs typeface="Arial"/>
              </a:rPr>
              <a:t>plug </a:t>
            </a:r>
            <a:r>
              <a:rPr lang="en-US" sz="1050" spc="10" dirty="0">
                <a:solidFill>
                  <a:srgbClr val="CCCCCC"/>
                </a:solidFill>
                <a:latin typeface="Arial"/>
                <a:cs typeface="Arial"/>
              </a:rPr>
              <a:t>in </a:t>
            </a:r>
            <a:r>
              <a:rPr lang="en-US" sz="1100" i="1" spc="-30" dirty="0">
                <a:solidFill>
                  <a:srgbClr val="CCCCCC"/>
                </a:solidFill>
                <a:latin typeface="Georgia"/>
                <a:cs typeface="Georgia"/>
              </a:rPr>
              <a:t>s </a:t>
            </a:r>
            <a:r>
              <a:rPr lang="en-US" sz="1050" spc="25" dirty="0">
                <a:solidFill>
                  <a:srgbClr val="CCCCCC"/>
                </a:solidFill>
                <a:latin typeface="Arial"/>
                <a:cs typeface="Arial"/>
              </a:rPr>
              <a:t>for</a:t>
            </a:r>
            <a:r>
              <a:rPr lang="en-US" sz="1050" spc="55" dirty="0">
                <a:solidFill>
                  <a:srgbClr val="CCCCCC"/>
                </a:solidFill>
                <a:latin typeface="Arial"/>
                <a:cs typeface="Arial"/>
              </a:rPr>
              <a:t> </a:t>
            </a:r>
            <a:r>
              <a:rPr lang="en-US" sz="1100" i="1" spc="-45" dirty="0" smtClean="0">
                <a:solidFill>
                  <a:srgbClr val="CCCCCC"/>
                </a:solidFill>
                <a:latin typeface="Arial"/>
                <a:cs typeface="Arial"/>
              </a:rPr>
              <a:t>σ.</a:t>
            </a: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rgbClr val="CCCCCC"/>
                </a:solidFill>
                <a:latin typeface="Arial"/>
                <a:cs typeface="Arial"/>
              </a:rPr>
              <a:t>Old Solution (from Unit 3): </a:t>
            </a:r>
            <a:r>
              <a:rPr lang="en-US" sz="1100" spc="-45" dirty="0" smtClean="0">
                <a:solidFill>
                  <a:srgbClr val="CCCCCC"/>
                </a:solidFill>
                <a:latin typeface="Arial"/>
                <a:cs typeface="Arial"/>
              </a:rPr>
              <a:t>When we don’t know σ, only proceed with CLT hypothesis testing (or confidence interval) if n&gt;30. But we still have some unaccounted for uncertainty of approximating σ with s.</a:t>
            </a:r>
            <a:endParaRPr lang="en-US" sz="1100" i="1" spc="-45" dirty="0">
              <a:solidFill>
                <a:srgbClr val="CCCCCC"/>
              </a:solidFill>
              <a:latin typeface="Arial"/>
              <a:cs typeface="Arial"/>
            </a:endParaRP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rgbClr val="CCCCCC"/>
                </a:solidFill>
                <a:latin typeface="Arial"/>
                <a:cs typeface="Arial"/>
              </a:rPr>
              <a:t>Better Solution (Use from Now on):</a:t>
            </a:r>
            <a:endParaRPr lang="en-US" sz="1050" u="sng" spc="-2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</a:t>
            </a:r>
            <a:r>
              <a:rPr lang="en-US"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-distribution instead of Z-distribution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when you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plug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 </a:t>
            </a:r>
            <a:r>
              <a:rPr sz="1100" i="1" spc="-30" dirty="0">
                <a:solidFill>
                  <a:schemeClr val="bg1">
                    <a:lumMod val="75000"/>
                  </a:schemeClr>
                </a:solidFill>
                <a:latin typeface="Georgia"/>
                <a:cs typeface="Georgia"/>
              </a:rPr>
              <a:t>s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</a:t>
            </a:r>
            <a:r>
              <a:rPr sz="1050" spc="5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100" i="1" spc="-4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σ</a:t>
            </a:r>
            <a:endParaRPr lang="en-US" sz="1100" i="1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endParaRPr lang="en-US" sz="1050" u="sng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 startAt="2"/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</a:t>
            </a:r>
            <a:r>
              <a:rPr lang="en-US" sz="1100" u="sng" spc="-4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Tests and Confidence Intervals you Can Make:</a:t>
            </a:r>
            <a:endParaRPr lang="en-US" sz="1050" u="sng" spc="-2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marR="5080" lvl="3" indent="-171450">
              <a:lnSpc>
                <a:spcPts val="1360"/>
              </a:lnSpc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When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comparing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two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groups,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</a:t>
            </a:r>
            <a:r>
              <a:rPr lang="en-US" sz="1050" spc="-1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 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paired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or</a:t>
            </a:r>
            <a:r>
              <a:rPr lang="en-US"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30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All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inferential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framework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lang="en-US"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same...</a:t>
            </a: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endParaRPr lang="en-US" sz="1050" spc="1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30"/>
              </a:spcBef>
              <a:buAutoNum type="arabicPeriod"/>
              <a:tabLst>
                <a:tab pos="44386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/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7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000" dirty="0" smtClean="0"/>
                            <a:t>Test Stat</a:t>
                          </a:r>
                          <a:endParaRPr lang="en-US" sz="9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̅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7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distribution IS NOT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/>
            </p:nvGraphicFramePr>
            <p:xfrm>
              <a:off x="171957" y="1277838"/>
              <a:ext cx="4266693" cy="197878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r>
                            <a:rPr lang="en-US" sz="900" dirty="0" smtClean="0"/>
                            <a:t>SCENARIOS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>
                              <a:solidFill>
                                <a:srgbClr val="00B050"/>
                              </a:solidFill>
                            </a:rPr>
                            <a:t>σ</a:t>
                          </a:r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s</a:t>
                          </a:r>
                          <a:r>
                            <a:rPr lang="en-US" sz="900" baseline="0" dirty="0" smtClean="0"/>
                            <a:t>)</a:t>
                          </a:r>
                          <a:endParaRPr lang="en-US" sz="9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70027">
                    <a:tc>
                      <a:txBody>
                        <a:bodyPr/>
                        <a:lstStyle/>
                        <a:p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&gt;30</a:t>
                          </a:r>
                          <a:endParaRPr lang="en-US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50649" r="-127429" b="-2792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0548" t="-50649" r="-1826" b="-2792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approximately normal.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109434" r="-127429" b="-1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b="1" u="sng" dirty="0" smtClean="0"/>
                            <a:t>Scenarios</a:t>
                          </a:r>
                          <a:r>
                            <a:rPr lang="en-US" sz="9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dirty="0" smtClean="0"/>
                            <a:t>n</a:t>
                          </a:r>
                          <a:r>
                            <a:rPr lang="en-US" sz="900" b="1" baseline="0" dirty="0" smtClean="0"/>
                            <a:t> </a:t>
                          </a:r>
                          <a:r>
                            <a:rPr lang="en-US" sz="900" b="1" baseline="0" dirty="0" smtClean="0"/>
                            <a:t>≤ 30 </a:t>
                          </a:r>
                          <a:r>
                            <a:rPr lang="en-US" sz="9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900" b="1" baseline="0" dirty="0" smtClean="0"/>
                            <a:t>population </a:t>
                          </a:r>
                          <a:r>
                            <a:rPr lang="en-US" sz="900" b="1" baseline="0" dirty="0" smtClean="0"/>
                            <a:t>distribution IS NOT approximately normal</a:t>
                          </a:r>
                          <a:r>
                            <a:rPr lang="en-US" sz="900" b="1" baseline="0" dirty="0" smtClean="0"/>
                            <a:t>.</a:t>
                          </a:r>
                          <a:endParaRPr lang="en-US" sz="9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171450" y="-81617"/>
            <a:ext cx="42692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Hypothesis </a:t>
            </a:r>
            <a:r>
              <a:rPr lang="en-US" dirty="0" smtClean="0"/>
              <a:t>Testing </a:t>
            </a:r>
            <a:r>
              <a:rPr lang="en-US" dirty="0"/>
              <a:t>for </a:t>
            </a:r>
            <a:r>
              <a:rPr lang="el-GR" dirty="0"/>
              <a:t>μ</a:t>
            </a:r>
            <a:r>
              <a:rPr lang="en-US" dirty="0" smtClean="0"/>
              <a:t>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population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7" name="Multiply 6"/>
          <p:cNvSpPr/>
          <p:nvPr/>
        </p:nvSpPr>
        <p:spPr>
          <a:xfrm>
            <a:off x="3276346" y="2707218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28850" y="268701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00250" y="1467664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3067050" y="1463641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126789" y="2106031"/>
                <a:ext cx="1276182" cy="4060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800" i="1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789" y="2106031"/>
                <a:ext cx="1276182" cy="406073"/>
              </a:xfrm>
              <a:prstGeom prst="rect">
                <a:avLst/>
              </a:prstGeom>
              <a:blipFill>
                <a:blip r:embed="rId3"/>
                <a:stretch>
                  <a:fillRect t="-17910" b="-82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128684" y="1938919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6" name="Rectangle 15"/>
          <p:cNvSpPr/>
          <p:nvPr/>
        </p:nvSpPr>
        <p:spPr>
          <a:xfrm>
            <a:off x="3126789" y="1500217"/>
            <a:ext cx="1235661" cy="4694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143250" y="2492375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5919593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536" y="282575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Properties of the T-distribution:</a:t>
            </a:r>
          </a:p>
          <a:p>
            <a:pPr lvl="1"/>
            <a:r>
              <a:rPr lang="en-US" sz="2400" b="1" dirty="0" smtClean="0"/>
              <a:t>How is it similar/different to the normal distribution?</a:t>
            </a:r>
            <a:endParaRPr lang="en-US" sz="2400" b="1" dirty="0"/>
          </a:p>
        </p:txBody>
      </p:sp>
      <p:sp>
        <p:nvSpPr>
          <p:cNvPr id="9" name="object 10"/>
          <p:cNvSpPr/>
          <p:nvPr/>
        </p:nvSpPr>
        <p:spPr>
          <a:xfrm>
            <a:off x="1466850" y="3250524"/>
            <a:ext cx="1730375" cy="0"/>
          </a:xfrm>
          <a:custGeom>
            <a:avLst/>
            <a:gdLst/>
            <a:ahLst/>
            <a:cxnLst/>
            <a:rect l="l" t="t" r="r" b="b"/>
            <a:pathLst>
              <a:path w="1730375">
                <a:moveTo>
                  <a:pt x="0" y="0"/>
                </a:moveTo>
                <a:lnTo>
                  <a:pt x="1730154" y="0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22"/>
          <p:cNvSpPr/>
          <p:nvPr/>
        </p:nvSpPr>
        <p:spPr>
          <a:xfrm>
            <a:off x="1397667" y="2636102"/>
            <a:ext cx="1868805" cy="591185"/>
          </a:xfrm>
          <a:custGeom>
            <a:avLst/>
            <a:gdLst/>
            <a:ahLst/>
            <a:cxnLst/>
            <a:rect l="l" t="t" r="r" b="b"/>
            <a:pathLst>
              <a:path w="1868805" h="591185">
                <a:moveTo>
                  <a:pt x="0" y="590749"/>
                </a:moveTo>
                <a:lnTo>
                  <a:pt x="0" y="590749"/>
                </a:lnTo>
                <a:lnTo>
                  <a:pt x="17279" y="590749"/>
                </a:lnTo>
                <a:lnTo>
                  <a:pt x="19432" y="590685"/>
                </a:lnTo>
                <a:lnTo>
                  <a:pt x="47599" y="590685"/>
                </a:lnTo>
                <a:lnTo>
                  <a:pt x="49751" y="590622"/>
                </a:lnTo>
                <a:lnTo>
                  <a:pt x="69183" y="590622"/>
                </a:lnTo>
                <a:lnTo>
                  <a:pt x="71335" y="590559"/>
                </a:lnTo>
                <a:lnTo>
                  <a:pt x="84311" y="590559"/>
                </a:lnTo>
                <a:lnTo>
                  <a:pt x="86526" y="590495"/>
                </a:lnTo>
                <a:lnTo>
                  <a:pt x="88678" y="590495"/>
                </a:lnTo>
                <a:lnTo>
                  <a:pt x="90830" y="590495"/>
                </a:lnTo>
                <a:lnTo>
                  <a:pt x="92982" y="590495"/>
                </a:lnTo>
                <a:lnTo>
                  <a:pt x="95134" y="590495"/>
                </a:lnTo>
                <a:lnTo>
                  <a:pt x="97287" y="590432"/>
                </a:lnTo>
                <a:lnTo>
                  <a:pt x="99502" y="590432"/>
                </a:lnTo>
                <a:lnTo>
                  <a:pt x="101654" y="590432"/>
                </a:lnTo>
                <a:lnTo>
                  <a:pt x="103806" y="590432"/>
                </a:lnTo>
                <a:lnTo>
                  <a:pt x="105958" y="590432"/>
                </a:lnTo>
                <a:lnTo>
                  <a:pt x="108110" y="590369"/>
                </a:lnTo>
                <a:lnTo>
                  <a:pt x="110262" y="590369"/>
                </a:lnTo>
                <a:lnTo>
                  <a:pt x="112478" y="590369"/>
                </a:lnTo>
                <a:lnTo>
                  <a:pt x="114630" y="590369"/>
                </a:lnTo>
                <a:lnTo>
                  <a:pt x="116782" y="590305"/>
                </a:lnTo>
                <a:lnTo>
                  <a:pt x="118934" y="590305"/>
                </a:lnTo>
                <a:lnTo>
                  <a:pt x="121086" y="590305"/>
                </a:lnTo>
                <a:lnTo>
                  <a:pt x="123302" y="590242"/>
                </a:lnTo>
                <a:lnTo>
                  <a:pt x="125454" y="590242"/>
                </a:lnTo>
                <a:lnTo>
                  <a:pt x="127606" y="590242"/>
                </a:lnTo>
                <a:lnTo>
                  <a:pt x="129758" y="590179"/>
                </a:lnTo>
                <a:lnTo>
                  <a:pt x="131910" y="590179"/>
                </a:lnTo>
                <a:lnTo>
                  <a:pt x="134062" y="590179"/>
                </a:lnTo>
                <a:lnTo>
                  <a:pt x="136214" y="590116"/>
                </a:lnTo>
                <a:lnTo>
                  <a:pt x="138430" y="590116"/>
                </a:lnTo>
                <a:lnTo>
                  <a:pt x="140582" y="590116"/>
                </a:lnTo>
                <a:lnTo>
                  <a:pt x="142734" y="590052"/>
                </a:lnTo>
                <a:lnTo>
                  <a:pt x="144886" y="590052"/>
                </a:lnTo>
                <a:lnTo>
                  <a:pt x="147038" y="589989"/>
                </a:lnTo>
                <a:lnTo>
                  <a:pt x="149253" y="589989"/>
                </a:lnTo>
                <a:lnTo>
                  <a:pt x="151405" y="589926"/>
                </a:lnTo>
                <a:lnTo>
                  <a:pt x="153557" y="589926"/>
                </a:lnTo>
                <a:lnTo>
                  <a:pt x="155710" y="589862"/>
                </a:lnTo>
                <a:lnTo>
                  <a:pt x="157862" y="589862"/>
                </a:lnTo>
                <a:lnTo>
                  <a:pt x="160014" y="589799"/>
                </a:lnTo>
                <a:lnTo>
                  <a:pt x="162166" y="589799"/>
                </a:lnTo>
                <a:lnTo>
                  <a:pt x="164381" y="589736"/>
                </a:lnTo>
                <a:lnTo>
                  <a:pt x="166533" y="589736"/>
                </a:lnTo>
                <a:lnTo>
                  <a:pt x="168685" y="589672"/>
                </a:lnTo>
                <a:lnTo>
                  <a:pt x="170837" y="589609"/>
                </a:lnTo>
                <a:lnTo>
                  <a:pt x="172990" y="589609"/>
                </a:lnTo>
                <a:lnTo>
                  <a:pt x="175142" y="589546"/>
                </a:lnTo>
                <a:lnTo>
                  <a:pt x="177357" y="589483"/>
                </a:lnTo>
                <a:lnTo>
                  <a:pt x="179509" y="589483"/>
                </a:lnTo>
                <a:lnTo>
                  <a:pt x="181661" y="589419"/>
                </a:lnTo>
                <a:lnTo>
                  <a:pt x="183813" y="589356"/>
                </a:lnTo>
                <a:lnTo>
                  <a:pt x="185965" y="589293"/>
                </a:lnTo>
                <a:lnTo>
                  <a:pt x="188117" y="589229"/>
                </a:lnTo>
                <a:lnTo>
                  <a:pt x="190333" y="589229"/>
                </a:lnTo>
                <a:lnTo>
                  <a:pt x="192485" y="589166"/>
                </a:lnTo>
                <a:lnTo>
                  <a:pt x="194637" y="589103"/>
                </a:lnTo>
                <a:lnTo>
                  <a:pt x="196789" y="589040"/>
                </a:lnTo>
                <a:lnTo>
                  <a:pt x="198941" y="588976"/>
                </a:lnTo>
                <a:lnTo>
                  <a:pt x="201157" y="588913"/>
                </a:lnTo>
                <a:lnTo>
                  <a:pt x="203309" y="588850"/>
                </a:lnTo>
                <a:lnTo>
                  <a:pt x="205461" y="588786"/>
                </a:lnTo>
                <a:lnTo>
                  <a:pt x="207613" y="588723"/>
                </a:lnTo>
                <a:lnTo>
                  <a:pt x="209765" y="588660"/>
                </a:lnTo>
                <a:lnTo>
                  <a:pt x="211917" y="588533"/>
                </a:lnTo>
                <a:lnTo>
                  <a:pt x="214069" y="588470"/>
                </a:lnTo>
                <a:lnTo>
                  <a:pt x="216285" y="588407"/>
                </a:lnTo>
                <a:lnTo>
                  <a:pt x="218437" y="588343"/>
                </a:lnTo>
                <a:lnTo>
                  <a:pt x="220589" y="588217"/>
                </a:lnTo>
                <a:lnTo>
                  <a:pt x="222741" y="588153"/>
                </a:lnTo>
                <a:lnTo>
                  <a:pt x="224893" y="588090"/>
                </a:lnTo>
                <a:lnTo>
                  <a:pt x="227045" y="587963"/>
                </a:lnTo>
                <a:lnTo>
                  <a:pt x="229260" y="587900"/>
                </a:lnTo>
                <a:lnTo>
                  <a:pt x="231413" y="587774"/>
                </a:lnTo>
                <a:lnTo>
                  <a:pt x="233565" y="587710"/>
                </a:lnTo>
                <a:lnTo>
                  <a:pt x="235717" y="587584"/>
                </a:lnTo>
                <a:lnTo>
                  <a:pt x="237869" y="587457"/>
                </a:lnTo>
                <a:lnTo>
                  <a:pt x="240084" y="587394"/>
                </a:lnTo>
                <a:lnTo>
                  <a:pt x="242236" y="587267"/>
                </a:lnTo>
                <a:lnTo>
                  <a:pt x="244388" y="587141"/>
                </a:lnTo>
                <a:lnTo>
                  <a:pt x="246540" y="587014"/>
                </a:lnTo>
                <a:lnTo>
                  <a:pt x="248693" y="586887"/>
                </a:lnTo>
                <a:lnTo>
                  <a:pt x="250845" y="586761"/>
                </a:lnTo>
                <a:lnTo>
                  <a:pt x="253060" y="586634"/>
                </a:lnTo>
                <a:lnTo>
                  <a:pt x="255212" y="586508"/>
                </a:lnTo>
                <a:lnTo>
                  <a:pt x="257364" y="586381"/>
                </a:lnTo>
                <a:lnTo>
                  <a:pt x="259516" y="586254"/>
                </a:lnTo>
                <a:lnTo>
                  <a:pt x="261668" y="586128"/>
                </a:lnTo>
                <a:lnTo>
                  <a:pt x="263820" y="585938"/>
                </a:lnTo>
                <a:lnTo>
                  <a:pt x="265973" y="585811"/>
                </a:lnTo>
                <a:lnTo>
                  <a:pt x="268188" y="585621"/>
                </a:lnTo>
                <a:lnTo>
                  <a:pt x="270340" y="585495"/>
                </a:lnTo>
                <a:lnTo>
                  <a:pt x="272492" y="585305"/>
                </a:lnTo>
                <a:lnTo>
                  <a:pt x="274644" y="585178"/>
                </a:lnTo>
                <a:lnTo>
                  <a:pt x="276796" y="584989"/>
                </a:lnTo>
                <a:lnTo>
                  <a:pt x="278948" y="584799"/>
                </a:lnTo>
                <a:lnTo>
                  <a:pt x="281164" y="584609"/>
                </a:lnTo>
                <a:lnTo>
                  <a:pt x="283316" y="584419"/>
                </a:lnTo>
                <a:lnTo>
                  <a:pt x="285468" y="584229"/>
                </a:lnTo>
                <a:lnTo>
                  <a:pt x="287620" y="584039"/>
                </a:lnTo>
                <a:lnTo>
                  <a:pt x="289772" y="583849"/>
                </a:lnTo>
                <a:lnTo>
                  <a:pt x="291924" y="583596"/>
                </a:lnTo>
                <a:lnTo>
                  <a:pt x="294140" y="583406"/>
                </a:lnTo>
                <a:lnTo>
                  <a:pt x="296292" y="583153"/>
                </a:lnTo>
                <a:lnTo>
                  <a:pt x="298444" y="582963"/>
                </a:lnTo>
                <a:lnTo>
                  <a:pt x="300596" y="582710"/>
                </a:lnTo>
                <a:lnTo>
                  <a:pt x="302748" y="582457"/>
                </a:lnTo>
                <a:lnTo>
                  <a:pt x="304900" y="582203"/>
                </a:lnTo>
                <a:lnTo>
                  <a:pt x="307115" y="581950"/>
                </a:lnTo>
                <a:lnTo>
                  <a:pt x="309268" y="581697"/>
                </a:lnTo>
                <a:lnTo>
                  <a:pt x="311420" y="581444"/>
                </a:lnTo>
                <a:lnTo>
                  <a:pt x="313572" y="581191"/>
                </a:lnTo>
                <a:lnTo>
                  <a:pt x="315724" y="580874"/>
                </a:lnTo>
                <a:lnTo>
                  <a:pt x="317876" y="580621"/>
                </a:lnTo>
                <a:lnTo>
                  <a:pt x="320091" y="580305"/>
                </a:lnTo>
                <a:lnTo>
                  <a:pt x="322243" y="579988"/>
                </a:lnTo>
                <a:lnTo>
                  <a:pt x="324396" y="579735"/>
                </a:lnTo>
                <a:lnTo>
                  <a:pt x="326548" y="579418"/>
                </a:lnTo>
                <a:lnTo>
                  <a:pt x="328700" y="579039"/>
                </a:lnTo>
                <a:lnTo>
                  <a:pt x="330852" y="578722"/>
                </a:lnTo>
                <a:lnTo>
                  <a:pt x="333067" y="578406"/>
                </a:lnTo>
                <a:lnTo>
                  <a:pt x="335219" y="578026"/>
                </a:lnTo>
                <a:lnTo>
                  <a:pt x="337371" y="577709"/>
                </a:lnTo>
                <a:lnTo>
                  <a:pt x="339523" y="577330"/>
                </a:lnTo>
                <a:lnTo>
                  <a:pt x="341676" y="576950"/>
                </a:lnTo>
                <a:lnTo>
                  <a:pt x="343828" y="576570"/>
                </a:lnTo>
                <a:lnTo>
                  <a:pt x="346043" y="576190"/>
                </a:lnTo>
                <a:lnTo>
                  <a:pt x="348195" y="575747"/>
                </a:lnTo>
                <a:lnTo>
                  <a:pt x="350347" y="575367"/>
                </a:lnTo>
                <a:lnTo>
                  <a:pt x="352499" y="574924"/>
                </a:lnTo>
                <a:lnTo>
                  <a:pt x="354651" y="574481"/>
                </a:lnTo>
                <a:lnTo>
                  <a:pt x="356803" y="574038"/>
                </a:lnTo>
                <a:lnTo>
                  <a:pt x="359019" y="573595"/>
                </a:lnTo>
                <a:lnTo>
                  <a:pt x="361171" y="573152"/>
                </a:lnTo>
                <a:lnTo>
                  <a:pt x="363323" y="572709"/>
                </a:lnTo>
                <a:lnTo>
                  <a:pt x="365475" y="572203"/>
                </a:lnTo>
                <a:lnTo>
                  <a:pt x="367627" y="571696"/>
                </a:lnTo>
                <a:lnTo>
                  <a:pt x="369843" y="571190"/>
                </a:lnTo>
                <a:lnTo>
                  <a:pt x="371995" y="570683"/>
                </a:lnTo>
                <a:lnTo>
                  <a:pt x="374147" y="570177"/>
                </a:lnTo>
                <a:lnTo>
                  <a:pt x="376299" y="569607"/>
                </a:lnTo>
                <a:lnTo>
                  <a:pt x="378451" y="569038"/>
                </a:lnTo>
                <a:lnTo>
                  <a:pt x="380603" y="568468"/>
                </a:lnTo>
                <a:lnTo>
                  <a:pt x="382818" y="567898"/>
                </a:lnTo>
                <a:lnTo>
                  <a:pt x="384971" y="567329"/>
                </a:lnTo>
                <a:lnTo>
                  <a:pt x="387123" y="566696"/>
                </a:lnTo>
                <a:lnTo>
                  <a:pt x="389275" y="566126"/>
                </a:lnTo>
                <a:lnTo>
                  <a:pt x="391427" y="565493"/>
                </a:lnTo>
                <a:lnTo>
                  <a:pt x="393579" y="564860"/>
                </a:lnTo>
                <a:lnTo>
                  <a:pt x="395731" y="564164"/>
                </a:lnTo>
                <a:lnTo>
                  <a:pt x="397946" y="563531"/>
                </a:lnTo>
                <a:lnTo>
                  <a:pt x="400098" y="562835"/>
                </a:lnTo>
                <a:lnTo>
                  <a:pt x="402251" y="562138"/>
                </a:lnTo>
                <a:lnTo>
                  <a:pt x="404403" y="561442"/>
                </a:lnTo>
                <a:lnTo>
                  <a:pt x="406555" y="560683"/>
                </a:lnTo>
                <a:lnTo>
                  <a:pt x="408707" y="559923"/>
                </a:lnTo>
                <a:lnTo>
                  <a:pt x="410922" y="559163"/>
                </a:lnTo>
                <a:lnTo>
                  <a:pt x="413074" y="558404"/>
                </a:lnTo>
                <a:lnTo>
                  <a:pt x="415226" y="557644"/>
                </a:lnTo>
                <a:lnTo>
                  <a:pt x="417379" y="556821"/>
                </a:lnTo>
                <a:lnTo>
                  <a:pt x="419531" y="555999"/>
                </a:lnTo>
                <a:lnTo>
                  <a:pt x="421683" y="555176"/>
                </a:lnTo>
                <a:lnTo>
                  <a:pt x="423898" y="554290"/>
                </a:lnTo>
                <a:lnTo>
                  <a:pt x="426050" y="553467"/>
                </a:lnTo>
                <a:lnTo>
                  <a:pt x="428202" y="552581"/>
                </a:lnTo>
                <a:lnTo>
                  <a:pt x="430354" y="551631"/>
                </a:lnTo>
                <a:lnTo>
                  <a:pt x="432506" y="550745"/>
                </a:lnTo>
                <a:lnTo>
                  <a:pt x="434722" y="549796"/>
                </a:lnTo>
                <a:lnTo>
                  <a:pt x="436874" y="548846"/>
                </a:lnTo>
                <a:lnTo>
                  <a:pt x="439026" y="547897"/>
                </a:lnTo>
                <a:lnTo>
                  <a:pt x="441178" y="546884"/>
                </a:lnTo>
                <a:lnTo>
                  <a:pt x="443330" y="545871"/>
                </a:lnTo>
                <a:lnTo>
                  <a:pt x="445482" y="544858"/>
                </a:lnTo>
                <a:lnTo>
                  <a:pt x="447634" y="543782"/>
                </a:lnTo>
                <a:lnTo>
                  <a:pt x="449850" y="542706"/>
                </a:lnTo>
                <a:lnTo>
                  <a:pt x="452002" y="541630"/>
                </a:lnTo>
                <a:lnTo>
                  <a:pt x="454154" y="540554"/>
                </a:lnTo>
                <a:lnTo>
                  <a:pt x="456306" y="539415"/>
                </a:lnTo>
                <a:lnTo>
                  <a:pt x="458458" y="538275"/>
                </a:lnTo>
                <a:lnTo>
                  <a:pt x="460610" y="537073"/>
                </a:lnTo>
                <a:lnTo>
                  <a:pt x="462826" y="535934"/>
                </a:lnTo>
                <a:lnTo>
                  <a:pt x="464978" y="534731"/>
                </a:lnTo>
                <a:lnTo>
                  <a:pt x="467130" y="533465"/>
                </a:lnTo>
                <a:lnTo>
                  <a:pt x="469282" y="532199"/>
                </a:lnTo>
                <a:lnTo>
                  <a:pt x="471434" y="530933"/>
                </a:lnTo>
                <a:lnTo>
                  <a:pt x="473586" y="529667"/>
                </a:lnTo>
                <a:lnTo>
                  <a:pt x="475801" y="528338"/>
                </a:lnTo>
                <a:lnTo>
                  <a:pt x="477954" y="527009"/>
                </a:lnTo>
                <a:lnTo>
                  <a:pt x="480106" y="525679"/>
                </a:lnTo>
                <a:lnTo>
                  <a:pt x="482258" y="524287"/>
                </a:lnTo>
                <a:lnTo>
                  <a:pt x="484410" y="522894"/>
                </a:lnTo>
                <a:lnTo>
                  <a:pt x="486625" y="521439"/>
                </a:lnTo>
                <a:lnTo>
                  <a:pt x="488777" y="519983"/>
                </a:lnTo>
                <a:lnTo>
                  <a:pt x="490929" y="518527"/>
                </a:lnTo>
                <a:lnTo>
                  <a:pt x="493081" y="517071"/>
                </a:lnTo>
                <a:lnTo>
                  <a:pt x="495234" y="515552"/>
                </a:lnTo>
                <a:lnTo>
                  <a:pt x="497386" y="513970"/>
                </a:lnTo>
                <a:lnTo>
                  <a:pt x="499601" y="512450"/>
                </a:lnTo>
                <a:lnTo>
                  <a:pt x="501753" y="510868"/>
                </a:lnTo>
                <a:lnTo>
                  <a:pt x="503905" y="509222"/>
                </a:lnTo>
                <a:lnTo>
                  <a:pt x="506057" y="507577"/>
                </a:lnTo>
                <a:lnTo>
                  <a:pt x="508209" y="505931"/>
                </a:lnTo>
                <a:lnTo>
                  <a:pt x="510362" y="504222"/>
                </a:lnTo>
                <a:lnTo>
                  <a:pt x="512577" y="502513"/>
                </a:lnTo>
                <a:lnTo>
                  <a:pt x="514729" y="500804"/>
                </a:lnTo>
                <a:lnTo>
                  <a:pt x="525489" y="491752"/>
                </a:lnTo>
                <a:lnTo>
                  <a:pt x="527705" y="489853"/>
                </a:lnTo>
                <a:lnTo>
                  <a:pt x="529857" y="487955"/>
                </a:lnTo>
                <a:lnTo>
                  <a:pt x="532009" y="486056"/>
                </a:lnTo>
                <a:lnTo>
                  <a:pt x="534161" y="484093"/>
                </a:lnTo>
                <a:lnTo>
                  <a:pt x="536313" y="482068"/>
                </a:lnTo>
                <a:lnTo>
                  <a:pt x="538465" y="480042"/>
                </a:lnTo>
                <a:lnTo>
                  <a:pt x="540681" y="478017"/>
                </a:lnTo>
                <a:lnTo>
                  <a:pt x="542833" y="475991"/>
                </a:lnTo>
                <a:lnTo>
                  <a:pt x="544985" y="473903"/>
                </a:lnTo>
                <a:lnTo>
                  <a:pt x="547137" y="471751"/>
                </a:lnTo>
                <a:lnTo>
                  <a:pt x="549289" y="469598"/>
                </a:lnTo>
                <a:lnTo>
                  <a:pt x="551504" y="467446"/>
                </a:lnTo>
                <a:lnTo>
                  <a:pt x="553657" y="465231"/>
                </a:lnTo>
                <a:lnTo>
                  <a:pt x="555809" y="463016"/>
                </a:lnTo>
                <a:lnTo>
                  <a:pt x="557961" y="460800"/>
                </a:lnTo>
                <a:lnTo>
                  <a:pt x="560113" y="458522"/>
                </a:lnTo>
                <a:lnTo>
                  <a:pt x="562265" y="456180"/>
                </a:lnTo>
                <a:lnTo>
                  <a:pt x="564480" y="453901"/>
                </a:lnTo>
                <a:lnTo>
                  <a:pt x="566632" y="451496"/>
                </a:lnTo>
                <a:lnTo>
                  <a:pt x="568784" y="449154"/>
                </a:lnTo>
                <a:lnTo>
                  <a:pt x="570937" y="446748"/>
                </a:lnTo>
                <a:lnTo>
                  <a:pt x="573089" y="444280"/>
                </a:lnTo>
                <a:lnTo>
                  <a:pt x="575241" y="441811"/>
                </a:lnTo>
                <a:lnTo>
                  <a:pt x="577393" y="439343"/>
                </a:lnTo>
                <a:lnTo>
                  <a:pt x="579608" y="436811"/>
                </a:lnTo>
                <a:lnTo>
                  <a:pt x="581760" y="434279"/>
                </a:lnTo>
                <a:lnTo>
                  <a:pt x="583912" y="431747"/>
                </a:lnTo>
                <a:lnTo>
                  <a:pt x="586064" y="429152"/>
                </a:lnTo>
                <a:lnTo>
                  <a:pt x="588217" y="426557"/>
                </a:lnTo>
                <a:lnTo>
                  <a:pt x="590432" y="423898"/>
                </a:lnTo>
                <a:lnTo>
                  <a:pt x="592584" y="421240"/>
                </a:lnTo>
                <a:lnTo>
                  <a:pt x="594736" y="418518"/>
                </a:lnTo>
                <a:lnTo>
                  <a:pt x="596888" y="415796"/>
                </a:lnTo>
                <a:lnTo>
                  <a:pt x="599040" y="413074"/>
                </a:lnTo>
                <a:lnTo>
                  <a:pt x="601192" y="410289"/>
                </a:lnTo>
                <a:lnTo>
                  <a:pt x="603345" y="407504"/>
                </a:lnTo>
                <a:lnTo>
                  <a:pt x="605560" y="404719"/>
                </a:lnTo>
                <a:lnTo>
                  <a:pt x="607712" y="401871"/>
                </a:lnTo>
                <a:lnTo>
                  <a:pt x="609864" y="399023"/>
                </a:lnTo>
                <a:lnTo>
                  <a:pt x="612016" y="396111"/>
                </a:lnTo>
                <a:lnTo>
                  <a:pt x="614168" y="393199"/>
                </a:lnTo>
                <a:lnTo>
                  <a:pt x="616320" y="390288"/>
                </a:lnTo>
                <a:lnTo>
                  <a:pt x="618536" y="387313"/>
                </a:lnTo>
                <a:lnTo>
                  <a:pt x="620688" y="384338"/>
                </a:lnTo>
                <a:lnTo>
                  <a:pt x="622840" y="381299"/>
                </a:lnTo>
                <a:lnTo>
                  <a:pt x="624992" y="378261"/>
                </a:lnTo>
                <a:lnTo>
                  <a:pt x="627144" y="375223"/>
                </a:lnTo>
                <a:lnTo>
                  <a:pt x="629296" y="372185"/>
                </a:lnTo>
                <a:lnTo>
                  <a:pt x="631512" y="369083"/>
                </a:lnTo>
                <a:lnTo>
                  <a:pt x="633664" y="365982"/>
                </a:lnTo>
                <a:lnTo>
                  <a:pt x="635816" y="362817"/>
                </a:lnTo>
                <a:lnTo>
                  <a:pt x="637968" y="359652"/>
                </a:lnTo>
                <a:lnTo>
                  <a:pt x="640120" y="356487"/>
                </a:lnTo>
                <a:lnTo>
                  <a:pt x="642272" y="353259"/>
                </a:lnTo>
                <a:lnTo>
                  <a:pt x="644487" y="350094"/>
                </a:lnTo>
                <a:lnTo>
                  <a:pt x="646640" y="346866"/>
                </a:lnTo>
                <a:lnTo>
                  <a:pt x="648792" y="343575"/>
                </a:lnTo>
                <a:lnTo>
                  <a:pt x="650944" y="340283"/>
                </a:lnTo>
                <a:lnTo>
                  <a:pt x="653096" y="336992"/>
                </a:lnTo>
                <a:lnTo>
                  <a:pt x="655248" y="333700"/>
                </a:lnTo>
                <a:lnTo>
                  <a:pt x="657463" y="330409"/>
                </a:lnTo>
                <a:lnTo>
                  <a:pt x="659615" y="327054"/>
                </a:lnTo>
                <a:lnTo>
                  <a:pt x="661767" y="323699"/>
                </a:lnTo>
                <a:lnTo>
                  <a:pt x="663920" y="320345"/>
                </a:lnTo>
                <a:lnTo>
                  <a:pt x="666072" y="316927"/>
                </a:lnTo>
                <a:lnTo>
                  <a:pt x="668287" y="313509"/>
                </a:lnTo>
                <a:lnTo>
                  <a:pt x="670439" y="310091"/>
                </a:lnTo>
                <a:lnTo>
                  <a:pt x="672591" y="306672"/>
                </a:lnTo>
                <a:lnTo>
                  <a:pt x="674743" y="303254"/>
                </a:lnTo>
                <a:lnTo>
                  <a:pt x="676895" y="299773"/>
                </a:lnTo>
                <a:lnTo>
                  <a:pt x="679047" y="296292"/>
                </a:lnTo>
                <a:lnTo>
                  <a:pt x="681263" y="292810"/>
                </a:lnTo>
                <a:lnTo>
                  <a:pt x="683415" y="289329"/>
                </a:lnTo>
                <a:lnTo>
                  <a:pt x="685567" y="285848"/>
                </a:lnTo>
                <a:lnTo>
                  <a:pt x="687719" y="282303"/>
                </a:lnTo>
                <a:lnTo>
                  <a:pt x="689871" y="278822"/>
                </a:lnTo>
                <a:lnTo>
                  <a:pt x="692023" y="275277"/>
                </a:lnTo>
                <a:lnTo>
                  <a:pt x="694239" y="271733"/>
                </a:lnTo>
                <a:lnTo>
                  <a:pt x="696391" y="268188"/>
                </a:lnTo>
                <a:lnTo>
                  <a:pt x="698543" y="264643"/>
                </a:lnTo>
                <a:lnTo>
                  <a:pt x="700695" y="261099"/>
                </a:lnTo>
                <a:lnTo>
                  <a:pt x="702847" y="257491"/>
                </a:lnTo>
                <a:lnTo>
                  <a:pt x="704999" y="253946"/>
                </a:lnTo>
                <a:lnTo>
                  <a:pt x="707215" y="250402"/>
                </a:lnTo>
                <a:lnTo>
                  <a:pt x="709367" y="246794"/>
                </a:lnTo>
                <a:lnTo>
                  <a:pt x="711519" y="243186"/>
                </a:lnTo>
                <a:lnTo>
                  <a:pt x="713671" y="239641"/>
                </a:lnTo>
                <a:lnTo>
                  <a:pt x="715823" y="236033"/>
                </a:lnTo>
                <a:lnTo>
                  <a:pt x="717975" y="232489"/>
                </a:lnTo>
                <a:lnTo>
                  <a:pt x="720127" y="228881"/>
                </a:lnTo>
                <a:lnTo>
                  <a:pt x="722342" y="225336"/>
                </a:lnTo>
                <a:lnTo>
                  <a:pt x="724495" y="221728"/>
                </a:lnTo>
                <a:lnTo>
                  <a:pt x="726647" y="218120"/>
                </a:lnTo>
                <a:lnTo>
                  <a:pt x="728799" y="214576"/>
                </a:lnTo>
                <a:lnTo>
                  <a:pt x="730951" y="210968"/>
                </a:lnTo>
                <a:lnTo>
                  <a:pt x="733103" y="207423"/>
                </a:lnTo>
                <a:lnTo>
                  <a:pt x="735318" y="203878"/>
                </a:lnTo>
                <a:lnTo>
                  <a:pt x="737470" y="200334"/>
                </a:lnTo>
                <a:lnTo>
                  <a:pt x="739623" y="196789"/>
                </a:lnTo>
                <a:lnTo>
                  <a:pt x="741775" y="193245"/>
                </a:lnTo>
                <a:lnTo>
                  <a:pt x="743927" y="189700"/>
                </a:lnTo>
                <a:lnTo>
                  <a:pt x="746142" y="186155"/>
                </a:lnTo>
                <a:lnTo>
                  <a:pt x="748294" y="182674"/>
                </a:lnTo>
                <a:lnTo>
                  <a:pt x="750446" y="179129"/>
                </a:lnTo>
                <a:lnTo>
                  <a:pt x="752598" y="175648"/>
                </a:lnTo>
                <a:lnTo>
                  <a:pt x="754750" y="172167"/>
                </a:lnTo>
                <a:lnTo>
                  <a:pt x="756903" y="168685"/>
                </a:lnTo>
                <a:lnTo>
                  <a:pt x="759118" y="165267"/>
                </a:lnTo>
                <a:lnTo>
                  <a:pt x="761270" y="161786"/>
                </a:lnTo>
                <a:lnTo>
                  <a:pt x="763422" y="158368"/>
                </a:lnTo>
                <a:lnTo>
                  <a:pt x="765574" y="154950"/>
                </a:lnTo>
                <a:lnTo>
                  <a:pt x="767726" y="151595"/>
                </a:lnTo>
                <a:lnTo>
                  <a:pt x="769878" y="148177"/>
                </a:lnTo>
                <a:lnTo>
                  <a:pt x="772094" y="144823"/>
                </a:lnTo>
                <a:lnTo>
                  <a:pt x="774246" y="141531"/>
                </a:lnTo>
                <a:lnTo>
                  <a:pt x="776398" y="138176"/>
                </a:lnTo>
                <a:lnTo>
                  <a:pt x="778550" y="134885"/>
                </a:lnTo>
                <a:lnTo>
                  <a:pt x="780702" y="131657"/>
                </a:lnTo>
                <a:lnTo>
                  <a:pt x="782854" y="128365"/>
                </a:lnTo>
                <a:lnTo>
                  <a:pt x="785070" y="125137"/>
                </a:lnTo>
                <a:lnTo>
                  <a:pt x="787222" y="121972"/>
                </a:lnTo>
                <a:lnTo>
                  <a:pt x="789374" y="118808"/>
                </a:lnTo>
                <a:lnTo>
                  <a:pt x="791526" y="115643"/>
                </a:lnTo>
                <a:lnTo>
                  <a:pt x="793678" y="112541"/>
                </a:lnTo>
                <a:lnTo>
                  <a:pt x="795830" y="109440"/>
                </a:lnTo>
                <a:lnTo>
                  <a:pt x="797982" y="106338"/>
                </a:lnTo>
                <a:lnTo>
                  <a:pt x="800198" y="103300"/>
                </a:lnTo>
                <a:lnTo>
                  <a:pt x="802350" y="100325"/>
                </a:lnTo>
                <a:lnTo>
                  <a:pt x="804502" y="97350"/>
                </a:lnTo>
                <a:lnTo>
                  <a:pt x="806654" y="94375"/>
                </a:lnTo>
                <a:lnTo>
                  <a:pt x="808806" y="91463"/>
                </a:lnTo>
                <a:lnTo>
                  <a:pt x="810958" y="88615"/>
                </a:lnTo>
                <a:lnTo>
                  <a:pt x="813173" y="85767"/>
                </a:lnTo>
                <a:lnTo>
                  <a:pt x="815325" y="82918"/>
                </a:lnTo>
                <a:lnTo>
                  <a:pt x="817478" y="80197"/>
                </a:lnTo>
                <a:lnTo>
                  <a:pt x="819630" y="77411"/>
                </a:lnTo>
                <a:lnTo>
                  <a:pt x="821782" y="74753"/>
                </a:lnTo>
                <a:lnTo>
                  <a:pt x="823934" y="72095"/>
                </a:lnTo>
                <a:lnTo>
                  <a:pt x="826149" y="69436"/>
                </a:lnTo>
                <a:lnTo>
                  <a:pt x="828301" y="66841"/>
                </a:lnTo>
                <a:lnTo>
                  <a:pt x="830453" y="64309"/>
                </a:lnTo>
                <a:lnTo>
                  <a:pt x="832606" y="61777"/>
                </a:lnTo>
                <a:lnTo>
                  <a:pt x="834758" y="59309"/>
                </a:lnTo>
                <a:lnTo>
                  <a:pt x="836910" y="56903"/>
                </a:lnTo>
                <a:lnTo>
                  <a:pt x="839125" y="54498"/>
                </a:lnTo>
                <a:lnTo>
                  <a:pt x="841277" y="52219"/>
                </a:lnTo>
                <a:lnTo>
                  <a:pt x="843429" y="49877"/>
                </a:lnTo>
                <a:lnTo>
                  <a:pt x="845581" y="47662"/>
                </a:lnTo>
                <a:lnTo>
                  <a:pt x="847733" y="45447"/>
                </a:lnTo>
                <a:lnTo>
                  <a:pt x="849949" y="43295"/>
                </a:lnTo>
                <a:lnTo>
                  <a:pt x="852101" y="41142"/>
                </a:lnTo>
                <a:lnTo>
                  <a:pt x="854253" y="39117"/>
                </a:lnTo>
                <a:lnTo>
                  <a:pt x="856405" y="37091"/>
                </a:lnTo>
                <a:lnTo>
                  <a:pt x="858557" y="35129"/>
                </a:lnTo>
                <a:lnTo>
                  <a:pt x="860709" y="33230"/>
                </a:lnTo>
                <a:lnTo>
                  <a:pt x="862861" y="31331"/>
                </a:lnTo>
                <a:lnTo>
                  <a:pt x="865077" y="29496"/>
                </a:lnTo>
                <a:lnTo>
                  <a:pt x="867229" y="27723"/>
                </a:lnTo>
                <a:lnTo>
                  <a:pt x="869381" y="26014"/>
                </a:lnTo>
                <a:lnTo>
                  <a:pt x="871533" y="24369"/>
                </a:lnTo>
                <a:lnTo>
                  <a:pt x="873685" y="22723"/>
                </a:lnTo>
                <a:lnTo>
                  <a:pt x="875901" y="21141"/>
                </a:lnTo>
                <a:lnTo>
                  <a:pt x="878053" y="19685"/>
                </a:lnTo>
                <a:lnTo>
                  <a:pt x="880205" y="18166"/>
                </a:lnTo>
                <a:lnTo>
                  <a:pt x="882357" y="16773"/>
                </a:lnTo>
                <a:lnTo>
                  <a:pt x="884509" y="15444"/>
                </a:lnTo>
                <a:lnTo>
                  <a:pt x="886661" y="14115"/>
                </a:lnTo>
                <a:lnTo>
                  <a:pt x="888876" y="12912"/>
                </a:lnTo>
                <a:lnTo>
                  <a:pt x="891028" y="11709"/>
                </a:lnTo>
                <a:lnTo>
                  <a:pt x="901852" y="6646"/>
                </a:lnTo>
                <a:lnTo>
                  <a:pt x="904004" y="5760"/>
                </a:lnTo>
                <a:lnTo>
                  <a:pt x="906156" y="5000"/>
                </a:lnTo>
                <a:lnTo>
                  <a:pt x="908308" y="4240"/>
                </a:lnTo>
                <a:lnTo>
                  <a:pt x="910461" y="3607"/>
                </a:lnTo>
                <a:lnTo>
                  <a:pt x="934260" y="0"/>
                </a:lnTo>
                <a:lnTo>
                  <a:pt x="936412" y="63"/>
                </a:lnTo>
                <a:lnTo>
                  <a:pt x="958060" y="3607"/>
                </a:lnTo>
                <a:lnTo>
                  <a:pt x="960212" y="4240"/>
                </a:lnTo>
                <a:lnTo>
                  <a:pt x="962364" y="5000"/>
                </a:lnTo>
                <a:lnTo>
                  <a:pt x="964516" y="5760"/>
                </a:lnTo>
                <a:lnTo>
                  <a:pt x="966668" y="6646"/>
                </a:lnTo>
                <a:lnTo>
                  <a:pt x="979644" y="12912"/>
                </a:lnTo>
                <a:lnTo>
                  <a:pt x="981859" y="14115"/>
                </a:lnTo>
                <a:lnTo>
                  <a:pt x="984011" y="15444"/>
                </a:lnTo>
                <a:lnTo>
                  <a:pt x="986164" y="16773"/>
                </a:lnTo>
                <a:lnTo>
                  <a:pt x="988316" y="18166"/>
                </a:lnTo>
                <a:lnTo>
                  <a:pt x="990468" y="19685"/>
                </a:lnTo>
                <a:lnTo>
                  <a:pt x="992620" y="21141"/>
                </a:lnTo>
                <a:lnTo>
                  <a:pt x="994835" y="22723"/>
                </a:lnTo>
                <a:lnTo>
                  <a:pt x="996987" y="24369"/>
                </a:lnTo>
                <a:lnTo>
                  <a:pt x="999139" y="26014"/>
                </a:lnTo>
                <a:lnTo>
                  <a:pt x="1001291" y="27723"/>
                </a:lnTo>
                <a:lnTo>
                  <a:pt x="1003444" y="29496"/>
                </a:lnTo>
                <a:lnTo>
                  <a:pt x="1005659" y="31331"/>
                </a:lnTo>
                <a:lnTo>
                  <a:pt x="1007811" y="33230"/>
                </a:lnTo>
                <a:lnTo>
                  <a:pt x="1009963" y="35129"/>
                </a:lnTo>
                <a:lnTo>
                  <a:pt x="1012115" y="37091"/>
                </a:lnTo>
                <a:lnTo>
                  <a:pt x="1014267" y="39117"/>
                </a:lnTo>
                <a:lnTo>
                  <a:pt x="1016419" y="41142"/>
                </a:lnTo>
                <a:lnTo>
                  <a:pt x="1018572" y="43295"/>
                </a:lnTo>
                <a:lnTo>
                  <a:pt x="1020787" y="45447"/>
                </a:lnTo>
                <a:lnTo>
                  <a:pt x="1022939" y="47662"/>
                </a:lnTo>
                <a:lnTo>
                  <a:pt x="1025091" y="49877"/>
                </a:lnTo>
                <a:lnTo>
                  <a:pt x="1027243" y="52219"/>
                </a:lnTo>
                <a:lnTo>
                  <a:pt x="1029395" y="54498"/>
                </a:lnTo>
                <a:lnTo>
                  <a:pt x="1031611" y="56903"/>
                </a:lnTo>
                <a:lnTo>
                  <a:pt x="1033763" y="59309"/>
                </a:lnTo>
                <a:lnTo>
                  <a:pt x="1035915" y="61777"/>
                </a:lnTo>
                <a:lnTo>
                  <a:pt x="1038067" y="64309"/>
                </a:lnTo>
                <a:lnTo>
                  <a:pt x="1040219" y="66841"/>
                </a:lnTo>
                <a:lnTo>
                  <a:pt x="1042371" y="69436"/>
                </a:lnTo>
                <a:lnTo>
                  <a:pt x="1044523" y="72095"/>
                </a:lnTo>
                <a:lnTo>
                  <a:pt x="1046739" y="74753"/>
                </a:lnTo>
                <a:lnTo>
                  <a:pt x="1048891" y="77411"/>
                </a:lnTo>
                <a:lnTo>
                  <a:pt x="1051043" y="80197"/>
                </a:lnTo>
                <a:lnTo>
                  <a:pt x="1053195" y="82918"/>
                </a:lnTo>
                <a:lnTo>
                  <a:pt x="1055347" y="85767"/>
                </a:lnTo>
                <a:lnTo>
                  <a:pt x="1057499" y="88615"/>
                </a:lnTo>
                <a:lnTo>
                  <a:pt x="1059714" y="91463"/>
                </a:lnTo>
                <a:lnTo>
                  <a:pt x="1061867" y="94375"/>
                </a:lnTo>
                <a:lnTo>
                  <a:pt x="1064019" y="97350"/>
                </a:lnTo>
                <a:lnTo>
                  <a:pt x="1066171" y="100325"/>
                </a:lnTo>
                <a:lnTo>
                  <a:pt x="1068323" y="103300"/>
                </a:lnTo>
                <a:lnTo>
                  <a:pt x="1070538" y="106338"/>
                </a:lnTo>
                <a:lnTo>
                  <a:pt x="1072690" y="109440"/>
                </a:lnTo>
                <a:lnTo>
                  <a:pt x="1074842" y="112541"/>
                </a:lnTo>
                <a:lnTo>
                  <a:pt x="1076994" y="115643"/>
                </a:lnTo>
                <a:lnTo>
                  <a:pt x="1079147" y="118808"/>
                </a:lnTo>
                <a:lnTo>
                  <a:pt x="1081299" y="121972"/>
                </a:lnTo>
                <a:lnTo>
                  <a:pt x="1083514" y="125137"/>
                </a:lnTo>
                <a:lnTo>
                  <a:pt x="1085666" y="128365"/>
                </a:lnTo>
                <a:lnTo>
                  <a:pt x="1087818" y="131657"/>
                </a:lnTo>
                <a:lnTo>
                  <a:pt x="1089970" y="134885"/>
                </a:lnTo>
                <a:lnTo>
                  <a:pt x="1092122" y="138176"/>
                </a:lnTo>
                <a:lnTo>
                  <a:pt x="1094274" y="141531"/>
                </a:lnTo>
                <a:lnTo>
                  <a:pt x="1096427" y="144823"/>
                </a:lnTo>
                <a:lnTo>
                  <a:pt x="1098642" y="148177"/>
                </a:lnTo>
                <a:lnTo>
                  <a:pt x="1100794" y="151595"/>
                </a:lnTo>
                <a:lnTo>
                  <a:pt x="1102946" y="154950"/>
                </a:lnTo>
                <a:lnTo>
                  <a:pt x="1105098" y="158368"/>
                </a:lnTo>
                <a:lnTo>
                  <a:pt x="1107250" y="161786"/>
                </a:lnTo>
                <a:lnTo>
                  <a:pt x="1109466" y="165267"/>
                </a:lnTo>
                <a:lnTo>
                  <a:pt x="1111618" y="168685"/>
                </a:lnTo>
                <a:lnTo>
                  <a:pt x="1113770" y="172167"/>
                </a:lnTo>
                <a:lnTo>
                  <a:pt x="1115922" y="175648"/>
                </a:lnTo>
                <a:lnTo>
                  <a:pt x="1118074" y="179129"/>
                </a:lnTo>
                <a:lnTo>
                  <a:pt x="1120226" y="182674"/>
                </a:lnTo>
                <a:lnTo>
                  <a:pt x="1122378" y="186155"/>
                </a:lnTo>
                <a:lnTo>
                  <a:pt x="1124594" y="189700"/>
                </a:lnTo>
                <a:lnTo>
                  <a:pt x="1126746" y="193245"/>
                </a:lnTo>
                <a:lnTo>
                  <a:pt x="1128898" y="196789"/>
                </a:lnTo>
                <a:lnTo>
                  <a:pt x="1131050" y="200334"/>
                </a:lnTo>
                <a:lnTo>
                  <a:pt x="1133202" y="203878"/>
                </a:lnTo>
                <a:lnTo>
                  <a:pt x="1135417" y="207423"/>
                </a:lnTo>
                <a:lnTo>
                  <a:pt x="1137569" y="210968"/>
                </a:lnTo>
                <a:lnTo>
                  <a:pt x="1139722" y="214576"/>
                </a:lnTo>
                <a:lnTo>
                  <a:pt x="1141874" y="218120"/>
                </a:lnTo>
                <a:lnTo>
                  <a:pt x="1144026" y="221728"/>
                </a:lnTo>
                <a:lnTo>
                  <a:pt x="1146178" y="225336"/>
                </a:lnTo>
                <a:lnTo>
                  <a:pt x="1148393" y="228881"/>
                </a:lnTo>
                <a:lnTo>
                  <a:pt x="1150545" y="232489"/>
                </a:lnTo>
                <a:lnTo>
                  <a:pt x="1152697" y="236033"/>
                </a:lnTo>
                <a:lnTo>
                  <a:pt x="1154850" y="239641"/>
                </a:lnTo>
                <a:lnTo>
                  <a:pt x="1157002" y="243186"/>
                </a:lnTo>
                <a:lnTo>
                  <a:pt x="1159154" y="246794"/>
                </a:lnTo>
                <a:lnTo>
                  <a:pt x="1161369" y="250402"/>
                </a:lnTo>
                <a:lnTo>
                  <a:pt x="1163521" y="253946"/>
                </a:lnTo>
                <a:lnTo>
                  <a:pt x="1165673" y="257491"/>
                </a:lnTo>
                <a:lnTo>
                  <a:pt x="1167825" y="261099"/>
                </a:lnTo>
                <a:lnTo>
                  <a:pt x="1169977" y="264643"/>
                </a:lnTo>
                <a:lnTo>
                  <a:pt x="1172130" y="268188"/>
                </a:lnTo>
                <a:lnTo>
                  <a:pt x="1174345" y="271733"/>
                </a:lnTo>
                <a:lnTo>
                  <a:pt x="1176497" y="275277"/>
                </a:lnTo>
                <a:lnTo>
                  <a:pt x="1178649" y="278822"/>
                </a:lnTo>
                <a:lnTo>
                  <a:pt x="1180801" y="282303"/>
                </a:lnTo>
                <a:lnTo>
                  <a:pt x="1182953" y="285848"/>
                </a:lnTo>
                <a:lnTo>
                  <a:pt x="1185105" y="289329"/>
                </a:lnTo>
                <a:lnTo>
                  <a:pt x="1187321" y="292810"/>
                </a:lnTo>
                <a:lnTo>
                  <a:pt x="1189473" y="296292"/>
                </a:lnTo>
                <a:lnTo>
                  <a:pt x="1191625" y="299773"/>
                </a:lnTo>
                <a:lnTo>
                  <a:pt x="1193777" y="303254"/>
                </a:lnTo>
                <a:lnTo>
                  <a:pt x="1195929" y="306672"/>
                </a:lnTo>
                <a:lnTo>
                  <a:pt x="1198081" y="310091"/>
                </a:lnTo>
                <a:lnTo>
                  <a:pt x="1200297" y="313509"/>
                </a:lnTo>
                <a:lnTo>
                  <a:pt x="1202449" y="316927"/>
                </a:lnTo>
                <a:lnTo>
                  <a:pt x="1204601" y="320345"/>
                </a:lnTo>
                <a:lnTo>
                  <a:pt x="1206753" y="323699"/>
                </a:lnTo>
                <a:lnTo>
                  <a:pt x="1208905" y="327054"/>
                </a:lnTo>
                <a:lnTo>
                  <a:pt x="1211057" y="330409"/>
                </a:lnTo>
                <a:lnTo>
                  <a:pt x="1213272" y="333700"/>
                </a:lnTo>
                <a:lnTo>
                  <a:pt x="1215425" y="336992"/>
                </a:lnTo>
                <a:lnTo>
                  <a:pt x="1217577" y="340283"/>
                </a:lnTo>
                <a:lnTo>
                  <a:pt x="1219729" y="343575"/>
                </a:lnTo>
                <a:lnTo>
                  <a:pt x="1221881" y="346866"/>
                </a:lnTo>
                <a:lnTo>
                  <a:pt x="1224033" y="350094"/>
                </a:lnTo>
                <a:lnTo>
                  <a:pt x="1226248" y="353259"/>
                </a:lnTo>
                <a:lnTo>
                  <a:pt x="1228400" y="356487"/>
                </a:lnTo>
                <a:lnTo>
                  <a:pt x="1230552" y="359652"/>
                </a:lnTo>
                <a:lnTo>
                  <a:pt x="1232705" y="362817"/>
                </a:lnTo>
                <a:lnTo>
                  <a:pt x="1234857" y="365982"/>
                </a:lnTo>
                <a:lnTo>
                  <a:pt x="1237009" y="369083"/>
                </a:lnTo>
                <a:lnTo>
                  <a:pt x="1239161" y="372185"/>
                </a:lnTo>
                <a:lnTo>
                  <a:pt x="1241376" y="375223"/>
                </a:lnTo>
                <a:lnTo>
                  <a:pt x="1243528" y="378261"/>
                </a:lnTo>
                <a:lnTo>
                  <a:pt x="1245680" y="381299"/>
                </a:lnTo>
                <a:lnTo>
                  <a:pt x="1247833" y="384338"/>
                </a:lnTo>
                <a:lnTo>
                  <a:pt x="1249985" y="387313"/>
                </a:lnTo>
                <a:lnTo>
                  <a:pt x="1252137" y="390288"/>
                </a:lnTo>
                <a:lnTo>
                  <a:pt x="1254352" y="393199"/>
                </a:lnTo>
                <a:lnTo>
                  <a:pt x="1256504" y="396111"/>
                </a:lnTo>
                <a:lnTo>
                  <a:pt x="1258656" y="399023"/>
                </a:lnTo>
                <a:lnTo>
                  <a:pt x="1260808" y="401871"/>
                </a:lnTo>
                <a:lnTo>
                  <a:pt x="1262960" y="404719"/>
                </a:lnTo>
                <a:lnTo>
                  <a:pt x="1265176" y="407504"/>
                </a:lnTo>
                <a:lnTo>
                  <a:pt x="1267328" y="410289"/>
                </a:lnTo>
                <a:lnTo>
                  <a:pt x="1269480" y="413074"/>
                </a:lnTo>
                <a:lnTo>
                  <a:pt x="1271632" y="415796"/>
                </a:lnTo>
                <a:lnTo>
                  <a:pt x="1273784" y="418518"/>
                </a:lnTo>
                <a:lnTo>
                  <a:pt x="1275936" y="421240"/>
                </a:lnTo>
                <a:lnTo>
                  <a:pt x="1278088" y="423898"/>
                </a:lnTo>
                <a:lnTo>
                  <a:pt x="1280304" y="426557"/>
                </a:lnTo>
                <a:lnTo>
                  <a:pt x="1282456" y="429152"/>
                </a:lnTo>
                <a:lnTo>
                  <a:pt x="1284608" y="431747"/>
                </a:lnTo>
                <a:lnTo>
                  <a:pt x="1286760" y="434279"/>
                </a:lnTo>
                <a:lnTo>
                  <a:pt x="1288912" y="436811"/>
                </a:lnTo>
                <a:lnTo>
                  <a:pt x="1291128" y="439343"/>
                </a:lnTo>
                <a:lnTo>
                  <a:pt x="1293280" y="441811"/>
                </a:lnTo>
                <a:lnTo>
                  <a:pt x="1295432" y="444280"/>
                </a:lnTo>
                <a:lnTo>
                  <a:pt x="1297584" y="446748"/>
                </a:lnTo>
                <a:lnTo>
                  <a:pt x="1299736" y="449154"/>
                </a:lnTo>
                <a:lnTo>
                  <a:pt x="1301888" y="451496"/>
                </a:lnTo>
                <a:lnTo>
                  <a:pt x="1304103" y="453901"/>
                </a:lnTo>
                <a:lnTo>
                  <a:pt x="1306255" y="456180"/>
                </a:lnTo>
                <a:lnTo>
                  <a:pt x="1308408" y="458522"/>
                </a:lnTo>
                <a:lnTo>
                  <a:pt x="1310560" y="460800"/>
                </a:lnTo>
                <a:lnTo>
                  <a:pt x="1312712" y="463016"/>
                </a:lnTo>
                <a:lnTo>
                  <a:pt x="1314864" y="465231"/>
                </a:lnTo>
                <a:lnTo>
                  <a:pt x="1317016" y="467446"/>
                </a:lnTo>
                <a:lnTo>
                  <a:pt x="1319231" y="469598"/>
                </a:lnTo>
                <a:lnTo>
                  <a:pt x="1321383" y="471751"/>
                </a:lnTo>
                <a:lnTo>
                  <a:pt x="1323535" y="473903"/>
                </a:lnTo>
                <a:lnTo>
                  <a:pt x="1325688" y="475991"/>
                </a:lnTo>
                <a:lnTo>
                  <a:pt x="1327840" y="478017"/>
                </a:lnTo>
                <a:lnTo>
                  <a:pt x="1330055" y="480042"/>
                </a:lnTo>
                <a:lnTo>
                  <a:pt x="1332207" y="482068"/>
                </a:lnTo>
                <a:lnTo>
                  <a:pt x="1343031" y="491752"/>
                </a:lnTo>
                <a:lnTo>
                  <a:pt x="1345183" y="493651"/>
                </a:lnTo>
                <a:lnTo>
                  <a:pt x="1347335" y="495487"/>
                </a:lnTo>
                <a:lnTo>
                  <a:pt x="1349487" y="497259"/>
                </a:lnTo>
                <a:lnTo>
                  <a:pt x="1351639" y="499031"/>
                </a:lnTo>
                <a:lnTo>
                  <a:pt x="1353791" y="500804"/>
                </a:lnTo>
                <a:lnTo>
                  <a:pt x="1355943" y="502513"/>
                </a:lnTo>
                <a:lnTo>
                  <a:pt x="1358159" y="504222"/>
                </a:lnTo>
                <a:lnTo>
                  <a:pt x="1360311" y="505931"/>
                </a:lnTo>
                <a:lnTo>
                  <a:pt x="1362463" y="507577"/>
                </a:lnTo>
                <a:lnTo>
                  <a:pt x="1364615" y="509222"/>
                </a:lnTo>
                <a:lnTo>
                  <a:pt x="1366767" y="510868"/>
                </a:lnTo>
                <a:lnTo>
                  <a:pt x="1368919" y="512450"/>
                </a:lnTo>
                <a:lnTo>
                  <a:pt x="1371135" y="513970"/>
                </a:lnTo>
                <a:lnTo>
                  <a:pt x="1373287" y="515552"/>
                </a:lnTo>
                <a:lnTo>
                  <a:pt x="1375439" y="517071"/>
                </a:lnTo>
                <a:lnTo>
                  <a:pt x="1377591" y="518527"/>
                </a:lnTo>
                <a:lnTo>
                  <a:pt x="1379743" y="519983"/>
                </a:lnTo>
                <a:lnTo>
                  <a:pt x="1381958" y="521439"/>
                </a:lnTo>
                <a:lnTo>
                  <a:pt x="1384111" y="522894"/>
                </a:lnTo>
                <a:lnTo>
                  <a:pt x="1386263" y="524287"/>
                </a:lnTo>
                <a:lnTo>
                  <a:pt x="1388415" y="525679"/>
                </a:lnTo>
                <a:lnTo>
                  <a:pt x="1390567" y="527009"/>
                </a:lnTo>
                <a:lnTo>
                  <a:pt x="1392719" y="528338"/>
                </a:lnTo>
                <a:lnTo>
                  <a:pt x="1394934" y="529667"/>
                </a:lnTo>
                <a:lnTo>
                  <a:pt x="1397086" y="530933"/>
                </a:lnTo>
                <a:lnTo>
                  <a:pt x="1399238" y="532199"/>
                </a:lnTo>
                <a:lnTo>
                  <a:pt x="1401391" y="533465"/>
                </a:lnTo>
                <a:lnTo>
                  <a:pt x="1403543" y="534731"/>
                </a:lnTo>
                <a:lnTo>
                  <a:pt x="1405695" y="535934"/>
                </a:lnTo>
                <a:lnTo>
                  <a:pt x="1407910" y="537073"/>
                </a:lnTo>
                <a:lnTo>
                  <a:pt x="1410062" y="538275"/>
                </a:lnTo>
                <a:lnTo>
                  <a:pt x="1412214" y="539415"/>
                </a:lnTo>
                <a:lnTo>
                  <a:pt x="1414366" y="540554"/>
                </a:lnTo>
                <a:lnTo>
                  <a:pt x="1416518" y="541630"/>
                </a:lnTo>
                <a:lnTo>
                  <a:pt x="1418671" y="542706"/>
                </a:lnTo>
                <a:lnTo>
                  <a:pt x="1420886" y="543782"/>
                </a:lnTo>
                <a:lnTo>
                  <a:pt x="1423038" y="544858"/>
                </a:lnTo>
                <a:lnTo>
                  <a:pt x="1425190" y="545871"/>
                </a:lnTo>
                <a:lnTo>
                  <a:pt x="1427342" y="546884"/>
                </a:lnTo>
                <a:lnTo>
                  <a:pt x="1429494" y="547897"/>
                </a:lnTo>
                <a:lnTo>
                  <a:pt x="1431646" y="548846"/>
                </a:lnTo>
                <a:lnTo>
                  <a:pt x="1433862" y="549796"/>
                </a:lnTo>
                <a:lnTo>
                  <a:pt x="1436014" y="550745"/>
                </a:lnTo>
                <a:lnTo>
                  <a:pt x="1438166" y="551631"/>
                </a:lnTo>
                <a:lnTo>
                  <a:pt x="1440318" y="552581"/>
                </a:lnTo>
                <a:lnTo>
                  <a:pt x="1442470" y="553467"/>
                </a:lnTo>
                <a:lnTo>
                  <a:pt x="1444622" y="554290"/>
                </a:lnTo>
                <a:lnTo>
                  <a:pt x="1446838" y="555176"/>
                </a:lnTo>
                <a:lnTo>
                  <a:pt x="1448990" y="555999"/>
                </a:lnTo>
                <a:lnTo>
                  <a:pt x="1451142" y="556821"/>
                </a:lnTo>
                <a:lnTo>
                  <a:pt x="1453294" y="557644"/>
                </a:lnTo>
                <a:lnTo>
                  <a:pt x="1455446" y="558404"/>
                </a:lnTo>
                <a:lnTo>
                  <a:pt x="1457598" y="559163"/>
                </a:lnTo>
                <a:lnTo>
                  <a:pt x="1459814" y="559923"/>
                </a:lnTo>
                <a:lnTo>
                  <a:pt x="1461966" y="560683"/>
                </a:lnTo>
                <a:lnTo>
                  <a:pt x="1464118" y="561442"/>
                </a:lnTo>
                <a:lnTo>
                  <a:pt x="1466270" y="562138"/>
                </a:lnTo>
                <a:lnTo>
                  <a:pt x="1468422" y="562835"/>
                </a:lnTo>
                <a:lnTo>
                  <a:pt x="1470574" y="563531"/>
                </a:lnTo>
                <a:lnTo>
                  <a:pt x="1472789" y="564164"/>
                </a:lnTo>
                <a:lnTo>
                  <a:pt x="1474941" y="564860"/>
                </a:lnTo>
                <a:lnTo>
                  <a:pt x="1477094" y="565493"/>
                </a:lnTo>
                <a:lnTo>
                  <a:pt x="1479246" y="566126"/>
                </a:lnTo>
                <a:lnTo>
                  <a:pt x="1481398" y="566696"/>
                </a:lnTo>
                <a:lnTo>
                  <a:pt x="1483550" y="567329"/>
                </a:lnTo>
                <a:lnTo>
                  <a:pt x="1485702" y="567898"/>
                </a:lnTo>
                <a:lnTo>
                  <a:pt x="1487917" y="568468"/>
                </a:lnTo>
                <a:lnTo>
                  <a:pt x="1490069" y="569038"/>
                </a:lnTo>
                <a:lnTo>
                  <a:pt x="1492221" y="569607"/>
                </a:lnTo>
                <a:lnTo>
                  <a:pt x="1494374" y="570177"/>
                </a:lnTo>
                <a:lnTo>
                  <a:pt x="1496526" y="570683"/>
                </a:lnTo>
                <a:lnTo>
                  <a:pt x="1498741" y="571190"/>
                </a:lnTo>
                <a:lnTo>
                  <a:pt x="1500893" y="571696"/>
                </a:lnTo>
                <a:lnTo>
                  <a:pt x="1503045" y="572203"/>
                </a:lnTo>
                <a:lnTo>
                  <a:pt x="1505197" y="572709"/>
                </a:lnTo>
                <a:lnTo>
                  <a:pt x="1507349" y="573152"/>
                </a:lnTo>
                <a:lnTo>
                  <a:pt x="1509501" y="573595"/>
                </a:lnTo>
                <a:lnTo>
                  <a:pt x="1511654" y="574038"/>
                </a:lnTo>
                <a:lnTo>
                  <a:pt x="1513869" y="574481"/>
                </a:lnTo>
                <a:lnTo>
                  <a:pt x="1516021" y="574924"/>
                </a:lnTo>
                <a:lnTo>
                  <a:pt x="1518173" y="575367"/>
                </a:lnTo>
                <a:lnTo>
                  <a:pt x="1520325" y="575747"/>
                </a:lnTo>
                <a:lnTo>
                  <a:pt x="1522477" y="576190"/>
                </a:lnTo>
                <a:lnTo>
                  <a:pt x="1524693" y="576570"/>
                </a:lnTo>
                <a:lnTo>
                  <a:pt x="1526845" y="576950"/>
                </a:lnTo>
                <a:lnTo>
                  <a:pt x="1528997" y="577330"/>
                </a:lnTo>
                <a:lnTo>
                  <a:pt x="1531149" y="577709"/>
                </a:lnTo>
                <a:lnTo>
                  <a:pt x="1533301" y="578026"/>
                </a:lnTo>
                <a:lnTo>
                  <a:pt x="1535453" y="578406"/>
                </a:lnTo>
                <a:lnTo>
                  <a:pt x="1537669" y="578722"/>
                </a:lnTo>
                <a:lnTo>
                  <a:pt x="1539821" y="579039"/>
                </a:lnTo>
                <a:lnTo>
                  <a:pt x="1541973" y="579418"/>
                </a:lnTo>
                <a:lnTo>
                  <a:pt x="1544125" y="579735"/>
                </a:lnTo>
                <a:lnTo>
                  <a:pt x="1546277" y="579988"/>
                </a:lnTo>
                <a:lnTo>
                  <a:pt x="1548429" y="580305"/>
                </a:lnTo>
                <a:lnTo>
                  <a:pt x="1550644" y="580621"/>
                </a:lnTo>
                <a:lnTo>
                  <a:pt x="1552797" y="580874"/>
                </a:lnTo>
                <a:lnTo>
                  <a:pt x="1554949" y="581191"/>
                </a:lnTo>
                <a:lnTo>
                  <a:pt x="1557101" y="581444"/>
                </a:lnTo>
                <a:lnTo>
                  <a:pt x="1559253" y="581697"/>
                </a:lnTo>
                <a:lnTo>
                  <a:pt x="1561405" y="581950"/>
                </a:lnTo>
                <a:lnTo>
                  <a:pt x="1563620" y="582203"/>
                </a:lnTo>
                <a:lnTo>
                  <a:pt x="1565772" y="582457"/>
                </a:lnTo>
                <a:lnTo>
                  <a:pt x="1567924" y="582710"/>
                </a:lnTo>
                <a:lnTo>
                  <a:pt x="1570077" y="582963"/>
                </a:lnTo>
                <a:lnTo>
                  <a:pt x="1572229" y="583153"/>
                </a:lnTo>
                <a:lnTo>
                  <a:pt x="1574381" y="583406"/>
                </a:lnTo>
                <a:lnTo>
                  <a:pt x="1576596" y="583596"/>
                </a:lnTo>
                <a:lnTo>
                  <a:pt x="1578748" y="583849"/>
                </a:lnTo>
                <a:lnTo>
                  <a:pt x="1580900" y="584039"/>
                </a:lnTo>
                <a:lnTo>
                  <a:pt x="1583052" y="584229"/>
                </a:lnTo>
                <a:lnTo>
                  <a:pt x="1585204" y="584419"/>
                </a:lnTo>
                <a:lnTo>
                  <a:pt x="1587357" y="584609"/>
                </a:lnTo>
                <a:lnTo>
                  <a:pt x="1589509" y="584799"/>
                </a:lnTo>
                <a:lnTo>
                  <a:pt x="1591724" y="584989"/>
                </a:lnTo>
                <a:lnTo>
                  <a:pt x="1593876" y="585178"/>
                </a:lnTo>
                <a:lnTo>
                  <a:pt x="1596028" y="585305"/>
                </a:lnTo>
                <a:lnTo>
                  <a:pt x="1598180" y="585495"/>
                </a:lnTo>
                <a:lnTo>
                  <a:pt x="1600332" y="585621"/>
                </a:lnTo>
                <a:lnTo>
                  <a:pt x="1602484" y="585811"/>
                </a:lnTo>
                <a:lnTo>
                  <a:pt x="1604700" y="585938"/>
                </a:lnTo>
                <a:lnTo>
                  <a:pt x="1606852" y="586128"/>
                </a:lnTo>
                <a:lnTo>
                  <a:pt x="1609004" y="586254"/>
                </a:lnTo>
                <a:lnTo>
                  <a:pt x="1611156" y="586381"/>
                </a:lnTo>
                <a:lnTo>
                  <a:pt x="1613308" y="586508"/>
                </a:lnTo>
                <a:lnTo>
                  <a:pt x="1615524" y="586634"/>
                </a:lnTo>
                <a:lnTo>
                  <a:pt x="1617676" y="586761"/>
                </a:lnTo>
                <a:lnTo>
                  <a:pt x="1619828" y="586887"/>
                </a:lnTo>
                <a:lnTo>
                  <a:pt x="1621980" y="587014"/>
                </a:lnTo>
                <a:lnTo>
                  <a:pt x="1624132" y="587141"/>
                </a:lnTo>
                <a:lnTo>
                  <a:pt x="1626284" y="587267"/>
                </a:lnTo>
                <a:lnTo>
                  <a:pt x="1628499" y="587394"/>
                </a:lnTo>
                <a:lnTo>
                  <a:pt x="1630652" y="587457"/>
                </a:lnTo>
                <a:lnTo>
                  <a:pt x="1632804" y="587584"/>
                </a:lnTo>
                <a:lnTo>
                  <a:pt x="1634956" y="587710"/>
                </a:lnTo>
                <a:lnTo>
                  <a:pt x="1637108" y="587774"/>
                </a:lnTo>
                <a:lnTo>
                  <a:pt x="1639260" y="587900"/>
                </a:lnTo>
                <a:lnTo>
                  <a:pt x="1641412" y="587963"/>
                </a:lnTo>
                <a:lnTo>
                  <a:pt x="1643627" y="588090"/>
                </a:lnTo>
                <a:lnTo>
                  <a:pt x="1645780" y="588153"/>
                </a:lnTo>
                <a:lnTo>
                  <a:pt x="1647932" y="588217"/>
                </a:lnTo>
                <a:lnTo>
                  <a:pt x="1650084" y="588343"/>
                </a:lnTo>
                <a:lnTo>
                  <a:pt x="1652236" y="588407"/>
                </a:lnTo>
                <a:lnTo>
                  <a:pt x="1654388" y="588470"/>
                </a:lnTo>
                <a:lnTo>
                  <a:pt x="1656603" y="588533"/>
                </a:lnTo>
                <a:lnTo>
                  <a:pt x="1658755" y="588660"/>
                </a:lnTo>
                <a:lnTo>
                  <a:pt x="1660907" y="588723"/>
                </a:lnTo>
                <a:lnTo>
                  <a:pt x="1663060" y="588786"/>
                </a:lnTo>
                <a:lnTo>
                  <a:pt x="1665212" y="588850"/>
                </a:lnTo>
                <a:lnTo>
                  <a:pt x="1667364" y="588913"/>
                </a:lnTo>
                <a:lnTo>
                  <a:pt x="1669579" y="588976"/>
                </a:lnTo>
                <a:lnTo>
                  <a:pt x="1671731" y="589040"/>
                </a:lnTo>
                <a:lnTo>
                  <a:pt x="1673883" y="589103"/>
                </a:lnTo>
                <a:lnTo>
                  <a:pt x="1676035" y="589166"/>
                </a:lnTo>
                <a:lnTo>
                  <a:pt x="1678187" y="589229"/>
                </a:lnTo>
                <a:lnTo>
                  <a:pt x="1680403" y="589229"/>
                </a:lnTo>
                <a:lnTo>
                  <a:pt x="1682555" y="589293"/>
                </a:lnTo>
                <a:lnTo>
                  <a:pt x="1684707" y="589356"/>
                </a:lnTo>
                <a:lnTo>
                  <a:pt x="1686859" y="589419"/>
                </a:lnTo>
                <a:lnTo>
                  <a:pt x="1689011" y="589483"/>
                </a:lnTo>
                <a:lnTo>
                  <a:pt x="1691163" y="589483"/>
                </a:lnTo>
                <a:lnTo>
                  <a:pt x="1693379" y="589546"/>
                </a:lnTo>
                <a:lnTo>
                  <a:pt x="1695531" y="589609"/>
                </a:lnTo>
                <a:lnTo>
                  <a:pt x="1697683" y="589609"/>
                </a:lnTo>
                <a:lnTo>
                  <a:pt x="1699835" y="589672"/>
                </a:lnTo>
                <a:lnTo>
                  <a:pt x="1701987" y="589736"/>
                </a:lnTo>
                <a:lnTo>
                  <a:pt x="1704139" y="589736"/>
                </a:lnTo>
                <a:lnTo>
                  <a:pt x="1706355" y="589799"/>
                </a:lnTo>
                <a:lnTo>
                  <a:pt x="1708507" y="589799"/>
                </a:lnTo>
                <a:lnTo>
                  <a:pt x="1710659" y="589862"/>
                </a:lnTo>
                <a:lnTo>
                  <a:pt x="1712811" y="589862"/>
                </a:lnTo>
                <a:lnTo>
                  <a:pt x="1714963" y="589926"/>
                </a:lnTo>
                <a:lnTo>
                  <a:pt x="1717115" y="589926"/>
                </a:lnTo>
                <a:lnTo>
                  <a:pt x="1719330" y="589989"/>
                </a:lnTo>
                <a:lnTo>
                  <a:pt x="1721482" y="589989"/>
                </a:lnTo>
                <a:lnTo>
                  <a:pt x="1723635" y="590052"/>
                </a:lnTo>
                <a:lnTo>
                  <a:pt x="1725787" y="590052"/>
                </a:lnTo>
                <a:lnTo>
                  <a:pt x="1727939" y="590116"/>
                </a:lnTo>
                <a:lnTo>
                  <a:pt x="1730091" y="590116"/>
                </a:lnTo>
                <a:lnTo>
                  <a:pt x="1732243" y="590116"/>
                </a:lnTo>
                <a:lnTo>
                  <a:pt x="1734458" y="590179"/>
                </a:lnTo>
                <a:lnTo>
                  <a:pt x="1736610" y="590179"/>
                </a:lnTo>
                <a:lnTo>
                  <a:pt x="1738763" y="590179"/>
                </a:lnTo>
                <a:lnTo>
                  <a:pt x="1740915" y="590242"/>
                </a:lnTo>
                <a:lnTo>
                  <a:pt x="1743067" y="590242"/>
                </a:lnTo>
                <a:lnTo>
                  <a:pt x="1745219" y="590242"/>
                </a:lnTo>
                <a:lnTo>
                  <a:pt x="1747434" y="590305"/>
                </a:lnTo>
                <a:lnTo>
                  <a:pt x="1749586" y="590305"/>
                </a:lnTo>
                <a:lnTo>
                  <a:pt x="1751738" y="590305"/>
                </a:lnTo>
                <a:lnTo>
                  <a:pt x="1753890" y="590369"/>
                </a:lnTo>
                <a:lnTo>
                  <a:pt x="1756043" y="590369"/>
                </a:lnTo>
                <a:lnTo>
                  <a:pt x="1758258" y="590369"/>
                </a:lnTo>
                <a:lnTo>
                  <a:pt x="1760410" y="590369"/>
                </a:lnTo>
                <a:lnTo>
                  <a:pt x="1762562" y="590432"/>
                </a:lnTo>
                <a:lnTo>
                  <a:pt x="1764714" y="590432"/>
                </a:lnTo>
                <a:lnTo>
                  <a:pt x="1766866" y="590432"/>
                </a:lnTo>
                <a:lnTo>
                  <a:pt x="1769018" y="590432"/>
                </a:lnTo>
                <a:lnTo>
                  <a:pt x="1771234" y="590432"/>
                </a:lnTo>
                <a:lnTo>
                  <a:pt x="1773386" y="590495"/>
                </a:lnTo>
                <a:lnTo>
                  <a:pt x="1775538" y="590495"/>
                </a:lnTo>
                <a:lnTo>
                  <a:pt x="1777690" y="590495"/>
                </a:lnTo>
                <a:lnTo>
                  <a:pt x="1779842" y="590495"/>
                </a:lnTo>
                <a:lnTo>
                  <a:pt x="1781994" y="590495"/>
                </a:lnTo>
                <a:lnTo>
                  <a:pt x="1784210" y="590559"/>
                </a:lnTo>
                <a:lnTo>
                  <a:pt x="1797122" y="590559"/>
                </a:lnTo>
                <a:lnTo>
                  <a:pt x="1799338" y="590622"/>
                </a:lnTo>
                <a:lnTo>
                  <a:pt x="1818770" y="590622"/>
                </a:lnTo>
                <a:lnTo>
                  <a:pt x="1820922" y="590685"/>
                </a:lnTo>
                <a:lnTo>
                  <a:pt x="1849089" y="590685"/>
                </a:lnTo>
                <a:lnTo>
                  <a:pt x="1851241" y="590749"/>
                </a:lnTo>
                <a:lnTo>
                  <a:pt x="1868521" y="590749"/>
                </a:lnTo>
              </a:path>
            </a:pathLst>
          </a:custGeom>
          <a:ln w="949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314450" y="3296244"/>
            <a:ext cx="2057400" cy="130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bject 23"/>
          <p:cNvSpPr/>
          <p:nvPr/>
        </p:nvSpPr>
        <p:spPr>
          <a:xfrm>
            <a:off x="1397667" y="2703324"/>
            <a:ext cx="1868805" cy="508000"/>
          </a:xfrm>
          <a:custGeom>
            <a:avLst/>
            <a:gdLst/>
            <a:ahLst/>
            <a:cxnLst/>
            <a:rect l="l" t="t" r="r" b="b"/>
            <a:pathLst>
              <a:path w="1868805" h="508000">
                <a:moveTo>
                  <a:pt x="0" y="507830"/>
                </a:moveTo>
                <a:lnTo>
                  <a:pt x="2151" y="507703"/>
                </a:lnTo>
                <a:lnTo>
                  <a:pt x="4304" y="507577"/>
                </a:lnTo>
                <a:lnTo>
                  <a:pt x="6456" y="507513"/>
                </a:lnTo>
                <a:lnTo>
                  <a:pt x="8671" y="507387"/>
                </a:lnTo>
                <a:lnTo>
                  <a:pt x="10823" y="507323"/>
                </a:lnTo>
                <a:lnTo>
                  <a:pt x="12975" y="507197"/>
                </a:lnTo>
                <a:lnTo>
                  <a:pt x="15127" y="507070"/>
                </a:lnTo>
                <a:lnTo>
                  <a:pt x="17279" y="507007"/>
                </a:lnTo>
                <a:lnTo>
                  <a:pt x="19432" y="506880"/>
                </a:lnTo>
                <a:lnTo>
                  <a:pt x="21647" y="506754"/>
                </a:lnTo>
                <a:lnTo>
                  <a:pt x="23799" y="506690"/>
                </a:lnTo>
                <a:lnTo>
                  <a:pt x="25951" y="506564"/>
                </a:lnTo>
                <a:lnTo>
                  <a:pt x="28103" y="506437"/>
                </a:lnTo>
                <a:lnTo>
                  <a:pt x="30255" y="506311"/>
                </a:lnTo>
                <a:lnTo>
                  <a:pt x="32407" y="506247"/>
                </a:lnTo>
                <a:lnTo>
                  <a:pt x="34623" y="506121"/>
                </a:lnTo>
                <a:lnTo>
                  <a:pt x="36775" y="505994"/>
                </a:lnTo>
                <a:lnTo>
                  <a:pt x="38927" y="505868"/>
                </a:lnTo>
                <a:lnTo>
                  <a:pt x="41079" y="505741"/>
                </a:lnTo>
                <a:lnTo>
                  <a:pt x="43231" y="505678"/>
                </a:lnTo>
                <a:lnTo>
                  <a:pt x="45383" y="505551"/>
                </a:lnTo>
                <a:lnTo>
                  <a:pt x="47599" y="505424"/>
                </a:lnTo>
                <a:lnTo>
                  <a:pt x="49751" y="505298"/>
                </a:lnTo>
                <a:lnTo>
                  <a:pt x="51903" y="505171"/>
                </a:lnTo>
                <a:lnTo>
                  <a:pt x="54055" y="505045"/>
                </a:lnTo>
                <a:lnTo>
                  <a:pt x="56207" y="504918"/>
                </a:lnTo>
                <a:lnTo>
                  <a:pt x="58422" y="504791"/>
                </a:lnTo>
                <a:lnTo>
                  <a:pt x="60574" y="504665"/>
                </a:lnTo>
                <a:lnTo>
                  <a:pt x="62727" y="504538"/>
                </a:lnTo>
                <a:lnTo>
                  <a:pt x="64879" y="504412"/>
                </a:lnTo>
                <a:lnTo>
                  <a:pt x="67031" y="504285"/>
                </a:lnTo>
                <a:lnTo>
                  <a:pt x="69183" y="504159"/>
                </a:lnTo>
                <a:lnTo>
                  <a:pt x="71335" y="504032"/>
                </a:lnTo>
                <a:lnTo>
                  <a:pt x="73550" y="503905"/>
                </a:lnTo>
                <a:lnTo>
                  <a:pt x="75702" y="503779"/>
                </a:lnTo>
                <a:lnTo>
                  <a:pt x="77854" y="503652"/>
                </a:lnTo>
                <a:lnTo>
                  <a:pt x="80007" y="503526"/>
                </a:lnTo>
                <a:lnTo>
                  <a:pt x="82159" y="503399"/>
                </a:lnTo>
                <a:lnTo>
                  <a:pt x="84311" y="503272"/>
                </a:lnTo>
                <a:lnTo>
                  <a:pt x="86526" y="503082"/>
                </a:lnTo>
                <a:lnTo>
                  <a:pt x="88678" y="502956"/>
                </a:lnTo>
                <a:lnTo>
                  <a:pt x="90830" y="502829"/>
                </a:lnTo>
                <a:lnTo>
                  <a:pt x="92982" y="502703"/>
                </a:lnTo>
                <a:lnTo>
                  <a:pt x="95134" y="502513"/>
                </a:lnTo>
                <a:lnTo>
                  <a:pt x="97287" y="502386"/>
                </a:lnTo>
                <a:lnTo>
                  <a:pt x="99502" y="502260"/>
                </a:lnTo>
                <a:lnTo>
                  <a:pt x="101654" y="502133"/>
                </a:lnTo>
                <a:lnTo>
                  <a:pt x="103806" y="501943"/>
                </a:lnTo>
                <a:lnTo>
                  <a:pt x="105958" y="501817"/>
                </a:lnTo>
                <a:lnTo>
                  <a:pt x="108110" y="501690"/>
                </a:lnTo>
                <a:lnTo>
                  <a:pt x="110262" y="501500"/>
                </a:lnTo>
                <a:lnTo>
                  <a:pt x="112478" y="501373"/>
                </a:lnTo>
                <a:lnTo>
                  <a:pt x="114630" y="501184"/>
                </a:lnTo>
                <a:lnTo>
                  <a:pt x="116782" y="501057"/>
                </a:lnTo>
                <a:lnTo>
                  <a:pt x="118934" y="500867"/>
                </a:lnTo>
                <a:lnTo>
                  <a:pt x="121086" y="500740"/>
                </a:lnTo>
                <a:lnTo>
                  <a:pt x="123302" y="500551"/>
                </a:lnTo>
                <a:lnTo>
                  <a:pt x="125454" y="500424"/>
                </a:lnTo>
                <a:lnTo>
                  <a:pt x="127606" y="500234"/>
                </a:lnTo>
                <a:lnTo>
                  <a:pt x="129758" y="500108"/>
                </a:lnTo>
                <a:lnTo>
                  <a:pt x="131910" y="499918"/>
                </a:lnTo>
                <a:lnTo>
                  <a:pt x="134062" y="499728"/>
                </a:lnTo>
                <a:lnTo>
                  <a:pt x="136214" y="499601"/>
                </a:lnTo>
                <a:lnTo>
                  <a:pt x="138430" y="499411"/>
                </a:lnTo>
                <a:lnTo>
                  <a:pt x="140582" y="499221"/>
                </a:lnTo>
                <a:lnTo>
                  <a:pt x="142734" y="499031"/>
                </a:lnTo>
                <a:lnTo>
                  <a:pt x="144886" y="498905"/>
                </a:lnTo>
                <a:lnTo>
                  <a:pt x="147038" y="498715"/>
                </a:lnTo>
                <a:lnTo>
                  <a:pt x="149253" y="498525"/>
                </a:lnTo>
                <a:lnTo>
                  <a:pt x="151405" y="498335"/>
                </a:lnTo>
                <a:lnTo>
                  <a:pt x="153557" y="498145"/>
                </a:lnTo>
                <a:lnTo>
                  <a:pt x="155710" y="497955"/>
                </a:lnTo>
                <a:lnTo>
                  <a:pt x="157862" y="497766"/>
                </a:lnTo>
                <a:lnTo>
                  <a:pt x="160014" y="497576"/>
                </a:lnTo>
                <a:lnTo>
                  <a:pt x="162166" y="497386"/>
                </a:lnTo>
                <a:lnTo>
                  <a:pt x="164381" y="497196"/>
                </a:lnTo>
                <a:lnTo>
                  <a:pt x="166533" y="497006"/>
                </a:lnTo>
                <a:lnTo>
                  <a:pt x="168685" y="496816"/>
                </a:lnTo>
                <a:lnTo>
                  <a:pt x="170837" y="496626"/>
                </a:lnTo>
                <a:lnTo>
                  <a:pt x="172990" y="496436"/>
                </a:lnTo>
                <a:lnTo>
                  <a:pt x="175142" y="496246"/>
                </a:lnTo>
                <a:lnTo>
                  <a:pt x="177357" y="496057"/>
                </a:lnTo>
                <a:lnTo>
                  <a:pt x="179509" y="495867"/>
                </a:lnTo>
                <a:lnTo>
                  <a:pt x="181661" y="495613"/>
                </a:lnTo>
                <a:lnTo>
                  <a:pt x="183813" y="495424"/>
                </a:lnTo>
                <a:lnTo>
                  <a:pt x="185965" y="495234"/>
                </a:lnTo>
                <a:lnTo>
                  <a:pt x="188117" y="494980"/>
                </a:lnTo>
                <a:lnTo>
                  <a:pt x="190333" y="494791"/>
                </a:lnTo>
                <a:lnTo>
                  <a:pt x="192485" y="494601"/>
                </a:lnTo>
                <a:lnTo>
                  <a:pt x="194637" y="494348"/>
                </a:lnTo>
                <a:lnTo>
                  <a:pt x="196789" y="494158"/>
                </a:lnTo>
                <a:lnTo>
                  <a:pt x="198941" y="493904"/>
                </a:lnTo>
                <a:lnTo>
                  <a:pt x="201157" y="493715"/>
                </a:lnTo>
                <a:lnTo>
                  <a:pt x="203309" y="493461"/>
                </a:lnTo>
                <a:lnTo>
                  <a:pt x="205461" y="493208"/>
                </a:lnTo>
                <a:lnTo>
                  <a:pt x="207613" y="493018"/>
                </a:lnTo>
                <a:lnTo>
                  <a:pt x="209765" y="492765"/>
                </a:lnTo>
                <a:lnTo>
                  <a:pt x="211917" y="492512"/>
                </a:lnTo>
                <a:lnTo>
                  <a:pt x="214069" y="492322"/>
                </a:lnTo>
                <a:lnTo>
                  <a:pt x="216285" y="492069"/>
                </a:lnTo>
                <a:lnTo>
                  <a:pt x="218437" y="491816"/>
                </a:lnTo>
                <a:lnTo>
                  <a:pt x="220589" y="491562"/>
                </a:lnTo>
                <a:lnTo>
                  <a:pt x="222741" y="491309"/>
                </a:lnTo>
                <a:lnTo>
                  <a:pt x="224893" y="491056"/>
                </a:lnTo>
                <a:lnTo>
                  <a:pt x="227045" y="490803"/>
                </a:lnTo>
                <a:lnTo>
                  <a:pt x="229260" y="490550"/>
                </a:lnTo>
                <a:lnTo>
                  <a:pt x="231413" y="490297"/>
                </a:lnTo>
                <a:lnTo>
                  <a:pt x="233565" y="490043"/>
                </a:lnTo>
                <a:lnTo>
                  <a:pt x="235717" y="489790"/>
                </a:lnTo>
                <a:lnTo>
                  <a:pt x="237869" y="489537"/>
                </a:lnTo>
                <a:lnTo>
                  <a:pt x="240084" y="489284"/>
                </a:lnTo>
                <a:lnTo>
                  <a:pt x="242236" y="488967"/>
                </a:lnTo>
                <a:lnTo>
                  <a:pt x="244388" y="488714"/>
                </a:lnTo>
                <a:lnTo>
                  <a:pt x="246540" y="488461"/>
                </a:lnTo>
                <a:lnTo>
                  <a:pt x="248693" y="488144"/>
                </a:lnTo>
                <a:lnTo>
                  <a:pt x="250845" y="487891"/>
                </a:lnTo>
                <a:lnTo>
                  <a:pt x="253060" y="487575"/>
                </a:lnTo>
                <a:lnTo>
                  <a:pt x="255212" y="487322"/>
                </a:lnTo>
                <a:lnTo>
                  <a:pt x="257364" y="487005"/>
                </a:lnTo>
                <a:lnTo>
                  <a:pt x="259516" y="486752"/>
                </a:lnTo>
                <a:lnTo>
                  <a:pt x="261668" y="486435"/>
                </a:lnTo>
                <a:lnTo>
                  <a:pt x="263820" y="486119"/>
                </a:lnTo>
                <a:lnTo>
                  <a:pt x="265973" y="485866"/>
                </a:lnTo>
                <a:lnTo>
                  <a:pt x="268188" y="485549"/>
                </a:lnTo>
                <a:lnTo>
                  <a:pt x="270340" y="485233"/>
                </a:lnTo>
                <a:lnTo>
                  <a:pt x="272492" y="484916"/>
                </a:lnTo>
                <a:lnTo>
                  <a:pt x="274644" y="484600"/>
                </a:lnTo>
                <a:lnTo>
                  <a:pt x="276796" y="484283"/>
                </a:lnTo>
                <a:lnTo>
                  <a:pt x="278948" y="483967"/>
                </a:lnTo>
                <a:lnTo>
                  <a:pt x="281164" y="483650"/>
                </a:lnTo>
                <a:lnTo>
                  <a:pt x="283316" y="483334"/>
                </a:lnTo>
                <a:lnTo>
                  <a:pt x="285468" y="482954"/>
                </a:lnTo>
                <a:lnTo>
                  <a:pt x="287620" y="482638"/>
                </a:lnTo>
                <a:lnTo>
                  <a:pt x="289772" y="482321"/>
                </a:lnTo>
                <a:lnTo>
                  <a:pt x="291924" y="481941"/>
                </a:lnTo>
                <a:lnTo>
                  <a:pt x="294140" y="481625"/>
                </a:lnTo>
                <a:lnTo>
                  <a:pt x="296292" y="481245"/>
                </a:lnTo>
                <a:lnTo>
                  <a:pt x="298444" y="480929"/>
                </a:lnTo>
                <a:lnTo>
                  <a:pt x="300596" y="480549"/>
                </a:lnTo>
                <a:lnTo>
                  <a:pt x="302748" y="480232"/>
                </a:lnTo>
                <a:lnTo>
                  <a:pt x="304900" y="479853"/>
                </a:lnTo>
                <a:lnTo>
                  <a:pt x="307115" y="479473"/>
                </a:lnTo>
                <a:lnTo>
                  <a:pt x="309268" y="479093"/>
                </a:lnTo>
                <a:lnTo>
                  <a:pt x="311420" y="478713"/>
                </a:lnTo>
                <a:lnTo>
                  <a:pt x="313572" y="478333"/>
                </a:lnTo>
                <a:lnTo>
                  <a:pt x="315724" y="477954"/>
                </a:lnTo>
                <a:lnTo>
                  <a:pt x="317876" y="477574"/>
                </a:lnTo>
                <a:lnTo>
                  <a:pt x="320091" y="477194"/>
                </a:lnTo>
                <a:lnTo>
                  <a:pt x="322243" y="476814"/>
                </a:lnTo>
                <a:lnTo>
                  <a:pt x="324396" y="476435"/>
                </a:lnTo>
                <a:lnTo>
                  <a:pt x="326548" y="475991"/>
                </a:lnTo>
                <a:lnTo>
                  <a:pt x="328700" y="475612"/>
                </a:lnTo>
                <a:lnTo>
                  <a:pt x="330852" y="475169"/>
                </a:lnTo>
                <a:lnTo>
                  <a:pt x="333067" y="474789"/>
                </a:lnTo>
                <a:lnTo>
                  <a:pt x="335219" y="474346"/>
                </a:lnTo>
                <a:lnTo>
                  <a:pt x="337371" y="473903"/>
                </a:lnTo>
                <a:lnTo>
                  <a:pt x="339523" y="473460"/>
                </a:lnTo>
                <a:lnTo>
                  <a:pt x="341676" y="473080"/>
                </a:lnTo>
                <a:lnTo>
                  <a:pt x="343828" y="472637"/>
                </a:lnTo>
                <a:lnTo>
                  <a:pt x="346043" y="472194"/>
                </a:lnTo>
                <a:lnTo>
                  <a:pt x="348195" y="471751"/>
                </a:lnTo>
                <a:lnTo>
                  <a:pt x="350347" y="471244"/>
                </a:lnTo>
                <a:lnTo>
                  <a:pt x="352499" y="470801"/>
                </a:lnTo>
                <a:lnTo>
                  <a:pt x="354651" y="470358"/>
                </a:lnTo>
                <a:lnTo>
                  <a:pt x="356803" y="469852"/>
                </a:lnTo>
                <a:lnTo>
                  <a:pt x="359019" y="469409"/>
                </a:lnTo>
                <a:lnTo>
                  <a:pt x="361171" y="468902"/>
                </a:lnTo>
                <a:lnTo>
                  <a:pt x="363323" y="468459"/>
                </a:lnTo>
                <a:lnTo>
                  <a:pt x="365475" y="467953"/>
                </a:lnTo>
                <a:lnTo>
                  <a:pt x="367627" y="467446"/>
                </a:lnTo>
                <a:lnTo>
                  <a:pt x="369843" y="466940"/>
                </a:lnTo>
                <a:lnTo>
                  <a:pt x="371995" y="466434"/>
                </a:lnTo>
                <a:lnTo>
                  <a:pt x="374147" y="465927"/>
                </a:lnTo>
                <a:lnTo>
                  <a:pt x="376299" y="465421"/>
                </a:lnTo>
                <a:lnTo>
                  <a:pt x="378451" y="464914"/>
                </a:lnTo>
                <a:lnTo>
                  <a:pt x="380603" y="464345"/>
                </a:lnTo>
                <a:lnTo>
                  <a:pt x="382818" y="463838"/>
                </a:lnTo>
                <a:lnTo>
                  <a:pt x="384971" y="463269"/>
                </a:lnTo>
                <a:lnTo>
                  <a:pt x="387123" y="462762"/>
                </a:lnTo>
                <a:lnTo>
                  <a:pt x="389275" y="462193"/>
                </a:lnTo>
                <a:lnTo>
                  <a:pt x="391427" y="461623"/>
                </a:lnTo>
                <a:lnTo>
                  <a:pt x="393579" y="461053"/>
                </a:lnTo>
                <a:lnTo>
                  <a:pt x="395731" y="460484"/>
                </a:lnTo>
                <a:lnTo>
                  <a:pt x="397946" y="459914"/>
                </a:lnTo>
                <a:lnTo>
                  <a:pt x="400098" y="459344"/>
                </a:lnTo>
                <a:lnTo>
                  <a:pt x="402251" y="458775"/>
                </a:lnTo>
                <a:lnTo>
                  <a:pt x="404403" y="458142"/>
                </a:lnTo>
                <a:lnTo>
                  <a:pt x="406555" y="457572"/>
                </a:lnTo>
                <a:lnTo>
                  <a:pt x="408707" y="456939"/>
                </a:lnTo>
                <a:lnTo>
                  <a:pt x="410922" y="456306"/>
                </a:lnTo>
                <a:lnTo>
                  <a:pt x="413074" y="455673"/>
                </a:lnTo>
                <a:lnTo>
                  <a:pt x="415226" y="455040"/>
                </a:lnTo>
                <a:lnTo>
                  <a:pt x="417379" y="454407"/>
                </a:lnTo>
                <a:lnTo>
                  <a:pt x="419531" y="453774"/>
                </a:lnTo>
                <a:lnTo>
                  <a:pt x="421683" y="453141"/>
                </a:lnTo>
                <a:lnTo>
                  <a:pt x="423898" y="452445"/>
                </a:lnTo>
                <a:lnTo>
                  <a:pt x="426050" y="451812"/>
                </a:lnTo>
                <a:lnTo>
                  <a:pt x="428202" y="451116"/>
                </a:lnTo>
                <a:lnTo>
                  <a:pt x="430354" y="450420"/>
                </a:lnTo>
                <a:lnTo>
                  <a:pt x="432506" y="449723"/>
                </a:lnTo>
                <a:lnTo>
                  <a:pt x="434722" y="449027"/>
                </a:lnTo>
                <a:lnTo>
                  <a:pt x="436874" y="448331"/>
                </a:lnTo>
                <a:lnTo>
                  <a:pt x="439026" y="447634"/>
                </a:lnTo>
                <a:lnTo>
                  <a:pt x="441178" y="446875"/>
                </a:lnTo>
                <a:lnTo>
                  <a:pt x="443330" y="446179"/>
                </a:lnTo>
                <a:lnTo>
                  <a:pt x="445482" y="445419"/>
                </a:lnTo>
                <a:lnTo>
                  <a:pt x="447634" y="444660"/>
                </a:lnTo>
                <a:lnTo>
                  <a:pt x="449850" y="443900"/>
                </a:lnTo>
                <a:lnTo>
                  <a:pt x="452002" y="443140"/>
                </a:lnTo>
                <a:lnTo>
                  <a:pt x="454154" y="442381"/>
                </a:lnTo>
                <a:lnTo>
                  <a:pt x="456306" y="441558"/>
                </a:lnTo>
                <a:lnTo>
                  <a:pt x="458458" y="440798"/>
                </a:lnTo>
                <a:lnTo>
                  <a:pt x="460610" y="439976"/>
                </a:lnTo>
                <a:lnTo>
                  <a:pt x="462826" y="439153"/>
                </a:lnTo>
                <a:lnTo>
                  <a:pt x="464978" y="438330"/>
                </a:lnTo>
                <a:lnTo>
                  <a:pt x="467130" y="437507"/>
                </a:lnTo>
                <a:lnTo>
                  <a:pt x="469282" y="436684"/>
                </a:lnTo>
                <a:lnTo>
                  <a:pt x="471434" y="435798"/>
                </a:lnTo>
                <a:lnTo>
                  <a:pt x="473586" y="434975"/>
                </a:lnTo>
                <a:lnTo>
                  <a:pt x="475801" y="434089"/>
                </a:lnTo>
                <a:lnTo>
                  <a:pt x="477954" y="433203"/>
                </a:lnTo>
                <a:lnTo>
                  <a:pt x="480106" y="432317"/>
                </a:lnTo>
                <a:lnTo>
                  <a:pt x="482258" y="431430"/>
                </a:lnTo>
                <a:lnTo>
                  <a:pt x="484410" y="430481"/>
                </a:lnTo>
                <a:lnTo>
                  <a:pt x="486625" y="429595"/>
                </a:lnTo>
                <a:lnTo>
                  <a:pt x="488777" y="428645"/>
                </a:lnTo>
                <a:lnTo>
                  <a:pt x="490929" y="427696"/>
                </a:lnTo>
                <a:lnTo>
                  <a:pt x="493081" y="426747"/>
                </a:lnTo>
                <a:lnTo>
                  <a:pt x="495234" y="425797"/>
                </a:lnTo>
                <a:lnTo>
                  <a:pt x="497386" y="424784"/>
                </a:lnTo>
                <a:lnTo>
                  <a:pt x="499601" y="423835"/>
                </a:lnTo>
                <a:lnTo>
                  <a:pt x="501753" y="422822"/>
                </a:lnTo>
                <a:lnTo>
                  <a:pt x="503905" y="421809"/>
                </a:lnTo>
                <a:lnTo>
                  <a:pt x="506057" y="420797"/>
                </a:lnTo>
                <a:lnTo>
                  <a:pt x="508209" y="419721"/>
                </a:lnTo>
                <a:lnTo>
                  <a:pt x="510362" y="418708"/>
                </a:lnTo>
                <a:lnTo>
                  <a:pt x="512577" y="417632"/>
                </a:lnTo>
                <a:lnTo>
                  <a:pt x="514729" y="416556"/>
                </a:lnTo>
                <a:lnTo>
                  <a:pt x="516881" y="415480"/>
                </a:lnTo>
                <a:lnTo>
                  <a:pt x="519033" y="414340"/>
                </a:lnTo>
                <a:lnTo>
                  <a:pt x="521185" y="413264"/>
                </a:lnTo>
                <a:lnTo>
                  <a:pt x="523337" y="412125"/>
                </a:lnTo>
                <a:lnTo>
                  <a:pt x="525489" y="410986"/>
                </a:lnTo>
                <a:lnTo>
                  <a:pt x="527705" y="409846"/>
                </a:lnTo>
                <a:lnTo>
                  <a:pt x="529857" y="408644"/>
                </a:lnTo>
                <a:lnTo>
                  <a:pt x="532009" y="407504"/>
                </a:lnTo>
                <a:lnTo>
                  <a:pt x="534161" y="406302"/>
                </a:lnTo>
                <a:lnTo>
                  <a:pt x="536313" y="405099"/>
                </a:lnTo>
                <a:lnTo>
                  <a:pt x="538465" y="403833"/>
                </a:lnTo>
                <a:lnTo>
                  <a:pt x="540681" y="402630"/>
                </a:lnTo>
                <a:lnTo>
                  <a:pt x="542833" y="401365"/>
                </a:lnTo>
                <a:lnTo>
                  <a:pt x="544985" y="400099"/>
                </a:lnTo>
                <a:lnTo>
                  <a:pt x="547137" y="398833"/>
                </a:lnTo>
                <a:lnTo>
                  <a:pt x="557961" y="392186"/>
                </a:lnTo>
                <a:lnTo>
                  <a:pt x="560113" y="390857"/>
                </a:lnTo>
                <a:lnTo>
                  <a:pt x="562265" y="389465"/>
                </a:lnTo>
                <a:lnTo>
                  <a:pt x="564480" y="388072"/>
                </a:lnTo>
                <a:lnTo>
                  <a:pt x="566632" y="386616"/>
                </a:lnTo>
                <a:lnTo>
                  <a:pt x="568784" y="385161"/>
                </a:lnTo>
                <a:lnTo>
                  <a:pt x="570937" y="383705"/>
                </a:lnTo>
                <a:lnTo>
                  <a:pt x="573089" y="382249"/>
                </a:lnTo>
                <a:lnTo>
                  <a:pt x="575241" y="380793"/>
                </a:lnTo>
                <a:lnTo>
                  <a:pt x="577393" y="379274"/>
                </a:lnTo>
                <a:lnTo>
                  <a:pt x="579608" y="377755"/>
                </a:lnTo>
                <a:lnTo>
                  <a:pt x="581760" y="376236"/>
                </a:lnTo>
                <a:lnTo>
                  <a:pt x="583912" y="374653"/>
                </a:lnTo>
                <a:lnTo>
                  <a:pt x="586064" y="373071"/>
                </a:lnTo>
                <a:lnTo>
                  <a:pt x="588217" y="371488"/>
                </a:lnTo>
                <a:lnTo>
                  <a:pt x="590432" y="369906"/>
                </a:lnTo>
                <a:lnTo>
                  <a:pt x="592584" y="368260"/>
                </a:lnTo>
                <a:lnTo>
                  <a:pt x="594736" y="366615"/>
                </a:lnTo>
                <a:lnTo>
                  <a:pt x="596888" y="364969"/>
                </a:lnTo>
                <a:lnTo>
                  <a:pt x="599040" y="363260"/>
                </a:lnTo>
                <a:lnTo>
                  <a:pt x="601192" y="361551"/>
                </a:lnTo>
                <a:lnTo>
                  <a:pt x="603345" y="359842"/>
                </a:lnTo>
                <a:lnTo>
                  <a:pt x="605560" y="358069"/>
                </a:lnTo>
                <a:lnTo>
                  <a:pt x="607712" y="356360"/>
                </a:lnTo>
                <a:lnTo>
                  <a:pt x="609864" y="354525"/>
                </a:lnTo>
                <a:lnTo>
                  <a:pt x="612016" y="352753"/>
                </a:lnTo>
                <a:lnTo>
                  <a:pt x="614168" y="350917"/>
                </a:lnTo>
                <a:lnTo>
                  <a:pt x="616320" y="349081"/>
                </a:lnTo>
                <a:lnTo>
                  <a:pt x="618536" y="347246"/>
                </a:lnTo>
                <a:lnTo>
                  <a:pt x="620688" y="345347"/>
                </a:lnTo>
                <a:lnTo>
                  <a:pt x="622840" y="343448"/>
                </a:lnTo>
                <a:lnTo>
                  <a:pt x="624992" y="341549"/>
                </a:lnTo>
                <a:lnTo>
                  <a:pt x="627144" y="339587"/>
                </a:lnTo>
                <a:lnTo>
                  <a:pt x="629296" y="337625"/>
                </a:lnTo>
                <a:lnTo>
                  <a:pt x="631512" y="335662"/>
                </a:lnTo>
                <a:lnTo>
                  <a:pt x="633664" y="333637"/>
                </a:lnTo>
                <a:lnTo>
                  <a:pt x="635816" y="331611"/>
                </a:lnTo>
                <a:lnTo>
                  <a:pt x="637968" y="329586"/>
                </a:lnTo>
                <a:lnTo>
                  <a:pt x="640120" y="327497"/>
                </a:lnTo>
                <a:lnTo>
                  <a:pt x="642272" y="325408"/>
                </a:lnTo>
                <a:lnTo>
                  <a:pt x="644487" y="323320"/>
                </a:lnTo>
                <a:lnTo>
                  <a:pt x="646640" y="321167"/>
                </a:lnTo>
                <a:lnTo>
                  <a:pt x="648792" y="319015"/>
                </a:lnTo>
                <a:lnTo>
                  <a:pt x="650944" y="316863"/>
                </a:lnTo>
                <a:lnTo>
                  <a:pt x="653096" y="314648"/>
                </a:lnTo>
                <a:lnTo>
                  <a:pt x="655248" y="312433"/>
                </a:lnTo>
                <a:lnTo>
                  <a:pt x="657463" y="310217"/>
                </a:lnTo>
                <a:lnTo>
                  <a:pt x="659615" y="307938"/>
                </a:lnTo>
                <a:lnTo>
                  <a:pt x="661767" y="305660"/>
                </a:lnTo>
                <a:lnTo>
                  <a:pt x="663920" y="303318"/>
                </a:lnTo>
                <a:lnTo>
                  <a:pt x="666072" y="301039"/>
                </a:lnTo>
                <a:lnTo>
                  <a:pt x="668287" y="298634"/>
                </a:lnTo>
                <a:lnTo>
                  <a:pt x="670439" y="296292"/>
                </a:lnTo>
                <a:lnTo>
                  <a:pt x="672591" y="293887"/>
                </a:lnTo>
                <a:lnTo>
                  <a:pt x="674743" y="291481"/>
                </a:lnTo>
                <a:lnTo>
                  <a:pt x="676895" y="289013"/>
                </a:lnTo>
                <a:lnTo>
                  <a:pt x="679047" y="286544"/>
                </a:lnTo>
                <a:lnTo>
                  <a:pt x="681263" y="284076"/>
                </a:lnTo>
                <a:lnTo>
                  <a:pt x="683415" y="281607"/>
                </a:lnTo>
                <a:lnTo>
                  <a:pt x="685567" y="279075"/>
                </a:lnTo>
                <a:lnTo>
                  <a:pt x="687719" y="276480"/>
                </a:lnTo>
                <a:lnTo>
                  <a:pt x="689871" y="273948"/>
                </a:lnTo>
                <a:lnTo>
                  <a:pt x="692023" y="271353"/>
                </a:lnTo>
                <a:lnTo>
                  <a:pt x="694239" y="268694"/>
                </a:lnTo>
                <a:lnTo>
                  <a:pt x="696391" y="266099"/>
                </a:lnTo>
                <a:lnTo>
                  <a:pt x="698543" y="263441"/>
                </a:lnTo>
                <a:lnTo>
                  <a:pt x="700695" y="260719"/>
                </a:lnTo>
                <a:lnTo>
                  <a:pt x="702847" y="258061"/>
                </a:lnTo>
                <a:lnTo>
                  <a:pt x="704999" y="255339"/>
                </a:lnTo>
                <a:lnTo>
                  <a:pt x="707215" y="252617"/>
                </a:lnTo>
                <a:lnTo>
                  <a:pt x="709367" y="249832"/>
                </a:lnTo>
                <a:lnTo>
                  <a:pt x="711519" y="247047"/>
                </a:lnTo>
                <a:lnTo>
                  <a:pt x="713671" y="244262"/>
                </a:lnTo>
                <a:lnTo>
                  <a:pt x="715823" y="241413"/>
                </a:lnTo>
                <a:lnTo>
                  <a:pt x="717975" y="238565"/>
                </a:lnTo>
                <a:lnTo>
                  <a:pt x="720127" y="235717"/>
                </a:lnTo>
                <a:lnTo>
                  <a:pt x="722342" y="232868"/>
                </a:lnTo>
                <a:lnTo>
                  <a:pt x="724495" y="229957"/>
                </a:lnTo>
                <a:lnTo>
                  <a:pt x="726647" y="227045"/>
                </a:lnTo>
                <a:lnTo>
                  <a:pt x="728799" y="224070"/>
                </a:lnTo>
                <a:lnTo>
                  <a:pt x="730951" y="221159"/>
                </a:lnTo>
                <a:lnTo>
                  <a:pt x="733103" y="218184"/>
                </a:lnTo>
                <a:lnTo>
                  <a:pt x="735318" y="215209"/>
                </a:lnTo>
                <a:lnTo>
                  <a:pt x="737470" y="212234"/>
                </a:lnTo>
                <a:lnTo>
                  <a:pt x="739623" y="209195"/>
                </a:lnTo>
                <a:lnTo>
                  <a:pt x="741775" y="206157"/>
                </a:lnTo>
                <a:lnTo>
                  <a:pt x="743927" y="203119"/>
                </a:lnTo>
                <a:lnTo>
                  <a:pt x="746142" y="200081"/>
                </a:lnTo>
                <a:lnTo>
                  <a:pt x="748294" y="196979"/>
                </a:lnTo>
                <a:lnTo>
                  <a:pt x="750446" y="193941"/>
                </a:lnTo>
                <a:lnTo>
                  <a:pt x="752598" y="190839"/>
                </a:lnTo>
                <a:lnTo>
                  <a:pt x="754750" y="187738"/>
                </a:lnTo>
                <a:lnTo>
                  <a:pt x="756903" y="184573"/>
                </a:lnTo>
                <a:lnTo>
                  <a:pt x="759118" y="181471"/>
                </a:lnTo>
                <a:lnTo>
                  <a:pt x="761270" y="178370"/>
                </a:lnTo>
                <a:lnTo>
                  <a:pt x="763422" y="175205"/>
                </a:lnTo>
                <a:lnTo>
                  <a:pt x="765574" y="172040"/>
                </a:lnTo>
                <a:lnTo>
                  <a:pt x="767726" y="168875"/>
                </a:lnTo>
                <a:lnTo>
                  <a:pt x="769878" y="165711"/>
                </a:lnTo>
                <a:lnTo>
                  <a:pt x="772094" y="162546"/>
                </a:lnTo>
                <a:lnTo>
                  <a:pt x="774246" y="159381"/>
                </a:lnTo>
                <a:lnTo>
                  <a:pt x="776398" y="156216"/>
                </a:lnTo>
                <a:lnTo>
                  <a:pt x="778550" y="153051"/>
                </a:lnTo>
                <a:lnTo>
                  <a:pt x="780702" y="149886"/>
                </a:lnTo>
                <a:lnTo>
                  <a:pt x="782854" y="146658"/>
                </a:lnTo>
                <a:lnTo>
                  <a:pt x="785070" y="143493"/>
                </a:lnTo>
                <a:lnTo>
                  <a:pt x="787222" y="140329"/>
                </a:lnTo>
                <a:lnTo>
                  <a:pt x="789374" y="137164"/>
                </a:lnTo>
                <a:lnTo>
                  <a:pt x="791526" y="133999"/>
                </a:lnTo>
                <a:lnTo>
                  <a:pt x="793678" y="130834"/>
                </a:lnTo>
                <a:lnTo>
                  <a:pt x="795830" y="127669"/>
                </a:lnTo>
                <a:lnTo>
                  <a:pt x="797982" y="124504"/>
                </a:lnTo>
                <a:lnTo>
                  <a:pt x="800198" y="121403"/>
                </a:lnTo>
                <a:lnTo>
                  <a:pt x="802350" y="118238"/>
                </a:lnTo>
                <a:lnTo>
                  <a:pt x="804502" y="115136"/>
                </a:lnTo>
                <a:lnTo>
                  <a:pt x="806654" y="112035"/>
                </a:lnTo>
                <a:lnTo>
                  <a:pt x="808806" y="108933"/>
                </a:lnTo>
                <a:lnTo>
                  <a:pt x="810958" y="105832"/>
                </a:lnTo>
                <a:lnTo>
                  <a:pt x="813173" y="102794"/>
                </a:lnTo>
                <a:lnTo>
                  <a:pt x="815325" y="99692"/>
                </a:lnTo>
                <a:lnTo>
                  <a:pt x="817478" y="96717"/>
                </a:lnTo>
                <a:lnTo>
                  <a:pt x="819630" y="93679"/>
                </a:lnTo>
                <a:lnTo>
                  <a:pt x="821782" y="90704"/>
                </a:lnTo>
                <a:lnTo>
                  <a:pt x="823934" y="87729"/>
                </a:lnTo>
                <a:lnTo>
                  <a:pt x="826149" y="84817"/>
                </a:lnTo>
                <a:lnTo>
                  <a:pt x="828301" y="81906"/>
                </a:lnTo>
                <a:lnTo>
                  <a:pt x="839125" y="67790"/>
                </a:lnTo>
                <a:lnTo>
                  <a:pt x="841277" y="65069"/>
                </a:lnTo>
                <a:lnTo>
                  <a:pt x="843429" y="62347"/>
                </a:lnTo>
                <a:lnTo>
                  <a:pt x="845581" y="59688"/>
                </a:lnTo>
                <a:lnTo>
                  <a:pt x="847733" y="57093"/>
                </a:lnTo>
                <a:lnTo>
                  <a:pt x="849949" y="54498"/>
                </a:lnTo>
                <a:lnTo>
                  <a:pt x="852101" y="51966"/>
                </a:lnTo>
                <a:lnTo>
                  <a:pt x="865077" y="37788"/>
                </a:lnTo>
                <a:lnTo>
                  <a:pt x="867229" y="35572"/>
                </a:lnTo>
                <a:lnTo>
                  <a:pt x="869381" y="33484"/>
                </a:lnTo>
                <a:lnTo>
                  <a:pt x="871533" y="31395"/>
                </a:lnTo>
                <a:lnTo>
                  <a:pt x="873685" y="29369"/>
                </a:lnTo>
                <a:lnTo>
                  <a:pt x="875901" y="27407"/>
                </a:lnTo>
                <a:lnTo>
                  <a:pt x="878053" y="25508"/>
                </a:lnTo>
                <a:lnTo>
                  <a:pt x="880205" y="23609"/>
                </a:lnTo>
                <a:lnTo>
                  <a:pt x="914828" y="3164"/>
                </a:lnTo>
                <a:lnTo>
                  <a:pt x="919132" y="1962"/>
                </a:lnTo>
                <a:lnTo>
                  <a:pt x="921284" y="1392"/>
                </a:lnTo>
                <a:lnTo>
                  <a:pt x="923436" y="1012"/>
                </a:lnTo>
                <a:lnTo>
                  <a:pt x="925589" y="632"/>
                </a:lnTo>
                <a:lnTo>
                  <a:pt x="927741" y="379"/>
                </a:lnTo>
                <a:lnTo>
                  <a:pt x="929956" y="189"/>
                </a:lnTo>
                <a:lnTo>
                  <a:pt x="932108" y="63"/>
                </a:lnTo>
                <a:lnTo>
                  <a:pt x="934260" y="0"/>
                </a:lnTo>
                <a:lnTo>
                  <a:pt x="936412" y="63"/>
                </a:lnTo>
                <a:lnTo>
                  <a:pt x="938564" y="189"/>
                </a:lnTo>
                <a:lnTo>
                  <a:pt x="940780" y="379"/>
                </a:lnTo>
                <a:lnTo>
                  <a:pt x="942932" y="632"/>
                </a:lnTo>
                <a:lnTo>
                  <a:pt x="945084" y="1012"/>
                </a:lnTo>
                <a:lnTo>
                  <a:pt x="947236" y="1392"/>
                </a:lnTo>
                <a:lnTo>
                  <a:pt x="949388" y="1962"/>
                </a:lnTo>
                <a:lnTo>
                  <a:pt x="951540" y="2531"/>
                </a:lnTo>
                <a:lnTo>
                  <a:pt x="953692" y="3164"/>
                </a:lnTo>
                <a:lnTo>
                  <a:pt x="988316" y="23609"/>
                </a:lnTo>
                <a:lnTo>
                  <a:pt x="990468" y="25508"/>
                </a:lnTo>
                <a:lnTo>
                  <a:pt x="992620" y="27407"/>
                </a:lnTo>
                <a:lnTo>
                  <a:pt x="994835" y="29369"/>
                </a:lnTo>
                <a:lnTo>
                  <a:pt x="996987" y="31395"/>
                </a:lnTo>
                <a:lnTo>
                  <a:pt x="999139" y="33484"/>
                </a:lnTo>
                <a:lnTo>
                  <a:pt x="1001291" y="35572"/>
                </a:lnTo>
                <a:lnTo>
                  <a:pt x="1003444" y="37788"/>
                </a:lnTo>
                <a:lnTo>
                  <a:pt x="1005659" y="40066"/>
                </a:lnTo>
                <a:lnTo>
                  <a:pt x="1007811" y="42345"/>
                </a:lnTo>
                <a:lnTo>
                  <a:pt x="1018572" y="54498"/>
                </a:lnTo>
                <a:lnTo>
                  <a:pt x="1020787" y="57093"/>
                </a:lnTo>
                <a:lnTo>
                  <a:pt x="1022939" y="59688"/>
                </a:lnTo>
                <a:lnTo>
                  <a:pt x="1025091" y="62347"/>
                </a:lnTo>
                <a:lnTo>
                  <a:pt x="1027243" y="65069"/>
                </a:lnTo>
                <a:lnTo>
                  <a:pt x="1029395" y="67790"/>
                </a:lnTo>
                <a:lnTo>
                  <a:pt x="1044523" y="87729"/>
                </a:lnTo>
                <a:lnTo>
                  <a:pt x="1046739" y="90704"/>
                </a:lnTo>
                <a:lnTo>
                  <a:pt x="1048891" y="93679"/>
                </a:lnTo>
                <a:lnTo>
                  <a:pt x="1051043" y="96717"/>
                </a:lnTo>
                <a:lnTo>
                  <a:pt x="1053195" y="99692"/>
                </a:lnTo>
                <a:lnTo>
                  <a:pt x="1055347" y="102794"/>
                </a:lnTo>
                <a:lnTo>
                  <a:pt x="1057499" y="105832"/>
                </a:lnTo>
                <a:lnTo>
                  <a:pt x="1059714" y="108933"/>
                </a:lnTo>
                <a:lnTo>
                  <a:pt x="1061867" y="112035"/>
                </a:lnTo>
                <a:lnTo>
                  <a:pt x="1064019" y="115136"/>
                </a:lnTo>
                <a:lnTo>
                  <a:pt x="1066171" y="118238"/>
                </a:lnTo>
                <a:lnTo>
                  <a:pt x="1068323" y="121403"/>
                </a:lnTo>
                <a:lnTo>
                  <a:pt x="1070538" y="124504"/>
                </a:lnTo>
                <a:lnTo>
                  <a:pt x="1072690" y="127669"/>
                </a:lnTo>
                <a:lnTo>
                  <a:pt x="1074842" y="130834"/>
                </a:lnTo>
                <a:lnTo>
                  <a:pt x="1076994" y="133999"/>
                </a:lnTo>
                <a:lnTo>
                  <a:pt x="1079147" y="137164"/>
                </a:lnTo>
                <a:lnTo>
                  <a:pt x="1081299" y="140329"/>
                </a:lnTo>
                <a:lnTo>
                  <a:pt x="1083514" y="143493"/>
                </a:lnTo>
                <a:lnTo>
                  <a:pt x="1085666" y="146658"/>
                </a:lnTo>
                <a:lnTo>
                  <a:pt x="1087818" y="149886"/>
                </a:lnTo>
                <a:lnTo>
                  <a:pt x="1089970" y="153051"/>
                </a:lnTo>
                <a:lnTo>
                  <a:pt x="1092122" y="156216"/>
                </a:lnTo>
                <a:lnTo>
                  <a:pt x="1094274" y="159381"/>
                </a:lnTo>
                <a:lnTo>
                  <a:pt x="1096427" y="162546"/>
                </a:lnTo>
                <a:lnTo>
                  <a:pt x="1098642" y="165711"/>
                </a:lnTo>
                <a:lnTo>
                  <a:pt x="1100794" y="168875"/>
                </a:lnTo>
                <a:lnTo>
                  <a:pt x="1102946" y="172040"/>
                </a:lnTo>
                <a:lnTo>
                  <a:pt x="1105098" y="175205"/>
                </a:lnTo>
                <a:lnTo>
                  <a:pt x="1107250" y="178370"/>
                </a:lnTo>
                <a:lnTo>
                  <a:pt x="1109466" y="181471"/>
                </a:lnTo>
                <a:lnTo>
                  <a:pt x="1111618" y="184573"/>
                </a:lnTo>
                <a:lnTo>
                  <a:pt x="1113770" y="187738"/>
                </a:lnTo>
                <a:lnTo>
                  <a:pt x="1115922" y="190839"/>
                </a:lnTo>
                <a:lnTo>
                  <a:pt x="1118074" y="193941"/>
                </a:lnTo>
                <a:lnTo>
                  <a:pt x="1120226" y="196979"/>
                </a:lnTo>
                <a:lnTo>
                  <a:pt x="1122378" y="200081"/>
                </a:lnTo>
                <a:lnTo>
                  <a:pt x="1124594" y="203119"/>
                </a:lnTo>
                <a:lnTo>
                  <a:pt x="1126746" y="206157"/>
                </a:lnTo>
                <a:lnTo>
                  <a:pt x="1128898" y="209195"/>
                </a:lnTo>
                <a:lnTo>
                  <a:pt x="1131050" y="212234"/>
                </a:lnTo>
                <a:lnTo>
                  <a:pt x="1133202" y="215209"/>
                </a:lnTo>
                <a:lnTo>
                  <a:pt x="1135417" y="218184"/>
                </a:lnTo>
                <a:lnTo>
                  <a:pt x="1137569" y="221159"/>
                </a:lnTo>
                <a:lnTo>
                  <a:pt x="1139722" y="224070"/>
                </a:lnTo>
                <a:lnTo>
                  <a:pt x="1141874" y="227045"/>
                </a:lnTo>
                <a:lnTo>
                  <a:pt x="1144026" y="229957"/>
                </a:lnTo>
                <a:lnTo>
                  <a:pt x="1146178" y="232868"/>
                </a:lnTo>
                <a:lnTo>
                  <a:pt x="1148393" y="235717"/>
                </a:lnTo>
                <a:lnTo>
                  <a:pt x="1150545" y="238565"/>
                </a:lnTo>
                <a:lnTo>
                  <a:pt x="1152697" y="241413"/>
                </a:lnTo>
                <a:lnTo>
                  <a:pt x="1154850" y="244262"/>
                </a:lnTo>
                <a:lnTo>
                  <a:pt x="1157002" y="247047"/>
                </a:lnTo>
                <a:lnTo>
                  <a:pt x="1159154" y="249832"/>
                </a:lnTo>
                <a:lnTo>
                  <a:pt x="1161369" y="252617"/>
                </a:lnTo>
                <a:lnTo>
                  <a:pt x="1163521" y="255339"/>
                </a:lnTo>
                <a:lnTo>
                  <a:pt x="1165673" y="258061"/>
                </a:lnTo>
                <a:lnTo>
                  <a:pt x="1167825" y="260719"/>
                </a:lnTo>
                <a:lnTo>
                  <a:pt x="1169977" y="263441"/>
                </a:lnTo>
                <a:lnTo>
                  <a:pt x="1172130" y="266099"/>
                </a:lnTo>
                <a:lnTo>
                  <a:pt x="1174345" y="268694"/>
                </a:lnTo>
                <a:lnTo>
                  <a:pt x="1176497" y="271353"/>
                </a:lnTo>
                <a:lnTo>
                  <a:pt x="1178649" y="273948"/>
                </a:lnTo>
                <a:lnTo>
                  <a:pt x="1180801" y="276480"/>
                </a:lnTo>
                <a:lnTo>
                  <a:pt x="1182953" y="279075"/>
                </a:lnTo>
                <a:lnTo>
                  <a:pt x="1185105" y="281607"/>
                </a:lnTo>
                <a:lnTo>
                  <a:pt x="1187321" y="284076"/>
                </a:lnTo>
                <a:lnTo>
                  <a:pt x="1189473" y="286544"/>
                </a:lnTo>
                <a:lnTo>
                  <a:pt x="1191625" y="289013"/>
                </a:lnTo>
                <a:lnTo>
                  <a:pt x="1193777" y="291481"/>
                </a:lnTo>
                <a:lnTo>
                  <a:pt x="1195929" y="293887"/>
                </a:lnTo>
                <a:lnTo>
                  <a:pt x="1198081" y="296292"/>
                </a:lnTo>
                <a:lnTo>
                  <a:pt x="1200297" y="298634"/>
                </a:lnTo>
                <a:lnTo>
                  <a:pt x="1202449" y="301039"/>
                </a:lnTo>
                <a:lnTo>
                  <a:pt x="1204601" y="303318"/>
                </a:lnTo>
                <a:lnTo>
                  <a:pt x="1206753" y="305660"/>
                </a:lnTo>
                <a:lnTo>
                  <a:pt x="1208905" y="307938"/>
                </a:lnTo>
                <a:lnTo>
                  <a:pt x="1211057" y="310217"/>
                </a:lnTo>
                <a:lnTo>
                  <a:pt x="1213272" y="312433"/>
                </a:lnTo>
                <a:lnTo>
                  <a:pt x="1215425" y="314648"/>
                </a:lnTo>
                <a:lnTo>
                  <a:pt x="1217577" y="316863"/>
                </a:lnTo>
                <a:lnTo>
                  <a:pt x="1219729" y="319015"/>
                </a:lnTo>
                <a:lnTo>
                  <a:pt x="1221881" y="321167"/>
                </a:lnTo>
                <a:lnTo>
                  <a:pt x="1224033" y="323320"/>
                </a:lnTo>
                <a:lnTo>
                  <a:pt x="1226248" y="325408"/>
                </a:lnTo>
                <a:lnTo>
                  <a:pt x="1228400" y="327497"/>
                </a:lnTo>
                <a:lnTo>
                  <a:pt x="1230552" y="329586"/>
                </a:lnTo>
                <a:lnTo>
                  <a:pt x="1232705" y="331611"/>
                </a:lnTo>
                <a:lnTo>
                  <a:pt x="1234857" y="333637"/>
                </a:lnTo>
                <a:lnTo>
                  <a:pt x="1237009" y="335662"/>
                </a:lnTo>
                <a:lnTo>
                  <a:pt x="1239161" y="337625"/>
                </a:lnTo>
                <a:lnTo>
                  <a:pt x="1241376" y="339587"/>
                </a:lnTo>
                <a:lnTo>
                  <a:pt x="1243528" y="341549"/>
                </a:lnTo>
                <a:lnTo>
                  <a:pt x="1254352" y="350917"/>
                </a:lnTo>
                <a:lnTo>
                  <a:pt x="1256504" y="352753"/>
                </a:lnTo>
                <a:lnTo>
                  <a:pt x="1258656" y="354525"/>
                </a:lnTo>
                <a:lnTo>
                  <a:pt x="1260808" y="356360"/>
                </a:lnTo>
                <a:lnTo>
                  <a:pt x="1262960" y="358069"/>
                </a:lnTo>
                <a:lnTo>
                  <a:pt x="1265176" y="359842"/>
                </a:lnTo>
                <a:lnTo>
                  <a:pt x="1267328" y="361551"/>
                </a:lnTo>
                <a:lnTo>
                  <a:pt x="1269480" y="363260"/>
                </a:lnTo>
                <a:lnTo>
                  <a:pt x="1280304" y="371488"/>
                </a:lnTo>
                <a:lnTo>
                  <a:pt x="1282456" y="373071"/>
                </a:lnTo>
                <a:lnTo>
                  <a:pt x="1284608" y="374653"/>
                </a:lnTo>
                <a:lnTo>
                  <a:pt x="1286760" y="376236"/>
                </a:lnTo>
                <a:lnTo>
                  <a:pt x="1288912" y="377755"/>
                </a:lnTo>
                <a:lnTo>
                  <a:pt x="1291128" y="379274"/>
                </a:lnTo>
                <a:lnTo>
                  <a:pt x="1293280" y="380793"/>
                </a:lnTo>
                <a:lnTo>
                  <a:pt x="1295432" y="382249"/>
                </a:lnTo>
                <a:lnTo>
                  <a:pt x="1306255" y="389465"/>
                </a:lnTo>
                <a:lnTo>
                  <a:pt x="1308408" y="390857"/>
                </a:lnTo>
                <a:lnTo>
                  <a:pt x="1310560" y="392186"/>
                </a:lnTo>
                <a:lnTo>
                  <a:pt x="1312712" y="393579"/>
                </a:lnTo>
                <a:lnTo>
                  <a:pt x="1314864" y="394908"/>
                </a:lnTo>
                <a:lnTo>
                  <a:pt x="1317016" y="396237"/>
                </a:lnTo>
                <a:lnTo>
                  <a:pt x="1319231" y="397567"/>
                </a:lnTo>
                <a:lnTo>
                  <a:pt x="1321383" y="398833"/>
                </a:lnTo>
                <a:lnTo>
                  <a:pt x="1323535" y="400099"/>
                </a:lnTo>
                <a:lnTo>
                  <a:pt x="1325688" y="401365"/>
                </a:lnTo>
                <a:lnTo>
                  <a:pt x="1327840" y="402630"/>
                </a:lnTo>
                <a:lnTo>
                  <a:pt x="1330055" y="403833"/>
                </a:lnTo>
                <a:lnTo>
                  <a:pt x="1332207" y="405099"/>
                </a:lnTo>
                <a:lnTo>
                  <a:pt x="1334359" y="406302"/>
                </a:lnTo>
                <a:lnTo>
                  <a:pt x="1336511" y="407504"/>
                </a:lnTo>
                <a:lnTo>
                  <a:pt x="1338663" y="408644"/>
                </a:lnTo>
                <a:lnTo>
                  <a:pt x="1340816" y="409846"/>
                </a:lnTo>
                <a:lnTo>
                  <a:pt x="1343031" y="410986"/>
                </a:lnTo>
                <a:lnTo>
                  <a:pt x="1345183" y="412125"/>
                </a:lnTo>
                <a:lnTo>
                  <a:pt x="1347335" y="413264"/>
                </a:lnTo>
                <a:lnTo>
                  <a:pt x="1349487" y="414340"/>
                </a:lnTo>
                <a:lnTo>
                  <a:pt x="1351639" y="415480"/>
                </a:lnTo>
                <a:lnTo>
                  <a:pt x="1353791" y="416556"/>
                </a:lnTo>
                <a:lnTo>
                  <a:pt x="1355943" y="417632"/>
                </a:lnTo>
                <a:lnTo>
                  <a:pt x="1358159" y="418708"/>
                </a:lnTo>
                <a:lnTo>
                  <a:pt x="1360311" y="419721"/>
                </a:lnTo>
                <a:lnTo>
                  <a:pt x="1362463" y="420797"/>
                </a:lnTo>
                <a:lnTo>
                  <a:pt x="1364615" y="421809"/>
                </a:lnTo>
                <a:lnTo>
                  <a:pt x="1366767" y="422822"/>
                </a:lnTo>
                <a:lnTo>
                  <a:pt x="1368919" y="423835"/>
                </a:lnTo>
                <a:lnTo>
                  <a:pt x="1371135" y="424784"/>
                </a:lnTo>
                <a:lnTo>
                  <a:pt x="1373287" y="425797"/>
                </a:lnTo>
                <a:lnTo>
                  <a:pt x="1375439" y="426747"/>
                </a:lnTo>
                <a:lnTo>
                  <a:pt x="1377591" y="427696"/>
                </a:lnTo>
                <a:lnTo>
                  <a:pt x="1379743" y="428645"/>
                </a:lnTo>
                <a:lnTo>
                  <a:pt x="1381958" y="429595"/>
                </a:lnTo>
                <a:lnTo>
                  <a:pt x="1384111" y="430481"/>
                </a:lnTo>
                <a:lnTo>
                  <a:pt x="1386263" y="431430"/>
                </a:lnTo>
                <a:lnTo>
                  <a:pt x="1388415" y="432317"/>
                </a:lnTo>
                <a:lnTo>
                  <a:pt x="1390567" y="433203"/>
                </a:lnTo>
                <a:lnTo>
                  <a:pt x="1392719" y="434089"/>
                </a:lnTo>
                <a:lnTo>
                  <a:pt x="1394934" y="434975"/>
                </a:lnTo>
                <a:lnTo>
                  <a:pt x="1397086" y="435798"/>
                </a:lnTo>
                <a:lnTo>
                  <a:pt x="1399238" y="436684"/>
                </a:lnTo>
                <a:lnTo>
                  <a:pt x="1401391" y="437507"/>
                </a:lnTo>
                <a:lnTo>
                  <a:pt x="1403543" y="438330"/>
                </a:lnTo>
                <a:lnTo>
                  <a:pt x="1405695" y="439153"/>
                </a:lnTo>
                <a:lnTo>
                  <a:pt x="1407910" y="439976"/>
                </a:lnTo>
                <a:lnTo>
                  <a:pt x="1410062" y="440798"/>
                </a:lnTo>
                <a:lnTo>
                  <a:pt x="1412214" y="441558"/>
                </a:lnTo>
                <a:lnTo>
                  <a:pt x="1414366" y="442381"/>
                </a:lnTo>
                <a:lnTo>
                  <a:pt x="1416518" y="443140"/>
                </a:lnTo>
                <a:lnTo>
                  <a:pt x="1418671" y="443900"/>
                </a:lnTo>
                <a:lnTo>
                  <a:pt x="1420886" y="444660"/>
                </a:lnTo>
                <a:lnTo>
                  <a:pt x="1423038" y="445419"/>
                </a:lnTo>
                <a:lnTo>
                  <a:pt x="1425190" y="446179"/>
                </a:lnTo>
                <a:lnTo>
                  <a:pt x="1427342" y="446875"/>
                </a:lnTo>
                <a:lnTo>
                  <a:pt x="1429494" y="447634"/>
                </a:lnTo>
                <a:lnTo>
                  <a:pt x="1431646" y="448331"/>
                </a:lnTo>
                <a:lnTo>
                  <a:pt x="1433862" y="449027"/>
                </a:lnTo>
                <a:lnTo>
                  <a:pt x="1436014" y="449723"/>
                </a:lnTo>
                <a:lnTo>
                  <a:pt x="1438166" y="450420"/>
                </a:lnTo>
                <a:lnTo>
                  <a:pt x="1440318" y="451116"/>
                </a:lnTo>
                <a:lnTo>
                  <a:pt x="1442470" y="451812"/>
                </a:lnTo>
                <a:lnTo>
                  <a:pt x="1444622" y="452445"/>
                </a:lnTo>
                <a:lnTo>
                  <a:pt x="1446838" y="453141"/>
                </a:lnTo>
                <a:lnTo>
                  <a:pt x="1448990" y="453774"/>
                </a:lnTo>
                <a:lnTo>
                  <a:pt x="1451142" y="454407"/>
                </a:lnTo>
                <a:lnTo>
                  <a:pt x="1453294" y="455040"/>
                </a:lnTo>
                <a:lnTo>
                  <a:pt x="1455446" y="455673"/>
                </a:lnTo>
                <a:lnTo>
                  <a:pt x="1457598" y="456306"/>
                </a:lnTo>
                <a:lnTo>
                  <a:pt x="1459814" y="456939"/>
                </a:lnTo>
                <a:lnTo>
                  <a:pt x="1461966" y="457572"/>
                </a:lnTo>
                <a:lnTo>
                  <a:pt x="1464118" y="458142"/>
                </a:lnTo>
                <a:lnTo>
                  <a:pt x="1466270" y="458775"/>
                </a:lnTo>
                <a:lnTo>
                  <a:pt x="1468422" y="459344"/>
                </a:lnTo>
                <a:lnTo>
                  <a:pt x="1470574" y="459914"/>
                </a:lnTo>
                <a:lnTo>
                  <a:pt x="1472789" y="460484"/>
                </a:lnTo>
                <a:lnTo>
                  <a:pt x="1474941" y="461053"/>
                </a:lnTo>
                <a:lnTo>
                  <a:pt x="1477094" y="461623"/>
                </a:lnTo>
                <a:lnTo>
                  <a:pt x="1479246" y="462193"/>
                </a:lnTo>
                <a:lnTo>
                  <a:pt x="1481398" y="462762"/>
                </a:lnTo>
                <a:lnTo>
                  <a:pt x="1483550" y="463269"/>
                </a:lnTo>
                <a:lnTo>
                  <a:pt x="1485702" y="463838"/>
                </a:lnTo>
                <a:lnTo>
                  <a:pt x="1487917" y="464345"/>
                </a:lnTo>
                <a:lnTo>
                  <a:pt x="1490069" y="464914"/>
                </a:lnTo>
                <a:lnTo>
                  <a:pt x="1492221" y="465421"/>
                </a:lnTo>
                <a:lnTo>
                  <a:pt x="1494374" y="465927"/>
                </a:lnTo>
                <a:lnTo>
                  <a:pt x="1496526" y="466434"/>
                </a:lnTo>
                <a:lnTo>
                  <a:pt x="1498741" y="466940"/>
                </a:lnTo>
                <a:lnTo>
                  <a:pt x="1500893" y="467446"/>
                </a:lnTo>
                <a:lnTo>
                  <a:pt x="1503045" y="467953"/>
                </a:lnTo>
                <a:lnTo>
                  <a:pt x="1505197" y="468459"/>
                </a:lnTo>
                <a:lnTo>
                  <a:pt x="1507349" y="468902"/>
                </a:lnTo>
                <a:lnTo>
                  <a:pt x="1509501" y="469409"/>
                </a:lnTo>
                <a:lnTo>
                  <a:pt x="1511654" y="469852"/>
                </a:lnTo>
                <a:lnTo>
                  <a:pt x="1513869" y="470358"/>
                </a:lnTo>
                <a:lnTo>
                  <a:pt x="1516021" y="470801"/>
                </a:lnTo>
                <a:lnTo>
                  <a:pt x="1518173" y="471244"/>
                </a:lnTo>
                <a:lnTo>
                  <a:pt x="1520325" y="471751"/>
                </a:lnTo>
                <a:lnTo>
                  <a:pt x="1522477" y="472194"/>
                </a:lnTo>
                <a:lnTo>
                  <a:pt x="1524693" y="472637"/>
                </a:lnTo>
                <a:lnTo>
                  <a:pt x="1526845" y="473080"/>
                </a:lnTo>
                <a:lnTo>
                  <a:pt x="1528997" y="473460"/>
                </a:lnTo>
                <a:lnTo>
                  <a:pt x="1531149" y="473903"/>
                </a:lnTo>
                <a:lnTo>
                  <a:pt x="1533301" y="474346"/>
                </a:lnTo>
                <a:lnTo>
                  <a:pt x="1535453" y="474789"/>
                </a:lnTo>
                <a:lnTo>
                  <a:pt x="1537669" y="475169"/>
                </a:lnTo>
                <a:lnTo>
                  <a:pt x="1539821" y="475612"/>
                </a:lnTo>
                <a:lnTo>
                  <a:pt x="1541973" y="475991"/>
                </a:lnTo>
                <a:lnTo>
                  <a:pt x="1544125" y="476435"/>
                </a:lnTo>
                <a:lnTo>
                  <a:pt x="1546277" y="476814"/>
                </a:lnTo>
                <a:lnTo>
                  <a:pt x="1548429" y="477194"/>
                </a:lnTo>
                <a:lnTo>
                  <a:pt x="1550644" y="477574"/>
                </a:lnTo>
                <a:lnTo>
                  <a:pt x="1552797" y="477954"/>
                </a:lnTo>
                <a:lnTo>
                  <a:pt x="1554949" y="478333"/>
                </a:lnTo>
                <a:lnTo>
                  <a:pt x="1557101" y="478713"/>
                </a:lnTo>
                <a:lnTo>
                  <a:pt x="1559253" y="479093"/>
                </a:lnTo>
                <a:lnTo>
                  <a:pt x="1561405" y="479473"/>
                </a:lnTo>
                <a:lnTo>
                  <a:pt x="1563620" y="479853"/>
                </a:lnTo>
                <a:lnTo>
                  <a:pt x="1565772" y="480232"/>
                </a:lnTo>
                <a:lnTo>
                  <a:pt x="1567924" y="480549"/>
                </a:lnTo>
                <a:lnTo>
                  <a:pt x="1570077" y="480929"/>
                </a:lnTo>
                <a:lnTo>
                  <a:pt x="1572229" y="481245"/>
                </a:lnTo>
                <a:lnTo>
                  <a:pt x="1574381" y="481625"/>
                </a:lnTo>
                <a:lnTo>
                  <a:pt x="1576596" y="481941"/>
                </a:lnTo>
                <a:lnTo>
                  <a:pt x="1578748" y="482321"/>
                </a:lnTo>
                <a:lnTo>
                  <a:pt x="1580900" y="482638"/>
                </a:lnTo>
                <a:lnTo>
                  <a:pt x="1583052" y="482954"/>
                </a:lnTo>
                <a:lnTo>
                  <a:pt x="1585204" y="483334"/>
                </a:lnTo>
                <a:lnTo>
                  <a:pt x="1587357" y="483650"/>
                </a:lnTo>
                <a:lnTo>
                  <a:pt x="1589509" y="483967"/>
                </a:lnTo>
                <a:lnTo>
                  <a:pt x="1591724" y="484283"/>
                </a:lnTo>
                <a:lnTo>
                  <a:pt x="1593876" y="484600"/>
                </a:lnTo>
                <a:lnTo>
                  <a:pt x="1596028" y="484916"/>
                </a:lnTo>
                <a:lnTo>
                  <a:pt x="1598180" y="485233"/>
                </a:lnTo>
                <a:lnTo>
                  <a:pt x="1600332" y="485549"/>
                </a:lnTo>
                <a:lnTo>
                  <a:pt x="1602484" y="485866"/>
                </a:lnTo>
                <a:lnTo>
                  <a:pt x="1604700" y="486119"/>
                </a:lnTo>
                <a:lnTo>
                  <a:pt x="1606852" y="486435"/>
                </a:lnTo>
                <a:lnTo>
                  <a:pt x="1609004" y="486752"/>
                </a:lnTo>
                <a:lnTo>
                  <a:pt x="1611156" y="487005"/>
                </a:lnTo>
                <a:lnTo>
                  <a:pt x="1613308" y="487322"/>
                </a:lnTo>
                <a:lnTo>
                  <a:pt x="1615524" y="487575"/>
                </a:lnTo>
                <a:lnTo>
                  <a:pt x="1617676" y="487891"/>
                </a:lnTo>
                <a:lnTo>
                  <a:pt x="1619828" y="488144"/>
                </a:lnTo>
                <a:lnTo>
                  <a:pt x="1621980" y="488461"/>
                </a:lnTo>
                <a:lnTo>
                  <a:pt x="1624132" y="488714"/>
                </a:lnTo>
                <a:lnTo>
                  <a:pt x="1626284" y="488967"/>
                </a:lnTo>
                <a:lnTo>
                  <a:pt x="1628499" y="489284"/>
                </a:lnTo>
                <a:lnTo>
                  <a:pt x="1630652" y="489537"/>
                </a:lnTo>
                <a:lnTo>
                  <a:pt x="1632804" y="489790"/>
                </a:lnTo>
                <a:lnTo>
                  <a:pt x="1634956" y="490043"/>
                </a:lnTo>
                <a:lnTo>
                  <a:pt x="1637108" y="490297"/>
                </a:lnTo>
                <a:lnTo>
                  <a:pt x="1639260" y="490550"/>
                </a:lnTo>
                <a:lnTo>
                  <a:pt x="1641412" y="490803"/>
                </a:lnTo>
                <a:lnTo>
                  <a:pt x="1643627" y="491056"/>
                </a:lnTo>
                <a:lnTo>
                  <a:pt x="1645780" y="491309"/>
                </a:lnTo>
                <a:lnTo>
                  <a:pt x="1647932" y="491562"/>
                </a:lnTo>
                <a:lnTo>
                  <a:pt x="1650084" y="491816"/>
                </a:lnTo>
                <a:lnTo>
                  <a:pt x="1652236" y="492069"/>
                </a:lnTo>
                <a:lnTo>
                  <a:pt x="1654388" y="492322"/>
                </a:lnTo>
                <a:lnTo>
                  <a:pt x="1656603" y="492512"/>
                </a:lnTo>
                <a:lnTo>
                  <a:pt x="1658755" y="492765"/>
                </a:lnTo>
                <a:lnTo>
                  <a:pt x="1660907" y="493018"/>
                </a:lnTo>
                <a:lnTo>
                  <a:pt x="1663060" y="493208"/>
                </a:lnTo>
                <a:lnTo>
                  <a:pt x="1665212" y="493461"/>
                </a:lnTo>
                <a:lnTo>
                  <a:pt x="1667364" y="493715"/>
                </a:lnTo>
                <a:lnTo>
                  <a:pt x="1669579" y="493904"/>
                </a:lnTo>
                <a:lnTo>
                  <a:pt x="1671731" y="494158"/>
                </a:lnTo>
                <a:lnTo>
                  <a:pt x="1673883" y="494348"/>
                </a:lnTo>
                <a:lnTo>
                  <a:pt x="1676035" y="494601"/>
                </a:lnTo>
                <a:lnTo>
                  <a:pt x="1678187" y="494791"/>
                </a:lnTo>
                <a:lnTo>
                  <a:pt x="1680403" y="494980"/>
                </a:lnTo>
                <a:lnTo>
                  <a:pt x="1682555" y="495234"/>
                </a:lnTo>
                <a:lnTo>
                  <a:pt x="1684707" y="495424"/>
                </a:lnTo>
                <a:lnTo>
                  <a:pt x="1686859" y="495613"/>
                </a:lnTo>
                <a:lnTo>
                  <a:pt x="1689011" y="495867"/>
                </a:lnTo>
                <a:lnTo>
                  <a:pt x="1691163" y="496057"/>
                </a:lnTo>
                <a:lnTo>
                  <a:pt x="1693379" y="496246"/>
                </a:lnTo>
                <a:lnTo>
                  <a:pt x="1695531" y="496436"/>
                </a:lnTo>
                <a:lnTo>
                  <a:pt x="1697683" y="496626"/>
                </a:lnTo>
                <a:lnTo>
                  <a:pt x="1699835" y="496816"/>
                </a:lnTo>
                <a:lnTo>
                  <a:pt x="1701987" y="497006"/>
                </a:lnTo>
                <a:lnTo>
                  <a:pt x="1704139" y="497196"/>
                </a:lnTo>
                <a:lnTo>
                  <a:pt x="1706355" y="497386"/>
                </a:lnTo>
                <a:lnTo>
                  <a:pt x="1708507" y="497576"/>
                </a:lnTo>
                <a:lnTo>
                  <a:pt x="1710659" y="497766"/>
                </a:lnTo>
                <a:lnTo>
                  <a:pt x="1712811" y="497955"/>
                </a:lnTo>
                <a:lnTo>
                  <a:pt x="1714963" y="498145"/>
                </a:lnTo>
                <a:lnTo>
                  <a:pt x="1717115" y="498335"/>
                </a:lnTo>
                <a:lnTo>
                  <a:pt x="1719330" y="498525"/>
                </a:lnTo>
                <a:lnTo>
                  <a:pt x="1721482" y="498715"/>
                </a:lnTo>
                <a:lnTo>
                  <a:pt x="1723635" y="498905"/>
                </a:lnTo>
                <a:lnTo>
                  <a:pt x="1725787" y="499031"/>
                </a:lnTo>
                <a:lnTo>
                  <a:pt x="1727939" y="499221"/>
                </a:lnTo>
                <a:lnTo>
                  <a:pt x="1730091" y="499411"/>
                </a:lnTo>
                <a:lnTo>
                  <a:pt x="1732243" y="499601"/>
                </a:lnTo>
                <a:lnTo>
                  <a:pt x="1734458" y="499728"/>
                </a:lnTo>
                <a:lnTo>
                  <a:pt x="1736610" y="499918"/>
                </a:lnTo>
                <a:lnTo>
                  <a:pt x="1738763" y="500108"/>
                </a:lnTo>
                <a:lnTo>
                  <a:pt x="1740915" y="500234"/>
                </a:lnTo>
                <a:lnTo>
                  <a:pt x="1743067" y="500424"/>
                </a:lnTo>
                <a:lnTo>
                  <a:pt x="1745219" y="500551"/>
                </a:lnTo>
                <a:lnTo>
                  <a:pt x="1747434" y="500740"/>
                </a:lnTo>
                <a:lnTo>
                  <a:pt x="1749586" y="500867"/>
                </a:lnTo>
                <a:lnTo>
                  <a:pt x="1751738" y="501057"/>
                </a:lnTo>
                <a:lnTo>
                  <a:pt x="1753890" y="501184"/>
                </a:lnTo>
                <a:lnTo>
                  <a:pt x="1756043" y="501373"/>
                </a:lnTo>
                <a:lnTo>
                  <a:pt x="1758258" y="501500"/>
                </a:lnTo>
                <a:lnTo>
                  <a:pt x="1760410" y="501690"/>
                </a:lnTo>
                <a:lnTo>
                  <a:pt x="1762562" y="501817"/>
                </a:lnTo>
                <a:lnTo>
                  <a:pt x="1764714" y="501943"/>
                </a:lnTo>
                <a:lnTo>
                  <a:pt x="1766866" y="502133"/>
                </a:lnTo>
                <a:lnTo>
                  <a:pt x="1769018" y="502260"/>
                </a:lnTo>
                <a:lnTo>
                  <a:pt x="1771234" y="502386"/>
                </a:lnTo>
                <a:lnTo>
                  <a:pt x="1773386" y="502513"/>
                </a:lnTo>
                <a:lnTo>
                  <a:pt x="1775538" y="502703"/>
                </a:lnTo>
                <a:lnTo>
                  <a:pt x="1777690" y="502829"/>
                </a:lnTo>
                <a:lnTo>
                  <a:pt x="1779842" y="502956"/>
                </a:lnTo>
                <a:lnTo>
                  <a:pt x="1781994" y="503082"/>
                </a:lnTo>
                <a:lnTo>
                  <a:pt x="1784210" y="503272"/>
                </a:lnTo>
                <a:lnTo>
                  <a:pt x="1786362" y="503399"/>
                </a:lnTo>
                <a:lnTo>
                  <a:pt x="1788514" y="503526"/>
                </a:lnTo>
                <a:lnTo>
                  <a:pt x="1790666" y="503652"/>
                </a:lnTo>
                <a:lnTo>
                  <a:pt x="1792818" y="503779"/>
                </a:lnTo>
                <a:lnTo>
                  <a:pt x="1794970" y="503905"/>
                </a:lnTo>
                <a:lnTo>
                  <a:pt x="1797122" y="504032"/>
                </a:lnTo>
                <a:lnTo>
                  <a:pt x="1799338" y="504159"/>
                </a:lnTo>
                <a:lnTo>
                  <a:pt x="1801490" y="504285"/>
                </a:lnTo>
                <a:lnTo>
                  <a:pt x="1803642" y="504412"/>
                </a:lnTo>
                <a:lnTo>
                  <a:pt x="1805794" y="504538"/>
                </a:lnTo>
                <a:lnTo>
                  <a:pt x="1807946" y="504665"/>
                </a:lnTo>
                <a:lnTo>
                  <a:pt x="1810161" y="504791"/>
                </a:lnTo>
                <a:lnTo>
                  <a:pt x="1812313" y="504918"/>
                </a:lnTo>
                <a:lnTo>
                  <a:pt x="1814465" y="505045"/>
                </a:lnTo>
                <a:lnTo>
                  <a:pt x="1816618" y="505171"/>
                </a:lnTo>
                <a:lnTo>
                  <a:pt x="1818770" y="505298"/>
                </a:lnTo>
                <a:lnTo>
                  <a:pt x="1820922" y="505424"/>
                </a:lnTo>
                <a:lnTo>
                  <a:pt x="1823137" y="505551"/>
                </a:lnTo>
                <a:lnTo>
                  <a:pt x="1825289" y="505678"/>
                </a:lnTo>
                <a:lnTo>
                  <a:pt x="1827441" y="505741"/>
                </a:lnTo>
                <a:lnTo>
                  <a:pt x="1829593" y="505868"/>
                </a:lnTo>
                <a:lnTo>
                  <a:pt x="1831746" y="505994"/>
                </a:lnTo>
                <a:lnTo>
                  <a:pt x="1833898" y="506121"/>
                </a:lnTo>
                <a:lnTo>
                  <a:pt x="1836113" y="506247"/>
                </a:lnTo>
                <a:lnTo>
                  <a:pt x="1838265" y="506311"/>
                </a:lnTo>
                <a:lnTo>
                  <a:pt x="1840417" y="506437"/>
                </a:lnTo>
                <a:lnTo>
                  <a:pt x="1842569" y="506564"/>
                </a:lnTo>
                <a:lnTo>
                  <a:pt x="1844721" y="506690"/>
                </a:lnTo>
                <a:lnTo>
                  <a:pt x="1846873" y="506754"/>
                </a:lnTo>
                <a:lnTo>
                  <a:pt x="1849089" y="506880"/>
                </a:lnTo>
                <a:lnTo>
                  <a:pt x="1851241" y="507007"/>
                </a:lnTo>
                <a:lnTo>
                  <a:pt x="1853393" y="507070"/>
                </a:lnTo>
                <a:lnTo>
                  <a:pt x="1855545" y="507197"/>
                </a:lnTo>
                <a:lnTo>
                  <a:pt x="1857697" y="507323"/>
                </a:lnTo>
                <a:lnTo>
                  <a:pt x="1859849" y="507387"/>
                </a:lnTo>
                <a:lnTo>
                  <a:pt x="1862065" y="507513"/>
                </a:lnTo>
                <a:lnTo>
                  <a:pt x="1864217" y="507577"/>
                </a:lnTo>
                <a:lnTo>
                  <a:pt x="1866369" y="507703"/>
                </a:lnTo>
                <a:lnTo>
                  <a:pt x="1868521" y="507830"/>
                </a:lnTo>
              </a:path>
            </a:pathLst>
          </a:custGeom>
          <a:ln w="7089">
            <a:solidFill>
              <a:srgbClr val="2154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34506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28091" y="5925"/>
            <a:ext cx="3780154" cy="48196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050" spc="15" smtClean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-20" smtClean="0">
                <a:solidFill>
                  <a:srgbClr val="FFFFFF"/>
                </a:solidFill>
                <a:latin typeface="Arial"/>
                <a:cs typeface="Arial"/>
              </a:rPr>
              <a:t>T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corrects for </a:t>
            </a:r>
            <a:r>
              <a:rPr sz="1050" spc="20" smtClean="0">
                <a:solidFill>
                  <a:srgbClr val="FFFFFF"/>
                </a:solidFill>
                <a:latin typeface="Arial"/>
                <a:cs typeface="Arial"/>
              </a:rPr>
              <a:t>uncertainty </a:t>
            </a:r>
            <a:r>
              <a:rPr sz="1050" spc="30" smtClean="0">
                <a:solidFill>
                  <a:srgbClr val="FFFFFF"/>
                </a:solidFill>
                <a:latin typeface="Arial"/>
                <a:cs typeface="Arial"/>
              </a:rPr>
              <a:t>introduced </a:t>
            </a:r>
            <a:r>
              <a:rPr sz="1050" spc="35" smtClean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plugging </a:t>
            </a:r>
            <a:r>
              <a:rPr sz="1050" spc="10" smtClean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100" i="1" spc="-30" smtClean="0">
                <a:solidFill>
                  <a:srgbClr val="FFFFFF"/>
                </a:solidFill>
                <a:latin typeface="Georgia"/>
                <a:cs typeface="Georgia"/>
              </a:rPr>
              <a:t>s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050" spc="-155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45" smtClean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1100" smtClean="0">
              <a:latin typeface="Arial"/>
              <a:cs typeface="Arial"/>
            </a:endParaRPr>
          </a:p>
          <a:p>
            <a:pPr marL="866775">
              <a:lnSpc>
                <a:spcPct val="100000"/>
              </a:lnSpc>
              <a:spcBef>
                <a:spcPts val="439"/>
              </a:spcBef>
              <a:tabLst>
                <a:tab pos="2227580" algn="l"/>
              </a:tabLst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66850" y="3250524"/>
            <a:ext cx="1730375" cy="0"/>
          </a:xfrm>
          <a:custGeom>
            <a:avLst/>
            <a:gdLst/>
            <a:ahLst/>
            <a:cxnLst/>
            <a:rect l="l" t="t" r="r" b="b"/>
            <a:pathLst>
              <a:path w="1730375">
                <a:moveTo>
                  <a:pt x="0" y="0"/>
                </a:moveTo>
                <a:lnTo>
                  <a:pt x="1730154" y="0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66850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99421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31928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64435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97005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410855" y="3289475"/>
            <a:ext cx="11239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−4</a:t>
            </a:r>
            <a:endParaRPr sz="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43426" y="3289475"/>
            <a:ext cx="11239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−2</a:t>
            </a:r>
            <a:endParaRPr sz="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98086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0</a:t>
            </a:r>
            <a:endParaRPr sz="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30657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63164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4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397667" y="3226915"/>
            <a:ext cx="1868805" cy="0"/>
          </a:xfrm>
          <a:custGeom>
            <a:avLst/>
            <a:gdLst/>
            <a:ahLst/>
            <a:cxnLst/>
            <a:rect l="l" t="t" r="r" b="b"/>
            <a:pathLst>
              <a:path w="1868805">
                <a:moveTo>
                  <a:pt x="0" y="0"/>
                </a:moveTo>
                <a:lnTo>
                  <a:pt x="1868521" y="0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97667" y="2636102"/>
            <a:ext cx="1868805" cy="591185"/>
          </a:xfrm>
          <a:custGeom>
            <a:avLst/>
            <a:gdLst/>
            <a:ahLst/>
            <a:cxnLst/>
            <a:rect l="l" t="t" r="r" b="b"/>
            <a:pathLst>
              <a:path w="1868805" h="591185">
                <a:moveTo>
                  <a:pt x="0" y="590749"/>
                </a:moveTo>
                <a:lnTo>
                  <a:pt x="0" y="590749"/>
                </a:lnTo>
                <a:lnTo>
                  <a:pt x="17279" y="590749"/>
                </a:lnTo>
                <a:lnTo>
                  <a:pt x="19432" y="590685"/>
                </a:lnTo>
                <a:lnTo>
                  <a:pt x="47599" y="590685"/>
                </a:lnTo>
                <a:lnTo>
                  <a:pt x="49751" y="590622"/>
                </a:lnTo>
                <a:lnTo>
                  <a:pt x="69183" y="590622"/>
                </a:lnTo>
                <a:lnTo>
                  <a:pt x="71335" y="590559"/>
                </a:lnTo>
                <a:lnTo>
                  <a:pt x="84311" y="590559"/>
                </a:lnTo>
                <a:lnTo>
                  <a:pt x="86526" y="590495"/>
                </a:lnTo>
                <a:lnTo>
                  <a:pt x="88678" y="590495"/>
                </a:lnTo>
                <a:lnTo>
                  <a:pt x="90830" y="590495"/>
                </a:lnTo>
                <a:lnTo>
                  <a:pt x="92982" y="590495"/>
                </a:lnTo>
                <a:lnTo>
                  <a:pt x="95134" y="590495"/>
                </a:lnTo>
                <a:lnTo>
                  <a:pt x="97287" y="590432"/>
                </a:lnTo>
                <a:lnTo>
                  <a:pt x="99502" y="590432"/>
                </a:lnTo>
                <a:lnTo>
                  <a:pt x="101654" y="590432"/>
                </a:lnTo>
                <a:lnTo>
                  <a:pt x="103806" y="590432"/>
                </a:lnTo>
                <a:lnTo>
                  <a:pt x="105958" y="590432"/>
                </a:lnTo>
                <a:lnTo>
                  <a:pt x="108110" y="590369"/>
                </a:lnTo>
                <a:lnTo>
                  <a:pt x="110262" y="590369"/>
                </a:lnTo>
                <a:lnTo>
                  <a:pt x="112478" y="590369"/>
                </a:lnTo>
                <a:lnTo>
                  <a:pt x="114630" y="590369"/>
                </a:lnTo>
                <a:lnTo>
                  <a:pt x="116782" y="590305"/>
                </a:lnTo>
                <a:lnTo>
                  <a:pt x="118934" y="590305"/>
                </a:lnTo>
                <a:lnTo>
                  <a:pt x="121086" y="590305"/>
                </a:lnTo>
                <a:lnTo>
                  <a:pt x="123302" y="590242"/>
                </a:lnTo>
                <a:lnTo>
                  <a:pt x="125454" y="590242"/>
                </a:lnTo>
                <a:lnTo>
                  <a:pt x="127606" y="590242"/>
                </a:lnTo>
                <a:lnTo>
                  <a:pt x="129758" y="590179"/>
                </a:lnTo>
                <a:lnTo>
                  <a:pt x="131910" y="590179"/>
                </a:lnTo>
                <a:lnTo>
                  <a:pt x="134062" y="590179"/>
                </a:lnTo>
                <a:lnTo>
                  <a:pt x="136214" y="590116"/>
                </a:lnTo>
                <a:lnTo>
                  <a:pt x="138430" y="590116"/>
                </a:lnTo>
                <a:lnTo>
                  <a:pt x="140582" y="590116"/>
                </a:lnTo>
                <a:lnTo>
                  <a:pt x="142734" y="590052"/>
                </a:lnTo>
                <a:lnTo>
                  <a:pt x="144886" y="590052"/>
                </a:lnTo>
                <a:lnTo>
                  <a:pt x="147038" y="589989"/>
                </a:lnTo>
                <a:lnTo>
                  <a:pt x="149253" y="589989"/>
                </a:lnTo>
                <a:lnTo>
                  <a:pt x="151405" y="589926"/>
                </a:lnTo>
                <a:lnTo>
                  <a:pt x="153557" y="589926"/>
                </a:lnTo>
                <a:lnTo>
                  <a:pt x="155710" y="589862"/>
                </a:lnTo>
                <a:lnTo>
                  <a:pt x="157862" y="589862"/>
                </a:lnTo>
                <a:lnTo>
                  <a:pt x="160014" y="589799"/>
                </a:lnTo>
                <a:lnTo>
                  <a:pt x="162166" y="589799"/>
                </a:lnTo>
                <a:lnTo>
                  <a:pt x="164381" y="589736"/>
                </a:lnTo>
                <a:lnTo>
                  <a:pt x="166533" y="589736"/>
                </a:lnTo>
                <a:lnTo>
                  <a:pt x="168685" y="589672"/>
                </a:lnTo>
                <a:lnTo>
                  <a:pt x="170837" y="589609"/>
                </a:lnTo>
                <a:lnTo>
                  <a:pt x="172990" y="589609"/>
                </a:lnTo>
                <a:lnTo>
                  <a:pt x="175142" y="589546"/>
                </a:lnTo>
                <a:lnTo>
                  <a:pt x="177357" y="589483"/>
                </a:lnTo>
                <a:lnTo>
                  <a:pt x="179509" y="589483"/>
                </a:lnTo>
                <a:lnTo>
                  <a:pt x="181661" y="589419"/>
                </a:lnTo>
                <a:lnTo>
                  <a:pt x="183813" y="589356"/>
                </a:lnTo>
                <a:lnTo>
                  <a:pt x="185965" y="589293"/>
                </a:lnTo>
                <a:lnTo>
                  <a:pt x="188117" y="589229"/>
                </a:lnTo>
                <a:lnTo>
                  <a:pt x="190333" y="589229"/>
                </a:lnTo>
                <a:lnTo>
                  <a:pt x="192485" y="589166"/>
                </a:lnTo>
                <a:lnTo>
                  <a:pt x="194637" y="589103"/>
                </a:lnTo>
                <a:lnTo>
                  <a:pt x="196789" y="589040"/>
                </a:lnTo>
                <a:lnTo>
                  <a:pt x="198941" y="588976"/>
                </a:lnTo>
                <a:lnTo>
                  <a:pt x="201157" y="588913"/>
                </a:lnTo>
                <a:lnTo>
                  <a:pt x="203309" y="588850"/>
                </a:lnTo>
                <a:lnTo>
                  <a:pt x="205461" y="588786"/>
                </a:lnTo>
                <a:lnTo>
                  <a:pt x="207613" y="588723"/>
                </a:lnTo>
                <a:lnTo>
                  <a:pt x="209765" y="588660"/>
                </a:lnTo>
                <a:lnTo>
                  <a:pt x="211917" y="588533"/>
                </a:lnTo>
                <a:lnTo>
                  <a:pt x="214069" y="588470"/>
                </a:lnTo>
                <a:lnTo>
                  <a:pt x="216285" y="588407"/>
                </a:lnTo>
                <a:lnTo>
                  <a:pt x="218437" y="588343"/>
                </a:lnTo>
                <a:lnTo>
                  <a:pt x="220589" y="588217"/>
                </a:lnTo>
                <a:lnTo>
                  <a:pt x="222741" y="588153"/>
                </a:lnTo>
                <a:lnTo>
                  <a:pt x="224893" y="588090"/>
                </a:lnTo>
                <a:lnTo>
                  <a:pt x="227045" y="587963"/>
                </a:lnTo>
                <a:lnTo>
                  <a:pt x="229260" y="587900"/>
                </a:lnTo>
                <a:lnTo>
                  <a:pt x="231413" y="587774"/>
                </a:lnTo>
                <a:lnTo>
                  <a:pt x="233565" y="587710"/>
                </a:lnTo>
                <a:lnTo>
                  <a:pt x="235717" y="587584"/>
                </a:lnTo>
                <a:lnTo>
                  <a:pt x="237869" y="587457"/>
                </a:lnTo>
                <a:lnTo>
                  <a:pt x="240084" y="587394"/>
                </a:lnTo>
                <a:lnTo>
                  <a:pt x="242236" y="587267"/>
                </a:lnTo>
                <a:lnTo>
                  <a:pt x="244388" y="587141"/>
                </a:lnTo>
                <a:lnTo>
                  <a:pt x="246540" y="587014"/>
                </a:lnTo>
                <a:lnTo>
                  <a:pt x="248693" y="586887"/>
                </a:lnTo>
                <a:lnTo>
                  <a:pt x="250845" y="586761"/>
                </a:lnTo>
                <a:lnTo>
                  <a:pt x="253060" y="586634"/>
                </a:lnTo>
                <a:lnTo>
                  <a:pt x="255212" y="586508"/>
                </a:lnTo>
                <a:lnTo>
                  <a:pt x="257364" y="586381"/>
                </a:lnTo>
                <a:lnTo>
                  <a:pt x="259516" y="586254"/>
                </a:lnTo>
                <a:lnTo>
                  <a:pt x="261668" y="586128"/>
                </a:lnTo>
                <a:lnTo>
                  <a:pt x="263820" y="585938"/>
                </a:lnTo>
                <a:lnTo>
                  <a:pt x="265973" y="585811"/>
                </a:lnTo>
                <a:lnTo>
                  <a:pt x="268188" y="585621"/>
                </a:lnTo>
                <a:lnTo>
                  <a:pt x="270340" y="585495"/>
                </a:lnTo>
                <a:lnTo>
                  <a:pt x="272492" y="585305"/>
                </a:lnTo>
                <a:lnTo>
                  <a:pt x="274644" y="585178"/>
                </a:lnTo>
                <a:lnTo>
                  <a:pt x="276796" y="584989"/>
                </a:lnTo>
                <a:lnTo>
                  <a:pt x="278948" y="584799"/>
                </a:lnTo>
                <a:lnTo>
                  <a:pt x="281164" y="584609"/>
                </a:lnTo>
                <a:lnTo>
                  <a:pt x="283316" y="584419"/>
                </a:lnTo>
                <a:lnTo>
                  <a:pt x="285468" y="584229"/>
                </a:lnTo>
                <a:lnTo>
                  <a:pt x="287620" y="584039"/>
                </a:lnTo>
                <a:lnTo>
                  <a:pt x="289772" y="583849"/>
                </a:lnTo>
                <a:lnTo>
                  <a:pt x="291924" y="583596"/>
                </a:lnTo>
                <a:lnTo>
                  <a:pt x="294140" y="583406"/>
                </a:lnTo>
                <a:lnTo>
                  <a:pt x="296292" y="583153"/>
                </a:lnTo>
                <a:lnTo>
                  <a:pt x="298444" y="582963"/>
                </a:lnTo>
                <a:lnTo>
                  <a:pt x="300596" y="582710"/>
                </a:lnTo>
                <a:lnTo>
                  <a:pt x="302748" y="582457"/>
                </a:lnTo>
                <a:lnTo>
                  <a:pt x="304900" y="582203"/>
                </a:lnTo>
                <a:lnTo>
                  <a:pt x="307115" y="581950"/>
                </a:lnTo>
                <a:lnTo>
                  <a:pt x="309268" y="581697"/>
                </a:lnTo>
                <a:lnTo>
                  <a:pt x="311420" y="581444"/>
                </a:lnTo>
                <a:lnTo>
                  <a:pt x="313572" y="581191"/>
                </a:lnTo>
                <a:lnTo>
                  <a:pt x="315724" y="580874"/>
                </a:lnTo>
                <a:lnTo>
                  <a:pt x="317876" y="580621"/>
                </a:lnTo>
                <a:lnTo>
                  <a:pt x="320091" y="580305"/>
                </a:lnTo>
                <a:lnTo>
                  <a:pt x="322243" y="579988"/>
                </a:lnTo>
                <a:lnTo>
                  <a:pt x="324396" y="579735"/>
                </a:lnTo>
                <a:lnTo>
                  <a:pt x="326548" y="579418"/>
                </a:lnTo>
                <a:lnTo>
                  <a:pt x="328700" y="579039"/>
                </a:lnTo>
                <a:lnTo>
                  <a:pt x="330852" y="578722"/>
                </a:lnTo>
                <a:lnTo>
                  <a:pt x="333067" y="578406"/>
                </a:lnTo>
                <a:lnTo>
                  <a:pt x="335219" y="578026"/>
                </a:lnTo>
                <a:lnTo>
                  <a:pt x="337371" y="577709"/>
                </a:lnTo>
                <a:lnTo>
                  <a:pt x="339523" y="577330"/>
                </a:lnTo>
                <a:lnTo>
                  <a:pt x="341676" y="576950"/>
                </a:lnTo>
                <a:lnTo>
                  <a:pt x="343828" y="576570"/>
                </a:lnTo>
                <a:lnTo>
                  <a:pt x="346043" y="576190"/>
                </a:lnTo>
                <a:lnTo>
                  <a:pt x="348195" y="575747"/>
                </a:lnTo>
                <a:lnTo>
                  <a:pt x="350347" y="575367"/>
                </a:lnTo>
                <a:lnTo>
                  <a:pt x="352499" y="574924"/>
                </a:lnTo>
                <a:lnTo>
                  <a:pt x="354651" y="574481"/>
                </a:lnTo>
                <a:lnTo>
                  <a:pt x="356803" y="574038"/>
                </a:lnTo>
                <a:lnTo>
                  <a:pt x="359019" y="573595"/>
                </a:lnTo>
                <a:lnTo>
                  <a:pt x="361171" y="573152"/>
                </a:lnTo>
                <a:lnTo>
                  <a:pt x="363323" y="572709"/>
                </a:lnTo>
                <a:lnTo>
                  <a:pt x="365475" y="572203"/>
                </a:lnTo>
                <a:lnTo>
                  <a:pt x="367627" y="571696"/>
                </a:lnTo>
                <a:lnTo>
                  <a:pt x="369843" y="571190"/>
                </a:lnTo>
                <a:lnTo>
                  <a:pt x="371995" y="570683"/>
                </a:lnTo>
                <a:lnTo>
                  <a:pt x="374147" y="570177"/>
                </a:lnTo>
                <a:lnTo>
                  <a:pt x="376299" y="569607"/>
                </a:lnTo>
                <a:lnTo>
                  <a:pt x="378451" y="569038"/>
                </a:lnTo>
                <a:lnTo>
                  <a:pt x="380603" y="568468"/>
                </a:lnTo>
                <a:lnTo>
                  <a:pt x="382818" y="567898"/>
                </a:lnTo>
                <a:lnTo>
                  <a:pt x="384971" y="567329"/>
                </a:lnTo>
                <a:lnTo>
                  <a:pt x="387123" y="566696"/>
                </a:lnTo>
                <a:lnTo>
                  <a:pt x="389275" y="566126"/>
                </a:lnTo>
                <a:lnTo>
                  <a:pt x="391427" y="565493"/>
                </a:lnTo>
                <a:lnTo>
                  <a:pt x="393579" y="564860"/>
                </a:lnTo>
                <a:lnTo>
                  <a:pt x="395731" y="564164"/>
                </a:lnTo>
                <a:lnTo>
                  <a:pt x="397946" y="563531"/>
                </a:lnTo>
                <a:lnTo>
                  <a:pt x="400098" y="562835"/>
                </a:lnTo>
                <a:lnTo>
                  <a:pt x="402251" y="562138"/>
                </a:lnTo>
                <a:lnTo>
                  <a:pt x="404403" y="561442"/>
                </a:lnTo>
                <a:lnTo>
                  <a:pt x="406555" y="560683"/>
                </a:lnTo>
                <a:lnTo>
                  <a:pt x="408707" y="559923"/>
                </a:lnTo>
                <a:lnTo>
                  <a:pt x="410922" y="559163"/>
                </a:lnTo>
                <a:lnTo>
                  <a:pt x="413074" y="558404"/>
                </a:lnTo>
                <a:lnTo>
                  <a:pt x="415226" y="557644"/>
                </a:lnTo>
                <a:lnTo>
                  <a:pt x="417379" y="556821"/>
                </a:lnTo>
                <a:lnTo>
                  <a:pt x="419531" y="555999"/>
                </a:lnTo>
                <a:lnTo>
                  <a:pt x="421683" y="555176"/>
                </a:lnTo>
                <a:lnTo>
                  <a:pt x="423898" y="554290"/>
                </a:lnTo>
                <a:lnTo>
                  <a:pt x="426050" y="553467"/>
                </a:lnTo>
                <a:lnTo>
                  <a:pt x="428202" y="552581"/>
                </a:lnTo>
                <a:lnTo>
                  <a:pt x="430354" y="551631"/>
                </a:lnTo>
                <a:lnTo>
                  <a:pt x="432506" y="550745"/>
                </a:lnTo>
                <a:lnTo>
                  <a:pt x="434722" y="549796"/>
                </a:lnTo>
                <a:lnTo>
                  <a:pt x="436874" y="548846"/>
                </a:lnTo>
                <a:lnTo>
                  <a:pt x="439026" y="547897"/>
                </a:lnTo>
                <a:lnTo>
                  <a:pt x="441178" y="546884"/>
                </a:lnTo>
                <a:lnTo>
                  <a:pt x="443330" y="545871"/>
                </a:lnTo>
                <a:lnTo>
                  <a:pt x="445482" y="544858"/>
                </a:lnTo>
                <a:lnTo>
                  <a:pt x="447634" y="543782"/>
                </a:lnTo>
                <a:lnTo>
                  <a:pt x="449850" y="542706"/>
                </a:lnTo>
                <a:lnTo>
                  <a:pt x="452002" y="541630"/>
                </a:lnTo>
                <a:lnTo>
                  <a:pt x="454154" y="540554"/>
                </a:lnTo>
                <a:lnTo>
                  <a:pt x="456306" y="539415"/>
                </a:lnTo>
                <a:lnTo>
                  <a:pt x="458458" y="538275"/>
                </a:lnTo>
                <a:lnTo>
                  <a:pt x="460610" y="537073"/>
                </a:lnTo>
                <a:lnTo>
                  <a:pt x="462826" y="535934"/>
                </a:lnTo>
                <a:lnTo>
                  <a:pt x="464978" y="534731"/>
                </a:lnTo>
                <a:lnTo>
                  <a:pt x="467130" y="533465"/>
                </a:lnTo>
                <a:lnTo>
                  <a:pt x="469282" y="532199"/>
                </a:lnTo>
                <a:lnTo>
                  <a:pt x="471434" y="530933"/>
                </a:lnTo>
                <a:lnTo>
                  <a:pt x="473586" y="529667"/>
                </a:lnTo>
                <a:lnTo>
                  <a:pt x="475801" y="528338"/>
                </a:lnTo>
                <a:lnTo>
                  <a:pt x="477954" y="527009"/>
                </a:lnTo>
                <a:lnTo>
                  <a:pt x="480106" y="525679"/>
                </a:lnTo>
                <a:lnTo>
                  <a:pt x="482258" y="524287"/>
                </a:lnTo>
                <a:lnTo>
                  <a:pt x="484410" y="522894"/>
                </a:lnTo>
                <a:lnTo>
                  <a:pt x="486625" y="521439"/>
                </a:lnTo>
                <a:lnTo>
                  <a:pt x="488777" y="519983"/>
                </a:lnTo>
                <a:lnTo>
                  <a:pt x="490929" y="518527"/>
                </a:lnTo>
                <a:lnTo>
                  <a:pt x="493081" y="517071"/>
                </a:lnTo>
                <a:lnTo>
                  <a:pt x="495234" y="515552"/>
                </a:lnTo>
                <a:lnTo>
                  <a:pt x="497386" y="513970"/>
                </a:lnTo>
                <a:lnTo>
                  <a:pt x="499601" y="512450"/>
                </a:lnTo>
                <a:lnTo>
                  <a:pt x="501753" y="510868"/>
                </a:lnTo>
                <a:lnTo>
                  <a:pt x="503905" y="509222"/>
                </a:lnTo>
                <a:lnTo>
                  <a:pt x="506057" y="507577"/>
                </a:lnTo>
                <a:lnTo>
                  <a:pt x="508209" y="505931"/>
                </a:lnTo>
                <a:lnTo>
                  <a:pt x="510362" y="504222"/>
                </a:lnTo>
                <a:lnTo>
                  <a:pt x="512577" y="502513"/>
                </a:lnTo>
                <a:lnTo>
                  <a:pt x="514729" y="500804"/>
                </a:lnTo>
                <a:lnTo>
                  <a:pt x="525489" y="491752"/>
                </a:lnTo>
                <a:lnTo>
                  <a:pt x="527705" y="489853"/>
                </a:lnTo>
                <a:lnTo>
                  <a:pt x="529857" y="487955"/>
                </a:lnTo>
                <a:lnTo>
                  <a:pt x="532009" y="486056"/>
                </a:lnTo>
                <a:lnTo>
                  <a:pt x="534161" y="484093"/>
                </a:lnTo>
                <a:lnTo>
                  <a:pt x="536313" y="482068"/>
                </a:lnTo>
                <a:lnTo>
                  <a:pt x="538465" y="480042"/>
                </a:lnTo>
                <a:lnTo>
                  <a:pt x="540681" y="478017"/>
                </a:lnTo>
                <a:lnTo>
                  <a:pt x="542833" y="475991"/>
                </a:lnTo>
                <a:lnTo>
                  <a:pt x="544985" y="473903"/>
                </a:lnTo>
                <a:lnTo>
                  <a:pt x="547137" y="471751"/>
                </a:lnTo>
                <a:lnTo>
                  <a:pt x="549289" y="469598"/>
                </a:lnTo>
                <a:lnTo>
                  <a:pt x="551504" y="467446"/>
                </a:lnTo>
                <a:lnTo>
                  <a:pt x="553657" y="465231"/>
                </a:lnTo>
                <a:lnTo>
                  <a:pt x="555809" y="463016"/>
                </a:lnTo>
                <a:lnTo>
                  <a:pt x="557961" y="460800"/>
                </a:lnTo>
                <a:lnTo>
                  <a:pt x="560113" y="458522"/>
                </a:lnTo>
                <a:lnTo>
                  <a:pt x="562265" y="456180"/>
                </a:lnTo>
                <a:lnTo>
                  <a:pt x="564480" y="453901"/>
                </a:lnTo>
                <a:lnTo>
                  <a:pt x="566632" y="451496"/>
                </a:lnTo>
                <a:lnTo>
                  <a:pt x="568784" y="449154"/>
                </a:lnTo>
                <a:lnTo>
                  <a:pt x="570937" y="446748"/>
                </a:lnTo>
                <a:lnTo>
                  <a:pt x="573089" y="444280"/>
                </a:lnTo>
                <a:lnTo>
                  <a:pt x="575241" y="441811"/>
                </a:lnTo>
                <a:lnTo>
                  <a:pt x="577393" y="439343"/>
                </a:lnTo>
                <a:lnTo>
                  <a:pt x="579608" y="436811"/>
                </a:lnTo>
                <a:lnTo>
                  <a:pt x="581760" y="434279"/>
                </a:lnTo>
                <a:lnTo>
                  <a:pt x="583912" y="431747"/>
                </a:lnTo>
                <a:lnTo>
                  <a:pt x="586064" y="429152"/>
                </a:lnTo>
                <a:lnTo>
                  <a:pt x="588217" y="426557"/>
                </a:lnTo>
                <a:lnTo>
                  <a:pt x="590432" y="423898"/>
                </a:lnTo>
                <a:lnTo>
                  <a:pt x="592584" y="421240"/>
                </a:lnTo>
                <a:lnTo>
                  <a:pt x="594736" y="418518"/>
                </a:lnTo>
                <a:lnTo>
                  <a:pt x="596888" y="415796"/>
                </a:lnTo>
                <a:lnTo>
                  <a:pt x="599040" y="413074"/>
                </a:lnTo>
                <a:lnTo>
                  <a:pt x="601192" y="410289"/>
                </a:lnTo>
                <a:lnTo>
                  <a:pt x="603345" y="407504"/>
                </a:lnTo>
                <a:lnTo>
                  <a:pt x="605560" y="404719"/>
                </a:lnTo>
                <a:lnTo>
                  <a:pt x="607712" y="401871"/>
                </a:lnTo>
                <a:lnTo>
                  <a:pt x="609864" y="399023"/>
                </a:lnTo>
                <a:lnTo>
                  <a:pt x="612016" y="396111"/>
                </a:lnTo>
                <a:lnTo>
                  <a:pt x="614168" y="393199"/>
                </a:lnTo>
                <a:lnTo>
                  <a:pt x="616320" y="390288"/>
                </a:lnTo>
                <a:lnTo>
                  <a:pt x="618536" y="387313"/>
                </a:lnTo>
                <a:lnTo>
                  <a:pt x="620688" y="384338"/>
                </a:lnTo>
                <a:lnTo>
                  <a:pt x="622840" y="381299"/>
                </a:lnTo>
                <a:lnTo>
                  <a:pt x="624992" y="378261"/>
                </a:lnTo>
                <a:lnTo>
                  <a:pt x="627144" y="375223"/>
                </a:lnTo>
                <a:lnTo>
                  <a:pt x="629296" y="372185"/>
                </a:lnTo>
                <a:lnTo>
                  <a:pt x="631512" y="369083"/>
                </a:lnTo>
                <a:lnTo>
                  <a:pt x="633664" y="365982"/>
                </a:lnTo>
                <a:lnTo>
                  <a:pt x="635816" y="362817"/>
                </a:lnTo>
                <a:lnTo>
                  <a:pt x="637968" y="359652"/>
                </a:lnTo>
                <a:lnTo>
                  <a:pt x="640120" y="356487"/>
                </a:lnTo>
                <a:lnTo>
                  <a:pt x="642272" y="353259"/>
                </a:lnTo>
                <a:lnTo>
                  <a:pt x="644487" y="350094"/>
                </a:lnTo>
                <a:lnTo>
                  <a:pt x="646640" y="346866"/>
                </a:lnTo>
                <a:lnTo>
                  <a:pt x="648792" y="343575"/>
                </a:lnTo>
                <a:lnTo>
                  <a:pt x="650944" y="340283"/>
                </a:lnTo>
                <a:lnTo>
                  <a:pt x="653096" y="336992"/>
                </a:lnTo>
                <a:lnTo>
                  <a:pt x="655248" y="333700"/>
                </a:lnTo>
                <a:lnTo>
                  <a:pt x="657463" y="330409"/>
                </a:lnTo>
                <a:lnTo>
                  <a:pt x="659615" y="327054"/>
                </a:lnTo>
                <a:lnTo>
                  <a:pt x="661767" y="323699"/>
                </a:lnTo>
                <a:lnTo>
                  <a:pt x="663920" y="320345"/>
                </a:lnTo>
                <a:lnTo>
                  <a:pt x="666072" y="316927"/>
                </a:lnTo>
                <a:lnTo>
                  <a:pt x="668287" y="313509"/>
                </a:lnTo>
                <a:lnTo>
                  <a:pt x="670439" y="310091"/>
                </a:lnTo>
                <a:lnTo>
                  <a:pt x="672591" y="306672"/>
                </a:lnTo>
                <a:lnTo>
                  <a:pt x="674743" y="303254"/>
                </a:lnTo>
                <a:lnTo>
                  <a:pt x="676895" y="299773"/>
                </a:lnTo>
                <a:lnTo>
                  <a:pt x="679047" y="296292"/>
                </a:lnTo>
                <a:lnTo>
                  <a:pt x="681263" y="292810"/>
                </a:lnTo>
                <a:lnTo>
                  <a:pt x="683415" y="289329"/>
                </a:lnTo>
                <a:lnTo>
                  <a:pt x="685567" y="285848"/>
                </a:lnTo>
                <a:lnTo>
                  <a:pt x="687719" y="282303"/>
                </a:lnTo>
                <a:lnTo>
                  <a:pt x="689871" y="278822"/>
                </a:lnTo>
                <a:lnTo>
                  <a:pt x="692023" y="275277"/>
                </a:lnTo>
                <a:lnTo>
                  <a:pt x="694239" y="271733"/>
                </a:lnTo>
                <a:lnTo>
                  <a:pt x="696391" y="268188"/>
                </a:lnTo>
                <a:lnTo>
                  <a:pt x="698543" y="264643"/>
                </a:lnTo>
                <a:lnTo>
                  <a:pt x="700695" y="261099"/>
                </a:lnTo>
                <a:lnTo>
                  <a:pt x="702847" y="257491"/>
                </a:lnTo>
                <a:lnTo>
                  <a:pt x="704999" y="253946"/>
                </a:lnTo>
                <a:lnTo>
                  <a:pt x="707215" y="250402"/>
                </a:lnTo>
                <a:lnTo>
                  <a:pt x="709367" y="246794"/>
                </a:lnTo>
                <a:lnTo>
                  <a:pt x="711519" y="243186"/>
                </a:lnTo>
                <a:lnTo>
                  <a:pt x="713671" y="239641"/>
                </a:lnTo>
                <a:lnTo>
                  <a:pt x="715823" y="236033"/>
                </a:lnTo>
                <a:lnTo>
                  <a:pt x="717975" y="232489"/>
                </a:lnTo>
                <a:lnTo>
                  <a:pt x="720127" y="228881"/>
                </a:lnTo>
                <a:lnTo>
                  <a:pt x="722342" y="225336"/>
                </a:lnTo>
                <a:lnTo>
                  <a:pt x="724495" y="221728"/>
                </a:lnTo>
                <a:lnTo>
                  <a:pt x="726647" y="218120"/>
                </a:lnTo>
                <a:lnTo>
                  <a:pt x="728799" y="214576"/>
                </a:lnTo>
                <a:lnTo>
                  <a:pt x="730951" y="210968"/>
                </a:lnTo>
                <a:lnTo>
                  <a:pt x="733103" y="207423"/>
                </a:lnTo>
                <a:lnTo>
                  <a:pt x="735318" y="203878"/>
                </a:lnTo>
                <a:lnTo>
                  <a:pt x="737470" y="200334"/>
                </a:lnTo>
                <a:lnTo>
                  <a:pt x="739623" y="196789"/>
                </a:lnTo>
                <a:lnTo>
                  <a:pt x="741775" y="193245"/>
                </a:lnTo>
                <a:lnTo>
                  <a:pt x="743927" y="189700"/>
                </a:lnTo>
                <a:lnTo>
                  <a:pt x="746142" y="186155"/>
                </a:lnTo>
                <a:lnTo>
                  <a:pt x="748294" y="182674"/>
                </a:lnTo>
                <a:lnTo>
                  <a:pt x="750446" y="179129"/>
                </a:lnTo>
                <a:lnTo>
                  <a:pt x="752598" y="175648"/>
                </a:lnTo>
                <a:lnTo>
                  <a:pt x="754750" y="172167"/>
                </a:lnTo>
                <a:lnTo>
                  <a:pt x="756903" y="168685"/>
                </a:lnTo>
                <a:lnTo>
                  <a:pt x="759118" y="165267"/>
                </a:lnTo>
                <a:lnTo>
                  <a:pt x="761270" y="161786"/>
                </a:lnTo>
                <a:lnTo>
                  <a:pt x="763422" y="158368"/>
                </a:lnTo>
                <a:lnTo>
                  <a:pt x="765574" y="154950"/>
                </a:lnTo>
                <a:lnTo>
                  <a:pt x="767726" y="151595"/>
                </a:lnTo>
                <a:lnTo>
                  <a:pt x="769878" y="148177"/>
                </a:lnTo>
                <a:lnTo>
                  <a:pt x="772094" y="144823"/>
                </a:lnTo>
                <a:lnTo>
                  <a:pt x="774246" y="141531"/>
                </a:lnTo>
                <a:lnTo>
                  <a:pt x="776398" y="138176"/>
                </a:lnTo>
                <a:lnTo>
                  <a:pt x="778550" y="134885"/>
                </a:lnTo>
                <a:lnTo>
                  <a:pt x="780702" y="131657"/>
                </a:lnTo>
                <a:lnTo>
                  <a:pt x="782854" y="128365"/>
                </a:lnTo>
                <a:lnTo>
                  <a:pt x="785070" y="125137"/>
                </a:lnTo>
                <a:lnTo>
                  <a:pt x="787222" y="121972"/>
                </a:lnTo>
                <a:lnTo>
                  <a:pt x="789374" y="118808"/>
                </a:lnTo>
                <a:lnTo>
                  <a:pt x="791526" y="115643"/>
                </a:lnTo>
                <a:lnTo>
                  <a:pt x="793678" y="112541"/>
                </a:lnTo>
                <a:lnTo>
                  <a:pt x="795830" y="109440"/>
                </a:lnTo>
                <a:lnTo>
                  <a:pt x="797982" y="106338"/>
                </a:lnTo>
                <a:lnTo>
                  <a:pt x="800198" y="103300"/>
                </a:lnTo>
                <a:lnTo>
                  <a:pt x="802350" y="100325"/>
                </a:lnTo>
                <a:lnTo>
                  <a:pt x="804502" y="97350"/>
                </a:lnTo>
                <a:lnTo>
                  <a:pt x="806654" y="94375"/>
                </a:lnTo>
                <a:lnTo>
                  <a:pt x="808806" y="91463"/>
                </a:lnTo>
                <a:lnTo>
                  <a:pt x="810958" y="88615"/>
                </a:lnTo>
                <a:lnTo>
                  <a:pt x="813173" y="85767"/>
                </a:lnTo>
                <a:lnTo>
                  <a:pt x="815325" y="82918"/>
                </a:lnTo>
                <a:lnTo>
                  <a:pt x="817478" y="80197"/>
                </a:lnTo>
                <a:lnTo>
                  <a:pt x="819630" y="77411"/>
                </a:lnTo>
                <a:lnTo>
                  <a:pt x="821782" y="74753"/>
                </a:lnTo>
                <a:lnTo>
                  <a:pt x="823934" y="72095"/>
                </a:lnTo>
                <a:lnTo>
                  <a:pt x="826149" y="69436"/>
                </a:lnTo>
                <a:lnTo>
                  <a:pt x="828301" y="66841"/>
                </a:lnTo>
                <a:lnTo>
                  <a:pt x="830453" y="64309"/>
                </a:lnTo>
                <a:lnTo>
                  <a:pt x="832606" y="61777"/>
                </a:lnTo>
                <a:lnTo>
                  <a:pt x="834758" y="59309"/>
                </a:lnTo>
                <a:lnTo>
                  <a:pt x="836910" y="56903"/>
                </a:lnTo>
                <a:lnTo>
                  <a:pt x="839125" y="54498"/>
                </a:lnTo>
                <a:lnTo>
                  <a:pt x="841277" y="52219"/>
                </a:lnTo>
                <a:lnTo>
                  <a:pt x="843429" y="49877"/>
                </a:lnTo>
                <a:lnTo>
                  <a:pt x="845581" y="47662"/>
                </a:lnTo>
                <a:lnTo>
                  <a:pt x="847733" y="45447"/>
                </a:lnTo>
                <a:lnTo>
                  <a:pt x="849949" y="43295"/>
                </a:lnTo>
                <a:lnTo>
                  <a:pt x="852101" y="41142"/>
                </a:lnTo>
                <a:lnTo>
                  <a:pt x="854253" y="39117"/>
                </a:lnTo>
                <a:lnTo>
                  <a:pt x="856405" y="37091"/>
                </a:lnTo>
                <a:lnTo>
                  <a:pt x="858557" y="35129"/>
                </a:lnTo>
                <a:lnTo>
                  <a:pt x="860709" y="33230"/>
                </a:lnTo>
                <a:lnTo>
                  <a:pt x="862861" y="31331"/>
                </a:lnTo>
                <a:lnTo>
                  <a:pt x="865077" y="29496"/>
                </a:lnTo>
                <a:lnTo>
                  <a:pt x="867229" y="27723"/>
                </a:lnTo>
                <a:lnTo>
                  <a:pt x="869381" y="26014"/>
                </a:lnTo>
                <a:lnTo>
                  <a:pt x="871533" y="24369"/>
                </a:lnTo>
                <a:lnTo>
                  <a:pt x="873685" y="22723"/>
                </a:lnTo>
                <a:lnTo>
                  <a:pt x="875901" y="21141"/>
                </a:lnTo>
                <a:lnTo>
                  <a:pt x="878053" y="19685"/>
                </a:lnTo>
                <a:lnTo>
                  <a:pt x="880205" y="18166"/>
                </a:lnTo>
                <a:lnTo>
                  <a:pt x="882357" y="16773"/>
                </a:lnTo>
                <a:lnTo>
                  <a:pt x="884509" y="15444"/>
                </a:lnTo>
                <a:lnTo>
                  <a:pt x="886661" y="14115"/>
                </a:lnTo>
                <a:lnTo>
                  <a:pt x="888876" y="12912"/>
                </a:lnTo>
                <a:lnTo>
                  <a:pt x="891028" y="11709"/>
                </a:lnTo>
                <a:lnTo>
                  <a:pt x="901852" y="6646"/>
                </a:lnTo>
                <a:lnTo>
                  <a:pt x="904004" y="5760"/>
                </a:lnTo>
                <a:lnTo>
                  <a:pt x="906156" y="5000"/>
                </a:lnTo>
                <a:lnTo>
                  <a:pt x="908308" y="4240"/>
                </a:lnTo>
                <a:lnTo>
                  <a:pt x="910461" y="3607"/>
                </a:lnTo>
                <a:lnTo>
                  <a:pt x="934260" y="0"/>
                </a:lnTo>
                <a:lnTo>
                  <a:pt x="936412" y="63"/>
                </a:lnTo>
                <a:lnTo>
                  <a:pt x="958060" y="3607"/>
                </a:lnTo>
                <a:lnTo>
                  <a:pt x="960212" y="4240"/>
                </a:lnTo>
                <a:lnTo>
                  <a:pt x="962364" y="5000"/>
                </a:lnTo>
                <a:lnTo>
                  <a:pt x="964516" y="5760"/>
                </a:lnTo>
                <a:lnTo>
                  <a:pt x="966668" y="6646"/>
                </a:lnTo>
                <a:lnTo>
                  <a:pt x="979644" y="12912"/>
                </a:lnTo>
                <a:lnTo>
                  <a:pt x="981859" y="14115"/>
                </a:lnTo>
                <a:lnTo>
                  <a:pt x="984011" y="15444"/>
                </a:lnTo>
                <a:lnTo>
                  <a:pt x="986164" y="16773"/>
                </a:lnTo>
                <a:lnTo>
                  <a:pt x="988316" y="18166"/>
                </a:lnTo>
                <a:lnTo>
                  <a:pt x="990468" y="19685"/>
                </a:lnTo>
                <a:lnTo>
                  <a:pt x="992620" y="21141"/>
                </a:lnTo>
                <a:lnTo>
                  <a:pt x="994835" y="22723"/>
                </a:lnTo>
                <a:lnTo>
                  <a:pt x="996987" y="24369"/>
                </a:lnTo>
                <a:lnTo>
                  <a:pt x="999139" y="26014"/>
                </a:lnTo>
                <a:lnTo>
                  <a:pt x="1001291" y="27723"/>
                </a:lnTo>
                <a:lnTo>
                  <a:pt x="1003444" y="29496"/>
                </a:lnTo>
                <a:lnTo>
                  <a:pt x="1005659" y="31331"/>
                </a:lnTo>
                <a:lnTo>
                  <a:pt x="1007811" y="33230"/>
                </a:lnTo>
                <a:lnTo>
                  <a:pt x="1009963" y="35129"/>
                </a:lnTo>
                <a:lnTo>
                  <a:pt x="1012115" y="37091"/>
                </a:lnTo>
                <a:lnTo>
                  <a:pt x="1014267" y="39117"/>
                </a:lnTo>
                <a:lnTo>
                  <a:pt x="1016419" y="41142"/>
                </a:lnTo>
                <a:lnTo>
                  <a:pt x="1018572" y="43295"/>
                </a:lnTo>
                <a:lnTo>
                  <a:pt x="1020787" y="45447"/>
                </a:lnTo>
                <a:lnTo>
                  <a:pt x="1022939" y="47662"/>
                </a:lnTo>
                <a:lnTo>
                  <a:pt x="1025091" y="49877"/>
                </a:lnTo>
                <a:lnTo>
                  <a:pt x="1027243" y="52219"/>
                </a:lnTo>
                <a:lnTo>
                  <a:pt x="1029395" y="54498"/>
                </a:lnTo>
                <a:lnTo>
                  <a:pt x="1031611" y="56903"/>
                </a:lnTo>
                <a:lnTo>
                  <a:pt x="1033763" y="59309"/>
                </a:lnTo>
                <a:lnTo>
                  <a:pt x="1035915" y="61777"/>
                </a:lnTo>
                <a:lnTo>
                  <a:pt x="1038067" y="64309"/>
                </a:lnTo>
                <a:lnTo>
                  <a:pt x="1040219" y="66841"/>
                </a:lnTo>
                <a:lnTo>
                  <a:pt x="1042371" y="69436"/>
                </a:lnTo>
                <a:lnTo>
                  <a:pt x="1044523" y="72095"/>
                </a:lnTo>
                <a:lnTo>
                  <a:pt x="1046739" y="74753"/>
                </a:lnTo>
                <a:lnTo>
                  <a:pt x="1048891" y="77411"/>
                </a:lnTo>
                <a:lnTo>
                  <a:pt x="1051043" y="80197"/>
                </a:lnTo>
                <a:lnTo>
                  <a:pt x="1053195" y="82918"/>
                </a:lnTo>
                <a:lnTo>
                  <a:pt x="1055347" y="85767"/>
                </a:lnTo>
                <a:lnTo>
                  <a:pt x="1057499" y="88615"/>
                </a:lnTo>
                <a:lnTo>
                  <a:pt x="1059714" y="91463"/>
                </a:lnTo>
                <a:lnTo>
                  <a:pt x="1061867" y="94375"/>
                </a:lnTo>
                <a:lnTo>
                  <a:pt x="1064019" y="97350"/>
                </a:lnTo>
                <a:lnTo>
                  <a:pt x="1066171" y="100325"/>
                </a:lnTo>
                <a:lnTo>
                  <a:pt x="1068323" y="103300"/>
                </a:lnTo>
                <a:lnTo>
                  <a:pt x="1070538" y="106338"/>
                </a:lnTo>
                <a:lnTo>
                  <a:pt x="1072690" y="109440"/>
                </a:lnTo>
                <a:lnTo>
                  <a:pt x="1074842" y="112541"/>
                </a:lnTo>
                <a:lnTo>
                  <a:pt x="1076994" y="115643"/>
                </a:lnTo>
                <a:lnTo>
                  <a:pt x="1079147" y="118808"/>
                </a:lnTo>
                <a:lnTo>
                  <a:pt x="1081299" y="121972"/>
                </a:lnTo>
                <a:lnTo>
                  <a:pt x="1083514" y="125137"/>
                </a:lnTo>
                <a:lnTo>
                  <a:pt x="1085666" y="128365"/>
                </a:lnTo>
                <a:lnTo>
                  <a:pt x="1087818" y="131657"/>
                </a:lnTo>
                <a:lnTo>
                  <a:pt x="1089970" y="134885"/>
                </a:lnTo>
                <a:lnTo>
                  <a:pt x="1092122" y="138176"/>
                </a:lnTo>
                <a:lnTo>
                  <a:pt x="1094274" y="141531"/>
                </a:lnTo>
                <a:lnTo>
                  <a:pt x="1096427" y="144823"/>
                </a:lnTo>
                <a:lnTo>
                  <a:pt x="1098642" y="148177"/>
                </a:lnTo>
                <a:lnTo>
                  <a:pt x="1100794" y="151595"/>
                </a:lnTo>
                <a:lnTo>
                  <a:pt x="1102946" y="154950"/>
                </a:lnTo>
                <a:lnTo>
                  <a:pt x="1105098" y="158368"/>
                </a:lnTo>
                <a:lnTo>
                  <a:pt x="1107250" y="161786"/>
                </a:lnTo>
                <a:lnTo>
                  <a:pt x="1109466" y="165267"/>
                </a:lnTo>
                <a:lnTo>
                  <a:pt x="1111618" y="168685"/>
                </a:lnTo>
                <a:lnTo>
                  <a:pt x="1113770" y="172167"/>
                </a:lnTo>
                <a:lnTo>
                  <a:pt x="1115922" y="175648"/>
                </a:lnTo>
                <a:lnTo>
                  <a:pt x="1118074" y="179129"/>
                </a:lnTo>
                <a:lnTo>
                  <a:pt x="1120226" y="182674"/>
                </a:lnTo>
                <a:lnTo>
                  <a:pt x="1122378" y="186155"/>
                </a:lnTo>
                <a:lnTo>
                  <a:pt x="1124594" y="189700"/>
                </a:lnTo>
                <a:lnTo>
                  <a:pt x="1126746" y="193245"/>
                </a:lnTo>
                <a:lnTo>
                  <a:pt x="1128898" y="196789"/>
                </a:lnTo>
                <a:lnTo>
                  <a:pt x="1131050" y="200334"/>
                </a:lnTo>
                <a:lnTo>
                  <a:pt x="1133202" y="203878"/>
                </a:lnTo>
                <a:lnTo>
                  <a:pt x="1135417" y="207423"/>
                </a:lnTo>
                <a:lnTo>
                  <a:pt x="1137569" y="210968"/>
                </a:lnTo>
                <a:lnTo>
                  <a:pt x="1139722" y="214576"/>
                </a:lnTo>
                <a:lnTo>
                  <a:pt x="1141874" y="218120"/>
                </a:lnTo>
                <a:lnTo>
                  <a:pt x="1144026" y="221728"/>
                </a:lnTo>
                <a:lnTo>
                  <a:pt x="1146178" y="225336"/>
                </a:lnTo>
                <a:lnTo>
                  <a:pt x="1148393" y="228881"/>
                </a:lnTo>
                <a:lnTo>
                  <a:pt x="1150545" y="232489"/>
                </a:lnTo>
                <a:lnTo>
                  <a:pt x="1152697" y="236033"/>
                </a:lnTo>
                <a:lnTo>
                  <a:pt x="1154850" y="239641"/>
                </a:lnTo>
                <a:lnTo>
                  <a:pt x="1157002" y="243186"/>
                </a:lnTo>
                <a:lnTo>
                  <a:pt x="1159154" y="246794"/>
                </a:lnTo>
                <a:lnTo>
                  <a:pt x="1161369" y="250402"/>
                </a:lnTo>
                <a:lnTo>
                  <a:pt x="1163521" y="253946"/>
                </a:lnTo>
                <a:lnTo>
                  <a:pt x="1165673" y="257491"/>
                </a:lnTo>
                <a:lnTo>
                  <a:pt x="1167825" y="261099"/>
                </a:lnTo>
                <a:lnTo>
                  <a:pt x="1169977" y="264643"/>
                </a:lnTo>
                <a:lnTo>
                  <a:pt x="1172130" y="268188"/>
                </a:lnTo>
                <a:lnTo>
                  <a:pt x="1174345" y="271733"/>
                </a:lnTo>
                <a:lnTo>
                  <a:pt x="1176497" y="275277"/>
                </a:lnTo>
                <a:lnTo>
                  <a:pt x="1178649" y="278822"/>
                </a:lnTo>
                <a:lnTo>
                  <a:pt x="1180801" y="282303"/>
                </a:lnTo>
                <a:lnTo>
                  <a:pt x="1182953" y="285848"/>
                </a:lnTo>
                <a:lnTo>
                  <a:pt x="1185105" y="289329"/>
                </a:lnTo>
                <a:lnTo>
                  <a:pt x="1187321" y="292810"/>
                </a:lnTo>
                <a:lnTo>
                  <a:pt x="1189473" y="296292"/>
                </a:lnTo>
                <a:lnTo>
                  <a:pt x="1191625" y="299773"/>
                </a:lnTo>
                <a:lnTo>
                  <a:pt x="1193777" y="303254"/>
                </a:lnTo>
                <a:lnTo>
                  <a:pt x="1195929" y="306672"/>
                </a:lnTo>
                <a:lnTo>
                  <a:pt x="1198081" y="310091"/>
                </a:lnTo>
                <a:lnTo>
                  <a:pt x="1200297" y="313509"/>
                </a:lnTo>
                <a:lnTo>
                  <a:pt x="1202449" y="316927"/>
                </a:lnTo>
                <a:lnTo>
                  <a:pt x="1204601" y="320345"/>
                </a:lnTo>
                <a:lnTo>
                  <a:pt x="1206753" y="323699"/>
                </a:lnTo>
                <a:lnTo>
                  <a:pt x="1208905" y="327054"/>
                </a:lnTo>
                <a:lnTo>
                  <a:pt x="1211057" y="330409"/>
                </a:lnTo>
                <a:lnTo>
                  <a:pt x="1213272" y="333700"/>
                </a:lnTo>
                <a:lnTo>
                  <a:pt x="1215425" y="336992"/>
                </a:lnTo>
                <a:lnTo>
                  <a:pt x="1217577" y="340283"/>
                </a:lnTo>
                <a:lnTo>
                  <a:pt x="1219729" y="343575"/>
                </a:lnTo>
                <a:lnTo>
                  <a:pt x="1221881" y="346866"/>
                </a:lnTo>
                <a:lnTo>
                  <a:pt x="1224033" y="350094"/>
                </a:lnTo>
                <a:lnTo>
                  <a:pt x="1226248" y="353259"/>
                </a:lnTo>
                <a:lnTo>
                  <a:pt x="1228400" y="356487"/>
                </a:lnTo>
                <a:lnTo>
                  <a:pt x="1230552" y="359652"/>
                </a:lnTo>
                <a:lnTo>
                  <a:pt x="1232705" y="362817"/>
                </a:lnTo>
                <a:lnTo>
                  <a:pt x="1234857" y="365982"/>
                </a:lnTo>
                <a:lnTo>
                  <a:pt x="1237009" y="369083"/>
                </a:lnTo>
                <a:lnTo>
                  <a:pt x="1239161" y="372185"/>
                </a:lnTo>
                <a:lnTo>
                  <a:pt x="1241376" y="375223"/>
                </a:lnTo>
                <a:lnTo>
                  <a:pt x="1243528" y="378261"/>
                </a:lnTo>
                <a:lnTo>
                  <a:pt x="1245680" y="381299"/>
                </a:lnTo>
                <a:lnTo>
                  <a:pt x="1247833" y="384338"/>
                </a:lnTo>
                <a:lnTo>
                  <a:pt x="1249985" y="387313"/>
                </a:lnTo>
                <a:lnTo>
                  <a:pt x="1252137" y="390288"/>
                </a:lnTo>
                <a:lnTo>
                  <a:pt x="1254352" y="393199"/>
                </a:lnTo>
                <a:lnTo>
                  <a:pt x="1256504" y="396111"/>
                </a:lnTo>
                <a:lnTo>
                  <a:pt x="1258656" y="399023"/>
                </a:lnTo>
                <a:lnTo>
                  <a:pt x="1260808" y="401871"/>
                </a:lnTo>
                <a:lnTo>
                  <a:pt x="1262960" y="404719"/>
                </a:lnTo>
                <a:lnTo>
                  <a:pt x="1265176" y="407504"/>
                </a:lnTo>
                <a:lnTo>
                  <a:pt x="1267328" y="410289"/>
                </a:lnTo>
                <a:lnTo>
                  <a:pt x="1269480" y="413074"/>
                </a:lnTo>
                <a:lnTo>
                  <a:pt x="1271632" y="415796"/>
                </a:lnTo>
                <a:lnTo>
                  <a:pt x="1273784" y="418518"/>
                </a:lnTo>
                <a:lnTo>
                  <a:pt x="1275936" y="421240"/>
                </a:lnTo>
                <a:lnTo>
                  <a:pt x="1278088" y="423898"/>
                </a:lnTo>
                <a:lnTo>
                  <a:pt x="1280304" y="426557"/>
                </a:lnTo>
                <a:lnTo>
                  <a:pt x="1282456" y="429152"/>
                </a:lnTo>
                <a:lnTo>
                  <a:pt x="1284608" y="431747"/>
                </a:lnTo>
                <a:lnTo>
                  <a:pt x="1286760" y="434279"/>
                </a:lnTo>
                <a:lnTo>
                  <a:pt x="1288912" y="436811"/>
                </a:lnTo>
                <a:lnTo>
                  <a:pt x="1291128" y="439343"/>
                </a:lnTo>
                <a:lnTo>
                  <a:pt x="1293280" y="441811"/>
                </a:lnTo>
                <a:lnTo>
                  <a:pt x="1295432" y="444280"/>
                </a:lnTo>
                <a:lnTo>
                  <a:pt x="1297584" y="446748"/>
                </a:lnTo>
                <a:lnTo>
                  <a:pt x="1299736" y="449154"/>
                </a:lnTo>
                <a:lnTo>
                  <a:pt x="1301888" y="451496"/>
                </a:lnTo>
                <a:lnTo>
                  <a:pt x="1304103" y="453901"/>
                </a:lnTo>
                <a:lnTo>
                  <a:pt x="1306255" y="456180"/>
                </a:lnTo>
                <a:lnTo>
                  <a:pt x="1308408" y="458522"/>
                </a:lnTo>
                <a:lnTo>
                  <a:pt x="1310560" y="460800"/>
                </a:lnTo>
                <a:lnTo>
                  <a:pt x="1312712" y="463016"/>
                </a:lnTo>
                <a:lnTo>
                  <a:pt x="1314864" y="465231"/>
                </a:lnTo>
                <a:lnTo>
                  <a:pt x="1317016" y="467446"/>
                </a:lnTo>
                <a:lnTo>
                  <a:pt x="1319231" y="469598"/>
                </a:lnTo>
                <a:lnTo>
                  <a:pt x="1321383" y="471751"/>
                </a:lnTo>
                <a:lnTo>
                  <a:pt x="1323535" y="473903"/>
                </a:lnTo>
                <a:lnTo>
                  <a:pt x="1325688" y="475991"/>
                </a:lnTo>
                <a:lnTo>
                  <a:pt x="1327840" y="478017"/>
                </a:lnTo>
                <a:lnTo>
                  <a:pt x="1330055" y="480042"/>
                </a:lnTo>
                <a:lnTo>
                  <a:pt x="1332207" y="482068"/>
                </a:lnTo>
                <a:lnTo>
                  <a:pt x="1343031" y="491752"/>
                </a:lnTo>
                <a:lnTo>
                  <a:pt x="1345183" y="493651"/>
                </a:lnTo>
                <a:lnTo>
                  <a:pt x="1347335" y="495487"/>
                </a:lnTo>
                <a:lnTo>
                  <a:pt x="1349487" y="497259"/>
                </a:lnTo>
                <a:lnTo>
                  <a:pt x="1351639" y="499031"/>
                </a:lnTo>
                <a:lnTo>
                  <a:pt x="1353791" y="500804"/>
                </a:lnTo>
                <a:lnTo>
                  <a:pt x="1355943" y="502513"/>
                </a:lnTo>
                <a:lnTo>
                  <a:pt x="1358159" y="504222"/>
                </a:lnTo>
                <a:lnTo>
                  <a:pt x="1360311" y="505931"/>
                </a:lnTo>
                <a:lnTo>
                  <a:pt x="1362463" y="507577"/>
                </a:lnTo>
                <a:lnTo>
                  <a:pt x="1364615" y="509222"/>
                </a:lnTo>
                <a:lnTo>
                  <a:pt x="1366767" y="510868"/>
                </a:lnTo>
                <a:lnTo>
                  <a:pt x="1368919" y="512450"/>
                </a:lnTo>
                <a:lnTo>
                  <a:pt x="1371135" y="513970"/>
                </a:lnTo>
                <a:lnTo>
                  <a:pt x="1373287" y="515552"/>
                </a:lnTo>
                <a:lnTo>
                  <a:pt x="1375439" y="517071"/>
                </a:lnTo>
                <a:lnTo>
                  <a:pt x="1377591" y="518527"/>
                </a:lnTo>
                <a:lnTo>
                  <a:pt x="1379743" y="519983"/>
                </a:lnTo>
                <a:lnTo>
                  <a:pt x="1381958" y="521439"/>
                </a:lnTo>
                <a:lnTo>
                  <a:pt x="1384111" y="522894"/>
                </a:lnTo>
                <a:lnTo>
                  <a:pt x="1386263" y="524287"/>
                </a:lnTo>
                <a:lnTo>
                  <a:pt x="1388415" y="525679"/>
                </a:lnTo>
                <a:lnTo>
                  <a:pt x="1390567" y="527009"/>
                </a:lnTo>
                <a:lnTo>
                  <a:pt x="1392719" y="528338"/>
                </a:lnTo>
                <a:lnTo>
                  <a:pt x="1394934" y="529667"/>
                </a:lnTo>
                <a:lnTo>
                  <a:pt x="1397086" y="530933"/>
                </a:lnTo>
                <a:lnTo>
                  <a:pt x="1399238" y="532199"/>
                </a:lnTo>
                <a:lnTo>
                  <a:pt x="1401391" y="533465"/>
                </a:lnTo>
                <a:lnTo>
                  <a:pt x="1403543" y="534731"/>
                </a:lnTo>
                <a:lnTo>
                  <a:pt x="1405695" y="535934"/>
                </a:lnTo>
                <a:lnTo>
                  <a:pt x="1407910" y="537073"/>
                </a:lnTo>
                <a:lnTo>
                  <a:pt x="1410062" y="538275"/>
                </a:lnTo>
                <a:lnTo>
                  <a:pt x="1412214" y="539415"/>
                </a:lnTo>
                <a:lnTo>
                  <a:pt x="1414366" y="540554"/>
                </a:lnTo>
                <a:lnTo>
                  <a:pt x="1416518" y="541630"/>
                </a:lnTo>
                <a:lnTo>
                  <a:pt x="1418671" y="542706"/>
                </a:lnTo>
                <a:lnTo>
                  <a:pt x="1420886" y="543782"/>
                </a:lnTo>
                <a:lnTo>
                  <a:pt x="1423038" y="544858"/>
                </a:lnTo>
                <a:lnTo>
                  <a:pt x="1425190" y="545871"/>
                </a:lnTo>
                <a:lnTo>
                  <a:pt x="1427342" y="546884"/>
                </a:lnTo>
                <a:lnTo>
                  <a:pt x="1429494" y="547897"/>
                </a:lnTo>
                <a:lnTo>
                  <a:pt x="1431646" y="548846"/>
                </a:lnTo>
                <a:lnTo>
                  <a:pt x="1433862" y="549796"/>
                </a:lnTo>
                <a:lnTo>
                  <a:pt x="1436014" y="550745"/>
                </a:lnTo>
                <a:lnTo>
                  <a:pt x="1438166" y="551631"/>
                </a:lnTo>
                <a:lnTo>
                  <a:pt x="1440318" y="552581"/>
                </a:lnTo>
                <a:lnTo>
                  <a:pt x="1442470" y="553467"/>
                </a:lnTo>
                <a:lnTo>
                  <a:pt x="1444622" y="554290"/>
                </a:lnTo>
                <a:lnTo>
                  <a:pt x="1446838" y="555176"/>
                </a:lnTo>
                <a:lnTo>
                  <a:pt x="1448990" y="555999"/>
                </a:lnTo>
                <a:lnTo>
                  <a:pt x="1451142" y="556821"/>
                </a:lnTo>
                <a:lnTo>
                  <a:pt x="1453294" y="557644"/>
                </a:lnTo>
                <a:lnTo>
                  <a:pt x="1455446" y="558404"/>
                </a:lnTo>
                <a:lnTo>
                  <a:pt x="1457598" y="559163"/>
                </a:lnTo>
                <a:lnTo>
                  <a:pt x="1459814" y="559923"/>
                </a:lnTo>
                <a:lnTo>
                  <a:pt x="1461966" y="560683"/>
                </a:lnTo>
                <a:lnTo>
                  <a:pt x="1464118" y="561442"/>
                </a:lnTo>
                <a:lnTo>
                  <a:pt x="1466270" y="562138"/>
                </a:lnTo>
                <a:lnTo>
                  <a:pt x="1468422" y="562835"/>
                </a:lnTo>
                <a:lnTo>
                  <a:pt x="1470574" y="563531"/>
                </a:lnTo>
                <a:lnTo>
                  <a:pt x="1472789" y="564164"/>
                </a:lnTo>
                <a:lnTo>
                  <a:pt x="1474941" y="564860"/>
                </a:lnTo>
                <a:lnTo>
                  <a:pt x="1477094" y="565493"/>
                </a:lnTo>
                <a:lnTo>
                  <a:pt x="1479246" y="566126"/>
                </a:lnTo>
                <a:lnTo>
                  <a:pt x="1481398" y="566696"/>
                </a:lnTo>
                <a:lnTo>
                  <a:pt x="1483550" y="567329"/>
                </a:lnTo>
                <a:lnTo>
                  <a:pt x="1485702" y="567898"/>
                </a:lnTo>
                <a:lnTo>
                  <a:pt x="1487917" y="568468"/>
                </a:lnTo>
                <a:lnTo>
                  <a:pt x="1490069" y="569038"/>
                </a:lnTo>
                <a:lnTo>
                  <a:pt x="1492221" y="569607"/>
                </a:lnTo>
                <a:lnTo>
                  <a:pt x="1494374" y="570177"/>
                </a:lnTo>
                <a:lnTo>
                  <a:pt x="1496526" y="570683"/>
                </a:lnTo>
                <a:lnTo>
                  <a:pt x="1498741" y="571190"/>
                </a:lnTo>
                <a:lnTo>
                  <a:pt x="1500893" y="571696"/>
                </a:lnTo>
                <a:lnTo>
                  <a:pt x="1503045" y="572203"/>
                </a:lnTo>
                <a:lnTo>
                  <a:pt x="1505197" y="572709"/>
                </a:lnTo>
                <a:lnTo>
                  <a:pt x="1507349" y="573152"/>
                </a:lnTo>
                <a:lnTo>
                  <a:pt x="1509501" y="573595"/>
                </a:lnTo>
                <a:lnTo>
                  <a:pt x="1511654" y="574038"/>
                </a:lnTo>
                <a:lnTo>
                  <a:pt x="1513869" y="574481"/>
                </a:lnTo>
                <a:lnTo>
                  <a:pt x="1516021" y="574924"/>
                </a:lnTo>
                <a:lnTo>
                  <a:pt x="1518173" y="575367"/>
                </a:lnTo>
                <a:lnTo>
                  <a:pt x="1520325" y="575747"/>
                </a:lnTo>
                <a:lnTo>
                  <a:pt x="1522477" y="576190"/>
                </a:lnTo>
                <a:lnTo>
                  <a:pt x="1524693" y="576570"/>
                </a:lnTo>
                <a:lnTo>
                  <a:pt x="1526845" y="576950"/>
                </a:lnTo>
                <a:lnTo>
                  <a:pt x="1528997" y="577330"/>
                </a:lnTo>
                <a:lnTo>
                  <a:pt x="1531149" y="577709"/>
                </a:lnTo>
                <a:lnTo>
                  <a:pt x="1533301" y="578026"/>
                </a:lnTo>
                <a:lnTo>
                  <a:pt x="1535453" y="578406"/>
                </a:lnTo>
                <a:lnTo>
                  <a:pt x="1537669" y="578722"/>
                </a:lnTo>
                <a:lnTo>
                  <a:pt x="1539821" y="579039"/>
                </a:lnTo>
                <a:lnTo>
                  <a:pt x="1541973" y="579418"/>
                </a:lnTo>
                <a:lnTo>
                  <a:pt x="1544125" y="579735"/>
                </a:lnTo>
                <a:lnTo>
                  <a:pt x="1546277" y="579988"/>
                </a:lnTo>
                <a:lnTo>
                  <a:pt x="1548429" y="580305"/>
                </a:lnTo>
                <a:lnTo>
                  <a:pt x="1550644" y="580621"/>
                </a:lnTo>
                <a:lnTo>
                  <a:pt x="1552797" y="580874"/>
                </a:lnTo>
                <a:lnTo>
                  <a:pt x="1554949" y="581191"/>
                </a:lnTo>
                <a:lnTo>
                  <a:pt x="1557101" y="581444"/>
                </a:lnTo>
                <a:lnTo>
                  <a:pt x="1559253" y="581697"/>
                </a:lnTo>
                <a:lnTo>
                  <a:pt x="1561405" y="581950"/>
                </a:lnTo>
                <a:lnTo>
                  <a:pt x="1563620" y="582203"/>
                </a:lnTo>
                <a:lnTo>
                  <a:pt x="1565772" y="582457"/>
                </a:lnTo>
                <a:lnTo>
                  <a:pt x="1567924" y="582710"/>
                </a:lnTo>
                <a:lnTo>
                  <a:pt x="1570077" y="582963"/>
                </a:lnTo>
                <a:lnTo>
                  <a:pt x="1572229" y="583153"/>
                </a:lnTo>
                <a:lnTo>
                  <a:pt x="1574381" y="583406"/>
                </a:lnTo>
                <a:lnTo>
                  <a:pt x="1576596" y="583596"/>
                </a:lnTo>
                <a:lnTo>
                  <a:pt x="1578748" y="583849"/>
                </a:lnTo>
                <a:lnTo>
                  <a:pt x="1580900" y="584039"/>
                </a:lnTo>
                <a:lnTo>
                  <a:pt x="1583052" y="584229"/>
                </a:lnTo>
                <a:lnTo>
                  <a:pt x="1585204" y="584419"/>
                </a:lnTo>
                <a:lnTo>
                  <a:pt x="1587357" y="584609"/>
                </a:lnTo>
                <a:lnTo>
                  <a:pt x="1589509" y="584799"/>
                </a:lnTo>
                <a:lnTo>
                  <a:pt x="1591724" y="584989"/>
                </a:lnTo>
                <a:lnTo>
                  <a:pt x="1593876" y="585178"/>
                </a:lnTo>
                <a:lnTo>
                  <a:pt x="1596028" y="585305"/>
                </a:lnTo>
                <a:lnTo>
                  <a:pt x="1598180" y="585495"/>
                </a:lnTo>
                <a:lnTo>
                  <a:pt x="1600332" y="585621"/>
                </a:lnTo>
                <a:lnTo>
                  <a:pt x="1602484" y="585811"/>
                </a:lnTo>
                <a:lnTo>
                  <a:pt x="1604700" y="585938"/>
                </a:lnTo>
                <a:lnTo>
                  <a:pt x="1606852" y="586128"/>
                </a:lnTo>
                <a:lnTo>
                  <a:pt x="1609004" y="586254"/>
                </a:lnTo>
                <a:lnTo>
                  <a:pt x="1611156" y="586381"/>
                </a:lnTo>
                <a:lnTo>
                  <a:pt x="1613308" y="586508"/>
                </a:lnTo>
                <a:lnTo>
                  <a:pt x="1615524" y="586634"/>
                </a:lnTo>
                <a:lnTo>
                  <a:pt x="1617676" y="586761"/>
                </a:lnTo>
                <a:lnTo>
                  <a:pt x="1619828" y="586887"/>
                </a:lnTo>
                <a:lnTo>
                  <a:pt x="1621980" y="587014"/>
                </a:lnTo>
                <a:lnTo>
                  <a:pt x="1624132" y="587141"/>
                </a:lnTo>
                <a:lnTo>
                  <a:pt x="1626284" y="587267"/>
                </a:lnTo>
                <a:lnTo>
                  <a:pt x="1628499" y="587394"/>
                </a:lnTo>
                <a:lnTo>
                  <a:pt x="1630652" y="587457"/>
                </a:lnTo>
                <a:lnTo>
                  <a:pt x="1632804" y="587584"/>
                </a:lnTo>
                <a:lnTo>
                  <a:pt x="1634956" y="587710"/>
                </a:lnTo>
                <a:lnTo>
                  <a:pt x="1637108" y="587774"/>
                </a:lnTo>
                <a:lnTo>
                  <a:pt x="1639260" y="587900"/>
                </a:lnTo>
                <a:lnTo>
                  <a:pt x="1641412" y="587963"/>
                </a:lnTo>
                <a:lnTo>
                  <a:pt x="1643627" y="588090"/>
                </a:lnTo>
                <a:lnTo>
                  <a:pt x="1645780" y="588153"/>
                </a:lnTo>
                <a:lnTo>
                  <a:pt x="1647932" y="588217"/>
                </a:lnTo>
                <a:lnTo>
                  <a:pt x="1650084" y="588343"/>
                </a:lnTo>
                <a:lnTo>
                  <a:pt x="1652236" y="588407"/>
                </a:lnTo>
                <a:lnTo>
                  <a:pt x="1654388" y="588470"/>
                </a:lnTo>
                <a:lnTo>
                  <a:pt x="1656603" y="588533"/>
                </a:lnTo>
                <a:lnTo>
                  <a:pt x="1658755" y="588660"/>
                </a:lnTo>
                <a:lnTo>
                  <a:pt x="1660907" y="588723"/>
                </a:lnTo>
                <a:lnTo>
                  <a:pt x="1663060" y="588786"/>
                </a:lnTo>
                <a:lnTo>
                  <a:pt x="1665212" y="588850"/>
                </a:lnTo>
                <a:lnTo>
                  <a:pt x="1667364" y="588913"/>
                </a:lnTo>
                <a:lnTo>
                  <a:pt x="1669579" y="588976"/>
                </a:lnTo>
                <a:lnTo>
                  <a:pt x="1671731" y="589040"/>
                </a:lnTo>
                <a:lnTo>
                  <a:pt x="1673883" y="589103"/>
                </a:lnTo>
                <a:lnTo>
                  <a:pt x="1676035" y="589166"/>
                </a:lnTo>
                <a:lnTo>
                  <a:pt x="1678187" y="589229"/>
                </a:lnTo>
                <a:lnTo>
                  <a:pt x="1680403" y="589229"/>
                </a:lnTo>
                <a:lnTo>
                  <a:pt x="1682555" y="589293"/>
                </a:lnTo>
                <a:lnTo>
                  <a:pt x="1684707" y="589356"/>
                </a:lnTo>
                <a:lnTo>
                  <a:pt x="1686859" y="589419"/>
                </a:lnTo>
                <a:lnTo>
                  <a:pt x="1689011" y="589483"/>
                </a:lnTo>
                <a:lnTo>
                  <a:pt x="1691163" y="589483"/>
                </a:lnTo>
                <a:lnTo>
                  <a:pt x="1693379" y="589546"/>
                </a:lnTo>
                <a:lnTo>
                  <a:pt x="1695531" y="589609"/>
                </a:lnTo>
                <a:lnTo>
                  <a:pt x="1697683" y="589609"/>
                </a:lnTo>
                <a:lnTo>
                  <a:pt x="1699835" y="589672"/>
                </a:lnTo>
                <a:lnTo>
                  <a:pt x="1701987" y="589736"/>
                </a:lnTo>
                <a:lnTo>
                  <a:pt x="1704139" y="589736"/>
                </a:lnTo>
                <a:lnTo>
                  <a:pt x="1706355" y="589799"/>
                </a:lnTo>
                <a:lnTo>
                  <a:pt x="1708507" y="589799"/>
                </a:lnTo>
                <a:lnTo>
                  <a:pt x="1710659" y="589862"/>
                </a:lnTo>
                <a:lnTo>
                  <a:pt x="1712811" y="589862"/>
                </a:lnTo>
                <a:lnTo>
                  <a:pt x="1714963" y="589926"/>
                </a:lnTo>
                <a:lnTo>
                  <a:pt x="1717115" y="589926"/>
                </a:lnTo>
                <a:lnTo>
                  <a:pt x="1719330" y="589989"/>
                </a:lnTo>
                <a:lnTo>
                  <a:pt x="1721482" y="589989"/>
                </a:lnTo>
                <a:lnTo>
                  <a:pt x="1723635" y="590052"/>
                </a:lnTo>
                <a:lnTo>
                  <a:pt x="1725787" y="590052"/>
                </a:lnTo>
                <a:lnTo>
                  <a:pt x="1727939" y="590116"/>
                </a:lnTo>
                <a:lnTo>
                  <a:pt x="1730091" y="590116"/>
                </a:lnTo>
                <a:lnTo>
                  <a:pt x="1732243" y="590116"/>
                </a:lnTo>
                <a:lnTo>
                  <a:pt x="1734458" y="590179"/>
                </a:lnTo>
                <a:lnTo>
                  <a:pt x="1736610" y="590179"/>
                </a:lnTo>
                <a:lnTo>
                  <a:pt x="1738763" y="590179"/>
                </a:lnTo>
                <a:lnTo>
                  <a:pt x="1740915" y="590242"/>
                </a:lnTo>
                <a:lnTo>
                  <a:pt x="1743067" y="590242"/>
                </a:lnTo>
                <a:lnTo>
                  <a:pt x="1745219" y="590242"/>
                </a:lnTo>
                <a:lnTo>
                  <a:pt x="1747434" y="590305"/>
                </a:lnTo>
                <a:lnTo>
                  <a:pt x="1749586" y="590305"/>
                </a:lnTo>
                <a:lnTo>
                  <a:pt x="1751738" y="590305"/>
                </a:lnTo>
                <a:lnTo>
                  <a:pt x="1753890" y="590369"/>
                </a:lnTo>
                <a:lnTo>
                  <a:pt x="1756043" y="590369"/>
                </a:lnTo>
                <a:lnTo>
                  <a:pt x="1758258" y="590369"/>
                </a:lnTo>
                <a:lnTo>
                  <a:pt x="1760410" y="590369"/>
                </a:lnTo>
                <a:lnTo>
                  <a:pt x="1762562" y="590432"/>
                </a:lnTo>
                <a:lnTo>
                  <a:pt x="1764714" y="590432"/>
                </a:lnTo>
                <a:lnTo>
                  <a:pt x="1766866" y="590432"/>
                </a:lnTo>
                <a:lnTo>
                  <a:pt x="1769018" y="590432"/>
                </a:lnTo>
                <a:lnTo>
                  <a:pt x="1771234" y="590432"/>
                </a:lnTo>
                <a:lnTo>
                  <a:pt x="1773386" y="590495"/>
                </a:lnTo>
                <a:lnTo>
                  <a:pt x="1775538" y="590495"/>
                </a:lnTo>
                <a:lnTo>
                  <a:pt x="1777690" y="590495"/>
                </a:lnTo>
                <a:lnTo>
                  <a:pt x="1779842" y="590495"/>
                </a:lnTo>
                <a:lnTo>
                  <a:pt x="1781994" y="590495"/>
                </a:lnTo>
                <a:lnTo>
                  <a:pt x="1784210" y="590559"/>
                </a:lnTo>
                <a:lnTo>
                  <a:pt x="1797122" y="590559"/>
                </a:lnTo>
                <a:lnTo>
                  <a:pt x="1799338" y="590622"/>
                </a:lnTo>
                <a:lnTo>
                  <a:pt x="1818770" y="590622"/>
                </a:lnTo>
                <a:lnTo>
                  <a:pt x="1820922" y="590685"/>
                </a:lnTo>
                <a:lnTo>
                  <a:pt x="1849089" y="590685"/>
                </a:lnTo>
                <a:lnTo>
                  <a:pt x="1851241" y="590749"/>
                </a:lnTo>
                <a:lnTo>
                  <a:pt x="1868521" y="590749"/>
                </a:lnTo>
              </a:path>
            </a:pathLst>
          </a:custGeom>
          <a:ln w="949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97667" y="2703324"/>
            <a:ext cx="1868805" cy="508000"/>
          </a:xfrm>
          <a:custGeom>
            <a:avLst/>
            <a:gdLst/>
            <a:ahLst/>
            <a:cxnLst/>
            <a:rect l="l" t="t" r="r" b="b"/>
            <a:pathLst>
              <a:path w="1868805" h="508000">
                <a:moveTo>
                  <a:pt x="0" y="507830"/>
                </a:moveTo>
                <a:lnTo>
                  <a:pt x="2151" y="507703"/>
                </a:lnTo>
                <a:lnTo>
                  <a:pt x="4304" y="507577"/>
                </a:lnTo>
                <a:lnTo>
                  <a:pt x="6456" y="507513"/>
                </a:lnTo>
                <a:lnTo>
                  <a:pt x="8671" y="507387"/>
                </a:lnTo>
                <a:lnTo>
                  <a:pt x="10823" y="507323"/>
                </a:lnTo>
                <a:lnTo>
                  <a:pt x="12975" y="507197"/>
                </a:lnTo>
                <a:lnTo>
                  <a:pt x="15127" y="507070"/>
                </a:lnTo>
                <a:lnTo>
                  <a:pt x="17279" y="507007"/>
                </a:lnTo>
                <a:lnTo>
                  <a:pt x="19432" y="506880"/>
                </a:lnTo>
                <a:lnTo>
                  <a:pt x="21647" y="506754"/>
                </a:lnTo>
                <a:lnTo>
                  <a:pt x="23799" y="506690"/>
                </a:lnTo>
                <a:lnTo>
                  <a:pt x="25951" y="506564"/>
                </a:lnTo>
                <a:lnTo>
                  <a:pt x="28103" y="506437"/>
                </a:lnTo>
                <a:lnTo>
                  <a:pt x="30255" y="506311"/>
                </a:lnTo>
                <a:lnTo>
                  <a:pt x="32407" y="506247"/>
                </a:lnTo>
                <a:lnTo>
                  <a:pt x="34623" y="506121"/>
                </a:lnTo>
                <a:lnTo>
                  <a:pt x="36775" y="505994"/>
                </a:lnTo>
                <a:lnTo>
                  <a:pt x="38927" y="505868"/>
                </a:lnTo>
                <a:lnTo>
                  <a:pt x="41079" y="505741"/>
                </a:lnTo>
                <a:lnTo>
                  <a:pt x="43231" y="505678"/>
                </a:lnTo>
                <a:lnTo>
                  <a:pt x="45383" y="505551"/>
                </a:lnTo>
                <a:lnTo>
                  <a:pt x="47599" y="505424"/>
                </a:lnTo>
                <a:lnTo>
                  <a:pt x="49751" y="505298"/>
                </a:lnTo>
                <a:lnTo>
                  <a:pt x="51903" y="505171"/>
                </a:lnTo>
                <a:lnTo>
                  <a:pt x="54055" y="505045"/>
                </a:lnTo>
                <a:lnTo>
                  <a:pt x="56207" y="504918"/>
                </a:lnTo>
                <a:lnTo>
                  <a:pt x="58422" y="504791"/>
                </a:lnTo>
                <a:lnTo>
                  <a:pt x="60574" y="504665"/>
                </a:lnTo>
                <a:lnTo>
                  <a:pt x="62727" y="504538"/>
                </a:lnTo>
                <a:lnTo>
                  <a:pt x="64879" y="504412"/>
                </a:lnTo>
                <a:lnTo>
                  <a:pt x="67031" y="504285"/>
                </a:lnTo>
                <a:lnTo>
                  <a:pt x="69183" y="504159"/>
                </a:lnTo>
                <a:lnTo>
                  <a:pt x="71335" y="504032"/>
                </a:lnTo>
                <a:lnTo>
                  <a:pt x="73550" y="503905"/>
                </a:lnTo>
                <a:lnTo>
                  <a:pt x="75702" y="503779"/>
                </a:lnTo>
                <a:lnTo>
                  <a:pt x="77854" y="503652"/>
                </a:lnTo>
                <a:lnTo>
                  <a:pt x="80007" y="503526"/>
                </a:lnTo>
                <a:lnTo>
                  <a:pt x="82159" y="503399"/>
                </a:lnTo>
                <a:lnTo>
                  <a:pt x="84311" y="503272"/>
                </a:lnTo>
                <a:lnTo>
                  <a:pt x="86526" y="503082"/>
                </a:lnTo>
                <a:lnTo>
                  <a:pt x="88678" y="502956"/>
                </a:lnTo>
                <a:lnTo>
                  <a:pt x="90830" y="502829"/>
                </a:lnTo>
                <a:lnTo>
                  <a:pt x="92982" y="502703"/>
                </a:lnTo>
                <a:lnTo>
                  <a:pt x="95134" y="502513"/>
                </a:lnTo>
                <a:lnTo>
                  <a:pt x="97287" y="502386"/>
                </a:lnTo>
                <a:lnTo>
                  <a:pt x="99502" y="502260"/>
                </a:lnTo>
                <a:lnTo>
                  <a:pt x="101654" y="502133"/>
                </a:lnTo>
                <a:lnTo>
                  <a:pt x="103806" y="501943"/>
                </a:lnTo>
                <a:lnTo>
                  <a:pt x="105958" y="501817"/>
                </a:lnTo>
                <a:lnTo>
                  <a:pt x="108110" y="501690"/>
                </a:lnTo>
                <a:lnTo>
                  <a:pt x="110262" y="501500"/>
                </a:lnTo>
                <a:lnTo>
                  <a:pt x="112478" y="501373"/>
                </a:lnTo>
                <a:lnTo>
                  <a:pt x="114630" y="501184"/>
                </a:lnTo>
                <a:lnTo>
                  <a:pt x="116782" y="501057"/>
                </a:lnTo>
                <a:lnTo>
                  <a:pt x="118934" y="500867"/>
                </a:lnTo>
                <a:lnTo>
                  <a:pt x="121086" y="500740"/>
                </a:lnTo>
                <a:lnTo>
                  <a:pt x="123302" y="500551"/>
                </a:lnTo>
                <a:lnTo>
                  <a:pt x="125454" y="500424"/>
                </a:lnTo>
                <a:lnTo>
                  <a:pt x="127606" y="500234"/>
                </a:lnTo>
                <a:lnTo>
                  <a:pt x="129758" y="500108"/>
                </a:lnTo>
                <a:lnTo>
                  <a:pt x="131910" y="499918"/>
                </a:lnTo>
                <a:lnTo>
                  <a:pt x="134062" y="499728"/>
                </a:lnTo>
                <a:lnTo>
                  <a:pt x="136214" y="499601"/>
                </a:lnTo>
                <a:lnTo>
                  <a:pt x="138430" y="499411"/>
                </a:lnTo>
                <a:lnTo>
                  <a:pt x="140582" y="499221"/>
                </a:lnTo>
                <a:lnTo>
                  <a:pt x="142734" y="499031"/>
                </a:lnTo>
                <a:lnTo>
                  <a:pt x="144886" y="498905"/>
                </a:lnTo>
                <a:lnTo>
                  <a:pt x="147038" y="498715"/>
                </a:lnTo>
                <a:lnTo>
                  <a:pt x="149253" y="498525"/>
                </a:lnTo>
                <a:lnTo>
                  <a:pt x="151405" y="498335"/>
                </a:lnTo>
                <a:lnTo>
                  <a:pt x="153557" y="498145"/>
                </a:lnTo>
                <a:lnTo>
                  <a:pt x="155710" y="497955"/>
                </a:lnTo>
                <a:lnTo>
                  <a:pt x="157862" y="497766"/>
                </a:lnTo>
                <a:lnTo>
                  <a:pt x="160014" y="497576"/>
                </a:lnTo>
                <a:lnTo>
                  <a:pt x="162166" y="497386"/>
                </a:lnTo>
                <a:lnTo>
                  <a:pt x="164381" y="497196"/>
                </a:lnTo>
                <a:lnTo>
                  <a:pt x="166533" y="497006"/>
                </a:lnTo>
                <a:lnTo>
                  <a:pt x="168685" y="496816"/>
                </a:lnTo>
                <a:lnTo>
                  <a:pt x="170837" y="496626"/>
                </a:lnTo>
                <a:lnTo>
                  <a:pt x="172990" y="496436"/>
                </a:lnTo>
                <a:lnTo>
                  <a:pt x="175142" y="496246"/>
                </a:lnTo>
                <a:lnTo>
                  <a:pt x="177357" y="496057"/>
                </a:lnTo>
                <a:lnTo>
                  <a:pt x="179509" y="495867"/>
                </a:lnTo>
                <a:lnTo>
                  <a:pt x="181661" y="495613"/>
                </a:lnTo>
                <a:lnTo>
                  <a:pt x="183813" y="495424"/>
                </a:lnTo>
                <a:lnTo>
                  <a:pt x="185965" y="495234"/>
                </a:lnTo>
                <a:lnTo>
                  <a:pt x="188117" y="494980"/>
                </a:lnTo>
                <a:lnTo>
                  <a:pt x="190333" y="494791"/>
                </a:lnTo>
                <a:lnTo>
                  <a:pt x="192485" y="494601"/>
                </a:lnTo>
                <a:lnTo>
                  <a:pt x="194637" y="494348"/>
                </a:lnTo>
                <a:lnTo>
                  <a:pt x="196789" y="494158"/>
                </a:lnTo>
                <a:lnTo>
                  <a:pt x="198941" y="493904"/>
                </a:lnTo>
                <a:lnTo>
                  <a:pt x="201157" y="493715"/>
                </a:lnTo>
                <a:lnTo>
                  <a:pt x="203309" y="493461"/>
                </a:lnTo>
                <a:lnTo>
                  <a:pt x="205461" y="493208"/>
                </a:lnTo>
                <a:lnTo>
                  <a:pt x="207613" y="493018"/>
                </a:lnTo>
                <a:lnTo>
                  <a:pt x="209765" y="492765"/>
                </a:lnTo>
                <a:lnTo>
                  <a:pt x="211917" y="492512"/>
                </a:lnTo>
                <a:lnTo>
                  <a:pt x="214069" y="492322"/>
                </a:lnTo>
                <a:lnTo>
                  <a:pt x="216285" y="492069"/>
                </a:lnTo>
                <a:lnTo>
                  <a:pt x="218437" y="491816"/>
                </a:lnTo>
                <a:lnTo>
                  <a:pt x="220589" y="491562"/>
                </a:lnTo>
                <a:lnTo>
                  <a:pt x="222741" y="491309"/>
                </a:lnTo>
                <a:lnTo>
                  <a:pt x="224893" y="491056"/>
                </a:lnTo>
                <a:lnTo>
                  <a:pt x="227045" y="490803"/>
                </a:lnTo>
                <a:lnTo>
                  <a:pt x="229260" y="490550"/>
                </a:lnTo>
                <a:lnTo>
                  <a:pt x="231413" y="490297"/>
                </a:lnTo>
                <a:lnTo>
                  <a:pt x="233565" y="490043"/>
                </a:lnTo>
                <a:lnTo>
                  <a:pt x="235717" y="489790"/>
                </a:lnTo>
                <a:lnTo>
                  <a:pt x="237869" y="489537"/>
                </a:lnTo>
                <a:lnTo>
                  <a:pt x="240084" y="489284"/>
                </a:lnTo>
                <a:lnTo>
                  <a:pt x="242236" y="488967"/>
                </a:lnTo>
                <a:lnTo>
                  <a:pt x="244388" y="488714"/>
                </a:lnTo>
                <a:lnTo>
                  <a:pt x="246540" y="488461"/>
                </a:lnTo>
                <a:lnTo>
                  <a:pt x="248693" y="488144"/>
                </a:lnTo>
                <a:lnTo>
                  <a:pt x="250845" y="487891"/>
                </a:lnTo>
                <a:lnTo>
                  <a:pt x="253060" y="487575"/>
                </a:lnTo>
                <a:lnTo>
                  <a:pt x="255212" y="487322"/>
                </a:lnTo>
                <a:lnTo>
                  <a:pt x="257364" y="487005"/>
                </a:lnTo>
                <a:lnTo>
                  <a:pt x="259516" y="486752"/>
                </a:lnTo>
                <a:lnTo>
                  <a:pt x="261668" y="486435"/>
                </a:lnTo>
                <a:lnTo>
                  <a:pt x="263820" y="486119"/>
                </a:lnTo>
                <a:lnTo>
                  <a:pt x="265973" y="485866"/>
                </a:lnTo>
                <a:lnTo>
                  <a:pt x="268188" y="485549"/>
                </a:lnTo>
                <a:lnTo>
                  <a:pt x="270340" y="485233"/>
                </a:lnTo>
                <a:lnTo>
                  <a:pt x="272492" y="484916"/>
                </a:lnTo>
                <a:lnTo>
                  <a:pt x="274644" y="484600"/>
                </a:lnTo>
                <a:lnTo>
                  <a:pt x="276796" y="484283"/>
                </a:lnTo>
                <a:lnTo>
                  <a:pt x="278948" y="483967"/>
                </a:lnTo>
                <a:lnTo>
                  <a:pt x="281164" y="483650"/>
                </a:lnTo>
                <a:lnTo>
                  <a:pt x="283316" y="483334"/>
                </a:lnTo>
                <a:lnTo>
                  <a:pt x="285468" y="482954"/>
                </a:lnTo>
                <a:lnTo>
                  <a:pt x="287620" y="482638"/>
                </a:lnTo>
                <a:lnTo>
                  <a:pt x="289772" y="482321"/>
                </a:lnTo>
                <a:lnTo>
                  <a:pt x="291924" y="481941"/>
                </a:lnTo>
                <a:lnTo>
                  <a:pt x="294140" y="481625"/>
                </a:lnTo>
                <a:lnTo>
                  <a:pt x="296292" y="481245"/>
                </a:lnTo>
                <a:lnTo>
                  <a:pt x="298444" y="480929"/>
                </a:lnTo>
                <a:lnTo>
                  <a:pt x="300596" y="480549"/>
                </a:lnTo>
                <a:lnTo>
                  <a:pt x="302748" y="480232"/>
                </a:lnTo>
                <a:lnTo>
                  <a:pt x="304900" y="479853"/>
                </a:lnTo>
                <a:lnTo>
                  <a:pt x="307115" y="479473"/>
                </a:lnTo>
                <a:lnTo>
                  <a:pt x="309268" y="479093"/>
                </a:lnTo>
                <a:lnTo>
                  <a:pt x="311420" y="478713"/>
                </a:lnTo>
                <a:lnTo>
                  <a:pt x="313572" y="478333"/>
                </a:lnTo>
                <a:lnTo>
                  <a:pt x="315724" y="477954"/>
                </a:lnTo>
                <a:lnTo>
                  <a:pt x="317876" y="477574"/>
                </a:lnTo>
                <a:lnTo>
                  <a:pt x="320091" y="477194"/>
                </a:lnTo>
                <a:lnTo>
                  <a:pt x="322243" y="476814"/>
                </a:lnTo>
                <a:lnTo>
                  <a:pt x="324396" y="476435"/>
                </a:lnTo>
                <a:lnTo>
                  <a:pt x="326548" y="475991"/>
                </a:lnTo>
                <a:lnTo>
                  <a:pt x="328700" y="475612"/>
                </a:lnTo>
                <a:lnTo>
                  <a:pt x="330852" y="475169"/>
                </a:lnTo>
                <a:lnTo>
                  <a:pt x="333067" y="474789"/>
                </a:lnTo>
                <a:lnTo>
                  <a:pt x="335219" y="474346"/>
                </a:lnTo>
                <a:lnTo>
                  <a:pt x="337371" y="473903"/>
                </a:lnTo>
                <a:lnTo>
                  <a:pt x="339523" y="473460"/>
                </a:lnTo>
                <a:lnTo>
                  <a:pt x="341676" y="473080"/>
                </a:lnTo>
                <a:lnTo>
                  <a:pt x="343828" y="472637"/>
                </a:lnTo>
                <a:lnTo>
                  <a:pt x="346043" y="472194"/>
                </a:lnTo>
                <a:lnTo>
                  <a:pt x="348195" y="471751"/>
                </a:lnTo>
                <a:lnTo>
                  <a:pt x="350347" y="471244"/>
                </a:lnTo>
                <a:lnTo>
                  <a:pt x="352499" y="470801"/>
                </a:lnTo>
                <a:lnTo>
                  <a:pt x="354651" y="470358"/>
                </a:lnTo>
                <a:lnTo>
                  <a:pt x="356803" y="469852"/>
                </a:lnTo>
                <a:lnTo>
                  <a:pt x="359019" y="469409"/>
                </a:lnTo>
                <a:lnTo>
                  <a:pt x="361171" y="468902"/>
                </a:lnTo>
                <a:lnTo>
                  <a:pt x="363323" y="468459"/>
                </a:lnTo>
                <a:lnTo>
                  <a:pt x="365475" y="467953"/>
                </a:lnTo>
                <a:lnTo>
                  <a:pt x="367627" y="467446"/>
                </a:lnTo>
                <a:lnTo>
                  <a:pt x="369843" y="466940"/>
                </a:lnTo>
                <a:lnTo>
                  <a:pt x="371995" y="466434"/>
                </a:lnTo>
                <a:lnTo>
                  <a:pt x="374147" y="465927"/>
                </a:lnTo>
                <a:lnTo>
                  <a:pt x="376299" y="465421"/>
                </a:lnTo>
                <a:lnTo>
                  <a:pt x="378451" y="464914"/>
                </a:lnTo>
                <a:lnTo>
                  <a:pt x="380603" y="464345"/>
                </a:lnTo>
                <a:lnTo>
                  <a:pt x="382818" y="463838"/>
                </a:lnTo>
                <a:lnTo>
                  <a:pt x="384971" y="463269"/>
                </a:lnTo>
                <a:lnTo>
                  <a:pt x="387123" y="462762"/>
                </a:lnTo>
                <a:lnTo>
                  <a:pt x="389275" y="462193"/>
                </a:lnTo>
                <a:lnTo>
                  <a:pt x="391427" y="461623"/>
                </a:lnTo>
                <a:lnTo>
                  <a:pt x="393579" y="461053"/>
                </a:lnTo>
                <a:lnTo>
                  <a:pt x="395731" y="460484"/>
                </a:lnTo>
                <a:lnTo>
                  <a:pt x="397946" y="459914"/>
                </a:lnTo>
                <a:lnTo>
                  <a:pt x="400098" y="459344"/>
                </a:lnTo>
                <a:lnTo>
                  <a:pt x="402251" y="458775"/>
                </a:lnTo>
                <a:lnTo>
                  <a:pt x="404403" y="458142"/>
                </a:lnTo>
                <a:lnTo>
                  <a:pt x="406555" y="457572"/>
                </a:lnTo>
                <a:lnTo>
                  <a:pt x="408707" y="456939"/>
                </a:lnTo>
                <a:lnTo>
                  <a:pt x="410922" y="456306"/>
                </a:lnTo>
                <a:lnTo>
                  <a:pt x="413074" y="455673"/>
                </a:lnTo>
                <a:lnTo>
                  <a:pt x="415226" y="455040"/>
                </a:lnTo>
                <a:lnTo>
                  <a:pt x="417379" y="454407"/>
                </a:lnTo>
                <a:lnTo>
                  <a:pt x="419531" y="453774"/>
                </a:lnTo>
                <a:lnTo>
                  <a:pt x="421683" y="453141"/>
                </a:lnTo>
                <a:lnTo>
                  <a:pt x="423898" y="452445"/>
                </a:lnTo>
                <a:lnTo>
                  <a:pt x="426050" y="451812"/>
                </a:lnTo>
                <a:lnTo>
                  <a:pt x="428202" y="451116"/>
                </a:lnTo>
                <a:lnTo>
                  <a:pt x="430354" y="450420"/>
                </a:lnTo>
                <a:lnTo>
                  <a:pt x="432506" y="449723"/>
                </a:lnTo>
                <a:lnTo>
                  <a:pt x="434722" y="449027"/>
                </a:lnTo>
                <a:lnTo>
                  <a:pt x="436874" y="448331"/>
                </a:lnTo>
                <a:lnTo>
                  <a:pt x="439026" y="447634"/>
                </a:lnTo>
                <a:lnTo>
                  <a:pt x="441178" y="446875"/>
                </a:lnTo>
                <a:lnTo>
                  <a:pt x="443330" y="446179"/>
                </a:lnTo>
                <a:lnTo>
                  <a:pt x="445482" y="445419"/>
                </a:lnTo>
                <a:lnTo>
                  <a:pt x="447634" y="444660"/>
                </a:lnTo>
                <a:lnTo>
                  <a:pt x="449850" y="443900"/>
                </a:lnTo>
                <a:lnTo>
                  <a:pt x="452002" y="443140"/>
                </a:lnTo>
                <a:lnTo>
                  <a:pt x="454154" y="442381"/>
                </a:lnTo>
                <a:lnTo>
                  <a:pt x="456306" y="441558"/>
                </a:lnTo>
                <a:lnTo>
                  <a:pt x="458458" y="440798"/>
                </a:lnTo>
                <a:lnTo>
                  <a:pt x="460610" y="439976"/>
                </a:lnTo>
                <a:lnTo>
                  <a:pt x="462826" y="439153"/>
                </a:lnTo>
                <a:lnTo>
                  <a:pt x="464978" y="438330"/>
                </a:lnTo>
                <a:lnTo>
                  <a:pt x="467130" y="437507"/>
                </a:lnTo>
                <a:lnTo>
                  <a:pt x="469282" y="436684"/>
                </a:lnTo>
                <a:lnTo>
                  <a:pt x="471434" y="435798"/>
                </a:lnTo>
                <a:lnTo>
                  <a:pt x="473586" y="434975"/>
                </a:lnTo>
                <a:lnTo>
                  <a:pt x="475801" y="434089"/>
                </a:lnTo>
                <a:lnTo>
                  <a:pt x="477954" y="433203"/>
                </a:lnTo>
                <a:lnTo>
                  <a:pt x="480106" y="432317"/>
                </a:lnTo>
                <a:lnTo>
                  <a:pt x="482258" y="431430"/>
                </a:lnTo>
                <a:lnTo>
                  <a:pt x="484410" y="430481"/>
                </a:lnTo>
                <a:lnTo>
                  <a:pt x="486625" y="429595"/>
                </a:lnTo>
                <a:lnTo>
                  <a:pt x="488777" y="428645"/>
                </a:lnTo>
                <a:lnTo>
                  <a:pt x="490929" y="427696"/>
                </a:lnTo>
                <a:lnTo>
                  <a:pt x="493081" y="426747"/>
                </a:lnTo>
                <a:lnTo>
                  <a:pt x="495234" y="425797"/>
                </a:lnTo>
                <a:lnTo>
                  <a:pt x="497386" y="424784"/>
                </a:lnTo>
                <a:lnTo>
                  <a:pt x="499601" y="423835"/>
                </a:lnTo>
                <a:lnTo>
                  <a:pt x="501753" y="422822"/>
                </a:lnTo>
                <a:lnTo>
                  <a:pt x="503905" y="421809"/>
                </a:lnTo>
                <a:lnTo>
                  <a:pt x="506057" y="420797"/>
                </a:lnTo>
                <a:lnTo>
                  <a:pt x="508209" y="419721"/>
                </a:lnTo>
                <a:lnTo>
                  <a:pt x="510362" y="418708"/>
                </a:lnTo>
                <a:lnTo>
                  <a:pt x="512577" y="417632"/>
                </a:lnTo>
                <a:lnTo>
                  <a:pt x="514729" y="416556"/>
                </a:lnTo>
                <a:lnTo>
                  <a:pt x="516881" y="415480"/>
                </a:lnTo>
                <a:lnTo>
                  <a:pt x="519033" y="414340"/>
                </a:lnTo>
                <a:lnTo>
                  <a:pt x="521185" y="413264"/>
                </a:lnTo>
                <a:lnTo>
                  <a:pt x="523337" y="412125"/>
                </a:lnTo>
                <a:lnTo>
                  <a:pt x="525489" y="410986"/>
                </a:lnTo>
                <a:lnTo>
                  <a:pt x="527705" y="409846"/>
                </a:lnTo>
                <a:lnTo>
                  <a:pt x="529857" y="408644"/>
                </a:lnTo>
                <a:lnTo>
                  <a:pt x="532009" y="407504"/>
                </a:lnTo>
                <a:lnTo>
                  <a:pt x="534161" y="406302"/>
                </a:lnTo>
                <a:lnTo>
                  <a:pt x="536313" y="405099"/>
                </a:lnTo>
                <a:lnTo>
                  <a:pt x="538465" y="403833"/>
                </a:lnTo>
                <a:lnTo>
                  <a:pt x="540681" y="402630"/>
                </a:lnTo>
                <a:lnTo>
                  <a:pt x="542833" y="401365"/>
                </a:lnTo>
                <a:lnTo>
                  <a:pt x="544985" y="400099"/>
                </a:lnTo>
                <a:lnTo>
                  <a:pt x="547137" y="398833"/>
                </a:lnTo>
                <a:lnTo>
                  <a:pt x="557961" y="392186"/>
                </a:lnTo>
                <a:lnTo>
                  <a:pt x="560113" y="390857"/>
                </a:lnTo>
                <a:lnTo>
                  <a:pt x="562265" y="389465"/>
                </a:lnTo>
                <a:lnTo>
                  <a:pt x="564480" y="388072"/>
                </a:lnTo>
                <a:lnTo>
                  <a:pt x="566632" y="386616"/>
                </a:lnTo>
                <a:lnTo>
                  <a:pt x="568784" y="385161"/>
                </a:lnTo>
                <a:lnTo>
                  <a:pt x="570937" y="383705"/>
                </a:lnTo>
                <a:lnTo>
                  <a:pt x="573089" y="382249"/>
                </a:lnTo>
                <a:lnTo>
                  <a:pt x="575241" y="380793"/>
                </a:lnTo>
                <a:lnTo>
                  <a:pt x="577393" y="379274"/>
                </a:lnTo>
                <a:lnTo>
                  <a:pt x="579608" y="377755"/>
                </a:lnTo>
                <a:lnTo>
                  <a:pt x="581760" y="376236"/>
                </a:lnTo>
                <a:lnTo>
                  <a:pt x="583912" y="374653"/>
                </a:lnTo>
                <a:lnTo>
                  <a:pt x="586064" y="373071"/>
                </a:lnTo>
                <a:lnTo>
                  <a:pt x="588217" y="371488"/>
                </a:lnTo>
                <a:lnTo>
                  <a:pt x="590432" y="369906"/>
                </a:lnTo>
                <a:lnTo>
                  <a:pt x="592584" y="368260"/>
                </a:lnTo>
                <a:lnTo>
                  <a:pt x="594736" y="366615"/>
                </a:lnTo>
                <a:lnTo>
                  <a:pt x="596888" y="364969"/>
                </a:lnTo>
                <a:lnTo>
                  <a:pt x="599040" y="363260"/>
                </a:lnTo>
                <a:lnTo>
                  <a:pt x="601192" y="361551"/>
                </a:lnTo>
                <a:lnTo>
                  <a:pt x="603345" y="359842"/>
                </a:lnTo>
                <a:lnTo>
                  <a:pt x="605560" y="358069"/>
                </a:lnTo>
                <a:lnTo>
                  <a:pt x="607712" y="356360"/>
                </a:lnTo>
                <a:lnTo>
                  <a:pt x="609864" y="354525"/>
                </a:lnTo>
                <a:lnTo>
                  <a:pt x="612016" y="352753"/>
                </a:lnTo>
                <a:lnTo>
                  <a:pt x="614168" y="350917"/>
                </a:lnTo>
                <a:lnTo>
                  <a:pt x="616320" y="349081"/>
                </a:lnTo>
                <a:lnTo>
                  <a:pt x="618536" y="347246"/>
                </a:lnTo>
                <a:lnTo>
                  <a:pt x="620688" y="345347"/>
                </a:lnTo>
                <a:lnTo>
                  <a:pt x="622840" y="343448"/>
                </a:lnTo>
                <a:lnTo>
                  <a:pt x="624992" y="341549"/>
                </a:lnTo>
                <a:lnTo>
                  <a:pt x="627144" y="339587"/>
                </a:lnTo>
                <a:lnTo>
                  <a:pt x="629296" y="337625"/>
                </a:lnTo>
                <a:lnTo>
                  <a:pt x="631512" y="335662"/>
                </a:lnTo>
                <a:lnTo>
                  <a:pt x="633664" y="333637"/>
                </a:lnTo>
                <a:lnTo>
                  <a:pt x="635816" y="331611"/>
                </a:lnTo>
                <a:lnTo>
                  <a:pt x="637968" y="329586"/>
                </a:lnTo>
                <a:lnTo>
                  <a:pt x="640120" y="327497"/>
                </a:lnTo>
                <a:lnTo>
                  <a:pt x="642272" y="325408"/>
                </a:lnTo>
                <a:lnTo>
                  <a:pt x="644487" y="323320"/>
                </a:lnTo>
                <a:lnTo>
                  <a:pt x="646640" y="321167"/>
                </a:lnTo>
                <a:lnTo>
                  <a:pt x="648792" y="319015"/>
                </a:lnTo>
                <a:lnTo>
                  <a:pt x="650944" y="316863"/>
                </a:lnTo>
                <a:lnTo>
                  <a:pt x="653096" y="314648"/>
                </a:lnTo>
                <a:lnTo>
                  <a:pt x="655248" y="312433"/>
                </a:lnTo>
                <a:lnTo>
                  <a:pt x="657463" y="310217"/>
                </a:lnTo>
                <a:lnTo>
                  <a:pt x="659615" y="307938"/>
                </a:lnTo>
                <a:lnTo>
                  <a:pt x="661767" y="305660"/>
                </a:lnTo>
                <a:lnTo>
                  <a:pt x="663920" y="303318"/>
                </a:lnTo>
                <a:lnTo>
                  <a:pt x="666072" y="301039"/>
                </a:lnTo>
                <a:lnTo>
                  <a:pt x="668287" y="298634"/>
                </a:lnTo>
                <a:lnTo>
                  <a:pt x="670439" y="296292"/>
                </a:lnTo>
                <a:lnTo>
                  <a:pt x="672591" y="293887"/>
                </a:lnTo>
                <a:lnTo>
                  <a:pt x="674743" y="291481"/>
                </a:lnTo>
                <a:lnTo>
                  <a:pt x="676895" y="289013"/>
                </a:lnTo>
                <a:lnTo>
                  <a:pt x="679047" y="286544"/>
                </a:lnTo>
                <a:lnTo>
                  <a:pt x="681263" y="284076"/>
                </a:lnTo>
                <a:lnTo>
                  <a:pt x="683415" y="281607"/>
                </a:lnTo>
                <a:lnTo>
                  <a:pt x="685567" y="279075"/>
                </a:lnTo>
                <a:lnTo>
                  <a:pt x="687719" y="276480"/>
                </a:lnTo>
                <a:lnTo>
                  <a:pt x="689871" y="273948"/>
                </a:lnTo>
                <a:lnTo>
                  <a:pt x="692023" y="271353"/>
                </a:lnTo>
                <a:lnTo>
                  <a:pt x="694239" y="268694"/>
                </a:lnTo>
                <a:lnTo>
                  <a:pt x="696391" y="266099"/>
                </a:lnTo>
                <a:lnTo>
                  <a:pt x="698543" y="263441"/>
                </a:lnTo>
                <a:lnTo>
                  <a:pt x="700695" y="260719"/>
                </a:lnTo>
                <a:lnTo>
                  <a:pt x="702847" y="258061"/>
                </a:lnTo>
                <a:lnTo>
                  <a:pt x="704999" y="255339"/>
                </a:lnTo>
                <a:lnTo>
                  <a:pt x="707215" y="252617"/>
                </a:lnTo>
                <a:lnTo>
                  <a:pt x="709367" y="249832"/>
                </a:lnTo>
                <a:lnTo>
                  <a:pt x="711519" y="247047"/>
                </a:lnTo>
                <a:lnTo>
                  <a:pt x="713671" y="244262"/>
                </a:lnTo>
                <a:lnTo>
                  <a:pt x="715823" y="241413"/>
                </a:lnTo>
                <a:lnTo>
                  <a:pt x="717975" y="238565"/>
                </a:lnTo>
                <a:lnTo>
                  <a:pt x="720127" y="235717"/>
                </a:lnTo>
                <a:lnTo>
                  <a:pt x="722342" y="232868"/>
                </a:lnTo>
                <a:lnTo>
                  <a:pt x="724495" y="229957"/>
                </a:lnTo>
                <a:lnTo>
                  <a:pt x="726647" y="227045"/>
                </a:lnTo>
                <a:lnTo>
                  <a:pt x="728799" y="224070"/>
                </a:lnTo>
                <a:lnTo>
                  <a:pt x="730951" y="221159"/>
                </a:lnTo>
                <a:lnTo>
                  <a:pt x="733103" y="218184"/>
                </a:lnTo>
                <a:lnTo>
                  <a:pt x="735318" y="215209"/>
                </a:lnTo>
                <a:lnTo>
                  <a:pt x="737470" y="212234"/>
                </a:lnTo>
                <a:lnTo>
                  <a:pt x="739623" y="209195"/>
                </a:lnTo>
                <a:lnTo>
                  <a:pt x="741775" y="206157"/>
                </a:lnTo>
                <a:lnTo>
                  <a:pt x="743927" y="203119"/>
                </a:lnTo>
                <a:lnTo>
                  <a:pt x="746142" y="200081"/>
                </a:lnTo>
                <a:lnTo>
                  <a:pt x="748294" y="196979"/>
                </a:lnTo>
                <a:lnTo>
                  <a:pt x="750446" y="193941"/>
                </a:lnTo>
                <a:lnTo>
                  <a:pt x="752598" y="190839"/>
                </a:lnTo>
                <a:lnTo>
                  <a:pt x="754750" y="187738"/>
                </a:lnTo>
                <a:lnTo>
                  <a:pt x="756903" y="184573"/>
                </a:lnTo>
                <a:lnTo>
                  <a:pt x="759118" y="181471"/>
                </a:lnTo>
                <a:lnTo>
                  <a:pt x="761270" y="178370"/>
                </a:lnTo>
                <a:lnTo>
                  <a:pt x="763422" y="175205"/>
                </a:lnTo>
                <a:lnTo>
                  <a:pt x="765574" y="172040"/>
                </a:lnTo>
                <a:lnTo>
                  <a:pt x="767726" y="168875"/>
                </a:lnTo>
                <a:lnTo>
                  <a:pt x="769878" y="165711"/>
                </a:lnTo>
                <a:lnTo>
                  <a:pt x="772094" y="162546"/>
                </a:lnTo>
                <a:lnTo>
                  <a:pt x="774246" y="159381"/>
                </a:lnTo>
                <a:lnTo>
                  <a:pt x="776398" y="156216"/>
                </a:lnTo>
                <a:lnTo>
                  <a:pt x="778550" y="153051"/>
                </a:lnTo>
                <a:lnTo>
                  <a:pt x="780702" y="149886"/>
                </a:lnTo>
                <a:lnTo>
                  <a:pt x="782854" y="146658"/>
                </a:lnTo>
                <a:lnTo>
                  <a:pt x="785070" y="143493"/>
                </a:lnTo>
                <a:lnTo>
                  <a:pt x="787222" y="140329"/>
                </a:lnTo>
                <a:lnTo>
                  <a:pt x="789374" y="137164"/>
                </a:lnTo>
                <a:lnTo>
                  <a:pt x="791526" y="133999"/>
                </a:lnTo>
                <a:lnTo>
                  <a:pt x="793678" y="130834"/>
                </a:lnTo>
                <a:lnTo>
                  <a:pt x="795830" y="127669"/>
                </a:lnTo>
                <a:lnTo>
                  <a:pt x="797982" y="124504"/>
                </a:lnTo>
                <a:lnTo>
                  <a:pt x="800198" y="121403"/>
                </a:lnTo>
                <a:lnTo>
                  <a:pt x="802350" y="118238"/>
                </a:lnTo>
                <a:lnTo>
                  <a:pt x="804502" y="115136"/>
                </a:lnTo>
                <a:lnTo>
                  <a:pt x="806654" y="112035"/>
                </a:lnTo>
                <a:lnTo>
                  <a:pt x="808806" y="108933"/>
                </a:lnTo>
                <a:lnTo>
                  <a:pt x="810958" y="105832"/>
                </a:lnTo>
                <a:lnTo>
                  <a:pt x="813173" y="102794"/>
                </a:lnTo>
                <a:lnTo>
                  <a:pt x="815325" y="99692"/>
                </a:lnTo>
                <a:lnTo>
                  <a:pt x="817478" y="96717"/>
                </a:lnTo>
                <a:lnTo>
                  <a:pt x="819630" y="93679"/>
                </a:lnTo>
                <a:lnTo>
                  <a:pt x="821782" y="90704"/>
                </a:lnTo>
                <a:lnTo>
                  <a:pt x="823934" y="87729"/>
                </a:lnTo>
                <a:lnTo>
                  <a:pt x="826149" y="84817"/>
                </a:lnTo>
                <a:lnTo>
                  <a:pt x="828301" y="81906"/>
                </a:lnTo>
                <a:lnTo>
                  <a:pt x="839125" y="67790"/>
                </a:lnTo>
                <a:lnTo>
                  <a:pt x="841277" y="65069"/>
                </a:lnTo>
                <a:lnTo>
                  <a:pt x="843429" y="62347"/>
                </a:lnTo>
                <a:lnTo>
                  <a:pt x="845581" y="59688"/>
                </a:lnTo>
                <a:lnTo>
                  <a:pt x="847733" y="57093"/>
                </a:lnTo>
                <a:lnTo>
                  <a:pt x="849949" y="54498"/>
                </a:lnTo>
                <a:lnTo>
                  <a:pt x="852101" y="51966"/>
                </a:lnTo>
                <a:lnTo>
                  <a:pt x="865077" y="37788"/>
                </a:lnTo>
                <a:lnTo>
                  <a:pt x="867229" y="35572"/>
                </a:lnTo>
                <a:lnTo>
                  <a:pt x="869381" y="33484"/>
                </a:lnTo>
                <a:lnTo>
                  <a:pt x="871533" y="31395"/>
                </a:lnTo>
                <a:lnTo>
                  <a:pt x="873685" y="29369"/>
                </a:lnTo>
                <a:lnTo>
                  <a:pt x="875901" y="27407"/>
                </a:lnTo>
                <a:lnTo>
                  <a:pt x="878053" y="25508"/>
                </a:lnTo>
                <a:lnTo>
                  <a:pt x="880205" y="23609"/>
                </a:lnTo>
                <a:lnTo>
                  <a:pt x="914828" y="3164"/>
                </a:lnTo>
                <a:lnTo>
                  <a:pt x="919132" y="1962"/>
                </a:lnTo>
                <a:lnTo>
                  <a:pt x="921284" y="1392"/>
                </a:lnTo>
                <a:lnTo>
                  <a:pt x="923436" y="1012"/>
                </a:lnTo>
                <a:lnTo>
                  <a:pt x="925589" y="632"/>
                </a:lnTo>
                <a:lnTo>
                  <a:pt x="927741" y="379"/>
                </a:lnTo>
                <a:lnTo>
                  <a:pt x="929956" y="189"/>
                </a:lnTo>
                <a:lnTo>
                  <a:pt x="932108" y="63"/>
                </a:lnTo>
                <a:lnTo>
                  <a:pt x="934260" y="0"/>
                </a:lnTo>
                <a:lnTo>
                  <a:pt x="936412" y="63"/>
                </a:lnTo>
                <a:lnTo>
                  <a:pt x="938564" y="189"/>
                </a:lnTo>
                <a:lnTo>
                  <a:pt x="940780" y="379"/>
                </a:lnTo>
                <a:lnTo>
                  <a:pt x="942932" y="632"/>
                </a:lnTo>
                <a:lnTo>
                  <a:pt x="945084" y="1012"/>
                </a:lnTo>
                <a:lnTo>
                  <a:pt x="947236" y="1392"/>
                </a:lnTo>
                <a:lnTo>
                  <a:pt x="949388" y="1962"/>
                </a:lnTo>
                <a:lnTo>
                  <a:pt x="951540" y="2531"/>
                </a:lnTo>
                <a:lnTo>
                  <a:pt x="953692" y="3164"/>
                </a:lnTo>
                <a:lnTo>
                  <a:pt x="988316" y="23609"/>
                </a:lnTo>
                <a:lnTo>
                  <a:pt x="990468" y="25508"/>
                </a:lnTo>
                <a:lnTo>
                  <a:pt x="992620" y="27407"/>
                </a:lnTo>
                <a:lnTo>
                  <a:pt x="994835" y="29369"/>
                </a:lnTo>
                <a:lnTo>
                  <a:pt x="996987" y="31395"/>
                </a:lnTo>
                <a:lnTo>
                  <a:pt x="999139" y="33484"/>
                </a:lnTo>
                <a:lnTo>
                  <a:pt x="1001291" y="35572"/>
                </a:lnTo>
                <a:lnTo>
                  <a:pt x="1003444" y="37788"/>
                </a:lnTo>
                <a:lnTo>
                  <a:pt x="1005659" y="40066"/>
                </a:lnTo>
                <a:lnTo>
                  <a:pt x="1007811" y="42345"/>
                </a:lnTo>
                <a:lnTo>
                  <a:pt x="1018572" y="54498"/>
                </a:lnTo>
                <a:lnTo>
                  <a:pt x="1020787" y="57093"/>
                </a:lnTo>
                <a:lnTo>
                  <a:pt x="1022939" y="59688"/>
                </a:lnTo>
                <a:lnTo>
                  <a:pt x="1025091" y="62347"/>
                </a:lnTo>
                <a:lnTo>
                  <a:pt x="1027243" y="65069"/>
                </a:lnTo>
                <a:lnTo>
                  <a:pt x="1029395" y="67790"/>
                </a:lnTo>
                <a:lnTo>
                  <a:pt x="1044523" y="87729"/>
                </a:lnTo>
                <a:lnTo>
                  <a:pt x="1046739" y="90704"/>
                </a:lnTo>
                <a:lnTo>
                  <a:pt x="1048891" y="93679"/>
                </a:lnTo>
                <a:lnTo>
                  <a:pt x="1051043" y="96717"/>
                </a:lnTo>
                <a:lnTo>
                  <a:pt x="1053195" y="99692"/>
                </a:lnTo>
                <a:lnTo>
                  <a:pt x="1055347" y="102794"/>
                </a:lnTo>
                <a:lnTo>
                  <a:pt x="1057499" y="105832"/>
                </a:lnTo>
                <a:lnTo>
                  <a:pt x="1059714" y="108933"/>
                </a:lnTo>
                <a:lnTo>
                  <a:pt x="1061867" y="112035"/>
                </a:lnTo>
                <a:lnTo>
                  <a:pt x="1064019" y="115136"/>
                </a:lnTo>
                <a:lnTo>
                  <a:pt x="1066171" y="118238"/>
                </a:lnTo>
                <a:lnTo>
                  <a:pt x="1068323" y="121403"/>
                </a:lnTo>
                <a:lnTo>
                  <a:pt x="1070538" y="124504"/>
                </a:lnTo>
                <a:lnTo>
                  <a:pt x="1072690" y="127669"/>
                </a:lnTo>
                <a:lnTo>
                  <a:pt x="1074842" y="130834"/>
                </a:lnTo>
                <a:lnTo>
                  <a:pt x="1076994" y="133999"/>
                </a:lnTo>
                <a:lnTo>
                  <a:pt x="1079147" y="137164"/>
                </a:lnTo>
                <a:lnTo>
                  <a:pt x="1081299" y="140329"/>
                </a:lnTo>
                <a:lnTo>
                  <a:pt x="1083514" y="143493"/>
                </a:lnTo>
                <a:lnTo>
                  <a:pt x="1085666" y="146658"/>
                </a:lnTo>
                <a:lnTo>
                  <a:pt x="1087818" y="149886"/>
                </a:lnTo>
                <a:lnTo>
                  <a:pt x="1089970" y="153051"/>
                </a:lnTo>
                <a:lnTo>
                  <a:pt x="1092122" y="156216"/>
                </a:lnTo>
                <a:lnTo>
                  <a:pt x="1094274" y="159381"/>
                </a:lnTo>
                <a:lnTo>
                  <a:pt x="1096427" y="162546"/>
                </a:lnTo>
                <a:lnTo>
                  <a:pt x="1098642" y="165711"/>
                </a:lnTo>
                <a:lnTo>
                  <a:pt x="1100794" y="168875"/>
                </a:lnTo>
                <a:lnTo>
                  <a:pt x="1102946" y="172040"/>
                </a:lnTo>
                <a:lnTo>
                  <a:pt x="1105098" y="175205"/>
                </a:lnTo>
                <a:lnTo>
                  <a:pt x="1107250" y="178370"/>
                </a:lnTo>
                <a:lnTo>
                  <a:pt x="1109466" y="181471"/>
                </a:lnTo>
                <a:lnTo>
                  <a:pt x="1111618" y="184573"/>
                </a:lnTo>
                <a:lnTo>
                  <a:pt x="1113770" y="187738"/>
                </a:lnTo>
                <a:lnTo>
                  <a:pt x="1115922" y="190839"/>
                </a:lnTo>
                <a:lnTo>
                  <a:pt x="1118074" y="193941"/>
                </a:lnTo>
                <a:lnTo>
                  <a:pt x="1120226" y="196979"/>
                </a:lnTo>
                <a:lnTo>
                  <a:pt x="1122378" y="200081"/>
                </a:lnTo>
                <a:lnTo>
                  <a:pt x="1124594" y="203119"/>
                </a:lnTo>
                <a:lnTo>
                  <a:pt x="1126746" y="206157"/>
                </a:lnTo>
                <a:lnTo>
                  <a:pt x="1128898" y="209195"/>
                </a:lnTo>
                <a:lnTo>
                  <a:pt x="1131050" y="212234"/>
                </a:lnTo>
                <a:lnTo>
                  <a:pt x="1133202" y="215209"/>
                </a:lnTo>
                <a:lnTo>
                  <a:pt x="1135417" y="218184"/>
                </a:lnTo>
                <a:lnTo>
                  <a:pt x="1137569" y="221159"/>
                </a:lnTo>
                <a:lnTo>
                  <a:pt x="1139722" y="224070"/>
                </a:lnTo>
                <a:lnTo>
                  <a:pt x="1141874" y="227045"/>
                </a:lnTo>
                <a:lnTo>
                  <a:pt x="1144026" y="229957"/>
                </a:lnTo>
                <a:lnTo>
                  <a:pt x="1146178" y="232868"/>
                </a:lnTo>
                <a:lnTo>
                  <a:pt x="1148393" y="235717"/>
                </a:lnTo>
                <a:lnTo>
                  <a:pt x="1150545" y="238565"/>
                </a:lnTo>
                <a:lnTo>
                  <a:pt x="1152697" y="241413"/>
                </a:lnTo>
                <a:lnTo>
                  <a:pt x="1154850" y="244262"/>
                </a:lnTo>
                <a:lnTo>
                  <a:pt x="1157002" y="247047"/>
                </a:lnTo>
                <a:lnTo>
                  <a:pt x="1159154" y="249832"/>
                </a:lnTo>
                <a:lnTo>
                  <a:pt x="1161369" y="252617"/>
                </a:lnTo>
                <a:lnTo>
                  <a:pt x="1163521" y="255339"/>
                </a:lnTo>
                <a:lnTo>
                  <a:pt x="1165673" y="258061"/>
                </a:lnTo>
                <a:lnTo>
                  <a:pt x="1167825" y="260719"/>
                </a:lnTo>
                <a:lnTo>
                  <a:pt x="1169977" y="263441"/>
                </a:lnTo>
                <a:lnTo>
                  <a:pt x="1172130" y="266099"/>
                </a:lnTo>
                <a:lnTo>
                  <a:pt x="1174345" y="268694"/>
                </a:lnTo>
                <a:lnTo>
                  <a:pt x="1176497" y="271353"/>
                </a:lnTo>
                <a:lnTo>
                  <a:pt x="1178649" y="273948"/>
                </a:lnTo>
                <a:lnTo>
                  <a:pt x="1180801" y="276480"/>
                </a:lnTo>
                <a:lnTo>
                  <a:pt x="1182953" y="279075"/>
                </a:lnTo>
                <a:lnTo>
                  <a:pt x="1185105" y="281607"/>
                </a:lnTo>
                <a:lnTo>
                  <a:pt x="1187321" y="284076"/>
                </a:lnTo>
                <a:lnTo>
                  <a:pt x="1189473" y="286544"/>
                </a:lnTo>
                <a:lnTo>
                  <a:pt x="1191625" y="289013"/>
                </a:lnTo>
                <a:lnTo>
                  <a:pt x="1193777" y="291481"/>
                </a:lnTo>
                <a:lnTo>
                  <a:pt x="1195929" y="293887"/>
                </a:lnTo>
                <a:lnTo>
                  <a:pt x="1198081" y="296292"/>
                </a:lnTo>
                <a:lnTo>
                  <a:pt x="1200297" y="298634"/>
                </a:lnTo>
                <a:lnTo>
                  <a:pt x="1202449" y="301039"/>
                </a:lnTo>
                <a:lnTo>
                  <a:pt x="1204601" y="303318"/>
                </a:lnTo>
                <a:lnTo>
                  <a:pt x="1206753" y="305660"/>
                </a:lnTo>
                <a:lnTo>
                  <a:pt x="1208905" y="307938"/>
                </a:lnTo>
                <a:lnTo>
                  <a:pt x="1211057" y="310217"/>
                </a:lnTo>
                <a:lnTo>
                  <a:pt x="1213272" y="312433"/>
                </a:lnTo>
                <a:lnTo>
                  <a:pt x="1215425" y="314648"/>
                </a:lnTo>
                <a:lnTo>
                  <a:pt x="1217577" y="316863"/>
                </a:lnTo>
                <a:lnTo>
                  <a:pt x="1219729" y="319015"/>
                </a:lnTo>
                <a:lnTo>
                  <a:pt x="1221881" y="321167"/>
                </a:lnTo>
                <a:lnTo>
                  <a:pt x="1224033" y="323320"/>
                </a:lnTo>
                <a:lnTo>
                  <a:pt x="1226248" y="325408"/>
                </a:lnTo>
                <a:lnTo>
                  <a:pt x="1228400" y="327497"/>
                </a:lnTo>
                <a:lnTo>
                  <a:pt x="1230552" y="329586"/>
                </a:lnTo>
                <a:lnTo>
                  <a:pt x="1232705" y="331611"/>
                </a:lnTo>
                <a:lnTo>
                  <a:pt x="1234857" y="333637"/>
                </a:lnTo>
                <a:lnTo>
                  <a:pt x="1237009" y="335662"/>
                </a:lnTo>
                <a:lnTo>
                  <a:pt x="1239161" y="337625"/>
                </a:lnTo>
                <a:lnTo>
                  <a:pt x="1241376" y="339587"/>
                </a:lnTo>
                <a:lnTo>
                  <a:pt x="1243528" y="341549"/>
                </a:lnTo>
                <a:lnTo>
                  <a:pt x="1254352" y="350917"/>
                </a:lnTo>
                <a:lnTo>
                  <a:pt x="1256504" y="352753"/>
                </a:lnTo>
                <a:lnTo>
                  <a:pt x="1258656" y="354525"/>
                </a:lnTo>
                <a:lnTo>
                  <a:pt x="1260808" y="356360"/>
                </a:lnTo>
                <a:lnTo>
                  <a:pt x="1262960" y="358069"/>
                </a:lnTo>
                <a:lnTo>
                  <a:pt x="1265176" y="359842"/>
                </a:lnTo>
                <a:lnTo>
                  <a:pt x="1267328" y="361551"/>
                </a:lnTo>
                <a:lnTo>
                  <a:pt x="1269480" y="363260"/>
                </a:lnTo>
                <a:lnTo>
                  <a:pt x="1280304" y="371488"/>
                </a:lnTo>
                <a:lnTo>
                  <a:pt x="1282456" y="373071"/>
                </a:lnTo>
                <a:lnTo>
                  <a:pt x="1284608" y="374653"/>
                </a:lnTo>
                <a:lnTo>
                  <a:pt x="1286760" y="376236"/>
                </a:lnTo>
                <a:lnTo>
                  <a:pt x="1288912" y="377755"/>
                </a:lnTo>
                <a:lnTo>
                  <a:pt x="1291128" y="379274"/>
                </a:lnTo>
                <a:lnTo>
                  <a:pt x="1293280" y="380793"/>
                </a:lnTo>
                <a:lnTo>
                  <a:pt x="1295432" y="382249"/>
                </a:lnTo>
                <a:lnTo>
                  <a:pt x="1306255" y="389465"/>
                </a:lnTo>
                <a:lnTo>
                  <a:pt x="1308408" y="390857"/>
                </a:lnTo>
                <a:lnTo>
                  <a:pt x="1310560" y="392186"/>
                </a:lnTo>
                <a:lnTo>
                  <a:pt x="1312712" y="393579"/>
                </a:lnTo>
                <a:lnTo>
                  <a:pt x="1314864" y="394908"/>
                </a:lnTo>
                <a:lnTo>
                  <a:pt x="1317016" y="396237"/>
                </a:lnTo>
                <a:lnTo>
                  <a:pt x="1319231" y="397567"/>
                </a:lnTo>
                <a:lnTo>
                  <a:pt x="1321383" y="398833"/>
                </a:lnTo>
                <a:lnTo>
                  <a:pt x="1323535" y="400099"/>
                </a:lnTo>
                <a:lnTo>
                  <a:pt x="1325688" y="401365"/>
                </a:lnTo>
                <a:lnTo>
                  <a:pt x="1327840" y="402630"/>
                </a:lnTo>
                <a:lnTo>
                  <a:pt x="1330055" y="403833"/>
                </a:lnTo>
                <a:lnTo>
                  <a:pt x="1332207" y="405099"/>
                </a:lnTo>
                <a:lnTo>
                  <a:pt x="1334359" y="406302"/>
                </a:lnTo>
                <a:lnTo>
                  <a:pt x="1336511" y="407504"/>
                </a:lnTo>
                <a:lnTo>
                  <a:pt x="1338663" y="408644"/>
                </a:lnTo>
                <a:lnTo>
                  <a:pt x="1340816" y="409846"/>
                </a:lnTo>
                <a:lnTo>
                  <a:pt x="1343031" y="410986"/>
                </a:lnTo>
                <a:lnTo>
                  <a:pt x="1345183" y="412125"/>
                </a:lnTo>
                <a:lnTo>
                  <a:pt x="1347335" y="413264"/>
                </a:lnTo>
                <a:lnTo>
                  <a:pt x="1349487" y="414340"/>
                </a:lnTo>
                <a:lnTo>
                  <a:pt x="1351639" y="415480"/>
                </a:lnTo>
                <a:lnTo>
                  <a:pt x="1353791" y="416556"/>
                </a:lnTo>
                <a:lnTo>
                  <a:pt x="1355943" y="417632"/>
                </a:lnTo>
                <a:lnTo>
                  <a:pt x="1358159" y="418708"/>
                </a:lnTo>
                <a:lnTo>
                  <a:pt x="1360311" y="419721"/>
                </a:lnTo>
                <a:lnTo>
                  <a:pt x="1362463" y="420797"/>
                </a:lnTo>
                <a:lnTo>
                  <a:pt x="1364615" y="421809"/>
                </a:lnTo>
                <a:lnTo>
                  <a:pt x="1366767" y="422822"/>
                </a:lnTo>
                <a:lnTo>
                  <a:pt x="1368919" y="423835"/>
                </a:lnTo>
                <a:lnTo>
                  <a:pt x="1371135" y="424784"/>
                </a:lnTo>
                <a:lnTo>
                  <a:pt x="1373287" y="425797"/>
                </a:lnTo>
                <a:lnTo>
                  <a:pt x="1375439" y="426747"/>
                </a:lnTo>
                <a:lnTo>
                  <a:pt x="1377591" y="427696"/>
                </a:lnTo>
                <a:lnTo>
                  <a:pt x="1379743" y="428645"/>
                </a:lnTo>
                <a:lnTo>
                  <a:pt x="1381958" y="429595"/>
                </a:lnTo>
                <a:lnTo>
                  <a:pt x="1384111" y="430481"/>
                </a:lnTo>
                <a:lnTo>
                  <a:pt x="1386263" y="431430"/>
                </a:lnTo>
                <a:lnTo>
                  <a:pt x="1388415" y="432317"/>
                </a:lnTo>
                <a:lnTo>
                  <a:pt x="1390567" y="433203"/>
                </a:lnTo>
                <a:lnTo>
                  <a:pt x="1392719" y="434089"/>
                </a:lnTo>
                <a:lnTo>
                  <a:pt x="1394934" y="434975"/>
                </a:lnTo>
                <a:lnTo>
                  <a:pt x="1397086" y="435798"/>
                </a:lnTo>
                <a:lnTo>
                  <a:pt x="1399238" y="436684"/>
                </a:lnTo>
                <a:lnTo>
                  <a:pt x="1401391" y="437507"/>
                </a:lnTo>
                <a:lnTo>
                  <a:pt x="1403543" y="438330"/>
                </a:lnTo>
                <a:lnTo>
                  <a:pt x="1405695" y="439153"/>
                </a:lnTo>
                <a:lnTo>
                  <a:pt x="1407910" y="439976"/>
                </a:lnTo>
                <a:lnTo>
                  <a:pt x="1410062" y="440798"/>
                </a:lnTo>
                <a:lnTo>
                  <a:pt x="1412214" y="441558"/>
                </a:lnTo>
                <a:lnTo>
                  <a:pt x="1414366" y="442381"/>
                </a:lnTo>
                <a:lnTo>
                  <a:pt x="1416518" y="443140"/>
                </a:lnTo>
                <a:lnTo>
                  <a:pt x="1418671" y="443900"/>
                </a:lnTo>
                <a:lnTo>
                  <a:pt x="1420886" y="444660"/>
                </a:lnTo>
                <a:lnTo>
                  <a:pt x="1423038" y="445419"/>
                </a:lnTo>
                <a:lnTo>
                  <a:pt x="1425190" y="446179"/>
                </a:lnTo>
                <a:lnTo>
                  <a:pt x="1427342" y="446875"/>
                </a:lnTo>
                <a:lnTo>
                  <a:pt x="1429494" y="447634"/>
                </a:lnTo>
                <a:lnTo>
                  <a:pt x="1431646" y="448331"/>
                </a:lnTo>
                <a:lnTo>
                  <a:pt x="1433862" y="449027"/>
                </a:lnTo>
                <a:lnTo>
                  <a:pt x="1436014" y="449723"/>
                </a:lnTo>
                <a:lnTo>
                  <a:pt x="1438166" y="450420"/>
                </a:lnTo>
                <a:lnTo>
                  <a:pt x="1440318" y="451116"/>
                </a:lnTo>
                <a:lnTo>
                  <a:pt x="1442470" y="451812"/>
                </a:lnTo>
                <a:lnTo>
                  <a:pt x="1444622" y="452445"/>
                </a:lnTo>
                <a:lnTo>
                  <a:pt x="1446838" y="453141"/>
                </a:lnTo>
                <a:lnTo>
                  <a:pt x="1448990" y="453774"/>
                </a:lnTo>
                <a:lnTo>
                  <a:pt x="1451142" y="454407"/>
                </a:lnTo>
                <a:lnTo>
                  <a:pt x="1453294" y="455040"/>
                </a:lnTo>
                <a:lnTo>
                  <a:pt x="1455446" y="455673"/>
                </a:lnTo>
                <a:lnTo>
                  <a:pt x="1457598" y="456306"/>
                </a:lnTo>
                <a:lnTo>
                  <a:pt x="1459814" y="456939"/>
                </a:lnTo>
                <a:lnTo>
                  <a:pt x="1461966" y="457572"/>
                </a:lnTo>
                <a:lnTo>
                  <a:pt x="1464118" y="458142"/>
                </a:lnTo>
                <a:lnTo>
                  <a:pt x="1466270" y="458775"/>
                </a:lnTo>
                <a:lnTo>
                  <a:pt x="1468422" y="459344"/>
                </a:lnTo>
                <a:lnTo>
                  <a:pt x="1470574" y="459914"/>
                </a:lnTo>
                <a:lnTo>
                  <a:pt x="1472789" y="460484"/>
                </a:lnTo>
                <a:lnTo>
                  <a:pt x="1474941" y="461053"/>
                </a:lnTo>
                <a:lnTo>
                  <a:pt x="1477094" y="461623"/>
                </a:lnTo>
                <a:lnTo>
                  <a:pt x="1479246" y="462193"/>
                </a:lnTo>
                <a:lnTo>
                  <a:pt x="1481398" y="462762"/>
                </a:lnTo>
                <a:lnTo>
                  <a:pt x="1483550" y="463269"/>
                </a:lnTo>
                <a:lnTo>
                  <a:pt x="1485702" y="463838"/>
                </a:lnTo>
                <a:lnTo>
                  <a:pt x="1487917" y="464345"/>
                </a:lnTo>
                <a:lnTo>
                  <a:pt x="1490069" y="464914"/>
                </a:lnTo>
                <a:lnTo>
                  <a:pt x="1492221" y="465421"/>
                </a:lnTo>
                <a:lnTo>
                  <a:pt x="1494374" y="465927"/>
                </a:lnTo>
                <a:lnTo>
                  <a:pt x="1496526" y="466434"/>
                </a:lnTo>
                <a:lnTo>
                  <a:pt x="1498741" y="466940"/>
                </a:lnTo>
                <a:lnTo>
                  <a:pt x="1500893" y="467446"/>
                </a:lnTo>
                <a:lnTo>
                  <a:pt x="1503045" y="467953"/>
                </a:lnTo>
                <a:lnTo>
                  <a:pt x="1505197" y="468459"/>
                </a:lnTo>
                <a:lnTo>
                  <a:pt x="1507349" y="468902"/>
                </a:lnTo>
                <a:lnTo>
                  <a:pt x="1509501" y="469409"/>
                </a:lnTo>
                <a:lnTo>
                  <a:pt x="1511654" y="469852"/>
                </a:lnTo>
                <a:lnTo>
                  <a:pt x="1513869" y="470358"/>
                </a:lnTo>
                <a:lnTo>
                  <a:pt x="1516021" y="470801"/>
                </a:lnTo>
                <a:lnTo>
                  <a:pt x="1518173" y="471244"/>
                </a:lnTo>
                <a:lnTo>
                  <a:pt x="1520325" y="471751"/>
                </a:lnTo>
                <a:lnTo>
                  <a:pt x="1522477" y="472194"/>
                </a:lnTo>
                <a:lnTo>
                  <a:pt x="1524693" y="472637"/>
                </a:lnTo>
                <a:lnTo>
                  <a:pt x="1526845" y="473080"/>
                </a:lnTo>
                <a:lnTo>
                  <a:pt x="1528997" y="473460"/>
                </a:lnTo>
                <a:lnTo>
                  <a:pt x="1531149" y="473903"/>
                </a:lnTo>
                <a:lnTo>
                  <a:pt x="1533301" y="474346"/>
                </a:lnTo>
                <a:lnTo>
                  <a:pt x="1535453" y="474789"/>
                </a:lnTo>
                <a:lnTo>
                  <a:pt x="1537669" y="475169"/>
                </a:lnTo>
                <a:lnTo>
                  <a:pt x="1539821" y="475612"/>
                </a:lnTo>
                <a:lnTo>
                  <a:pt x="1541973" y="475991"/>
                </a:lnTo>
                <a:lnTo>
                  <a:pt x="1544125" y="476435"/>
                </a:lnTo>
                <a:lnTo>
                  <a:pt x="1546277" y="476814"/>
                </a:lnTo>
                <a:lnTo>
                  <a:pt x="1548429" y="477194"/>
                </a:lnTo>
                <a:lnTo>
                  <a:pt x="1550644" y="477574"/>
                </a:lnTo>
                <a:lnTo>
                  <a:pt x="1552797" y="477954"/>
                </a:lnTo>
                <a:lnTo>
                  <a:pt x="1554949" y="478333"/>
                </a:lnTo>
                <a:lnTo>
                  <a:pt x="1557101" y="478713"/>
                </a:lnTo>
                <a:lnTo>
                  <a:pt x="1559253" y="479093"/>
                </a:lnTo>
                <a:lnTo>
                  <a:pt x="1561405" y="479473"/>
                </a:lnTo>
                <a:lnTo>
                  <a:pt x="1563620" y="479853"/>
                </a:lnTo>
                <a:lnTo>
                  <a:pt x="1565772" y="480232"/>
                </a:lnTo>
                <a:lnTo>
                  <a:pt x="1567924" y="480549"/>
                </a:lnTo>
                <a:lnTo>
                  <a:pt x="1570077" y="480929"/>
                </a:lnTo>
                <a:lnTo>
                  <a:pt x="1572229" y="481245"/>
                </a:lnTo>
                <a:lnTo>
                  <a:pt x="1574381" y="481625"/>
                </a:lnTo>
                <a:lnTo>
                  <a:pt x="1576596" y="481941"/>
                </a:lnTo>
                <a:lnTo>
                  <a:pt x="1578748" y="482321"/>
                </a:lnTo>
                <a:lnTo>
                  <a:pt x="1580900" y="482638"/>
                </a:lnTo>
                <a:lnTo>
                  <a:pt x="1583052" y="482954"/>
                </a:lnTo>
                <a:lnTo>
                  <a:pt x="1585204" y="483334"/>
                </a:lnTo>
                <a:lnTo>
                  <a:pt x="1587357" y="483650"/>
                </a:lnTo>
                <a:lnTo>
                  <a:pt x="1589509" y="483967"/>
                </a:lnTo>
                <a:lnTo>
                  <a:pt x="1591724" y="484283"/>
                </a:lnTo>
                <a:lnTo>
                  <a:pt x="1593876" y="484600"/>
                </a:lnTo>
                <a:lnTo>
                  <a:pt x="1596028" y="484916"/>
                </a:lnTo>
                <a:lnTo>
                  <a:pt x="1598180" y="485233"/>
                </a:lnTo>
                <a:lnTo>
                  <a:pt x="1600332" y="485549"/>
                </a:lnTo>
                <a:lnTo>
                  <a:pt x="1602484" y="485866"/>
                </a:lnTo>
                <a:lnTo>
                  <a:pt x="1604700" y="486119"/>
                </a:lnTo>
                <a:lnTo>
                  <a:pt x="1606852" y="486435"/>
                </a:lnTo>
                <a:lnTo>
                  <a:pt x="1609004" y="486752"/>
                </a:lnTo>
                <a:lnTo>
                  <a:pt x="1611156" y="487005"/>
                </a:lnTo>
                <a:lnTo>
                  <a:pt x="1613308" y="487322"/>
                </a:lnTo>
                <a:lnTo>
                  <a:pt x="1615524" y="487575"/>
                </a:lnTo>
                <a:lnTo>
                  <a:pt x="1617676" y="487891"/>
                </a:lnTo>
                <a:lnTo>
                  <a:pt x="1619828" y="488144"/>
                </a:lnTo>
                <a:lnTo>
                  <a:pt x="1621980" y="488461"/>
                </a:lnTo>
                <a:lnTo>
                  <a:pt x="1624132" y="488714"/>
                </a:lnTo>
                <a:lnTo>
                  <a:pt x="1626284" y="488967"/>
                </a:lnTo>
                <a:lnTo>
                  <a:pt x="1628499" y="489284"/>
                </a:lnTo>
                <a:lnTo>
                  <a:pt x="1630652" y="489537"/>
                </a:lnTo>
                <a:lnTo>
                  <a:pt x="1632804" y="489790"/>
                </a:lnTo>
                <a:lnTo>
                  <a:pt x="1634956" y="490043"/>
                </a:lnTo>
                <a:lnTo>
                  <a:pt x="1637108" y="490297"/>
                </a:lnTo>
                <a:lnTo>
                  <a:pt x="1639260" y="490550"/>
                </a:lnTo>
                <a:lnTo>
                  <a:pt x="1641412" y="490803"/>
                </a:lnTo>
                <a:lnTo>
                  <a:pt x="1643627" y="491056"/>
                </a:lnTo>
                <a:lnTo>
                  <a:pt x="1645780" y="491309"/>
                </a:lnTo>
                <a:lnTo>
                  <a:pt x="1647932" y="491562"/>
                </a:lnTo>
                <a:lnTo>
                  <a:pt x="1650084" y="491816"/>
                </a:lnTo>
                <a:lnTo>
                  <a:pt x="1652236" y="492069"/>
                </a:lnTo>
                <a:lnTo>
                  <a:pt x="1654388" y="492322"/>
                </a:lnTo>
                <a:lnTo>
                  <a:pt x="1656603" y="492512"/>
                </a:lnTo>
                <a:lnTo>
                  <a:pt x="1658755" y="492765"/>
                </a:lnTo>
                <a:lnTo>
                  <a:pt x="1660907" y="493018"/>
                </a:lnTo>
                <a:lnTo>
                  <a:pt x="1663060" y="493208"/>
                </a:lnTo>
                <a:lnTo>
                  <a:pt x="1665212" y="493461"/>
                </a:lnTo>
                <a:lnTo>
                  <a:pt x="1667364" y="493715"/>
                </a:lnTo>
                <a:lnTo>
                  <a:pt x="1669579" y="493904"/>
                </a:lnTo>
                <a:lnTo>
                  <a:pt x="1671731" y="494158"/>
                </a:lnTo>
                <a:lnTo>
                  <a:pt x="1673883" y="494348"/>
                </a:lnTo>
                <a:lnTo>
                  <a:pt x="1676035" y="494601"/>
                </a:lnTo>
                <a:lnTo>
                  <a:pt x="1678187" y="494791"/>
                </a:lnTo>
                <a:lnTo>
                  <a:pt x="1680403" y="494980"/>
                </a:lnTo>
                <a:lnTo>
                  <a:pt x="1682555" y="495234"/>
                </a:lnTo>
                <a:lnTo>
                  <a:pt x="1684707" y="495424"/>
                </a:lnTo>
                <a:lnTo>
                  <a:pt x="1686859" y="495613"/>
                </a:lnTo>
                <a:lnTo>
                  <a:pt x="1689011" y="495867"/>
                </a:lnTo>
                <a:lnTo>
                  <a:pt x="1691163" y="496057"/>
                </a:lnTo>
                <a:lnTo>
                  <a:pt x="1693379" y="496246"/>
                </a:lnTo>
                <a:lnTo>
                  <a:pt x="1695531" y="496436"/>
                </a:lnTo>
                <a:lnTo>
                  <a:pt x="1697683" y="496626"/>
                </a:lnTo>
                <a:lnTo>
                  <a:pt x="1699835" y="496816"/>
                </a:lnTo>
                <a:lnTo>
                  <a:pt x="1701987" y="497006"/>
                </a:lnTo>
                <a:lnTo>
                  <a:pt x="1704139" y="497196"/>
                </a:lnTo>
                <a:lnTo>
                  <a:pt x="1706355" y="497386"/>
                </a:lnTo>
                <a:lnTo>
                  <a:pt x="1708507" y="497576"/>
                </a:lnTo>
                <a:lnTo>
                  <a:pt x="1710659" y="497766"/>
                </a:lnTo>
                <a:lnTo>
                  <a:pt x="1712811" y="497955"/>
                </a:lnTo>
                <a:lnTo>
                  <a:pt x="1714963" y="498145"/>
                </a:lnTo>
                <a:lnTo>
                  <a:pt x="1717115" y="498335"/>
                </a:lnTo>
                <a:lnTo>
                  <a:pt x="1719330" y="498525"/>
                </a:lnTo>
                <a:lnTo>
                  <a:pt x="1721482" y="498715"/>
                </a:lnTo>
                <a:lnTo>
                  <a:pt x="1723635" y="498905"/>
                </a:lnTo>
                <a:lnTo>
                  <a:pt x="1725787" y="499031"/>
                </a:lnTo>
                <a:lnTo>
                  <a:pt x="1727939" y="499221"/>
                </a:lnTo>
                <a:lnTo>
                  <a:pt x="1730091" y="499411"/>
                </a:lnTo>
                <a:lnTo>
                  <a:pt x="1732243" y="499601"/>
                </a:lnTo>
                <a:lnTo>
                  <a:pt x="1734458" y="499728"/>
                </a:lnTo>
                <a:lnTo>
                  <a:pt x="1736610" y="499918"/>
                </a:lnTo>
                <a:lnTo>
                  <a:pt x="1738763" y="500108"/>
                </a:lnTo>
                <a:lnTo>
                  <a:pt x="1740915" y="500234"/>
                </a:lnTo>
                <a:lnTo>
                  <a:pt x="1743067" y="500424"/>
                </a:lnTo>
                <a:lnTo>
                  <a:pt x="1745219" y="500551"/>
                </a:lnTo>
                <a:lnTo>
                  <a:pt x="1747434" y="500740"/>
                </a:lnTo>
                <a:lnTo>
                  <a:pt x="1749586" y="500867"/>
                </a:lnTo>
                <a:lnTo>
                  <a:pt x="1751738" y="501057"/>
                </a:lnTo>
                <a:lnTo>
                  <a:pt x="1753890" y="501184"/>
                </a:lnTo>
                <a:lnTo>
                  <a:pt x="1756043" y="501373"/>
                </a:lnTo>
                <a:lnTo>
                  <a:pt x="1758258" y="501500"/>
                </a:lnTo>
                <a:lnTo>
                  <a:pt x="1760410" y="501690"/>
                </a:lnTo>
                <a:lnTo>
                  <a:pt x="1762562" y="501817"/>
                </a:lnTo>
                <a:lnTo>
                  <a:pt x="1764714" y="501943"/>
                </a:lnTo>
                <a:lnTo>
                  <a:pt x="1766866" y="502133"/>
                </a:lnTo>
                <a:lnTo>
                  <a:pt x="1769018" y="502260"/>
                </a:lnTo>
                <a:lnTo>
                  <a:pt x="1771234" y="502386"/>
                </a:lnTo>
                <a:lnTo>
                  <a:pt x="1773386" y="502513"/>
                </a:lnTo>
                <a:lnTo>
                  <a:pt x="1775538" y="502703"/>
                </a:lnTo>
                <a:lnTo>
                  <a:pt x="1777690" y="502829"/>
                </a:lnTo>
                <a:lnTo>
                  <a:pt x="1779842" y="502956"/>
                </a:lnTo>
                <a:lnTo>
                  <a:pt x="1781994" y="503082"/>
                </a:lnTo>
                <a:lnTo>
                  <a:pt x="1784210" y="503272"/>
                </a:lnTo>
                <a:lnTo>
                  <a:pt x="1786362" y="503399"/>
                </a:lnTo>
                <a:lnTo>
                  <a:pt x="1788514" y="503526"/>
                </a:lnTo>
                <a:lnTo>
                  <a:pt x="1790666" y="503652"/>
                </a:lnTo>
                <a:lnTo>
                  <a:pt x="1792818" y="503779"/>
                </a:lnTo>
                <a:lnTo>
                  <a:pt x="1794970" y="503905"/>
                </a:lnTo>
                <a:lnTo>
                  <a:pt x="1797122" y="504032"/>
                </a:lnTo>
                <a:lnTo>
                  <a:pt x="1799338" y="504159"/>
                </a:lnTo>
                <a:lnTo>
                  <a:pt x="1801490" y="504285"/>
                </a:lnTo>
                <a:lnTo>
                  <a:pt x="1803642" y="504412"/>
                </a:lnTo>
                <a:lnTo>
                  <a:pt x="1805794" y="504538"/>
                </a:lnTo>
                <a:lnTo>
                  <a:pt x="1807946" y="504665"/>
                </a:lnTo>
                <a:lnTo>
                  <a:pt x="1810161" y="504791"/>
                </a:lnTo>
                <a:lnTo>
                  <a:pt x="1812313" y="504918"/>
                </a:lnTo>
                <a:lnTo>
                  <a:pt x="1814465" y="505045"/>
                </a:lnTo>
                <a:lnTo>
                  <a:pt x="1816618" y="505171"/>
                </a:lnTo>
                <a:lnTo>
                  <a:pt x="1818770" y="505298"/>
                </a:lnTo>
                <a:lnTo>
                  <a:pt x="1820922" y="505424"/>
                </a:lnTo>
                <a:lnTo>
                  <a:pt x="1823137" y="505551"/>
                </a:lnTo>
                <a:lnTo>
                  <a:pt x="1825289" y="505678"/>
                </a:lnTo>
                <a:lnTo>
                  <a:pt x="1827441" y="505741"/>
                </a:lnTo>
                <a:lnTo>
                  <a:pt x="1829593" y="505868"/>
                </a:lnTo>
                <a:lnTo>
                  <a:pt x="1831746" y="505994"/>
                </a:lnTo>
                <a:lnTo>
                  <a:pt x="1833898" y="506121"/>
                </a:lnTo>
                <a:lnTo>
                  <a:pt x="1836113" y="506247"/>
                </a:lnTo>
                <a:lnTo>
                  <a:pt x="1838265" y="506311"/>
                </a:lnTo>
                <a:lnTo>
                  <a:pt x="1840417" y="506437"/>
                </a:lnTo>
                <a:lnTo>
                  <a:pt x="1842569" y="506564"/>
                </a:lnTo>
                <a:lnTo>
                  <a:pt x="1844721" y="506690"/>
                </a:lnTo>
                <a:lnTo>
                  <a:pt x="1846873" y="506754"/>
                </a:lnTo>
                <a:lnTo>
                  <a:pt x="1849089" y="506880"/>
                </a:lnTo>
                <a:lnTo>
                  <a:pt x="1851241" y="507007"/>
                </a:lnTo>
                <a:lnTo>
                  <a:pt x="1853393" y="507070"/>
                </a:lnTo>
                <a:lnTo>
                  <a:pt x="1855545" y="507197"/>
                </a:lnTo>
                <a:lnTo>
                  <a:pt x="1857697" y="507323"/>
                </a:lnTo>
                <a:lnTo>
                  <a:pt x="1859849" y="507387"/>
                </a:lnTo>
                <a:lnTo>
                  <a:pt x="1862065" y="507513"/>
                </a:lnTo>
                <a:lnTo>
                  <a:pt x="1864217" y="507577"/>
                </a:lnTo>
                <a:lnTo>
                  <a:pt x="1866369" y="507703"/>
                </a:lnTo>
                <a:lnTo>
                  <a:pt x="1868521" y="507830"/>
                </a:lnTo>
              </a:path>
            </a:pathLst>
          </a:custGeom>
          <a:ln w="7089">
            <a:solidFill>
              <a:srgbClr val="2154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99492" y="2735542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721" y="0"/>
                </a:lnTo>
              </a:path>
            </a:pathLst>
          </a:custGeom>
          <a:ln w="949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699492" y="2826689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721" y="0"/>
                </a:lnTo>
              </a:path>
            </a:pathLst>
          </a:custGeom>
          <a:ln w="7089">
            <a:solidFill>
              <a:srgbClr val="2154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686792" y="2674166"/>
            <a:ext cx="46482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7170" marR="5080" indent="-205104">
              <a:lnSpc>
                <a:spcPct val="100000"/>
              </a:lnSpc>
              <a:spcBef>
                <a:spcPts val="95"/>
              </a:spcBef>
              <a:tabLst>
                <a:tab pos="217170" algn="l"/>
              </a:tabLst>
            </a:pPr>
            <a:r>
              <a:rPr sz="600" spc="-5" dirty="0">
                <a:latin typeface="Arial"/>
                <a:cs typeface="Arial"/>
              </a:rPr>
              <a:t> 	no</a:t>
            </a:r>
            <a:r>
              <a:rPr sz="600" spc="10" dirty="0">
                <a:latin typeface="Arial"/>
                <a:cs typeface="Arial"/>
              </a:rPr>
              <a:t>r</a:t>
            </a:r>
            <a:r>
              <a:rPr sz="600" spc="-5" dirty="0">
                <a:latin typeface="Arial"/>
                <a:cs typeface="Arial"/>
              </a:rPr>
              <a:t>mal  t</a:t>
            </a:r>
            <a:endParaRPr sz="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9"/>
          <p:cNvSpPr txBox="1"/>
          <p:nvPr/>
        </p:nvSpPr>
        <p:spPr>
          <a:xfrm>
            <a:off x="171450" y="1079106"/>
            <a:ext cx="3984625" cy="13202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5760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i="1" spc="-15" dirty="0" smtClean="0">
                <a:latin typeface="Georgia"/>
                <a:cs typeface="Georgia"/>
              </a:rPr>
              <a:t>t</a:t>
            </a:r>
            <a:r>
              <a:rPr lang="en-US" sz="1200" spc="-15" dirty="0" smtClean="0">
                <a:latin typeface="Arial"/>
                <a:cs typeface="Arial"/>
              </a:rPr>
              <a:t>-distribution </a:t>
            </a:r>
            <a:r>
              <a:rPr lang="en-US" sz="1200" spc="-35" dirty="0">
                <a:latin typeface="Arial"/>
                <a:cs typeface="Arial"/>
              </a:rPr>
              <a:t>also has </a:t>
            </a:r>
            <a:r>
              <a:rPr lang="en-US" sz="1200" spc="-50" dirty="0">
                <a:latin typeface="Arial"/>
                <a:cs typeface="Arial"/>
              </a:rPr>
              <a:t>a </a:t>
            </a:r>
            <a:r>
              <a:rPr lang="en-US" sz="1200" spc="-35" dirty="0">
                <a:latin typeface="Arial"/>
                <a:cs typeface="Arial"/>
              </a:rPr>
              <a:t>bell </a:t>
            </a:r>
            <a:r>
              <a:rPr lang="en-US" sz="1200" spc="-25" dirty="0" smtClean="0">
                <a:latin typeface="Arial"/>
                <a:cs typeface="Arial"/>
              </a:rPr>
              <a:t>shape, but: </a:t>
            </a: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u="sng" dirty="0">
                <a:latin typeface="Arial"/>
                <a:cs typeface="Arial"/>
              </a:rPr>
              <a:t>Peak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50" dirty="0">
                <a:latin typeface="Arial"/>
                <a:cs typeface="Arial"/>
              </a:rPr>
              <a:t>is</a:t>
            </a:r>
            <a:r>
              <a:rPr lang="en-US" sz="1200" spc="135" dirty="0">
                <a:latin typeface="Arial"/>
                <a:cs typeface="Arial"/>
              </a:rPr>
              <a:t> </a:t>
            </a:r>
            <a:r>
              <a:rPr lang="en-US" sz="1200" i="1" spc="-25" dirty="0">
                <a:solidFill>
                  <a:srgbClr val="024F84"/>
                </a:solidFill>
                <a:latin typeface="Arial"/>
                <a:cs typeface="Arial"/>
              </a:rPr>
              <a:t>lower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25" dirty="0">
                <a:latin typeface="Arial"/>
                <a:cs typeface="Arial"/>
              </a:rPr>
              <a:t>than </a:t>
            </a:r>
            <a:r>
              <a:rPr lang="en-US" sz="1200" spc="-20" dirty="0">
                <a:latin typeface="Arial"/>
                <a:cs typeface="Arial"/>
              </a:rPr>
              <a:t>the </a:t>
            </a:r>
            <a:r>
              <a:rPr lang="en-US" sz="1200" spc="-30" dirty="0">
                <a:latin typeface="Arial"/>
                <a:cs typeface="Arial"/>
              </a:rPr>
              <a:t>normal</a:t>
            </a:r>
            <a:r>
              <a:rPr lang="en-US" sz="1200" spc="40" dirty="0">
                <a:latin typeface="Arial"/>
                <a:cs typeface="Arial"/>
              </a:rPr>
              <a:t> </a:t>
            </a:r>
            <a:r>
              <a:rPr lang="en-US" sz="1200" spc="-30" dirty="0">
                <a:latin typeface="Arial"/>
                <a:cs typeface="Arial"/>
              </a:rPr>
              <a:t>model’s</a:t>
            </a:r>
            <a:endParaRPr lang="en-US" sz="1200" dirty="0">
              <a:latin typeface="Arial"/>
              <a:cs typeface="Arial"/>
            </a:endParaRP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u="sng" dirty="0" smtClean="0">
                <a:latin typeface="Arial"/>
                <a:cs typeface="Arial"/>
              </a:rPr>
              <a:t>Tails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spc="-50" dirty="0" smtClean="0">
                <a:latin typeface="Arial"/>
                <a:cs typeface="Arial"/>
              </a:rPr>
              <a:t>are</a:t>
            </a:r>
            <a:r>
              <a:rPr lang="en-US" sz="1200" spc="135" dirty="0" smtClean="0">
                <a:latin typeface="Arial"/>
                <a:cs typeface="Arial"/>
              </a:rPr>
              <a:t> 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thicker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than </a:t>
            </a:r>
            <a:r>
              <a:rPr lang="en-US" sz="1200" spc="-20" dirty="0">
                <a:latin typeface="Arial"/>
                <a:cs typeface="Arial"/>
              </a:rPr>
              <a:t>the </a:t>
            </a:r>
            <a:r>
              <a:rPr lang="en-US" sz="1200" spc="-30" dirty="0">
                <a:latin typeface="Arial"/>
                <a:cs typeface="Arial"/>
              </a:rPr>
              <a:t>normal</a:t>
            </a:r>
            <a:r>
              <a:rPr lang="en-US" sz="1200" spc="40" dirty="0">
                <a:latin typeface="Arial"/>
                <a:cs typeface="Arial"/>
              </a:rPr>
              <a:t> </a:t>
            </a:r>
            <a:r>
              <a:rPr lang="en-US" sz="1200" spc="-30" dirty="0" smtClean="0">
                <a:latin typeface="Arial"/>
                <a:cs typeface="Arial"/>
              </a:rPr>
              <a:t>model’s</a:t>
            </a:r>
            <a:endParaRPr lang="en-US" sz="1200" dirty="0">
              <a:latin typeface="Arial"/>
              <a:cs typeface="Arial"/>
            </a:endParaRPr>
          </a:p>
          <a:p>
            <a:pPr marL="1280160" lvl="2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000" spc="-25" dirty="0" smtClean="0">
                <a:latin typeface="Arial"/>
                <a:cs typeface="Arial"/>
              </a:rPr>
              <a:t>Observations </a:t>
            </a:r>
            <a:r>
              <a:rPr lang="en-US" sz="1000" spc="-45" dirty="0">
                <a:latin typeface="Arial"/>
                <a:cs typeface="Arial"/>
              </a:rPr>
              <a:t>are </a:t>
            </a:r>
            <a:r>
              <a:rPr lang="en-US" sz="1000" spc="-25" dirty="0">
                <a:latin typeface="Arial"/>
                <a:cs typeface="Arial"/>
              </a:rPr>
              <a:t>more </a:t>
            </a:r>
            <a:r>
              <a:rPr lang="en-US" sz="1000" spc="-35" dirty="0">
                <a:latin typeface="Arial"/>
                <a:cs typeface="Arial"/>
              </a:rPr>
              <a:t>likely </a:t>
            </a:r>
            <a:r>
              <a:rPr lang="en-US" sz="1000" spc="5" dirty="0">
                <a:latin typeface="Arial"/>
                <a:cs typeface="Arial"/>
              </a:rPr>
              <a:t>to </a:t>
            </a:r>
            <a:r>
              <a:rPr lang="en-US" sz="1000" spc="-35" dirty="0">
                <a:latin typeface="Arial"/>
                <a:cs typeface="Arial"/>
              </a:rPr>
              <a:t>fall </a:t>
            </a:r>
            <a:r>
              <a:rPr lang="en-US" sz="1000" spc="-15" dirty="0">
                <a:latin typeface="Arial"/>
                <a:cs typeface="Arial"/>
              </a:rPr>
              <a:t>beyond </a:t>
            </a:r>
            <a:r>
              <a:rPr lang="en-US" sz="1000" spc="5" dirty="0">
                <a:latin typeface="Arial"/>
                <a:cs typeface="Arial"/>
              </a:rPr>
              <a:t>two </a:t>
            </a:r>
            <a:r>
              <a:rPr lang="en-US" sz="1000" spc="-40" dirty="0">
                <a:latin typeface="Arial"/>
                <a:cs typeface="Arial"/>
              </a:rPr>
              <a:t>SDs </a:t>
            </a:r>
            <a:r>
              <a:rPr lang="en-US" sz="1000" spc="-20" dirty="0">
                <a:latin typeface="Arial"/>
                <a:cs typeface="Arial"/>
              </a:rPr>
              <a:t>from the  </a:t>
            </a:r>
            <a:r>
              <a:rPr lang="en-US" sz="1000" spc="-30" dirty="0">
                <a:latin typeface="Arial"/>
                <a:cs typeface="Arial"/>
              </a:rPr>
              <a:t>mean </a:t>
            </a:r>
            <a:r>
              <a:rPr lang="en-US" sz="1000" spc="-20" dirty="0">
                <a:latin typeface="Arial"/>
                <a:cs typeface="Arial"/>
              </a:rPr>
              <a:t>than under the </a:t>
            </a:r>
            <a:r>
              <a:rPr lang="en-US" sz="1000" spc="-25" dirty="0">
                <a:latin typeface="Arial"/>
                <a:cs typeface="Arial"/>
              </a:rPr>
              <a:t>normal</a:t>
            </a:r>
            <a:r>
              <a:rPr lang="en-US" sz="1000" spc="85" dirty="0">
                <a:latin typeface="Arial"/>
                <a:cs typeface="Arial"/>
              </a:rPr>
              <a:t> </a:t>
            </a:r>
            <a:r>
              <a:rPr lang="en-US" sz="1000" spc="-15" dirty="0" smtClean="0">
                <a:latin typeface="Arial"/>
                <a:cs typeface="Arial"/>
              </a:rPr>
              <a:t>distribution.</a:t>
            </a: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000" dirty="0"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216" y="-31365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2" name="Rectangle 1"/>
          <p:cNvSpPr/>
          <p:nvPr/>
        </p:nvSpPr>
        <p:spPr>
          <a:xfrm>
            <a:off x="76732" y="550078"/>
            <a:ext cx="435465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310">
              <a:lnSpc>
                <a:spcPts val="1420"/>
              </a:lnSpc>
              <a:spcBef>
                <a:spcPts val="95"/>
              </a:spcBef>
            </a:pPr>
            <a:r>
              <a:rPr lang="en-US" sz="1600" b="1" spc="-25" dirty="0" smtClean="0">
                <a:latin typeface="Arial"/>
                <a:cs typeface="Arial"/>
              </a:rPr>
              <a:t>T-distribution</a:t>
            </a:r>
            <a:r>
              <a:rPr lang="en-US" sz="1600" spc="-25" dirty="0" smtClean="0">
                <a:latin typeface="Arial"/>
                <a:cs typeface="Arial"/>
              </a:rPr>
              <a:t> is more </a:t>
            </a:r>
            <a:r>
              <a:rPr lang="en-US" sz="1600" spc="-20" dirty="0">
                <a:latin typeface="Arial"/>
                <a:cs typeface="Arial"/>
              </a:rPr>
              <a:t>“conservative” </a:t>
            </a:r>
            <a:r>
              <a:rPr lang="en-US" sz="1600" spc="-15" dirty="0">
                <a:latin typeface="Arial"/>
                <a:cs typeface="Arial"/>
              </a:rPr>
              <a:t>distribution  </a:t>
            </a:r>
            <a:r>
              <a:rPr lang="en-US" sz="1600" spc="-20" dirty="0">
                <a:latin typeface="Arial"/>
                <a:cs typeface="Arial"/>
              </a:rPr>
              <a:t>than the </a:t>
            </a:r>
            <a:r>
              <a:rPr lang="en-US" sz="1600" spc="-25" dirty="0">
                <a:latin typeface="Arial"/>
                <a:cs typeface="Arial"/>
              </a:rPr>
              <a:t>normal</a:t>
            </a:r>
            <a:r>
              <a:rPr lang="en-US" sz="1600" spc="3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distribution.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4450" y="3296244"/>
            <a:ext cx="2057400" cy="130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8423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28091" y="5925"/>
            <a:ext cx="3780154" cy="48196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050" spc="15" smtClean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-20" smtClean="0">
                <a:solidFill>
                  <a:srgbClr val="FFFFFF"/>
                </a:solidFill>
                <a:latin typeface="Arial"/>
                <a:cs typeface="Arial"/>
              </a:rPr>
              <a:t>T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corrects for </a:t>
            </a:r>
            <a:r>
              <a:rPr sz="1050" spc="20" smtClean="0">
                <a:solidFill>
                  <a:srgbClr val="FFFFFF"/>
                </a:solidFill>
                <a:latin typeface="Arial"/>
                <a:cs typeface="Arial"/>
              </a:rPr>
              <a:t>uncertainty </a:t>
            </a:r>
            <a:r>
              <a:rPr sz="1050" spc="30" smtClean="0">
                <a:solidFill>
                  <a:srgbClr val="FFFFFF"/>
                </a:solidFill>
                <a:latin typeface="Arial"/>
                <a:cs typeface="Arial"/>
              </a:rPr>
              <a:t>introduced </a:t>
            </a:r>
            <a:r>
              <a:rPr sz="1050" spc="35" smtClean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plugging </a:t>
            </a:r>
            <a:r>
              <a:rPr sz="1050" spc="10" smtClean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100" i="1" spc="-30" smtClean="0">
                <a:solidFill>
                  <a:srgbClr val="FFFFFF"/>
                </a:solidFill>
                <a:latin typeface="Georgia"/>
                <a:cs typeface="Georgia"/>
              </a:rPr>
              <a:t>s </a:t>
            </a:r>
            <a:r>
              <a:rPr sz="1050" spc="25" smtClean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050" spc="-155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45" smtClean="0">
                <a:solidFill>
                  <a:srgbClr val="FFFFFF"/>
                </a:solidFill>
                <a:latin typeface="Arial"/>
                <a:cs typeface="Arial"/>
              </a:rPr>
              <a:t>σ</a:t>
            </a:r>
            <a:endParaRPr sz="1100" smtClean="0">
              <a:latin typeface="Arial"/>
              <a:cs typeface="Arial"/>
            </a:endParaRPr>
          </a:p>
          <a:p>
            <a:pPr marL="866775">
              <a:lnSpc>
                <a:spcPct val="100000"/>
              </a:lnSpc>
              <a:spcBef>
                <a:spcPts val="439"/>
              </a:spcBef>
              <a:tabLst>
                <a:tab pos="2227580" algn="l"/>
              </a:tabLst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66850" y="3250524"/>
            <a:ext cx="1730375" cy="0"/>
          </a:xfrm>
          <a:custGeom>
            <a:avLst/>
            <a:gdLst/>
            <a:ahLst/>
            <a:cxnLst/>
            <a:rect l="l" t="t" r="r" b="b"/>
            <a:pathLst>
              <a:path w="1730375">
                <a:moveTo>
                  <a:pt x="0" y="0"/>
                </a:moveTo>
                <a:lnTo>
                  <a:pt x="1730154" y="0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66850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99421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31928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64435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97005" y="3250524"/>
            <a:ext cx="0" cy="45720"/>
          </a:xfrm>
          <a:custGeom>
            <a:avLst/>
            <a:gdLst/>
            <a:ahLst/>
            <a:cxnLst/>
            <a:rect l="l" t="t" r="r" b="b"/>
            <a:pathLst>
              <a:path h="45719">
                <a:moveTo>
                  <a:pt x="0" y="0"/>
                </a:moveTo>
                <a:lnTo>
                  <a:pt x="0" y="45573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410855" y="3289475"/>
            <a:ext cx="11239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−4</a:t>
            </a:r>
            <a:endParaRPr sz="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43426" y="3289475"/>
            <a:ext cx="11239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−2</a:t>
            </a:r>
            <a:endParaRPr sz="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98086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0</a:t>
            </a:r>
            <a:endParaRPr sz="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30657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63164" y="3289475"/>
            <a:ext cx="6794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latin typeface="Arial"/>
                <a:cs typeface="Arial"/>
              </a:rPr>
              <a:t>4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397667" y="3226915"/>
            <a:ext cx="1868805" cy="0"/>
          </a:xfrm>
          <a:custGeom>
            <a:avLst/>
            <a:gdLst/>
            <a:ahLst/>
            <a:cxnLst/>
            <a:rect l="l" t="t" r="r" b="b"/>
            <a:pathLst>
              <a:path w="1868805">
                <a:moveTo>
                  <a:pt x="0" y="0"/>
                </a:moveTo>
                <a:lnTo>
                  <a:pt x="1868521" y="0"/>
                </a:lnTo>
              </a:path>
            </a:pathLst>
          </a:custGeom>
          <a:ln w="47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97667" y="2636102"/>
            <a:ext cx="1868805" cy="591185"/>
          </a:xfrm>
          <a:custGeom>
            <a:avLst/>
            <a:gdLst/>
            <a:ahLst/>
            <a:cxnLst/>
            <a:rect l="l" t="t" r="r" b="b"/>
            <a:pathLst>
              <a:path w="1868805" h="591185">
                <a:moveTo>
                  <a:pt x="0" y="590749"/>
                </a:moveTo>
                <a:lnTo>
                  <a:pt x="0" y="590749"/>
                </a:lnTo>
                <a:lnTo>
                  <a:pt x="17279" y="590749"/>
                </a:lnTo>
                <a:lnTo>
                  <a:pt x="19432" y="590685"/>
                </a:lnTo>
                <a:lnTo>
                  <a:pt x="47599" y="590685"/>
                </a:lnTo>
                <a:lnTo>
                  <a:pt x="49751" y="590622"/>
                </a:lnTo>
                <a:lnTo>
                  <a:pt x="69183" y="590622"/>
                </a:lnTo>
                <a:lnTo>
                  <a:pt x="71335" y="590559"/>
                </a:lnTo>
                <a:lnTo>
                  <a:pt x="84311" y="590559"/>
                </a:lnTo>
                <a:lnTo>
                  <a:pt x="86526" y="590495"/>
                </a:lnTo>
                <a:lnTo>
                  <a:pt x="88678" y="590495"/>
                </a:lnTo>
                <a:lnTo>
                  <a:pt x="90830" y="590495"/>
                </a:lnTo>
                <a:lnTo>
                  <a:pt x="92982" y="590495"/>
                </a:lnTo>
                <a:lnTo>
                  <a:pt x="95134" y="590495"/>
                </a:lnTo>
                <a:lnTo>
                  <a:pt x="97287" y="590432"/>
                </a:lnTo>
                <a:lnTo>
                  <a:pt x="99502" y="590432"/>
                </a:lnTo>
                <a:lnTo>
                  <a:pt x="101654" y="590432"/>
                </a:lnTo>
                <a:lnTo>
                  <a:pt x="103806" y="590432"/>
                </a:lnTo>
                <a:lnTo>
                  <a:pt x="105958" y="590432"/>
                </a:lnTo>
                <a:lnTo>
                  <a:pt x="108110" y="590369"/>
                </a:lnTo>
                <a:lnTo>
                  <a:pt x="110262" y="590369"/>
                </a:lnTo>
                <a:lnTo>
                  <a:pt x="112478" y="590369"/>
                </a:lnTo>
                <a:lnTo>
                  <a:pt x="114630" y="590369"/>
                </a:lnTo>
                <a:lnTo>
                  <a:pt x="116782" y="590305"/>
                </a:lnTo>
                <a:lnTo>
                  <a:pt x="118934" y="590305"/>
                </a:lnTo>
                <a:lnTo>
                  <a:pt x="121086" y="590305"/>
                </a:lnTo>
                <a:lnTo>
                  <a:pt x="123302" y="590242"/>
                </a:lnTo>
                <a:lnTo>
                  <a:pt x="125454" y="590242"/>
                </a:lnTo>
                <a:lnTo>
                  <a:pt x="127606" y="590242"/>
                </a:lnTo>
                <a:lnTo>
                  <a:pt x="129758" y="590179"/>
                </a:lnTo>
                <a:lnTo>
                  <a:pt x="131910" y="590179"/>
                </a:lnTo>
                <a:lnTo>
                  <a:pt x="134062" y="590179"/>
                </a:lnTo>
                <a:lnTo>
                  <a:pt x="136214" y="590116"/>
                </a:lnTo>
                <a:lnTo>
                  <a:pt x="138430" y="590116"/>
                </a:lnTo>
                <a:lnTo>
                  <a:pt x="140582" y="590116"/>
                </a:lnTo>
                <a:lnTo>
                  <a:pt x="142734" y="590052"/>
                </a:lnTo>
                <a:lnTo>
                  <a:pt x="144886" y="590052"/>
                </a:lnTo>
                <a:lnTo>
                  <a:pt x="147038" y="589989"/>
                </a:lnTo>
                <a:lnTo>
                  <a:pt x="149253" y="589989"/>
                </a:lnTo>
                <a:lnTo>
                  <a:pt x="151405" y="589926"/>
                </a:lnTo>
                <a:lnTo>
                  <a:pt x="153557" y="589926"/>
                </a:lnTo>
                <a:lnTo>
                  <a:pt x="155710" y="589862"/>
                </a:lnTo>
                <a:lnTo>
                  <a:pt x="157862" y="589862"/>
                </a:lnTo>
                <a:lnTo>
                  <a:pt x="160014" y="589799"/>
                </a:lnTo>
                <a:lnTo>
                  <a:pt x="162166" y="589799"/>
                </a:lnTo>
                <a:lnTo>
                  <a:pt x="164381" y="589736"/>
                </a:lnTo>
                <a:lnTo>
                  <a:pt x="166533" y="589736"/>
                </a:lnTo>
                <a:lnTo>
                  <a:pt x="168685" y="589672"/>
                </a:lnTo>
                <a:lnTo>
                  <a:pt x="170837" y="589609"/>
                </a:lnTo>
                <a:lnTo>
                  <a:pt x="172990" y="589609"/>
                </a:lnTo>
                <a:lnTo>
                  <a:pt x="175142" y="589546"/>
                </a:lnTo>
                <a:lnTo>
                  <a:pt x="177357" y="589483"/>
                </a:lnTo>
                <a:lnTo>
                  <a:pt x="179509" y="589483"/>
                </a:lnTo>
                <a:lnTo>
                  <a:pt x="181661" y="589419"/>
                </a:lnTo>
                <a:lnTo>
                  <a:pt x="183813" y="589356"/>
                </a:lnTo>
                <a:lnTo>
                  <a:pt x="185965" y="589293"/>
                </a:lnTo>
                <a:lnTo>
                  <a:pt x="188117" y="589229"/>
                </a:lnTo>
                <a:lnTo>
                  <a:pt x="190333" y="589229"/>
                </a:lnTo>
                <a:lnTo>
                  <a:pt x="192485" y="589166"/>
                </a:lnTo>
                <a:lnTo>
                  <a:pt x="194637" y="589103"/>
                </a:lnTo>
                <a:lnTo>
                  <a:pt x="196789" y="589040"/>
                </a:lnTo>
                <a:lnTo>
                  <a:pt x="198941" y="588976"/>
                </a:lnTo>
                <a:lnTo>
                  <a:pt x="201157" y="588913"/>
                </a:lnTo>
                <a:lnTo>
                  <a:pt x="203309" y="588850"/>
                </a:lnTo>
                <a:lnTo>
                  <a:pt x="205461" y="588786"/>
                </a:lnTo>
                <a:lnTo>
                  <a:pt x="207613" y="588723"/>
                </a:lnTo>
                <a:lnTo>
                  <a:pt x="209765" y="588660"/>
                </a:lnTo>
                <a:lnTo>
                  <a:pt x="211917" y="588533"/>
                </a:lnTo>
                <a:lnTo>
                  <a:pt x="214069" y="588470"/>
                </a:lnTo>
                <a:lnTo>
                  <a:pt x="216285" y="588407"/>
                </a:lnTo>
                <a:lnTo>
                  <a:pt x="218437" y="588343"/>
                </a:lnTo>
                <a:lnTo>
                  <a:pt x="220589" y="588217"/>
                </a:lnTo>
                <a:lnTo>
                  <a:pt x="222741" y="588153"/>
                </a:lnTo>
                <a:lnTo>
                  <a:pt x="224893" y="588090"/>
                </a:lnTo>
                <a:lnTo>
                  <a:pt x="227045" y="587963"/>
                </a:lnTo>
                <a:lnTo>
                  <a:pt x="229260" y="587900"/>
                </a:lnTo>
                <a:lnTo>
                  <a:pt x="231413" y="587774"/>
                </a:lnTo>
                <a:lnTo>
                  <a:pt x="233565" y="587710"/>
                </a:lnTo>
                <a:lnTo>
                  <a:pt x="235717" y="587584"/>
                </a:lnTo>
                <a:lnTo>
                  <a:pt x="237869" y="587457"/>
                </a:lnTo>
                <a:lnTo>
                  <a:pt x="240084" y="587394"/>
                </a:lnTo>
                <a:lnTo>
                  <a:pt x="242236" y="587267"/>
                </a:lnTo>
                <a:lnTo>
                  <a:pt x="244388" y="587141"/>
                </a:lnTo>
                <a:lnTo>
                  <a:pt x="246540" y="587014"/>
                </a:lnTo>
                <a:lnTo>
                  <a:pt x="248693" y="586887"/>
                </a:lnTo>
                <a:lnTo>
                  <a:pt x="250845" y="586761"/>
                </a:lnTo>
                <a:lnTo>
                  <a:pt x="253060" y="586634"/>
                </a:lnTo>
                <a:lnTo>
                  <a:pt x="255212" y="586508"/>
                </a:lnTo>
                <a:lnTo>
                  <a:pt x="257364" y="586381"/>
                </a:lnTo>
                <a:lnTo>
                  <a:pt x="259516" y="586254"/>
                </a:lnTo>
                <a:lnTo>
                  <a:pt x="261668" y="586128"/>
                </a:lnTo>
                <a:lnTo>
                  <a:pt x="263820" y="585938"/>
                </a:lnTo>
                <a:lnTo>
                  <a:pt x="265973" y="585811"/>
                </a:lnTo>
                <a:lnTo>
                  <a:pt x="268188" y="585621"/>
                </a:lnTo>
                <a:lnTo>
                  <a:pt x="270340" y="585495"/>
                </a:lnTo>
                <a:lnTo>
                  <a:pt x="272492" y="585305"/>
                </a:lnTo>
                <a:lnTo>
                  <a:pt x="274644" y="585178"/>
                </a:lnTo>
                <a:lnTo>
                  <a:pt x="276796" y="584989"/>
                </a:lnTo>
                <a:lnTo>
                  <a:pt x="278948" y="584799"/>
                </a:lnTo>
                <a:lnTo>
                  <a:pt x="281164" y="584609"/>
                </a:lnTo>
                <a:lnTo>
                  <a:pt x="283316" y="584419"/>
                </a:lnTo>
                <a:lnTo>
                  <a:pt x="285468" y="584229"/>
                </a:lnTo>
                <a:lnTo>
                  <a:pt x="287620" y="584039"/>
                </a:lnTo>
                <a:lnTo>
                  <a:pt x="289772" y="583849"/>
                </a:lnTo>
                <a:lnTo>
                  <a:pt x="291924" y="583596"/>
                </a:lnTo>
                <a:lnTo>
                  <a:pt x="294140" y="583406"/>
                </a:lnTo>
                <a:lnTo>
                  <a:pt x="296292" y="583153"/>
                </a:lnTo>
                <a:lnTo>
                  <a:pt x="298444" y="582963"/>
                </a:lnTo>
                <a:lnTo>
                  <a:pt x="300596" y="582710"/>
                </a:lnTo>
                <a:lnTo>
                  <a:pt x="302748" y="582457"/>
                </a:lnTo>
                <a:lnTo>
                  <a:pt x="304900" y="582203"/>
                </a:lnTo>
                <a:lnTo>
                  <a:pt x="307115" y="581950"/>
                </a:lnTo>
                <a:lnTo>
                  <a:pt x="309268" y="581697"/>
                </a:lnTo>
                <a:lnTo>
                  <a:pt x="311420" y="581444"/>
                </a:lnTo>
                <a:lnTo>
                  <a:pt x="313572" y="581191"/>
                </a:lnTo>
                <a:lnTo>
                  <a:pt x="315724" y="580874"/>
                </a:lnTo>
                <a:lnTo>
                  <a:pt x="317876" y="580621"/>
                </a:lnTo>
                <a:lnTo>
                  <a:pt x="320091" y="580305"/>
                </a:lnTo>
                <a:lnTo>
                  <a:pt x="322243" y="579988"/>
                </a:lnTo>
                <a:lnTo>
                  <a:pt x="324396" y="579735"/>
                </a:lnTo>
                <a:lnTo>
                  <a:pt x="326548" y="579418"/>
                </a:lnTo>
                <a:lnTo>
                  <a:pt x="328700" y="579039"/>
                </a:lnTo>
                <a:lnTo>
                  <a:pt x="330852" y="578722"/>
                </a:lnTo>
                <a:lnTo>
                  <a:pt x="333067" y="578406"/>
                </a:lnTo>
                <a:lnTo>
                  <a:pt x="335219" y="578026"/>
                </a:lnTo>
                <a:lnTo>
                  <a:pt x="337371" y="577709"/>
                </a:lnTo>
                <a:lnTo>
                  <a:pt x="339523" y="577330"/>
                </a:lnTo>
                <a:lnTo>
                  <a:pt x="341676" y="576950"/>
                </a:lnTo>
                <a:lnTo>
                  <a:pt x="343828" y="576570"/>
                </a:lnTo>
                <a:lnTo>
                  <a:pt x="346043" y="576190"/>
                </a:lnTo>
                <a:lnTo>
                  <a:pt x="348195" y="575747"/>
                </a:lnTo>
                <a:lnTo>
                  <a:pt x="350347" y="575367"/>
                </a:lnTo>
                <a:lnTo>
                  <a:pt x="352499" y="574924"/>
                </a:lnTo>
                <a:lnTo>
                  <a:pt x="354651" y="574481"/>
                </a:lnTo>
                <a:lnTo>
                  <a:pt x="356803" y="574038"/>
                </a:lnTo>
                <a:lnTo>
                  <a:pt x="359019" y="573595"/>
                </a:lnTo>
                <a:lnTo>
                  <a:pt x="361171" y="573152"/>
                </a:lnTo>
                <a:lnTo>
                  <a:pt x="363323" y="572709"/>
                </a:lnTo>
                <a:lnTo>
                  <a:pt x="365475" y="572203"/>
                </a:lnTo>
                <a:lnTo>
                  <a:pt x="367627" y="571696"/>
                </a:lnTo>
                <a:lnTo>
                  <a:pt x="369843" y="571190"/>
                </a:lnTo>
                <a:lnTo>
                  <a:pt x="371995" y="570683"/>
                </a:lnTo>
                <a:lnTo>
                  <a:pt x="374147" y="570177"/>
                </a:lnTo>
                <a:lnTo>
                  <a:pt x="376299" y="569607"/>
                </a:lnTo>
                <a:lnTo>
                  <a:pt x="378451" y="569038"/>
                </a:lnTo>
                <a:lnTo>
                  <a:pt x="380603" y="568468"/>
                </a:lnTo>
                <a:lnTo>
                  <a:pt x="382818" y="567898"/>
                </a:lnTo>
                <a:lnTo>
                  <a:pt x="384971" y="567329"/>
                </a:lnTo>
                <a:lnTo>
                  <a:pt x="387123" y="566696"/>
                </a:lnTo>
                <a:lnTo>
                  <a:pt x="389275" y="566126"/>
                </a:lnTo>
                <a:lnTo>
                  <a:pt x="391427" y="565493"/>
                </a:lnTo>
                <a:lnTo>
                  <a:pt x="393579" y="564860"/>
                </a:lnTo>
                <a:lnTo>
                  <a:pt x="395731" y="564164"/>
                </a:lnTo>
                <a:lnTo>
                  <a:pt x="397946" y="563531"/>
                </a:lnTo>
                <a:lnTo>
                  <a:pt x="400098" y="562835"/>
                </a:lnTo>
                <a:lnTo>
                  <a:pt x="402251" y="562138"/>
                </a:lnTo>
                <a:lnTo>
                  <a:pt x="404403" y="561442"/>
                </a:lnTo>
                <a:lnTo>
                  <a:pt x="406555" y="560683"/>
                </a:lnTo>
                <a:lnTo>
                  <a:pt x="408707" y="559923"/>
                </a:lnTo>
                <a:lnTo>
                  <a:pt x="410922" y="559163"/>
                </a:lnTo>
                <a:lnTo>
                  <a:pt x="413074" y="558404"/>
                </a:lnTo>
                <a:lnTo>
                  <a:pt x="415226" y="557644"/>
                </a:lnTo>
                <a:lnTo>
                  <a:pt x="417379" y="556821"/>
                </a:lnTo>
                <a:lnTo>
                  <a:pt x="419531" y="555999"/>
                </a:lnTo>
                <a:lnTo>
                  <a:pt x="421683" y="555176"/>
                </a:lnTo>
                <a:lnTo>
                  <a:pt x="423898" y="554290"/>
                </a:lnTo>
                <a:lnTo>
                  <a:pt x="426050" y="553467"/>
                </a:lnTo>
                <a:lnTo>
                  <a:pt x="428202" y="552581"/>
                </a:lnTo>
                <a:lnTo>
                  <a:pt x="430354" y="551631"/>
                </a:lnTo>
                <a:lnTo>
                  <a:pt x="432506" y="550745"/>
                </a:lnTo>
                <a:lnTo>
                  <a:pt x="434722" y="549796"/>
                </a:lnTo>
                <a:lnTo>
                  <a:pt x="436874" y="548846"/>
                </a:lnTo>
                <a:lnTo>
                  <a:pt x="439026" y="547897"/>
                </a:lnTo>
                <a:lnTo>
                  <a:pt x="441178" y="546884"/>
                </a:lnTo>
                <a:lnTo>
                  <a:pt x="443330" y="545871"/>
                </a:lnTo>
                <a:lnTo>
                  <a:pt x="445482" y="544858"/>
                </a:lnTo>
                <a:lnTo>
                  <a:pt x="447634" y="543782"/>
                </a:lnTo>
                <a:lnTo>
                  <a:pt x="449850" y="542706"/>
                </a:lnTo>
                <a:lnTo>
                  <a:pt x="452002" y="541630"/>
                </a:lnTo>
                <a:lnTo>
                  <a:pt x="454154" y="540554"/>
                </a:lnTo>
                <a:lnTo>
                  <a:pt x="456306" y="539415"/>
                </a:lnTo>
                <a:lnTo>
                  <a:pt x="458458" y="538275"/>
                </a:lnTo>
                <a:lnTo>
                  <a:pt x="460610" y="537073"/>
                </a:lnTo>
                <a:lnTo>
                  <a:pt x="462826" y="535934"/>
                </a:lnTo>
                <a:lnTo>
                  <a:pt x="464978" y="534731"/>
                </a:lnTo>
                <a:lnTo>
                  <a:pt x="467130" y="533465"/>
                </a:lnTo>
                <a:lnTo>
                  <a:pt x="469282" y="532199"/>
                </a:lnTo>
                <a:lnTo>
                  <a:pt x="471434" y="530933"/>
                </a:lnTo>
                <a:lnTo>
                  <a:pt x="473586" y="529667"/>
                </a:lnTo>
                <a:lnTo>
                  <a:pt x="475801" y="528338"/>
                </a:lnTo>
                <a:lnTo>
                  <a:pt x="477954" y="527009"/>
                </a:lnTo>
                <a:lnTo>
                  <a:pt x="480106" y="525679"/>
                </a:lnTo>
                <a:lnTo>
                  <a:pt x="482258" y="524287"/>
                </a:lnTo>
                <a:lnTo>
                  <a:pt x="484410" y="522894"/>
                </a:lnTo>
                <a:lnTo>
                  <a:pt x="486625" y="521439"/>
                </a:lnTo>
                <a:lnTo>
                  <a:pt x="488777" y="519983"/>
                </a:lnTo>
                <a:lnTo>
                  <a:pt x="490929" y="518527"/>
                </a:lnTo>
                <a:lnTo>
                  <a:pt x="493081" y="517071"/>
                </a:lnTo>
                <a:lnTo>
                  <a:pt x="495234" y="515552"/>
                </a:lnTo>
                <a:lnTo>
                  <a:pt x="497386" y="513970"/>
                </a:lnTo>
                <a:lnTo>
                  <a:pt x="499601" y="512450"/>
                </a:lnTo>
                <a:lnTo>
                  <a:pt x="501753" y="510868"/>
                </a:lnTo>
                <a:lnTo>
                  <a:pt x="503905" y="509222"/>
                </a:lnTo>
                <a:lnTo>
                  <a:pt x="506057" y="507577"/>
                </a:lnTo>
                <a:lnTo>
                  <a:pt x="508209" y="505931"/>
                </a:lnTo>
                <a:lnTo>
                  <a:pt x="510362" y="504222"/>
                </a:lnTo>
                <a:lnTo>
                  <a:pt x="512577" y="502513"/>
                </a:lnTo>
                <a:lnTo>
                  <a:pt x="514729" y="500804"/>
                </a:lnTo>
                <a:lnTo>
                  <a:pt x="525489" y="491752"/>
                </a:lnTo>
                <a:lnTo>
                  <a:pt x="527705" y="489853"/>
                </a:lnTo>
                <a:lnTo>
                  <a:pt x="529857" y="487955"/>
                </a:lnTo>
                <a:lnTo>
                  <a:pt x="532009" y="486056"/>
                </a:lnTo>
                <a:lnTo>
                  <a:pt x="534161" y="484093"/>
                </a:lnTo>
                <a:lnTo>
                  <a:pt x="536313" y="482068"/>
                </a:lnTo>
                <a:lnTo>
                  <a:pt x="538465" y="480042"/>
                </a:lnTo>
                <a:lnTo>
                  <a:pt x="540681" y="478017"/>
                </a:lnTo>
                <a:lnTo>
                  <a:pt x="542833" y="475991"/>
                </a:lnTo>
                <a:lnTo>
                  <a:pt x="544985" y="473903"/>
                </a:lnTo>
                <a:lnTo>
                  <a:pt x="547137" y="471751"/>
                </a:lnTo>
                <a:lnTo>
                  <a:pt x="549289" y="469598"/>
                </a:lnTo>
                <a:lnTo>
                  <a:pt x="551504" y="467446"/>
                </a:lnTo>
                <a:lnTo>
                  <a:pt x="553657" y="465231"/>
                </a:lnTo>
                <a:lnTo>
                  <a:pt x="555809" y="463016"/>
                </a:lnTo>
                <a:lnTo>
                  <a:pt x="557961" y="460800"/>
                </a:lnTo>
                <a:lnTo>
                  <a:pt x="560113" y="458522"/>
                </a:lnTo>
                <a:lnTo>
                  <a:pt x="562265" y="456180"/>
                </a:lnTo>
                <a:lnTo>
                  <a:pt x="564480" y="453901"/>
                </a:lnTo>
                <a:lnTo>
                  <a:pt x="566632" y="451496"/>
                </a:lnTo>
                <a:lnTo>
                  <a:pt x="568784" y="449154"/>
                </a:lnTo>
                <a:lnTo>
                  <a:pt x="570937" y="446748"/>
                </a:lnTo>
                <a:lnTo>
                  <a:pt x="573089" y="444280"/>
                </a:lnTo>
                <a:lnTo>
                  <a:pt x="575241" y="441811"/>
                </a:lnTo>
                <a:lnTo>
                  <a:pt x="577393" y="439343"/>
                </a:lnTo>
                <a:lnTo>
                  <a:pt x="579608" y="436811"/>
                </a:lnTo>
                <a:lnTo>
                  <a:pt x="581760" y="434279"/>
                </a:lnTo>
                <a:lnTo>
                  <a:pt x="583912" y="431747"/>
                </a:lnTo>
                <a:lnTo>
                  <a:pt x="586064" y="429152"/>
                </a:lnTo>
                <a:lnTo>
                  <a:pt x="588217" y="426557"/>
                </a:lnTo>
                <a:lnTo>
                  <a:pt x="590432" y="423898"/>
                </a:lnTo>
                <a:lnTo>
                  <a:pt x="592584" y="421240"/>
                </a:lnTo>
                <a:lnTo>
                  <a:pt x="594736" y="418518"/>
                </a:lnTo>
                <a:lnTo>
                  <a:pt x="596888" y="415796"/>
                </a:lnTo>
                <a:lnTo>
                  <a:pt x="599040" y="413074"/>
                </a:lnTo>
                <a:lnTo>
                  <a:pt x="601192" y="410289"/>
                </a:lnTo>
                <a:lnTo>
                  <a:pt x="603345" y="407504"/>
                </a:lnTo>
                <a:lnTo>
                  <a:pt x="605560" y="404719"/>
                </a:lnTo>
                <a:lnTo>
                  <a:pt x="607712" y="401871"/>
                </a:lnTo>
                <a:lnTo>
                  <a:pt x="609864" y="399023"/>
                </a:lnTo>
                <a:lnTo>
                  <a:pt x="612016" y="396111"/>
                </a:lnTo>
                <a:lnTo>
                  <a:pt x="614168" y="393199"/>
                </a:lnTo>
                <a:lnTo>
                  <a:pt x="616320" y="390288"/>
                </a:lnTo>
                <a:lnTo>
                  <a:pt x="618536" y="387313"/>
                </a:lnTo>
                <a:lnTo>
                  <a:pt x="620688" y="384338"/>
                </a:lnTo>
                <a:lnTo>
                  <a:pt x="622840" y="381299"/>
                </a:lnTo>
                <a:lnTo>
                  <a:pt x="624992" y="378261"/>
                </a:lnTo>
                <a:lnTo>
                  <a:pt x="627144" y="375223"/>
                </a:lnTo>
                <a:lnTo>
                  <a:pt x="629296" y="372185"/>
                </a:lnTo>
                <a:lnTo>
                  <a:pt x="631512" y="369083"/>
                </a:lnTo>
                <a:lnTo>
                  <a:pt x="633664" y="365982"/>
                </a:lnTo>
                <a:lnTo>
                  <a:pt x="635816" y="362817"/>
                </a:lnTo>
                <a:lnTo>
                  <a:pt x="637968" y="359652"/>
                </a:lnTo>
                <a:lnTo>
                  <a:pt x="640120" y="356487"/>
                </a:lnTo>
                <a:lnTo>
                  <a:pt x="642272" y="353259"/>
                </a:lnTo>
                <a:lnTo>
                  <a:pt x="644487" y="350094"/>
                </a:lnTo>
                <a:lnTo>
                  <a:pt x="646640" y="346866"/>
                </a:lnTo>
                <a:lnTo>
                  <a:pt x="648792" y="343575"/>
                </a:lnTo>
                <a:lnTo>
                  <a:pt x="650944" y="340283"/>
                </a:lnTo>
                <a:lnTo>
                  <a:pt x="653096" y="336992"/>
                </a:lnTo>
                <a:lnTo>
                  <a:pt x="655248" y="333700"/>
                </a:lnTo>
                <a:lnTo>
                  <a:pt x="657463" y="330409"/>
                </a:lnTo>
                <a:lnTo>
                  <a:pt x="659615" y="327054"/>
                </a:lnTo>
                <a:lnTo>
                  <a:pt x="661767" y="323699"/>
                </a:lnTo>
                <a:lnTo>
                  <a:pt x="663920" y="320345"/>
                </a:lnTo>
                <a:lnTo>
                  <a:pt x="666072" y="316927"/>
                </a:lnTo>
                <a:lnTo>
                  <a:pt x="668287" y="313509"/>
                </a:lnTo>
                <a:lnTo>
                  <a:pt x="670439" y="310091"/>
                </a:lnTo>
                <a:lnTo>
                  <a:pt x="672591" y="306672"/>
                </a:lnTo>
                <a:lnTo>
                  <a:pt x="674743" y="303254"/>
                </a:lnTo>
                <a:lnTo>
                  <a:pt x="676895" y="299773"/>
                </a:lnTo>
                <a:lnTo>
                  <a:pt x="679047" y="296292"/>
                </a:lnTo>
                <a:lnTo>
                  <a:pt x="681263" y="292810"/>
                </a:lnTo>
                <a:lnTo>
                  <a:pt x="683415" y="289329"/>
                </a:lnTo>
                <a:lnTo>
                  <a:pt x="685567" y="285848"/>
                </a:lnTo>
                <a:lnTo>
                  <a:pt x="687719" y="282303"/>
                </a:lnTo>
                <a:lnTo>
                  <a:pt x="689871" y="278822"/>
                </a:lnTo>
                <a:lnTo>
                  <a:pt x="692023" y="275277"/>
                </a:lnTo>
                <a:lnTo>
                  <a:pt x="694239" y="271733"/>
                </a:lnTo>
                <a:lnTo>
                  <a:pt x="696391" y="268188"/>
                </a:lnTo>
                <a:lnTo>
                  <a:pt x="698543" y="264643"/>
                </a:lnTo>
                <a:lnTo>
                  <a:pt x="700695" y="261099"/>
                </a:lnTo>
                <a:lnTo>
                  <a:pt x="702847" y="257491"/>
                </a:lnTo>
                <a:lnTo>
                  <a:pt x="704999" y="253946"/>
                </a:lnTo>
                <a:lnTo>
                  <a:pt x="707215" y="250402"/>
                </a:lnTo>
                <a:lnTo>
                  <a:pt x="709367" y="246794"/>
                </a:lnTo>
                <a:lnTo>
                  <a:pt x="711519" y="243186"/>
                </a:lnTo>
                <a:lnTo>
                  <a:pt x="713671" y="239641"/>
                </a:lnTo>
                <a:lnTo>
                  <a:pt x="715823" y="236033"/>
                </a:lnTo>
                <a:lnTo>
                  <a:pt x="717975" y="232489"/>
                </a:lnTo>
                <a:lnTo>
                  <a:pt x="720127" y="228881"/>
                </a:lnTo>
                <a:lnTo>
                  <a:pt x="722342" y="225336"/>
                </a:lnTo>
                <a:lnTo>
                  <a:pt x="724495" y="221728"/>
                </a:lnTo>
                <a:lnTo>
                  <a:pt x="726647" y="218120"/>
                </a:lnTo>
                <a:lnTo>
                  <a:pt x="728799" y="214576"/>
                </a:lnTo>
                <a:lnTo>
                  <a:pt x="730951" y="210968"/>
                </a:lnTo>
                <a:lnTo>
                  <a:pt x="733103" y="207423"/>
                </a:lnTo>
                <a:lnTo>
                  <a:pt x="735318" y="203878"/>
                </a:lnTo>
                <a:lnTo>
                  <a:pt x="737470" y="200334"/>
                </a:lnTo>
                <a:lnTo>
                  <a:pt x="739623" y="196789"/>
                </a:lnTo>
                <a:lnTo>
                  <a:pt x="741775" y="193245"/>
                </a:lnTo>
                <a:lnTo>
                  <a:pt x="743927" y="189700"/>
                </a:lnTo>
                <a:lnTo>
                  <a:pt x="746142" y="186155"/>
                </a:lnTo>
                <a:lnTo>
                  <a:pt x="748294" y="182674"/>
                </a:lnTo>
                <a:lnTo>
                  <a:pt x="750446" y="179129"/>
                </a:lnTo>
                <a:lnTo>
                  <a:pt x="752598" y="175648"/>
                </a:lnTo>
                <a:lnTo>
                  <a:pt x="754750" y="172167"/>
                </a:lnTo>
                <a:lnTo>
                  <a:pt x="756903" y="168685"/>
                </a:lnTo>
                <a:lnTo>
                  <a:pt x="759118" y="165267"/>
                </a:lnTo>
                <a:lnTo>
                  <a:pt x="761270" y="161786"/>
                </a:lnTo>
                <a:lnTo>
                  <a:pt x="763422" y="158368"/>
                </a:lnTo>
                <a:lnTo>
                  <a:pt x="765574" y="154950"/>
                </a:lnTo>
                <a:lnTo>
                  <a:pt x="767726" y="151595"/>
                </a:lnTo>
                <a:lnTo>
                  <a:pt x="769878" y="148177"/>
                </a:lnTo>
                <a:lnTo>
                  <a:pt x="772094" y="144823"/>
                </a:lnTo>
                <a:lnTo>
                  <a:pt x="774246" y="141531"/>
                </a:lnTo>
                <a:lnTo>
                  <a:pt x="776398" y="138176"/>
                </a:lnTo>
                <a:lnTo>
                  <a:pt x="778550" y="134885"/>
                </a:lnTo>
                <a:lnTo>
                  <a:pt x="780702" y="131657"/>
                </a:lnTo>
                <a:lnTo>
                  <a:pt x="782854" y="128365"/>
                </a:lnTo>
                <a:lnTo>
                  <a:pt x="785070" y="125137"/>
                </a:lnTo>
                <a:lnTo>
                  <a:pt x="787222" y="121972"/>
                </a:lnTo>
                <a:lnTo>
                  <a:pt x="789374" y="118808"/>
                </a:lnTo>
                <a:lnTo>
                  <a:pt x="791526" y="115643"/>
                </a:lnTo>
                <a:lnTo>
                  <a:pt x="793678" y="112541"/>
                </a:lnTo>
                <a:lnTo>
                  <a:pt x="795830" y="109440"/>
                </a:lnTo>
                <a:lnTo>
                  <a:pt x="797982" y="106338"/>
                </a:lnTo>
                <a:lnTo>
                  <a:pt x="800198" y="103300"/>
                </a:lnTo>
                <a:lnTo>
                  <a:pt x="802350" y="100325"/>
                </a:lnTo>
                <a:lnTo>
                  <a:pt x="804502" y="97350"/>
                </a:lnTo>
                <a:lnTo>
                  <a:pt x="806654" y="94375"/>
                </a:lnTo>
                <a:lnTo>
                  <a:pt x="808806" y="91463"/>
                </a:lnTo>
                <a:lnTo>
                  <a:pt x="810958" y="88615"/>
                </a:lnTo>
                <a:lnTo>
                  <a:pt x="813173" y="85767"/>
                </a:lnTo>
                <a:lnTo>
                  <a:pt x="815325" y="82918"/>
                </a:lnTo>
                <a:lnTo>
                  <a:pt x="817478" y="80197"/>
                </a:lnTo>
                <a:lnTo>
                  <a:pt x="819630" y="77411"/>
                </a:lnTo>
                <a:lnTo>
                  <a:pt x="821782" y="74753"/>
                </a:lnTo>
                <a:lnTo>
                  <a:pt x="823934" y="72095"/>
                </a:lnTo>
                <a:lnTo>
                  <a:pt x="826149" y="69436"/>
                </a:lnTo>
                <a:lnTo>
                  <a:pt x="828301" y="66841"/>
                </a:lnTo>
                <a:lnTo>
                  <a:pt x="830453" y="64309"/>
                </a:lnTo>
                <a:lnTo>
                  <a:pt x="832606" y="61777"/>
                </a:lnTo>
                <a:lnTo>
                  <a:pt x="834758" y="59309"/>
                </a:lnTo>
                <a:lnTo>
                  <a:pt x="836910" y="56903"/>
                </a:lnTo>
                <a:lnTo>
                  <a:pt x="839125" y="54498"/>
                </a:lnTo>
                <a:lnTo>
                  <a:pt x="841277" y="52219"/>
                </a:lnTo>
                <a:lnTo>
                  <a:pt x="843429" y="49877"/>
                </a:lnTo>
                <a:lnTo>
                  <a:pt x="845581" y="47662"/>
                </a:lnTo>
                <a:lnTo>
                  <a:pt x="847733" y="45447"/>
                </a:lnTo>
                <a:lnTo>
                  <a:pt x="849949" y="43295"/>
                </a:lnTo>
                <a:lnTo>
                  <a:pt x="852101" y="41142"/>
                </a:lnTo>
                <a:lnTo>
                  <a:pt x="854253" y="39117"/>
                </a:lnTo>
                <a:lnTo>
                  <a:pt x="856405" y="37091"/>
                </a:lnTo>
                <a:lnTo>
                  <a:pt x="858557" y="35129"/>
                </a:lnTo>
                <a:lnTo>
                  <a:pt x="860709" y="33230"/>
                </a:lnTo>
                <a:lnTo>
                  <a:pt x="862861" y="31331"/>
                </a:lnTo>
                <a:lnTo>
                  <a:pt x="865077" y="29496"/>
                </a:lnTo>
                <a:lnTo>
                  <a:pt x="867229" y="27723"/>
                </a:lnTo>
                <a:lnTo>
                  <a:pt x="869381" y="26014"/>
                </a:lnTo>
                <a:lnTo>
                  <a:pt x="871533" y="24369"/>
                </a:lnTo>
                <a:lnTo>
                  <a:pt x="873685" y="22723"/>
                </a:lnTo>
                <a:lnTo>
                  <a:pt x="875901" y="21141"/>
                </a:lnTo>
                <a:lnTo>
                  <a:pt x="878053" y="19685"/>
                </a:lnTo>
                <a:lnTo>
                  <a:pt x="880205" y="18166"/>
                </a:lnTo>
                <a:lnTo>
                  <a:pt x="882357" y="16773"/>
                </a:lnTo>
                <a:lnTo>
                  <a:pt x="884509" y="15444"/>
                </a:lnTo>
                <a:lnTo>
                  <a:pt x="886661" y="14115"/>
                </a:lnTo>
                <a:lnTo>
                  <a:pt x="888876" y="12912"/>
                </a:lnTo>
                <a:lnTo>
                  <a:pt x="891028" y="11709"/>
                </a:lnTo>
                <a:lnTo>
                  <a:pt x="901852" y="6646"/>
                </a:lnTo>
                <a:lnTo>
                  <a:pt x="904004" y="5760"/>
                </a:lnTo>
                <a:lnTo>
                  <a:pt x="906156" y="5000"/>
                </a:lnTo>
                <a:lnTo>
                  <a:pt x="908308" y="4240"/>
                </a:lnTo>
                <a:lnTo>
                  <a:pt x="910461" y="3607"/>
                </a:lnTo>
                <a:lnTo>
                  <a:pt x="934260" y="0"/>
                </a:lnTo>
                <a:lnTo>
                  <a:pt x="936412" y="63"/>
                </a:lnTo>
                <a:lnTo>
                  <a:pt x="958060" y="3607"/>
                </a:lnTo>
                <a:lnTo>
                  <a:pt x="960212" y="4240"/>
                </a:lnTo>
                <a:lnTo>
                  <a:pt x="962364" y="5000"/>
                </a:lnTo>
                <a:lnTo>
                  <a:pt x="964516" y="5760"/>
                </a:lnTo>
                <a:lnTo>
                  <a:pt x="966668" y="6646"/>
                </a:lnTo>
                <a:lnTo>
                  <a:pt x="979644" y="12912"/>
                </a:lnTo>
                <a:lnTo>
                  <a:pt x="981859" y="14115"/>
                </a:lnTo>
                <a:lnTo>
                  <a:pt x="984011" y="15444"/>
                </a:lnTo>
                <a:lnTo>
                  <a:pt x="986164" y="16773"/>
                </a:lnTo>
                <a:lnTo>
                  <a:pt x="988316" y="18166"/>
                </a:lnTo>
                <a:lnTo>
                  <a:pt x="990468" y="19685"/>
                </a:lnTo>
                <a:lnTo>
                  <a:pt x="992620" y="21141"/>
                </a:lnTo>
                <a:lnTo>
                  <a:pt x="994835" y="22723"/>
                </a:lnTo>
                <a:lnTo>
                  <a:pt x="996987" y="24369"/>
                </a:lnTo>
                <a:lnTo>
                  <a:pt x="999139" y="26014"/>
                </a:lnTo>
                <a:lnTo>
                  <a:pt x="1001291" y="27723"/>
                </a:lnTo>
                <a:lnTo>
                  <a:pt x="1003444" y="29496"/>
                </a:lnTo>
                <a:lnTo>
                  <a:pt x="1005659" y="31331"/>
                </a:lnTo>
                <a:lnTo>
                  <a:pt x="1007811" y="33230"/>
                </a:lnTo>
                <a:lnTo>
                  <a:pt x="1009963" y="35129"/>
                </a:lnTo>
                <a:lnTo>
                  <a:pt x="1012115" y="37091"/>
                </a:lnTo>
                <a:lnTo>
                  <a:pt x="1014267" y="39117"/>
                </a:lnTo>
                <a:lnTo>
                  <a:pt x="1016419" y="41142"/>
                </a:lnTo>
                <a:lnTo>
                  <a:pt x="1018572" y="43295"/>
                </a:lnTo>
                <a:lnTo>
                  <a:pt x="1020787" y="45447"/>
                </a:lnTo>
                <a:lnTo>
                  <a:pt x="1022939" y="47662"/>
                </a:lnTo>
                <a:lnTo>
                  <a:pt x="1025091" y="49877"/>
                </a:lnTo>
                <a:lnTo>
                  <a:pt x="1027243" y="52219"/>
                </a:lnTo>
                <a:lnTo>
                  <a:pt x="1029395" y="54498"/>
                </a:lnTo>
                <a:lnTo>
                  <a:pt x="1031611" y="56903"/>
                </a:lnTo>
                <a:lnTo>
                  <a:pt x="1033763" y="59309"/>
                </a:lnTo>
                <a:lnTo>
                  <a:pt x="1035915" y="61777"/>
                </a:lnTo>
                <a:lnTo>
                  <a:pt x="1038067" y="64309"/>
                </a:lnTo>
                <a:lnTo>
                  <a:pt x="1040219" y="66841"/>
                </a:lnTo>
                <a:lnTo>
                  <a:pt x="1042371" y="69436"/>
                </a:lnTo>
                <a:lnTo>
                  <a:pt x="1044523" y="72095"/>
                </a:lnTo>
                <a:lnTo>
                  <a:pt x="1046739" y="74753"/>
                </a:lnTo>
                <a:lnTo>
                  <a:pt x="1048891" y="77411"/>
                </a:lnTo>
                <a:lnTo>
                  <a:pt x="1051043" y="80197"/>
                </a:lnTo>
                <a:lnTo>
                  <a:pt x="1053195" y="82918"/>
                </a:lnTo>
                <a:lnTo>
                  <a:pt x="1055347" y="85767"/>
                </a:lnTo>
                <a:lnTo>
                  <a:pt x="1057499" y="88615"/>
                </a:lnTo>
                <a:lnTo>
                  <a:pt x="1059714" y="91463"/>
                </a:lnTo>
                <a:lnTo>
                  <a:pt x="1061867" y="94375"/>
                </a:lnTo>
                <a:lnTo>
                  <a:pt x="1064019" y="97350"/>
                </a:lnTo>
                <a:lnTo>
                  <a:pt x="1066171" y="100325"/>
                </a:lnTo>
                <a:lnTo>
                  <a:pt x="1068323" y="103300"/>
                </a:lnTo>
                <a:lnTo>
                  <a:pt x="1070538" y="106338"/>
                </a:lnTo>
                <a:lnTo>
                  <a:pt x="1072690" y="109440"/>
                </a:lnTo>
                <a:lnTo>
                  <a:pt x="1074842" y="112541"/>
                </a:lnTo>
                <a:lnTo>
                  <a:pt x="1076994" y="115643"/>
                </a:lnTo>
                <a:lnTo>
                  <a:pt x="1079147" y="118808"/>
                </a:lnTo>
                <a:lnTo>
                  <a:pt x="1081299" y="121972"/>
                </a:lnTo>
                <a:lnTo>
                  <a:pt x="1083514" y="125137"/>
                </a:lnTo>
                <a:lnTo>
                  <a:pt x="1085666" y="128365"/>
                </a:lnTo>
                <a:lnTo>
                  <a:pt x="1087818" y="131657"/>
                </a:lnTo>
                <a:lnTo>
                  <a:pt x="1089970" y="134885"/>
                </a:lnTo>
                <a:lnTo>
                  <a:pt x="1092122" y="138176"/>
                </a:lnTo>
                <a:lnTo>
                  <a:pt x="1094274" y="141531"/>
                </a:lnTo>
                <a:lnTo>
                  <a:pt x="1096427" y="144823"/>
                </a:lnTo>
                <a:lnTo>
                  <a:pt x="1098642" y="148177"/>
                </a:lnTo>
                <a:lnTo>
                  <a:pt x="1100794" y="151595"/>
                </a:lnTo>
                <a:lnTo>
                  <a:pt x="1102946" y="154950"/>
                </a:lnTo>
                <a:lnTo>
                  <a:pt x="1105098" y="158368"/>
                </a:lnTo>
                <a:lnTo>
                  <a:pt x="1107250" y="161786"/>
                </a:lnTo>
                <a:lnTo>
                  <a:pt x="1109466" y="165267"/>
                </a:lnTo>
                <a:lnTo>
                  <a:pt x="1111618" y="168685"/>
                </a:lnTo>
                <a:lnTo>
                  <a:pt x="1113770" y="172167"/>
                </a:lnTo>
                <a:lnTo>
                  <a:pt x="1115922" y="175648"/>
                </a:lnTo>
                <a:lnTo>
                  <a:pt x="1118074" y="179129"/>
                </a:lnTo>
                <a:lnTo>
                  <a:pt x="1120226" y="182674"/>
                </a:lnTo>
                <a:lnTo>
                  <a:pt x="1122378" y="186155"/>
                </a:lnTo>
                <a:lnTo>
                  <a:pt x="1124594" y="189700"/>
                </a:lnTo>
                <a:lnTo>
                  <a:pt x="1126746" y="193245"/>
                </a:lnTo>
                <a:lnTo>
                  <a:pt x="1128898" y="196789"/>
                </a:lnTo>
                <a:lnTo>
                  <a:pt x="1131050" y="200334"/>
                </a:lnTo>
                <a:lnTo>
                  <a:pt x="1133202" y="203878"/>
                </a:lnTo>
                <a:lnTo>
                  <a:pt x="1135417" y="207423"/>
                </a:lnTo>
                <a:lnTo>
                  <a:pt x="1137569" y="210968"/>
                </a:lnTo>
                <a:lnTo>
                  <a:pt x="1139722" y="214576"/>
                </a:lnTo>
                <a:lnTo>
                  <a:pt x="1141874" y="218120"/>
                </a:lnTo>
                <a:lnTo>
                  <a:pt x="1144026" y="221728"/>
                </a:lnTo>
                <a:lnTo>
                  <a:pt x="1146178" y="225336"/>
                </a:lnTo>
                <a:lnTo>
                  <a:pt x="1148393" y="228881"/>
                </a:lnTo>
                <a:lnTo>
                  <a:pt x="1150545" y="232489"/>
                </a:lnTo>
                <a:lnTo>
                  <a:pt x="1152697" y="236033"/>
                </a:lnTo>
                <a:lnTo>
                  <a:pt x="1154850" y="239641"/>
                </a:lnTo>
                <a:lnTo>
                  <a:pt x="1157002" y="243186"/>
                </a:lnTo>
                <a:lnTo>
                  <a:pt x="1159154" y="246794"/>
                </a:lnTo>
                <a:lnTo>
                  <a:pt x="1161369" y="250402"/>
                </a:lnTo>
                <a:lnTo>
                  <a:pt x="1163521" y="253946"/>
                </a:lnTo>
                <a:lnTo>
                  <a:pt x="1165673" y="257491"/>
                </a:lnTo>
                <a:lnTo>
                  <a:pt x="1167825" y="261099"/>
                </a:lnTo>
                <a:lnTo>
                  <a:pt x="1169977" y="264643"/>
                </a:lnTo>
                <a:lnTo>
                  <a:pt x="1172130" y="268188"/>
                </a:lnTo>
                <a:lnTo>
                  <a:pt x="1174345" y="271733"/>
                </a:lnTo>
                <a:lnTo>
                  <a:pt x="1176497" y="275277"/>
                </a:lnTo>
                <a:lnTo>
                  <a:pt x="1178649" y="278822"/>
                </a:lnTo>
                <a:lnTo>
                  <a:pt x="1180801" y="282303"/>
                </a:lnTo>
                <a:lnTo>
                  <a:pt x="1182953" y="285848"/>
                </a:lnTo>
                <a:lnTo>
                  <a:pt x="1185105" y="289329"/>
                </a:lnTo>
                <a:lnTo>
                  <a:pt x="1187321" y="292810"/>
                </a:lnTo>
                <a:lnTo>
                  <a:pt x="1189473" y="296292"/>
                </a:lnTo>
                <a:lnTo>
                  <a:pt x="1191625" y="299773"/>
                </a:lnTo>
                <a:lnTo>
                  <a:pt x="1193777" y="303254"/>
                </a:lnTo>
                <a:lnTo>
                  <a:pt x="1195929" y="306672"/>
                </a:lnTo>
                <a:lnTo>
                  <a:pt x="1198081" y="310091"/>
                </a:lnTo>
                <a:lnTo>
                  <a:pt x="1200297" y="313509"/>
                </a:lnTo>
                <a:lnTo>
                  <a:pt x="1202449" y="316927"/>
                </a:lnTo>
                <a:lnTo>
                  <a:pt x="1204601" y="320345"/>
                </a:lnTo>
                <a:lnTo>
                  <a:pt x="1206753" y="323699"/>
                </a:lnTo>
                <a:lnTo>
                  <a:pt x="1208905" y="327054"/>
                </a:lnTo>
                <a:lnTo>
                  <a:pt x="1211057" y="330409"/>
                </a:lnTo>
                <a:lnTo>
                  <a:pt x="1213272" y="333700"/>
                </a:lnTo>
                <a:lnTo>
                  <a:pt x="1215425" y="336992"/>
                </a:lnTo>
                <a:lnTo>
                  <a:pt x="1217577" y="340283"/>
                </a:lnTo>
                <a:lnTo>
                  <a:pt x="1219729" y="343575"/>
                </a:lnTo>
                <a:lnTo>
                  <a:pt x="1221881" y="346866"/>
                </a:lnTo>
                <a:lnTo>
                  <a:pt x="1224033" y="350094"/>
                </a:lnTo>
                <a:lnTo>
                  <a:pt x="1226248" y="353259"/>
                </a:lnTo>
                <a:lnTo>
                  <a:pt x="1228400" y="356487"/>
                </a:lnTo>
                <a:lnTo>
                  <a:pt x="1230552" y="359652"/>
                </a:lnTo>
                <a:lnTo>
                  <a:pt x="1232705" y="362817"/>
                </a:lnTo>
                <a:lnTo>
                  <a:pt x="1234857" y="365982"/>
                </a:lnTo>
                <a:lnTo>
                  <a:pt x="1237009" y="369083"/>
                </a:lnTo>
                <a:lnTo>
                  <a:pt x="1239161" y="372185"/>
                </a:lnTo>
                <a:lnTo>
                  <a:pt x="1241376" y="375223"/>
                </a:lnTo>
                <a:lnTo>
                  <a:pt x="1243528" y="378261"/>
                </a:lnTo>
                <a:lnTo>
                  <a:pt x="1245680" y="381299"/>
                </a:lnTo>
                <a:lnTo>
                  <a:pt x="1247833" y="384338"/>
                </a:lnTo>
                <a:lnTo>
                  <a:pt x="1249985" y="387313"/>
                </a:lnTo>
                <a:lnTo>
                  <a:pt x="1252137" y="390288"/>
                </a:lnTo>
                <a:lnTo>
                  <a:pt x="1254352" y="393199"/>
                </a:lnTo>
                <a:lnTo>
                  <a:pt x="1256504" y="396111"/>
                </a:lnTo>
                <a:lnTo>
                  <a:pt x="1258656" y="399023"/>
                </a:lnTo>
                <a:lnTo>
                  <a:pt x="1260808" y="401871"/>
                </a:lnTo>
                <a:lnTo>
                  <a:pt x="1262960" y="404719"/>
                </a:lnTo>
                <a:lnTo>
                  <a:pt x="1265176" y="407504"/>
                </a:lnTo>
                <a:lnTo>
                  <a:pt x="1267328" y="410289"/>
                </a:lnTo>
                <a:lnTo>
                  <a:pt x="1269480" y="413074"/>
                </a:lnTo>
                <a:lnTo>
                  <a:pt x="1271632" y="415796"/>
                </a:lnTo>
                <a:lnTo>
                  <a:pt x="1273784" y="418518"/>
                </a:lnTo>
                <a:lnTo>
                  <a:pt x="1275936" y="421240"/>
                </a:lnTo>
                <a:lnTo>
                  <a:pt x="1278088" y="423898"/>
                </a:lnTo>
                <a:lnTo>
                  <a:pt x="1280304" y="426557"/>
                </a:lnTo>
                <a:lnTo>
                  <a:pt x="1282456" y="429152"/>
                </a:lnTo>
                <a:lnTo>
                  <a:pt x="1284608" y="431747"/>
                </a:lnTo>
                <a:lnTo>
                  <a:pt x="1286760" y="434279"/>
                </a:lnTo>
                <a:lnTo>
                  <a:pt x="1288912" y="436811"/>
                </a:lnTo>
                <a:lnTo>
                  <a:pt x="1291128" y="439343"/>
                </a:lnTo>
                <a:lnTo>
                  <a:pt x="1293280" y="441811"/>
                </a:lnTo>
                <a:lnTo>
                  <a:pt x="1295432" y="444280"/>
                </a:lnTo>
                <a:lnTo>
                  <a:pt x="1297584" y="446748"/>
                </a:lnTo>
                <a:lnTo>
                  <a:pt x="1299736" y="449154"/>
                </a:lnTo>
                <a:lnTo>
                  <a:pt x="1301888" y="451496"/>
                </a:lnTo>
                <a:lnTo>
                  <a:pt x="1304103" y="453901"/>
                </a:lnTo>
                <a:lnTo>
                  <a:pt x="1306255" y="456180"/>
                </a:lnTo>
                <a:lnTo>
                  <a:pt x="1308408" y="458522"/>
                </a:lnTo>
                <a:lnTo>
                  <a:pt x="1310560" y="460800"/>
                </a:lnTo>
                <a:lnTo>
                  <a:pt x="1312712" y="463016"/>
                </a:lnTo>
                <a:lnTo>
                  <a:pt x="1314864" y="465231"/>
                </a:lnTo>
                <a:lnTo>
                  <a:pt x="1317016" y="467446"/>
                </a:lnTo>
                <a:lnTo>
                  <a:pt x="1319231" y="469598"/>
                </a:lnTo>
                <a:lnTo>
                  <a:pt x="1321383" y="471751"/>
                </a:lnTo>
                <a:lnTo>
                  <a:pt x="1323535" y="473903"/>
                </a:lnTo>
                <a:lnTo>
                  <a:pt x="1325688" y="475991"/>
                </a:lnTo>
                <a:lnTo>
                  <a:pt x="1327840" y="478017"/>
                </a:lnTo>
                <a:lnTo>
                  <a:pt x="1330055" y="480042"/>
                </a:lnTo>
                <a:lnTo>
                  <a:pt x="1332207" y="482068"/>
                </a:lnTo>
                <a:lnTo>
                  <a:pt x="1343031" y="491752"/>
                </a:lnTo>
                <a:lnTo>
                  <a:pt x="1345183" y="493651"/>
                </a:lnTo>
                <a:lnTo>
                  <a:pt x="1347335" y="495487"/>
                </a:lnTo>
                <a:lnTo>
                  <a:pt x="1349487" y="497259"/>
                </a:lnTo>
                <a:lnTo>
                  <a:pt x="1351639" y="499031"/>
                </a:lnTo>
                <a:lnTo>
                  <a:pt x="1353791" y="500804"/>
                </a:lnTo>
                <a:lnTo>
                  <a:pt x="1355943" y="502513"/>
                </a:lnTo>
                <a:lnTo>
                  <a:pt x="1358159" y="504222"/>
                </a:lnTo>
                <a:lnTo>
                  <a:pt x="1360311" y="505931"/>
                </a:lnTo>
                <a:lnTo>
                  <a:pt x="1362463" y="507577"/>
                </a:lnTo>
                <a:lnTo>
                  <a:pt x="1364615" y="509222"/>
                </a:lnTo>
                <a:lnTo>
                  <a:pt x="1366767" y="510868"/>
                </a:lnTo>
                <a:lnTo>
                  <a:pt x="1368919" y="512450"/>
                </a:lnTo>
                <a:lnTo>
                  <a:pt x="1371135" y="513970"/>
                </a:lnTo>
                <a:lnTo>
                  <a:pt x="1373287" y="515552"/>
                </a:lnTo>
                <a:lnTo>
                  <a:pt x="1375439" y="517071"/>
                </a:lnTo>
                <a:lnTo>
                  <a:pt x="1377591" y="518527"/>
                </a:lnTo>
                <a:lnTo>
                  <a:pt x="1379743" y="519983"/>
                </a:lnTo>
                <a:lnTo>
                  <a:pt x="1381958" y="521439"/>
                </a:lnTo>
                <a:lnTo>
                  <a:pt x="1384111" y="522894"/>
                </a:lnTo>
                <a:lnTo>
                  <a:pt x="1386263" y="524287"/>
                </a:lnTo>
                <a:lnTo>
                  <a:pt x="1388415" y="525679"/>
                </a:lnTo>
                <a:lnTo>
                  <a:pt x="1390567" y="527009"/>
                </a:lnTo>
                <a:lnTo>
                  <a:pt x="1392719" y="528338"/>
                </a:lnTo>
                <a:lnTo>
                  <a:pt x="1394934" y="529667"/>
                </a:lnTo>
                <a:lnTo>
                  <a:pt x="1397086" y="530933"/>
                </a:lnTo>
                <a:lnTo>
                  <a:pt x="1399238" y="532199"/>
                </a:lnTo>
                <a:lnTo>
                  <a:pt x="1401391" y="533465"/>
                </a:lnTo>
                <a:lnTo>
                  <a:pt x="1403543" y="534731"/>
                </a:lnTo>
                <a:lnTo>
                  <a:pt x="1405695" y="535934"/>
                </a:lnTo>
                <a:lnTo>
                  <a:pt x="1407910" y="537073"/>
                </a:lnTo>
                <a:lnTo>
                  <a:pt x="1410062" y="538275"/>
                </a:lnTo>
                <a:lnTo>
                  <a:pt x="1412214" y="539415"/>
                </a:lnTo>
                <a:lnTo>
                  <a:pt x="1414366" y="540554"/>
                </a:lnTo>
                <a:lnTo>
                  <a:pt x="1416518" y="541630"/>
                </a:lnTo>
                <a:lnTo>
                  <a:pt x="1418671" y="542706"/>
                </a:lnTo>
                <a:lnTo>
                  <a:pt x="1420886" y="543782"/>
                </a:lnTo>
                <a:lnTo>
                  <a:pt x="1423038" y="544858"/>
                </a:lnTo>
                <a:lnTo>
                  <a:pt x="1425190" y="545871"/>
                </a:lnTo>
                <a:lnTo>
                  <a:pt x="1427342" y="546884"/>
                </a:lnTo>
                <a:lnTo>
                  <a:pt x="1429494" y="547897"/>
                </a:lnTo>
                <a:lnTo>
                  <a:pt x="1431646" y="548846"/>
                </a:lnTo>
                <a:lnTo>
                  <a:pt x="1433862" y="549796"/>
                </a:lnTo>
                <a:lnTo>
                  <a:pt x="1436014" y="550745"/>
                </a:lnTo>
                <a:lnTo>
                  <a:pt x="1438166" y="551631"/>
                </a:lnTo>
                <a:lnTo>
                  <a:pt x="1440318" y="552581"/>
                </a:lnTo>
                <a:lnTo>
                  <a:pt x="1442470" y="553467"/>
                </a:lnTo>
                <a:lnTo>
                  <a:pt x="1444622" y="554290"/>
                </a:lnTo>
                <a:lnTo>
                  <a:pt x="1446838" y="555176"/>
                </a:lnTo>
                <a:lnTo>
                  <a:pt x="1448990" y="555999"/>
                </a:lnTo>
                <a:lnTo>
                  <a:pt x="1451142" y="556821"/>
                </a:lnTo>
                <a:lnTo>
                  <a:pt x="1453294" y="557644"/>
                </a:lnTo>
                <a:lnTo>
                  <a:pt x="1455446" y="558404"/>
                </a:lnTo>
                <a:lnTo>
                  <a:pt x="1457598" y="559163"/>
                </a:lnTo>
                <a:lnTo>
                  <a:pt x="1459814" y="559923"/>
                </a:lnTo>
                <a:lnTo>
                  <a:pt x="1461966" y="560683"/>
                </a:lnTo>
                <a:lnTo>
                  <a:pt x="1464118" y="561442"/>
                </a:lnTo>
                <a:lnTo>
                  <a:pt x="1466270" y="562138"/>
                </a:lnTo>
                <a:lnTo>
                  <a:pt x="1468422" y="562835"/>
                </a:lnTo>
                <a:lnTo>
                  <a:pt x="1470574" y="563531"/>
                </a:lnTo>
                <a:lnTo>
                  <a:pt x="1472789" y="564164"/>
                </a:lnTo>
                <a:lnTo>
                  <a:pt x="1474941" y="564860"/>
                </a:lnTo>
                <a:lnTo>
                  <a:pt x="1477094" y="565493"/>
                </a:lnTo>
                <a:lnTo>
                  <a:pt x="1479246" y="566126"/>
                </a:lnTo>
                <a:lnTo>
                  <a:pt x="1481398" y="566696"/>
                </a:lnTo>
                <a:lnTo>
                  <a:pt x="1483550" y="567329"/>
                </a:lnTo>
                <a:lnTo>
                  <a:pt x="1485702" y="567898"/>
                </a:lnTo>
                <a:lnTo>
                  <a:pt x="1487917" y="568468"/>
                </a:lnTo>
                <a:lnTo>
                  <a:pt x="1490069" y="569038"/>
                </a:lnTo>
                <a:lnTo>
                  <a:pt x="1492221" y="569607"/>
                </a:lnTo>
                <a:lnTo>
                  <a:pt x="1494374" y="570177"/>
                </a:lnTo>
                <a:lnTo>
                  <a:pt x="1496526" y="570683"/>
                </a:lnTo>
                <a:lnTo>
                  <a:pt x="1498741" y="571190"/>
                </a:lnTo>
                <a:lnTo>
                  <a:pt x="1500893" y="571696"/>
                </a:lnTo>
                <a:lnTo>
                  <a:pt x="1503045" y="572203"/>
                </a:lnTo>
                <a:lnTo>
                  <a:pt x="1505197" y="572709"/>
                </a:lnTo>
                <a:lnTo>
                  <a:pt x="1507349" y="573152"/>
                </a:lnTo>
                <a:lnTo>
                  <a:pt x="1509501" y="573595"/>
                </a:lnTo>
                <a:lnTo>
                  <a:pt x="1511654" y="574038"/>
                </a:lnTo>
                <a:lnTo>
                  <a:pt x="1513869" y="574481"/>
                </a:lnTo>
                <a:lnTo>
                  <a:pt x="1516021" y="574924"/>
                </a:lnTo>
                <a:lnTo>
                  <a:pt x="1518173" y="575367"/>
                </a:lnTo>
                <a:lnTo>
                  <a:pt x="1520325" y="575747"/>
                </a:lnTo>
                <a:lnTo>
                  <a:pt x="1522477" y="576190"/>
                </a:lnTo>
                <a:lnTo>
                  <a:pt x="1524693" y="576570"/>
                </a:lnTo>
                <a:lnTo>
                  <a:pt x="1526845" y="576950"/>
                </a:lnTo>
                <a:lnTo>
                  <a:pt x="1528997" y="577330"/>
                </a:lnTo>
                <a:lnTo>
                  <a:pt x="1531149" y="577709"/>
                </a:lnTo>
                <a:lnTo>
                  <a:pt x="1533301" y="578026"/>
                </a:lnTo>
                <a:lnTo>
                  <a:pt x="1535453" y="578406"/>
                </a:lnTo>
                <a:lnTo>
                  <a:pt x="1537669" y="578722"/>
                </a:lnTo>
                <a:lnTo>
                  <a:pt x="1539821" y="579039"/>
                </a:lnTo>
                <a:lnTo>
                  <a:pt x="1541973" y="579418"/>
                </a:lnTo>
                <a:lnTo>
                  <a:pt x="1544125" y="579735"/>
                </a:lnTo>
                <a:lnTo>
                  <a:pt x="1546277" y="579988"/>
                </a:lnTo>
                <a:lnTo>
                  <a:pt x="1548429" y="580305"/>
                </a:lnTo>
                <a:lnTo>
                  <a:pt x="1550644" y="580621"/>
                </a:lnTo>
                <a:lnTo>
                  <a:pt x="1552797" y="580874"/>
                </a:lnTo>
                <a:lnTo>
                  <a:pt x="1554949" y="581191"/>
                </a:lnTo>
                <a:lnTo>
                  <a:pt x="1557101" y="581444"/>
                </a:lnTo>
                <a:lnTo>
                  <a:pt x="1559253" y="581697"/>
                </a:lnTo>
                <a:lnTo>
                  <a:pt x="1561405" y="581950"/>
                </a:lnTo>
                <a:lnTo>
                  <a:pt x="1563620" y="582203"/>
                </a:lnTo>
                <a:lnTo>
                  <a:pt x="1565772" y="582457"/>
                </a:lnTo>
                <a:lnTo>
                  <a:pt x="1567924" y="582710"/>
                </a:lnTo>
                <a:lnTo>
                  <a:pt x="1570077" y="582963"/>
                </a:lnTo>
                <a:lnTo>
                  <a:pt x="1572229" y="583153"/>
                </a:lnTo>
                <a:lnTo>
                  <a:pt x="1574381" y="583406"/>
                </a:lnTo>
                <a:lnTo>
                  <a:pt x="1576596" y="583596"/>
                </a:lnTo>
                <a:lnTo>
                  <a:pt x="1578748" y="583849"/>
                </a:lnTo>
                <a:lnTo>
                  <a:pt x="1580900" y="584039"/>
                </a:lnTo>
                <a:lnTo>
                  <a:pt x="1583052" y="584229"/>
                </a:lnTo>
                <a:lnTo>
                  <a:pt x="1585204" y="584419"/>
                </a:lnTo>
                <a:lnTo>
                  <a:pt x="1587357" y="584609"/>
                </a:lnTo>
                <a:lnTo>
                  <a:pt x="1589509" y="584799"/>
                </a:lnTo>
                <a:lnTo>
                  <a:pt x="1591724" y="584989"/>
                </a:lnTo>
                <a:lnTo>
                  <a:pt x="1593876" y="585178"/>
                </a:lnTo>
                <a:lnTo>
                  <a:pt x="1596028" y="585305"/>
                </a:lnTo>
                <a:lnTo>
                  <a:pt x="1598180" y="585495"/>
                </a:lnTo>
                <a:lnTo>
                  <a:pt x="1600332" y="585621"/>
                </a:lnTo>
                <a:lnTo>
                  <a:pt x="1602484" y="585811"/>
                </a:lnTo>
                <a:lnTo>
                  <a:pt x="1604700" y="585938"/>
                </a:lnTo>
                <a:lnTo>
                  <a:pt x="1606852" y="586128"/>
                </a:lnTo>
                <a:lnTo>
                  <a:pt x="1609004" y="586254"/>
                </a:lnTo>
                <a:lnTo>
                  <a:pt x="1611156" y="586381"/>
                </a:lnTo>
                <a:lnTo>
                  <a:pt x="1613308" y="586508"/>
                </a:lnTo>
                <a:lnTo>
                  <a:pt x="1615524" y="586634"/>
                </a:lnTo>
                <a:lnTo>
                  <a:pt x="1617676" y="586761"/>
                </a:lnTo>
                <a:lnTo>
                  <a:pt x="1619828" y="586887"/>
                </a:lnTo>
                <a:lnTo>
                  <a:pt x="1621980" y="587014"/>
                </a:lnTo>
                <a:lnTo>
                  <a:pt x="1624132" y="587141"/>
                </a:lnTo>
                <a:lnTo>
                  <a:pt x="1626284" y="587267"/>
                </a:lnTo>
                <a:lnTo>
                  <a:pt x="1628499" y="587394"/>
                </a:lnTo>
                <a:lnTo>
                  <a:pt x="1630652" y="587457"/>
                </a:lnTo>
                <a:lnTo>
                  <a:pt x="1632804" y="587584"/>
                </a:lnTo>
                <a:lnTo>
                  <a:pt x="1634956" y="587710"/>
                </a:lnTo>
                <a:lnTo>
                  <a:pt x="1637108" y="587774"/>
                </a:lnTo>
                <a:lnTo>
                  <a:pt x="1639260" y="587900"/>
                </a:lnTo>
                <a:lnTo>
                  <a:pt x="1641412" y="587963"/>
                </a:lnTo>
                <a:lnTo>
                  <a:pt x="1643627" y="588090"/>
                </a:lnTo>
                <a:lnTo>
                  <a:pt x="1645780" y="588153"/>
                </a:lnTo>
                <a:lnTo>
                  <a:pt x="1647932" y="588217"/>
                </a:lnTo>
                <a:lnTo>
                  <a:pt x="1650084" y="588343"/>
                </a:lnTo>
                <a:lnTo>
                  <a:pt x="1652236" y="588407"/>
                </a:lnTo>
                <a:lnTo>
                  <a:pt x="1654388" y="588470"/>
                </a:lnTo>
                <a:lnTo>
                  <a:pt x="1656603" y="588533"/>
                </a:lnTo>
                <a:lnTo>
                  <a:pt x="1658755" y="588660"/>
                </a:lnTo>
                <a:lnTo>
                  <a:pt x="1660907" y="588723"/>
                </a:lnTo>
                <a:lnTo>
                  <a:pt x="1663060" y="588786"/>
                </a:lnTo>
                <a:lnTo>
                  <a:pt x="1665212" y="588850"/>
                </a:lnTo>
                <a:lnTo>
                  <a:pt x="1667364" y="588913"/>
                </a:lnTo>
                <a:lnTo>
                  <a:pt x="1669579" y="588976"/>
                </a:lnTo>
                <a:lnTo>
                  <a:pt x="1671731" y="589040"/>
                </a:lnTo>
                <a:lnTo>
                  <a:pt x="1673883" y="589103"/>
                </a:lnTo>
                <a:lnTo>
                  <a:pt x="1676035" y="589166"/>
                </a:lnTo>
                <a:lnTo>
                  <a:pt x="1678187" y="589229"/>
                </a:lnTo>
                <a:lnTo>
                  <a:pt x="1680403" y="589229"/>
                </a:lnTo>
                <a:lnTo>
                  <a:pt x="1682555" y="589293"/>
                </a:lnTo>
                <a:lnTo>
                  <a:pt x="1684707" y="589356"/>
                </a:lnTo>
                <a:lnTo>
                  <a:pt x="1686859" y="589419"/>
                </a:lnTo>
                <a:lnTo>
                  <a:pt x="1689011" y="589483"/>
                </a:lnTo>
                <a:lnTo>
                  <a:pt x="1691163" y="589483"/>
                </a:lnTo>
                <a:lnTo>
                  <a:pt x="1693379" y="589546"/>
                </a:lnTo>
                <a:lnTo>
                  <a:pt x="1695531" y="589609"/>
                </a:lnTo>
                <a:lnTo>
                  <a:pt x="1697683" y="589609"/>
                </a:lnTo>
                <a:lnTo>
                  <a:pt x="1699835" y="589672"/>
                </a:lnTo>
                <a:lnTo>
                  <a:pt x="1701987" y="589736"/>
                </a:lnTo>
                <a:lnTo>
                  <a:pt x="1704139" y="589736"/>
                </a:lnTo>
                <a:lnTo>
                  <a:pt x="1706355" y="589799"/>
                </a:lnTo>
                <a:lnTo>
                  <a:pt x="1708507" y="589799"/>
                </a:lnTo>
                <a:lnTo>
                  <a:pt x="1710659" y="589862"/>
                </a:lnTo>
                <a:lnTo>
                  <a:pt x="1712811" y="589862"/>
                </a:lnTo>
                <a:lnTo>
                  <a:pt x="1714963" y="589926"/>
                </a:lnTo>
                <a:lnTo>
                  <a:pt x="1717115" y="589926"/>
                </a:lnTo>
                <a:lnTo>
                  <a:pt x="1719330" y="589989"/>
                </a:lnTo>
                <a:lnTo>
                  <a:pt x="1721482" y="589989"/>
                </a:lnTo>
                <a:lnTo>
                  <a:pt x="1723635" y="590052"/>
                </a:lnTo>
                <a:lnTo>
                  <a:pt x="1725787" y="590052"/>
                </a:lnTo>
                <a:lnTo>
                  <a:pt x="1727939" y="590116"/>
                </a:lnTo>
                <a:lnTo>
                  <a:pt x="1730091" y="590116"/>
                </a:lnTo>
                <a:lnTo>
                  <a:pt x="1732243" y="590116"/>
                </a:lnTo>
                <a:lnTo>
                  <a:pt x="1734458" y="590179"/>
                </a:lnTo>
                <a:lnTo>
                  <a:pt x="1736610" y="590179"/>
                </a:lnTo>
                <a:lnTo>
                  <a:pt x="1738763" y="590179"/>
                </a:lnTo>
                <a:lnTo>
                  <a:pt x="1740915" y="590242"/>
                </a:lnTo>
                <a:lnTo>
                  <a:pt x="1743067" y="590242"/>
                </a:lnTo>
                <a:lnTo>
                  <a:pt x="1745219" y="590242"/>
                </a:lnTo>
                <a:lnTo>
                  <a:pt x="1747434" y="590305"/>
                </a:lnTo>
                <a:lnTo>
                  <a:pt x="1749586" y="590305"/>
                </a:lnTo>
                <a:lnTo>
                  <a:pt x="1751738" y="590305"/>
                </a:lnTo>
                <a:lnTo>
                  <a:pt x="1753890" y="590369"/>
                </a:lnTo>
                <a:lnTo>
                  <a:pt x="1756043" y="590369"/>
                </a:lnTo>
                <a:lnTo>
                  <a:pt x="1758258" y="590369"/>
                </a:lnTo>
                <a:lnTo>
                  <a:pt x="1760410" y="590369"/>
                </a:lnTo>
                <a:lnTo>
                  <a:pt x="1762562" y="590432"/>
                </a:lnTo>
                <a:lnTo>
                  <a:pt x="1764714" y="590432"/>
                </a:lnTo>
                <a:lnTo>
                  <a:pt x="1766866" y="590432"/>
                </a:lnTo>
                <a:lnTo>
                  <a:pt x="1769018" y="590432"/>
                </a:lnTo>
                <a:lnTo>
                  <a:pt x="1771234" y="590432"/>
                </a:lnTo>
                <a:lnTo>
                  <a:pt x="1773386" y="590495"/>
                </a:lnTo>
                <a:lnTo>
                  <a:pt x="1775538" y="590495"/>
                </a:lnTo>
                <a:lnTo>
                  <a:pt x="1777690" y="590495"/>
                </a:lnTo>
                <a:lnTo>
                  <a:pt x="1779842" y="590495"/>
                </a:lnTo>
                <a:lnTo>
                  <a:pt x="1781994" y="590495"/>
                </a:lnTo>
                <a:lnTo>
                  <a:pt x="1784210" y="590559"/>
                </a:lnTo>
                <a:lnTo>
                  <a:pt x="1797122" y="590559"/>
                </a:lnTo>
                <a:lnTo>
                  <a:pt x="1799338" y="590622"/>
                </a:lnTo>
                <a:lnTo>
                  <a:pt x="1818770" y="590622"/>
                </a:lnTo>
                <a:lnTo>
                  <a:pt x="1820922" y="590685"/>
                </a:lnTo>
                <a:lnTo>
                  <a:pt x="1849089" y="590685"/>
                </a:lnTo>
                <a:lnTo>
                  <a:pt x="1851241" y="590749"/>
                </a:lnTo>
                <a:lnTo>
                  <a:pt x="1868521" y="590749"/>
                </a:lnTo>
              </a:path>
            </a:pathLst>
          </a:custGeom>
          <a:ln w="949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97667" y="2703324"/>
            <a:ext cx="1868805" cy="508000"/>
          </a:xfrm>
          <a:custGeom>
            <a:avLst/>
            <a:gdLst/>
            <a:ahLst/>
            <a:cxnLst/>
            <a:rect l="l" t="t" r="r" b="b"/>
            <a:pathLst>
              <a:path w="1868805" h="508000">
                <a:moveTo>
                  <a:pt x="0" y="507830"/>
                </a:moveTo>
                <a:lnTo>
                  <a:pt x="2151" y="507703"/>
                </a:lnTo>
                <a:lnTo>
                  <a:pt x="4304" y="507577"/>
                </a:lnTo>
                <a:lnTo>
                  <a:pt x="6456" y="507513"/>
                </a:lnTo>
                <a:lnTo>
                  <a:pt x="8671" y="507387"/>
                </a:lnTo>
                <a:lnTo>
                  <a:pt x="10823" y="507323"/>
                </a:lnTo>
                <a:lnTo>
                  <a:pt x="12975" y="507197"/>
                </a:lnTo>
                <a:lnTo>
                  <a:pt x="15127" y="507070"/>
                </a:lnTo>
                <a:lnTo>
                  <a:pt x="17279" y="507007"/>
                </a:lnTo>
                <a:lnTo>
                  <a:pt x="19432" y="506880"/>
                </a:lnTo>
                <a:lnTo>
                  <a:pt x="21647" y="506754"/>
                </a:lnTo>
                <a:lnTo>
                  <a:pt x="23799" y="506690"/>
                </a:lnTo>
                <a:lnTo>
                  <a:pt x="25951" y="506564"/>
                </a:lnTo>
                <a:lnTo>
                  <a:pt x="28103" y="506437"/>
                </a:lnTo>
                <a:lnTo>
                  <a:pt x="30255" y="506311"/>
                </a:lnTo>
                <a:lnTo>
                  <a:pt x="32407" y="506247"/>
                </a:lnTo>
                <a:lnTo>
                  <a:pt x="34623" y="506121"/>
                </a:lnTo>
                <a:lnTo>
                  <a:pt x="36775" y="505994"/>
                </a:lnTo>
                <a:lnTo>
                  <a:pt x="38927" y="505868"/>
                </a:lnTo>
                <a:lnTo>
                  <a:pt x="41079" y="505741"/>
                </a:lnTo>
                <a:lnTo>
                  <a:pt x="43231" y="505678"/>
                </a:lnTo>
                <a:lnTo>
                  <a:pt x="45383" y="505551"/>
                </a:lnTo>
                <a:lnTo>
                  <a:pt x="47599" y="505424"/>
                </a:lnTo>
                <a:lnTo>
                  <a:pt x="49751" y="505298"/>
                </a:lnTo>
                <a:lnTo>
                  <a:pt x="51903" y="505171"/>
                </a:lnTo>
                <a:lnTo>
                  <a:pt x="54055" y="505045"/>
                </a:lnTo>
                <a:lnTo>
                  <a:pt x="56207" y="504918"/>
                </a:lnTo>
                <a:lnTo>
                  <a:pt x="58422" y="504791"/>
                </a:lnTo>
                <a:lnTo>
                  <a:pt x="60574" y="504665"/>
                </a:lnTo>
                <a:lnTo>
                  <a:pt x="62727" y="504538"/>
                </a:lnTo>
                <a:lnTo>
                  <a:pt x="64879" y="504412"/>
                </a:lnTo>
                <a:lnTo>
                  <a:pt x="67031" y="504285"/>
                </a:lnTo>
                <a:lnTo>
                  <a:pt x="69183" y="504159"/>
                </a:lnTo>
                <a:lnTo>
                  <a:pt x="71335" y="504032"/>
                </a:lnTo>
                <a:lnTo>
                  <a:pt x="73550" y="503905"/>
                </a:lnTo>
                <a:lnTo>
                  <a:pt x="75702" y="503779"/>
                </a:lnTo>
                <a:lnTo>
                  <a:pt x="77854" y="503652"/>
                </a:lnTo>
                <a:lnTo>
                  <a:pt x="80007" y="503526"/>
                </a:lnTo>
                <a:lnTo>
                  <a:pt x="82159" y="503399"/>
                </a:lnTo>
                <a:lnTo>
                  <a:pt x="84311" y="503272"/>
                </a:lnTo>
                <a:lnTo>
                  <a:pt x="86526" y="503082"/>
                </a:lnTo>
                <a:lnTo>
                  <a:pt x="88678" y="502956"/>
                </a:lnTo>
                <a:lnTo>
                  <a:pt x="90830" y="502829"/>
                </a:lnTo>
                <a:lnTo>
                  <a:pt x="92982" y="502703"/>
                </a:lnTo>
                <a:lnTo>
                  <a:pt x="95134" y="502513"/>
                </a:lnTo>
                <a:lnTo>
                  <a:pt x="97287" y="502386"/>
                </a:lnTo>
                <a:lnTo>
                  <a:pt x="99502" y="502260"/>
                </a:lnTo>
                <a:lnTo>
                  <a:pt x="101654" y="502133"/>
                </a:lnTo>
                <a:lnTo>
                  <a:pt x="103806" y="501943"/>
                </a:lnTo>
                <a:lnTo>
                  <a:pt x="105958" y="501817"/>
                </a:lnTo>
                <a:lnTo>
                  <a:pt x="108110" y="501690"/>
                </a:lnTo>
                <a:lnTo>
                  <a:pt x="110262" y="501500"/>
                </a:lnTo>
                <a:lnTo>
                  <a:pt x="112478" y="501373"/>
                </a:lnTo>
                <a:lnTo>
                  <a:pt x="114630" y="501184"/>
                </a:lnTo>
                <a:lnTo>
                  <a:pt x="116782" y="501057"/>
                </a:lnTo>
                <a:lnTo>
                  <a:pt x="118934" y="500867"/>
                </a:lnTo>
                <a:lnTo>
                  <a:pt x="121086" y="500740"/>
                </a:lnTo>
                <a:lnTo>
                  <a:pt x="123302" y="500551"/>
                </a:lnTo>
                <a:lnTo>
                  <a:pt x="125454" y="500424"/>
                </a:lnTo>
                <a:lnTo>
                  <a:pt x="127606" y="500234"/>
                </a:lnTo>
                <a:lnTo>
                  <a:pt x="129758" y="500108"/>
                </a:lnTo>
                <a:lnTo>
                  <a:pt x="131910" y="499918"/>
                </a:lnTo>
                <a:lnTo>
                  <a:pt x="134062" y="499728"/>
                </a:lnTo>
                <a:lnTo>
                  <a:pt x="136214" y="499601"/>
                </a:lnTo>
                <a:lnTo>
                  <a:pt x="138430" y="499411"/>
                </a:lnTo>
                <a:lnTo>
                  <a:pt x="140582" y="499221"/>
                </a:lnTo>
                <a:lnTo>
                  <a:pt x="142734" y="499031"/>
                </a:lnTo>
                <a:lnTo>
                  <a:pt x="144886" y="498905"/>
                </a:lnTo>
                <a:lnTo>
                  <a:pt x="147038" y="498715"/>
                </a:lnTo>
                <a:lnTo>
                  <a:pt x="149253" y="498525"/>
                </a:lnTo>
                <a:lnTo>
                  <a:pt x="151405" y="498335"/>
                </a:lnTo>
                <a:lnTo>
                  <a:pt x="153557" y="498145"/>
                </a:lnTo>
                <a:lnTo>
                  <a:pt x="155710" y="497955"/>
                </a:lnTo>
                <a:lnTo>
                  <a:pt x="157862" y="497766"/>
                </a:lnTo>
                <a:lnTo>
                  <a:pt x="160014" y="497576"/>
                </a:lnTo>
                <a:lnTo>
                  <a:pt x="162166" y="497386"/>
                </a:lnTo>
                <a:lnTo>
                  <a:pt x="164381" y="497196"/>
                </a:lnTo>
                <a:lnTo>
                  <a:pt x="166533" y="497006"/>
                </a:lnTo>
                <a:lnTo>
                  <a:pt x="168685" y="496816"/>
                </a:lnTo>
                <a:lnTo>
                  <a:pt x="170837" y="496626"/>
                </a:lnTo>
                <a:lnTo>
                  <a:pt x="172990" y="496436"/>
                </a:lnTo>
                <a:lnTo>
                  <a:pt x="175142" y="496246"/>
                </a:lnTo>
                <a:lnTo>
                  <a:pt x="177357" y="496057"/>
                </a:lnTo>
                <a:lnTo>
                  <a:pt x="179509" y="495867"/>
                </a:lnTo>
                <a:lnTo>
                  <a:pt x="181661" y="495613"/>
                </a:lnTo>
                <a:lnTo>
                  <a:pt x="183813" y="495424"/>
                </a:lnTo>
                <a:lnTo>
                  <a:pt x="185965" y="495234"/>
                </a:lnTo>
                <a:lnTo>
                  <a:pt x="188117" y="494980"/>
                </a:lnTo>
                <a:lnTo>
                  <a:pt x="190333" y="494791"/>
                </a:lnTo>
                <a:lnTo>
                  <a:pt x="192485" y="494601"/>
                </a:lnTo>
                <a:lnTo>
                  <a:pt x="194637" y="494348"/>
                </a:lnTo>
                <a:lnTo>
                  <a:pt x="196789" y="494158"/>
                </a:lnTo>
                <a:lnTo>
                  <a:pt x="198941" y="493904"/>
                </a:lnTo>
                <a:lnTo>
                  <a:pt x="201157" y="493715"/>
                </a:lnTo>
                <a:lnTo>
                  <a:pt x="203309" y="493461"/>
                </a:lnTo>
                <a:lnTo>
                  <a:pt x="205461" y="493208"/>
                </a:lnTo>
                <a:lnTo>
                  <a:pt x="207613" y="493018"/>
                </a:lnTo>
                <a:lnTo>
                  <a:pt x="209765" y="492765"/>
                </a:lnTo>
                <a:lnTo>
                  <a:pt x="211917" y="492512"/>
                </a:lnTo>
                <a:lnTo>
                  <a:pt x="214069" y="492322"/>
                </a:lnTo>
                <a:lnTo>
                  <a:pt x="216285" y="492069"/>
                </a:lnTo>
                <a:lnTo>
                  <a:pt x="218437" y="491816"/>
                </a:lnTo>
                <a:lnTo>
                  <a:pt x="220589" y="491562"/>
                </a:lnTo>
                <a:lnTo>
                  <a:pt x="222741" y="491309"/>
                </a:lnTo>
                <a:lnTo>
                  <a:pt x="224893" y="491056"/>
                </a:lnTo>
                <a:lnTo>
                  <a:pt x="227045" y="490803"/>
                </a:lnTo>
                <a:lnTo>
                  <a:pt x="229260" y="490550"/>
                </a:lnTo>
                <a:lnTo>
                  <a:pt x="231413" y="490297"/>
                </a:lnTo>
                <a:lnTo>
                  <a:pt x="233565" y="490043"/>
                </a:lnTo>
                <a:lnTo>
                  <a:pt x="235717" y="489790"/>
                </a:lnTo>
                <a:lnTo>
                  <a:pt x="237869" y="489537"/>
                </a:lnTo>
                <a:lnTo>
                  <a:pt x="240084" y="489284"/>
                </a:lnTo>
                <a:lnTo>
                  <a:pt x="242236" y="488967"/>
                </a:lnTo>
                <a:lnTo>
                  <a:pt x="244388" y="488714"/>
                </a:lnTo>
                <a:lnTo>
                  <a:pt x="246540" y="488461"/>
                </a:lnTo>
                <a:lnTo>
                  <a:pt x="248693" y="488144"/>
                </a:lnTo>
                <a:lnTo>
                  <a:pt x="250845" y="487891"/>
                </a:lnTo>
                <a:lnTo>
                  <a:pt x="253060" y="487575"/>
                </a:lnTo>
                <a:lnTo>
                  <a:pt x="255212" y="487322"/>
                </a:lnTo>
                <a:lnTo>
                  <a:pt x="257364" y="487005"/>
                </a:lnTo>
                <a:lnTo>
                  <a:pt x="259516" y="486752"/>
                </a:lnTo>
                <a:lnTo>
                  <a:pt x="261668" y="486435"/>
                </a:lnTo>
                <a:lnTo>
                  <a:pt x="263820" y="486119"/>
                </a:lnTo>
                <a:lnTo>
                  <a:pt x="265973" y="485866"/>
                </a:lnTo>
                <a:lnTo>
                  <a:pt x="268188" y="485549"/>
                </a:lnTo>
                <a:lnTo>
                  <a:pt x="270340" y="485233"/>
                </a:lnTo>
                <a:lnTo>
                  <a:pt x="272492" y="484916"/>
                </a:lnTo>
                <a:lnTo>
                  <a:pt x="274644" y="484600"/>
                </a:lnTo>
                <a:lnTo>
                  <a:pt x="276796" y="484283"/>
                </a:lnTo>
                <a:lnTo>
                  <a:pt x="278948" y="483967"/>
                </a:lnTo>
                <a:lnTo>
                  <a:pt x="281164" y="483650"/>
                </a:lnTo>
                <a:lnTo>
                  <a:pt x="283316" y="483334"/>
                </a:lnTo>
                <a:lnTo>
                  <a:pt x="285468" y="482954"/>
                </a:lnTo>
                <a:lnTo>
                  <a:pt x="287620" y="482638"/>
                </a:lnTo>
                <a:lnTo>
                  <a:pt x="289772" y="482321"/>
                </a:lnTo>
                <a:lnTo>
                  <a:pt x="291924" y="481941"/>
                </a:lnTo>
                <a:lnTo>
                  <a:pt x="294140" y="481625"/>
                </a:lnTo>
                <a:lnTo>
                  <a:pt x="296292" y="481245"/>
                </a:lnTo>
                <a:lnTo>
                  <a:pt x="298444" y="480929"/>
                </a:lnTo>
                <a:lnTo>
                  <a:pt x="300596" y="480549"/>
                </a:lnTo>
                <a:lnTo>
                  <a:pt x="302748" y="480232"/>
                </a:lnTo>
                <a:lnTo>
                  <a:pt x="304900" y="479853"/>
                </a:lnTo>
                <a:lnTo>
                  <a:pt x="307115" y="479473"/>
                </a:lnTo>
                <a:lnTo>
                  <a:pt x="309268" y="479093"/>
                </a:lnTo>
                <a:lnTo>
                  <a:pt x="311420" y="478713"/>
                </a:lnTo>
                <a:lnTo>
                  <a:pt x="313572" y="478333"/>
                </a:lnTo>
                <a:lnTo>
                  <a:pt x="315724" y="477954"/>
                </a:lnTo>
                <a:lnTo>
                  <a:pt x="317876" y="477574"/>
                </a:lnTo>
                <a:lnTo>
                  <a:pt x="320091" y="477194"/>
                </a:lnTo>
                <a:lnTo>
                  <a:pt x="322243" y="476814"/>
                </a:lnTo>
                <a:lnTo>
                  <a:pt x="324396" y="476435"/>
                </a:lnTo>
                <a:lnTo>
                  <a:pt x="326548" y="475991"/>
                </a:lnTo>
                <a:lnTo>
                  <a:pt x="328700" y="475612"/>
                </a:lnTo>
                <a:lnTo>
                  <a:pt x="330852" y="475169"/>
                </a:lnTo>
                <a:lnTo>
                  <a:pt x="333067" y="474789"/>
                </a:lnTo>
                <a:lnTo>
                  <a:pt x="335219" y="474346"/>
                </a:lnTo>
                <a:lnTo>
                  <a:pt x="337371" y="473903"/>
                </a:lnTo>
                <a:lnTo>
                  <a:pt x="339523" y="473460"/>
                </a:lnTo>
                <a:lnTo>
                  <a:pt x="341676" y="473080"/>
                </a:lnTo>
                <a:lnTo>
                  <a:pt x="343828" y="472637"/>
                </a:lnTo>
                <a:lnTo>
                  <a:pt x="346043" y="472194"/>
                </a:lnTo>
                <a:lnTo>
                  <a:pt x="348195" y="471751"/>
                </a:lnTo>
                <a:lnTo>
                  <a:pt x="350347" y="471244"/>
                </a:lnTo>
                <a:lnTo>
                  <a:pt x="352499" y="470801"/>
                </a:lnTo>
                <a:lnTo>
                  <a:pt x="354651" y="470358"/>
                </a:lnTo>
                <a:lnTo>
                  <a:pt x="356803" y="469852"/>
                </a:lnTo>
                <a:lnTo>
                  <a:pt x="359019" y="469409"/>
                </a:lnTo>
                <a:lnTo>
                  <a:pt x="361171" y="468902"/>
                </a:lnTo>
                <a:lnTo>
                  <a:pt x="363323" y="468459"/>
                </a:lnTo>
                <a:lnTo>
                  <a:pt x="365475" y="467953"/>
                </a:lnTo>
                <a:lnTo>
                  <a:pt x="367627" y="467446"/>
                </a:lnTo>
                <a:lnTo>
                  <a:pt x="369843" y="466940"/>
                </a:lnTo>
                <a:lnTo>
                  <a:pt x="371995" y="466434"/>
                </a:lnTo>
                <a:lnTo>
                  <a:pt x="374147" y="465927"/>
                </a:lnTo>
                <a:lnTo>
                  <a:pt x="376299" y="465421"/>
                </a:lnTo>
                <a:lnTo>
                  <a:pt x="378451" y="464914"/>
                </a:lnTo>
                <a:lnTo>
                  <a:pt x="380603" y="464345"/>
                </a:lnTo>
                <a:lnTo>
                  <a:pt x="382818" y="463838"/>
                </a:lnTo>
                <a:lnTo>
                  <a:pt x="384971" y="463269"/>
                </a:lnTo>
                <a:lnTo>
                  <a:pt x="387123" y="462762"/>
                </a:lnTo>
                <a:lnTo>
                  <a:pt x="389275" y="462193"/>
                </a:lnTo>
                <a:lnTo>
                  <a:pt x="391427" y="461623"/>
                </a:lnTo>
                <a:lnTo>
                  <a:pt x="393579" y="461053"/>
                </a:lnTo>
                <a:lnTo>
                  <a:pt x="395731" y="460484"/>
                </a:lnTo>
                <a:lnTo>
                  <a:pt x="397946" y="459914"/>
                </a:lnTo>
                <a:lnTo>
                  <a:pt x="400098" y="459344"/>
                </a:lnTo>
                <a:lnTo>
                  <a:pt x="402251" y="458775"/>
                </a:lnTo>
                <a:lnTo>
                  <a:pt x="404403" y="458142"/>
                </a:lnTo>
                <a:lnTo>
                  <a:pt x="406555" y="457572"/>
                </a:lnTo>
                <a:lnTo>
                  <a:pt x="408707" y="456939"/>
                </a:lnTo>
                <a:lnTo>
                  <a:pt x="410922" y="456306"/>
                </a:lnTo>
                <a:lnTo>
                  <a:pt x="413074" y="455673"/>
                </a:lnTo>
                <a:lnTo>
                  <a:pt x="415226" y="455040"/>
                </a:lnTo>
                <a:lnTo>
                  <a:pt x="417379" y="454407"/>
                </a:lnTo>
                <a:lnTo>
                  <a:pt x="419531" y="453774"/>
                </a:lnTo>
                <a:lnTo>
                  <a:pt x="421683" y="453141"/>
                </a:lnTo>
                <a:lnTo>
                  <a:pt x="423898" y="452445"/>
                </a:lnTo>
                <a:lnTo>
                  <a:pt x="426050" y="451812"/>
                </a:lnTo>
                <a:lnTo>
                  <a:pt x="428202" y="451116"/>
                </a:lnTo>
                <a:lnTo>
                  <a:pt x="430354" y="450420"/>
                </a:lnTo>
                <a:lnTo>
                  <a:pt x="432506" y="449723"/>
                </a:lnTo>
                <a:lnTo>
                  <a:pt x="434722" y="449027"/>
                </a:lnTo>
                <a:lnTo>
                  <a:pt x="436874" y="448331"/>
                </a:lnTo>
                <a:lnTo>
                  <a:pt x="439026" y="447634"/>
                </a:lnTo>
                <a:lnTo>
                  <a:pt x="441178" y="446875"/>
                </a:lnTo>
                <a:lnTo>
                  <a:pt x="443330" y="446179"/>
                </a:lnTo>
                <a:lnTo>
                  <a:pt x="445482" y="445419"/>
                </a:lnTo>
                <a:lnTo>
                  <a:pt x="447634" y="444660"/>
                </a:lnTo>
                <a:lnTo>
                  <a:pt x="449850" y="443900"/>
                </a:lnTo>
                <a:lnTo>
                  <a:pt x="452002" y="443140"/>
                </a:lnTo>
                <a:lnTo>
                  <a:pt x="454154" y="442381"/>
                </a:lnTo>
                <a:lnTo>
                  <a:pt x="456306" y="441558"/>
                </a:lnTo>
                <a:lnTo>
                  <a:pt x="458458" y="440798"/>
                </a:lnTo>
                <a:lnTo>
                  <a:pt x="460610" y="439976"/>
                </a:lnTo>
                <a:lnTo>
                  <a:pt x="462826" y="439153"/>
                </a:lnTo>
                <a:lnTo>
                  <a:pt x="464978" y="438330"/>
                </a:lnTo>
                <a:lnTo>
                  <a:pt x="467130" y="437507"/>
                </a:lnTo>
                <a:lnTo>
                  <a:pt x="469282" y="436684"/>
                </a:lnTo>
                <a:lnTo>
                  <a:pt x="471434" y="435798"/>
                </a:lnTo>
                <a:lnTo>
                  <a:pt x="473586" y="434975"/>
                </a:lnTo>
                <a:lnTo>
                  <a:pt x="475801" y="434089"/>
                </a:lnTo>
                <a:lnTo>
                  <a:pt x="477954" y="433203"/>
                </a:lnTo>
                <a:lnTo>
                  <a:pt x="480106" y="432317"/>
                </a:lnTo>
                <a:lnTo>
                  <a:pt x="482258" y="431430"/>
                </a:lnTo>
                <a:lnTo>
                  <a:pt x="484410" y="430481"/>
                </a:lnTo>
                <a:lnTo>
                  <a:pt x="486625" y="429595"/>
                </a:lnTo>
                <a:lnTo>
                  <a:pt x="488777" y="428645"/>
                </a:lnTo>
                <a:lnTo>
                  <a:pt x="490929" y="427696"/>
                </a:lnTo>
                <a:lnTo>
                  <a:pt x="493081" y="426747"/>
                </a:lnTo>
                <a:lnTo>
                  <a:pt x="495234" y="425797"/>
                </a:lnTo>
                <a:lnTo>
                  <a:pt x="497386" y="424784"/>
                </a:lnTo>
                <a:lnTo>
                  <a:pt x="499601" y="423835"/>
                </a:lnTo>
                <a:lnTo>
                  <a:pt x="501753" y="422822"/>
                </a:lnTo>
                <a:lnTo>
                  <a:pt x="503905" y="421809"/>
                </a:lnTo>
                <a:lnTo>
                  <a:pt x="506057" y="420797"/>
                </a:lnTo>
                <a:lnTo>
                  <a:pt x="508209" y="419721"/>
                </a:lnTo>
                <a:lnTo>
                  <a:pt x="510362" y="418708"/>
                </a:lnTo>
                <a:lnTo>
                  <a:pt x="512577" y="417632"/>
                </a:lnTo>
                <a:lnTo>
                  <a:pt x="514729" y="416556"/>
                </a:lnTo>
                <a:lnTo>
                  <a:pt x="516881" y="415480"/>
                </a:lnTo>
                <a:lnTo>
                  <a:pt x="519033" y="414340"/>
                </a:lnTo>
                <a:lnTo>
                  <a:pt x="521185" y="413264"/>
                </a:lnTo>
                <a:lnTo>
                  <a:pt x="523337" y="412125"/>
                </a:lnTo>
                <a:lnTo>
                  <a:pt x="525489" y="410986"/>
                </a:lnTo>
                <a:lnTo>
                  <a:pt x="527705" y="409846"/>
                </a:lnTo>
                <a:lnTo>
                  <a:pt x="529857" y="408644"/>
                </a:lnTo>
                <a:lnTo>
                  <a:pt x="532009" y="407504"/>
                </a:lnTo>
                <a:lnTo>
                  <a:pt x="534161" y="406302"/>
                </a:lnTo>
                <a:lnTo>
                  <a:pt x="536313" y="405099"/>
                </a:lnTo>
                <a:lnTo>
                  <a:pt x="538465" y="403833"/>
                </a:lnTo>
                <a:lnTo>
                  <a:pt x="540681" y="402630"/>
                </a:lnTo>
                <a:lnTo>
                  <a:pt x="542833" y="401365"/>
                </a:lnTo>
                <a:lnTo>
                  <a:pt x="544985" y="400099"/>
                </a:lnTo>
                <a:lnTo>
                  <a:pt x="547137" y="398833"/>
                </a:lnTo>
                <a:lnTo>
                  <a:pt x="557961" y="392186"/>
                </a:lnTo>
                <a:lnTo>
                  <a:pt x="560113" y="390857"/>
                </a:lnTo>
                <a:lnTo>
                  <a:pt x="562265" y="389465"/>
                </a:lnTo>
                <a:lnTo>
                  <a:pt x="564480" y="388072"/>
                </a:lnTo>
                <a:lnTo>
                  <a:pt x="566632" y="386616"/>
                </a:lnTo>
                <a:lnTo>
                  <a:pt x="568784" y="385161"/>
                </a:lnTo>
                <a:lnTo>
                  <a:pt x="570937" y="383705"/>
                </a:lnTo>
                <a:lnTo>
                  <a:pt x="573089" y="382249"/>
                </a:lnTo>
                <a:lnTo>
                  <a:pt x="575241" y="380793"/>
                </a:lnTo>
                <a:lnTo>
                  <a:pt x="577393" y="379274"/>
                </a:lnTo>
                <a:lnTo>
                  <a:pt x="579608" y="377755"/>
                </a:lnTo>
                <a:lnTo>
                  <a:pt x="581760" y="376236"/>
                </a:lnTo>
                <a:lnTo>
                  <a:pt x="583912" y="374653"/>
                </a:lnTo>
                <a:lnTo>
                  <a:pt x="586064" y="373071"/>
                </a:lnTo>
                <a:lnTo>
                  <a:pt x="588217" y="371488"/>
                </a:lnTo>
                <a:lnTo>
                  <a:pt x="590432" y="369906"/>
                </a:lnTo>
                <a:lnTo>
                  <a:pt x="592584" y="368260"/>
                </a:lnTo>
                <a:lnTo>
                  <a:pt x="594736" y="366615"/>
                </a:lnTo>
                <a:lnTo>
                  <a:pt x="596888" y="364969"/>
                </a:lnTo>
                <a:lnTo>
                  <a:pt x="599040" y="363260"/>
                </a:lnTo>
                <a:lnTo>
                  <a:pt x="601192" y="361551"/>
                </a:lnTo>
                <a:lnTo>
                  <a:pt x="603345" y="359842"/>
                </a:lnTo>
                <a:lnTo>
                  <a:pt x="605560" y="358069"/>
                </a:lnTo>
                <a:lnTo>
                  <a:pt x="607712" y="356360"/>
                </a:lnTo>
                <a:lnTo>
                  <a:pt x="609864" y="354525"/>
                </a:lnTo>
                <a:lnTo>
                  <a:pt x="612016" y="352753"/>
                </a:lnTo>
                <a:lnTo>
                  <a:pt x="614168" y="350917"/>
                </a:lnTo>
                <a:lnTo>
                  <a:pt x="616320" y="349081"/>
                </a:lnTo>
                <a:lnTo>
                  <a:pt x="618536" y="347246"/>
                </a:lnTo>
                <a:lnTo>
                  <a:pt x="620688" y="345347"/>
                </a:lnTo>
                <a:lnTo>
                  <a:pt x="622840" y="343448"/>
                </a:lnTo>
                <a:lnTo>
                  <a:pt x="624992" y="341549"/>
                </a:lnTo>
                <a:lnTo>
                  <a:pt x="627144" y="339587"/>
                </a:lnTo>
                <a:lnTo>
                  <a:pt x="629296" y="337625"/>
                </a:lnTo>
                <a:lnTo>
                  <a:pt x="631512" y="335662"/>
                </a:lnTo>
                <a:lnTo>
                  <a:pt x="633664" y="333637"/>
                </a:lnTo>
                <a:lnTo>
                  <a:pt x="635816" y="331611"/>
                </a:lnTo>
                <a:lnTo>
                  <a:pt x="637968" y="329586"/>
                </a:lnTo>
                <a:lnTo>
                  <a:pt x="640120" y="327497"/>
                </a:lnTo>
                <a:lnTo>
                  <a:pt x="642272" y="325408"/>
                </a:lnTo>
                <a:lnTo>
                  <a:pt x="644487" y="323320"/>
                </a:lnTo>
                <a:lnTo>
                  <a:pt x="646640" y="321167"/>
                </a:lnTo>
                <a:lnTo>
                  <a:pt x="648792" y="319015"/>
                </a:lnTo>
                <a:lnTo>
                  <a:pt x="650944" y="316863"/>
                </a:lnTo>
                <a:lnTo>
                  <a:pt x="653096" y="314648"/>
                </a:lnTo>
                <a:lnTo>
                  <a:pt x="655248" y="312433"/>
                </a:lnTo>
                <a:lnTo>
                  <a:pt x="657463" y="310217"/>
                </a:lnTo>
                <a:lnTo>
                  <a:pt x="659615" y="307938"/>
                </a:lnTo>
                <a:lnTo>
                  <a:pt x="661767" y="305660"/>
                </a:lnTo>
                <a:lnTo>
                  <a:pt x="663920" y="303318"/>
                </a:lnTo>
                <a:lnTo>
                  <a:pt x="666072" y="301039"/>
                </a:lnTo>
                <a:lnTo>
                  <a:pt x="668287" y="298634"/>
                </a:lnTo>
                <a:lnTo>
                  <a:pt x="670439" y="296292"/>
                </a:lnTo>
                <a:lnTo>
                  <a:pt x="672591" y="293887"/>
                </a:lnTo>
                <a:lnTo>
                  <a:pt x="674743" y="291481"/>
                </a:lnTo>
                <a:lnTo>
                  <a:pt x="676895" y="289013"/>
                </a:lnTo>
                <a:lnTo>
                  <a:pt x="679047" y="286544"/>
                </a:lnTo>
                <a:lnTo>
                  <a:pt x="681263" y="284076"/>
                </a:lnTo>
                <a:lnTo>
                  <a:pt x="683415" y="281607"/>
                </a:lnTo>
                <a:lnTo>
                  <a:pt x="685567" y="279075"/>
                </a:lnTo>
                <a:lnTo>
                  <a:pt x="687719" y="276480"/>
                </a:lnTo>
                <a:lnTo>
                  <a:pt x="689871" y="273948"/>
                </a:lnTo>
                <a:lnTo>
                  <a:pt x="692023" y="271353"/>
                </a:lnTo>
                <a:lnTo>
                  <a:pt x="694239" y="268694"/>
                </a:lnTo>
                <a:lnTo>
                  <a:pt x="696391" y="266099"/>
                </a:lnTo>
                <a:lnTo>
                  <a:pt x="698543" y="263441"/>
                </a:lnTo>
                <a:lnTo>
                  <a:pt x="700695" y="260719"/>
                </a:lnTo>
                <a:lnTo>
                  <a:pt x="702847" y="258061"/>
                </a:lnTo>
                <a:lnTo>
                  <a:pt x="704999" y="255339"/>
                </a:lnTo>
                <a:lnTo>
                  <a:pt x="707215" y="252617"/>
                </a:lnTo>
                <a:lnTo>
                  <a:pt x="709367" y="249832"/>
                </a:lnTo>
                <a:lnTo>
                  <a:pt x="711519" y="247047"/>
                </a:lnTo>
                <a:lnTo>
                  <a:pt x="713671" y="244262"/>
                </a:lnTo>
                <a:lnTo>
                  <a:pt x="715823" y="241413"/>
                </a:lnTo>
                <a:lnTo>
                  <a:pt x="717975" y="238565"/>
                </a:lnTo>
                <a:lnTo>
                  <a:pt x="720127" y="235717"/>
                </a:lnTo>
                <a:lnTo>
                  <a:pt x="722342" y="232868"/>
                </a:lnTo>
                <a:lnTo>
                  <a:pt x="724495" y="229957"/>
                </a:lnTo>
                <a:lnTo>
                  <a:pt x="726647" y="227045"/>
                </a:lnTo>
                <a:lnTo>
                  <a:pt x="728799" y="224070"/>
                </a:lnTo>
                <a:lnTo>
                  <a:pt x="730951" y="221159"/>
                </a:lnTo>
                <a:lnTo>
                  <a:pt x="733103" y="218184"/>
                </a:lnTo>
                <a:lnTo>
                  <a:pt x="735318" y="215209"/>
                </a:lnTo>
                <a:lnTo>
                  <a:pt x="737470" y="212234"/>
                </a:lnTo>
                <a:lnTo>
                  <a:pt x="739623" y="209195"/>
                </a:lnTo>
                <a:lnTo>
                  <a:pt x="741775" y="206157"/>
                </a:lnTo>
                <a:lnTo>
                  <a:pt x="743927" y="203119"/>
                </a:lnTo>
                <a:lnTo>
                  <a:pt x="746142" y="200081"/>
                </a:lnTo>
                <a:lnTo>
                  <a:pt x="748294" y="196979"/>
                </a:lnTo>
                <a:lnTo>
                  <a:pt x="750446" y="193941"/>
                </a:lnTo>
                <a:lnTo>
                  <a:pt x="752598" y="190839"/>
                </a:lnTo>
                <a:lnTo>
                  <a:pt x="754750" y="187738"/>
                </a:lnTo>
                <a:lnTo>
                  <a:pt x="756903" y="184573"/>
                </a:lnTo>
                <a:lnTo>
                  <a:pt x="759118" y="181471"/>
                </a:lnTo>
                <a:lnTo>
                  <a:pt x="761270" y="178370"/>
                </a:lnTo>
                <a:lnTo>
                  <a:pt x="763422" y="175205"/>
                </a:lnTo>
                <a:lnTo>
                  <a:pt x="765574" y="172040"/>
                </a:lnTo>
                <a:lnTo>
                  <a:pt x="767726" y="168875"/>
                </a:lnTo>
                <a:lnTo>
                  <a:pt x="769878" y="165711"/>
                </a:lnTo>
                <a:lnTo>
                  <a:pt x="772094" y="162546"/>
                </a:lnTo>
                <a:lnTo>
                  <a:pt x="774246" y="159381"/>
                </a:lnTo>
                <a:lnTo>
                  <a:pt x="776398" y="156216"/>
                </a:lnTo>
                <a:lnTo>
                  <a:pt x="778550" y="153051"/>
                </a:lnTo>
                <a:lnTo>
                  <a:pt x="780702" y="149886"/>
                </a:lnTo>
                <a:lnTo>
                  <a:pt x="782854" y="146658"/>
                </a:lnTo>
                <a:lnTo>
                  <a:pt x="785070" y="143493"/>
                </a:lnTo>
                <a:lnTo>
                  <a:pt x="787222" y="140329"/>
                </a:lnTo>
                <a:lnTo>
                  <a:pt x="789374" y="137164"/>
                </a:lnTo>
                <a:lnTo>
                  <a:pt x="791526" y="133999"/>
                </a:lnTo>
                <a:lnTo>
                  <a:pt x="793678" y="130834"/>
                </a:lnTo>
                <a:lnTo>
                  <a:pt x="795830" y="127669"/>
                </a:lnTo>
                <a:lnTo>
                  <a:pt x="797982" y="124504"/>
                </a:lnTo>
                <a:lnTo>
                  <a:pt x="800198" y="121403"/>
                </a:lnTo>
                <a:lnTo>
                  <a:pt x="802350" y="118238"/>
                </a:lnTo>
                <a:lnTo>
                  <a:pt x="804502" y="115136"/>
                </a:lnTo>
                <a:lnTo>
                  <a:pt x="806654" y="112035"/>
                </a:lnTo>
                <a:lnTo>
                  <a:pt x="808806" y="108933"/>
                </a:lnTo>
                <a:lnTo>
                  <a:pt x="810958" y="105832"/>
                </a:lnTo>
                <a:lnTo>
                  <a:pt x="813173" y="102794"/>
                </a:lnTo>
                <a:lnTo>
                  <a:pt x="815325" y="99692"/>
                </a:lnTo>
                <a:lnTo>
                  <a:pt x="817478" y="96717"/>
                </a:lnTo>
                <a:lnTo>
                  <a:pt x="819630" y="93679"/>
                </a:lnTo>
                <a:lnTo>
                  <a:pt x="821782" y="90704"/>
                </a:lnTo>
                <a:lnTo>
                  <a:pt x="823934" y="87729"/>
                </a:lnTo>
                <a:lnTo>
                  <a:pt x="826149" y="84817"/>
                </a:lnTo>
                <a:lnTo>
                  <a:pt x="828301" y="81906"/>
                </a:lnTo>
                <a:lnTo>
                  <a:pt x="839125" y="67790"/>
                </a:lnTo>
                <a:lnTo>
                  <a:pt x="841277" y="65069"/>
                </a:lnTo>
                <a:lnTo>
                  <a:pt x="843429" y="62347"/>
                </a:lnTo>
                <a:lnTo>
                  <a:pt x="845581" y="59688"/>
                </a:lnTo>
                <a:lnTo>
                  <a:pt x="847733" y="57093"/>
                </a:lnTo>
                <a:lnTo>
                  <a:pt x="849949" y="54498"/>
                </a:lnTo>
                <a:lnTo>
                  <a:pt x="852101" y="51966"/>
                </a:lnTo>
                <a:lnTo>
                  <a:pt x="865077" y="37788"/>
                </a:lnTo>
                <a:lnTo>
                  <a:pt x="867229" y="35572"/>
                </a:lnTo>
                <a:lnTo>
                  <a:pt x="869381" y="33484"/>
                </a:lnTo>
                <a:lnTo>
                  <a:pt x="871533" y="31395"/>
                </a:lnTo>
                <a:lnTo>
                  <a:pt x="873685" y="29369"/>
                </a:lnTo>
                <a:lnTo>
                  <a:pt x="875901" y="27407"/>
                </a:lnTo>
                <a:lnTo>
                  <a:pt x="878053" y="25508"/>
                </a:lnTo>
                <a:lnTo>
                  <a:pt x="880205" y="23609"/>
                </a:lnTo>
                <a:lnTo>
                  <a:pt x="914828" y="3164"/>
                </a:lnTo>
                <a:lnTo>
                  <a:pt x="919132" y="1962"/>
                </a:lnTo>
                <a:lnTo>
                  <a:pt x="921284" y="1392"/>
                </a:lnTo>
                <a:lnTo>
                  <a:pt x="923436" y="1012"/>
                </a:lnTo>
                <a:lnTo>
                  <a:pt x="925589" y="632"/>
                </a:lnTo>
                <a:lnTo>
                  <a:pt x="927741" y="379"/>
                </a:lnTo>
                <a:lnTo>
                  <a:pt x="929956" y="189"/>
                </a:lnTo>
                <a:lnTo>
                  <a:pt x="932108" y="63"/>
                </a:lnTo>
                <a:lnTo>
                  <a:pt x="934260" y="0"/>
                </a:lnTo>
                <a:lnTo>
                  <a:pt x="936412" y="63"/>
                </a:lnTo>
                <a:lnTo>
                  <a:pt x="938564" y="189"/>
                </a:lnTo>
                <a:lnTo>
                  <a:pt x="940780" y="379"/>
                </a:lnTo>
                <a:lnTo>
                  <a:pt x="942932" y="632"/>
                </a:lnTo>
                <a:lnTo>
                  <a:pt x="945084" y="1012"/>
                </a:lnTo>
                <a:lnTo>
                  <a:pt x="947236" y="1392"/>
                </a:lnTo>
                <a:lnTo>
                  <a:pt x="949388" y="1962"/>
                </a:lnTo>
                <a:lnTo>
                  <a:pt x="951540" y="2531"/>
                </a:lnTo>
                <a:lnTo>
                  <a:pt x="953692" y="3164"/>
                </a:lnTo>
                <a:lnTo>
                  <a:pt x="988316" y="23609"/>
                </a:lnTo>
                <a:lnTo>
                  <a:pt x="990468" y="25508"/>
                </a:lnTo>
                <a:lnTo>
                  <a:pt x="992620" y="27407"/>
                </a:lnTo>
                <a:lnTo>
                  <a:pt x="994835" y="29369"/>
                </a:lnTo>
                <a:lnTo>
                  <a:pt x="996987" y="31395"/>
                </a:lnTo>
                <a:lnTo>
                  <a:pt x="999139" y="33484"/>
                </a:lnTo>
                <a:lnTo>
                  <a:pt x="1001291" y="35572"/>
                </a:lnTo>
                <a:lnTo>
                  <a:pt x="1003444" y="37788"/>
                </a:lnTo>
                <a:lnTo>
                  <a:pt x="1005659" y="40066"/>
                </a:lnTo>
                <a:lnTo>
                  <a:pt x="1007811" y="42345"/>
                </a:lnTo>
                <a:lnTo>
                  <a:pt x="1018572" y="54498"/>
                </a:lnTo>
                <a:lnTo>
                  <a:pt x="1020787" y="57093"/>
                </a:lnTo>
                <a:lnTo>
                  <a:pt x="1022939" y="59688"/>
                </a:lnTo>
                <a:lnTo>
                  <a:pt x="1025091" y="62347"/>
                </a:lnTo>
                <a:lnTo>
                  <a:pt x="1027243" y="65069"/>
                </a:lnTo>
                <a:lnTo>
                  <a:pt x="1029395" y="67790"/>
                </a:lnTo>
                <a:lnTo>
                  <a:pt x="1044523" y="87729"/>
                </a:lnTo>
                <a:lnTo>
                  <a:pt x="1046739" y="90704"/>
                </a:lnTo>
                <a:lnTo>
                  <a:pt x="1048891" y="93679"/>
                </a:lnTo>
                <a:lnTo>
                  <a:pt x="1051043" y="96717"/>
                </a:lnTo>
                <a:lnTo>
                  <a:pt x="1053195" y="99692"/>
                </a:lnTo>
                <a:lnTo>
                  <a:pt x="1055347" y="102794"/>
                </a:lnTo>
                <a:lnTo>
                  <a:pt x="1057499" y="105832"/>
                </a:lnTo>
                <a:lnTo>
                  <a:pt x="1059714" y="108933"/>
                </a:lnTo>
                <a:lnTo>
                  <a:pt x="1061867" y="112035"/>
                </a:lnTo>
                <a:lnTo>
                  <a:pt x="1064019" y="115136"/>
                </a:lnTo>
                <a:lnTo>
                  <a:pt x="1066171" y="118238"/>
                </a:lnTo>
                <a:lnTo>
                  <a:pt x="1068323" y="121403"/>
                </a:lnTo>
                <a:lnTo>
                  <a:pt x="1070538" y="124504"/>
                </a:lnTo>
                <a:lnTo>
                  <a:pt x="1072690" y="127669"/>
                </a:lnTo>
                <a:lnTo>
                  <a:pt x="1074842" y="130834"/>
                </a:lnTo>
                <a:lnTo>
                  <a:pt x="1076994" y="133999"/>
                </a:lnTo>
                <a:lnTo>
                  <a:pt x="1079147" y="137164"/>
                </a:lnTo>
                <a:lnTo>
                  <a:pt x="1081299" y="140329"/>
                </a:lnTo>
                <a:lnTo>
                  <a:pt x="1083514" y="143493"/>
                </a:lnTo>
                <a:lnTo>
                  <a:pt x="1085666" y="146658"/>
                </a:lnTo>
                <a:lnTo>
                  <a:pt x="1087818" y="149886"/>
                </a:lnTo>
                <a:lnTo>
                  <a:pt x="1089970" y="153051"/>
                </a:lnTo>
                <a:lnTo>
                  <a:pt x="1092122" y="156216"/>
                </a:lnTo>
                <a:lnTo>
                  <a:pt x="1094274" y="159381"/>
                </a:lnTo>
                <a:lnTo>
                  <a:pt x="1096427" y="162546"/>
                </a:lnTo>
                <a:lnTo>
                  <a:pt x="1098642" y="165711"/>
                </a:lnTo>
                <a:lnTo>
                  <a:pt x="1100794" y="168875"/>
                </a:lnTo>
                <a:lnTo>
                  <a:pt x="1102946" y="172040"/>
                </a:lnTo>
                <a:lnTo>
                  <a:pt x="1105098" y="175205"/>
                </a:lnTo>
                <a:lnTo>
                  <a:pt x="1107250" y="178370"/>
                </a:lnTo>
                <a:lnTo>
                  <a:pt x="1109466" y="181471"/>
                </a:lnTo>
                <a:lnTo>
                  <a:pt x="1111618" y="184573"/>
                </a:lnTo>
                <a:lnTo>
                  <a:pt x="1113770" y="187738"/>
                </a:lnTo>
                <a:lnTo>
                  <a:pt x="1115922" y="190839"/>
                </a:lnTo>
                <a:lnTo>
                  <a:pt x="1118074" y="193941"/>
                </a:lnTo>
                <a:lnTo>
                  <a:pt x="1120226" y="196979"/>
                </a:lnTo>
                <a:lnTo>
                  <a:pt x="1122378" y="200081"/>
                </a:lnTo>
                <a:lnTo>
                  <a:pt x="1124594" y="203119"/>
                </a:lnTo>
                <a:lnTo>
                  <a:pt x="1126746" y="206157"/>
                </a:lnTo>
                <a:lnTo>
                  <a:pt x="1128898" y="209195"/>
                </a:lnTo>
                <a:lnTo>
                  <a:pt x="1131050" y="212234"/>
                </a:lnTo>
                <a:lnTo>
                  <a:pt x="1133202" y="215209"/>
                </a:lnTo>
                <a:lnTo>
                  <a:pt x="1135417" y="218184"/>
                </a:lnTo>
                <a:lnTo>
                  <a:pt x="1137569" y="221159"/>
                </a:lnTo>
                <a:lnTo>
                  <a:pt x="1139722" y="224070"/>
                </a:lnTo>
                <a:lnTo>
                  <a:pt x="1141874" y="227045"/>
                </a:lnTo>
                <a:lnTo>
                  <a:pt x="1144026" y="229957"/>
                </a:lnTo>
                <a:lnTo>
                  <a:pt x="1146178" y="232868"/>
                </a:lnTo>
                <a:lnTo>
                  <a:pt x="1148393" y="235717"/>
                </a:lnTo>
                <a:lnTo>
                  <a:pt x="1150545" y="238565"/>
                </a:lnTo>
                <a:lnTo>
                  <a:pt x="1152697" y="241413"/>
                </a:lnTo>
                <a:lnTo>
                  <a:pt x="1154850" y="244262"/>
                </a:lnTo>
                <a:lnTo>
                  <a:pt x="1157002" y="247047"/>
                </a:lnTo>
                <a:lnTo>
                  <a:pt x="1159154" y="249832"/>
                </a:lnTo>
                <a:lnTo>
                  <a:pt x="1161369" y="252617"/>
                </a:lnTo>
                <a:lnTo>
                  <a:pt x="1163521" y="255339"/>
                </a:lnTo>
                <a:lnTo>
                  <a:pt x="1165673" y="258061"/>
                </a:lnTo>
                <a:lnTo>
                  <a:pt x="1167825" y="260719"/>
                </a:lnTo>
                <a:lnTo>
                  <a:pt x="1169977" y="263441"/>
                </a:lnTo>
                <a:lnTo>
                  <a:pt x="1172130" y="266099"/>
                </a:lnTo>
                <a:lnTo>
                  <a:pt x="1174345" y="268694"/>
                </a:lnTo>
                <a:lnTo>
                  <a:pt x="1176497" y="271353"/>
                </a:lnTo>
                <a:lnTo>
                  <a:pt x="1178649" y="273948"/>
                </a:lnTo>
                <a:lnTo>
                  <a:pt x="1180801" y="276480"/>
                </a:lnTo>
                <a:lnTo>
                  <a:pt x="1182953" y="279075"/>
                </a:lnTo>
                <a:lnTo>
                  <a:pt x="1185105" y="281607"/>
                </a:lnTo>
                <a:lnTo>
                  <a:pt x="1187321" y="284076"/>
                </a:lnTo>
                <a:lnTo>
                  <a:pt x="1189473" y="286544"/>
                </a:lnTo>
                <a:lnTo>
                  <a:pt x="1191625" y="289013"/>
                </a:lnTo>
                <a:lnTo>
                  <a:pt x="1193777" y="291481"/>
                </a:lnTo>
                <a:lnTo>
                  <a:pt x="1195929" y="293887"/>
                </a:lnTo>
                <a:lnTo>
                  <a:pt x="1198081" y="296292"/>
                </a:lnTo>
                <a:lnTo>
                  <a:pt x="1200297" y="298634"/>
                </a:lnTo>
                <a:lnTo>
                  <a:pt x="1202449" y="301039"/>
                </a:lnTo>
                <a:lnTo>
                  <a:pt x="1204601" y="303318"/>
                </a:lnTo>
                <a:lnTo>
                  <a:pt x="1206753" y="305660"/>
                </a:lnTo>
                <a:lnTo>
                  <a:pt x="1208905" y="307938"/>
                </a:lnTo>
                <a:lnTo>
                  <a:pt x="1211057" y="310217"/>
                </a:lnTo>
                <a:lnTo>
                  <a:pt x="1213272" y="312433"/>
                </a:lnTo>
                <a:lnTo>
                  <a:pt x="1215425" y="314648"/>
                </a:lnTo>
                <a:lnTo>
                  <a:pt x="1217577" y="316863"/>
                </a:lnTo>
                <a:lnTo>
                  <a:pt x="1219729" y="319015"/>
                </a:lnTo>
                <a:lnTo>
                  <a:pt x="1221881" y="321167"/>
                </a:lnTo>
                <a:lnTo>
                  <a:pt x="1224033" y="323320"/>
                </a:lnTo>
                <a:lnTo>
                  <a:pt x="1226248" y="325408"/>
                </a:lnTo>
                <a:lnTo>
                  <a:pt x="1228400" y="327497"/>
                </a:lnTo>
                <a:lnTo>
                  <a:pt x="1230552" y="329586"/>
                </a:lnTo>
                <a:lnTo>
                  <a:pt x="1232705" y="331611"/>
                </a:lnTo>
                <a:lnTo>
                  <a:pt x="1234857" y="333637"/>
                </a:lnTo>
                <a:lnTo>
                  <a:pt x="1237009" y="335662"/>
                </a:lnTo>
                <a:lnTo>
                  <a:pt x="1239161" y="337625"/>
                </a:lnTo>
                <a:lnTo>
                  <a:pt x="1241376" y="339587"/>
                </a:lnTo>
                <a:lnTo>
                  <a:pt x="1243528" y="341549"/>
                </a:lnTo>
                <a:lnTo>
                  <a:pt x="1254352" y="350917"/>
                </a:lnTo>
                <a:lnTo>
                  <a:pt x="1256504" y="352753"/>
                </a:lnTo>
                <a:lnTo>
                  <a:pt x="1258656" y="354525"/>
                </a:lnTo>
                <a:lnTo>
                  <a:pt x="1260808" y="356360"/>
                </a:lnTo>
                <a:lnTo>
                  <a:pt x="1262960" y="358069"/>
                </a:lnTo>
                <a:lnTo>
                  <a:pt x="1265176" y="359842"/>
                </a:lnTo>
                <a:lnTo>
                  <a:pt x="1267328" y="361551"/>
                </a:lnTo>
                <a:lnTo>
                  <a:pt x="1269480" y="363260"/>
                </a:lnTo>
                <a:lnTo>
                  <a:pt x="1280304" y="371488"/>
                </a:lnTo>
                <a:lnTo>
                  <a:pt x="1282456" y="373071"/>
                </a:lnTo>
                <a:lnTo>
                  <a:pt x="1284608" y="374653"/>
                </a:lnTo>
                <a:lnTo>
                  <a:pt x="1286760" y="376236"/>
                </a:lnTo>
                <a:lnTo>
                  <a:pt x="1288912" y="377755"/>
                </a:lnTo>
                <a:lnTo>
                  <a:pt x="1291128" y="379274"/>
                </a:lnTo>
                <a:lnTo>
                  <a:pt x="1293280" y="380793"/>
                </a:lnTo>
                <a:lnTo>
                  <a:pt x="1295432" y="382249"/>
                </a:lnTo>
                <a:lnTo>
                  <a:pt x="1306255" y="389465"/>
                </a:lnTo>
                <a:lnTo>
                  <a:pt x="1308408" y="390857"/>
                </a:lnTo>
                <a:lnTo>
                  <a:pt x="1310560" y="392186"/>
                </a:lnTo>
                <a:lnTo>
                  <a:pt x="1312712" y="393579"/>
                </a:lnTo>
                <a:lnTo>
                  <a:pt x="1314864" y="394908"/>
                </a:lnTo>
                <a:lnTo>
                  <a:pt x="1317016" y="396237"/>
                </a:lnTo>
                <a:lnTo>
                  <a:pt x="1319231" y="397567"/>
                </a:lnTo>
                <a:lnTo>
                  <a:pt x="1321383" y="398833"/>
                </a:lnTo>
                <a:lnTo>
                  <a:pt x="1323535" y="400099"/>
                </a:lnTo>
                <a:lnTo>
                  <a:pt x="1325688" y="401365"/>
                </a:lnTo>
                <a:lnTo>
                  <a:pt x="1327840" y="402630"/>
                </a:lnTo>
                <a:lnTo>
                  <a:pt x="1330055" y="403833"/>
                </a:lnTo>
                <a:lnTo>
                  <a:pt x="1332207" y="405099"/>
                </a:lnTo>
                <a:lnTo>
                  <a:pt x="1334359" y="406302"/>
                </a:lnTo>
                <a:lnTo>
                  <a:pt x="1336511" y="407504"/>
                </a:lnTo>
                <a:lnTo>
                  <a:pt x="1338663" y="408644"/>
                </a:lnTo>
                <a:lnTo>
                  <a:pt x="1340816" y="409846"/>
                </a:lnTo>
                <a:lnTo>
                  <a:pt x="1343031" y="410986"/>
                </a:lnTo>
                <a:lnTo>
                  <a:pt x="1345183" y="412125"/>
                </a:lnTo>
                <a:lnTo>
                  <a:pt x="1347335" y="413264"/>
                </a:lnTo>
                <a:lnTo>
                  <a:pt x="1349487" y="414340"/>
                </a:lnTo>
                <a:lnTo>
                  <a:pt x="1351639" y="415480"/>
                </a:lnTo>
                <a:lnTo>
                  <a:pt x="1353791" y="416556"/>
                </a:lnTo>
                <a:lnTo>
                  <a:pt x="1355943" y="417632"/>
                </a:lnTo>
                <a:lnTo>
                  <a:pt x="1358159" y="418708"/>
                </a:lnTo>
                <a:lnTo>
                  <a:pt x="1360311" y="419721"/>
                </a:lnTo>
                <a:lnTo>
                  <a:pt x="1362463" y="420797"/>
                </a:lnTo>
                <a:lnTo>
                  <a:pt x="1364615" y="421809"/>
                </a:lnTo>
                <a:lnTo>
                  <a:pt x="1366767" y="422822"/>
                </a:lnTo>
                <a:lnTo>
                  <a:pt x="1368919" y="423835"/>
                </a:lnTo>
                <a:lnTo>
                  <a:pt x="1371135" y="424784"/>
                </a:lnTo>
                <a:lnTo>
                  <a:pt x="1373287" y="425797"/>
                </a:lnTo>
                <a:lnTo>
                  <a:pt x="1375439" y="426747"/>
                </a:lnTo>
                <a:lnTo>
                  <a:pt x="1377591" y="427696"/>
                </a:lnTo>
                <a:lnTo>
                  <a:pt x="1379743" y="428645"/>
                </a:lnTo>
                <a:lnTo>
                  <a:pt x="1381958" y="429595"/>
                </a:lnTo>
                <a:lnTo>
                  <a:pt x="1384111" y="430481"/>
                </a:lnTo>
                <a:lnTo>
                  <a:pt x="1386263" y="431430"/>
                </a:lnTo>
                <a:lnTo>
                  <a:pt x="1388415" y="432317"/>
                </a:lnTo>
                <a:lnTo>
                  <a:pt x="1390567" y="433203"/>
                </a:lnTo>
                <a:lnTo>
                  <a:pt x="1392719" y="434089"/>
                </a:lnTo>
                <a:lnTo>
                  <a:pt x="1394934" y="434975"/>
                </a:lnTo>
                <a:lnTo>
                  <a:pt x="1397086" y="435798"/>
                </a:lnTo>
                <a:lnTo>
                  <a:pt x="1399238" y="436684"/>
                </a:lnTo>
                <a:lnTo>
                  <a:pt x="1401391" y="437507"/>
                </a:lnTo>
                <a:lnTo>
                  <a:pt x="1403543" y="438330"/>
                </a:lnTo>
                <a:lnTo>
                  <a:pt x="1405695" y="439153"/>
                </a:lnTo>
                <a:lnTo>
                  <a:pt x="1407910" y="439976"/>
                </a:lnTo>
                <a:lnTo>
                  <a:pt x="1410062" y="440798"/>
                </a:lnTo>
                <a:lnTo>
                  <a:pt x="1412214" y="441558"/>
                </a:lnTo>
                <a:lnTo>
                  <a:pt x="1414366" y="442381"/>
                </a:lnTo>
                <a:lnTo>
                  <a:pt x="1416518" y="443140"/>
                </a:lnTo>
                <a:lnTo>
                  <a:pt x="1418671" y="443900"/>
                </a:lnTo>
                <a:lnTo>
                  <a:pt x="1420886" y="444660"/>
                </a:lnTo>
                <a:lnTo>
                  <a:pt x="1423038" y="445419"/>
                </a:lnTo>
                <a:lnTo>
                  <a:pt x="1425190" y="446179"/>
                </a:lnTo>
                <a:lnTo>
                  <a:pt x="1427342" y="446875"/>
                </a:lnTo>
                <a:lnTo>
                  <a:pt x="1429494" y="447634"/>
                </a:lnTo>
                <a:lnTo>
                  <a:pt x="1431646" y="448331"/>
                </a:lnTo>
                <a:lnTo>
                  <a:pt x="1433862" y="449027"/>
                </a:lnTo>
                <a:lnTo>
                  <a:pt x="1436014" y="449723"/>
                </a:lnTo>
                <a:lnTo>
                  <a:pt x="1438166" y="450420"/>
                </a:lnTo>
                <a:lnTo>
                  <a:pt x="1440318" y="451116"/>
                </a:lnTo>
                <a:lnTo>
                  <a:pt x="1442470" y="451812"/>
                </a:lnTo>
                <a:lnTo>
                  <a:pt x="1444622" y="452445"/>
                </a:lnTo>
                <a:lnTo>
                  <a:pt x="1446838" y="453141"/>
                </a:lnTo>
                <a:lnTo>
                  <a:pt x="1448990" y="453774"/>
                </a:lnTo>
                <a:lnTo>
                  <a:pt x="1451142" y="454407"/>
                </a:lnTo>
                <a:lnTo>
                  <a:pt x="1453294" y="455040"/>
                </a:lnTo>
                <a:lnTo>
                  <a:pt x="1455446" y="455673"/>
                </a:lnTo>
                <a:lnTo>
                  <a:pt x="1457598" y="456306"/>
                </a:lnTo>
                <a:lnTo>
                  <a:pt x="1459814" y="456939"/>
                </a:lnTo>
                <a:lnTo>
                  <a:pt x="1461966" y="457572"/>
                </a:lnTo>
                <a:lnTo>
                  <a:pt x="1464118" y="458142"/>
                </a:lnTo>
                <a:lnTo>
                  <a:pt x="1466270" y="458775"/>
                </a:lnTo>
                <a:lnTo>
                  <a:pt x="1468422" y="459344"/>
                </a:lnTo>
                <a:lnTo>
                  <a:pt x="1470574" y="459914"/>
                </a:lnTo>
                <a:lnTo>
                  <a:pt x="1472789" y="460484"/>
                </a:lnTo>
                <a:lnTo>
                  <a:pt x="1474941" y="461053"/>
                </a:lnTo>
                <a:lnTo>
                  <a:pt x="1477094" y="461623"/>
                </a:lnTo>
                <a:lnTo>
                  <a:pt x="1479246" y="462193"/>
                </a:lnTo>
                <a:lnTo>
                  <a:pt x="1481398" y="462762"/>
                </a:lnTo>
                <a:lnTo>
                  <a:pt x="1483550" y="463269"/>
                </a:lnTo>
                <a:lnTo>
                  <a:pt x="1485702" y="463838"/>
                </a:lnTo>
                <a:lnTo>
                  <a:pt x="1487917" y="464345"/>
                </a:lnTo>
                <a:lnTo>
                  <a:pt x="1490069" y="464914"/>
                </a:lnTo>
                <a:lnTo>
                  <a:pt x="1492221" y="465421"/>
                </a:lnTo>
                <a:lnTo>
                  <a:pt x="1494374" y="465927"/>
                </a:lnTo>
                <a:lnTo>
                  <a:pt x="1496526" y="466434"/>
                </a:lnTo>
                <a:lnTo>
                  <a:pt x="1498741" y="466940"/>
                </a:lnTo>
                <a:lnTo>
                  <a:pt x="1500893" y="467446"/>
                </a:lnTo>
                <a:lnTo>
                  <a:pt x="1503045" y="467953"/>
                </a:lnTo>
                <a:lnTo>
                  <a:pt x="1505197" y="468459"/>
                </a:lnTo>
                <a:lnTo>
                  <a:pt x="1507349" y="468902"/>
                </a:lnTo>
                <a:lnTo>
                  <a:pt x="1509501" y="469409"/>
                </a:lnTo>
                <a:lnTo>
                  <a:pt x="1511654" y="469852"/>
                </a:lnTo>
                <a:lnTo>
                  <a:pt x="1513869" y="470358"/>
                </a:lnTo>
                <a:lnTo>
                  <a:pt x="1516021" y="470801"/>
                </a:lnTo>
                <a:lnTo>
                  <a:pt x="1518173" y="471244"/>
                </a:lnTo>
                <a:lnTo>
                  <a:pt x="1520325" y="471751"/>
                </a:lnTo>
                <a:lnTo>
                  <a:pt x="1522477" y="472194"/>
                </a:lnTo>
                <a:lnTo>
                  <a:pt x="1524693" y="472637"/>
                </a:lnTo>
                <a:lnTo>
                  <a:pt x="1526845" y="473080"/>
                </a:lnTo>
                <a:lnTo>
                  <a:pt x="1528997" y="473460"/>
                </a:lnTo>
                <a:lnTo>
                  <a:pt x="1531149" y="473903"/>
                </a:lnTo>
                <a:lnTo>
                  <a:pt x="1533301" y="474346"/>
                </a:lnTo>
                <a:lnTo>
                  <a:pt x="1535453" y="474789"/>
                </a:lnTo>
                <a:lnTo>
                  <a:pt x="1537669" y="475169"/>
                </a:lnTo>
                <a:lnTo>
                  <a:pt x="1539821" y="475612"/>
                </a:lnTo>
                <a:lnTo>
                  <a:pt x="1541973" y="475991"/>
                </a:lnTo>
                <a:lnTo>
                  <a:pt x="1544125" y="476435"/>
                </a:lnTo>
                <a:lnTo>
                  <a:pt x="1546277" y="476814"/>
                </a:lnTo>
                <a:lnTo>
                  <a:pt x="1548429" y="477194"/>
                </a:lnTo>
                <a:lnTo>
                  <a:pt x="1550644" y="477574"/>
                </a:lnTo>
                <a:lnTo>
                  <a:pt x="1552797" y="477954"/>
                </a:lnTo>
                <a:lnTo>
                  <a:pt x="1554949" y="478333"/>
                </a:lnTo>
                <a:lnTo>
                  <a:pt x="1557101" y="478713"/>
                </a:lnTo>
                <a:lnTo>
                  <a:pt x="1559253" y="479093"/>
                </a:lnTo>
                <a:lnTo>
                  <a:pt x="1561405" y="479473"/>
                </a:lnTo>
                <a:lnTo>
                  <a:pt x="1563620" y="479853"/>
                </a:lnTo>
                <a:lnTo>
                  <a:pt x="1565772" y="480232"/>
                </a:lnTo>
                <a:lnTo>
                  <a:pt x="1567924" y="480549"/>
                </a:lnTo>
                <a:lnTo>
                  <a:pt x="1570077" y="480929"/>
                </a:lnTo>
                <a:lnTo>
                  <a:pt x="1572229" y="481245"/>
                </a:lnTo>
                <a:lnTo>
                  <a:pt x="1574381" y="481625"/>
                </a:lnTo>
                <a:lnTo>
                  <a:pt x="1576596" y="481941"/>
                </a:lnTo>
                <a:lnTo>
                  <a:pt x="1578748" y="482321"/>
                </a:lnTo>
                <a:lnTo>
                  <a:pt x="1580900" y="482638"/>
                </a:lnTo>
                <a:lnTo>
                  <a:pt x="1583052" y="482954"/>
                </a:lnTo>
                <a:lnTo>
                  <a:pt x="1585204" y="483334"/>
                </a:lnTo>
                <a:lnTo>
                  <a:pt x="1587357" y="483650"/>
                </a:lnTo>
                <a:lnTo>
                  <a:pt x="1589509" y="483967"/>
                </a:lnTo>
                <a:lnTo>
                  <a:pt x="1591724" y="484283"/>
                </a:lnTo>
                <a:lnTo>
                  <a:pt x="1593876" y="484600"/>
                </a:lnTo>
                <a:lnTo>
                  <a:pt x="1596028" y="484916"/>
                </a:lnTo>
                <a:lnTo>
                  <a:pt x="1598180" y="485233"/>
                </a:lnTo>
                <a:lnTo>
                  <a:pt x="1600332" y="485549"/>
                </a:lnTo>
                <a:lnTo>
                  <a:pt x="1602484" y="485866"/>
                </a:lnTo>
                <a:lnTo>
                  <a:pt x="1604700" y="486119"/>
                </a:lnTo>
                <a:lnTo>
                  <a:pt x="1606852" y="486435"/>
                </a:lnTo>
                <a:lnTo>
                  <a:pt x="1609004" y="486752"/>
                </a:lnTo>
                <a:lnTo>
                  <a:pt x="1611156" y="487005"/>
                </a:lnTo>
                <a:lnTo>
                  <a:pt x="1613308" y="487322"/>
                </a:lnTo>
                <a:lnTo>
                  <a:pt x="1615524" y="487575"/>
                </a:lnTo>
                <a:lnTo>
                  <a:pt x="1617676" y="487891"/>
                </a:lnTo>
                <a:lnTo>
                  <a:pt x="1619828" y="488144"/>
                </a:lnTo>
                <a:lnTo>
                  <a:pt x="1621980" y="488461"/>
                </a:lnTo>
                <a:lnTo>
                  <a:pt x="1624132" y="488714"/>
                </a:lnTo>
                <a:lnTo>
                  <a:pt x="1626284" y="488967"/>
                </a:lnTo>
                <a:lnTo>
                  <a:pt x="1628499" y="489284"/>
                </a:lnTo>
                <a:lnTo>
                  <a:pt x="1630652" y="489537"/>
                </a:lnTo>
                <a:lnTo>
                  <a:pt x="1632804" y="489790"/>
                </a:lnTo>
                <a:lnTo>
                  <a:pt x="1634956" y="490043"/>
                </a:lnTo>
                <a:lnTo>
                  <a:pt x="1637108" y="490297"/>
                </a:lnTo>
                <a:lnTo>
                  <a:pt x="1639260" y="490550"/>
                </a:lnTo>
                <a:lnTo>
                  <a:pt x="1641412" y="490803"/>
                </a:lnTo>
                <a:lnTo>
                  <a:pt x="1643627" y="491056"/>
                </a:lnTo>
                <a:lnTo>
                  <a:pt x="1645780" y="491309"/>
                </a:lnTo>
                <a:lnTo>
                  <a:pt x="1647932" y="491562"/>
                </a:lnTo>
                <a:lnTo>
                  <a:pt x="1650084" y="491816"/>
                </a:lnTo>
                <a:lnTo>
                  <a:pt x="1652236" y="492069"/>
                </a:lnTo>
                <a:lnTo>
                  <a:pt x="1654388" y="492322"/>
                </a:lnTo>
                <a:lnTo>
                  <a:pt x="1656603" y="492512"/>
                </a:lnTo>
                <a:lnTo>
                  <a:pt x="1658755" y="492765"/>
                </a:lnTo>
                <a:lnTo>
                  <a:pt x="1660907" y="493018"/>
                </a:lnTo>
                <a:lnTo>
                  <a:pt x="1663060" y="493208"/>
                </a:lnTo>
                <a:lnTo>
                  <a:pt x="1665212" y="493461"/>
                </a:lnTo>
                <a:lnTo>
                  <a:pt x="1667364" y="493715"/>
                </a:lnTo>
                <a:lnTo>
                  <a:pt x="1669579" y="493904"/>
                </a:lnTo>
                <a:lnTo>
                  <a:pt x="1671731" y="494158"/>
                </a:lnTo>
                <a:lnTo>
                  <a:pt x="1673883" y="494348"/>
                </a:lnTo>
                <a:lnTo>
                  <a:pt x="1676035" y="494601"/>
                </a:lnTo>
                <a:lnTo>
                  <a:pt x="1678187" y="494791"/>
                </a:lnTo>
                <a:lnTo>
                  <a:pt x="1680403" y="494980"/>
                </a:lnTo>
                <a:lnTo>
                  <a:pt x="1682555" y="495234"/>
                </a:lnTo>
                <a:lnTo>
                  <a:pt x="1684707" y="495424"/>
                </a:lnTo>
                <a:lnTo>
                  <a:pt x="1686859" y="495613"/>
                </a:lnTo>
                <a:lnTo>
                  <a:pt x="1689011" y="495867"/>
                </a:lnTo>
                <a:lnTo>
                  <a:pt x="1691163" y="496057"/>
                </a:lnTo>
                <a:lnTo>
                  <a:pt x="1693379" y="496246"/>
                </a:lnTo>
                <a:lnTo>
                  <a:pt x="1695531" y="496436"/>
                </a:lnTo>
                <a:lnTo>
                  <a:pt x="1697683" y="496626"/>
                </a:lnTo>
                <a:lnTo>
                  <a:pt x="1699835" y="496816"/>
                </a:lnTo>
                <a:lnTo>
                  <a:pt x="1701987" y="497006"/>
                </a:lnTo>
                <a:lnTo>
                  <a:pt x="1704139" y="497196"/>
                </a:lnTo>
                <a:lnTo>
                  <a:pt x="1706355" y="497386"/>
                </a:lnTo>
                <a:lnTo>
                  <a:pt x="1708507" y="497576"/>
                </a:lnTo>
                <a:lnTo>
                  <a:pt x="1710659" y="497766"/>
                </a:lnTo>
                <a:lnTo>
                  <a:pt x="1712811" y="497955"/>
                </a:lnTo>
                <a:lnTo>
                  <a:pt x="1714963" y="498145"/>
                </a:lnTo>
                <a:lnTo>
                  <a:pt x="1717115" y="498335"/>
                </a:lnTo>
                <a:lnTo>
                  <a:pt x="1719330" y="498525"/>
                </a:lnTo>
                <a:lnTo>
                  <a:pt x="1721482" y="498715"/>
                </a:lnTo>
                <a:lnTo>
                  <a:pt x="1723635" y="498905"/>
                </a:lnTo>
                <a:lnTo>
                  <a:pt x="1725787" y="499031"/>
                </a:lnTo>
                <a:lnTo>
                  <a:pt x="1727939" y="499221"/>
                </a:lnTo>
                <a:lnTo>
                  <a:pt x="1730091" y="499411"/>
                </a:lnTo>
                <a:lnTo>
                  <a:pt x="1732243" y="499601"/>
                </a:lnTo>
                <a:lnTo>
                  <a:pt x="1734458" y="499728"/>
                </a:lnTo>
                <a:lnTo>
                  <a:pt x="1736610" y="499918"/>
                </a:lnTo>
                <a:lnTo>
                  <a:pt x="1738763" y="500108"/>
                </a:lnTo>
                <a:lnTo>
                  <a:pt x="1740915" y="500234"/>
                </a:lnTo>
                <a:lnTo>
                  <a:pt x="1743067" y="500424"/>
                </a:lnTo>
                <a:lnTo>
                  <a:pt x="1745219" y="500551"/>
                </a:lnTo>
                <a:lnTo>
                  <a:pt x="1747434" y="500740"/>
                </a:lnTo>
                <a:lnTo>
                  <a:pt x="1749586" y="500867"/>
                </a:lnTo>
                <a:lnTo>
                  <a:pt x="1751738" y="501057"/>
                </a:lnTo>
                <a:lnTo>
                  <a:pt x="1753890" y="501184"/>
                </a:lnTo>
                <a:lnTo>
                  <a:pt x="1756043" y="501373"/>
                </a:lnTo>
                <a:lnTo>
                  <a:pt x="1758258" y="501500"/>
                </a:lnTo>
                <a:lnTo>
                  <a:pt x="1760410" y="501690"/>
                </a:lnTo>
                <a:lnTo>
                  <a:pt x="1762562" y="501817"/>
                </a:lnTo>
                <a:lnTo>
                  <a:pt x="1764714" y="501943"/>
                </a:lnTo>
                <a:lnTo>
                  <a:pt x="1766866" y="502133"/>
                </a:lnTo>
                <a:lnTo>
                  <a:pt x="1769018" y="502260"/>
                </a:lnTo>
                <a:lnTo>
                  <a:pt x="1771234" y="502386"/>
                </a:lnTo>
                <a:lnTo>
                  <a:pt x="1773386" y="502513"/>
                </a:lnTo>
                <a:lnTo>
                  <a:pt x="1775538" y="502703"/>
                </a:lnTo>
                <a:lnTo>
                  <a:pt x="1777690" y="502829"/>
                </a:lnTo>
                <a:lnTo>
                  <a:pt x="1779842" y="502956"/>
                </a:lnTo>
                <a:lnTo>
                  <a:pt x="1781994" y="503082"/>
                </a:lnTo>
                <a:lnTo>
                  <a:pt x="1784210" y="503272"/>
                </a:lnTo>
                <a:lnTo>
                  <a:pt x="1786362" y="503399"/>
                </a:lnTo>
                <a:lnTo>
                  <a:pt x="1788514" y="503526"/>
                </a:lnTo>
                <a:lnTo>
                  <a:pt x="1790666" y="503652"/>
                </a:lnTo>
                <a:lnTo>
                  <a:pt x="1792818" y="503779"/>
                </a:lnTo>
                <a:lnTo>
                  <a:pt x="1794970" y="503905"/>
                </a:lnTo>
                <a:lnTo>
                  <a:pt x="1797122" y="504032"/>
                </a:lnTo>
                <a:lnTo>
                  <a:pt x="1799338" y="504159"/>
                </a:lnTo>
                <a:lnTo>
                  <a:pt x="1801490" y="504285"/>
                </a:lnTo>
                <a:lnTo>
                  <a:pt x="1803642" y="504412"/>
                </a:lnTo>
                <a:lnTo>
                  <a:pt x="1805794" y="504538"/>
                </a:lnTo>
                <a:lnTo>
                  <a:pt x="1807946" y="504665"/>
                </a:lnTo>
                <a:lnTo>
                  <a:pt x="1810161" y="504791"/>
                </a:lnTo>
                <a:lnTo>
                  <a:pt x="1812313" y="504918"/>
                </a:lnTo>
                <a:lnTo>
                  <a:pt x="1814465" y="505045"/>
                </a:lnTo>
                <a:lnTo>
                  <a:pt x="1816618" y="505171"/>
                </a:lnTo>
                <a:lnTo>
                  <a:pt x="1818770" y="505298"/>
                </a:lnTo>
                <a:lnTo>
                  <a:pt x="1820922" y="505424"/>
                </a:lnTo>
                <a:lnTo>
                  <a:pt x="1823137" y="505551"/>
                </a:lnTo>
                <a:lnTo>
                  <a:pt x="1825289" y="505678"/>
                </a:lnTo>
                <a:lnTo>
                  <a:pt x="1827441" y="505741"/>
                </a:lnTo>
                <a:lnTo>
                  <a:pt x="1829593" y="505868"/>
                </a:lnTo>
                <a:lnTo>
                  <a:pt x="1831746" y="505994"/>
                </a:lnTo>
                <a:lnTo>
                  <a:pt x="1833898" y="506121"/>
                </a:lnTo>
                <a:lnTo>
                  <a:pt x="1836113" y="506247"/>
                </a:lnTo>
                <a:lnTo>
                  <a:pt x="1838265" y="506311"/>
                </a:lnTo>
                <a:lnTo>
                  <a:pt x="1840417" y="506437"/>
                </a:lnTo>
                <a:lnTo>
                  <a:pt x="1842569" y="506564"/>
                </a:lnTo>
                <a:lnTo>
                  <a:pt x="1844721" y="506690"/>
                </a:lnTo>
                <a:lnTo>
                  <a:pt x="1846873" y="506754"/>
                </a:lnTo>
                <a:lnTo>
                  <a:pt x="1849089" y="506880"/>
                </a:lnTo>
                <a:lnTo>
                  <a:pt x="1851241" y="507007"/>
                </a:lnTo>
                <a:lnTo>
                  <a:pt x="1853393" y="507070"/>
                </a:lnTo>
                <a:lnTo>
                  <a:pt x="1855545" y="507197"/>
                </a:lnTo>
                <a:lnTo>
                  <a:pt x="1857697" y="507323"/>
                </a:lnTo>
                <a:lnTo>
                  <a:pt x="1859849" y="507387"/>
                </a:lnTo>
                <a:lnTo>
                  <a:pt x="1862065" y="507513"/>
                </a:lnTo>
                <a:lnTo>
                  <a:pt x="1864217" y="507577"/>
                </a:lnTo>
                <a:lnTo>
                  <a:pt x="1866369" y="507703"/>
                </a:lnTo>
                <a:lnTo>
                  <a:pt x="1868521" y="507830"/>
                </a:lnTo>
              </a:path>
            </a:pathLst>
          </a:custGeom>
          <a:ln w="7089">
            <a:solidFill>
              <a:srgbClr val="2154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9"/>
          <p:cNvSpPr txBox="1"/>
          <p:nvPr/>
        </p:nvSpPr>
        <p:spPr>
          <a:xfrm>
            <a:off x="171450" y="1079106"/>
            <a:ext cx="3984625" cy="1884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5760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i="1" spc="-15" dirty="0" smtClean="0">
                <a:latin typeface="Georgia"/>
                <a:cs typeface="Georgia"/>
              </a:rPr>
              <a:t>t</a:t>
            </a:r>
            <a:r>
              <a:rPr lang="en-US" sz="1200" spc="-15" dirty="0" smtClean="0">
                <a:latin typeface="Arial"/>
                <a:cs typeface="Arial"/>
              </a:rPr>
              <a:t>-distribution </a:t>
            </a:r>
            <a:r>
              <a:rPr lang="en-US" sz="1200" spc="-35" dirty="0">
                <a:latin typeface="Arial"/>
                <a:cs typeface="Arial"/>
              </a:rPr>
              <a:t>also has </a:t>
            </a:r>
            <a:r>
              <a:rPr lang="en-US" sz="1200" spc="-50" dirty="0">
                <a:latin typeface="Arial"/>
                <a:cs typeface="Arial"/>
              </a:rPr>
              <a:t>a </a:t>
            </a:r>
            <a:r>
              <a:rPr lang="en-US" sz="1200" spc="-35" dirty="0">
                <a:latin typeface="Arial"/>
                <a:cs typeface="Arial"/>
              </a:rPr>
              <a:t>bell </a:t>
            </a:r>
            <a:r>
              <a:rPr lang="en-US" sz="1200" spc="-25" dirty="0" smtClean="0">
                <a:latin typeface="Arial"/>
                <a:cs typeface="Arial"/>
              </a:rPr>
              <a:t>shape, but: </a:t>
            </a: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u="sng" dirty="0">
                <a:latin typeface="Arial"/>
                <a:cs typeface="Arial"/>
              </a:rPr>
              <a:t>Peak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50" dirty="0">
                <a:latin typeface="Arial"/>
                <a:cs typeface="Arial"/>
              </a:rPr>
              <a:t>is</a:t>
            </a:r>
            <a:r>
              <a:rPr lang="en-US" sz="1200" spc="135" dirty="0">
                <a:latin typeface="Arial"/>
                <a:cs typeface="Arial"/>
              </a:rPr>
              <a:t> </a:t>
            </a:r>
            <a:r>
              <a:rPr lang="en-US" sz="1200" i="1" spc="-25" dirty="0">
                <a:solidFill>
                  <a:srgbClr val="024F84"/>
                </a:solidFill>
                <a:latin typeface="Arial"/>
                <a:cs typeface="Arial"/>
              </a:rPr>
              <a:t>lower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25" dirty="0">
                <a:latin typeface="Arial"/>
                <a:cs typeface="Arial"/>
              </a:rPr>
              <a:t>than </a:t>
            </a:r>
            <a:r>
              <a:rPr lang="en-US" sz="1200" spc="-20" dirty="0">
                <a:latin typeface="Arial"/>
                <a:cs typeface="Arial"/>
              </a:rPr>
              <a:t>the </a:t>
            </a:r>
            <a:r>
              <a:rPr lang="en-US" sz="1200" spc="-30" dirty="0">
                <a:latin typeface="Arial"/>
                <a:cs typeface="Arial"/>
              </a:rPr>
              <a:t>normal</a:t>
            </a:r>
            <a:r>
              <a:rPr lang="en-US" sz="1200" spc="40" dirty="0">
                <a:latin typeface="Arial"/>
                <a:cs typeface="Arial"/>
              </a:rPr>
              <a:t> </a:t>
            </a:r>
            <a:r>
              <a:rPr lang="en-US" sz="1200" spc="-30" dirty="0">
                <a:latin typeface="Arial"/>
                <a:cs typeface="Arial"/>
              </a:rPr>
              <a:t>model’s</a:t>
            </a:r>
            <a:endParaRPr lang="en-US" sz="1200" dirty="0">
              <a:latin typeface="Arial"/>
              <a:cs typeface="Arial"/>
            </a:endParaRP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u="sng" dirty="0" smtClean="0">
                <a:latin typeface="Arial"/>
                <a:cs typeface="Arial"/>
              </a:rPr>
              <a:t>Tails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spc="-50" dirty="0" smtClean="0">
                <a:latin typeface="Arial"/>
                <a:cs typeface="Arial"/>
              </a:rPr>
              <a:t>are</a:t>
            </a:r>
            <a:r>
              <a:rPr lang="en-US" sz="1200" spc="135" dirty="0" smtClean="0">
                <a:latin typeface="Arial"/>
                <a:cs typeface="Arial"/>
              </a:rPr>
              <a:t> </a:t>
            </a:r>
            <a:r>
              <a:rPr lang="en-US" sz="1200" i="1" spc="-25" dirty="0" smtClean="0">
                <a:solidFill>
                  <a:srgbClr val="024F84"/>
                </a:solidFill>
                <a:latin typeface="Arial"/>
                <a:cs typeface="Arial"/>
              </a:rPr>
              <a:t>thicker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than </a:t>
            </a:r>
            <a:r>
              <a:rPr lang="en-US" sz="1200" spc="-20" dirty="0">
                <a:latin typeface="Arial"/>
                <a:cs typeface="Arial"/>
              </a:rPr>
              <a:t>the </a:t>
            </a:r>
            <a:r>
              <a:rPr lang="en-US" sz="1200" spc="-30" dirty="0">
                <a:latin typeface="Arial"/>
                <a:cs typeface="Arial"/>
              </a:rPr>
              <a:t>normal</a:t>
            </a:r>
            <a:r>
              <a:rPr lang="en-US" sz="1200" spc="40" dirty="0">
                <a:latin typeface="Arial"/>
                <a:cs typeface="Arial"/>
              </a:rPr>
              <a:t> </a:t>
            </a:r>
            <a:r>
              <a:rPr lang="en-US" sz="1200" spc="-30" dirty="0" smtClean="0">
                <a:latin typeface="Arial"/>
                <a:cs typeface="Arial"/>
              </a:rPr>
              <a:t>model’s</a:t>
            </a:r>
            <a:endParaRPr lang="en-US" sz="1200" dirty="0">
              <a:latin typeface="Arial"/>
              <a:cs typeface="Arial"/>
            </a:endParaRPr>
          </a:p>
          <a:p>
            <a:pPr marL="1280160" lvl="2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000" spc="-25" dirty="0" smtClean="0">
                <a:latin typeface="Arial"/>
                <a:cs typeface="Arial"/>
              </a:rPr>
              <a:t>Observations </a:t>
            </a:r>
            <a:r>
              <a:rPr lang="en-US" sz="1000" spc="-45" dirty="0">
                <a:latin typeface="Arial"/>
                <a:cs typeface="Arial"/>
              </a:rPr>
              <a:t>are </a:t>
            </a:r>
            <a:r>
              <a:rPr lang="en-US" sz="1000" spc="-25" dirty="0">
                <a:latin typeface="Arial"/>
                <a:cs typeface="Arial"/>
              </a:rPr>
              <a:t>more </a:t>
            </a:r>
            <a:r>
              <a:rPr lang="en-US" sz="1000" spc="-35" dirty="0">
                <a:latin typeface="Arial"/>
                <a:cs typeface="Arial"/>
              </a:rPr>
              <a:t>likely </a:t>
            </a:r>
            <a:r>
              <a:rPr lang="en-US" sz="1000" spc="5" dirty="0">
                <a:latin typeface="Arial"/>
                <a:cs typeface="Arial"/>
              </a:rPr>
              <a:t>to </a:t>
            </a:r>
            <a:r>
              <a:rPr lang="en-US" sz="1000" spc="-35" dirty="0">
                <a:latin typeface="Arial"/>
                <a:cs typeface="Arial"/>
              </a:rPr>
              <a:t>fall </a:t>
            </a:r>
            <a:r>
              <a:rPr lang="en-US" sz="1000" spc="-15" dirty="0">
                <a:latin typeface="Arial"/>
                <a:cs typeface="Arial"/>
              </a:rPr>
              <a:t>beyond </a:t>
            </a:r>
            <a:r>
              <a:rPr lang="en-US" sz="1000" spc="5" dirty="0">
                <a:latin typeface="Arial"/>
                <a:cs typeface="Arial"/>
              </a:rPr>
              <a:t>two </a:t>
            </a:r>
            <a:r>
              <a:rPr lang="en-US" sz="1000" spc="-40" dirty="0">
                <a:latin typeface="Arial"/>
                <a:cs typeface="Arial"/>
              </a:rPr>
              <a:t>SDs </a:t>
            </a:r>
            <a:r>
              <a:rPr lang="en-US" sz="1000" spc="-20" dirty="0">
                <a:latin typeface="Arial"/>
                <a:cs typeface="Arial"/>
              </a:rPr>
              <a:t>from the  </a:t>
            </a:r>
            <a:r>
              <a:rPr lang="en-US" sz="1000" spc="-30" dirty="0">
                <a:latin typeface="Arial"/>
                <a:cs typeface="Arial"/>
              </a:rPr>
              <a:t>mean </a:t>
            </a:r>
            <a:r>
              <a:rPr lang="en-US" sz="1000" spc="-20" dirty="0">
                <a:latin typeface="Arial"/>
                <a:cs typeface="Arial"/>
              </a:rPr>
              <a:t>than under the </a:t>
            </a:r>
            <a:r>
              <a:rPr lang="en-US" sz="1000" spc="-25" dirty="0">
                <a:latin typeface="Arial"/>
                <a:cs typeface="Arial"/>
              </a:rPr>
              <a:t>normal</a:t>
            </a:r>
            <a:r>
              <a:rPr lang="en-US" sz="1000" spc="85" dirty="0">
                <a:latin typeface="Arial"/>
                <a:cs typeface="Arial"/>
              </a:rPr>
              <a:t> </a:t>
            </a:r>
            <a:r>
              <a:rPr lang="en-US" sz="1000" spc="-15" dirty="0" smtClean="0">
                <a:latin typeface="Arial"/>
                <a:cs typeface="Arial"/>
              </a:rPr>
              <a:t>distribution.</a:t>
            </a: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200" u="sng" kern="0" spc="-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en-US" sz="1200" kern="0" spc="-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centered </a:t>
            </a:r>
            <a:r>
              <a:rPr lang="en-US" sz="1200" kern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200" kern="0" spc="-3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zero, </a:t>
            </a:r>
            <a:r>
              <a:rPr lang="en-US" sz="1200" kern="0" spc="-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</a:t>
            </a:r>
            <a:r>
              <a:rPr lang="en-US" sz="1200" kern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standard </a:t>
            </a:r>
            <a:r>
              <a:rPr lang="en-US" sz="1200" kern="0" spc="-3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</a:t>
            </a:r>
            <a:r>
              <a:rPr lang="en-US" sz="1200" kern="0" spc="-9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i="1" kern="0" spc="-9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1200" kern="0" spc="-9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1200" kern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distribution</a:t>
            </a:r>
            <a:endParaRPr lang="en-US" sz="12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000" spc="-15" dirty="0" smtClean="0">
              <a:latin typeface="Arial"/>
              <a:cs typeface="Arial"/>
            </a:endParaRPr>
          </a:p>
          <a:p>
            <a:pPr marL="822960" lvl="1" indent="-171450">
              <a:lnSpc>
                <a:spcPts val="142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000" dirty="0"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216" y="-31365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2" name="Rectangle 1"/>
          <p:cNvSpPr/>
          <p:nvPr/>
        </p:nvSpPr>
        <p:spPr>
          <a:xfrm>
            <a:off x="76732" y="550078"/>
            <a:ext cx="435465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310">
              <a:lnSpc>
                <a:spcPts val="1420"/>
              </a:lnSpc>
              <a:spcBef>
                <a:spcPts val="95"/>
              </a:spcBef>
            </a:pPr>
            <a:r>
              <a:rPr lang="en-US" sz="1600" b="1" spc="-25" dirty="0" smtClean="0">
                <a:latin typeface="Arial"/>
                <a:cs typeface="Arial"/>
              </a:rPr>
              <a:t>T-distribution</a:t>
            </a:r>
            <a:r>
              <a:rPr lang="en-US" sz="1600" spc="-25" dirty="0" smtClean="0">
                <a:latin typeface="Arial"/>
                <a:cs typeface="Arial"/>
              </a:rPr>
              <a:t> is more </a:t>
            </a:r>
            <a:r>
              <a:rPr lang="en-US" sz="1600" spc="-20" dirty="0">
                <a:latin typeface="Arial"/>
                <a:cs typeface="Arial"/>
              </a:rPr>
              <a:t>“conservative” </a:t>
            </a:r>
            <a:r>
              <a:rPr lang="en-US" sz="1600" spc="-15" dirty="0">
                <a:latin typeface="Arial"/>
                <a:cs typeface="Arial"/>
              </a:rPr>
              <a:t>distribution  </a:t>
            </a:r>
            <a:r>
              <a:rPr lang="en-US" sz="1600" spc="-20" dirty="0">
                <a:latin typeface="Arial"/>
                <a:cs typeface="Arial"/>
              </a:rPr>
              <a:t>than the </a:t>
            </a:r>
            <a:r>
              <a:rPr lang="en-US" sz="1600" spc="-25" dirty="0">
                <a:latin typeface="Arial"/>
                <a:cs typeface="Arial"/>
              </a:rPr>
              <a:t>normal</a:t>
            </a:r>
            <a:r>
              <a:rPr lang="en-US" sz="1600" spc="3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distribution.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1" name="object 24"/>
          <p:cNvSpPr/>
          <p:nvPr/>
        </p:nvSpPr>
        <p:spPr>
          <a:xfrm>
            <a:off x="2699492" y="2735542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721" y="0"/>
                </a:lnTo>
              </a:path>
            </a:pathLst>
          </a:custGeom>
          <a:ln w="949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5"/>
          <p:cNvSpPr/>
          <p:nvPr/>
        </p:nvSpPr>
        <p:spPr>
          <a:xfrm>
            <a:off x="2699492" y="2826689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721" y="0"/>
                </a:lnTo>
              </a:path>
            </a:pathLst>
          </a:custGeom>
          <a:ln w="7089">
            <a:solidFill>
              <a:srgbClr val="2154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6"/>
          <p:cNvSpPr txBox="1"/>
          <p:nvPr/>
        </p:nvSpPr>
        <p:spPr>
          <a:xfrm>
            <a:off x="2686792" y="2674166"/>
            <a:ext cx="913658" cy="2096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7170" marR="5080" indent="-205104">
              <a:lnSpc>
                <a:spcPct val="100000"/>
              </a:lnSpc>
              <a:spcBef>
                <a:spcPts val="95"/>
              </a:spcBef>
              <a:tabLst>
                <a:tab pos="217170" algn="l"/>
              </a:tabLst>
            </a:pPr>
            <a:r>
              <a:rPr sz="600" spc="-5" dirty="0">
                <a:latin typeface="Arial"/>
                <a:cs typeface="Arial"/>
              </a:rPr>
              <a:t> 	</a:t>
            </a:r>
            <a:r>
              <a:rPr lang="en-US" sz="600" spc="-5" dirty="0" smtClean="0">
                <a:latin typeface="Arial"/>
                <a:cs typeface="Arial"/>
              </a:rPr>
              <a:t>standard </a:t>
            </a:r>
            <a:r>
              <a:rPr sz="600" spc="-5" dirty="0" smtClean="0">
                <a:latin typeface="Arial"/>
                <a:cs typeface="Arial"/>
              </a:rPr>
              <a:t>no</a:t>
            </a:r>
            <a:r>
              <a:rPr sz="600" spc="10" dirty="0" smtClean="0">
                <a:latin typeface="Arial"/>
                <a:cs typeface="Arial"/>
              </a:rPr>
              <a:t>r</a:t>
            </a:r>
            <a:r>
              <a:rPr sz="600" spc="-5" dirty="0" smtClean="0">
                <a:latin typeface="Arial"/>
                <a:cs typeface="Arial"/>
              </a:rPr>
              <a:t>mal  </a:t>
            </a:r>
            <a:endParaRPr lang="en-US" sz="600" spc="-5" dirty="0" smtClean="0">
              <a:latin typeface="Arial"/>
              <a:cs typeface="Arial"/>
            </a:endParaRPr>
          </a:p>
          <a:p>
            <a:pPr marL="217170" marR="5080" indent="-205104">
              <a:lnSpc>
                <a:spcPct val="100000"/>
              </a:lnSpc>
              <a:spcBef>
                <a:spcPts val="95"/>
              </a:spcBef>
              <a:tabLst>
                <a:tab pos="217170" algn="l"/>
              </a:tabLst>
            </a:pPr>
            <a:r>
              <a:rPr lang="en-US" sz="600" spc="-5" dirty="0">
                <a:latin typeface="Arial"/>
                <a:cs typeface="Arial"/>
              </a:rPr>
              <a:t> </a:t>
            </a:r>
            <a:r>
              <a:rPr lang="en-US" sz="600" spc="-5" dirty="0" smtClean="0">
                <a:latin typeface="Arial"/>
                <a:cs typeface="Arial"/>
              </a:rPr>
              <a:t>          </a:t>
            </a:r>
            <a:r>
              <a:rPr sz="600" spc="-5" dirty="0" smtClean="0">
                <a:latin typeface="Arial"/>
                <a:cs typeface="Arial"/>
              </a:rPr>
              <a:t>t</a:t>
            </a:r>
            <a:endParaRPr sz="6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536" y="282575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Properties of the T-distribution:</a:t>
            </a:r>
          </a:p>
          <a:p>
            <a:r>
              <a:rPr lang="en-US" sz="2400" b="1" dirty="0" smtClean="0"/>
              <a:t>What is the “parameter” that determine the tail thickness/peak height of t-distribution?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450" y="2339975"/>
            <a:ext cx="2387550" cy="101411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52850" y="2339975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4259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94557" y="57416"/>
            <a:ext cx="8178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2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-distribution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0406" y="464887"/>
            <a:ext cx="381698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single parameter,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degrees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freedom </a:t>
            </a:r>
            <a:r>
              <a:rPr sz="1200" spc="-85" dirty="0">
                <a:latin typeface="Arial"/>
                <a:cs typeface="Arial"/>
              </a:rPr>
              <a:t>(</a:t>
            </a:r>
            <a:r>
              <a:rPr sz="1200" i="1" spc="-85" dirty="0">
                <a:solidFill>
                  <a:srgbClr val="024F84"/>
                </a:solidFill>
                <a:latin typeface="Georgia"/>
                <a:cs typeface="Georgia"/>
              </a:rPr>
              <a:t>df </a:t>
            </a:r>
            <a:r>
              <a:rPr sz="1200" spc="-60" dirty="0">
                <a:latin typeface="Arial"/>
                <a:cs typeface="Arial"/>
              </a:rPr>
              <a:t>), </a:t>
            </a:r>
            <a:r>
              <a:rPr sz="1200" spc="-10" dirty="0">
                <a:latin typeface="Arial"/>
                <a:cs typeface="Arial"/>
              </a:rPr>
              <a:t>that</a:t>
            </a:r>
            <a:r>
              <a:rPr sz="1200" spc="5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is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524" y="617338"/>
            <a:ext cx="3203575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15" dirty="0">
                <a:latin typeface="Arial"/>
                <a:cs typeface="Arial"/>
              </a:rPr>
              <a:t>tied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sample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size</a:t>
            </a:r>
            <a:r>
              <a:rPr sz="1200" spc="-35" dirty="0" smtClean="0">
                <a:latin typeface="Arial"/>
                <a:cs typeface="Arial"/>
              </a:rPr>
              <a:t>.</a:t>
            </a:r>
            <a:r>
              <a:rPr lang="en-US" sz="1200" spc="-35" dirty="0" smtClean="0">
                <a:latin typeface="Arial"/>
                <a:cs typeface="Arial"/>
              </a:rPr>
              <a:t> Determines tail thickness, peak height.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8567" y="1262422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happens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shape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i="1" spc="-15" dirty="0">
                <a:solidFill>
                  <a:srgbClr val="0E3652"/>
                </a:solidFill>
                <a:latin typeface="Georgia"/>
                <a:cs typeface="Georgia"/>
              </a:rPr>
              <a:t>t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-distribution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as </a:t>
            </a:r>
            <a:r>
              <a:rPr sz="1200" i="1" spc="-65" dirty="0">
                <a:solidFill>
                  <a:srgbClr val="0E3652"/>
                </a:solidFill>
                <a:latin typeface="Georgia"/>
                <a:cs typeface="Georgia"/>
              </a:rPr>
              <a:t>df</a:t>
            </a:r>
            <a:r>
              <a:rPr sz="1200" i="1" dirty="0">
                <a:solidFill>
                  <a:srgbClr val="0E3652"/>
                </a:solidFill>
                <a:latin typeface="Georgia"/>
                <a:cs typeface="Georgia"/>
              </a:rPr>
              <a:t>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increases?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35" y="1694738"/>
            <a:ext cx="3105150" cy="131891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216" y="-31365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20379" y="1887854"/>
            <a:ext cx="304800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44179" y="1818380"/>
            <a:ext cx="85833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Z Standard normal</a:t>
            </a:r>
            <a:endParaRPr lang="en-US" sz="6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94557" y="57416"/>
            <a:ext cx="8178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i="1" spc="2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-distribution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0406" y="464887"/>
            <a:ext cx="381698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Has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single parameter,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degrees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freedom </a:t>
            </a:r>
            <a:r>
              <a:rPr sz="1200" spc="-85" dirty="0">
                <a:latin typeface="Arial"/>
                <a:cs typeface="Arial"/>
              </a:rPr>
              <a:t>(</a:t>
            </a:r>
            <a:r>
              <a:rPr sz="1200" i="1" spc="-85" dirty="0">
                <a:solidFill>
                  <a:srgbClr val="024F84"/>
                </a:solidFill>
                <a:latin typeface="Georgia"/>
                <a:cs typeface="Georgia"/>
              </a:rPr>
              <a:t>df </a:t>
            </a:r>
            <a:r>
              <a:rPr sz="1200" spc="-60" dirty="0">
                <a:latin typeface="Arial"/>
                <a:cs typeface="Arial"/>
              </a:rPr>
              <a:t>), </a:t>
            </a:r>
            <a:r>
              <a:rPr sz="1200" spc="-10" dirty="0">
                <a:latin typeface="Arial"/>
                <a:cs typeface="Arial"/>
              </a:rPr>
              <a:t>that</a:t>
            </a:r>
            <a:r>
              <a:rPr sz="1200" spc="5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is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524" y="617338"/>
            <a:ext cx="3203575" cy="5783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1200" spc="-15" dirty="0">
                <a:latin typeface="Arial"/>
                <a:cs typeface="Arial"/>
              </a:rPr>
              <a:t>tied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sample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size</a:t>
            </a:r>
            <a:r>
              <a:rPr sz="1200" spc="-35" dirty="0" smtClean="0">
                <a:latin typeface="Arial"/>
                <a:cs typeface="Arial"/>
              </a:rPr>
              <a:t>.</a:t>
            </a:r>
            <a:r>
              <a:rPr lang="en-US" sz="1200" spc="-35" dirty="0">
                <a:latin typeface="Arial"/>
                <a:cs typeface="Arial"/>
              </a:rPr>
              <a:t> Determines tail thickness, peak height.</a:t>
            </a:r>
            <a:endParaRPr lang="en-US"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8567" y="1262422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happens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shape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i="1" spc="-15" dirty="0">
                <a:solidFill>
                  <a:srgbClr val="0E3652"/>
                </a:solidFill>
                <a:latin typeface="Georgia"/>
                <a:cs typeface="Georgia"/>
              </a:rPr>
              <a:t>t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-distribution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as </a:t>
            </a:r>
            <a:r>
              <a:rPr sz="1200" i="1" spc="-65" dirty="0">
                <a:solidFill>
                  <a:srgbClr val="0E3652"/>
                </a:solidFill>
                <a:latin typeface="Georgia"/>
                <a:cs typeface="Georgia"/>
              </a:rPr>
              <a:t>df</a:t>
            </a:r>
            <a:r>
              <a:rPr sz="1200" i="1" dirty="0">
                <a:solidFill>
                  <a:srgbClr val="0E3652"/>
                </a:solidFill>
                <a:latin typeface="Georgia"/>
                <a:cs typeface="Georgia"/>
              </a:rPr>
              <a:t>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increases?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35" y="1694738"/>
            <a:ext cx="3105150" cy="131891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216" y="-31365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20379" y="1887854"/>
            <a:ext cx="304800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44179" y="1818380"/>
            <a:ext cx="85833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Z Standard normal</a:t>
            </a:r>
            <a:endParaRPr lang="en-US" sz="600" dirty="0"/>
          </a:p>
        </p:txBody>
      </p:sp>
      <p:sp>
        <p:nvSpPr>
          <p:cNvPr id="3" name="TextBox 2"/>
          <p:cNvSpPr txBox="1"/>
          <p:nvPr/>
        </p:nvSpPr>
        <p:spPr>
          <a:xfrm>
            <a:off x="3050061" y="2490959"/>
            <a:ext cx="30802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err="1" smtClean="0"/>
              <a:t>df</a:t>
            </a:r>
            <a:r>
              <a:rPr lang="en-US" sz="900" b="1" dirty="0" smtClean="0"/>
              <a:t>↑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thickness of tails↓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peak </a:t>
            </a:r>
            <a:r>
              <a:rPr lang="en-US" sz="900" dirty="0"/>
              <a:t>↑</a:t>
            </a:r>
            <a:r>
              <a:rPr lang="en-US" sz="90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approaches standard</a:t>
            </a:r>
          </a:p>
          <a:p>
            <a:r>
              <a:rPr lang="en-US" sz="900" dirty="0" smtClean="0"/>
              <a:t>                          normal </a:t>
            </a:r>
            <a:r>
              <a:rPr lang="en-US" sz="900" dirty="0" err="1" smtClean="0"/>
              <a:t>dist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31769112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4" y="1501775"/>
            <a:ext cx="1819275" cy="113347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hypothesis testing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376362" y="2058283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00000"/>
                </a:solidFill>
              </a:rPr>
              <a:t>p-value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4224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74" y="1501775"/>
            <a:ext cx="1819275" cy="113347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hypothesis testing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𝑠𝑐𝑜𝑟𝑒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blipFill>
                <a:blip r:embed="rId3"/>
                <a:stretch>
                  <a:fillRect l="-2000" t="-42667" r="-30000" b="-1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 flipV="1">
            <a:off x="1286424" y="2514611"/>
            <a:ext cx="61134" cy="25582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6362" y="2058283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00000"/>
                </a:solidFill>
              </a:rPr>
              <a:t>p-value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8875" y="3038841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Test Statistic</a:t>
            </a: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9920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844" y="1441128"/>
            <a:ext cx="1479440" cy="13293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74" y="1501775"/>
            <a:ext cx="1819275" cy="113347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hypothesis testing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𝑠𝑐𝑜𝑟𝑒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blipFill>
                <a:blip r:embed="rId4"/>
                <a:stretch>
                  <a:fillRect l="-2000" t="-42667" r="-30000" b="-1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 flipV="1">
            <a:off x="1286424" y="2514611"/>
            <a:ext cx="61134" cy="25582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T-distribution </a:t>
            </a:r>
          </a:p>
          <a:p>
            <a:r>
              <a:rPr lang="en-US" sz="1100" dirty="0" smtClean="0"/>
              <a:t>with </a:t>
            </a:r>
            <a:r>
              <a:rPr lang="en-US" sz="1100" dirty="0" err="1" smtClean="0">
                <a:solidFill>
                  <a:srgbClr val="00B050"/>
                </a:solidFill>
              </a:rPr>
              <a:t>df</a:t>
            </a:r>
            <a:r>
              <a:rPr lang="en-US" sz="1100" dirty="0" smtClean="0">
                <a:solidFill>
                  <a:srgbClr val="00B050"/>
                </a:solidFill>
              </a:rPr>
              <a:t>=n-1</a:t>
            </a:r>
            <a:endParaRPr lang="en-US" sz="1100" dirty="0">
              <a:solidFill>
                <a:srgbClr val="00B05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771650" y="1906756"/>
            <a:ext cx="1308174" cy="5279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</p:cNvCxnSpPr>
          <p:nvPr/>
        </p:nvCxnSpPr>
        <p:spPr>
          <a:xfrm flipV="1">
            <a:off x="2115099" y="2465913"/>
            <a:ext cx="1561551" cy="44407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8875" y="3038841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Test Statistic</a:t>
            </a: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77933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8529" y="57937"/>
            <a:ext cx="10344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A</a:t>
            </a:r>
            <a:r>
              <a:rPr spc="20" dirty="0"/>
              <a:t>nn</a:t>
            </a:r>
            <a:r>
              <a:rPr spc="35" dirty="0"/>
              <a:t>o</a:t>
            </a:r>
            <a:r>
              <a:rPr spc="20" dirty="0"/>
              <a:t>un</a:t>
            </a:r>
            <a:r>
              <a:rPr spc="55" dirty="0"/>
              <a:t>c</a:t>
            </a:r>
            <a:r>
              <a:rPr spc="-5" dirty="0"/>
              <a:t>e</a:t>
            </a:r>
            <a:r>
              <a:rPr spc="50" dirty="0"/>
              <a:t>m</a:t>
            </a:r>
            <a:r>
              <a:rPr spc="-5" dirty="0"/>
              <a:t>e</a:t>
            </a:r>
            <a:r>
              <a:rPr spc="20" dirty="0"/>
              <a:t>n</a:t>
            </a:r>
            <a:r>
              <a:rPr spc="50" dirty="0"/>
              <a:t>t</a:t>
            </a:r>
            <a:r>
              <a:rPr spc="15"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323850" y="881995"/>
            <a:ext cx="3999865" cy="202170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Lab Assignment </a:t>
            </a:r>
            <a:r>
              <a:rPr lang="en-US" sz="1200" u="sng" spc="-10" dirty="0" smtClean="0">
                <a:latin typeface="Arial"/>
                <a:cs typeface="Arial"/>
              </a:rPr>
              <a:t>6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just before your lab section time.</a:t>
            </a:r>
          </a:p>
          <a:p>
            <a:pPr marL="12700">
              <a:spcBef>
                <a:spcPts val="405"/>
              </a:spcBef>
            </a:pPr>
            <a:endParaRPr lang="en-US" sz="1200" dirty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spcBef>
                <a:spcPts val="405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Peer Evaluations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2/28 11:55pm </a:t>
            </a:r>
            <a:r>
              <a:rPr lang="en-US" sz="1200" i="1" spc="-45" dirty="0" smtClean="0">
                <a:latin typeface="Arial"/>
                <a:cs typeface="Arial"/>
              </a:rPr>
              <a:t>(part of your participation grade)</a:t>
            </a:r>
          </a:p>
          <a:p>
            <a:pPr marL="12700">
              <a:spcBef>
                <a:spcPts val="405"/>
              </a:spcBef>
            </a:pPr>
            <a:endParaRPr lang="en-US" sz="1200" b="1" i="1" spc="-45" dirty="0" smtClean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Read over project statement </a:t>
            </a:r>
            <a:r>
              <a:rPr lang="en-US" sz="1200" spc="-30" dirty="0" smtClean="0">
                <a:latin typeface="Arial"/>
                <a:cs typeface="Arial"/>
              </a:rPr>
              <a:t>before </a:t>
            </a:r>
            <a:r>
              <a:rPr lang="en-US" sz="1200" b="1" spc="-45" dirty="0" smtClean="0">
                <a:latin typeface="Arial"/>
                <a:cs typeface="Arial"/>
              </a:rPr>
              <a:t>Thursday 2/28</a:t>
            </a:r>
            <a:endParaRPr lang="en-US" sz="1200" b="1" i="1" spc="-45" dirty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Data Exploration Project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spc="-40" dirty="0" smtClean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3/7</a:t>
            </a:r>
            <a:endParaRPr lang="en-US" sz="1200" dirty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spcBef>
                <a:spcPts val="405"/>
              </a:spcBef>
            </a:pPr>
            <a:endParaRPr lang="en-US" sz="1200" b="1" i="1" spc="-45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250" y="35877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Coming up…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9434105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844" y="1441128"/>
            <a:ext cx="1479440" cy="13293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74" y="1501775"/>
            <a:ext cx="1819275" cy="113347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hypothesis testing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𝑠𝑐𝑜𝑟𝑒</m:t>
                      </m:r>
                      <m:r>
                        <a:rPr lang="en-US" sz="1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2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12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2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52" y="2680019"/>
                <a:ext cx="1220847" cy="459934"/>
              </a:xfrm>
              <a:prstGeom prst="rect">
                <a:avLst/>
              </a:prstGeom>
              <a:blipFill>
                <a:blip r:embed="rId4"/>
                <a:stretch>
                  <a:fillRect l="-2000" t="-42667" r="-30000" b="-1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 flipV="1">
            <a:off x="1286424" y="2514611"/>
            <a:ext cx="61134" cy="25582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00590" y="1157633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p-value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724700" y="1409949"/>
            <a:ext cx="951950" cy="712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T-distribution </a:t>
            </a:r>
          </a:p>
          <a:p>
            <a:r>
              <a:rPr lang="en-US" sz="1100" dirty="0" smtClean="0"/>
              <a:t>with </a:t>
            </a:r>
            <a:r>
              <a:rPr lang="en-US" sz="1100" dirty="0" err="1" smtClean="0">
                <a:solidFill>
                  <a:srgbClr val="00B050"/>
                </a:solidFill>
              </a:rPr>
              <a:t>df</a:t>
            </a:r>
            <a:r>
              <a:rPr lang="en-US" sz="1100" dirty="0" smtClean="0">
                <a:solidFill>
                  <a:srgbClr val="00B050"/>
                </a:solidFill>
              </a:rPr>
              <a:t>=n-1</a:t>
            </a:r>
            <a:endParaRPr lang="en-US" sz="1100" dirty="0">
              <a:solidFill>
                <a:srgbClr val="00B05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771650" y="1906756"/>
            <a:ext cx="1308174" cy="5279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</p:cNvCxnSpPr>
          <p:nvPr/>
        </p:nvCxnSpPr>
        <p:spPr>
          <a:xfrm flipV="1">
            <a:off x="2115099" y="2465913"/>
            <a:ext cx="1561551" cy="444073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8875" y="3038841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/>
                </a:solidFill>
              </a:rPr>
              <a:t>Test Statistic</a:t>
            </a: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0148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09" y="1455289"/>
            <a:ext cx="1838615" cy="1118178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confidence intervals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latin typeface="Cambria Math" panose="02040503050406030204" pitchFamily="18" charset="0"/>
                  </a:rPr>
                  <a:t>98% Confidence Interval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i="1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  <a:blipFill>
                <a:blip r:embed="rId3"/>
                <a:stretch>
                  <a:fillRect l="-896" t="-2564" r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672361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09" y="1455289"/>
            <a:ext cx="1838615" cy="1118178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confidence intervals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latin typeface="Cambria Math" panose="02040503050406030204" pitchFamily="18" charset="0"/>
                  </a:rPr>
                  <a:t>98% Confidence Interval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i="1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  <a:blipFill>
                <a:blip r:embed="rId3"/>
                <a:stretch>
                  <a:fillRect l="-896" t="-2564" r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230859" y="2289747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49291" y="2271649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27212" y="2097115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.98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>
            <a:endCxn id="11" idx="3"/>
          </p:cNvCxnSpPr>
          <p:nvPr/>
        </p:nvCxnSpPr>
        <p:spPr>
          <a:xfrm flipH="1" flipV="1">
            <a:off x="1209035" y="2235615"/>
            <a:ext cx="1372789" cy="561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837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09" y="1455289"/>
            <a:ext cx="1838615" cy="1118178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confidence intervals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latin typeface="Cambria Math" panose="02040503050406030204" pitchFamily="18" charset="0"/>
                  </a:rPr>
                  <a:t>98% Confidence Interval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i="1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  <a:blipFill>
                <a:blip r:embed="rId3"/>
                <a:stretch>
                  <a:fillRect l="-896" t="-2564" r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094" y="1152653"/>
            <a:ext cx="1479440" cy="13293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30859" y="2289747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291" y="2271649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212" y="2097115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.98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771650" y="1906756"/>
            <a:ext cx="1143000" cy="28081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</p:cNvCxnSpPr>
          <p:nvPr/>
        </p:nvCxnSpPr>
        <p:spPr>
          <a:xfrm flipV="1">
            <a:off x="1612682" y="1906756"/>
            <a:ext cx="2063968" cy="521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676650" y="1795579"/>
            <a:ext cx="190226" cy="152400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93678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09" y="1455289"/>
            <a:ext cx="1838615" cy="1118178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" y="278225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How do we use the t-distribution for confidence intervals for one population mean?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2224" y="2339591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36648" y="1523440"/>
            <a:ext cx="14510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T-distribution </a:t>
            </a:r>
          </a:p>
          <a:p>
            <a:r>
              <a:rPr lang="en-US" sz="1100" b="1" dirty="0" smtClean="0"/>
              <a:t>with </a:t>
            </a:r>
            <a:r>
              <a:rPr lang="en-US" sz="1100" b="1" dirty="0" err="1" smtClean="0">
                <a:solidFill>
                  <a:srgbClr val="00B050"/>
                </a:solidFill>
              </a:rPr>
              <a:t>df</a:t>
            </a:r>
            <a:r>
              <a:rPr lang="en-US" sz="1100" b="1" dirty="0" smtClean="0">
                <a:solidFill>
                  <a:srgbClr val="00B050"/>
                </a:solidFill>
              </a:rPr>
              <a:t>=n-1</a:t>
            </a:r>
            <a:endParaRPr lang="en-US" sz="11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latin typeface="Cambria Math" panose="02040503050406030204" pitchFamily="18" charset="0"/>
                  </a:rPr>
                  <a:t>98% Confidence Interval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i="1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168" y="2693080"/>
                <a:ext cx="2043508" cy="716928"/>
              </a:xfrm>
              <a:prstGeom prst="rect">
                <a:avLst/>
              </a:prstGeom>
              <a:blipFill>
                <a:blip r:embed="rId3"/>
                <a:stretch>
                  <a:fillRect l="-896" t="-2564" r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094" y="1152653"/>
            <a:ext cx="1479440" cy="13293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30859" y="2289747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291" y="2271649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.01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212" y="2097115"/>
            <a:ext cx="38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.98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771650" y="1906756"/>
            <a:ext cx="1143000" cy="28081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</p:cNvCxnSpPr>
          <p:nvPr/>
        </p:nvCxnSpPr>
        <p:spPr>
          <a:xfrm flipV="1">
            <a:off x="1612682" y="1906756"/>
            <a:ext cx="2063968" cy="521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676650" y="1795579"/>
            <a:ext cx="190226" cy="152400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676649" y="2124157"/>
            <a:ext cx="219075" cy="7331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20" idx="2"/>
          </p:cNvCxnSpPr>
          <p:nvPr/>
        </p:nvCxnSpPr>
        <p:spPr>
          <a:xfrm flipH="1">
            <a:off x="3584906" y="2197469"/>
            <a:ext cx="201281" cy="874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931" y="2511786"/>
                <a:ext cx="48032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0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105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80" y="2511785"/>
                <a:ext cx="586122" cy="2616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10" y="2523730"/>
                <a:ext cx="284052" cy="2462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013111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471" y="-98425"/>
            <a:ext cx="403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Unit 4 onward…</a:t>
            </a:r>
          </a:p>
          <a:p>
            <a:r>
              <a:rPr lang="en-US" sz="2800" b="1" dirty="0" smtClean="0"/>
              <a:t>How/why does the T-distribution </a:t>
            </a:r>
            <a:r>
              <a:rPr lang="en-US" sz="2800" b="1" dirty="0">
                <a:solidFill>
                  <a:srgbClr val="C00000"/>
                </a:solidFill>
              </a:rPr>
              <a:t>incorporate the uncertainty of using s</a:t>
            </a:r>
            <a:r>
              <a:rPr lang="en-US" sz="2800" b="1" dirty="0" smtClean="0"/>
              <a:t> when we don’t know </a:t>
            </a:r>
            <a:r>
              <a:rPr lang="el-GR" sz="2800" b="1" dirty="0" smtClean="0"/>
              <a:t>σ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  <p:pic>
        <p:nvPicPr>
          <p:cNvPr id="4098" name="Picture 2" descr="Yellow and Black Dartbo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274" y="2148344"/>
            <a:ext cx="1714500" cy="117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53537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958975"/>
            <a:ext cx="2867025" cy="1225513"/>
          </a:xfrm>
          <a:prstGeom prst="rect">
            <a:avLst/>
          </a:prstGeom>
        </p:spPr>
      </p:pic>
      <p:sp>
        <p:nvSpPr>
          <p:cNvPr id="23" name="object 2"/>
          <p:cNvSpPr txBox="1">
            <a:spLocks/>
          </p:cNvSpPr>
          <p:nvPr/>
        </p:nvSpPr>
        <p:spPr>
          <a:xfrm>
            <a:off x="247650" y="64121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59690">
              <a:spcBef>
                <a:spcPts val="200"/>
              </a:spcBef>
            </a:pPr>
            <a:r>
              <a:rPr lang="en-US" sz="1000" kern="0" smtClean="0">
                <a:solidFill>
                  <a:srgbClr val="1A2E3D"/>
                </a:solidFill>
              </a:rPr>
              <a:t>Clicker</a:t>
            </a:r>
            <a:r>
              <a:rPr lang="en-US" sz="1000" kern="0" spc="-5" smtClean="0">
                <a:solidFill>
                  <a:srgbClr val="1A2E3D"/>
                </a:solidFill>
              </a:rPr>
              <a:t> </a:t>
            </a:r>
            <a:r>
              <a:rPr lang="en-US" sz="1000" kern="0" spc="5" smtClean="0">
                <a:solidFill>
                  <a:srgbClr val="1A2E3D"/>
                </a:solidFill>
              </a:rPr>
              <a:t>question</a:t>
            </a:r>
            <a:endParaRPr lang="en-US" sz="10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ject 3"/>
              <p:cNvSpPr txBox="1"/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solidFill>
                <a:srgbClr val="D6E2EB"/>
              </a:solidFill>
            </p:spPr>
            <p:txBody>
              <a:bodyPr vert="horz" wrap="square" lIns="0" tIns="30480" rIns="0" bIns="0" rtlCol="0">
                <a:spAutoFit/>
              </a:bodyPr>
              <a:lstStyle/>
              <a:p>
                <a:pPr marL="59690" marR="517525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The critical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 for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 smtClean="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p>
                      <m:s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is shown below. Will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bSup>
                      <m:sSub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𝑛</m:t>
                        </m:r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−1</m:t>
                        </m:r>
                      </m:sub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bSup>
                    <m:f>
                      <m:f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be wider or narrower?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2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blipFill>
                <a:blip r:embed="rId3"/>
                <a:stretch>
                  <a:fillRect l="-867" t="-2632" b="-8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1940" y="1285339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a.) wider</a:t>
            </a:r>
          </a:p>
          <a:p>
            <a:r>
              <a:rPr lang="en-US" sz="1400" dirty="0" smtClean="0"/>
              <a:t>b.) narrower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990850" y="2873375"/>
                <a:ext cx="35541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pPr>
                        <m:e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𝑧</m:t>
                          </m:r>
                        </m:e>
                        <m:sup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0850" y="2873375"/>
                <a:ext cx="355418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295650" y="2316148"/>
            <a:ext cx="381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n-1</a:t>
            </a:r>
            <a:endParaRPr lang="en-US" sz="700" dirty="0"/>
          </a:p>
        </p:txBody>
      </p:sp>
      <p:sp>
        <p:nvSpPr>
          <p:cNvPr id="28" name="TextBox 27"/>
          <p:cNvSpPr txBox="1"/>
          <p:nvPr/>
        </p:nvSpPr>
        <p:spPr>
          <a:xfrm>
            <a:off x="3155768" y="2602456"/>
            <a:ext cx="381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rgbClr val="C00000"/>
                </a:solidFill>
              </a:rPr>
              <a:t>0.025</a:t>
            </a:r>
            <a:endParaRPr lang="en-US" sz="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97985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958975"/>
            <a:ext cx="2867025" cy="1225513"/>
          </a:xfrm>
          <a:prstGeom prst="rect">
            <a:avLst/>
          </a:prstGeom>
        </p:spPr>
      </p:pic>
      <p:sp>
        <p:nvSpPr>
          <p:cNvPr id="23" name="object 2"/>
          <p:cNvSpPr txBox="1">
            <a:spLocks/>
          </p:cNvSpPr>
          <p:nvPr/>
        </p:nvSpPr>
        <p:spPr>
          <a:xfrm>
            <a:off x="247650" y="64121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59690">
              <a:spcBef>
                <a:spcPts val="200"/>
              </a:spcBef>
            </a:pPr>
            <a:r>
              <a:rPr lang="en-US" sz="1000" kern="0" smtClean="0">
                <a:solidFill>
                  <a:srgbClr val="1A2E3D"/>
                </a:solidFill>
              </a:rPr>
              <a:t>Clicker</a:t>
            </a:r>
            <a:r>
              <a:rPr lang="en-US" sz="1000" kern="0" spc="-5" smtClean="0">
                <a:solidFill>
                  <a:srgbClr val="1A2E3D"/>
                </a:solidFill>
              </a:rPr>
              <a:t> </a:t>
            </a:r>
            <a:r>
              <a:rPr lang="en-US" sz="1000" kern="0" spc="5" smtClean="0">
                <a:solidFill>
                  <a:srgbClr val="1A2E3D"/>
                </a:solidFill>
              </a:rPr>
              <a:t>question</a:t>
            </a:r>
            <a:endParaRPr lang="en-US" sz="10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ject 3"/>
              <p:cNvSpPr txBox="1"/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solidFill>
                <a:srgbClr val="D6E2EB"/>
              </a:solidFill>
            </p:spPr>
            <p:txBody>
              <a:bodyPr vert="horz" wrap="square" lIns="0" tIns="30480" rIns="0" bIns="0" rtlCol="0">
                <a:spAutoFit/>
              </a:bodyPr>
              <a:lstStyle/>
              <a:p>
                <a:pPr marL="59690" marR="517525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The critical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 for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 smtClean="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p>
                      <m:s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is shown below. Will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bSup>
                      <m:sSub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𝑛</m:t>
                        </m:r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−1</m:t>
                        </m:r>
                      </m:sub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bSup>
                    <m:f>
                      <m:f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be wider or narrower?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2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blipFill>
                <a:blip r:embed="rId3"/>
                <a:stretch>
                  <a:fillRect l="-867" t="-2632" b="-8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1940" y="1285339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</a:rPr>
              <a:t>a.) wider</a:t>
            </a:r>
          </a:p>
          <a:p>
            <a:r>
              <a:rPr lang="en-US" sz="1400" dirty="0" smtClean="0"/>
              <a:t>b.) narrower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990850" y="2873375"/>
                <a:ext cx="35541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pPr>
                        <m:e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𝑧</m:t>
                          </m:r>
                        </m:e>
                        <m:sup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0850" y="2873375"/>
                <a:ext cx="355418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295650" y="2316148"/>
            <a:ext cx="381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n-1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155768" y="2602456"/>
            <a:ext cx="381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rgbClr val="C00000"/>
                </a:solidFill>
              </a:rPr>
              <a:t>0.025</a:t>
            </a:r>
            <a:endParaRPr lang="en-US" sz="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9349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028656"/>
            <a:ext cx="2539116" cy="1006713"/>
          </a:xfrm>
          <a:prstGeom prst="rect">
            <a:avLst/>
          </a:prstGeom>
        </p:spPr>
      </p:pic>
      <p:sp>
        <p:nvSpPr>
          <p:cNvPr id="23" name="object 2"/>
          <p:cNvSpPr txBox="1">
            <a:spLocks/>
          </p:cNvSpPr>
          <p:nvPr/>
        </p:nvSpPr>
        <p:spPr>
          <a:xfrm>
            <a:off x="247650" y="64121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59690">
              <a:spcBef>
                <a:spcPts val="200"/>
              </a:spcBef>
            </a:pPr>
            <a:r>
              <a:rPr lang="en-US" sz="1000" kern="0" smtClean="0">
                <a:solidFill>
                  <a:srgbClr val="1A2E3D"/>
                </a:solidFill>
              </a:rPr>
              <a:t>Clicker</a:t>
            </a:r>
            <a:r>
              <a:rPr lang="en-US" sz="1000" kern="0" spc="-5" smtClean="0">
                <a:solidFill>
                  <a:srgbClr val="1A2E3D"/>
                </a:solidFill>
              </a:rPr>
              <a:t> </a:t>
            </a:r>
            <a:r>
              <a:rPr lang="en-US" sz="1000" kern="0" spc="5" smtClean="0">
                <a:solidFill>
                  <a:srgbClr val="1A2E3D"/>
                </a:solidFill>
              </a:rPr>
              <a:t>question</a:t>
            </a:r>
            <a:endParaRPr lang="en-US" sz="10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ject 3"/>
              <p:cNvSpPr txBox="1"/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solidFill>
                <a:srgbClr val="D6E2EB"/>
              </a:solidFill>
            </p:spPr>
            <p:txBody>
              <a:bodyPr vert="horz" wrap="square" lIns="0" tIns="30480" rIns="0" bIns="0" rtlCol="0">
                <a:spAutoFit/>
              </a:bodyPr>
              <a:lstStyle/>
              <a:p>
                <a:pPr marL="59690" marR="517525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The critical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200" spc="-30" dirty="0" smtClean="0">
                    <a:solidFill>
                      <a:srgbClr val="1A2E3D"/>
                    </a:solidFill>
                    <a:latin typeface="Arial"/>
                    <a:cs typeface="Arial"/>
                  </a:rPr>
                  <a:t> for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 smtClean="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p>
                      <m:s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b="0" i="1" spc="-30" smtClean="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is shown below. Will a 95% confidence interval constructed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  <m:r>
                      <a:rPr lang="en-US" sz="1200" i="1" spc="-30">
                        <a:solidFill>
                          <a:srgbClr val="1A2E3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±</m:t>
                    </m:r>
                    <m:sSubSup>
                      <m:sSubSupPr>
                        <m:ctrlPr>
                          <a:rPr lang="en-US" sz="120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bSupPr>
                      <m:e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𝑛</m:t>
                        </m:r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−1</m:t>
                        </m:r>
                      </m:sub>
                      <m:sup>
                        <m:r>
                          <a:rPr lang="en-US" sz="1200" b="0" i="1" spc="-30" smtClean="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bSup>
                    <m:f>
                      <m:fPr>
                        <m:ctrlP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fPr>
                      <m:num>
                        <m:r>
                          <a:rPr lang="en-US" sz="1200" i="1" spc="-30">
                            <a:solidFill>
                              <a:srgbClr val="1A2E3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 spc="-30">
                                <a:solidFill>
                                  <a:srgbClr val="1A2E3D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200" dirty="0" smtClean="0">
                    <a:latin typeface="Arial"/>
                    <a:cs typeface="Arial"/>
                  </a:rPr>
                  <a:t> be wider or narrower?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2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268210"/>
                <a:ext cx="4222115" cy="928588"/>
              </a:xfrm>
              <a:prstGeom prst="rect">
                <a:avLst/>
              </a:prstGeom>
              <a:blipFill>
                <a:blip r:embed="rId3"/>
                <a:stretch>
                  <a:fillRect l="-867" t="-2632" b="-8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1940" y="1285339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</a:rPr>
              <a:t>a.) wider</a:t>
            </a:r>
          </a:p>
          <a:p>
            <a:r>
              <a:rPr lang="en-US" sz="1400" dirty="0" smtClean="0"/>
              <a:t>b.) narrower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940232" y="2854827"/>
                <a:ext cx="35541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pc="-30" smtClean="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pPr>
                        <m:e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𝑧</m:t>
                          </m:r>
                        </m:e>
                        <m:sup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0232" y="2854827"/>
                <a:ext cx="355418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295650" y="2331957"/>
            <a:ext cx="381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n-1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155768" y="2602456"/>
            <a:ext cx="381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rgbClr val="C00000"/>
                </a:solidFill>
              </a:rPr>
              <a:t>0.025</a:t>
            </a:r>
            <a:endParaRPr lang="en-US" sz="6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558" y="2670161"/>
            <a:ext cx="381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>
                <a:solidFill>
                  <a:srgbClr val="00B050"/>
                </a:solidFill>
              </a:rPr>
              <a:t>0.025</a:t>
            </a:r>
            <a:endParaRPr lang="en-US" sz="6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32150" y="2835313"/>
                <a:ext cx="49584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𝑡</m:t>
                          </m:r>
                        </m:e>
                        <m:sub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𝑛</m:t>
                          </m:r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−1</m:t>
                          </m:r>
                        </m:sub>
                        <m:sup>
                          <m:r>
                            <a:rPr lang="en-US" sz="1200" i="1" spc="-30">
                              <a:solidFill>
                                <a:srgbClr val="1A2E3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50" y="2835313"/>
                <a:ext cx="495841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V="1">
            <a:off x="3117941" y="3101983"/>
            <a:ext cx="310617" cy="1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35163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786" y="221767"/>
            <a:ext cx="434297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For </a:t>
            </a:r>
            <a:r>
              <a:rPr lang="en-US" sz="2800" b="1" dirty="0"/>
              <a:t>large confidence </a:t>
            </a:r>
            <a:r>
              <a:rPr lang="en-US" sz="2800" b="1" dirty="0" smtClean="0"/>
              <a:t>levels, the T-distribution’s thicker tails lead to…</a:t>
            </a:r>
          </a:p>
          <a:p>
            <a:r>
              <a:rPr lang="en-US" sz="2000" b="1" dirty="0" smtClean="0"/>
              <a:t>→ wider confidence intervals </a:t>
            </a:r>
          </a:p>
          <a:p>
            <a:r>
              <a:rPr lang="en-US" sz="2000" b="1" dirty="0" smtClean="0"/>
              <a:t>→ more uncertainty about pop. </a:t>
            </a:r>
            <a:r>
              <a:rPr lang="en-US" sz="2000" b="1" dirty="0" err="1" smtClean="0"/>
              <a:t>param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7208744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794" y="323646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794" y="514781"/>
            <a:ext cx="4502306" cy="3189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lang="en-US" sz="1050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r>
              <a:rPr lang="en-US" sz="1050" u="sng" spc="-20" dirty="0" smtClean="0">
                <a:latin typeface="Arial"/>
                <a:cs typeface="Arial"/>
              </a:rPr>
              <a:t>Problem</a:t>
            </a:r>
            <a:r>
              <a:rPr lang="en-US" sz="1050" spc="-20" dirty="0" smtClean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050" spc="25" dirty="0" smtClean="0">
                <a:latin typeface="Arial"/>
                <a:cs typeface="Arial"/>
              </a:rPr>
              <a:t>plug </a:t>
            </a:r>
            <a:r>
              <a:rPr lang="en-US" sz="1050" spc="10" dirty="0">
                <a:latin typeface="Arial"/>
                <a:cs typeface="Arial"/>
              </a:rPr>
              <a:t>in </a:t>
            </a:r>
            <a:r>
              <a:rPr lang="en-US" sz="1100" i="1" spc="-30" dirty="0">
                <a:latin typeface="Georgia"/>
                <a:cs typeface="Georgia"/>
              </a:rPr>
              <a:t>s </a:t>
            </a:r>
            <a:r>
              <a:rPr lang="en-US" sz="1050" spc="25" dirty="0">
                <a:latin typeface="Arial"/>
                <a:cs typeface="Arial"/>
              </a:rPr>
              <a:t>for</a:t>
            </a:r>
            <a:r>
              <a:rPr lang="en-US" sz="1050" spc="55" dirty="0">
                <a:latin typeface="Arial"/>
                <a:cs typeface="Arial"/>
              </a:rPr>
              <a:t> </a:t>
            </a:r>
            <a:r>
              <a:rPr lang="en-US" sz="1100" i="1" spc="-45" dirty="0" smtClean="0">
                <a:latin typeface="Arial"/>
                <a:cs typeface="Arial"/>
              </a:rPr>
              <a:t>σ.</a:t>
            </a: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latin typeface="Arial"/>
                <a:cs typeface="Arial"/>
              </a:rPr>
              <a:t>Old Solution (from Unit 3): </a:t>
            </a:r>
            <a:r>
              <a:rPr lang="en-US" sz="1100" spc="-45" dirty="0" smtClean="0">
                <a:latin typeface="Arial"/>
                <a:cs typeface="Arial"/>
              </a:rPr>
              <a:t>When we don’t know σ, only proceed with CLT hypothesis testing (or confidence interval) if n&gt;30. But we still have some unaccounted for uncertainty of approximating σ with s.</a:t>
            </a:r>
            <a:endParaRPr lang="en-US" sz="1100" i="1" spc="-45" dirty="0">
              <a:latin typeface="Arial"/>
              <a:cs typeface="Arial"/>
            </a:endParaRP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rgbClr val="CCCCCC"/>
                </a:solidFill>
                <a:latin typeface="Arial"/>
                <a:cs typeface="Arial"/>
              </a:rPr>
              <a:t>Better Solution (Use from Now on):</a:t>
            </a:r>
            <a:endParaRPr lang="en-US" sz="1050" u="sng" spc="-2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</a:t>
            </a:r>
            <a:r>
              <a:rPr lang="en-US"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-distribution instead of Z-distribution</a:t>
            </a:r>
            <a:r>
              <a:rPr sz="1050" spc="-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when you </a:t>
            </a:r>
            <a:r>
              <a:rPr sz="105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plug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 </a:t>
            </a:r>
            <a:r>
              <a:rPr sz="1100" i="1" spc="-30" dirty="0">
                <a:solidFill>
                  <a:schemeClr val="bg1">
                    <a:lumMod val="75000"/>
                  </a:schemeClr>
                </a:solidFill>
                <a:latin typeface="Georgia"/>
                <a:cs typeface="Georgia"/>
              </a:rPr>
              <a:t>s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</a:t>
            </a:r>
            <a:r>
              <a:rPr sz="1050" spc="5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100" i="1" spc="-4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σ</a:t>
            </a:r>
            <a:endParaRPr lang="en-US" sz="1100" i="1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endParaRPr lang="en-US" sz="1050" u="sng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 startAt="2"/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</a:t>
            </a:r>
            <a:r>
              <a:rPr lang="en-US" sz="1100" u="sng" spc="-4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Hypothesis Tests and Confidence Intervals you Can Make:</a:t>
            </a:r>
            <a:endParaRPr lang="en-US" sz="1050" u="sng" spc="-2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marR="5080" lvl="3" indent="-171450">
              <a:lnSpc>
                <a:spcPts val="1360"/>
              </a:lnSpc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When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comparing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two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groups,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depend</a:t>
            </a:r>
            <a:r>
              <a:rPr lang="en-US" sz="1050" spc="-1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 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paired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or</a:t>
            </a:r>
            <a:r>
              <a:rPr lang="en-US"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independent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30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All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inferential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framework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lang="en-US"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same...</a:t>
            </a: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endParaRPr lang="en-US" sz="1050" spc="1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30"/>
              </a:spcBef>
              <a:buAutoNum type="arabicPeriod"/>
              <a:tabLst>
                <a:tab pos="44386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95354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" y="1066170"/>
            <a:ext cx="4352164" cy="16645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9850" y="2416175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t-score = </a:t>
            </a:r>
          </a:p>
          <a:p>
            <a:r>
              <a:rPr lang="en-US" sz="1050" dirty="0" smtClean="0"/>
              <a:t>z-score</a:t>
            </a:r>
            <a:endParaRPr lang="en-US" sz="1050" dirty="0"/>
          </a:p>
        </p:txBody>
      </p:sp>
      <p:sp>
        <p:nvSpPr>
          <p:cNvPr id="8" name="TextBox 7"/>
          <p:cNvSpPr txBox="1"/>
          <p:nvPr/>
        </p:nvSpPr>
        <p:spPr>
          <a:xfrm>
            <a:off x="171450" y="492147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Hypothesis Testing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57450" y="2771316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Test Statistic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835788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" y="1066170"/>
            <a:ext cx="4352164" cy="16645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9850" y="2416175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t-score = </a:t>
            </a:r>
          </a:p>
          <a:p>
            <a:r>
              <a:rPr lang="en-US" sz="1050" dirty="0" smtClean="0"/>
              <a:t>z-score</a:t>
            </a:r>
            <a:endParaRPr lang="en-US" sz="1050" dirty="0"/>
          </a:p>
        </p:txBody>
      </p:sp>
      <p:sp>
        <p:nvSpPr>
          <p:cNvPr id="5" name="TextBox 4"/>
          <p:cNvSpPr txBox="1"/>
          <p:nvPr/>
        </p:nvSpPr>
        <p:spPr>
          <a:xfrm>
            <a:off x="2784540" y="1857188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C00000"/>
                </a:solidFill>
              </a:rPr>
              <a:t>P-value with z-distribution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0850" y="2025382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B050"/>
                </a:solidFill>
              </a:rPr>
              <a:t>P-value with t-distribution</a:t>
            </a:r>
            <a:endParaRPr lang="en-US" sz="11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50" y="492147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Hypothesis Testing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57450" y="2771316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Test Statistic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9690983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786" y="221767"/>
            <a:ext cx="434297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For </a:t>
            </a:r>
            <a:r>
              <a:rPr lang="en-US" sz="2800" b="1" dirty="0"/>
              <a:t>large </a:t>
            </a:r>
            <a:r>
              <a:rPr lang="en-US" sz="2800" b="1" dirty="0" smtClean="0"/>
              <a:t>z-scores/t-scores, the T-distribution’s thicker tails lead to…</a:t>
            </a:r>
          </a:p>
          <a:p>
            <a:r>
              <a:rPr lang="en-US" sz="2000" b="1" dirty="0" smtClean="0"/>
              <a:t>→ higher p-values</a:t>
            </a:r>
          </a:p>
          <a:p>
            <a:r>
              <a:rPr lang="en-US" sz="2000" b="1" dirty="0" smtClean="0"/>
              <a:t>→ harder to reject the null hypothesis.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3129004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794" y="323646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794" y="514781"/>
            <a:ext cx="4502306" cy="3189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lang="en-US" sz="1050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r>
              <a:rPr lang="en-US" sz="1050" u="sng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Problem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plug </a:t>
            </a:r>
            <a:r>
              <a:rPr lang="en-US" sz="1050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 </a:t>
            </a:r>
            <a:r>
              <a:rPr lang="en-US" sz="1100" i="1" spc="-30" dirty="0">
                <a:solidFill>
                  <a:schemeClr val="bg1">
                    <a:lumMod val="85000"/>
                  </a:schemeClr>
                </a:solidFill>
                <a:latin typeface="Georgia"/>
                <a:cs typeface="Georgia"/>
              </a:rPr>
              <a:t>s </a:t>
            </a:r>
            <a:r>
              <a:rPr lang="en-US"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for</a:t>
            </a:r>
            <a:r>
              <a:rPr lang="en-US" sz="1050" spc="5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100" i="1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σ.</a:t>
            </a: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Old Solution (from Unit 3): </a:t>
            </a:r>
            <a:r>
              <a:rPr lang="en-US" sz="1100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we don’t know σ, only proceed with CLT hypothesis testing (or confidence interval) if n&gt;30. But we still have some unaccounted for uncertainty of approximating σ with s.</a:t>
            </a:r>
            <a:endParaRPr lang="en-US" sz="1100" i="1" spc="-45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Better Solution (Use from Now on):</a:t>
            </a:r>
            <a:endParaRPr lang="en-US" sz="1050" u="sng" spc="-2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-distribution instead of Z-distribution</a:t>
            </a:r>
            <a:r>
              <a:rPr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you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plug </a:t>
            </a:r>
            <a:r>
              <a:rPr sz="1050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 </a:t>
            </a:r>
            <a:r>
              <a:rPr sz="1100" i="1" spc="-30" dirty="0">
                <a:solidFill>
                  <a:schemeClr val="bg1">
                    <a:lumMod val="85000"/>
                  </a:schemeClr>
                </a:solidFill>
                <a:latin typeface="Georgia"/>
                <a:cs typeface="Georgia"/>
              </a:rPr>
              <a:t>s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for</a:t>
            </a:r>
            <a:r>
              <a:rPr sz="1050" spc="5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100" i="1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σ</a:t>
            </a:r>
            <a:endParaRPr lang="en-US" sz="1100" i="1" spc="-45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endParaRPr lang="en-US" sz="1050" u="sng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 startAt="2"/>
              <a:tabLst>
                <a:tab pos="167005" algn="l"/>
              </a:tabLst>
            </a:pPr>
            <a:r>
              <a:rPr lang="en-US" sz="1100" u="sng" spc="-45" dirty="0" smtClean="0">
                <a:latin typeface="Arial"/>
                <a:cs typeface="Arial"/>
              </a:rPr>
              <a:t>Other </a:t>
            </a:r>
            <a:r>
              <a:rPr lang="en-US" sz="1100" u="sng" spc="-45" dirty="0">
                <a:latin typeface="Arial"/>
                <a:cs typeface="Arial"/>
              </a:rPr>
              <a:t>Hypothesis Tests and Confidence Intervals you Can Make:</a:t>
            </a:r>
            <a:endParaRPr lang="en-US" sz="1050" u="sng" spc="-20" dirty="0">
              <a:latin typeface="Arial"/>
              <a:cs typeface="Arial"/>
            </a:endParaRPr>
          </a:p>
          <a:p>
            <a:pPr marL="1098550" marR="5080" lvl="3" indent="-171450">
              <a:lnSpc>
                <a:spcPts val="1360"/>
              </a:lnSpc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lang="en-US" sz="1050" spc="10" dirty="0" smtClean="0">
                <a:latin typeface="Arial"/>
                <a:cs typeface="Arial"/>
              </a:rPr>
              <a:t>When </a:t>
            </a:r>
            <a:r>
              <a:rPr lang="en-US" sz="1050" spc="30" dirty="0">
                <a:latin typeface="Arial"/>
                <a:cs typeface="Arial"/>
              </a:rPr>
              <a:t>comparing </a:t>
            </a:r>
            <a:r>
              <a:rPr lang="en-US" sz="1050" spc="15" dirty="0">
                <a:latin typeface="Arial"/>
                <a:cs typeface="Arial"/>
              </a:rPr>
              <a:t>means </a:t>
            </a:r>
            <a:r>
              <a:rPr lang="en-US" sz="1050" spc="30" dirty="0">
                <a:latin typeface="Arial"/>
                <a:cs typeface="Arial"/>
              </a:rPr>
              <a:t>of </a:t>
            </a:r>
            <a:r>
              <a:rPr lang="en-US" sz="1050" spc="50" dirty="0">
                <a:latin typeface="Arial"/>
                <a:cs typeface="Arial"/>
              </a:rPr>
              <a:t>two </a:t>
            </a:r>
            <a:r>
              <a:rPr lang="en-US" sz="1050" spc="25" dirty="0">
                <a:latin typeface="Arial"/>
                <a:cs typeface="Arial"/>
              </a:rPr>
              <a:t>groups, </a:t>
            </a:r>
            <a:r>
              <a:rPr lang="en-US" sz="1050" spc="20" dirty="0">
                <a:latin typeface="Arial"/>
                <a:cs typeface="Arial"/>
              </a:rPr>
              <a:t>details </a:t>
            </a:r>
            <a:r>
              <a:rPr lang="en-US" sz="1050" spc="30" dirty="0">
                <a:latin typeface="Arial"/>
                <a:cs typeface="Arial"/>
              </a:rPr>
              <a:t>depend</a:t>
            </a:r>
            <a:r>
              <a:rPr lang="en-US" sz="1050" spc="-100" dirty="0">
                <a:latin typeface="Arial"/>
                <a:cs typeface="Arial"/>
              </a:rPr>
              <a:t> </a:t>
            </a:r>
            <a:r>
              <a:rPr lang="en-US" sz="1050" spc="30" dirty="0">
                <a:latin typeface="Arial"/>
                <a:cs typeface="Arial"/>
              </a:rPr>
              <a:t>on  </a:t>
            </a:r>
            <a:r>
              <a:rPr lang="en-US" sz="1050" spc="20" dirty="0">
                <a:latin typeface="Arial"/>
                <a:cs typeface="Arial"/>
              </a:rPr>
              <a:t>paired </a:t>
            </a:r>
            <a:r>
              <a:rPr lang="en-US" sz="1050" spc="25" dirty="0">
                <a:latin typeface="Arial"/>
                <a:cs typeface="Arial"/>
              </a:rPr>
              <a:t>or</a:t>
            </a:r>
            <a:r>
              <a:rPr lang="en-US" sz="1050" spc="-5" dirty="0">
                <a:latin typeface="Arial"/>
                <a:cs typeface="Arial"/>
              </a:rPr>
              <a:t> </a:t>
            </a:r>
            <a:r>
              <a:rPr lang="en-US" sz="1050" spc="25" dirty="0">
                <a:latin typeface="Arial"/>
                <a:cs typeface="Arial"/>
              </a:rPr>
              <a:t>independent</a:t>
            </a:r>
            <a:endParaRPr lang="en-US" sz="1050" dirty="0">
              <a:latin typeface="Arial"/>
              <a:cs typeface="Arial"/>
            </a:endParaRPr>
          </a:p>
          <a:p>
            <a:pPr marL="1098550" lvl="3" indent="-171450">
              <a:spcBef>
                <a:spcPts val="30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All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other details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inferential </a:t>
            </a:r>
            <a:r>
              <a:rPr lang="en-US"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framework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lang="en-US"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same...</a:t>
            </a: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endParaRPr lang="en-US" sz="1050" spc="1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30"/>
              </a:spcBef>
              <a:buAutoNum type="arabicPeriod"/>
              <a:tabLst>
                <a:tab pos="44386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29140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5250" y="358775"/>
                <a:ext cx="4514850" cy="3210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Confidence Intervals and Hypothesis Testing for </a:t>
                </a:r>
                <a:r>
                  <a:rPr lang="en-US" sz="2000" b="1" u="sng" dirty="0" smtClean="0"/>
                  <a:t>Other Population Parameters</a:t>
                </a:r>
                <a:r>
                  <a:rPr lang="en-US" sz="2000" b="1" dirty="0" smtClean="0"/>
                  <a:t>:</a:t>
                </a:r>
              </a:p>
              <a:p>
                <a:endParaRPr lang="en-US" sz="20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  <m:r>
                            <m:rPr>
                              <m:nor/>
                            </m:rPr>
                            <a:rPr lang="en-US" sz="2800" b="1" dirty="0"/>
                            <m:t> </m:t>
                          </m:r>
                        </m:e>
                        <m:sub>
                          <m:r>
                            <a:rPr lang="en-US" sz="2800" b="1" i="1" dirty="0">
                              <a:latin typeface="Cambria Math" panose="02040503050406030204" pitchFamily="18" charset="0"/>
                            </a:rPr>
                            <m:t>𝒅𝒊𝒇𝒇</m:t>
                          </m:r>
                        </m:sub>
                      </m:sSub>
                    </m:oMath>
                  </m:oMathPara>
                </a14:m>
                <a:endParaRPr lang="en-US" sz="2000" b="1" i="1" dirty="0" smtClean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en-US" sz="2800" b="1" dirty="0" smtClean="0">
                    <a:latin typeface="Cambria Math" panose="02040503050406030204" pitchFamily="18" charset="0"/>
                  </a:rPr>
                  <a:t>Population “mean difference” of paired observations</a:t>
                </a:r>
              </a:p>
              <a:p>
                <a:endParaRPr lang="en-US" sz="2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358775"/>
                <a:ext cx="4514850" cy="3210944"/>
              </a:xfrm>
              <a:prstGeom prst="rect">
                <a:avLst/>
              </a:prstGeom>
              <a:blipFill>
                <a:blip r:embed="rId2"/>
                <a:stretch>
                  <a:fillRect l="-1486" t="-1139" r="-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Fluid Pouring in Pint Glas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507" y="1044575"/>
            <a:ext cx="1042436" cy="74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91594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512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1: </a:t>
            </a:r>
            <a:r>
              <a:rPr spc="25" dirty="0"/>
              <a:t>Zinc </a:t>
            </a:r>
            <a:r>
              <a:rPr spc="10" dirty="0"/>
              <a:t>in</a:t>
            </a:r>
            <a:r>
              <a:rPr spc="25" dirty="0"/>
              <a:t> water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518668"/>
            <a:ext cx="4222115" cy="82296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60" dirty="0">
                <a:solidFill>
                  <a:srgbClr val="0E3652"/>
                </a:solidFill>
                <a:latin typeface="Arial"/>
                <a:cs typeface="Arial"/>
              </a:rPr>
              <a:t>Trace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metals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affect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ﬂavor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an unusually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high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pose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health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hazard. </a:t>
            </a:r>
            <a:r>
              <a:rPr sz="1200" spc="-95" dirty="0">
                <a:solidFill>
                  <a:srgbClr val="0E3652"/>
                </a:solidFill>
                <a:latin typeface="Arial"/>
                <a:cs typeface="Arial"/>
              </a:rPr>
              <a:t>Ten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pairs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were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taken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measuring zinc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bottom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surface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10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randomly sampled</a:t>
            </a:r>
            <a:r>
              <a:rPr sz="1200" spc="10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locations.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0961" y="1435513"/>
          <a:ext cx="1725295" cy="1689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sz="1000" spc="-15" dirty="0">
                          <a:latin typeface="Arial"/>
                          <a:cs typeface="Arial"/>
                        </a:rPr>
                        <a:t>Location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5" dirty="0">
                          <a:latin typeface="Arial"/>
                          <a:cs typeface="Arial"/>
                        </a:rPr>
                        <a:t>bottom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surface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0.43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0.415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0.266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0.238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0.651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7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0.612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7" name="Picture 2" descr="Fluid Pouring in Pint Glas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1730375"/>
            <a:ext cx="1742647" cy="124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512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1: </a:t>
            </a:r>
            <a:r>
              <a:rPr spc="25" dirty="0"/>
              <a:t>Zinc </a:t>
            </a:r>
            <a:r>
              <a:rPr spc="10" dirty="0"/>
              <a:t>in</a:t>
            </a:r>
            <a:r>
              <a:rPr spc="25" dirty="0"/>
              <a:t> water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518668"/>
            <a:ext cx="4222115" cy="82296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60" dirty="0">
                <a:solidFill>
                  <a:srgbClr val="0E3652"/>
                </a:solidFill>
                <a:latin typeface="Arial"/>
                <a:cs typeface="Arial"/>
              </a:rPr>
              <a:t>Trace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metals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affect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ﬂavor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an unusually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high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pose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health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hazard. </a:t>
            </a:r>
            <a:r>
              <a:rPr sz="1200" spc="-95" dirty="0">
                <a:solidFill>
                  <a:srgbClr val="0E3652"/>
                </a:solidFill>
                <a:latin typeface="Arial"/>
                <a:cs typeface="Arial"/>
              </a:rPr>
              <a:t>Ten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pairs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were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taken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measuring zinc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bottom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surface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10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randomly sampled</a:t>
            </a:r>
            <a:r>
              <a:rPr sz="1200" spc="10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locations.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0961" y="1435513"/>
          <a:ext cx="1725295" cy="1689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sz="1000" spc="-15" dirty="0">
                          <a:latin typeface="Arial"/>
                          <a:cs typeface="Arial"/>
                        </a:rPr>
                        <a:t>Location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5" dirty="0">
                          <a:latin typeface="Arial"/>
                          <a:cs typeface="Arial"/>
                        </a:rPr>
                        <a:t>bottom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surface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0.266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0.238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0.651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7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92655" marR="5080">
              <a:lnSpc>
                <a:spcPct val="100000"/>
              </a:lnSpc>
              <a:spcBef>
                <a:spcPts val="90"/>
              </a:spcBef>
            </a:pPr>
            <a:r>
              <a:rPr spc="-40" dirty="0"/>
              <a:t>Water </a:t>
            </a:r>
            <a:r>
              <a:rPr spc="-30" dirty="0"/>
              <a:t>samples </a:t>
            </a:r>
            <a:r>
              <a:rPr spc="-15" dirty="0"/>
              <a:t>collected at </a:t>
            </a:r>
            <a:r>
              <a:rPr spc="-20" dirty="0"/>
              <a:t>the  </a:t>
            </a:r>
            <a:r>
              <a:rPr spc="-35" dirty="0"/>
              <a:t>same </a:t>
            </a:r>
            <a:r>
              <a:rPr spc="-20" dirty="0"/>
              <a:t>location, on the </a:t>
            </a:r>
            <a:r>
              <a:rPr spc="-30" dirty="0"/>
              <a:t>surface  </a:t>
            </a:r>
            <a:r>
              <a:rPr spc="-25" dirty="0"/>
              <a:t>and </a:t>
            </a:r>
            <a:r>
              <a:rPr spc="-40" dirty="0"/>
              <a:t>in </a:t>
            </a:r>
            <a:r>
              <a:rPr spc="-20" dirty="0"/>
              <a:t>the </a:t>
            </a:r>
            <a:r>
              <a:rPr spc="5" dirty="0"/>
              <a:t>bottom, </a:t>
            </a:r>
            <a:r>
              <a:rPr spc="-15" dirty="0"/>
              <a:t>cannot </a:t>
            </a:r>
            <a:r>
              <a:rPr spc="-20" dirty="0"/>
              <a:t>be  </a:t>
            </a:r>
            <a:r>
              <a:rPr spc="-25" dirty="0"/>
              <a:t>assumed </a:t>
            </a:r>
            <a:r>
              <a:rPr spc="5" dirty="0"/>
              <a:t>to </a:t>
            </a:r>
            <a:r>
              <a:rPr spc="-20" dirty="0"/>
              <a:t>be independent </a:t>
            </a:r>
            <a:r>
              <a:rPr spc="-15" dirty="0"/>
              <a:t>of  </a:t>
            </a:r>
            <a:r>
              <a:rPr spc="-30" dirty="0"/>
              <a:t>each </a:t>
            </a:r>
            <a:r>
              <a:rPr spc="-35" dirty="0"/>
              <a:t>other, </a:t>
            </a:r>
            <a:r>
              <a:rPr spc="-30" dirty="0"/>
              <a:t>hence </a:t>
            </a:r>
            <a:r>
              <a:rPr spc="-20" dirty="0"/>
              <a:t>we </a:t>
            </a:r>
            <a:r>
              <a:rPr spc="-30" dirty="0"/>
              <a:t>need </a:t>
            </a:r>
            <a:r>
              <a:rPr spc="5" dirty="0"/>
              <a:t>to  </a:t>
            </a:r>
            <a:r>
              <a:rPr spc="-35" dirty="0"/>
              <a:t>use </a:t>
            </a:r>
            <a:r>
              <a:rPr spc="-50" dirty="0"/>
              <a:t>a </a:t>
            </a:r>
            <a:r>
              <a:rPr i="1" spc="-30" dirty="0">
                <a:solidFill>
                  <a:srgbClr val="024F84"/>
                </a:solidFill>
                <a:latin typeface="Arial"/>
                <a:cs typeface="Arial"/>
              </a:rPr>
              <a:t>paired</a:t>
            </a:r>
            <a:r>
              <a:rPr i="1" spc="7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pc="-40" dirty="0"/>
              <a:t>analysis.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40411" y="3146996"/>
            <a:ext cx="2124710" cy="116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5" dirty="0">
                <a:latin typeface="Arial"/>
                <a:cs typeface="Arial"/>
              </a:rPr>
              <a:t>Source:</a:t>
            </a:r>
            <a:r>
              <a:rPr sz="600" spc="35" dirty="0">
                <a:latin typeface="Arial"/>
                <a:cs typeface="Arial"/>
              </a:rPr>
              <a:t> </a:t>
            </a: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https://onlinecourses.science.psu.edu/stat500/node/51</a:t>
            </a:r>
            <a:endParaRPr sz="6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512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1: </a:t>
            </a:r>
            <a:r>
              <a:rPr spc="25" dirty="0"/>
              <a:t>Zinc </a:t>
            </a:r>
            <a:r>
              <a:rPr spc="10" dirty="0"/>
              <a:t>in</a:t>
            </a:r>
            <a:r>
              <a:rPr spc="25" dirty="0"/>
              <a:t> water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518668"/>
            <a:ext cx="4222115" cy="769441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60" dirty="0">
                <a:solidFill>
                  <a:srgbClr val="0E3652"/>
                </a:solidFill>
                <a:latin typeface="Arial"/>
                <a:cs typeface="Arial"/>
              </a:rPr>
              <a:t>Trace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metals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affect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ﬂavor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an unusually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high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pose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health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hazard. </a:t>
            </a:r>
            <a:r>
              <a:rPr sz="1200" spc="-95" dirty="0">
                <a:solidFill>
                  <a:srgbClr val="0E3652"/>
                </a:solidFill>
                <a:latin typeface="Arial"/>
                <a:cs typeface="Arial"/>
              </a:rPr>
              <a:t>Ten </a:t>
            </a:r>
            <a:r>
              <a:rPr sz="1200" spc="-30" dirty="0">
                <a:solidFill>
                  <a:srgbClr val="00B050"/>
                </a:solidFill>
                <a:latin typeface="Arial"/>
                <a:cs typeface="Arial"/>
              </a:rPr>
              <a:t>pairs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were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taken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measuring zinc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5" dirty="0">
                <a:solidFill>
                  <a:srgbClr val="00B050"/>
                </a:solidFill>
                <a:latin typeface="Arial"/>
                <a:cs typeface="Arial"/>
              </a:rPr>
              <a:t>bottom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30" dirty="0">
                <a:solidFill>
                  <a:srgbClr val="00B050"/>
                </a:solidFill>
                <a:latin typeface="Arial"/>
                <a:cs typeface="Arial"/>
              </a:rPr>
              <a:t>surface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10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randomly sampled</a:t>
            </a:r>
            <a:r>
              <a:rPr sz="1200" spc="10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locations.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38735"/>
              </p:ext>
            </p:extLst>
          </p:nvPr>
        </p:nvGraphicFramePr>
        <p:xfrm>
          <a:off x="330961" y="1435513"/>
          <a:ext cx="1725295" cy="1837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lang="en-US" sz="1000" spc="-15" dirty="0" smtClean="0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Pairing =</a:t>
                      </a:r>
                      <a:r>
                        <a:rPr lang="en-US" sz="1000" spc="-1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 smtClean="0">
                          <a:latin typeface="Arial"/>
                          <a:cs typeface="Arial"/>
                        </a:rPr>
                        <a:t>Location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5" dirty="0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bottom</a:t>
                      </a:r>
                      <a:endParaRPr sz="1000" dirty="0">
                        <a:solidFill>
                          <a:srgbClr val="00B05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sz="1000" dirty="0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surface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0.266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0.238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0.651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7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0.612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40411" y="3146996"/>
            <a:ext cx="2124710" cy="116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5" dirty="0">
                <a:latin typeface="Arial"/>
                <a:cs typeface="Arial"/>
              </a:rPr>
              <a:t>Source:</a:t>
            </a:r>
            <a:r>
              <a:rPr sz="600" spc="35" dirty="0">
                <a:latin typeface="Arial"/>
                <a:cs typeface="Arial"/>
              </a:rPr>
              <a:t> </a:t>
            </a: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https://onlinecourses.science.psu.edu/stat500/node/51</a:t>
            </a:r>
            <a:endParaRPr sz="6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6526" y="1317092"/>
            <a:ext cx="20551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Identifying a Paired Means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Each observation in one population has a corresponding observation in the other population. </a:t>
            </a:r>
            <a:r>
              <a:rPr lang="en-US" sz="1000" dirty="0" smtClean="0">
                <a:solidFill>
                  <a:srgbClr val="00B050"/>
                </a:solidFill>
              </a:rPr>
              <a:t>The problem usually talks about this correspondence/pairing.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390650" y="1577975"/>
            <a:ext cx="1295400" cy="3810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924050" y="1576026"/>
            <a:ext cx="762000" cy="40278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47084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512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1: </a:t>
            </a:r>
            <a:r>
              <a:rPr spc="25" dirty="0"/>
              <a:t>Zinc </a:t>
            </a:r>
            <a:r>
              <a:rPr spc="10" dirty="0"/>
              <a:t>in</a:t>
            </a:r>
            <a:r>
              <a:rPr spc="25" dirty="0"/>
              <a:t> water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518668"/>
            <a:ext cx="4222115" cy="82296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60" dirty="0">
                <a:solidFill>
                  <a:srgbClr val="0E3652"/>
                </a:solidFill>
                <a:latin typeface="Arial"/>
                <a:cs typeface="Arial"/>
              </a:rPr>
              <a:t>Trace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metals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affect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ﬂavor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an unusually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high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pose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health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hazard. </a:t>
            </a:r>
            <a:r>
              <a:rPr sz="1200" spc="-95" dirty="0">
                <a:solidFill>
                  <a:srgbClr val="0E3652"/>
                </a:solidFill>
                <a:latin typeface="Arial"/>
                <a:cs typeface="Arial"/>
              </a:rPr>
              <a:t>Ten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pairs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were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taken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measuring zinc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bottom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surface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10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randomly sampled</a:t>
            </a:r>
            <a:r>
              <a:rPr sz="1200" spc="10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locations.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749385"/>
              </p:ext>
            </p:extLst>
          </p:nvPr>
        </p:nvGraphicFramePr>
        <p:xfrm>
          <a:off x="330961" y="1435513"/>
          <a:ext cx="1725295" cy="1689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sz="1000" spc="-15" dirty="0">
                          <a:latin typeface="Arial"/>
                          <a:cs typeface="Arial"/>
                        </a:rPr>
                        <a:t>Location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5" dirty="0">
                          <a:latin typeface="Arial"/>
                          <a:cs typeface="Arial"/>
                        </a:rPr>
                        <a:t>bottom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surface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0.266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0.238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0.651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0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7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0.612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40411" y="3146996"/>
            <a:ext cx="2124710" cy="116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5" dirty="0">
                <a:latin typeface="Arial"/>
                <a:cs typeface="Arial"/>
              </a:rPr>
              <a:t>Source:</a:t>
            </a:r>
            <a:r>
              <a:rPr sz="600" spc="35" dirty="0">
                <a:latin typeface="Arial"/>
                <a:cs typeface="Arial"/>
              </a:rPr>
              <a:t> </a:t>
            </a: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https://onlinecourses.science.psu.edu/stat500/node/51</a:t>
            </a:r>
            <a:endParaRPr sz="6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6526" y="1317092"/>
            <a:ext cx="20551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Identifying a Paired Means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Each observation in one population has a corresponding observation in the other population. The problem will talk about this correspondence/pairing.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rgbClr val="C00000"/>
                </a:solidFill>
              </a:rPr>
              <a:t>The sample sizes of two groups HAVE to be the same.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30191529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6512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1: </a:t>
            </a:r>
            <a:r>
              <a:rPr spc="25" dirty="0"/>
              <a:t>Zinc </a:t>
            </a:r>
            <a:r>
              <a:rPr spc="10" dirty="0"/>
              <a:t>in</a:t>
            </a:r>
            <a:r>
              <a:rPr spc="25" dirty="0"/>
              <a:t> water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518668"/>
            <a:ext cx="4222115" cy="822960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2069">
              <a:lnSpc>
                <a:spcPct val="100000"/>
              </a:lnSpc>
              <a:spcBef>
                <a:spcPts val="240"/>
              </a:spcBef>
            </a:pPr>
            <a:r>
              <a:rPr sz="1200" spc="-60" dirty="0">
                <a:solidFill>
                  <a:srgbClr val="0E3652"/>
                </a:solidFill>
                <a:latin typeface="Arial"/>
                <a:cs typeface="Arial"/>
              </a:rPr>
              <a:t>Trace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metals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drinking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affect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ﬂavor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an unusually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high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can pose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health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hazard. </a:t>
            </a:r>
            <a:r>
              <a:rPr sz="1200" spc="-95" dirty="0">
                <a:solidFill>
                  <a:srgbClr val="0E3652"/>
                </a:solidFill>
                <a:latin typeface="Arial"/>
                <a:cs typeface="Arial"/>
              </a:rPr>
              <a:t>Ten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pairs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data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were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taken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measuring zinc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concentration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bottom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surface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water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at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10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randomly sampled</a:t>
            </a:r>
            <a:r>
              <a:rPr sz="1200" spc="10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locations.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0961" y="1435513"/>
          <a:ext cx="1725295" cy="1689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sz="1000" spc="-15" dirty="0">
                          <a:latin typeface="Arial"/>
                          <a:cs typeface="Arial"/>
                        </a:rPr>
                        <a:t>Location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sz="1000" spc="5" dirty="0">
                          <a:latin typeface="Arial"/>
                          <a:cs typeface="Arial"/>
                        </a:rPr>
                        <a:t>bottom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surface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0.266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0.238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0.651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0.589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0.469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0.411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0.723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17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0.612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40411" y="3146996"/>
            <a:ext cx="2124710" cy="116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15" dirty="0">
                <a:latin typeface="Arial"/>
                <a:cs typeface="Arial"/>
              </a:rPr>
              <a:t>Source:</a:t>
            </a:r>
            <a:r>
              <a:rPr sz="600" spc="35" dirty="0">
                <a:latin typeface="Arial"/>
                <a:cs typeface="Arial"/>
              </a:rPr>
              <a:t> </a:t>
            </a:r>
            <a:r>
              <a:rPr sz="600" i="1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https://onlinecourses.science.psu.edu/stat500/node/51</a:t>
            </a:r>
            <a:endParaRPr sz="6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6526" y="1317092"/>
            <a:ext cx="20551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Identifying a Paired Means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Each observation in one population has a corresponding observation in the other population. The problem will talk about this correspondence/pairing.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The sample sizes of two groups HAVE to be the same.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Common paired-means test examples: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Before/after data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Couples/twins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377514281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472737"/>
            <a:ext cx="4042864" cy="1039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2686050" y="1090662"/>
            <a:ext cx="2286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305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155" y="57937"/>
            <a:ext cx="13595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Analyzing </a:t>
            </a:r>
            <a:r>
              <a:rPr spc="20" dirty="0"/>
              <a:t>paired</a:t>
            </a:r>
            <a:r>
              <a:rPr spc="-45" dirty="0"/>
              <a:t> </a:t>
            </a:r>
            <a:r>
              <a:rPr spc="25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44950" cy="1238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20" dirty="0">
                <a:latin typeface="Arial"/>
                <a:cs typeface="Arial"/>
              </a:rPr>
              <a:t>Suppose we </a:t>
            </a:r>
            <a:r>
              <a:rPr sz="1200" spc="-15" dirty="0">
                <a:latin typeface="Arial"/>
                <a:cs typeface="Arial"/>
              </a:rPr>
              <a:t>want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compare the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30" dirty="0">
                <a:latin typeface="Arial"/>
                <a:cs typeface="Arial"/>
              </a:rPr>
              <a:t>zinc </a:t>
            </a:r>
            <a:r>
              <a:rPr sz="1200" spc="-15" dirty="0">
                <a:latin typeface="Arial"/>
                <a:cs typeface="Arial"/>
              </a:rPr>
              <a:t>concentration  </a:t>
            </a:r>
            <a:r>
              <a:rPr sz="1200" spc="-45" dirty="0">
                <a:latin typeface="Arial"/>
                <a:cs typeface="Arial"/>
              </a:rPr>
              <a:t>levels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bottom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9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surface:</a:t>
            </a:r>
            <a:endParaRPr sz="1200">
              <a:latin typeface="Arial"/>
              <a:cs typeface="Arial"/>
            </a:endParaRPr>
          </a:p>
          <a:p>
            <a:pPr marL="309880" marR="76200" indent="-182245">
              <a:lnSpc>
                <a:spcPct val="100000"/>
              </a:lnSpc>
              <a:spcBef>
                <a:spcPts val="6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Two </a:t>
            </a:r>
            <a:r>
              <a:rPr sz="1200" spc="-25" dirty="0">
                <a:latin typeface="Arial"/>
                <a:cs typeface="Arial"/>
              </a:rPr>
              <a:t>sets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5" dirty="0">
                <a:latin typeface="Arial"/>
                <a:cs typeface="Arial"/>
              </a:rPr>
              <a:t>observations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special </a:t>
            </a:r>
            <a:r>
              <a:rPr sz="1200" spc="-20" dirty="0">
                <a:latin typeface="Arial"/>
                <a:cs typeface="Arial"/>
              </a:rPr>
              <a:t>correspondence  </a:t>
            </a:r>
            <a:r>
              <a:rPr sz="1200" spc="-35" dirty="0">
                <a:latin typeface="Arial"/>
                <a:cs typeface="Arial"/>
              </a:rPr>
              <a:t>(not </a:t>
            </a:r>
            <a:r>
              <a:rPr sz="1200" spc="-25" dirty="0">
                <a:latin typeface="Arial"/>
                <a:cs typeface="Arial"/>
              </a:rPr>
              <a:t>independent):</a:t>
            </a:r>
            <a:r>
              <a:rPr sz="1200" spc="140" dirty="0"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paired</a:t>
            </a:r>
            <a:endParaRPr sz="1200">
              <a:latin typeface="Arial"/>
              <a:cs typeface="Arial"/>
            </a:endParaRPr>
          </a:p>
          <a:p>
            <a:pPr marL="309880" marR="39370" indent="-182245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40" dirty="0">
                <a:latin typeface="Arial"/>
                <a:cs typeface="Arial"/>
              </a:rPr>
              <a:t>Synthesize </a:t>
            </a:r>
            <a:r>
              <a:rPr sz="1200" spc="-5" dirty="0">
                <a:latin typeface="Arial"/>
                <a:cs typeface="Arial"/>
              </a:rPr>
              <a:t>down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differences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15" dirty="0">
                <a:latin typeface="Arial"/>
                <a:cs typeface="Arial"/>
              </a:rPr>
              <a:t>outcomes of </a:t>
            </a:r>
            <a:r>
              <a:rPr sz="1200" spc="-30" dirty="0">
                <a:latin typeface="Arial"/>
                <a:cs typeface="Arial"/>
              </a:rPr>
              <a:t>each pair 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5" dirty="0">
                <a:latin typeface="Arial"/>
                <a:cs typeface="Arial"/>
              </a:rPr>
              <a:t>observations, </a:t>
            </a:r>
            <a:r>
              <a:rPr sz="1200" spc="-10" dirty="0">
                <a:latin typeface="Arial"/>
                <a:cs typeface="Arial"/>
              </a:rPr>
              <a:t>subtract </a:t>
            </a:r>
            <a:r>
              <a:rPr sz="1200" spc="-30" dirty="0">
                <a:latin typeface="Arial"/>
                <a:cs typeface="Arial"/>
              </a:rPr>
              <a:t>using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consistent</a:t>
            </a:r>
            <a:r>
              <a:rPr sz="1200" spc="14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order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8655" y="1883918"/>
          <a:ext cx="2053588" cy="13252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555">
                <a:tc>
                  <a:txBody>
                    <a:bodyPr/>
                    <a:lstStyle/>
                    <a:p>
                      <a:pPr marL="75565">
                        <a:lnSpc>
                          <a:spcPts val="819"/>
                        </a:lnSpc>
                      </a:pPr>
                      <a:r>
                        <a:rPr sz="800" spc="-15" dirty="0">
                          <a:latin typeface="Arial"/>
                          <a:cs typeface="Arial"/>
                        </a:rPr>
                        <a:t>Location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ts val="819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bottom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800" spc="-20" dirty="0">
                          <a:latin typeface="Arial"/>
                          <a:cs typeface="Arial"/>
                        </a:rPr>
                        <a:t>surface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19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difference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85">
                <a:tc>
                  <a:txBody>
                    <a:bodyPr/>
                    <a:lstStyle/>
                    <a:p>
                      <a:pPr marL="75565">
                        <a:lnSpc>
                          <a:spcPts val="755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75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0.415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75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0.015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0.266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0.238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0.028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0.567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0.39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0.177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0.531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0.121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0.707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0.605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0.102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0.609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0.107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0.651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0.632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0.019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0.589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0.523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0.066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014">
                <a:tc>
                  <a:txBody>
                    <a:bodyPr/>
                    <a:lstStyle/>
                    <a:p>
                      <a:pPr marL="75565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844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0.469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0.411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844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0.058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3985">
                <a:tc>
                  <a:txBody>
                    <a:bodyPr/>
                    <a:lstStyle/>
                    <a:p>
                      <a:pPr marL="75565">
                        <a:lnSpc>
                          <a:spcPts val="93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1600" algn="r">
                        <a:lnSpc>
                          <a:spcPts val="935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0.723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0.612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935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0.111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2778112" y="2778898"/>
            <a:ext cx="1410335" cy="0"/>
          </a:xfrm>
          <a:custGeom>
            <a:avLst/>
            <a:gdLst/>
            <a:ahLst/>
            <a:cxnLst/>
            <a:rect l="l" t="t" r="r" b="b"/>
            <a:pathLst>
              <a:path w="1410335">
                <a:moveTo>
                  <a:pt x="0" y="0"/>
                </a:moveTo>
                <a:lnTo>
                  <a:pt x="1410131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78112" y="2778898"/>
            <a:ext cx="0" cy="46355"/>
          </a:xfrm>
          <a:custGeom>
            <a:avLst/>
            <a:gdLst/>
            <a:ahLst/>
            <a:cxnLst/>
            <a:rect l="l" t="t" r="r" b="b"/>
            <a:pathLst>
              <a:path h="46355">
                <a:moveTo>
                  <a:pt x="0" y="0"/>
                </a:moveTo>
                <a:lnTo>
                  <a:pt x="0" y="46149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30644" y="2778898"/>
            <a:ext cx="0" cy="46355"/>
          </a:xfrm>
          <a:custGeom>
            <a:avLst/>
            <a:gdLst/>
            <a:ahLst/>
            <a:cxnLst/>
            <a:rect l="l" t="t" r="r" b="b"/>
            <a:pathLst>
              <a:path h="46355">
                <a:moveTo>
                  <a:pt x="0" y="0"/>
                </a:moveTo>
                <a:lnTo>
                  <a:pt x="0" y="46149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83177" y="2778898"/>
            <a:ext cx="0" cy="46355"/>
          </a:xfrm>
          <a:custGeom>
            <a:avLst/>
            <a:gdLst/>
            <a:ahLst/>
            <a:cxnLst/>
            <a:rect l="l" t="t" r="r" b="b"/>
            <a:pathLst>
              <a:path h="46355">
                <a:moveTo>
                  <a:pt x="0" y="0"/>
                </a:moveTo>
                <a:lnTo>
                  <a:pt x="0" y="46149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35710" y="2778898"/>
            <a:ext cx="0" cy="46355"/>
          </a:xfrm>
          <a:custGeom>
            <a:avLst/>
            <a:gdLst/>
            <a:ahLst/>
            <a:cxnLst/>
            <a:rect l="l" t="t" r="r" b="b"/>
            <a:pathLst>
              <a:path h="46355">
                <a:moveTo>
                  <a:pt x="0" y="0"/>
                </a:moveTo>
                <a:lnTo>
                  <a:pt x="0" y="46149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88243" y="2778898"/>
            <a:ext cx="0" cy="46355"/>
          </a:xfrm>
          <a:custGeom>
            <a:avLst/>
            <a:gdLst/>
            <a:ahLst/>
            <a:cxnLst/>
            <a:rect l="l" t="t" r="r" b="b"/>
            <a:pathLst>
              <a:path h="46355">
                <a:moveTo>
                  <a:pt x="0" y="0"/>
                </a:moveTo>
                <a:lnTo>
                  <a:pt x="0" y="46149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72535" y="2861830"/>
            <a:ext cx="1621790" cy="294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05"/>
              </a:spcBef>
              <a:tabLst>
                <a:tab pos="389255" algn="l"/>
                <a:tab pos="741680" algn="l"/>
                <a:tab pos="1094105" algn="l"/>
                <a:tab pos="1446530" algn="l"/>
              </a:tabLst>
            </a:pPr>
            <a:r>
              <a:rPr sz="550" dirty="0">
                <a:latin typeface="Arial"/>
                <a:cs typeface="Arial"/>
              </a:rPr>
              <a:t>0.00	0.05	0.10	0.15	0.20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550" dirty="0">
                <a:latin typeface="Arial"/>
                <a:cs typeface="Arial"/>
              </a:rPr>
              <a:t>difference in zinc concentrations (bottom −</a:t>
            </a:r>
            <a:r>
              <a:rPr sz="550" spc="-5" dirty="0">
                <a:latin typeface="Arial"/>
                <a:cs typeface="Arial"/>
              </a:rPr>
              <a:t> surface)</a:t>
            </a:r>
            <a:endParaRPr sz="55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721706" y="1890066"/>
            <a:ext cx="0" cy="854710"/>
          </a:xfrm>
          <a:custGeom>
            <a:avLst/>
            <a:gdLst/>
            <a:ahLst/>
            <a:cxnLst/>
            <a:rect l="l" t="t" r="r" b="b"/>
            <a:pathLst>
              <a:path h="854710">
                <a:moveTo>
                  <a:pt x="0" y="854668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75556" y="2744734"/>
            <a:ext cx="46355" cy="0"/>
          </a:xfrm>
          <a:custGeom>
            <a:avLst/>
            <a:gdLst/>
            <a:ahLst/>
            <a:cxnLst/>
            <a:rect l="l" t="t" r="r" b="b"/>
            <a:pathLst>
              <a:path w="46355">
                <a:moveTo>
                  <a:pt x="46149" y="0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75556" y="2531035"/>
            <a:ext cx="46355" cy="0"/>
          </a:xfrm>
          <a:custGeom>
            <a:avLst/>
            <a:gdLst/>
            <a:ahLst/>
            <a:cxnLst/>
            <a:rect l="l" t="t" r="r" b="b"/>
            <a:pathLst>
              <a:path w="46355">
                <a:moveTo>
                  <a:pt x="46149" y="0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75556" y="2317400"/>
            <a:ext cx="46355" cy="0"/>
          </a:xfrm>
          <a:custGeom>
            <a:avLst/>
            <a:gdLst/>
            <a:ahLst/>
            <a:cxnLst/>
            <a:rect l="l" t="t" r="r" b="b"/>
            <a:pathLst>
              <a:path w="46355">
                <a:moveTo>
                  <a:pt x="46149" y="0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675556" y="2103765"/>
            <a:ext cx="46355" cy="0"/>
          </a:xfrm>
          <a:custGeom>
            <a:avLst/>
            <a:gdLst/>
            <a:ahLst/>
            <a:cxnLst/>
            <a:rect l="l" t="t" r="r" b="b"/>
            <a:pathLst>
              <a:path w="46355">
                <a:moveTo>
                  <a:pt x="46149" y="0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75556" y="1890066"/>
            <a:ext cx="46355" cy="0"/>
          </a:xfrm>
          <a:custGeom>
            <a:avLst/>
            <a:gdLst/>
            <a:ahLst/>
            <a:cxnLst/>
            <a:rect l="l" t="t" r="r" b="b"/>
            <a:pathLst>
              <a:path w="46355">
                <a:moveTo>
                  <a:pt x="46149" y="0"/>
                </a:moveTo>
                <a:lnTo>
                  <a:pt x="0" y="0"/>
                </a:lnTo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534419" y="2712371"/>
            <a:ext cx="104775" cy="64769"/>
          </a:xfrm>
          <a:prstGeom prst="rect">
            <a:avLst/>
          </a:prstGeom>
        </p:spPr>
        <p:txBody>
          <a:bodyPr vert="vert270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550" dirty="0">
                <a:latin typeface="Arial"/>
                <a:cs typeface="Arial"/>
              </a:rPr>
              <a:t>0</a:t>
            </a:r>
            <a:endParaRPr sz="5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34419" y="2498736"/>
            <a:ext cx="104775" cy="64769"/>
          </a:xfrm>
          <a:prstGeom prst="rect">
            <a:avLst/>
          </a:prstGeom>
        </p:spPr>
        <p:txBody>
          <a:bodyPr vert="vert270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550" dirty="0">
                <a:latin typeface="Arial"/>
                <a:cs typeface="Arial"/>
              </a:rPr>
              <a:t>1</a:t>
            </a:r>
            <a:endParaRPr sz="5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34419" y="2285101"/>
            <a:ext cx="104775" cy="64769"/>
          </a:xfrm>
          <a:prstGeom prst="rect">
            <a:avLst/>
          </a:prstGeom>
        </p:spPr>
        <p:txBody>
          <a:bodyPr vert="vert270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550" dirty="0">
                <a:latin typeface="Arial"/>
                <a:cs typeface="Arial"/>
              </a:rPr>
              <a:t>2</a:t>
            </a:r>
            <a:endParaRPr sz="5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34419" y="2071402"/>
            <a:ext cx="104775" cy="64769"/>
          </a:xfrm>
          <a:prstGeom prst="rect">
            <a:avLst/>
          </a:prstGeom>
        </p:spPr>
        <p:txBody>
          <a:bodyPr vert="vert270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550" dirty="0">
                <a:latin typeface="Arial"/>
                <a:cs typeface="Arial"/>
              </a:rPr>
              <a:t>3</a:t>
            </a:r>
            <a:endParaRPr sz="5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34419" y="1857767"/>
            <a:ext cx="104775" cy="64769"/>
          </a:xfrm>
          <a:prstGeom prst="rect">
            <a:avLst/>
          </a:prstGeom>
        </p:spPr>
        <p:txBody>
          <a:bodyPr vert="vert270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550" dirty="0">
                <a:latin typeface="Arial"/>
                <a:cs typeface="Arial"/>
              </a:rPr>
              <a:t>4</a:t>
            </a:r>
            <a:endParaRPr sz="55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778112" y="2103765"/>
            <a:ext cx="353060" cy="641350"/>
          </a:xfrm>
          <a:custGeom>
            <a:avLst/>
            <a:gdLst/>
            <a:ahLst/>
            <a:cxnLst/>
            <a:rect l="l" t="t" r="r" b="b"/>
            <a:pathLst>
              <a:path w="353060" h="641350">
                <a:moveTo>
                  <a:pt x="0" y="640969"/>
                </a:moveTo>
                <a:lnTo>
                  <a:pt x="352532" y="640969"/>
                </a:lnTo>
                <a:lnTo>
                  <a:pt x="352532" y="0"/>
                </a:lnTo>
                <a:lnTo>
                  <a:pt x="0" y="0"/>
                </a:lnTo>
                <a:lnTo>
                  <a:pt x="0" y="640969"/>
                </a:lnTo>
                <a:close/>
              </a:path>
            </a:pathLst>
          </a:custGeom>
          <a:solidFill>
            <a:srgbClr val="569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78112" y="2103765"/>
            <a:ext cx="353060" cy="641350"/>
          </a:xfrm>
          <a:custGeom>
            <a:avLst/>
            <a:gdLst/>
            <a:ahLst/>
            <a:cxnLst/>
            <a:rect l="l" t="t" r="r" b="b"/>
            <a:pathLst>
              <a:path w="353060" h="641350">
                <a:moveTo>
                  <a:pt x="0" y="640969"/>
                </a:moveTo>
                <a:lnTo>
                  <a:pt x="352532" y="640969"/>
                </a:lnTo>
                <a:lnTo>
                  <a:pt x="352532" y="0"/>
                </a:lnTo>
                <a:lnTo>
                  <a:pt x="0" y="0"/>
                </a:lnTo>
                <a:lnTo>
                  <a:pt x="0" y="640969"/>
                </a:lnTo>
                <a:close/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30644" y="2317400"/>
            <a:ext cx="353060" cy="427355"/>
          </a:xfrm>
          <a:custGeom>
            <a:avLst/>
            <a:gdLst/>
            <a:ahLst/>
            <a:cxnLst/>
            <a:rect l="l" t="t" r="r" b="b"/>
            <a:pathLst>
              <a:path w="353060" h="427355">
                <a:moveTo>
                  <a:pt x="0" y="427334"/>
                </a:moveTo>
                <a:lnTo>
                  <a:pt x="352532" y="427334"/>
                </a:lnTo>
                <a:lnTo>
                  <a:pt x="352532" y="0"/>
                </a:lnTo>
                <a:lnTo>
                  <a:pt x="0" y="0"/>
                </a:lnTo>
                <a:lnTo>
                  <a:pt x="0" y="427334"/>
                </a:lnTo>
                <a:close/>
              </a:path>
            </a:pathLst>
          </a:custGeom>
          <a:solidFill>
            <a:srgbClr val="569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130644" y="2317400"/>
            <a:ext cx="353060" cy="427355"/>
          </a:xfrm>
          <a:custGeom>
            <a:avLst/>
            <a:gdLst/>
            <a:ahLst/>
            <a:cxnLst/>
            <a:rect l="l" t="t" r="r" b="b"/>
            <a:pathLst>
              <a:path w="353060" h="427355">
                <a:moveTo>
                  <a:pt x="0" y="427334"/>
                </a:moveTo>
                <a:lnTo>
                  <a:pt x="352532" y="427334"/>
                </a:lnTo>
                <a:lnTo>
                  <a:pt x="352532" y="0"/>
                </a:lnTo>
                <a:lnTo>
                  <a:pt x="0" y="0"/>
                </a:lnTo>
                <a:lnTo>
                  <a:pt x="0" y="427334"/>
                </a:lnTo>
                <a:close/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483177" y="1890130"/>
            <a:ext cx="353060" cy="854710"/>
          </a:xfrm>
          <a:custGeom>
            <a:avLst/>
            <a:gdLst/>
            <a:ahLst/>
            <a:cxnLst/>
            <a:rect l="l" t="t" r="r" b="b"/>
            <a:pathLst>
              <a:path w="353060" h="854710">
                <a:moveTo>
                  <a:pt x="0" y="854603"/>
                </a:moveTo>
                <a:lnTo>
                  <a:pt x="352532" y="854603"/>
                </a:lnTo>
                <a:lnTo>
                  <a:pt x="352532" y="0"/>
                </a:lnTo>
                <a:lnTo>
                  <a:pt x="0" y="0"/>
                </a:lnTo>
                <a:lnTo>
                  <a:pt x="0" y="854603"/>
                </a:lnTo>
                <a:close/>
              </a:path>
            </a:pathLst>
          </a:custGeom>
          <a:solidFill>
            <a:srgbClr val="569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83177" y="1890130"/>
            <a:ext cx="353060" cy="854710"/>
          </a:xfrm>
          <a:custGeom>
            <a:avLst/>
            <a:gdLst/>
            <a:ahLst/>
            <a:cxnLst/>
            <a:rect l="l" t="t" r="r" b="b"/>
            <a:pathLst>
              <a:path w="353060" h="854710">
                <a:moveTo>
                  <a:pt x="0" y="854603"/>
                </a:moveTo>
                <a:lnTo>
                  <a:pt x="352532" y="854603"/>
                </a:lnTo>
                <a:lnTo>
                  <a:pt x="352532" y="0"/>
                </a:lnTo>
                <a:lnTo>
                  <a:pt x="0" y="0"/>
                </a:lnTo>
                <a:lnTo>
                  <a:pt x="0" y="854603"/>
                </a:lnTo>
                <a:close/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35710" y="2531099"/>
            <a:ext cx="353060" cy="213995"/>
          </a:xfrm>
          <a:custGeom>
            <a:avLst/>
            <a:gdLst/>
            <a:ahLst/>
            <a:cxnLst/>
            <a:rect l="l" t="t" r="r" b="b"/>
            <a:pathLst>
              <a:path w="353060" h="213994">
                <a:moveTo>
                  <a:pt x="0" y="213634"/>
                </a:moveTo>
                <a:lnTo>
                  <a:pt x="352532" y="213634"/>
                </a:lnTo>
                <a:lnTo>
                  <a:pt x="352532" y="0"/>
                </a:lnTo>
                <a:lnTo>
                  <a:pt x="0" y="0"/>
                </a:lnTo>
                <a:lnTo>
                  <a:pt x="0" y="213634"/>
                </a:lnTo>
                <a:close/>
              </a:path>
            </a:pathLst>
          </a:custGeom>
          <a:solidFill>
            <a:srgbClr val="569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35710" y="2531099"/>
            <a:ext cx="353060" cy="213995"/>
          </a:xfrm>
          <a:custGeom>
            <a:avLst/>
            <a:gdLst/>
            <a:ahLst/>
            <a:cxnLst/>
            <a:rect l="l" t="t" r="r" b="b"/>
            <a:pathLst>
              <a:path w="353060" h="213994">
                <a:moveTo>
                  <a:pt x="0" y="213634"/>
                </a:moveTo>
                <a:lnTo>
                  <a:pt x="352532" y="213634"/>
                </a:lnTo>
                <a:lnTo>
                  <a:pt x="352532" y="0"/>
                </a:lnTo>
                <a:lnTo>
                  <a:pt x="0" y="0"/>
                </a:lnTo>
                <a:lnTo>
                  <a:pt x="0" y="213634"/>
                </a:lnTo>
                <a:close/>
              </a:path>
            </a:pathLst>
          </a:custGeom>
          <a:ln w="48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0563" y="57937"/>
            <a:ext cx="28022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Parameter </a:t>
            </a:r>
            <a:r>
              <a:rPr spc="25" dirty="0"/>
              <a:t>and </a:t>
            </a:r>
            <a:r>
              <a:rPr spc="35" dirty="0"/>
              <a:t>point </a:t>
            </a:r>
            <a:r>
              <a:rPr spc="20" dirty="0"/>
              <a:t>estimate </a:t>
            </a:r>
            <a:r>
              <a:rPr spc="25" dirty="0"/>
              <a:t>for </a:t>
            </a:r>
            <a:r>
              <a:rPr spc="20" dirty="0"/>
              <a:t>paired</a:t>
            </a:r>
            <a:r>
              <a:rPr spc="-70" dirty="0"/>
              <a:t> </a:t>
            </a:r>
            <a:r>
              <a:rPr spc="25" dirty="0"/>
              <a:t>data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894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latin typeface="Arial"/>
                <a:cs typeface="Arial"/>
              </a:rPr>
              <a:t>For </a:t>
            </a:r>
            <a:r>
              <a:rPr sz="1200" spc="-15" dirty="0">
                <a:latin typeface="Arial"/>
                <a:cs typeface="Arial"/>
              </a:rPr>
              <a:t>comparing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30" dirty="0">
                <a:latin typeface="Arial"/>
                <a:cs typeface="Arial"/>
              </a:rPr>
              <a:t>zinc </a:t>
            </a:r>
            <a:r>
              <a:rPr sz="1200" spc="-15" dirty="0">
                <a:latin typeface="Arial"/>
                <a:cs typeface="Arial"/>
              </a:rPr>
              <a:t>concentration </a:t>
            </a:r>
            <a:r>
              <a:rPr sz="1200" spc="-45" dirty="0">
                <a:latin typeface="Arial"/>
                <a:cs typeface="Arial"/>
              </a:rPr>
              <a:t>levels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bottom 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0" dirty="0">
                <a:latin typeface="Arial"/>
                <a:cs typeface="Arial"/>
              </a:rPr>
              <a:t>surface </a:t>
            </a:r>
            <a:r>
              <a:rPr sz="1200" spc="-25" dirty="0">
                <a:latin typeface="Arial"/>
                <a:cs typeface="Arial"/>
              </a:rPr>
              <a:t>when </a:t>
            </a:r>
            <a:r>
              <a:rPr sz="1200" spc="-20" dirty="0">
                <a:latin typeface="Arial"/>
                <a:cs typeface="Arial"/>
              </a:rPr>
              <a:t>the data </a:t>
            </a:r>
            <a:r>
              <a:rPr sz="1200" spc="-50" dirty="0">
                <a:latin typeface="Arial"/>
                <a:cs typeface="Arial"/>
              </a:rPr>
              <a:t>are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paired: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0563" y="57937"/>
            <a:ext cx="28022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Parameter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paired</a:t>
            </a:r>
            <a:r>
              <a:rPr sz="10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894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latin typeface="Arial"/>
                <a:cs typeface="Arial"/>
              </a:rPr>
              <a:t>For </a:t>
            </a:r>
            <a:r>
              <a:rPr sz="1200" spc="-15" dirty="0">
                <a:latin typeface="Arial"/>
                <a:cs typeface="Arial"/>
              </a:rPr>
              <a:t>comparing </a:t>
            </a:r>
            <a:r>
              <a:rPr sz="1200" spc="-40" dirty="0">
                <a:latin typeface="Arial"/>
                <a:cs typeface="Arial"/>
              </a:rPr>
              <a:t>average </a:t>
            </a:r>
            <a:r>
              <a:rPr sz="1200" spc="-30" dirty="0">
                <a:latin typeface="Arial"/>
                <a:cs typeface="Arial"/>
              </a:rPr>
              <a:t>zinc </a:t>
            </a:r>
            <a:r>
              <a:rPr sz="1200" spc="-15" dirty="0">
                <a:latin typeface="Arial"/>
                <a:cs typeface="Arial"/>
              </a:rPr>
              <a:t>concentration </a:t>
            </a:r>
            <a:r>
              <a:rPr sz="1200" spc="-45" dirty="0">
                <a:latin typeface="Arial"/>
                <a:cs typeface="Arial"/>
              </a:rPr>
              <a:t>levels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bottom 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0" dirty="0">
                <a:latin typeface="Arial"/>
                <a:cs typeface="Arial"/>
              </a:rPr>
              <a:t>surface </a:t>
            </a:r>
            <a:r>
              <a:rPr sz="1200" spc="-25" dirty="0">
                <a:latin typeface="Arial"/>
                <a:cs typeface="Arial"/>
              </a:rPr>
              <a:t>when </a:t>
            </a:r>
            <a:r>
              <a:rPr sz="1200" spc="-20" dirty="0">
                <a:latin typeface="Arial"/>
                <a:cs typeface="Arial"/>
              </a:rPr>
              <a:t>the data </a:t>
            </a:r>
            <a:r>
              <a:rPr sz="1200" spc="-50" dirty="0">
                <a:latin typeface="Arial"/>
                <a:cs typeface="Arial"/>
              </a:rPr>
              <a:t>are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paired: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869302"/>
            <a:ext cx="3726815" cy="7804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 algn="just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Parameter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interest: </a:t>
            </a:r>
            <a:r>
              <a:rPr sz="1200" spc="-45" dirty="0">
                <a:latin typeface="Arial"/>
                <a:cs typeface="Arial"/>
              </a:rPr>
              <a:t>Average </a:t>
            </a:r>
            <a:r>
              <a:rPr sz="1200" spc="-35" dirty="0">
                <a:latin typeface="Arial"/>
                <a:cs typeface="Arial"/>
              </a:rPr>
              <a:t>difference </a:t>
            </a:r>
            <a:r>
              <a:rPr sz="1200" spc="-20" dirty="0">
                <a:latin typeface="Arial"/>
                <a:cs typeface="Arial"/>
              </a:rPr>
              <a:t>between the  </a:t>
            </a:r>
            <a:r>
              <a:rPr sz="1200" spc="5" dirty="0">
                <a:latin typeface="Arial"/>
                <a:cs typeface="Arial"/>
              </a:rPr>
              <a:t>bottom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0" dirty="0">
                <a:latin typeface="Arial"/>
                <a:cs typeface="Arial"/>
              </a:rPr>
              <a:t>surface zinc measurements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i="1" spc="-50" dirty="0">
                <a:solidFill>
                  <a:srgbClr val="935151"/>
                </a:solidFill>
                <a:latin typeface="Arial"/>
                <a:cs typeface="Arial"/>
              </a:rPr>
              <a:t>all </a:t>
            </a:r>
            <a:r>
              <a:rPr sz="1200" spc="-25" dirty="0">
                <a:latin typeface="Arial"/>
                <a:cs typeface="Arial"/>
              </a:rPr>
              <a:t>drinking  </a:t>
            </a:r>
            <a:r>
              <a:rPr sz="1200" spc="-35" dirty="0">
                <a:latin typeface="Arial"/>
                <a:cs typeface="Arial"/>
              </a:rPr>
              <a:t>water.</a:t>
            </a:r>
            <a:endParaRPr sz="1200" dirty="0">
              <a:latin typeface="Arial"/>
              <a:cs typeface="Arial"/>
            </a:endParaRPr>
          </a:p>
          <a:p>
            <a:pPr marL="461009" algn="ctr">
              <a:lnSpc>
                <a:spcPct val="100000"/>
              </a:lnSpc>
              <a:spcBef>
                <a:spcPts val="195"/>
              </a:spcBef>
            </a:pPr>
            <a:r>
              <a:rPr sz="1800" i="1" spc="-37" baseline="9259" dirty="0">
                <a:latin typeface="Times New Roman"/>
                <a:cs typeface="Times New Roman"/>
              </a:rPr>
              <a:t>µ</a:t>
            </a:r>
            <a:r>
              <a:rPr sz="800" i="1" spc="-25" dirty="0">
                <a:latin typeface="Trebuchet MS"/>
                <a:cs typeface="Trebuchet MS"/>
              </a:rPr>
              <a:t>diff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0563" y="57937"/>
            <a:ext cx="28022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Parameter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paired</a:t>
            </a:r>
            <a:r>
              <a:rPr sz="10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411" y="426453"/>
            <a:ext cx="40894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solidFill>
                  <a:srgbClr val="000000"/>
                </a:solidFill>
              </a:rPr>
              <a:t>For </a:t>
            </a:r>
            <a:r>
              <a:rPr sz="1200" spc="-15" dirty="0">
                <a:solidFill>
                  <a:srgbClr val="000000"/>
                </a:solidFill>
              </a:rPr>
              <a:t>comparing </a:t>
            </a:r>
            <a:r>
              <a:rPr sz="1200" spc="-40" dirty="0">
                <a:solidFill>
                  <a:srgbClr val="000000"/>
                </a:solidFill>
              </a:rPr>
              <a:t>average </a:t>
            </a:r>
            <a:r>
              <a:rPr sz="1200" spc="-30" dirty="0">
                <a:solidFill>
                  <a:srgbClr val="000000"/>
                </a:solidFill>
              </a:rPr>
              <a:t>zinc </a:t>
            </a:r>
            <a:r>
              <a:rPr sz="1200" spc="-15" dirty="0">
                <a:solidFill>
                  <a:srgbClr val="000000"/>
                </a:solidFill>
              </a:rPr>
              <a:t>concentration </a:t>
            </a:r>
            <a:r>
              <a:rPr sz="1200" spc="-45" dirty="0">
                <a:solidFill>
                  <a:srgbClr val="000000"/>
                </a:solidFill>
              </a:rPr>
              <a:t>levels </a:t>
            </a:r>
            <a:r>
              <a:rPr sz="1200" spc="-40" dirty="0">
                <a:solidFill>
                  <a:srgbClr val="000000"/>
                </a:solidFill>
              </a:rPr>
              <a:t>in </a:t>
            </a:r>
            <a:r>
              <a:rPr sz="1200" spc="-20" dirty="0">
                <a:solidFill>
                  <a:srgbClr val="000000"/>
                </a:solidFill>
              </a:rPr>
              <a:t>the </a:t>
            </a:r>
            <a:r>
              <a:rPr sz="1200" spc="5" dirty="0">
                <a:solidFill>
                  <a:srgbClr val="000000"/>
                </a:solidFill>
              </a:rPr>
              <a:t>bottom  </a:t>
            </a:r>
            <a:r>
              <a:rPr sz="1200" spc="-25" dirty="0">
                <a:solidFill>
                  <a:srgbClr val="000000"/>
                </a:solidFill>
              </a:rPr>
              <a:t>and </a:t>
            </a:r>
            <a:r>
              <a:rPr sz="1200" spc="-30" dirty="0">
                <a:solidFill>
                  <a:srgbClr val="000000"/>
                </a:solidFill>
              </a:rPr>
              <a:t>surface </a:t>
            </a:r>
            <a:r>
              <a:rPr sz="1200" spc="-25" dirty="0">
                <a:solidFill>
                  <a:srgbClr val="000000"/>
                </a:solidFill>
              </a:rPr>
              <a:t>when </a:t>
            </a:r>
            <a:r>
              <a:rPr sz="1200" spc="-20" dirty="0">
                <a:solidFill>
                  <a:srgbClr val="000000"/>
                </a:solidFill>
              </a:rPr>
              <a:t>the data </a:t>
            </a:r>
            <a:r>
              <a:rPr sz="1200" spc="-50" dirty="0">
                <a:solidFill>
                  <a:srgbClr val="000000"/>
                </a:solidFill>
              </a:rPr>
              <a:t>are</a:t>
            </a:r>
            <a:r>
              <a:rPr sz="1200" spc="114" dirty="0">
                <a:solidFill>
                  <a:srgbClr val="000000"/>
                </a:solidFill>
              </a:rPr>
              <a:t> </a:t>
            </a:r>
            <a:r>
              <a:rPr sz="1200" spc="-25" dirty="0">
                <a:solidFill>
                  <a:srgbClr val="000000"/>
                </a:solidFill>
              </a:rPr>
              <a:t>paired:</a:t>
            </a:r>
            <a:endParaRPr sz="12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355600" y="869302"/>
                <a:ext cx="3998595" cy="1713995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194310" marR="276860" indent="-182245" algn="just">
                  <a:lnSpc>
                    <a:spcPct val="100000"/>
                  </a:lnSpc>
                  <a:spcBef>
                    <a:spcPts val="90"/>
                  </a:spcBef>
                </a:pPr>
                <a:r>
                  <a:rPr lang="en-US" sz="1100" dirty="0" smtClean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35" dirty="0">
                    <a:solidFill>
                      <a:srgbClr val="024F84"/>
                    </a:solidFill>
                    <a:latin typeface="Arial"/>
                    <a:cs typeface="Arial"/>
                  </a:rPr>
                  <a:t>Parameter </a:t>
                </a:r>
                <a:r>
                  <a:rPr lang="en-US" sz="1200" i="1" spc="-15" dirty="0">
                    <a:solidFill>
                      <a:srgbClr val="024F84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interest: </a:t>
                </a:r>
                <a:r>
                  <a:rPr lang="en-US" sz="1200" spc="-45" dirty="0">
                    <a:latin typeface="Arial"/>
                    <a:cs typeface="Arial"/>
                  </a:rPr>
                  <a:t>Average </a:t>
                </a:r>
                <a:r>
                  <a:rPr lang="en-US" sz="1200" spc="-35" dirty="0">
                    <a:latin typeface="Arial"/>
                    <a:cs typeface="Arial"/>
                  </a:rPr>
                  <a:t>difference </a:t>
                </a:r>
                <a:r>
                  <a:rPr lang="en-US" sz="1200" spc="-20" dirty="0">
                    <a:latin typeface="Arial"/>
                    <a:cs typeface="Arial"/>
                  </a:rPr>
                  <a:t>between the  </a:t>
                </a:r>
                <a:r>
                  <a:rPr lang="en-US" sz="1200" spc="5" dirty="0">
                    <a:latin typeface="Arial"/>
                    <a:cs typeface="Arial"/>
                  </a:rPr>
                  <a:t>bottom </a:t>
                </a:r>
                <a:r>
                  <a:rPr lang="en-US" sz="1200" spc="-25" dirty="0"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latin typeface="Arial"/>
                    <a:cs typeface="Arial"/>
                  </a:rPr>
                  <a:t>surface zinc measurements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i="1" spc="-50" dirty="0">
                    <a:solidFill>
                      <a:srgbClr val="935151"/>
                    </a:solidFill>
                    <a:latin typeface="Arial"/>
                    <a:cs typeface="Arial"/>
                  </a:rPr>
                  <a:t>all </a:t>
                </a:r>
                <a:r>
                  <a:rPr lang="en-US" sz="1200" spc="-25" dirty="0">
                    <a:latin typeface="Arial"/>
                    <a:cs typeface="Arial"/>
                  </a:rPr>
                  <a:t>drinking  </a:t>
                </a:r>
                <a:r>
                  <a:rPr lang="en-US" sz="1200" spc="-35" dirty="0">
                    <a:latin typeface="Arial"/>
                    <a:cs typeface="Arial"/>
                  </a:rPr>
                  <a:t>water.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89230" algn="ctr">
                  <a:lnSpc>
                    <a:spcPct val="100000"/>
                  </a:lnSpc>
                  <a:spcBef>
                    <a:spcPts val="195"/>
                  </a:spcBef>
                </a:pPr>
                <a:r>
                  <a:rPr lang="en-US" sz="1800" i="1" spc="-37" baseline="9259" dirty="0" smtClean="0">
                    <a:latin typeface="Times New Roman"/>
                    <a:cs typeface="Times New Roman"/>
                  </a:rPr>
                  <a:t>µ</a:t>
                </a:r>
                <a:r>
                  <a:rPr lang="en-US" sz="800" i="1" spc="-25" dirty="0" smtClean="0">
                    <a:latin typeface="Trebuchet MS"/>
                    <a:cs typeface="Trebuchet MS"/>
                  </a:rPr>
                  <a:t>diff</a:t>
                </a:r>
                <a:endParaRPr lang="en-US" sz="1900" dirty="0">
                  <a:latin typeface="Times New Roman"/>
                  <a:cs typeface="Times New Roman"/>
                </a:endParaRPr>
              </a:p>
              <a:p>
                <a:pPr marL="194310" marR="5080" indent="-182245">
                  <a:lnSpc>
                    <a:spcPct val="100000"/>
                  </a:lnSpc>
                </a:pPr>
                <a:r>
                  <a:rPr lang="en-US"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Point estimate: </a:t>
                </a:r>
                <a:r>
                  <a:rPr lang="en-US" sz="1200" spc="-45" dirty="0">
                    <a:latin typeface="Arial"/>
                    <a:cs typeface="Arial"/>
                  </a:rPr>
                  <a:t>Average </a:t>
                </a:r>
                <a:r>
                  <a:rPr lang="en-US" sz="1200" spc="-35" dirty="0" smtClean="0">
                    <a:latin typeface="Arial"/>
                    <a:cs typeface="Arial"/>
                  </a:rPr>
                  <a:t>difference </a:t>
                </a:r>
                <a:r>
                  <a:rPr lang="en-US" sz="1200" spc="-20" dirty="0">
                    <a:latin typeface="Arial"/>
                    <a:cs typeface="Arial"/>
                  </a:rPr>
                  <a:t>between the </a:t>
                </a:r>
                <a:r>
                  <a:rPr lang="en-US" sz="1200" spc="5" dirty="0">
                    <a:latin typeface="Arial"/>
                    <a:cs typeface="Arial"/>
                  </a:rPr>
                  <a:t>bottom  </a:t>
                </a:r>
                <a:r>
                  <a:rPr lang="en-US" sz="1200" spc="-25" dirty="0"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latin typeface="Arial"/>
                    <a:cs typeface="Arial"/>
                  </a:rPr>
                  <a:t>surface zinc measurements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5" dirty="0">
                    <a:latin typeface="Arial"/>
                    <a:cs typeface="Arial"/>
                  </a:rPr>
                  <a:t>drinking </a:t>
                </a:r>
                <a:r>
                  <a:rPr lang="en-US" sz="1200" spc="-20" dirty="0">
                    <a:latin typeface="Arial"/>
                    <a:cs typeface="Arial"/>
                  </a:rPr>
                  <a:t>water </a:t>
                </a:r>
                <a:r>
                  <a:rPr lang="en-US" sz="1200" spc="-25" dirty="0">
                    <a:latin typeface="Arial"/>
                    <a:cs typeface="Arial"/>
                  </a:rPr>
                  <a:t>from </a:t>
                </a:r>
                <a:r>
                  <a:rPr lang="en-US" sz="1200" spc="-20" dirty="0">
                    <a:latin typeface="Arial"/>
                    <a:cs typeface="Arial"/>
                  </a:rPr>
                  <a:t>the  </a:t>
                </a:r>
                <a:r>
                  <a:rPr lang="en-US" sz="12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sampled</a:t>
                </a:r>
                <a:r>
                  <a:rPr lang="en-US" sz="12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20" dirty="0">
                    <a:latin typeface="Arial"/>
                    <a:cs typeface="Arial"/>
                  </a:rPr>
                  <a:t>locations</a:t>
                </a:r>
                <a:r>
                  <a:rPr lang="en-US" sz="1200" spc="-20" dirty="0" smtClean="0">
                    <a:latin typeface="Arial"/>
                    <a:cs typeface="Arial"/>
                  </a:rPr>
                  <a:t>.</a:t>
                </a:r>
                <a:endParaRPr lang="en-US" sz="1200" spc="-20" dirty="0">
                  <a:latin typeface="Arial"/>
                  <a:cs typeface="Arial"/>
                </a:endParaRPr>
              </a:p>
              <a:p>
                <a:pPr marL="194310" marR="5080" indent="-182245"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120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ar-AE" sz="120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accPr>
                            <m:e>
                              <m:r>
                                <a:rPr lang="ar-AE" sz="12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𝑑𝑖𝑓𝑓</m:t>
                          </m:r>
                        </m:sub>
                      </m:sSub>
                    </m:oMath>
                  </m:oMathPara>
                </a14:m>
                <a:endParaRPr lang="en-US" sz="1200" dirty="0" smtClean="0">
                  <a:latin typeface="Arial"/>
                  <a:cs typeface="Arial"/>
                </a:endParaRPr>
              </a:p>
              <a:p>
                <a:pPr marL="194310" marR="5080" indent="-182245">
                  <a:lnSpc>
                    <a:spcPct val="100000"/>
                  </a:lnSpc>
                </a:pP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869302"/>
                <a:ext cx="3998595" cy="1713995"/>
              </a:xfrm>
              <a:prstGeom prst="rect">
                <a:avLst/>
              </a:prstGeom>
              <a:blipFill>
                <a:blip r:embed="rId2"/>
                <a:stretch>
                  <a:fillRect l="-1829" t="-2847" r="-2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0563" y="57937"/>
            <a:ext cx="280225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Parameter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paired</a:t>
            </a:r>
            <a:r>
              <a:rPr sz="10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411" y="426453"/>
            <a:ext cx="40894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solidFill>
                  <a:srgbClr val="000000"/>
                </a:solidFill>
              </a:rPr>
              <a:t>For </a:t>
            </a:r>
            <a:r>
              <a:rPr sz="1200" spc="-15" dirty="0">
                <a:solidFill>
                  <a:srgbClr val="000000"/>
                </a:solidFill>
              </a:rPr>
              <a:t>comparing </a:t>
            </a:r>
            <a:r>
              <a:rPr sz="1200" spc="-40" dirty="0">
                <a:solidFill>
                  <a:srgbClr val="000000"/>
                </a:solidFill>
              </a:rPr>
              <a:t>average </a:t>
            </a:r>
            <a:r>
              <a:rPr sz="1200" spc="-30" dirty="0">
                <a:solidFill>
                  <a:srgbClr val="000000"/>
                </a:solidFill>
              </a:rPr>
              <a:t>zinc </a:t>
            </a:r>
            <a:r>
              <a:rPr sz="1200" spc="-15" dirty="0">
                <a:solidFill>
                  <a:srgbClr val="000000"/>
                </a:solidFill>
              </a:rPr>
              <a:t>concentration </a:t>
            </a:r>
            <a:r>
              <a:rPr sz="1200" spc="-45" dirty="0">
                <a:solidFill>
                  <a:srgbClr val="000000"/>
                </a:solidFill>
              </a:rPr>
              <a:t>levels </a:t>
            </a:r>
            <a:r>
              <a:rPr sz="1200" spc="-40" dirty="0">
                <a:solidFill>
                  <a:srgbClr val="000000"/>
                </a:solidFill>
              </a:rPr>
              <a:t>in </a:t>
            </a:r>
            <a:r>
              <a:rPr sz="1200" spc="-20" dirty="0">
                <a:solidFill>
                  <a:srgbClr val="000000"/>
                </a:solidFill>
              </a:rPr>
              <a:t>the </a:t>
            </a:r>
            <a:r>
              <a:rPr sz="1200" spc="5" dirty="0">
                <a:solidFill>
                  <a:srgbClr val="000000"/>
                </a:solidFill>
              </a:rPr>
              <a:t>bottom  </a:t>
            </a:r>
            <a:r>
              <a:rPr sz="1200" spc="-25" dirty="0">
                <a:solidFill>
                  <a:srgbClr val="000000"/>
                </a:solidFill>
              </a:rPr>
              <a:t>and </a:t>
            </a:r>
            <a:r>
              <a:rPr sz="1200" spc="-30" dirty="0">
                <a:solidFill>
                  <a:srgbClr val="000000"/>
                </a:solidFill>
              </a:rPr>
              <a:t>surface </a:t>
            </a:r>
            <a:r>
              <a:rPr sz="1200" spc="-25" dirty="0">
                <a:solidFill>
                  <a:srgbClr val="000000"/>
                </a:solidFill>
              </a:rPr>
              <a:t>when </a:t>
            </a:r>
            <a:r>
              <a:rPr sz="1200" spc="-20" dirty="0">
                <a:solidFill>
                  <a:srgbClr val="000000"/>
                </a:solidFill>
              </a:rPr>
              <a:t>the data </a:t>
            </a:r>
            <a:r>
              <a:rPr sz="1200" spc="-50" dirty="0">
                <a:solidFill>
                  <a:srgbClr val="000000"/>
                </a:solidFill>
              </a:rPr>
              <a:t>are</a:t>
            </a:r>
            <a:r>
              <a:rPr sz="1200" spc="114" dirty="0">
                <a:solidFill>
                  <a:srgbClr val="000000"/>
                </a:solidFill>
              </a:rPr>
              <a:t> </a:t>
            </a:r>
            <a:r>
              <a:rPr sz="1200" spc="-25" dirty="0">
                <a:solidFill>
                  <a:srgbClr val="000000"/>
                </a:solidFill>
              </a:rPr>
              <a:t>paired:</a:t>
            </a:r>
            <a:endParaRPr sz="12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355600" y="869302"/>
                <a:ext cx="3998595" cy="2282804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194310" marR="276860" indent="-182245" algn="just">
                  <a:lnSpc>
                    <a:spcPct val="100000"/>
                  </a:lnSpc>
                  <a:spcBef>
                    <a:spcPts val="90"/>
                  </a:spcBef>
                </a:pPr>
                <a:r>
                  <a:rPr lang="en-US" sz="1100" dirty="0" smtClean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35" dirty="0">
                    <a:solidFill>
                      <a:srgbClr val="024F84"/>
                    </a:solidFill>
                    <a:latin typeface="Arial"/>
                    <a:cs typeface="Arial"/>
                  </a:rPr>
                  <a:t>Parameter </a:t>
                </a:r>
                <a:r>
                  <a:rPr lang="en-US" sz="1200" i="1" spc="-15" dirty="0">
                    <a:solidFill>
                      <a:srgbClr val="024F84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interest: </a:t>
                </a:r>
                <a:r>
                  <a:rPr lang="en-US" sz="1200" spc="-45" dirty="0">
                    <a:latin typeface="Arial"/>
                    <a:cs typeface="Arial"/>
                  </a:rPr>
                  <a:t>Average </a:t>
                </a:r>
                <a:r>
                  <a:rPr lang="en-US" sz="1200" spc="-35" dirty="0">
                    <a:latin typeface="Arial"/>
                    <a:cs typeface="Arial"/>
                  </a:rPr>
                  <a:t>difference </a:t>
                </a:r>
                <a:r>
                  <a:rPr lang="en-US" sz="1200" spc="-20" dirty="0">
                    <a:latin typeface="Arial"/>
                    <a:cs typeface="Arial"/>
                  </a:rPr>
                  <a:t>between the  </a:t>
                </a:r>
                <a:r>
                  <a:rPr lang="en-US" sz="1200" spc="5" dirty="0">
                    <a:latin typeface="Arial"/>
                    <a:cs typeface="Arial"/>
                  </a:rPr>
                  <a:t>bottom </a:t>
                </a:r>
                <a:r>
                  <a:rPr lang="en-US" sz="1200" spc="-25" dirty="0"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latin typeface="Arial"/>
                    <a:cs typeface="Arial"/>
                  </a:rPr>
                  <a:t>surface zinc measurements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i="1" spc="-50" dirty="0">
                    <a:solidFill>
                      <a:srgbClr val="935151"/>
                    </a:solidFill>
                    <a:latin typeface="Arial"/>
                    <a:cs typeface="Arial"/>
                  </a:rPr>
                  <a:t>all </a:t>
                </a:r>
                <a:r>
                  <a:rPr lang="en-US" sz="1200" spc="-25" dirty="0">
                    <a:latin typeface="Arial"/>
                    <a:cs typeface="Arial"/>
                  </a:rPr>
                  <a:t>drinking  </a:t>
                </a:r>
                <a:r>
                  <a:rPr lang="en-US" sz="1200" spc="-35" dirty="0">
                    <a:latin typeface="Arial"/>
                    <a:cs typeface="Arial"/>
                  </a:rPr>
                  <a:t>water.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89230" algn="ctr">
                  <a:lnSpc>
                    <a:spcPct val="100000"/>
                  </a:lnSpc>
                  <a:spcBef>
                    <a:spcPts val="195"/>
                  </a:spcBef>
                </a:pPr>
                <a:r>
                  <a:rPr lang="en-US" sz="1800" i="1" spc="-37" baseline="9259" dirty="0" smtClean="0">
                    <a:latin typeface="Times New Roman"/>
                    <a:cs typeface="Times New Roman"/>
                  </a:rPr>
                  <a:t>µ</a:t>
                </a:r>
                <a:r>
                  <a:rPr lang="en-US" sz="800" i="1" spc="-25" dirty="0" smtClean="0">
                    <a:latin typeface="Trebuchet MS"/>
                    <a:cs typeface="Trebuchet MS"/>
                  </a:rPr>
                  <a:t>diff</a:t>
                </a:r>
                <a:endParaRPr lang="en-US" sz="1900" dirty="0">
                  <a:latin typeface="Times New Roman"/>
                  <a:cs typeface="Times New Roman"/>
                </a:endParaRPr>
              </a:p>
              <a:p>
                <a:pPr marL="194310" marR="5080" indent="-182245">
                  <a:lnSpc>
                    <a:spcPct val="100000"/>
                  </a:lnSpc>
                </a:pPr>
                <a:r>
                  <a:rPr lang="en-US"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Point estimate: </a:t>
                </a:r>
                <a:r>
                  <a:rPr lang="en-US" sz="1200" spc="-45" dirty="0">
                    <a:latin typeface="Arial"/>
                    <a:cs typeface="Arial"/>
                  </a:rPr>
                  <a:t>Average </a:t>
                </a:r>
                <a:r>
                  <a:rPr lang="en-US" sz="1200" spc="-35" dirty="0" smtClean="0">
                    <a:latin typeface="Arial"/>
                    <a:cs typeface="Arial"/>
                  </a:rPr>
                  <a:t>difference </a:t>
                </a:r>
                <a:r>
                  <a:rPr lang="en-US" sz="1200" spc="-20" dirty="0">
                    <a:latin typeface="Arial"/>
                    <a:cs typeface="Arial"/>
                  </a:rPr>
                  <a:t>between the </a:t>
                </a:r>
                <a:r>
                  <a:rPr lang="en-US" sz="1200" spc="5" dirty="0">
                    <a:latin typeface="Arial"/>
                    <a:cs typeface="Arial"/>
                  </a:rPr>
                  <a:t>bottom  </a:t>
                </a:r>
                <a:r>
                  <a:rPr lang="en-US" sz="1200" spc="-25" dirty="0"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latin typeface="Arial"/>
                    <a:cs typeface="Arial"/>
                  </a:rPr>
                  <a:t>surface zinc measurements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5" dirty="0">
                    <a:latin typeface="Arial"/>
                    <a:cs typeface="Arial"/>
                  </a:rPr>
                  <a:t>drinking </a:t>
                </a:r>
                <a:r>
                  <a:rPr lang="en-US" sz="1200" spc="-20" dirty="0">
                    <a:latin typeface="Arial"/>
                    <a:cs typeface="Arial"/>
                  </a:rPr>
                  <a:t>water </a:t>
                </a:r>
                <a:r>
                  <a:rPr lang="en-US" sz="1200" spc="-25" dirty="0">
                    <a:latin typeface="Arial"/>
                    <a:cs typeface="Arial"/>
                  </a:rPr>
                  <a:t>from </a:t>
                </a:r>
                <a:r>
                  <a:rPr lang="en-US" sz="1200" spc="-20" dirty="0">
                    <a:latin typeface="Arial"/>
                    <a:cs typeface="Arial"/>
                  </a:rPr>
                  <a:t>the  </a:t>
                </a:r>
                <a:r>
                  <a:rPr lang="en-US" sz="12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sampled</a:t>
                </a:r>
                <a:r>
                  <a:rPr lang="en-US" sz="12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20" dirty="0">
                    <a:latin typeface="Arial"/>
                    <a:cs typeface="Arial"/>
                  </a:rPr>
                  <a:t>locations</a:t>
                </a:r>
                <a:r>
                  <a:rPr lang="en-US" sz="1200" spc="-20" dirty="0" smtClean="0">
                    <a:latin typeface="Arial"/>
                    <a:cs typeface="Arial"/>
                  </a:rPr>
                  <a:t>.</a:t>
                </a:r>
                <a:endParaRPr lang="en-US" sz="1200" spc="-20" dirty="0">
                  <a:latin typeface="Arial"/>
                  <a:cs typeface="Arial"/>
                </a:endParaRPr>
              </a:p>
              <a:p>
                <a:pPr marL="194310" marR="5080" indent="-182245"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120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ar-AE" sz="120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accPr>
                            <m:e>
                              <m:r>
                                <a:rPr lang="ar-AE" sz="12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𝑑𝑖𝑓𝑓</m:t>
                          </m:r>
                        </m:sub>
                      </m:sSub>
                    </m:oMath>
                  </m:oMathPara>
                </a14:m>
                <a:endParaRPr lang="en-US" sz="1200" dirty="0" smtClean="0">
                  <a:latin typeface="Arial"/>
                  <a:cs typeface="Arial"/>
                </a:endParaRPr>
              </a:p>
              <a:p>
                <a:pPr marL="194310" marR="5080" indent="-182245">
                  <a:lnSpc>
                    <a:spcPct val="100000"/>
                  </a:lnSpc>
                </a:pPr>
                <a:r>
                  <a:rPr lang="en-US"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25" dirty="0" smtClean="0">
                    <a:solidFill>
                      <a:srgbClr val="024F84"/>
                    </a:solidFill>
                    <a:latin typeface="Arial"/>
                    <a:cs typeface="Arial"/>
                  </a:rPr>
                  <a:t>Standard deviation: </a:t>
                </a:r>
                <a:r>
                  <a:rPr lang="en-US" sz="1200" spc="-45" dirty="0" smtClean="0">
                    <a:latin typeface="Arial"/>
                    <a:cs typeface="Arial"/>
                  </a:rPr>
                  <a:t>Standard deviation of the </a:t>
                </a:r>
                <a:r>
                  <a:rPr lang="en-US" sz="1200" spc="-35" dirty="0" smtClean="0">
                    <a:latin typeface="Arial"/>
                    <a:cs typeface="Arial"/>
                  </a:rPr>
                  <a:t>differences </a:t>
                </a:r>
                <a:r>
                  <a:rPr lang="en-US" sz="1200" spc="-20" dirty="0">
                    <a:latin typeface="Arial"/>
                    <a:cs typeface="Arial"/>
                  </a:rPr>
                  <a:t>between the </a:t>
                </a:r>
                <a:r>
                  <a:rPr lang="en-US" sz="1200" spc="5" dirty="0">
                    <a:latin typeface="Arial"/>
                    <a:cs typeface="Arial"/>
                  </a:rPr>
                  <a:t>bottom  </a:t>
                </a:r>
                <a:r>
                  <a:rPr lang="en-US" sz="1200" spc="-25" dirty="0"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latin typeface="Arial"/>
                    <a:cs typeface="Arial"/>
                  </a:rPr>
                  <a:t>surface zinc measurements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5" dirty="0">
                    <a:latin typeface="Arial"/>
                    <a:cs typeface="Arial"/>
                  </a:rPr>
                  <a:t>drinking </a:t>
                </a:r>
                <a:r>
                  <a:rPr lang="en-US" sz="1200" spc="-20" dirty="0">
                    <a:latin typeface="Arial"/>
                    <a:cs typeface="Arial"/>
                  </a:rPr>
                  <a:t>water </a:t>
                </a:r>
                <a:r>
                  <a:rPr lang="en-US" sz="1200" spc="-25" dirty="0">
                    <a:latin typeface="Arial"/>
                    <a:cs typeface="Arial"/>
                  </a:rPr>
                  <a:t>from </a:t>
                </a:r>
                <a:r>
                  <a:rPr lang="en-US" sz="1200" spc="-20" dirty="0">
                    <a:latin typeface="Arial"/>
                    <a:cs typeface="Arial"/>
                  </a:rPr>
                  <a:t>the  </a:t>
                </a:r>
                <a:r>
                  <a:rPr lang="en-US" sz="1200" i="1" spc="-25" dirty="0">
                    <a:solidFill>
                      <a:srgbClr val="935151"/>
                    </a:solidFill>
                    <a:latin typeface="Arial"/>
                    <a:cs typeface="Arial"/>
                  </a:rPr>
                  <a:t>sampled</a:t>
                </a:r>
                <a:r>
                  <a:rPr lang="en-US" sz="1200" i="1" spc="-5" dirty="0">
                    <a:solidFill>
                      <a:srgbClr val="935151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20" dirty="0">
                    <a:latin typeface="Arial"/>
                    <a:cs typeface="Arial"/>
                  </a:rPr>
                  <a:t>locations.</a:t>
                </a:r>
              </a:p>
              <a:p>
                <a:pPr marL="194310" marR="5080" indent="-182245"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1200" i="1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𝑠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  <a:cs typeface="Arial"/>
                            </a:rPr>
                            <m:t>𝑑𝑖𝑓𝑓</m:t>
                          </m:r>
                        </m:sub>
                      </m:sSub>
                    </m:oMath>
                  </m:oMathPara>
                </a14:m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869302"/>
                <a:ext cx="3998595" cy="2282804"/>
              </a:xfrm>
              <a:prstGeom prst="rect">
                <a:avLst/>
              </a:prstGeom>
              <a:blipFill>
                <a:blip r:embed="rId2"/>
                <a:stretch>
                  <a:fillRect l="-1829" t="-2139" r="-2591" b="-1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61060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384" y="867331"/>
            <a:ext cx="1467858" cy="514628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522471" y="57937"/>
            <a:ext cx="98996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Standard</a:t>
            </a:r>
            <a:r>
              <a:rPr sz="10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502399"/>
            <a:ext cx="359410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5" dirty="0">
                <a:solidFill>
                  <a:srgbClr val="000000"/>
                </a:solidFill>
              </a:rPr>
              <a:t>Dependent </a:t>
            </a:r>
            <a:r>
              <a:rPr sz="1200" spc="-50" dirty="0">
                <a:solidFill>
                  <a:srgbClr val="000000"/>
                </a:solidFill>
              </a:rPr>
              <a:t>(paired) </a:t>
            </a:r>
            <a:r>
              <a:rPr sz="1200" spc="-20" dirty="0">
                <a:solidFill>
                  <a:srgbClr val="000000"/>
                </a:solidFill>
              </a:rPr>
              <a:t>groups </a:t>
            </a:r>
            <a:r>
              <a:rPr sz="1200" spc="-35" dirty="0">
                <a:solidFill>
                  <a:srgbClr val="000000"/>
                </a:solidFill>
              </a:rPr>
              <a:t>(e.g. </a:t>
            </a:r>
            <a:r>
              <a:rPr sz="1200" spc="-5" dirty="0">
                <a:solidFill>
                  <a:srgbClr val="000000"/>
                </a:solidFill>
              </a:rPr>
              <a:t>pre/post </a:t>
            </a:r>
            <a:r>
              <a:rPr sz="1200" spc="-20" dirty="0">
                <a:solidFill>
                  <a:srgbClr val="000000"/>
                </a:solidFill>
              </a:rPr>
              <a:t>weights </a:t>
            </a:r>
            <a:r>
              <a:rPr sz="1200" spc="-15" dirty="0">
                <a:solidFill>
                  <a:srgbClr val="000000"/>
                </a:solidFill>
              </a:rPr>
              <a:t>of  </a:t>
            </a:r>
            <a:r>
              <a:rPr sz="1200" spc="-20" dirty="0">
                <a:solidFill>
                  <a:srgbClr val="000000"/>
                </a:solidFill>
              </a:rPr>
              <a:t>subjects </a:t>
            </a:r>
            <a:r>
              <a:rPr sz="1200" spc="-40" dirty="0">
                <a:solidFill>
                  <a:srgbClr val="000000"/>
                </a:solidFill>
              </a:rPr>
              <a:t>in </a:t>
            </a:r>
            <a:r>
              <a:rPr sz="1200" spc="-50" dirty="0">
                <a:solidFill>
                  <a:srgbClr val="000000"/>
                </a:solidFill>
              </a:rPr>
              <a:t>a </a:t>
            </a:r>
            <a:r>
              <a:rPr sz="1200" spc="-20" dirty="0">
                <a:solidFill>
                  <a:srgbClr val="000000"/>
                </a:solidFill>
              </a:rPr>
              <a:t>weight </a:t>
            </a:r>
            <a:r>
              <a:rPr sz="1200" spc="-30" dirty="0">
                <a:solidFill>
                  <a:srgbClr val="000000"/>
                </a:solidFill>
              </a:rPr>
              <a:t>loss study, </a:t>
            </a:r>
            <a:r>
              <a:rPr sz="1200" spc="-10" dirty="0">
                <a:solidFill>
                  <a:srgbClr val="000000"/>
                </a:solidFill>
              </a:rPr>
              <a:t>twin </a:t>
            </a:r>
            <a:r>
              <a:rPr sz="1200" spc="-20" dirty="0">
                <a:solidFill>
                  <a:srgbClr val="000000"/>
                </a:solidFill>
              </a:rPr>
              <a:t>studies,</a:t>
            </a:r>
            <a:r>
              <a:rPr sz="1200" spc="210" dirty="0">
                <a:solidFill>
                  <a:srgbClr val="000000"/>
                </a:solidFill>
              </a:rPr>
              <a:t> </a:t>
            </a:r>
            <a:r>
              <a:rPr sz="1200" spc="-30" dirty="0">
                <a:solidFill>
                  <a:srgbClr val="000000"/>
                </a:solidFill>
              </a:rPr>
              <a:t>etc.)</a:t>
            </a:r>
            <a:endParaRPr sz="1200">
              <a:latin typeface="DejaVu Serif"/>
              <a:cs typeface="DejaVu Serif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4833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9405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5" dirty="0"/>
              <a:t>All </a:t>
            </a:r>
            <a:r>
              <a:rPr spc="20" dirty="0"/>
              <a:t>other details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10" dirty="0"/>
              <a:t>inferential </a:t>
            </a:r>
            <a:r>
              <a:rPr spc="25" dirty="0"/>
              <a:t>framework </a:t>
            </a:r>
            <a:r>
              <a:rPr spc="10" dirty="0"/>
              <a:t>is </a:t>
            </a:r>
            <a:r>
              <a:rPr spc="20" dirty="0"/>
              <a:t>the</a:t>
            </a:r>
            <a:r>
              <a:rPr spc="95" dirty="0"/>
              <a:t> </a:t>
            </a:r>
            <a:r>
              <a:rPr spc="10" dirty="0"/>
              <a:t>same...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9452" y="519188"/>
            <a:ext cx="2694305" cy="7829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800" i="1" spc="-15" baseline="-37037" dirty="0">
                <a:latin typeface="Georgia"/>
                <a:cs typeface="Georgia"/>
              </a:rPr>
              <a:t>HT </a:t>
            </a:r>
            <a:r>
              <a:rPr sz="1800" spc="-15" baseline="-37037" dirty="0">
                <a:latin typeface="Times New Roman"/>
                <a:cs typeface="Times New Roman"/>
              </a:rPr>
              <a:t>: </a:t>
            </a:r>
            <a:r>
              <a:rPr sz="1800" i="1" spc="-52" baseline="-37037" dirty="0">
                <a:latin typeface="Georgia"/>
                <a:cs typeface="Georgia"/>
              </a:rPr>
              <a:t>test </a:t>
            </a:r>
            <a:r>
              <a:rPr sz="1800" i="1" spc="-44" baseline="-37037" dirty="0">
                <a:latin typeface="Georgia"/>
                <a:cs typeface="Georgia"/>
              </a:rPr>
              <a:t>statistic </a:t>
            </a:r>
            <a:r>
              <a:rPr sz="1800" spc="345" baseline="-37037" dirty="0">
                <a:latin typeface="Times New Roman"/>
                <a:cs typeface="Times New Roman"/>
              </a:rPr>
              <a:t>= </a:t>
            </a:r>
            <a:r>
              <a:rPr sz="1200" i="1" u="sng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point estimate </a:t>
            </a:r>
            <a:r>
              <a:rPr sz="1200" u="sng" spc="-8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−</a:t>
            </a:r>
            <a:r>
              <a:rPr sz="1200" u="sng" spc="-13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 </a:t>
            </a:r>
            <a:r>
              <a:rPr sz="1200" i="1" u="sng" spc="-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null</a:t>
            </a:r>
            <a:endParaRPr sz="1200">
              <a:latin typeface="Georgia"/>
              <a:cs typeface="Georgia"/>
            </a:endParaRPr>
          </a:p>
          <a:p>
            <a:pPr marR="581025" algn="r">
              <a:lnSpc>
                <a:spcPct val="100000"/>
              </a:lnSpc>
              <a:spcBef>
                <a:spcPts val="185"/>
              </a:spcBef>
            </a:pP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  <a:p>
            <a:pPr marL="62865">
              <a:lnSpc>
                <a:spcPct val="100000"/>
              </a:lnSpc>
              <a:spcBef>
                <a:spcPts val="1265"/>
              </a:spcBef>
            </a:pPr>
            <a:r>
              <a:rPr sz="1200" i="1" spc="20" dirty="0">
                <a:latin typeface="Georgia"/>
                <a:cs typeface="Georgia"/>
              </a:rPr>
              <a:t>CI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-45" dirty="0">
                <a:latin typeface="Georgia"/>
                <a:cs typeface="Georgia"/>
              </a:rPr>
              <a:t>point estimate </a:t>
            </a:r>
            <a:r>
              <a:rPr sz="1200" spc="-80" dirty="0">
                <a:latin typeface="DejaVu Serif"/>
                <a:cs typeface="DejaVu Serif"/>
              </a:rPr>
              <a:t>± </a:t>
            </a:r>
            <a:r>
              <a:rPr sz="1200" i="1" spc="-30" dirty="0">
                <a:latin typeface="Georgia"/>
                <a:cs typeface="Georgia"/>
              </a:rPr>
              <a:t>critical </a:t>
            </a:r>
            <a:r>
              <a:rPr sz="1200" i="1" spc="-70" dirty="0">
                <a:latin typeface="Georgia"/>
                <a:cs typeface="Georgia"/>
              </a:rPr>
              <a:t>value </a:t>
            </a:r>
            <a:r>
              <a:rPr sz="1200" spc="-80" dirty="0">
                <a:latin typeface="DejaVu Serif"/>
                <a:cs typeface="DejaVu Serif"/>
              </a:rPr>
              <a:t>×</a:t>
            </a:r>
            <a:r>
              <a:rPr sz="1200" spc="-145" dirty="0">
                <a:latin typeface="DejaVu Serif"/>
                <a:cs typeface="DejaVu Serif"/>
              </a:rPr>
              <a:t> </a:t>
            </a: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 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5125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2842644"/>
                  </p:ext>
                </p:extLst>
              </p:nvPr>
            </p:nvGraphicFramePr>
            <p:xfrm>
              <a:off x="247013" y="1325987"/>
              <a:ext cx="4344037" cy="191693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53237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700" dirty="0" smtClean="0"/>
                            <a:t>SCENARIOS</a:t>
                          </a:r>
                          <a:endParaRPr lang="en-US" sz="7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900" dirty="0" smtClean="0"/>
                            <a:t> is known</a:t>
                          </a:r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sz="9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900" dirty="0" smtClean="0"/>
                            <a:t> is not known (have</a:t>
                          </a:r>
                          <a:r>
                            <a:rPr lang="en-US" sz="9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9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9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900" baseline="0" dirty="0" smtClean="0">
                              <a:solidFill>
                                <a:srgbClr val="FFC000"/>
                              </a:solidFill>
                            </a:rPr>
                            <a:t>)</a:t>
                          </a:r>
                          <a:endParaRPr lang="en-US" sz="900" dirty="0" smtClean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n</a:t>
                          </a:r>
                          <a:r>
                            <a:rPr lang="en-US" sz="700" b="1" baseline="0" dirty="0" smtClean="0"/>
                            <a:t> &gt;30</a:t>
                          </a:r>
                          <a:endParaRPr lang="en-US" sz="7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𝑑𝑖𝑓𝑓</m:t>
                                    </m:r>
                                  </m:sub>
                                </m:sSub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σ</m:t>
                                        </m:r>
                                      </m:e>
                                      <m:sub>
                                        <m:r>
                                          <a:rPr lang="en-US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𝑑𝑖𝑓𝑓</m:t>
                                    </m:r>
                                  </m:sub>
                                </m:sSub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𝑑𝑖𝑓𝑓</m:t>
                                    </m:r>
                                  </m:sub>
                                </m:sSub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σ</m:t>
                                        </m:r>
                                      </m:e>
                                      <m:sub>
                                        <m:r>
                                          <a:rPr lang="en-US" sz="900" b="0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𝑑𝑖𝑓𝑓</m:t>
                                    </m:r>
                                  </m:sub>
                                </m:sSub>
                                <m:r>
                                  <a:rPr lang="en-US" sz="9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  <m:sup>
                                    <m:r>
                                      <a:rPr lang="en-US" sz="9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f>
                                  <m:fPr>
                                    <m:ctrlPr>
                                      <a:rPr lang="en-US" sz="9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sz="900" b="0" i="1" smtClean="0">
                                            <a:solidFill>
                                              <a:srgbClr val="FFC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9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900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NOT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2842644"/>
                  </p:ext>
                </p:extLst>
              </p:nvPr>
            </p:nvGraphicFramePr>
            <p:xfrm>
              <a:off x="247013" y="1325987"/>
              <a:ext cx="4344037" cy="191693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53237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387604">
                    <a:tc>
                      <a:txBody>
                        <a:bodyPr/>
                        <a:lstStyle/>
                        <a:p>
                          <a:r>
                            <a:rPr lang="en-US" sz="700" dirty="0" smtClean="0"/>
                            <a:t>SCENARIOS</a:t>
                          </a:r>
                          <a:endParaRPr lang="en-US" sz="7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301" t="-1563" r="-163804" b="-3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1863" t="-1563" r="-1521" b="-396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93014">
                    <a:tc>
                      <a:txBody>
                        <a:bodyPr/>
                        <a:lstStyle/>
                        <a:p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n</a:t>
                          </a:r>
                          <a:r>
                            <a:rPr lang="en-US" sz="700" b="1" baseline="0" dirty="0" smtClean="0"/>
                            <a:t> </a:t>
                          </a:r>
                          <a:r>
                            <a:rPr lang="en-US" sz="700" b="1" baseline="0" dirty="0" smtClean="0"/>
                            <a:t>&gt;30</a:t>
                          </a:r>
                          <a:endParaRPr lang="en-US" sz="7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301" t="-80247" r="-163804" b="-2135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1863" t="-80247" r="-1521" b="-2135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</a:t>
                          </a:r>
                          <a:r>
                            <a:rPr lang="en-US" sz="700" b="1" baseline="0" dirty="0" smtClean="0"/>
                            <a:t>≤ 30 </a:t>
                          </a:r>
                          <a:r>
                            <a:rPr lang="en-US" sz="7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301" t="-171765" r="-163804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1863" t="-171765" r="-1521" b="-1035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</a:t>
                          </a:r>
                          <a:r>
                            <a:rPr lang="en-US" sz="700" b="1" baseline="0" dirty="0" smtClean="0"/>
                            <a:t>≤ 30 </a:t>
                          </a:r>
                          <a:r>
                            <a:rPr lang="en-US" sz="7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NOT approximately normal</a:t>
                          </a:r>
                          <a:r>
                            <a:rPr lang="en-US" sz="700" b="1" baseline="0" dirty="0" smtClean="0"/>
                            <a:t>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900" dirty="0"/>
                        </a:p>
                        <a:p>
                          <a:endParaRPr lang="en-US" sz="9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95250" y="-27305"/>
            <a:ext cx="58674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Making a Confidence Interval for </a:t>
            </a:r>
            <a:r>
              <a:rPr lang="en-US" sz="2000" i="1" spc="-37" baseline="9259" dirty="0" smtClean="0">
                <a:latin typeface="Times New Roman"/>
                <a:cs typeface="Times New Roman"/>
              </a:rPr>
              <a:t>µ</a:t>
            </a:r>
            <a:r>
              <a:rPr lang="en-US" sz="900" i="1" spc="-25" dirty="0" smtClean="0">
                <a:latin typeface="Trebuchet MS"/>
                <a:cs typeface="Trebuchet MS"/>
              </a:rPr>
              <a:t>diff</a:t>
            </a:r>
            <a:r>
              <a:rPr lang="en-US" sz="900" dirty="0" smtClean="0">
                <a:latin typeface="Trebuchet MS"/>
                <a:cs typeface="Trebuchet MS"/>
              </a:rPr>
              <a:t> 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 to collect </a:t>
            </a:r>
            <a:r>
              <a:rPr lang="en-US" sz="1000" u="sng" dirty="0" smtClean="0"/>
              <a:t>the pairs of data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</a:t>
            </a:r>
            <a:r>
              <a:rPr lang="en-US" sz="1000" u="sng" dirty="0" smtClean="0"/>
              <a:t>population of pairs.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7" name="Multiply 6"/>
          <p:cNvSpPr/>
          <p:nvPr/>
        </p:nvSpPr>
        <p:spPr>
          <a:xfrm>
            <a:off x="3399817" y="2652063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03304" y="2661654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5250" y="57938"/>
            <a:ext cx="4417313" cy="1788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3250" y="2492375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  <p:sp>
        <p:nvSpPr>
          <p:cNvPr id="4" name="TextBox 3"/>
          <p:cNvSpPr txBox="1"/>
          <p:nvPr/>
        </p:nvSpPr>
        <p:spPr>
          <a:xfrm>
            <a:off x="1047431" y="1804904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1047431" y="2275571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1041081" y="2747183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8059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2792508"/>
                  </p:ext>
                </p:extLst>
              </p:nvPr>
            </p:nvGraphicFramePr>
            <p:xfrm>
              <a:off x="171702" y="1310145"/>
              <a:ext cx="4266693" cy="204209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11944">
                    <a:tc>
                      <a:txBody>
                        <a:bodyPr/>
                        <a:lstStyle/>
                        <a:p>
                          <a:r>
                            <a:rPr lang="en-US" sz="700" dirty="0" smtClean="0"/>
                            <a:t>SCENARIOS</a:t>
                          </a:r>
                          <a:endParaRPr lang="en-US" sz="7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800" dirty="0" smtClean="0"/>
                            <a:t> is known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b>
                                  <m:r>
                                    <a:rPr lang="en-US" sz="8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800" dirty="0" smtClean="0"/>
                            <a:t> is not known (have</a:t>
                          </a:r>
                          <a:r>
                            <a:rPr lang="en-US" sz="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8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8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800" baseline="0" dirty="0" smtClean="0">
                              <a:solidFill>
                                <a:srgbClr val="FFC000"/>
                              </a:solidFill>
                            </a:rPr>
                            <a:t>)</a:t>
                          </a:r>
                          <a:endParaRPr lang="en-US" sz="800" dirty="0" smtClean="0">
                            <a:solidFill>
                              <a:srgbClr val="FFC000"/>
                            </a:solidFill>
                          </a:endParaRP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 smtClean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76676">
                    <a:tc>
                      <a:txBody>
                        <a:bodyPr/>
                        <a:lstStyle/>
                        <a:p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n</a:t>
                          </a:r>
                          <a:r>
                            <a:rPr lang="en-US" sz="700" b="1" baseline="0" dirty="0" smtClean="0"/>
                            <a:t> &gt;30</a:t>
                          </a:r>
                          <a:endParaRPr lang="en-US" sz="7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6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6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l-GR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σ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𝑑𝑖𝑓𝑓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6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en-US" sz="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𝑑𝑖𝑓𝑓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900" dirty="0" smtClean="0"/>
                            <a:t>Test Stat</a:t>
                          </a:r>
                          <a:endParaRPr lang="en-US" sz="800" b="0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6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𝑑𝑖𝑓𝑓</m:t>
                                        </m:r>
                                      </m:sub>
                                    </m:sSub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en-US" sz="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l-GR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σ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𝑑𝑖𝑓𝑓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6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≤ 30 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NOT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2792508"/>
                  </p:ext>
                </p:extLst>
              </p:nvPr>
            </p:nvGraphicFramePr>
            <p:xfrm>
              <a:off x="171702" y="1310145"/>
              <a:ext cx="4266693" cy="204209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66393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333500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476885">
                    <a:tc>
                      <a:txBody>
                        <a:bodyPr/>
                        <a:lstStyle/>
                        <a:p>
                          <a:r>
                            <a:rPr lang="en-US" sz="700" dirty="0" smtClean="0"/>
                            <a:t>SCENARIOS</a:t>
                          </a:r>
                          <a:endParaRPr lang="en-US" sz="7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1282" r="-127429" b="-3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0548" t="-1282" r="-1826" b="-3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501015">
                    <a:tc>
                      <a:txBody>
                        <a:bodyPr/>
                        <a:lstStyle/>
                        <a:p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&gt;30</a:t>
                          </a:r>
                          <a:endParaRPr lang="en-US" sz="7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95181" r="-127429" b="-213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0548" t="-95181" r="-1826" b="-2132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546037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</a:t>
                          </a:r>
                          <a:r>
                            <a:rPr lang="en-US" sz="700" b="1" baseline="0" dirty="0" smtClean="0"/>
                            <a:t>≤ 30 </a:t>
                          </a:r>
                          <a:r>
                            <a:rPr lang="en-US" sz="7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approximately normal.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6000" t="-180000" r="-127429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700" b="1" u="sng" dirty="0" smtClean="0"/>
                            <a:t>Scenarios</a:t>
                          </a:r>
                          <a:r>
                            <a:rPr lang="en-US" sz="700" b="1" dirty="0" smtClean="0"/>
                            <a:t>: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dirty="0" smtClean="0"/>
                            <a:t>n</a:t>
                          </a:r>
                          <a:r>
                            <a:rPr lang="en-US" sz="700" b="1" baseline="0" dirty="0" smtClean="0"/>
                            <a:t> </a:t>
                          </a:r>
                          <a:r>
                            <a:rPr lang="en-US" sz="700" b="1" baseline="0" dirty="0" smtClean="0"/>
                            <a:t>≤ 30 </a:t>
                          </a:r>
                          <a:r>
                            <a:rPr lang="en-US" sz="700" b="1" baseline="0" dirty="0" smtClean="0"/>
                            <a:t>AND </a:t>
                          </a:r>
                        </a:p>
                        <a:p>
                          <a:pPr marL="171450" marR="0" lvl="0" indent="-17145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700" b="1" u="sng" baseline="0" dirty="0" smtClean="0"/>
                            <a:t>population distribution of differences </a:t>
                          </a:r>
                          <a:r>
                            <a:rPr lang="en-US" sz="700" b="1" baseline="0" dirty="0" smtClean="0"/>
                            <a:t>IS NOT approximately normal</a:t>
                          </a:r>
                          <a:r>
                            <a:rPr lang="en-US" sz="700" b="1" baseline="0" dirty="0" smtClean="0"/>
                            <a:t>.</a:t>
                          </a:r>
                          <a:endParaRPr lang="en-US" sz="7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Multiply 6"/>
          <p:cNvSpPr/>
          <p:nvPr/>
        </p:nvSpPr>
        <p:spPr>
          <a:xfrm>
            <a:off x="3348555" y="2781863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2246503" y="2793365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00124" y="1717557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3028950" y="1723789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81447" y="2354437"/>
                <a:ext cx="1474506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800" i="1">
                                  <a:latin typeface="Cambria Math" panose="02040503050406030204" pitchFamily="18" charset="0"/>
                                </a:rPr>
                                <m:t>𝑑𝑖𝑓𝑓</m:t>
                              </m:r>
                            </m:sub>
                          </m:sSub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80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800" b="0" i="1" smtClean="0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800" i="1">
                                      <a:solidFill>
                                        <a:srgbClr val="FFC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𝑑𝑖𝑓𝑓</m:t>
                                  </m:r>
                                </m:sub>
                              </m:sSub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447" y="2354437"/>
                <a:ext cx="1474506" cy="452945"/>
              </a:xfrm>
              <a:prstGeom prst="rect">
                <a:avLst/>
              </a:prstGeom>
              <a:blipFill>
                <a:blip r:embed="rId3"/>
                <a:stretch>
                  <a:fillRect t="-64000" r="-9504" b="-13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095541" y="2192625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3183879" y="2707354"/>
            <a:ext cx="119492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*or not extremely skewed</a:t>
            </a:r>
            <a:endParaRPr lang="en-US" sz="700" dirty="0"/>
          </a:p>
        </p:txBody>
      </p:sp>
      <p:sp>
        <p:nvSpPr>
          <p:cNvPr id="18" name="TextBox 17"/>
          <p:cNvSpPr txBox="1"/>
          <p:nvPr/>
        </p:nvSpPr>
        <p:spPr>
          <a:xfrm>
            <a:off x="95250" y="-27305"/>
            <a:ext cx="58674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Unit 4</a:t>
            </a:r>
          </a:p>
          <a:p>
            <a:r>
              <a:rPr lang="en-US" dirty="0" smtClean="0"/>
              <a:t>Hypothesis Testing for </a:t>
            </a:r>
            <a:r>
              <a:rPr lang="en-US" sz="2000" i="1" spc="-37" baseline="9259" dirty="0" smtClean="0">
                <a:latin typeface="Times New Roman"/>
                <a:cs typeface="Times New Roman"/>
              </a:rPr>
              <a:t>µ</a:t>
            </a:r>
            <a:r>
              <a:rPr lang="en-US" sz="900" i="1" spc="-25" dirty="0" smtClean="0">
                <a:latin typeface="Trebuchet MS"/>
                <a:cs typeface="Trebuchet MS"/>
              </a:rPr>
              <a:t>diff</a:t>
            </a:r>
            <a:r>
              <a:rPr lang="en-US" sz="900" dirty="0" smtClean="0">
                <a:latin typeface="Trebuchet MS"/>
                <a:cs typeface="Trebuchet MS"/>
              </a:rPr>
              <a:t>  </a:t>
            </a:r>
            <a:r>
              <a:rPr lang="en-US" dirty="0" smtClean="0"/>
              <a:t>with CLT</a:t>
            </a:r>
          </a:p>
          <a:p>
            <a:r>
              <a:rPr lang="en-US" sz="1000" b="1" dirty="0" smtClean="0"/>
              <a:t>Independence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 smtClean="0"/>
              <a:t>✓Random sampling/assignment is used to collect </a:t>
            </a:r>
            <a:r>
              <a:rPr lang="en-US" sz="1000" u="sng" dirty="0" smtClean="0"/>
              <a:t>the pairs of data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000" dirty="0"/>
              <a:t>✓ </a:t>
            </a:r>
            <a:r>
              <a:rPr lang="en-US" sz="1000" dirty="0" smtClean="0"/>
              <a:t>Sample size n &lt; 10% of </a:t>
            </a:r>
            <a:r>
              <a:rPr lang="en-US" sz="1000" u="sng" dirty="0" smtClean="0"/>
              <a:t>population of pairs.</a:t>
            </a:r>
          </a:p>
          <a:p>
            <a:pPr marL="228600" indent="-228600">
              <a:buFont typeface="+mj-lt"/>
              <a:buAutoNum type="arabicPeriod"/>
            </a:pPr>
            <a:endParaRPr lang="en-US" sz="1000" dirty="0"/>
          </a:p>
          <a:p>
            <a:r>
              <a:rPr lang="en-US" sz="1000" dirty="0"/>
              <a:t>✓ One of the available </a:t>
            </a:r>
            <a:r>
              <a:rPr lang="en-US" sz="1000" b="1" dirty="0"/>
              <a:t>Sample Size/Skewness “Scenarios” </a:t>
            </a:r>
            <a:r>
              <a:rPr lang="en-US" sz="1000" dirty="0"/>
              <a:t>is met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47431" y="1804904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1047431" y="2275571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1000691" y="2855784"/>
            <a:ext cx="1371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n=# of pairs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053172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5250" y="358775"/>
                <a:ext cx="4514850" cy="2645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Confidence Intervals and Hypothesis Testing for </a:t>
                </a:r>
                <a:r>
                  <a:rPr lang="en-US" sz="2000" b="1" u="sng" dirty="0" smtClean="0"/>
                  <a:t>Other Population Parameters</a:t>
                </a:r>
                <a:r>
                  <a:rPr lang="en-US" sz="2000" b="1" dirty="0" smtClean="0"/>
                  <a:t>:</a:t>
                </a:r>
              </a:p>
              <a:p>
                <a:endParaRPr lang="en-US" sz="20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  <m:r>
                            <m:rPr>
                              <m:nor/>
                            </m:rPr>
                            <a:rPr lang="en-US" sz="2000" b="1" dirty="0"/>
                            <m:t> </m:t>
                          </m:r>
                        </m:e>
                        <m:sub>
                          <m:r>
                            <a:rPr lang="en-US" sz="2000" b="1" i="1" dirty="0">
                              <a:latin typeface="Cambria Math" panose="02040503050406030204" pitchFamily="18" charset="0"/>
                            </a:rPr>
                            <m:t>𝒈𝒓𝒐𝒖𝒑</m:t>
                          </m:r>
                          <m:r>
                            <a:rPr lang="en-US" sz="20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  <m:r>
                            <m:rPr>
                              <m:nor/>
                            </m:rPr>
                            <a:rPr lang="en-US" sz="2000" b="1" dirty="0"/>
                            <m:t> </m:t>
                          </m:r>
                        </m:e>
                        <m:sub>
                          <m:r>
                            <a:rPr lang="en-US" sz="2000" b="1" i="1" dirty="0">
                              <a:latin typeface="Cambria Math" panose="02040503050406030204" pitchFamily="18" charset="0"/>
                            </a:rPr>
                            <m:t>𝒈𝒓𝒐𝒖𝒑</m:t>
                          </m:r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000" b="1" i="1" dirty="0" smtClean="0">
                  <a:latin typeface="Cambria Math" panose="02040503050406030204" pitchFamily="18" charset="0"/>
                </a:endParaRPr>
              </a:p>
              <a:p>
                <a:endParaRPr lang="en-US" sz="2000" b="1" i="1" dirty="0" smtClean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en-US" b="1" dirty="0" smtClean="0">
                    <a:latin typeface="Cambria Math" panose="02040503050406030204" pitchFamily="18" charset="0"/>
                  </a:rPr>
                  <a:t>Difference of Population Means from Independent Populations</a:t>
                </a:r>
              </a:p>
              <a:p>
                <a:endParaRPr lang="en-US" sz="2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358775"/>
                <a:ext cx="4514850" cy="2645211"/>
              </a:xfrm>
              <a:prstGeom prst="rect">
                <a:avLst/>
              </a:prstGeom>
              <a:blipFill>
                <a:blip r:embed="rId2"/>
                <a:stretch>
                  <a:fillRect l="-1486" t="-1382" r="-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Parsing the Gender Pay G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2616555"/>
            <a:ext cx="1118080" cy="72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90521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472737"/>
            <a:ext cx="4042864" cy="1039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7347798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37615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Parameter </a:t>
            </a:r>
            <a:r>
              <a:rPr spc="25" dirty="0"/>
              <a:t>and </a:t>
            </a:r>
            <a:r>
              <a:rPr spc="35" dirty="0"/>
              <a:t>point </a:t>
            </a:r>
            <a:r>
              <a:rPr spc="20" dirty="0"/>
              <a:t>estimate </a:t>
            </a:r>
            <a:r>
              <a:rPr spc="25" dirty="0"/>
              <a:t>for independent</a:t>
            </a:r>
            <a:r>
              <a:rPr spc="-45" dirty="0"/>
              <a:t> </a:t>
            </a:r>
            <a:r>
              <a:rPr spc="25" dirty="0"/>
              <a:t>data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85889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latin typeface="Arial"/>
                <a:cs typeface="Arial"/>
              </a:rPr>
              <a:t>For </a:t>
            </a:r>
            <a:r>
              <a:rPr sz="1200" spc="-15" dirty="0">
                <a:latin typeface="Arial"/>
                <a:cs typeface="Arial"/>
              </a:rPr>
              <a:t>comparing </a:t>
            </a:r>
            <a:r>
              <a:rPr sz="1200" spc="-40" dirty="0">
                <a:latin typeface="Arial"/>
                <a:cs typeface="Arial"/>
              </a:rPr>
              <a:t>average salaries in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20" dirty="0">
                <a:latin typeface="Arial"/>
                <a:cs typeface="Arial"/>
              </a:rPr>
              <a:t>independent</a:t>
            </a:r>
            <a:r>
              <a:rPr sz="1200" spc="13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groups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  <p:pic>
        <p:nvPicPr>
          <p:cNvPr id="31746" name="Picture 2" descr="Parsing the Gender Pay Ga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30" y="1044575"/>
            <a:ext cx="2306800" cy="15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38250" y="2552185"/>
            <a:ext cx="2305050" cy="1692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00" dirty="0"/>
              <a:t>https://www.wsj.com/articles/parsing-the-gender-pay-gap-1542917969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7501" y="57937"/>
            <a:ext cx="21551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2: Gender </a:t>
            </a:r>
            <a:r>
              <a:rPr spc="30" dirty="0"/>
              <a:t>gap </a:t>
            </a:r>
            <a:r>
              <a:rPr spc="10" dirty="0"/>
              <a:t>in</a:t>
            </a:r>
            <a:r>
              <a:rPr spc="45" dirty="0"/>
              <a:t> </a:t>
            </a:r>
            <a:r>
              <a:rPr spc="5" dirty="0"/>
              <a:t>salaries</a:t>
            </a:r>
          </a:p>
        </p:txBody>
      </p:sp>
      <p:sp>
        <p:nvSpPr>
          <p:cNvPr id="3" name="object 3"/>
          <p:cNvSpPr/>
          <p:nvPr/>
        </p:nvSpPr>
        <p:spPr>
          <a:xfrm>
            <a:off x="192912" y="493268"/>
            <a:ext cx="4222115" cy="820419"/>
          </a:xfrm>
          <a:custGeom>
            <a:avLst/>
            <a:gdLst/>
            <a:ahLst/>
            <a:cxnLst/>
            <a:rect l="l" t="t" r="r" b="b"/>
            <a:pathLst>
              <a:path w="4222115" h="820419">
                <a:moveTo>
                  <a:pt x="0" y="820293"/>
                </a:moveTo>
                <a:lnTo>
                  <a:pt x="4222115" y="820293"/>
                </a:lnTo>
                <a:lnTo>
                  <a:pt x="4222115" y="0"/>
                </a:lnTo>
                <a:lnTo>
                  <a:pt x="0" y="0"/>
                </a:lnTo>
                <a:lnTo>
                  <a:pt x="0" y="82029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3111" y="507689"/>
            <a:ext cx="4020820" cy="76009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R="5080">
              <a:lnSpc>
                <a:spcPct val="114199"/>
              </a:lnSpc>
              <a:spcBef>
                <a:spcPts val="45"/>
              </a:spcBef>
            </a:pP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Since </a:t>
            </a:r>
            <a:r>
              <a:rPr sz="1050" spc="15" dirty="0">
                <a:solidFill>
                  <a:srgbClr val="0E3652"/>
                </a:solidFill>
                <a:latin typeface="Arial"/>
                <a:cs typeface="Arial"/>
              </a:rPr>
              <a:t>2005,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American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Community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Survey</a:t>
            </a:r>
            <a:r>
              <a:rPr sz="1200" spc="-22" baseline="27777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polls </a:t>
            </a:r>
            <a:r>
              <a:rPr sz="1100" spc="-10" dirty="0">
                <a:solidFill>
                  <a:srgbClr val="0E3652"/>
                </a:solidFill>
                <a:latin typeface="DejaVu Serif"/>
                <a:cs typeface="DejaVu Serif"/>
              </a:rPr>
              <a:t>∼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3.5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million 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households </a:t>
            </a:r>
            <a:r>
              <a:rPr sz="1050" spc="-35" dirty="0">
                <a:solidFill>
                  <a:srgbClr val="0E3652"/>
                </a:solidFill>
                <a:latin typeface="Arial"/>
                <a:cs typeface="Arial"/>
              </a:rPr>
              <a:t>yearly.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following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summarizes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distribution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salaries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males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females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from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050" spc="10" dirty="0">
                <a:solidFill>
                  <a:srgbClr val="0E3652"/>
                </a:solidFill>
                <a:latin typeface="Arial"/>
                <a:cs typeface="Arial"/>
              </a:rPr>
              <a:t>random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sample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individuals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who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responded </a:t>
            </a:r>
            <a:r>
              <a:rPr sz="1050" spc="2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2012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ACS: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40663" y="1337183"/>
            <a:ext cx="2126615" cy="0"/>
          </a:xfrm>
          <a:custGeom>
            <a:avLst/>
            <a:gdLst/>
            <a:ahLst/>
            <a:cxnLst/>
            <a:rect l="l" t="t" r="r" b="b"/>
            <a:pathLst>
              <a:path w="2126615">
                <a:moveTo>
                  <a:pt x="0" y="0"/>
                </a:moveTo>
                <a:lnTo>
                  <a:pt x="212661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40663" y="1271925"/>
          <a:ext cx="2127883" cy="52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spc="-335" dirty="0">
                          <a:latin typeface="Verdana"/>
                          <a:cs typeface="Verdana"/>
                        </a:rPr>
                        <a:t>¯</a:t>
                      </a:r>
                      <a:r>
                        <a:rPr sz="1000" i="1" spc="-335" dirty="0">
                          <a:latin typeface="Georgia"/>
                          <a:cs typeface="Georgia"/>
                        </a:rPr>
                        <a:t>x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55,890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68,767.88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470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female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29,240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32,025.98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373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object 47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3" name="object 5"/>
          <p:cNvSpPr/>
          <p:nvPr/>
        </p:nvSpPr>
        <p:spPr>
          <a:xfrm>
            <a:off x="1240663" y="1337183"/>
            <a:ext cx="2126615" cy="0"/>
          </a:xfrm>
          <a:custGeom>
            <a:avLst/>
            <a:gdLst/>
            <a:ahLst/>
            <a:cxnLst/>
            <a:rect l="l" t="t" r="r" b="b"/>
            <a:pathLst>
              <a:path w="2126615">
                <a:moveTo>
                  <a:pt x="0" y="0"/>
                </a:moveTo>
                <a:lnTo>
                  <a:pt x="212661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6"/>
          <p:cNvGraphicFramePr>
            <a:graphicFrameLocks noGrp="1"/>
          </p:cNvGraphicFramePr>
          <p:nvPr/>
        </p:nvGraphicFramePr>
        <p:xfrm>
          <a:off x="1240663" y="1271925"/>
          <a:ext cx="2127883" cy="52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spc="-335" dirty="0">
                          <a:latin typeface="Verdana"/>
                          <a:cs typeface="Verdana"/>
                        </a:rPr>
                        <a:t>¯</a:t>
                      </a:r>
                      <a:r>
                        <a:rPr sz="1000" i="1" spc="-335" dirty="0">
                          <a:latin typeface="Georgia"/>
                          <a:cs typeface="Georgia"/>
                        </a:rPr>
                        <a:t>x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55,890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68,767.88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470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female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29,240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32,025.98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373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object 7"/>
          <p:cNvSpPr/>
          <p:nvPr/>
        </p:nvSpPr>
        <p:spPr>
          <a:xfrm>
            <a:off x="844186" y="1968178"/>
            <a:ext cx="0" cy="376555"/>
          </a:xfrm>
          <a:custGeom>
            <a:avLst/>
            <a:gdLst/>
            <a:ahLst/>
            <a:cxnLst/>
            <a:rect l="l" t="t" r="r" b="b"/>
            <a:pathLst>
              <a:path h="376555">
                <a:moveTo>
                  <a:pt x="0" y="376009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8"/>
          <p:cNvSpPr/>
          <p:nvPr/>
        </p:nvSpPr>
        <p:spPr>
          <a:xfrm>
            <a:off x="801118" y="234418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43068" y="0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9"/>
          <p:cNvSpPr/>
          <p:nvPr/>
        </p:nvSpPr>
        <p:spPr>
          <a:xfrm>
            <a:off x="801118" y="196817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43068" y="0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0"/>
          <p:cNvSpPr txBox="1"/>
          <p:nvPr/>
        </p:nvSpPr>
        <p:spPr>
          <a:xfrm>
            <a:off x="672850" y="2253669"/>
            <a:ext cx="97790" cy="1809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645"/>
              </a:lnSpc>
            </a:pPr>
            <a:r>
              <a:rPr sz="550" dirty="0">
                <a:latin typeface="Arial"/>
                <a:cs typeface="Arial"/>
              </a:rPr>
              <a:t>male</a:t>
            </a:r>
            <a:endParaRPr sz="550">
              <a:latin typeface="Arial"/>
              <a:cs typeface="Arial"/>
            </a:endParaRPr>
          </a:p>
        </p:txBody>
      </p:sp>
      <p:sp>
        <p:nvSpPr>
          <p:cNvPr id="19" name="object 11"/>
          <p:cNvSpPr txBox="1"/>
          <p:nvPr/>
        </p:nvSpPr>
        <p:spPr>
          <a:xfrm>
            <a:off x="672850" y="1848881"/>
            <a:ext cx="97790" cy="2387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645"/>
              </a:lnSpc>
            </a:pPr>
            <a:r>
              <a:rPr sz="550" spc="-20" dirty="0">
                <a:latin typeface="Arial"/>
                <a:cs typeface="Arial"/>
              </a:rPr>
              <a:t>f</a:t>
            </a:r>
            <a:r>
              <a:rPr sz="550" spc="-5" dirty="0">
                <a:latin typeface="Arial"/>
                <a:cs typeface="Arial"/>
              </a:rPr>
              <a:t>emale</a:t>
            </a:r>
            <a:endParaRPr sz="550">
              <a:latin typeface="Arial"/>
              <a:cs typeface="Arial"/>
            </a:endParaRPr>
          </a:p>
        </p:txBody>
      </p:sp>
      <p:sp>
        <p:nvSpPr>
          <p:cNvPr id="20" name="object 12"/>
          <p:cNvSpPr/>
          <p:nvPr/>
        </p:nvSpPr>
        <p:spPr>
          <a:xfrm>
            <a:off x="962205" y="2629933"/>
            <a:ext cx="2623185" cy="0"/>
          </a:xfrm>
          <a:custGeom>
            <a:avLst/>
            <a:gdLst/>
            <a:ahLst/>
            <a:cxnLst/>
            <a:rect l="l" t="t" r="r" b="b"/>
            <a:pathLst>
              <a:path w="2623185">
                <a:moveTo>
                  <a:pt x="0" y="0"/>
                </a:moveTo>
                <a:lnTo>
                  <a:pt x="2623095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3"/>
          <p:cNvSpPr/>
          <p:nvPr/>
        </p:nvSpPr>
        <p:spPr>
          <a:xfrm>
            <a:off x="962205" y="2629933"/>
            <a:ext cx="0" cy="43180"/>
          </a:xfrm>
          <a:custGeom>
            <a:avLst/>
            <a:gdLst/>
            <a:ahLst/>
            <a:cxnLst/>
            <a:rect l="l" t="t" r="r" b="b"/>
            <a:pathLst>
              <a:path h="43180">
                <a:moveTo>
                  <a:pt x="0" y="0"/>
                </a:moveTo>
                <a:lnTo>
                  <a:pt x="0" y="43068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4"/>
          <p:cNvSpPr/>
          <p:nvPr/>
        </p:nvSpPr>
        <p:spPr>
          <a:xfrm>
            <a:off x="1617979" y="2629933"/>
            <a:ext cx="0" cy="43180"/>
          </a:xfrm>
          <a:custGeom>
            <a:avLst/>
            <a:gdLst/>
            <a:ahLst/>
            <a:cxnLst/>
            <a:rect l="l" t="t" r="r" b="b"/>
            <a:pathLst>
              <a:path h="43180">
                <a:moveTo>
                  <a:pt x="0" y="0"/>
                </a:moveTo>
                <a:lnTo>
                  <a:pt x="0" y="43068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5"/>
          <p:cNvSpPr/>
          <p:nvPr/>
        </p:nvSpPr>
        <p:spPr>
          <a:xfrm>
            <a:off x="2273752" y="2629933"/>
            <a:ext cx="0" cy="43180"/>
          </a:xfrm>
          <a:custGeom>
            <a:avLst/>
            <a:gdLst/>
            <a:ahLst/>
            <a:cxnLst/>
            <a:rect l="l" t="t" r="r" b="b"/>
            <a:pathLst>
              <a:path h="43180">
                <a:moveTo>
                  <a:pt x="0" y="0"/>
                </a:moveTo>
                <a:lnTo>
                  <a:pt x="0" y="43068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6"/>
          <p:cNvSpPr/>
          <p:nvPr/>
        </p:nvSpPr>
        <p:spPr>
          <a:xfrm>
            <a:off x="2929526" y="2629933"/>
            <a:ext cx="0" cy="43180"/>
          </a:xfrm>
          <a:custGeom>
            <a:avLst/>
            <a:gdLst/>
            <a:ahLst/>
            <a:cxnLst/>
            <a:rect l="l" t="t" r="r" b="b"/>
            <a:pathLst>
              <a:path h="43180">
                <a:moveTo>
                  <a:pt x="0" y="0"/>
                </a:moveTo>
                <a:lnTo>
                  <a:pt x="0" y="43068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17"/>
          <p:cNvSpPr/>
          <p:nvPr/>
        </p:nvSpPr>
        <p:spPr>
          <a:xfrm>
            <a:off x="3585300" y="2629933"/>
            <a:ext cx="0" cy="43180"/>
          </a:xfrm>
          <a:custGeom>
            <a:avLst/>
            <a:gdLst/>
            <a:ahLst/>
            <a:cxnLst/>
            <a:rect l="l" t="t" r="r" b="b"/>
            <a:pathLst>
              <a:path h="43180">
                <a:moveTo>
                  <a:pt x="0" y="0"/>
                </a:moveTo>
                <a:lnTo>
                  <a:pt x="0" y="43068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18"/>
          <p:cNvSpPr/>
          <p:nvPr/>
        </p:nvSpPr>
        <p:spPr>
          <a:xfrm>
            <a:off x="1075857" y="2218871"/>
            <a:ext cx="313055" cy="250825"/>
          </a:xfrm>
          <a:custGeom>
            <a:avLst/>
            <a:gdLst/>
            <a:ahLst/>
            <a:cxnLst/>
            <a:rect l="l" t="t" r="r" b="b"/>
            <a:pathLst>
              <a:path w="313055" h="250825">
                <a:moveTo>
                  <a:pt x="0" y="250633"/>
                </a:moveTo>
                <a:lnTo>
                  <a:pt x="312663" y="250633"/>
                </a:lnTo>
                <a:lnTo>
                  <a:pt x="312663" y="0"/>
                </a:lnTo>
                <a:lnTo>
                  <a:pt x="0" y="0"/>
                </a:lnTo>
                <a:lnTo>
                  <a:pt x="0" y="250633"/>
                </a:lnTo>
                <a:close/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9"/>
          <p:cNvSpPr/>
          <p:nvPr/>
        </p:nvSpPr>
        <p:spPr>
          <a:xfrm>
            <a:off x="1224562" y="2218871"/>
            <a:ext cx="0" cy="250825"/>
          </a:xfrm>
          <a:custGeom>
            <a:avLst/>
            <a:gdLst/>
            <a:ahLst/>
            <a:cxnLst/>
            <a:rect l="l" t="t" r="r" b="b"/>
            <a:pathLst>
              <a:path h="250825">
                <a:moveTo>
                  <a:pt x="0" y="250633"/>
                </a:moveTo>
                <a:lnTo>
                  <a:pt x="0" y="0"/>
                </a:lnTo>
              </a:path>
            </a:pathLst>
          </a:custGeom>
          <a:ln w="89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0"/>
          <p:cNvSpPr/>
          <p:nvPr/>
        </p:nvSpPr>
        <p:spPr>
          <a:xfrm>
            <a:off x="962205" y="2344187"/>
            <a:ext cx="113664" cy="0"/>
          </a:xfrm>
          <a:custGeom>
            <a:avLst/>
            <a:gdLst/>
            <a:ahLst/>
            <a:cxnLst/>
            <a:rect l="l" t="t" r="r" b="b"/>
            <a:pathLst>
              <a:path w="113665">
                <a:moveTo>
                  <a:pt x="0" y="0"/>
                </a:moveTo>
                <a:lnTo>
                  <a:pt x="113652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1"/>
          <p:cNvSpPr/>
          <p:nvPr/>
        </p:nvSpPr>
        <p:spPr>
          <a:xfrm>
            <a:off x="962205" y="2218871"/>
            <a:ext cx="0" cy="250825"/>
          </a:xfrm>
          <a:custGeom>
            <a:avLst/>
            <a:gdLst/>
            <a:ahLst/>
            <a:cxnLst/>
            <a:rect l="l" t="t" r="r" b="b"/>
            <a:pathLst>
              <a:path h="250825">
                <a:moveTo>
                  <a:pt x="0" y="250633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2"/>
          <p:cNvSpPr/>
          <p:nvPr/>
        </p:nvSpPr>
        <p:spPr>
          <a:xfrm>
            <a:off x="1388461" y="2344187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5">
                <a:moveTo>
                  <a:pt x="459035" y="0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3"/>
          <p:cNvSpPr/>
          <p:nvPr/>
        </p:nvSpPr>
        <p:spPr>
          <a:xfrm>
            <a:off x="1847496" y="2218871"/>
            <a:ext cx="0" cy="250825"/>
          </a:xfrm>
          <a:custGeom>
            <a:avLst/>
            <a:gdLst/>
            <a:ahLst/>
            <a:cxnLst/>
            <a:rect l="l" t="t" r="r" b="b"/>
            <a:pathLst>
              <a:path h="250825">
                <a:moveTo>
                  <a:pt x="0" y="250633"/>
                </a:moveTo>
                <a:lnTo>
                  <a:pt x="0" y="0"/>
                </a:lnTo>
              </a:path>
            </a:pathLst>
          </a:custGeom>
          <a:ln w="44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24"/>
          <p:cNvSpPr/>
          <p:nvPr/>
        </p:nvSpPr>
        <p:spPr>
          <a:xfrm>
            <a:off x="1924272" y="2322564"/>
            <a:ext cx="351424" cy="432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25"/>
          <p:cNvSpPr/>
          <p:nvPr/>
        </p:nvSpPr>
        <p:spPr>
          <a:xfrm>
            <a:off x="3124320" y="2322564"/>
            <a:ext cx="220306" cy="432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26"/>
          <p:cNvSpPr/>
          <p:nvPr/>
        </p:nvSpPr>
        <p:spPr>
          <a:xfrm>
            <a:off x="355281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27"/>
          <p:cNvSpPr/>
          <p:nvPr/>
        </p:nvSpPr>
        <p:spPr>
          <a:xfrm>
            <a:off x="355281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28"/>
          <p:cNvSpPr/>
          <p:nvPr/>
        </p:nvSpPr>
        <p:spPr>
          <a:xfrm>
            <a:off x="3893836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19380" y="0"/>
                </a:moveTo>
                <a:lnTo>
                  <a:pt x="11835" y="1530"/>
                </a:lnTo>
                <a:lnTo>
                  <a:pt x="5675" y="5697"/>
                </a:lnTo>
                <a:lnTo>
                  <a:pt x="1522" y="11860"/>
                </a:lnTo>
                <a:lnTo>
                  <a:pt x="0" y="19380"/>
                </a:lnTo>
                <a:lnTo>
                  <a:pt x="1522" y="26900"/>
                </a:lnTo>
                <a:lnTo>
                  <a:pt x="5675" y="33063"/>
                </a:lnTo>
                <a:lnTo>
                  <a:pt x="11835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29"/>
          <p:cNvSpPr/>
          <p:nvPr/>
        </p:nvSpPr>
        <p:spPr>
          <a:xfrm>
            <a:off x="3893836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0" y="19380"/>
                </a:moveTo>
                <a:lnTo>
                  <a:pt x="1522" y="11860"/>
                </a:lnTo>
                <a:lnTo>
                  <a:pt x="5675" y="5697"/>
                </a:lnTo>
                <a:lnTo>
                  <a:pt x="11835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35" y="37230"/>
                </a:lnTo>
                <a:lnTo>
                  <a:pt x="5675" y="33063"/>
                </a:lnTo>
                <a:lnTo>
                  <a:pt x="1522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0"/>
          <p:cNvSpPr/>
          <p:nvPr/>
        </p:nvSpPr>
        <p:spPr>
          <a:xfrm>
            <a:off x="2582288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/>
          <p:cNvSpPr/>
          <p:nvPr/>
        </p:nvSpPr>
        <p:spPr>
          <a:xfrm>
            <a:off x="2582288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2"/>
          <p:cNvSpPr/>
          <p:nvPr/>
        </p:nvSpPr>
        <p:spPr>
          <a:xfrm>
            <a:off x="355281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3"/>
          <p:cNvSpPr/>
          <p:nvPr/>
        </p:nvSpPr>
        <p:spPr>
          <a:xfrm>
            <a:off x="355281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4"/>
          <p:cNvSpPr/>
          <p:nvPr/>
        </p:nvSpPr>
        <p:spPr>
          <a:xfrm>
            <a:off x="2582288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5"/>
          <p:cNvSpPr/>
          <p:nvPr/>
        </p:nvSpPr>
        <p:spPr>
          <a:xfrm>
            <a:off x="2582288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36"/>
          <p:cNvSpPr/>
          <p:nvPr/>
        </p:nvSpPr>
        <p:spPr>
          <a:xfrm>
            <a:off x="355939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19380" y="0"/>
                </a:moveTo>
                <a:lnTo>
                  <a:pt x="11835" y="1530"/>
                </a:lnTo>
                <a:lnTo>
                  <a:pt x="5675" y="5697"/>
                </a:lnTo>
                <a:lnTo>
                  <a:pt x="1522" y="11860"/>
                </a:lnTo>
                <a:lnTo>
                  <a:pt x="0" y="19380"/>
                </a:lnTo>
                <a:lnTo>
                  <a:pt x="1522" y="26900"/>
                </a:lnTo>
                <a:lnTo>
                  <a:pt x="5675" y="33063"/>
                </a:lnTo>
                <a:lnTo>
                  <a:pt x="11835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37"/>
          <p:cNvSpPr/>
          <p:nvPr/>
        </p:nvSpPr>
        <p:spPr>
          <a:xfrm>
            <a:off x="3559399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69">
                <a:moveTo>
                  <a:pt x="0" y="19380"/>
                </a:moveTo>
                <a:lnTo>
                  <a:pt x="1522" y="11860"/>
                </a:lnTo>
                <a:lnTo>
                  <a:pt x="5675" y="5697"/>
                </a:lnTo>
                <a:lnTo>
                  <a:pt x="11835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35" y="37230"/>
                </a:lnTo>
                <a:lnTo>
                  <a:pt x="5675" y="33063"/>
                </a:lnTo>
                <a:lnTo>
                  <a:pt x="1522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38"/>
          <p:cNvSpPr/>
          <p:nvPr/>
        </p:nvSpPr>
        <p:spPr>
          <a:xfrm>
            <a:off x="2831486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19380" y="0"/>
                </a:moveTo>
                <a:lnTo>
                  <a:pt x="11835" y="1530"/>
                </a:lnTo>
                <a:lnTo>
                  <a:pt x="5675" y="5697"/>
                </a:lnTo>
                <a:lnTo>
                  <a:pt x="1522" y="11860"/>
                </a:lnTo>
                <a:lnTo>
                  <a:pt x="0" y="19380"/>
                </a:lnTo>
                <a:lnTo>
                  <a:pt x="1522" y="26900"/>
                </a:lnTo>
                <a:lnTo>
                  <a:pt x="5675" y="33063"/>
                </a:lnTo>
                <a:lnTo>
                  <a:pt x="11835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39"/>
          <p:cNvSpPr/>
          <p:nvPr/>
        </p:nvSpPr>
        <p:spPr>
          <a:xfrm>
            <a:off x="2831486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0" y="19380"/>
                </a:moveTo>
                <a:lnTo>
                  <a:pt x="1522" y="11860"/>
                </a:lnTo>
                <a:lnTo>
                  <a:pt x="5675" y="5697"/>
                </a:lnTo>
                <a:lnTo>
                  <a:pt x="11835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35" y="37230"/>
                </a:lnTo>
                <a:lnTo>
                  <a:pt x="5675" y="33063"/>
                </a:lnTo>
                <a:lnTo>
                  <a:pt x="1522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40"/>
          <p:cNvSpPr/>
          <p:nvPr/>
        </p:nvSpPr>
        <p:spPr>
          <a:xfrm>
            <a:off x="2995384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26" y="37230"/>
                </a:lnTo>
                <a:lnTo>
                  <a:pt x="33086" y="33063"/>
                </a:lnTo>
                <a:lnTo>
                  <a:pt x="37238" y="26900"/>
                </a:lnTo>
                <a:lnTo>
                  <a:pt x="38761" y="19380"/>
                </a:lnTo>
                <a:lnTo>
                  <a:pt x="37238" y="11860"/>
                </a:lnTo>
                <a:lnTo>
                  <a:pt x="33086" y="5697"/>
                </a:lnTo>
                <a:lnTo>
                  <a:pt x="26926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1"/>
          <p:cNvSpPr/>
          <p:nvPr/>
        </p:nvSpPr>
        <p:spPr>
          <a:xfrm>
            <a:off x="2995385" y="232480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26" y="1530"/>
                </a:lnTo>
                <a:lnTo>
                  <a:pt x="33086" y="5697"/>
                </a:lnTo>
                <a:lnTo>
                  <a:pt x="37238" y="11860"/>
                </a:lnTo>
                <a:lnTo>
                  <a:pt x="38761" y="19380"/>
                </a:lnTo>
                <a:lnTo>
                  <a:pt x="37238" y="26900"/>
                </a:lnTo>
                <a:lnTo>
                  <a:pt x="33086" y="33063"/>
                </a:lnTo>
                <a:lnTo>
                  <a:pt x="26926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42"/>
          <p:cNvSpPr/>
          <p:nvPr/>
        </p:nvSpPr>
        <p:spPr>
          <a:xfrm>
            <a:off x="959962" y="1840618"/>
            <a:ext cx="1060017" cy="255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43"/>
          <p:cNvSpPr/>
          <p:nvPr/>
        </p:nvSpPr>
        <p:spPr>
          <a:xfrm>
            <a:off x="3061004" y="194879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19380" y="0"/>
                </a:moveTo>
                <a:lnTo>
                  <a:pt x="11860" y="1530"/>
                </a:lnTo>
                <a:lnTo>
                  <a:pt x="5697" y="5697"/>
                </a:lnTo>
                <a:lnTo>
                  <a:pt x="1530" y="11860"/>
                </a:lnTo>
                <a:lnTo>
                  <a:pt x="0" y="19380"/>
                </a:lnTo>
                <a:lnTo>
                  <a:pt x="1530" y="26900"/>
                </a:lnTo>
                <a:lnTo>
                  <a:pt x="5697" y="33063"/>
                </a:lnTo>
                <a:lnTo>
                  <a:pt x="11860" y="37230"/>
                </a:lnTo>
                <a:lnTo>
                  <a:pt x="19380" y="38761"/>
                </a:lnTo>
                <a:lnTo>
                  <a:pt x="26900" y="37230"/>
                </a:lnTo>
                <a:lnTo>
                  <a:pt x="33063" y="33063"/>
                </a:lnTo>
                <a:lnTo>
                  <a:pt x="37230" y="26900"/>
                </a:lnTo>
                <a:lnTo>
                  <a:pt x="38761" y="19380"/>
                </a:lnTo>
                <a:lnTo>
                  <a:pt x="37230" y="11860"/>
                </a:lnTo>
                <a:lnTo>
                  <a:pt x="33063" y="5697"/>
                </a:lnTo>
                <a:lnTo>
                  <a:pt x="26900" y="1530"/>
                </a:lnTo>
                <a:lnTo>
                  <a:pt x="19380" y="0"/>
                </a:lnTo>
                <a:close/>
              </a:path>
            </a:pathLst>
          </a:custGeom>
          <a:solidFill>
            <a:srgbClr val="569BBD">
              <a:alpha val="501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44"/>
          <p:cNvSpPr/>
          <p:nvPr/>
        </p:nvSpPr>
        <p:spPr>
          <a:xfrm>
            <a:off x="3061004" y="1948797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0" y="19380"/>
                </a:moveTo>
                <a:lnTo>
                  <a:pt x="1530" y="11860"/>
                </a:lnTo>
                <a:lnTo>
                  <a:pt x="5697" y="5697"/>
                </a:lnTo>
                <a:lnTo>
                  <a:pt x="11860" y="1530"/>
                </a:lnTo>
                <a:lnTo>
                  <a:pt x="19380" y="0"/>
                </a:lnTo>
                <a:lnTo>
                  <a:pt x="26900" y="1530"/>
                </a:lnTo>
                <a:lnTo>
                  <a:pt x="33063" y="5697"/>
                </a:lnTo>
                <a:lnTo>
                  <a:pt x="37230" y="11860"/>
                </a:lnTo>
                <a:lnTo>
                  <a:pt x="38761" y="19380"/>
                </a:lnTo>
                <a:lnTo>
                  <a:pt x="37230" y="26900"/>
                </a:lnTo>
                <a:lnTo>
                  <a:pt x="33063" y="33063"/>
                </a:lnTo>
                <a:lnTo>
                  <a:pt x="26900" y="37230"/>
                </a:lnTo>
                <a:lnTo>
                  <a:pt x="19380" y="38761"/>
                </a:lnTo>
                <a:lnTo>
                  <a:pt x="11860" y="37230"/>
                </a:lnTo>
                <a:lnTo>
                  <a:pt x="5697" y="33063"/>
                </a:lnTo>
                <a:lnTo>
                  <a:pt x="1530" y="26900"/>
                </a:lnTo>
                <a:lnTo>
                  <a:pt x="0" y="19380"/>
                </a:lnTo>
              </a:path>
            </a:pathLst>
          </a:custGeom>
          <a:ln w="448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45"/>
          <p:cNvSpPr/>
          <p:nvPr/>
        </p:nvSpPr>
        <p:spPr>
          <a:xfrm>
            <a:off x="253111" y="2838830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46"/>
          <p:cNvSpPr txBox="1"/>
          <p:nvPr/>
        </p:nvSpPr>
        <p:spPr>
          <a:xfrm>
            <a:off x="240411" y="2668135"/>
            <a:ext cx="4044315" cy="80772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621030">
              <a:lnSpc>
                <a:spcPct val="100000"/>
              </a:lnSpc>
              <a:spcBef>
                <a:spcPts val="370"/>
              </a:spcBef>
              <a:tabLst>
                <a:tab pos="1276350" algn="l"/>
                <a:tab pos="1932305" algn="l"/>
                <a:tab pos="2588260" algn="l"/>
                <a:tab pos="3243580" algn="l"/>
              </a:tabLst>
            </a:pPr>
            <a:r>
              <a:rPr sz="550" dirty="0">
                <a:latin typeface="Arial"/>
                <a:cs typeface="Arial"/>
              </a:rPr>
              <a:t>0e+00	1e+05	2e+05	3e+05	4e+05</a:t>
            </a:r>
            <a:endParaRPr sz="550">
              <a:latin typeface="Arial"/>
              <a:cs typeface="Arial"/>
            </a:endParaRPr>
          </a:p>
          <a:p>
            <a:pPr marL="12700" marR="5080" indent="172085">
              <a:lnSpc>
                <a:spcPct val="100000"/>
              </a:lnSpc>
              <a:spcBef>
                <a:spcPts val="440"/>
              </a:spcBef>
            </a:pPr>
            <a:r>
              <a:rPr sz="1050" spc="-22" baseline="27777" dirty="0">
                <a:latin typeface="Arial"/>
                <a:cs typeface="Arial"/>
              </a:rPr>
              <a:t>1</a:t>
            </a:r>
            <a:r>
              <a:rPr sz="1000" spc="-15" dirty="0">
                <a:latin typeface="Arial"/>
                <a:cs typeface="Arial"/>
              </a:rPr>
              <a:t>Aside: </a:t>
            </a:r>
            <a:r>
              <a:rPr sz="1000" spc="-30" dirty="0">
                <a:latin typeface="Arial"/>
                <a:cs typeface="Arial"/>
              </a:rPr>
              <a:t>Surge </a:t>
            </a:r>
            <a:r>
              <a:rPr sz="1000" spc="-15" dirty="0">
                <a:latin typeface="Arial"/>
                <a:cs typeface="Arial"/>
              </a:rPr>
              <a:t>of </a:t>
            </a:r>
            <a:r>
              <a:rPr sz="1000" spc="-25" dirty="0">
                <a:latin typeface="Arial"/>
                <a:cs typeface="Arial"/>
              </a:rPr>
              <a:t>media </a:t>
            </a:r>
            <a:r>
              <a:rPr sz="1000" spc="-15" dirty="0">
                <a:latin typeface="Arial"/>
                <a:cs typeface="Arial"/>
              </a:rPr>
              <a:t>attention </a:t>
            </a:r>
            <a:r>
              <a:rPr sz="1000" spc="-35" dirty="0">
                <a:latin typeface="Arial"/>
                <a:cs typeface="Arial"/>
              </a:rPr>
              <a:t>in </a:t>
            </a:r>
            <a:r>
              <a:rPr sz="1000" spc="-20" dirty="0">
                <a:latin typeface="Arial"/>
                <a:cs typeface="Arial"/>
              </a:rPr>
              <a:t>spring </a:t>
            </a:r>
            <a:r>
              <a:rPr sz="1000" spc="-5" dirty="0">
                <a:latin typeface="Arial"/>
                <a:cs typeface="Arial"/>
              </a:rPr>
              <a:t>2012 </a:t>
            </a:r>
            <a:r>
              <a:rPr sz="1000" spc="-20" dirty="0">
                <a:latin typeface="Arial"/>
                <a:cs typeface="Arial"/>
              </a:rPr>
              <a:t>when the </a:t>
            </a:r>
            <a:r>
              <a:rPr sz="1000" spc="-25" dirty="0">
                <a:latin typeface="Arial"/>
                <a:cs typeface="Arial"/>
              </a:rPr>
              <a:t>House </a:t>
            </a:r>
            <a:r>
              <a:rPr sz="1000" spc="-15" dirty="0">
                <a:latin typeface="Arial"/>
                <a:cs typeface="Arial"/>
              </a:rPr>
              <a:t>of  </a:t>
            </a:r>
            <a:r>
              <a:rPr sz="1000" spc="-30" dirty="0">
                <a:latin typeface="Arial"/>
                <a:cs typeface="Arial"/>
              </a:rPr>
              <a:t>Representatives </a:t>
            </a:r>
            <a:r>
              <a:rPr sz="1000" spc="-15" dirty="0">
                <a:latin typeface="Arial"/>
                <a:cs typeface="Arial"/>
              </a:rPr>
              <a:t>voted </a:t>
            </a:r>
            <a:r>
              <a:rPr sz="1000" spc="5" dirty="0">
                <a:latin typeface="Arial"/>
                <a:cs typeface="Arial"/>
              </a:rPr>
              <a:t>to </a:t>
            </a:r>
            <a:r>
              <a:rPr sz="1000" spc="-30" dirty="0">
                <a:latin typeface="Arial"/>
                <a:cs typeface="Arial"/>
              </a:rPr>
              <a:t>eliminate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40" dirty="0">
                <a:latin typeface="Arial"/>
                <a:cs typeface="Arial"/>
              </a:rPr>
              <a:t>survey. Daniel </a:t>
            </a:r>
            <a:r>
              <a:rPr sz="1000" spc="-35" dirty="0">
                <a:latin typeface="Arial"/>
                <a:cs typeface="Arial"/>
              </a:rPr>
              <a:t>Webster, </a:t>
            </a:r>
            <a:r>
              <a:rPr sz="1000" spc="-25" dirty="0">
                <a:latin typeface="Arial"/>
                <a:cs typeface="Arial"/>
              </a:rPr>
              <a:t>Republican  </a:t>
            </a:r>
            <a:r>
              <a:rPr sz="1000" spc="-20" dirty="0">
                <a:latin typeface="Arial"/>
                <a:cs typeface="Arial"/>
              </a:rPr>
              <a:t>congressman from </a:t>
            </a:r>
            <a:r>
              <a:rPr sz="1000" spc="-30" dirty="0">
                <a:latin typeface="Arial"/>
                <a:cs typeface="Arial"/>
              </a:rPr>
              <a:t>Florida: </a:t>
            </a:r>
            <a:r>
              <a:rPr sz="1000" spc="-10" dirty="0">
                <a:latin typeface="Arial"/>
                <a:cs typeface="Arial"/>
              </a:rPr>
              <a:t>“in </a:t>
            </a:r>
            <a:r>
              <a:rPr sz="1000" spc="-20" dirty="0">
                <a:latin typeface="Arial"/>
                <a:cs typeface="Arial"/>
              </a:rPr>
              <a:t>the end this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5" dirty="0">
                <a:latin typeface="Arial"/>
                <a:cs typeface="Arial"/>
              </a:rPr>
              <a:t>not </a:t>
            </a:r>
            <a:r>
              <a:rPr sz="1000" spc="-45" dirty="0">
                <a:latin typeface="Arial"/>
                <a:cs typeface="Arial"/>
              </a:rPr>
              <a:t>a </a:t>
            </a:r>
            <a:r>
              <a:rPr sz="1000" spc="-20" dirty="0">
                <a:latin typeface="Arial"/>
                <a:cs typeface="Arial"/>
              </a:rPr>
              <a:t>scientiﬁc </a:t>
            </a:r>
            <a:r>
              <a:rPr sz="1000" spc="-40" dirty="0">
                <a:latin typeface="Arial"/>
                <a:cs typeface="Arial"/>
              </a:rPr>
              <a:t>survey. </a:t>
            </a:r>
            <a:r>
              <a:rPr sz="1000" spc="-35" dirty="0">
                <a:latin typeface="Arial"/>
                <a:cs typeface="Arial"/>
              </a:rPr>
              <a:t>It’s </a:t>
            </a:r>
            <a:r>
              <a:rPr sz="1000" spc="-45" dirty="0">
                <a:latin typeface="Arial"/>
                <a:cs typeface="Arial"/>
              </a:rPr>
              <a:t>a  </a:t>
            </a:r>
            <a:r>
              <a:rPr sz="1000" spc="-15" dirty="0">
                <a:latin typeface="Arial"/>
                <a:cs typeface="Arial"/>
              </a:rPr>
              <a:t>random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survey.”</a:t>
            </a:r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106474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7501" y="57937"/>
            <a:ext cx="21551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2: Gender </a:t>
            </a:r>
            <a:r>
              <a:rPr spc="30" dirty="0"/>
              <a:t>gap </a:t>
            </a:r>
            <a:r>
              <a:rPr spc="10" dirty="0"/>
              <a:t>in</a:t>
            </a:r>
            <a:r>
              <a:rPr spc="45" dirty="0"/>
              <a:t> </a:t>
            </a:r>
            <a:r>
              <a:rPr spc="5" dirty="0"/>
              <a:t>salaries</a:t>
            </a:r>
          </a:p>
        </p:txBody>
      </p:sp>
      <p:sp>
        <p:nvSpPr>
          <p:cNvPr id="3" name="object 3"/>
          <p:cNvSpPr/>
          <p:nvPr/>
        </p:nvSpPr>
        <p:spPr>
          <a:xfrm>
            <a:off x="192912" y="493268"/>
            <a:ext cx="4222115" cy="820419"/>
          </a:xfrm>
          <a:custGeom>
            <a:avLst/>
            <a:gdLst/>
            <a:ahLst/>
            <a:cxnLst/>
            <a:rect l="l" t="t" r="r" b="b"/>
            <a:pathLst>
              <a:path w="4222115" h="820419">
                <a:moveTo>
                  <a:pt x="0" y="820293"/>
                </a:moveTo>
                <a:lnTo>
                  <a:pt x="4222115" y="820293"/>
                </a:lnTo>
                <a:lnTo>
                  <a:pt x="4222115" y="0"/>
                </a:lnTo>
                <a:lnTo>
                  <a:pt x="0" y="0"/>
                </a:lnTo>
                <a:lnTo>
                  <a:pt x="0" y="82029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3111" y="507689"/>
            <a:ext cx="4020820" cy="76009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R="5080">
              <a:lnSpc>
                <a:spcPct val="114199"/>
              </a:lnSpc>
              <a:spcBef>
                <a:spcPts val="45"/>
              </a:spcBef>
            </a:pP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Since </a:t>
            </a:r>
            <a:r>
              <a:rPr sz="1050" spc="15" dirty="0">
                <a:solidFill>
                  <a:srgbClr val="0E3652"/>
                </a:solidFill>
                <a:latin typeface="Arial"/>
                <a:cs typeface="Arial"/>
              </a:rPr>
              <a:t>2005,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American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Community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Survey</a:t>
            </a:r>
            <a:r>
              <a:rPr sz="1200" spc="-22" baseline="27777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polls </a:t>
            </a:r>
            <a:r>
              <a:rPr sz="1100" spc="-10" dirty="0">
                <a:solidFill>
                  <a:srgbClr val="0E3652"/>
                </a:solidFill>
                <a:latin typeface="DejaVu Serif"/>
                <a:cs typeface="DejaVu Serif"/>
              </a:rPr>
              <a:t>∼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3.5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million 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households </a:t>
            </a:r>
            <a:r>
              <a:rPr sz="1050" spc="-35" dirty="0">
                <a:solidFill>
                  <a:srgbClr val="0E3652"/>
                </a:solidFill>
                <a:latin typeface="Arial"/>
                <a:cs typeface="Arial"/>
              </a:rPr>
              <a:t>yearly.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following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summarizes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distribution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salaries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males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females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from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050" spc="10" dirty="0">
                <a:solidFill>
                  <a:srgbClr val="0E3652"/>
                </a:solidFill>
                <a:latin typeface="Arial"/>
                <a:cs typeface="Arial"/>
              </a:rPr>
              <a:t>random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sample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individuals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who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responded </a:t>
            </a:r>
            <a:r>
              <a:rPr sz="1050" spc="2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2012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ACS: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40663" y="1337183"/>
            <a:ext cx="2126615" cy="0"/>
          </a:xfrm>
          <a:custGeom>
            <a:avLst/>
            <a:gdLst/>
            <a:ahLst/>
            <a:cxnLst/>
            <a:rect l="l" t="t" r="r" b="b"/>
            <a:pathLst>
              <a:path w="2126615">
                <a:moveTo>
                  <a:pt x="0" y="0"/>
                </a:moveTo>
                <a:lnTo>
                  <a:pt x="212661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40663" y="1271925"/>
          <a:ext cx="2127883" cy="52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spc="-335" dirty="0">
                          <a:latin typeface="Verdana"/>
                          <a:cs typeface="Verdana"/>
                        </a:rPr>
                        <a:t>¯</a:t>
                      </a:r>
                      <a:r>
                        <a:rPr sz="1000" i="1" spc="-335" dirty="0">
                          <a:latin typeface="Georgia"/>
                          <a:cs typeface="Georgia"/>
                        </a:rPr>
                        <a:t>x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55,890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68,767.88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470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female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29,240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32,025.98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373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object 47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126583" y="1829534"/>
            <a:ext cx="248138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Identifying an Independent Means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rgbClr val="C00000"/>
                </a:solidFill>
              </a:rPr>
              <a:t>Observations in one population have no explicit or obvious pairing with another observation in the other population.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/>
          </a:p>
        </p:txBody>
      </p:sp>
      <p:graphicFrame>
        <p:nvGraphicFramePr>
          <p:cNvPr id="50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895450"/>
              </p:ext>
            </p:extLst>
          </p:nvPr>
        </p:nvGraphicFramePr>
        <p:xfrm>
          <a:off x="253111" y="1958975"/>
          <a:ext cx="1725295" cy="913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lang="en-US" sz="1000" spc="-15" dirty="0" smtClean="0">
                          <a:latin typeface="Arial"/>
                          <a:cs typeface="Arial"/>
                        </a:rPr>
                        <a:t>Pairing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lang="en-US" sz="1000" spc="5" dirty="0" smtClean="0">
                          <a:latin typeface="Arial"/>
                          <a:cs typeface="Arial"/>
                        </a:rPr>
                        <a:t>Male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female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lang="en-US" sz="1000" spc="-5" dirty="0" smtClean="0">
                          <a:latin typeface="Arial"/>
                          <a:cs typeface="Arial"/>
                        </a:rPr>
                        <a:t>$30K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$50K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lang="en-US" sz="1000" spc="-5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" name="Multiply 50"/>
          <p:cNvSpPr/>
          <p:nvPr/>
        </p:nvSpPr>
        <p:spPr>
          <a:xfrm>
            <a:off x="246307" y="1557883"/>
            <a:ext cx="2111194" cy="1772692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0050" y="2081905"/>
            <a:ext cx="369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</a:p>
          <a:p>
            <a:r>
              <a:rPr lang="en-US" dirty="0" smtClean="0"/>
              <a:t>?</a:t>
            </a:r>
          </a:p>
          <a:p>
            <a:r>
              <a:rPr lang="en-US" dirty="0"/>
              <a:t>?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7501" y="57937"/>
            <a:ext cx="215519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Example 2: Gender </a:t>
            </a:r>
            <a:r>
              <a:rPr spc="30" dirty="0"/>
              <a:t>gap </a:t>
            </a:r>
            <a:r>
              <a:rPr spc="10" dirty="0"/>
              <a:t>in</a:t>
            </a:r>
            <a:r>
              <a:rPr spc="45" dirty="0"/>
              <a:t> </a:t>
            </a:r>
            <a:r>
              <a:rPr spc="5" dirty="0"/>
              <a:t>salaries</a:t>
            </a:r>
          </a:p>
        </p:txBody>
      </p:sp>
      <p:sp>
        <p:nvSpPr>
          <p:cNvPr id="3" name="object 3"/>
          <p:cNvSpPr/>
          <p:nvPr/>
        </p:nvSpPr>
        <p:spPr>
          <a:xfrm>
            <a:off x="192912" y="493268"/>
            <a:ext cx="4222115" cy="820419"/>
          </a:xfrm>
          <a:custGeom>
            <a:avLst/>
            <a:gdLst/>
            <a:ahLst/>
            <a:cxnLst/>
            <a:rect l="l" t="t" r="r" b="b"/>
            <a:pathLst>
              <a:path w="4222115" h="820419">
                <a:moveTo>
                  <a:pt x="0" y="820293"/>
                </a:moveTo>
                <a:lnTo>
                  <a:pt x="4222115" y="820293"/>
                </a:lnTo>
                <a:lnTo>
                  <a:pt x="4222115" y="0"/>
                </a:lnTo>
                <a:lnTo>
                  <a:pt x="0" y="0"/>
                </a:lnTo>
                <a:lnTo>
                  <a:pt x="0" y="82029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3111" y="507689"/>
            <a:ext cx="4020820" cy="76009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R="5080">
              <a:lnSpc>
                <a:spcPct val="114199"/>
              </a:lnSpc>
              <a:spcBef>
                <a:spcPts val="45"/>
              </a:spcBef>
            </a:pP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Since </a:t>
            </a:r>
            <a:r>
              <a:rPr sz="1050" spc="15" dirty="0">
                <a:solidFill>
                  <a:srgbClr val="0E3652"/>
                </a:solidFill>
                <a:latin typeface="Arial"/>
                <a:cs typeface="Arial"/>
              </a:rPr>
              <a:t>2005,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American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Community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Survey</a:t>
            </a:r>
            <a:r>
              <a:rPr sz="1200" spc="-22" baseline="27777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polls </a:t>
            </a:r>
            <a:r>
              <a:rPr sz="1100" spc="-10" dirty="0">
                <a:solidFill>
                  <a:srgbClr val="0E3652"/>
                </a:solidFill>
                <a:latin typeface="DejaVu Serif"/>
                <a:cs typeface="DejaVu Serif"/>
              </a:rPr>
              <a:t>∼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3.5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million 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households </a:t>
            </a:r>
            <a:r>
              <a:rPr sz="1050" spc="-35" dirty="0">
                <a:solidFill>
                  <a:srgbClr val="0E3652"/>
                </a:solidFill>
                <a:latin typeface="Arial"/>
                <a:cs typeface="Arial"/>
              </a:rPr>
              <a:t>yearly.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following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summarizes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distribution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salaries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males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050" spc="-15" dirty="0">
                <a:solidFill>
                  <a:srgbClr val="0E3652"/>
                </a:solidFill>
                <a:latin typeface="Arial"/>
                <a:cs typeface="Arial"/>
              </a:rPr>
              <a:t>females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from </a:t>
            </a:r>
            <a:r>
              <a:rPr sz="1050" spc="-2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050" spc="10" dirty="0">
                <a:solidFill>
                  <a:srgbClr val="0E3652"/>
                </a:solidFill>
                <a:latin typeface="Arial"/>
                <a:cs typeface="Arial"/>
              </a:rPr>
              <a:t>random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sample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050" spc="-10" dirty="0">
                <a:solidFill>
                  <a:srgbClr val="0E3652"/>
                </a:solidFill>
                <a:latin typeface="Arial"/>
                <a:cs typeface="Arial"/>
              </a:rPr>
              <a:t>individuals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who  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responded </a:t>
            </a:r>
            <a:r>
              <a:rPr sz="1050" spc="25" dirty="0">
                <a:solidFill>
                  <a:srgbClr val="0E3652"/>
                </a:solidFill>
                <a:latin typeface="Arial"/>
                <a:cs typeface="Arial"/>
              </a:rPr>
              <a:t>to </a:t>
            </a:r>
            <a:r>
              <a:rPr sz="105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050" spc="20" dirty="0">
                <a:solidFill>
                  <a:srgbClr val="0E3652"/>
                </a:solidFill>
                <a:latin typeface="Arial"/>
                <a:cs typeface="Arial"/>
              </a:rPr>
              <a:t>2012</a:t>
            </a:r>
            <a:r>
              <a:rPr sz="1050" spc="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050" spc="-5" dirty="0">
                <a:solidFill>
                  <a:srgbClr val="0E3652"/>
                </a:solidFill>
                <a:latin typeface="Arial"/>
                <a:cs typeface="Arial"/>
              </a:rPr>
              <a:t>ACS: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40663" y="1337183"/>
            <a:ext cx="2126615" cy="0"/>
          </a:xfrm>
          <a:custGeom>
            <a:avLst/>
            <a:gdLst/>
            <a:ahLst/>
            <a:cxnLst/>
            <a:rect l="l" t="t" r="r" b="b"/>
            <a:pathLst>
              <a:path w="2126615">
                <a:moveTo>
                  <a:pt x="0" y="0"/>
                </a:moveTo>
                <a:lnTo>
                  <a:pt x="212661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79127"/>
              </p:ext>
            </p:extLst>
          </p:nvPr>
        </p:nvGraphicFramePr>
        <p:xfrm>
          <a:off x="1240663" y="1271925"/>
          <a:ext cx="2127883" cy="529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0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spc="-335" dirty="0">
                          <a:latin typeface="Verdana"/>
                          <a:cs typeface="Verdana"/>
                        </a:rPr>
                        <a:t>¯</a:t>
                      </a:r>
                      <a:r>
                        <a:rPr sz="1000" i="1" spc="-335" dirty="0">
                          <a:latin typeface="Georgia"/>
                          <a:cs typeface="Georgia"/>
                        </a:rPr>
                        <a:t>x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s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i="1" dirty="0">
                          <a:latin typeface="Georgia"/>
                          <a:cs typeface="Georgia"/>
                        </a:rPr>
                        <a:t>n</a:t>
                      </a:r>
                      <a:endParaRPr sz="1000">
                        <a:latin typeface="Georgia"/>
                        <a:cs typeface="Georgia"/>
                      </a:endParaRPr>
                    </a:p>
                  </a:txBody>
                  <a:tcPr marL="0" marR="0" marT="4699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55,890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68,767.88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0"/>
                        </a:lnSpc>
                      </a:pPr>
                      <a:r>
                        <a:rPr sz="100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470</a:t>
                      </a:r>
                      <a:endParaRPr sz="10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75565">
                        <a:lnSpc>
                          <a:spcPts val="1170"/>
                        </a:lnSpc>
                      </a:pPr>
                      <a:r>
                        <a:rPr sz="1000" spc="-35" dirty="0">
                          <a:latin typeface="Arial"/>
                          <a:cs typeface="Arial"/>
                        </a:rPr>
                        <a:t>female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29,240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32,025.98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</a:pPr>
                      <a:r>
                        <a:rPr sz="1000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373</a:t>
                      </a:r>
                      <a:endParaRPr sz="1000" dirty="0">
                        <a:solidFill>
                          <a:srgbClr val="C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object 47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126583" y="1829534"/>
            <a:ext cx="24813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Identifying an Independent Means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Observations in one population have no explicit or obvious pairing with another observation in the other population.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rgbClr val="C00000"/>
                </a:solidFill>
              </a:rPr>
              <a:t>If the sample sizes are different → NOT a paired means test!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/>
          </a:p>
        </p:txBody>
      </p:sp>
      <p:graphicFrame>
        <p:nvGraphicFramePr>
          <p:cNvPr id="50" name="object 4"/>
          <p:cNvGraphicFramePr>
            <a:graphicFrameLocks noGrp="1"/>
          </p:cNvGraphicFramePr>
          <p:nvPr/>
        </p:nvGraphicFramePr>
        <p:xfrm>
          <a:off x="253111" y="1958975"/>
          <a:ext cx="1725295" cy="913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210">
                <a:tc>
                  <a:txBody>
                    <a:bodyPr/>
                    <a:lstStyle/>
                    <a:p>
                      <a:pPr marL="75565">
                        <a:lnSpc>
                          <a:spcPts val="1160"/>
                        </a:lnSpc>
                      </a:pPr>
                      <a:r>
                        <a:rPr lang="en-US" sz="1000" spc="-15" dirty="0" smtClean="0">
                          <a:latin typeface="Arial"/>
                          <a:cs typeface="Arial"/>
                        </a:rPr>
                        <a:t>Pairing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lang="en-US" sz="1000" spc="5" dirty="0" smtClean="0">
                          <a:latin typeface="Arial"/>
                          <a:cs typeface="Arial"/>
                        </a:rPr>
                        <a:t>Male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ts val="1160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female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 marL="75565">
                        <a:lnSpc>
                          <a:spcPts val="98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lang="en-US" sz="1000" spc="-5" dirty="0" smtClean="0">
                          <a:latin typeface="Arial"/>
                          <a:cs typeface="Arial"/>
                        </a:rPr>
                        <a:t>$30K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98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$50K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ts val="109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marL="75565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095"/>
                        </a:lnSpc>
                      </a:pPr>
                      <a:r>
                        <a:rPr lang="en-US" sz="1000" spc="-5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095"/>
                        </a:lnSpc>
                      </a:pPr>
                      <a:r>
                        <a:rPr lang="en-US" sz="1000" dirty="0" smtClean="0">
                          <a:latin typeface="Arial"/>
                          <a:cs typeface="Arial"/>
                        </a:rPr>
                        <a:t>…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" name="Multiply 50"/>
          <p:cNvSpPr/>
          <p:nvPr/>
        </p:nvSpPr>
        <p:spPr>
          <a:xfrm>
            <a:off x="246307" y="1557883"/>
            <a:ext cx="2111194" cy="1772692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0050" y="2081905"/>
            <a:ext cx="369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</a:p>
          <a:p>
            <a:r>
              <a:rPr lang="en-US" dirty="0" smtClean="0"/>
              <a:t>?</a:t>
            </a:r>
          </a:p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652784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2958" y="57937"/>
            <a:ext cx="31896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Parameter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independent</a:t>
            </a:r>
            <a:r>
              <a:rPr sz="10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385889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latin typeface="Arial"/>
                <a:cs typeface="Arial"/>
              </a:rPr>
              <a:t>For </a:t>
            </a:r>
            <a:r>
              <a:rPr sz="1200" spc="-15" dirty="0">
                <a:latin typeface="Arial"/>
                <a:cs typeface="Arial"/>
              </a:rPr>
              <a:t>comparing </a:t>
            </a:r>
            <a:r>
              <a:rPr sz="1200" spc="-40" dirty="0">
                <a:latin typeface="Arial"/>
                <a:cs typeface="Arial"/>
              </a:rPr>
              <a:t>average salaries in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20" dirty="0">
                <a:latin typeface="Arial"/>
                <a:cs typeface="Arial"/>
              </a:rPr>
              <a:t>independent</a:t>
            </a:r>
            <a:r>
              <a:rPr sz="1200" spc="13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groups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685787"/>
            <a:ext cx="3726815" cy="726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Parameter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interest: </a:t>
            </a:r>
            <a:r>
              <a:rPr sz="1200" spc="-45" dirty="0">
                <a:latin typeface="Arial"/>
                <a:cs typeface="Arial"/>
              </a:rPr>
              <a:t>Average </a:t>
            </a:r>
            <a:r>
              <a:rPr sz="1200" spc="-35" dirty="0">
                <a:latin typeface="Arial"/>
                <a:cs typeface="Arial"/>
              </a:rPr>
              <a:t>difference </a:t>
            </a:r>
            <a:r>
              <a:rPr sz="1200" spc="-20" dirty="0">
                <a:latin typeface="Arial"/>
                <a:cs typeface="Arial"/>
              </a:rPr>
              <a:t>between the  </a:t>
            </a:r>
            <a:r>
              <a:rPr sz="1200" spc="-40" dirty="0">
                <a:latin typeface="Arial"/>
                <a:cs typeface="Arial"/>
              </a:rPr>
              <a:t>average salaries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i="1" spc="-50" dirty="0">
                <a:solidFill>
                  <a:srgbClr val="935151"/>
                </a:solidFill>
                <a:latin typeface="Arial"/>
                <a:cs typeface="Arial"/>
              </a:rPr>
              <a:t>all </a:t>
            </a:r>
            <a:r>
              <a:rPr sz="1200" spc="-40" dirty="0">
                <a:latin typeface="Arial"/>
                <a:cs typeface="Arial"/>
              </a:rPr>
              <a:t>males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females in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28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US.</a:t>
            </a:r>
            <a:endParaRPr sz="1200">
              <a:latin typeface="Arial"/>
              <a:cs typeface="Arial"/>
            </a:endParaRPr>
          </a:p>
          <a:p>
            <a:pPr marL="461009" algn="ctr">
              <a:lnSpc>
                <a:spcPct val="100000"/>
              </a:lnSpc>
              <a:spcBef>
                <a:spcPts val="1205"/>
              </a:spcBef>
            </a:pPr>
            <a:r>
              <a:rPr sz="1200" i="1" spc="20" dirty="0">
                <a:latin typeface="Times New Roman"/>
                <a:cs typeface="Times New Roman"/>
              </a:rPr>
              <a:t>µ</a:t>
            </a:r>
            <a:r>
              <a:rPr sz="1200" i="1" spc="30" baseline="-13888" dirty="0">
                <a:latin typeface="Trebuchet MS"/>
                <a:cs typeface="Trebuchet MS"/>
              </a:rPr>
              <a:t>m </a:t>
            </a:r>
            <a:r>
              <a:rPr sz="1200" spc="-80" dirty="0">
                <a:latin typeface="DejaVu Serif"/>
                <a:cs typeface="DejaVu Serif"/>
              </a:rPr>
              <a:t>−</a:t>
            </a:r>
            <a:r>
              <a:rPr sz="1200" spc="-70" dirty="0">
                <a:latin typeface="DejaVu Serif"/>
                <a:cs typeface="DejaVu Serif"/>
              </a:rPr>
              <a:t> </a:t>
            </a:r>
            <a:r>
              <a:rPr sz="1200" i="1" spc="-30" dirty="0">
                <a:latin typeface="Times New Roman"/>
                <a:cs typeface="Times New Roman"/>
              </a:rPr>
              <a:t>µ</a:t>
            </a:r>
            <a:r>
              <a:rPr sz="1200" i="1" spc="-44" baseline="-13888" dirty="0">
                <a:latin typeface="Trebuchet MS"/>
                <a:cs typeface="Trebuchet MS"/>
              </a:rPr>
              <a:t>f</a:t>
            </a:r>
            <a:endParaRPr sz="1200" baseline="-13888">
              <a:latin typeface="Trebuchet MS"/>
              <a:cs typeface="Trebuchet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2958" y="57937"/>
            <a:ext cx="31896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Parameter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independent</a:t>
            </a:r>
            <a:r>
              <a:rPr sz="10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411" y="426453"/>
            <a:ext cx="385889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45" dirty="0">
                <a:solidFill>
                  <a:srgbClr val="000000"/>
                </a:solidFill>
              </a:rPr>
              <a:t>For </a:t>
            </a:r>
            <a:r>
              <a:rPr sz="1200" spc="-15" dirty="0">
                <a:solidFill>
                  <a:srgbClr val="000000"/>
                </a:solidFill>
              </a:rPr>
              <a:t>comparing </a:t>
            </a:r>
            <a:r>
              <a:rPr sz="1200" spc="-40" dirty="0">
                <a:solidFill>
                  <a:srgbClr val="000000"/>
                </a:solidFill>
              </a:rPr>
              <a:t>average salaries in </a:t>
            </a:r>
            <a:r>
              <a:rPr sz="1200" spc="10" dirty="0">
                <a:solidFill>
                  <a:srgbClr val="000000"/>
                </a:solidFill>
              </a:rPr>
              <a:t>two </a:t>
            </a:r>
            <a:r>
              <a:rPr sz="1200" spc="-20" dirty="0">
                <a:solidFill>
                  <a:srgbClr val="000000"/>
                </a:solidFill>
              </a:rPr>
              <a:t>independent</a:t>
            </a:r>
            <a:r>
              <a:rPr sz="1200" spc="135" dirty="0">
                <a:solidFill>
                  <a:srgbClr val="000000"/>
                </a:solidFill>
              </a:rPr>
              <a:t> </a:t>
            </a:r>
            <a:r>
              <a:rPr sz="1200" spc="-20" dirty="0">
                <a:solidFill>
                  <a:srgbClr val="000000"/>
                </a:solidFill>
              </a:rPr>
              <a:t>groups</a:t>
            </a:r>
            <a:endParaRPr sz="1200"/>
          </a:p>
        </p:txBody>
      </p:sp>
      <p:sp>
        <p:nvSpPr>
          <p:cNvPr id="4" name="object 4"/>
          <p:cNvSpPr txBox="1"/>
          <p:nvPr/>
        </p:nvSpPr>
        <p:spPr>
          <a:xfrm>
            <a:off x="355600" y="685787"/>
            <a:ext cx="3855720" cy="18197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133985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Parameter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interest: </a:t>
            </a:r>
            <a:r>
              <a:rPr sz="1200" spc="-45" dirty="0">
                <a:latin typeface="Arial"/>
                <a:cs typeface="Arial"/>
              </a:rPr>
              <a:t>Average </a:t>
            </a:r>
            <a:r>
              <a:rPr sz="1200" spc="-35" dirty="0">
                <a:latin typeface="Arial"/>
                <a:cs typeface="Arial"/>
              </a:rPr>
              <a:t>difference </a:t>
            </a:r>
            <a:r>
              <a:rPr sz="1200" spc="-20" dirty="0">
                <a:latin typeface="Arial"/>
                <a:cs typeface="Arial"/>
              </a:rPr>
              <a:t>between the  </a:t>
            </a:r>
            <a:r>
              <a:rPr sz="1200" spc="-40" dirty="0">
                <a:latin typeface="Arial"/>
                <a:cs typeface="Arial"/>
              </a:rPr>
              <a:t>average salaries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i="1" spc="-50" dirty="0">
                <a:solidFill>
                  <a:srgbClr val="935151"/>
                </a:solidFill>
                <a:latin typeface="Arial"/>
                <a:cs typeface="Arial"/>
              </a:rPr>
              <a:t>all </a:t>
            </a:r>
            <a:r>
              <a:rPr sz="1200" spc="-40" dirty="0">
                <a:latin typeface="Arial"/>
                <a:cs typeface="Arial"/>
              </a:rPr>
              <a:t>males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females in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28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US.</a:t>
            </a:r>
            <a:endParaRPr sz="1200" dirty="0">
              <a:latin typeface="Arial"/>
              <a:cs typeface="Arial"/>
            </a:endParaRPr>
          </a:p>
          <a:p>
            <a:pPr marL="332105" algn="ctr">
              <a:lnSpc>
                <a:spcPct val="100000"/>
              </a:lnSpc>
              <a:spcBef>
                <a:spcPts val="1205"/>
              </a:spcBef>
            </a:pPr>
            <a:r>
              <a:rPr sz="1200" i="1" spc="20" dirty="0">
                <a:latin typeface="Times New Roman"/>
                <a:cs typeface="Times New Roman"/>
              </a:rPr>
              <a:t>µ</a:t>
            </a:r>
            <a:r>
              <a:rPr sz="1200" i="1" spc="30" baseline="-13888" dirty="0">
                <a:latin typeface="Trebuchet MS"/>
                <a:cs typeface="Trebuchet MS"/>
              </a:rPr>
              <a:t>m </a:t>
            </a:r>
            <a:r>
              <a:rPr sz="1200" spc="-80" dirty="0">
                <a:latin typeface="DejaVu Serif"/>
                <a:cs typeface="DejaVu Serif"/>
              </a:rPr>
              <a:t>−</a:t>
            </a:r>
            <a:r>
              <a:rPr sz="1200" spc="-70" dirty="0">
                <a:latin typeface="DejaVu Serif"/>
                <a:cs typeface="DejaVu Serif"/>
              </a:rPr>
              <a:t> </a:t>
            </a:r>
            <a:r>
              <a:rPr sz="1200" i="1" spc="-30" dirty="0">
                <a:latin typeface="Times New Roman"/>
                <a:cs typeface="Times New Roman"/>
              </a:rPr>
              <a:t>µ</a:t>
            </a:r>
            <a:r>
              <a:rPr sz="1200" i="1" spc="-44" baseline="-13888" dirty="0">
                <a:latin typeface="Trebuchet MS"/>
                <a:cs typeface="Trebuchet MS"/>
              </a:rPr>
              <a:t>f</a:t>
            </a:r>
            <a:endParaRPr sz="1200" baseline="-13888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50" dirty="0">
              <a:latin typeface="Times New Roman"/>
              <a:cs typeface="Times New Roman"/>
            </a:endParaRPr>
          </a:p>
          <a:p>
            <a:pPr marL="194310" marR="5080" indent="-182245">
              <a:lnSpc>
                <a:spcPct val="100000"/>
              </a:lnSpc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Point estimate: </a:t>
            </a:r>
            <a:r>
              <a:rPr sz="1200" spc="-45" dirty="0">
                <a:latin typeface="Arial"/>
                <a:cs typeface="Arial"/>
              </a:rPr>
              <a:t>Average </a:t>
            </a:r>
            <a:r>
              <a:rPr sz="1200" spc="-35" dirty="0">
                <a:latin typeface="Arial"/>
                <a:cs typeface="Arial"/>
              </a:rPr>
              <a:t>difference </a:t>
            </a:r>
            <a:r>
              <a:rPr sz="1200" spc="-20" dirty="0">
                <a:latin typeface="Arial"/>
                <a:cs typeface="Arial"/>
              </a:rPr>
              <a:t>between the </a:t>
            </a:r>
            <a:r>
              <a:rPr sz="1200" spc="-40" dirty="0">
                <a:latin typeface="Arial"/>
                <a:cs typeface="Arial"/>
              </a:rPr>
              <a:t>average  salaries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i="1" spc="-25" dirty="0">
                <a:solidFill>
                  <a:srgbClr val="935151"/>
                </a:solidFill>
                <a:latin typeface="Arial"/>
                <a:cs typeface="Arial"/>
              </a:rPr>
              <a:t>sampled </a:t>
            </a:r>
            <a:r>
              <a:rPr sz="1200" spc="-40" dirty="0">
                <a:latin typeface="Arial"/>
                <a:cs typeface="Arial"/>
              </a:rPr>
              <a:t>males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40" dirty="0">
                <a:latin typeface="Arial"/>
                <a:cs typeface="Arial"/>
              </a:rPr>
              <a:t>females in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22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US.</a:t>
            </a:r>
            <a:endParaRPr sz="1200" dirty="0">
              <a:latin typeface="Arial"/>
              <a:cs typeface="Arial"/>
            </a:endParaRPr>
          </a:p>
          <a:p>
            <a:pPr marL="328930" algn="ctr">
              <a:lnSpc>
                <a:spcPct val="100000"/>
              </a:lnSpc>
              <a:spcBef>
                <a:spcPts val="1205"/>
              </a:spcBef>
            </a:pPr>
            <a:endParaRPr sz="1200" baseline="-13888" dirty="0">
              <a:latin typeface="Trebuchet MS"/>
              <a:cs typeface="Trebuchet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000073" y="2218323"/>
                <a:ext cx="917687" cy="339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2)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073" y="2218323"/>
                <a:ext cx="917687" cy="339517"/>
              </a:xfrm>
              <a:prstGeom prst="rect">
                <a:avLst/>
              </a:prstGeom>
              <a:blipFill>
                <a:blip r:embed="rId2"/>
                <a:stretch>
                  <a:fillRect r="-2649" b="-53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397" y="1027129"/>
            <a:ext cx="1660843" cy="53802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522471" y="57937"/>
            <a:ext cx="98996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Standard</a:t>
            </a:r>
            <a:r>
              <a:rPr sz="10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errors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850" y="688645"/>
            <a:ext cx="389191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5" dirty="0">
                <a:latin typeface="Arial"/>
                <a:cs typeface="Arial"/>
              </a:rPr>
              <a:t>Independent </a:t>
            </a:r>
            <a:r>
              <a:rPr sz="1200" spc="-20" dirty="0">
                <a:latin typeface="Arial"/>
                <a:cs typeface="Arial"/>
              </a:rPr>
              <a:t>groups </a:t>
            </a:r>
            <a:r>
              <a:rPr sz="1200" spc="-35" dirty="0">
                <a:latin typeface="Arial"/>
                <a:cs typeface="Arial"/>
              </a:rPr>
              <a:t>(e.g. </a:t>
            </a:r>
            <a:r>
              <a:rPr sz="1200" spc="-25" dirty="0">
                <a:latin typeface="Arial"/>
                <a:cs typeface="Arial"/>
              </a:rPr>
              <a:t>grades </a:t>
            </a:r>
            <a:r>
              <a:rPr sz="1200" spc="-15" dirty="0">
                <a:latin typeface="Arial"/>
                <a:cs typeface="Arial"/>
              </a:rPr>
              <a:t>of students </a:t>
            </a:r>
            <a:r>
              <a:rPr sz="1200" spc="-25" dirty="0">
                <a:latin typeface="Arial"/>
                <a:cs typeface="Arial"/>
              </a:rPr>
              <a:t>across</a:t>
            </a:r>
            <a:r>
              <a:rPr sz="1200" spc="-15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two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5968" y="872160"/>
            <a:ext cx="604520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</a:t>
            </a:r>
            <a:r>
              <a:rPr sz="1200" spc="-50" dirty="0">
                <a:latin typeface="Arial"/>
                <a:cs typeface="Arial"/>
              </a:rPr>
              <a:t>e</a:t>
            </a:r>
            <a:r>
              <a:rPr sz="1200" spc="15" dirty="0">
                <a:latin typeface="Arial"/>
                <a:cs typeface="Arial"/>
              </a:rPr>
              <a:t>ct</a:t>
            </a:r>
            <a:r>
              <a:rPr sz="1200" spc="-50" dirty="0">
                <a:latin typeface="Arial"/>
                <a:cs typeface="Arial"/>
              </a:rPr>
              <a:t>i</a:t>
            </a:r>
            <a:r>
              <a:rPr sz="1200" spc="-10" dirty="0">
                <a:latin typeface="Arial"/>
                <a:cs typeface="Arial"/>
              </a:rPr>
              <a:t>o</a:t>
            </a:r>
            <a:r>
              <a:rPr sz="1200" spc="-30" dirty="0">
                <a:latin typeface="Arial"/>
                <a:cs typeface="Arial"/>
              </a:rPr>
              <a:t>ns</a:t>
            </a:r>
            <a:r>
              <a:rPr sz="1200" spc="-114" dirty="0"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3850" y="2876714"/>
            <a:ext cx="3853179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45" dirty="0">
                <a:latin typeface="Arial"/>
                <a:cs typeface="Arial"/>
              </a:rPr>
              <a:t>For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data, </a:t>
            </a:r>
            <a:r>
              <a:rPr sz="1200" i="1" spc="-5" dirty="0">
                <a:latin typeface="Georgia"/>
                <a:cs typeface="Georgia"/>
              </a:rPr>
              <a:t>SE</a:t>
            </a:r>
            <a:r>
              <a:rPr sz="1200" i="1" spc="-7" baseline="-13888" dirty="0">
                <a:latin typeface="Trebuchet MS"/>
                <a:cs typeface="Trebuchet MS"/>
              </a:rPr>
              <a:t>paired </a:t>
            </a:r>
            <a:r>
              <a:rPr sz="1200" i="1" spc="100" dirty="0">
                <a:latin typeface="Times New Roman"/>
                <a:cs typeface="Times New Roman"/>
              </a:rPr>
              <a:t>&lt; </a:t>
            </a:r>
            <a:r>
              <a:rPr sz="1200" i="1" spc="-5" dirty="0">
                <a:latin typeface="Georgia"/>
                <a:cs typeface="Georgia"/>
              </a:rPr>
              <a:t>SE</a:t>
            </a:r>
            <a:r>
              <a:rPr sz="1200" i="1" spc="-7" baseline="-13888" dirty="0">
                <a:latin typeface="Trebuchet MS"/>
                <a:cs typeface="Trebuchet MS"/>
              </a:rPr>
              <a:t>independent</a:t>
            </a:r>
            <a:r>
              <a:rPr sz="1200" spc="-5" dirty="0">
                <a:latin typeface="Arial"/>
                <a:cs typeface="Arial"/>
              </a:rPr>
              <a:t>, </a:t>
            </a:r>
            <a:r>
              <a:rPr sz="1200" spc="-20" dirty="0">
                <a:latin typeface="Arial"/>
                <a:cs typeface="Arial"/>
              </a:rPr>
              <a:t>so be </a:t>
            </a:r>
            <a:r>
              <a:rPr sz="1200" spc="-35" dirty="0">
                <a:latin typeface="Arial"/>
                <a:cs typeface="Arial"/>
              </a:rPr>
              <a:t>careful  </a:t>
            </a:r>
            <a:r>
              <a:rPr sz="1200" spc="-10" dirty="0">
                <a:latin typeface="Arial"/>
                <a:cs typeface="Arial"/>
              </a:rPr>
              <a:t>about </a:t>
            </a:r>
            <a:r>
              <a:rPr sz="1200" spc="-30" dirty="0">
                <a:latin typeface="Arial"/>
                <a:cs typeface="Arial"/>
              </a:rPr>
              <a:t>calling </a:t>
            </a:r>
            <a:r>
              <a:rPr sz="1200" spc="-20" dirty="0">
                <a:latin typeface="Arial"/>
                <a:cs typeface="Arial"/>
              </a:rPr>
              <a:t>data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paired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536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72132" y="1632050"/>
                <a:ext cx="4191000" cy="100732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An extension of the CLT says:</a:t>
                </a:r>
              </a:p>
              <a:p>
                <a:r>
                  <a:rPr lang="en-US" sz="1200" u="sng" dirty="0" smtClean="0"/>
                  <a:t>Under the right conditions</a:t>
                </a:r>
                <a:r>
                  <a:rPr lang="en-US" sz="1200" dirty="0" smtClean="0"/>
                  <a:t>,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)~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32" y="1632050"/>
                <a:ext cx="4191000" cy="10073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9405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5" dirty="0"/>
              <a:t>All </a:t>
            </a:r>
            <a:r>
              <a:rPr spc="20" dirty="0"/>
              <a:t>other details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10" dirty="0"/>
              <a:t>inferential </a:t>
            </a:r>
            <a:r>
              <a:rPr spc="25" dirty="0"/>
              <a:t>framework </a:t>
            </a:r>
            <a:r>
              <a:rPr spc="10" dirty="0"/>
              <a:t>is </a:t>
            </a:r>
            <a:r>
              <a:rPr spc="20" dirty="0"/>
              <a:t>the</a:t>
            </a:r>
            <a:r>
              <a:rPr spc="95" dirty="0"/>
              <a:t> </a:t>
            </a:r>
            <a:r>
              <a:rPr spc="10" dirty="0"/>
              <a:t>same...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9452" y="519188"/>
            <a:ext cx="2694305" cy="7829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800" i="1" spc="-15" baseline="-37037" dirty="0">
                <a:latin typeface="Georgia"/>
                <a:cs typeface="Georgia"/>
              </a:rPr>
              <a:t>HT </a:t>
            </a:r>
            <a:r>
              <a:rPr sz="1800" spc="-15" baseline="-37037" dirty="0">
                <a:latin typeface="Times New Roman"/>
                <a:cs typeface="Times New Roman"/>
              </a:rPr>
              <a:t>: </a:t>
            </a:r>
            <a:r>
              <a:rPr sz="1800" i="1" spc="-52" baseline="-37037" dirty="0">
                <a:latin typeface="Georgia"/>
                <a:cs typeface="Georgia"/>
              </a:rPr>
              <a:t>test </a:t>
            </a:r>
            <a:r>
              <a:rPr sz="1800" i="1" spc="-44" baseline="-37037" dirty="0">
                <a:latin typeface="Georgia"/>
                <a:cs typeface="Georgia"/>
              </a:rPr>
              <a:t>statistic </a:t>
            </a:r>
            <a:r>
              <a:rPr sz="1800" spc="345" baseline="-37037" dirty="0">
                <a:latin typeface="Times New Roman"/>
                <a:cs typeface="Times New Roman"/>
              </a:rPr>
              <a:t>= </a:t>
            </a:r>
            <a:r>
              <a:rPr sz="1200" i="1" u="sng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point estimate </a:t>
            </a:r>
            <a:r>
              <a:rPr sz="1200" u="sng" spc="-8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−</a:t>
            </a:r>
            <a:r>
              <a:rPr sz="1200" u="sng" spc="-13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 </a:t>
            </a:r>
            <a:r>
              <a:rPr sz="1200" i="1" u="sng" spc="-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null</a:t>
            </a:r>
            <a:endParaRPr sz="1200">
              <a:latin typeface="Georgia"/>
              <a:cs typeface="Georgia"/>
            </a:endParaRPr>
          </a:p>
          <a:p>
            <a:pPr marR="581025" algn="r">
              <a:lnSpc>
                <a:spcPct val="100000"/>
              </a:lnSpc>
              <a:spcBef>
                <a:spcPts val="185"/>
              </a:spcBef>
            </a:pP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  <a:p>
            <a:pPr marL="62865">
              <a:lnSpc>
                <a:spcPct val="100000"/>
              </a:lnSpc>
              <a:spcBef>
                <a:spcPts val="1265"/>
              </a:spcBef>
            </a:pPr>
            <a:r>
              <a:rPr sz="1200" i="1" spc="20" dirty="0">
                <a:latin typeface="Georgia"/>
                <a:cs typeface="Georgia"/>
              </a:rPr>
              <a:t>CI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-45" dirty="0">
                <a:latin typeface="Georgia"/>
                <a:cs typeface="Georgia"/>
              </a:rPr>
              <a:t>point estimate </a:t>
            </a:r>
            <a:r>
              <a:rPr sz="1200" spc="-80" dirty="0">
                <a:latin typeface="DejaVu Serif"/>
                <a:cs typeface="DejaVu Serif"/>
              </a:rPr>
              <a:t>± </a:t>
            </a:r>
            <a:r>
              <a:rPr sz="1200" i="1" spc="-30" dirty="0">
                <a:latin typeface="Georgia"/>
                <a:cs typeface="Georgia"/>
              </a:rPr>
              <a:t>critical </a:t>
            </a:r>
            <a:r>
              <a:rPr sz="1200" i="1" spc="-70" dirty="0">
                <a:latin typeface="Georgia"/>
                <a:cs typeface="Georgia"/>
              </a:rPr>
              <a:t>value </a:t>
            </a:r>
            <a:r>
              <a:rPr sz="1200" spc="-80" dirty="0">
                <a:latin typeface="DejaVu Serif"/>
                <a:cs typeface="DejaVu Serif"/>
              </a:rPr>
              <a:t>×</a:t>
            </a:r>
            <a:r>
              <a:rPr sz="1200" spc="-145" dirty="0">
                <a:latin typeface="DejaVu Serif"/>
                <a:cs typeface="DejaVu Serif"/>
              </a:rPr>
              <a:t> </a:t>
            </a: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  <p:extLst>
      <p:ext uri="{BB962C8B-B14F-4D97-AF65-F5344CB8AC3E}">
        <p14:creationId xmlns:p14="http://schemas.microsoft.com/office/powerpoint/2010/main" val="250923081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8091" y="57416"/>
            <a:ext cx="3780154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5" dirty="0"/>
              <a:t>2. </a:t>
            </a:r>
            <a:r>
              <a:rPr spc="-20" dirty="0"/>
              <a:t>T </a:t>
            </a:r>
            <a:r>
              <a:rPr spc="25" dirty="0"/>
              <a:t>corrects for </a:t>
            </a:r>
            <a:r>
              <a:rPr spc="20" dirty="0"/>
              <a:t>uncertainty </a:t>
            </a:r>
            <a:r>
              <a:rPr spc="30" dirty="0"/>
              <a:t>introduced </a:t>
            </a:r>
            <a:r>
              <a:rPr spc="35" dirty="0"/>
              <a:t>by </a:t>
            </a:r>
            <a:r>
              <a:rPr spc="25" dirty="0"/>
              <a:t>plugging </a:t>
            </a:r>
            <a:r>
              <a:rPr spc="10" dirty="0"/>
              <a:t>in </a:t>
            </a:r>
            <a:r>
              <a:rPr sz="1100" i="1" spc="-30" dirty="0">
                <a:latin typeface="Georgia"/>
                <a:cs typeface="Georgia"/>
              </a:rPr>
              <a:t>s </a:t>
            </a:r>
            <a:r>
              <a:rPr spc="25" dirty="0"/>
              <a:t>for</a:t>
            </a:r>
            <a:r>
              <a:rPr spc="-155" dirty="0"/>
              <a:t> </a:t>
            </a:r>
            <a:r>
              <a:rPr sz="1100" i="1" spc="-45" dirty="0">
                <a:latin typeface="Arial"/>
                <a:cs typeface="Arial"/>
              </a:rPr>
              <a:t>σ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7906381"/>
                  </p:ext>
                </p:extLst>
              </p:nvPr>
            </p:nvGraphicFramePr>
            <p:xfrm>
              <a:off x="130981" y="1340592"/>
              <a:ext cx="4438651" cy="203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9550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304119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54982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58069">
                    <a:tc>
                      <a:txBody>
                        <a:bodyPr/>
                        <a:lstStyle/>
                        <a:p>
                          <a:r>
                            <a:rPr lang="en-US" sz="800" dirty="0" smtClean="0"/>
                            <a:t>SCENARIOS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known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not known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14279">
                    <a:tc>
                      <a:txBody>
                        <a:bodyPr/>
                        <a:lstStyle/>
                        <a:p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</a:t>
                          </a:r>
                          <a:r>
                            <a:rPr lang="en-US" sz="600" b="1" dirty="0" smtClean="0"/>
                            <a:t>1</a:t>
                          </a:r>
                          <a:r>
                            <a:rPr lang="en-US" sz="800" b="1" baseline="0" dirty="0" smtClean="0"/>
                            <a:t> &gt;30  </a:t>
                          </a:r>
                        </a:p>
                        <a:p>
                          <a:r>
                            <a:rPr lang="en-US" sz="800" b="1" baseline="0" dirty="0" smtClean="0"/>
                            <a:t>           AND </a:t>
                          </a:r>
                          <a:r>
                            <a:rPr lang="en-US" sz="800" b="1" dirty="0" smtClean="0"/>
                            <a:t>n</a:t>
                          </a:r>
                          <a:r>
                            <a:rPr lang="en-US" sz="600" b="1" dirty="0" smtClean="0"/>
                            <a:t>2</a:t>
                          </a:r>
                          <a:r>
                            <a:rPr lang="en-US" sz="800" b="1" baseline="0" dirty="0" smtClean="0"/>
                            <a:t> &gt;30</a:t>
                          </a:r>
                          <a:endParaRPr lang="en-US" sz="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b>
                                </m:sSub>
                                <m:r>
                                  <a:rPr lang="en-US" sz="8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rad>
                                  <m:radPr>
                                    <m:degHide m:val="on"/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7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7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7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b>
                                </m:sSub>
                                <m:r>
                                  <a:rPr lang="en-US" sz="7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7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700" b="0" i="0" smtClean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⁡(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1−1,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2−1)</m:t>
                                    </m:r>
                                  </m:sub>
                                  <m:sup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rad>
                                  <m:radPr>
                                    <m:degHide m:val="on"/>
                                    <m:ctrlPr>
                                      <a:rPr lang="en-US" sz="7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7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  <m:sub>
                                            <m:r>
                                              <a:rPr lang="en-US" sz="7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  <m:sup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7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  <m:sub>
                                            <m:r>
                                              <a:rPr lang="en-US" sz="7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  <m:sup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746902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b>
                                </m:sSub>
                                <m:r>
                                  <a:rPr lang="en-US" sz="8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p>
                                  <m:sSup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rad>
                                  <m:radPr>
                                    <m:degHide m:val="on"/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00B05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b>
                                </m:sSub>
                                <m:r>
                                  <a:rPr lang="en-US" sz="800" i="1" smtClean="0">
                                    <a:latin typeface="Cambria Math" panose="02040503050406030204" pitchFamily="18" charset="0"/>
                                  </a:rPr>
                                  <m:t>±</m:t>
                                </m:r>
                                <m:sSubSup>
                                  <m:sSubSupPr>
                                    <m:ctrlPr>
                                      <a:rPr lang="en-US" sz="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600" b="0" i="0" smtClean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⁡(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1−1,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2−1)</m:t>
                                    </m:r>
                                  </m:sub>
                                  <m:sup>
                                    <m:r>
                                      <a:rPr lang="en-US" sz="6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rad>
                                  <m:radPr>
                                    <m:degHide m:val="on"/>
                                    <m:ctrlPr>
                                      <a:rPr lang="en-US" sz="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n-US" sz="8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𝑠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solidFill>
                                                  <a:srgbClr val="FFC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  <m:sup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  <m:sub>
                                            <m:r>
                                              <a:rPr lang="en-US" sz="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en-US" sz="1000" dirty="0"/>
                        </a:p>
                        <a:p>
                          <a:endParaRPr lang="en-US" sz="1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487857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NOT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7906381"/>
                  </p:ext>
                </p:extLst>
              </p:nvPr>
            </p:nvGraphicFramePr>
            <p:xfrm>
              <a:off x="130981" y="1340592"/>
              <a:ext cx="4438651" cy="203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9550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304119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54982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58069">
                    <a:tc>
                      <a:txBody>
                        <a:bodyPr/>
                        <a:lstStyle/>
                        <a:p>
                          <a:r>
                            <a:rPr lang="en-US" sz="800" dirty="0" smtClean="0"/>
                            <a:t>SCENARIOS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known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not known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451612">
                    <a:tc>
                      <a:txBody>
                        <a:bodyPr/>
                        <a:lstStyle/>
                        <a:p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</a:t>
                          </a:r>
                          <a:r>
                            <a:rPr lang="en-US" sz="600" b="1" dirty="0" smtClean="0"/>
                            <a:t>1</a:t>
                          </a:r>
                          <a:r>
                            <a:rPr lang="en-US" sz="800" b="1" baseline="0" dirty="0" smtClean="0"/>
                            <a:t> &gt;30  </a:t>
                          </a:r>
                        </a:p>
                        <a:p>
                          <a:r>
                            <a:rPr lang="en-US" sz="800" b="1" baseline="0" dirty="0" smtClean="0"/>
                            <a:t>           AND </a:t>
                          </a:r>
                          <a:r>
                            <a:rPr lang="en-US" sz="800" b="1" dirty="0" smtClean="0"/>
                            <a:t>n</a:t>
                          </a:r>
                          <a:r>
                            <a:rPr lang="en-US" sz="600" b="1" dirty="0" smtClean="0"/>
                            <a:t>2</a:t>
                          </a:r>
                          <a:r>
                            <a:rPr lang="en-US" sz="800" b="1" baseline="0" dirty="0" smtClean="0"/>
                            <a:t> &gt;30</a:t>
                          </a:r>
                          <a:endParaRPr lang="en-US" sz="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4019" t="-57333" r="-128972" b="-2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8382" t="-57333" r="-1471" b="-29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746902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4019" t="-95935" r="-128972" b="-804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8382" t="-95935" r="-1471" b="-804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NOT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TextBox 17"/>
          <p:cNvSpPr txBox="1"/>
          <p:nvPr/>
        </p:nvSpPr>
        <p:spPr>
          <a:xfrm>
            <a:off x="3145282" y="2474992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FF0000"/>
                </a:solidFill>
              </a:rPr>
              <a:t>*Or not extremely skewed (if using t-distribution)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0981" y="-27926"/>
            <a:ext cx="5962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rgbClr val="C00000"/>
              </a:solidFill>
            </a:endParaRPr>
          </a:p>
          <a:p>
            <a:r>
              <a:rPr lang="en-US" sz="1400" dirty="0" smtClean="0"/>
              <a:t>Making a Confidence Interval for </a:t>
            </a:r>
            <a:r>
              <a:rPr lang="en-US" sz="1600" i="1" spc="-37" baseline="9259" dirty="0" smtClean="0">
                <a:latin typeface="Times New Roman"/>
                <a:cs typeface="Times New Roman"/>
              </a:rPr>
              <a:t>µ</a:t>
            </a:r>
            <a:r>
              <a:rPr lang="en-US" sz="700" i="1" spc="-25" dirty="0">
                <a:latin typeface="Trebuchet MS"/>
                <a:cs typeface="Times New Roman"/>
              </a:rPr>
              <a:t>1</a:t>
            </a:r>
            <a:r>
              <a:rPr lang="en-US" sz="700" dirty="0" smtClean="0">
                <a:latin typeface="Trebuchet MS"/>
                <a:cs typeface="Trebuchet MS"/>
              </a:rPr>
              <a:t> -</a:t>
            </a:r>
            <a:r>
              <a:rPr lang="en-US" sz="1600" i="1" spc="-37" baseline="9259" dirty="0" smtClean="0">
                <a:latin typeface="Times New Roman"/>
                <a:cs typeface="Times New Roman"/>
              </a:rPr>
              <a:t>µ</a:t>
            </a:r>
            <a:r>
              <a:rPr lang="en-US" sz="700" i="1" spc="-25" dirty="0" smtClean="0">
                <a:latin typeface="Trebuchet MS"/>
                <a:cs typeface="Times New Roman"/>
              </a:rPr>
              <a:t>2 </a:t>
            </a:r>
            <a:r>
              <a:rPr lang="en-US" sz="1400" dirty="0" smtClean="0"/>
              <a:t>with CLT</a:t>
            </a:r>
          </a:p>
          <a:p>
            <a:r>
              <a:rPr lang="en-US" sz="800" b="1" dirty="0"/>
              <a:t>Independence </a:t>
            </a:r>
            <a:r>
              <a:rPr lang="en-US" sz="800" b="1" dirty="0" smtClean="0"/>
              <a:t>between Groups</a:t>
            </a:r>
          </a:p>
          <a:p>
            <a:r>
              <a:rPr lang="en-US" sz="800" b="1" dirty="0" smtClean="0"/>
              <a:t>           </a:t>
            </a:r>
            <a:r>
              <a:rPr lang="en-US" sz="800" dirty="0" smtClean="0"/>
              <a:t>✓both populations are independent.</a:t>
            </a:r>
            <a:endParaRPr lang="en-US" sz="800" b="1" dirty="0" smtClean="0"/>
          </a:p>
          <a:p>
            <a:r>
              <a:rPr lang="en-US" sz="800" b="1" dirty="0" smtClean="0"/>
              <a:t>Independence within Groups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800" dirty="0" smtClean="0"/>
              <a:t>✓Random sampling/assignment is used </a:t>
            </a:r>
            <a:r>
              <a:rPr lang="en-US" sz="800" u="sng" dirty="0" smtClean="0"/>
              <a:t>for both samples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✓ </a:t>
            </a:r>
            <a:r>
              <a:rPr lang="en-US" sz="800" dirty="0" smtClean="0"/>
              <a:t>Sample size n1 &lt; 10% of </a:t>
            </a:r>
            <a:r>
              <a:rPr lang="en-US" sz="800" u="sng" dirty="0" smtClean="0"/>
              <a:t>population 1</a:t>
            </a:r>
            <a:r>
              <a:rPr lang="en-US" sz="800" dirty="0" smtClean="0"/>
              <a:t> and sample </a:t>
            </a:r>
            <a:r>
              <a:rPr lang="en-US" sz="800" dirty="0"/>
              <a:t>size </a:t>
            </a:r>
            <a:r>
              <a:rPr lang="en-US" sz="800" dirty="0" smtClean="0"/>
              <a:t>n2 </a:t>
            </a:r>
            <a:r>
              <a:rPr lang="en-US" sz="800" dirty="0"/>
              <a:t>&lt; 10% of </a:t>
            </a:r>
            <a:r>
              <a:rPr lang="en-US" sz="800" u="sng" dirty="0"/>
              <a:t>population </a:t>
            </a:r>
            <a:r>
              <a:rPr lang="en-US" sz="800" u="sng" dirty="0" smtClean="0"/>
              <a:t>2.</a:t>
            </a:r>
            <a:endParaRPr lang="en-US" sz="800" dirty="0"/>
          </a:p>
          <a:p>
            <a:endParaRPr lang="en-US" sz="800" dirty="0" smtClean="0"/>
          </a:p>
          <a:p>
            <a:r>
              <a:rPr lang="en-US" sz="800" dirty="0" smtClean="0"/>
              <a:t>✓ One of the available </a:t>
            </a:r>
            <a:r>
              <a:rPr lang="en-US" sz="800" b="1" dirty="0" smtClean="0"/>
              <a:t>Sample Size/Skewness “Scenarios” </a:t>
            </a:r>
            <a:r>
              <a:rPr lang="en-US" sz="800" dirty="0" smtClean="0"/>
              <a:t>is met</a:t>
            </a:r>
            <a:endParaRPr lang="en-US" sz="800" dirty="0"/>
          </a:p>
        </p:txBody>
      </p:sp>
      <p:sp>
        <p:nvSpPr>
          <p:cNvPr id="21" name="Multiply 20"/>
          <p:cNvSpPr/>
          <p:nvPr/>
        </p:nvSpPr>
        <p:spPr>
          <a:xfrm>
            <a:off x="1972142" y="2774950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Multiply 21"/>
          <p:cNvSpPr/>
          <p:nvPr/>
        </p:nvSpPr>
        <p:spPr>
          <a:xfrm>
            <a:off x="3428812" y="2751019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77778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8091" y="57416"/>
            <a:ext cx="3780154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5" dirty="0"/>
              <a:t>2. </a:t>
            </a:r>
            <a:r>
              <a:rPr spc="-20" dirty="0"/>
              <a:t>T </a:t>
            </a:r>
            <a:r>
              <a:rPr spc="25" dirty="0"/>
              <a:t>corrects for </a:t>
            </a:r>
            <a:r>
              <a:rPr spc="20" dirty="0"/>
              <a:t>uncertainty </a:t>
            </a:r>
            <a:r>
              <a:rPr spc="30" dirty="0"/>
              <a:t>introduced </a:t>
            </a:r>
            <a:r>
              <a:rPr spc="35" dirty="0"/>
              <a:t>by </a:t>
            </a:r>
            <a:r>
              <a:rPr spc="25" dirty="0"/>
              <a:t>plugging </a:t>
            </a:r>
            <a:r>
              <a:rPr spc="10" dirty="0"/>
              <a:t>in </a:t>
            </a:r>
            <a:r>
              <a:rPr sz="1100" i="1" spc="-30" dirty="0">
                <a:latin typeface="Georgia"/>
                <a:cs typeface="Georgia"/>
              </a:rPr>
              <a:t>s </a:t>
            </a:r>
            <a:r>
              <a:rPr spc="25" dirty="0"/>
              <a:t>for</a:t>
            </a:r>
            <a:r>
              <a:rPr spc="-155" dirty="0"/>
              <a:t> </a:t>
            </a:r>
            <a:r>
              <a:rPr sz="1100" i="1" spc="-45" dirty="0">
                <a:latin typeface="Arial"/>
                <a:cs typeface="Arial"/>
              </a:rPr>
              <a:t>σ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7359070"/>
                  </p:ext>
                </p:extLst>
              </p:nvPr>
            </p:nvGraphicFramePr>
            <p:xfrm>
              <a:off x="130981" y="1340592"/>
              <a:ext cx="4438651" cy="203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9550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304119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54982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58069">
                    <a:tc>
                      <a:txBody>
                        <a:bodyPr/>
                        <a:lstStyle/>
                        <a:p>
                          <a:r>
                            <a:rPr lang="en-US" sz="800" dirty="0" smtClean="0"/>
                            <a:t>SCENARIOS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known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not known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314279">
                    <a:tc>
                      <a:txBody>
                        <a:bodyPr/>
                        <a:lstStyle/>
                        <a:p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</a:t>
                          </a:r>
                          <a:r>
                            <a:rPr lang="en-US" sz="600" b="1" dirty="0" smtClean="0"/>
                            <a:t>1</a:t>
                          </a:r>
                          <a:r>
                            <a:rPr lang="en-US" sz="800" b="1" baseline="0" dirty="0" smtClean="0"/>
                            <a:t> &gt;30  </a:t>
                          </a:r>
                        </a:p>
                        <a:p>
                          <a:r>
                            <a:rPr lang="en-US" sz="800" b="1" baseline="0" dirty="0" smtClean="0"/>
                            <a:t>           AND </a:t>
                          </a:r>
                          <a:r>
                            <a:rPr lang="en-US" sz="800" b="1" dirty="0" smtClean="0"/>
                            <a:t>n</a:t>
                          </a:r>
                          <a:r>
                            <a:rPr lang="en-US" sz="600" b="1" dirty="0" smtClean="0"/>
                            <a:t>2</a:t>
                          </a:r>
                          <a:r>
                            <a:rPr lang="en-US" sz="800" b="1" baseline="0" dirty="0" smtClean="0"/>
                            <a:t> &gt;30</a:t>
                          </a:r>
                          <a:endParaRPr lang="en-US" sz="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2)</m:t>
                                        </m:r>
                                      </m:sub>
                                    </m:sSub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6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500" b="0" i="0" smtClean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⁡(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1−1,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2−1)</m:t>
                                    </m:r>
                                  </m:sub>
                                </m:sSub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2)</m:t>
                                        </m:r>
                                      </m:sub>
                                    </m:sSub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𝑠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𝑠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09107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𝑍</m:t>
                                </m:r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2)</m:t>
                                        </m:r>
                                      </m:sub>
                                    </m:sSub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00B05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6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500" b="0" i="0" smtClean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⁡(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1−1,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2−1)</m:t>
                                    </m:r>
                                  </m:sub>
                                </m:sSub>
                                <m:r>
                                  <a:rPr lang="en-US" sz="5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sz="7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7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7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700" b="0" i="1" smtClean="0">
                                            <a:latin typeface="Cambria Math" panose="02040503050406030204" pitchFamily="18" charset="0"/>
                                          </a:rPr>
                                          <m:t>2)</m:t>
                                        </m:r>
                                      </m:sub>
                                    </m:sSub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−(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𝑛𝑢𝑙𝑙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𝑣𝑎𝑙𝑢𝑒</m:t>
                                    </m:r>
                                    <m:r>
                                      <a:rPr lang="en-US" sz="5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𝑠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  <m:r>
                                          <a:rPr lang="en-US" sz="800" b="0" i="1" smtClean="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8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sz="80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𝑠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sz="800" b="0" i="1" smtClean="0">
                                                    <a:solidFill>
                                                      <a:srgbClr val="FFC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US" sz="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487857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NOT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87359070"/>
                  </p:ext>
                </p:extLst>
              </p:nvPr>
            </p:nvGraphicFramePr>
            <p:xfrm>
              <a:off x="130981" y="1340592"/>
              <a:ext cx="4438651" cy="20357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9550">
                      <a:extLst>
                        <a:ext uri="{9D8B030D-6E8A-4147-A177-3AD203B41FA5}">
                          <a16:colId xmlns:a16="http://schemas.microsoft.com/office/drawing/2014/main" val="1914360214"/>
                        </a:ext>
                      </a:extLst>
                    </a:gridCol>
                    <a:gridCol w="1304119">
                      <a:extLst>
                        <a:ext uri="{9D8B030D-6E8A-4147-A177-3AD203B41FA5}">
                          <a16:colId xmlns:a16="http://schemas.microsoft.com/office/drawing/2014/main" val="801715895"/>
                        </a:ext>
                      </a:extLst>
                    </a:gridCol>
                    <a:gridCol w="1654982">
                      <a:extLst>
                        <a:ext uri="{9D8B030D-6E8A-4147-A177-3AD203B41FA5}">
                          <a16:colId xmlns:a16="http://schemas.microsoft.com/office/drawing/2014/main" val="2221187893"/>
                        </a:ext>
                      </a:extLst>
                    </a:gridCol>
                  </a:tblGrid>
                  <a:tr h="258069">
                    <a:tc>
                      <a:txBody>
                        <a:bodyPr/>
                        <a:lstStyle/>
                        <a:p>
                          <a:r>
                            <a:rPr lang="en-US" sz="800" dirty="0" smtClean="0"/>
                            <a:t>SCENARIOS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known</a:t>
                          </a:r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dirty="0" smtClean="0">
                              <a:solidFill>
                                <a:srgbClr val="00B050"/>
                              </a:solidFill>
                            </a:rPr>
                            <a:t>σ1 and σ2</a:t>
                          </a:r>
                          <a:r>
                            <a:rPr lang="en-US" sz="800" dirty="0" smtClean="0"/>
                            <a:t> not known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9130294"/>
                      </a:ext>
                    </a:extLst>
                  </a:tr>
                  <a:tr h="589407">
                    <a:tc>
                      <a:txBody>
                        <a:bodyPr/>
                        <a:lstStyle/>
                        <a:p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</a:t>
                          </a:r>
                          <a:r>
                            <a:rPr lang="en-US" sz="600" b="1" dirty="0" smtClean="0"/>
                            <a:t>1</a:t>
                          </a:r>
                          <a:r>
                            <a:rPr lang="en-US" sz="800" b="1" baseline="0" dirty="0" smtClean="0"/>
                            <a:t> &gt;30  </a:t>
                          </a:r>
                        </a:p>
                        <a:p>
                          <a:r>
                            <a:rPr lang="en-US" sz="800" b="1" baseline="0" dirty="0" smtClean="0"/>
                            <a:t>           AND </a:t>
                          </a:r>
                          <a:r>
                            <a:rPr lang="en-US" sz="800" b="1" dirty="0" smtClean="0"/>
                            <a:t>n</a:t>
                          </a:r>
                          <a:r>
                            <a:rPr lang="en-US" sz="600" b="1" dirty="0" smtClean="0"/>
                            <a:t>2</a:t>
                          </a:r>
                          <a:r>
                            <a:rPr lang="en-US" sz="800" b="1" baseline="0" dirty="0" smtClean="0"/>
                            <a:t> &gt;30</a:t>
                          </a:r>
                          <a:endParaRPr lang="en-US" sz="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4019" t="-44330" r="-128972" b="-2061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8382" t="-44330" r="-1471" b="-2061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3915551"/>
                      </a:ext>
                    </a:extLst>
                  </a:tr>
                  <a:tr h="609107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4019" t="-138614" r="-128972" b="-98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8382" t="-138614" r="-1471" b="-98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8370455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800" b="1" u="sng" dirty="0" smtClean="0"/>
                            <a:t>Condition</a:t>
                          </a:r>
                          <a:r>
                            <a:rPr lang="en-US" sz="800" b="1" dirty="0" smtClean="0"/>
                            <a:t>:  n1</a:t>
                          </a:r>
                          <a:r>
                            <a:rPr lang="en-US" sz="800" b="1" baseline="0" dirty="0" smtClean="0"/>
                            <a:t> ≤ 30 OR </a:t>
                          </a:r>
                          <a:r>
                            <a:rPr lang="en-US" sz="800" b="1" dirty="0" smtClean="0"/>
                            <a:t>n2</a:t>
                          </a:r>
                          <a:r>
                            <a:rPr lang="en-US" sz="800" b="1" baseline="0" dirty="0" smtClean="0"/>
                            <a:t> ≤ 30  </a:t>
                          </a:r>
                          <a:r>
                            <a:rPr lang="en-US" sz="800" b="1" baseline="0" dirty="0" smtClean="0"/>
                            <a:t>and both </a:t>
                          </a:r>
                          <a:r>
                            <a:rPr lang="en-US" sz="800" b="1" baseline="0" dirty="0" smtClean="0"/>
                            <a:t>population distributions are NOT approximately normal.</a:t>
                          </a:r>
                          <a:endParaRPr lang="en-US" sz="800" b="1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800" dirty="0"/>
                        </a:p>
                        <a:p>
                          <a:endParaRPr lang="en-US" sz="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74644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TextBox 17"/>
          <p:cNvSpPr txBox="1"/>
          <p:nvPr/>
        </p:nvSpPr>
        <p:spPr>
          <a:xfrm>
            <a:off x="3448050" y="2665129"/>
            <a:ext cx="16192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FF0000"/>
                </a:solidFill>
              </a:rPr>
              <a:t>*Or not extremely skewed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0981" y="-27926"/>
            <a:ext cx="5962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rgbClr val="C00000"/>
              </a:solidFill>
            </a:endParaRPr>
          </a:p>
          <a:p>
            <a:r>
              <a:rPr lang="en-US" sz="1400" dirty="0" smtClean="0"/>
              <a:t>Making a Hypothesis Test for </a:t>
            </a:r>
            <a:r>
              <a:rPr lang="en-US" sz="1600" i="1" spc="-37" baseline="9259" dirty="0">
                <a:latin typeface="Times New Roman"/>
                <a:cs typeface="Times New Roman"/>
              </a:rPr>
              <a:t>µ</a:t>
            </a:r>
            <a:r>
              <a:rPr lang="en-US" sz="700" i="1" spc="-25" dirty="0">
                <a:latin typeface="Trebuchet MS"/>
                <a:cs typeface="Times New Roman"/>
              </a:rPr>
              <a:t>1</a:t>
            </a:r>
            <a:r>
              <a:rPr lang="en-US" sz="700" dirty="0">
                <a:latin typeface="Trebuchet MS"/>
                <a:cs typeface="Trebuchet MS"/>
              </a:rPr>
              <a:t> -</a:t>
            </a:r>
            <a:r>
              <a:rPr lang="en-US" sz="1600" i="1" spc="-37" baseline="9259" dirty="0">
                <a:latin typeface="Times New Roman"/>
                <a:cs typeface="Times New Roman"/>
              </a:rPr>
              <a:t>µ</a:t>
            </a:r>
            <a:r>
              <a:rPr lang="en-US" sz="700" i="1" spc="-25" dirty="0">
                <a:latin typeface="Trebuchet MS"/>
                <a:cs typeface="Times New Roman"/>
              </a:rPr>
              <a:t>2 </a:t>
            </a:r>
            <a:r>
              <a:rPr lang="en-US" sz="1400" dirty="0"/>
              <a:t>with </a:t>
            </a:r>
            <a:r>
              <a:rPr lang="en-US" sz="1400" dirty="0" smtClean="0"/>
              <a:t>CLT</a:t>
            </a:r>
          </a:p>
          <a:p>
            <a:r>
              <a:rPr lang="en-US" sz="800" b="1" dirty="0"/>
              <a:t>Independence </a:t>
            </a:r>
            <a:r>
              <a:rPr lang="en-US" sz="800" b="1" dirty="0" smtClean="0"/>
              <a:t>between Groups</a:t>
            </a:r>
          </a:p>
          <a:p>
            <a:r>
              <a:rPr lang="en-US" sz="800" b="1" dirty="0" smtClean="0"/>
              <a:t>           </a:t>
            </a:r>
            <a:r>
              <a:rPr lang="en-US" sz="800" dirty="0" smtClean="0"/>
              <a:t>✓both populations are independent.</a:t>
            </a:r>
            <a:endParaRPr lang="en-US" sz="800" b="1" dirty="0" smtClean="0"/>
          </a:p>
          <a:p>
            <a:r>
              <a:rPr lang="en-US" sz="800" b="1" dirty="0" smtClean="0"/>
              <a:t>Independence within Groups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800" dirty="0" smtClean="0"/>
              <a:t>✓Random sampling/assignment is used </a:t>
            </a:r>
            <a:r>
              <a:rPr lang="en-US" sz="800" u="sng" dirty="0" smtClean="0"/>
              <a:t>for both samples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✓ </a:t>
            </a:r>
            <a:r>
              <a:rPr lang="en-US" sz="800" dirty="0" smtClean="0"/>
              <a:t>Sample size n1 &lt; 10% of </a:t>
            </a:r>
            <a:r>
              <a:rPr lang="en-US" sz="800" u="sng" dirty="0" smtClean="0"/>
              <a:t>population 1</a:t>
            </a:r>
            <a:r>
              <a:rPr lang="en-US" sz="800" dirty="0" smtClean="0"/>
              <a:t> and sample </a:t>
            </a:r>
            <a:r>
              <a:rPr lang="en-US" sz="800" dirty="0"/>
              <a:t>size </a:t>
            </a:r>
            <a:r>
              <a:rPr lang="en-US" sz="800" dirty="0" smtClean="0"/>
              <a:t>n2 </a:t>
            </a:r>
            <a:r>
              <a:rPr lang="en-US" sz="800" dirty="0"/>
              <a:t>&lt; 10% of </a:t>
            </a:r>
            <a:r>
              <a:rPr lang="en-US" sz="800" u="sng" dirty="0"/>
              <a:t>population </a:t>
            </a:r>
            <a:r>
              <a:rPr lang="en-US" sz="800" u="sng" dirty="0" smtClean="0"/>
              <a:t>2.</a:t>
            </a:r>
            <a:endParaRPr lang="en-US" sz="800" dirty="0"/>
          </a:p>
          <a:p>
            <a:endParaRPr lang="en-US" sz="800" dirty="0" smtClean="0"/>
          </a:p>
          <a:p>
            <a:r>
              <a:rPr lang="en-US" sz="800" dirty="0" smtClean="0"/>
              <a:t>✓ One of the available </a:t>
            </a:r>
            <a:r>
              <a:rPr lang="en-US" sz="800" b="1" dirty="0" smtClean="0"/>
              <a:t>Sample Size/Skewness “Scenarios” </a:t>
            </a:r>
            <a:r>
              <a:rPr lang="en-US" sz="800" dirty="0" smtClean="0"/>
              <a:t>is met</a:t>
            </a:r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2914650" y="1910002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2914650" y="2582353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1543050" y="2582353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1543050" y="1985808"/>
            <a:ext cx="685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Test Stat</a:t>
            </a:r>
            <a:endParaRPr lang="en-US" sz="1050" dirty="0"/>
          </a:p>
        </p:txBody>
      </p:sp>
      <p:sp>
        <p:nvSpPr>
          <p:cNvPr id="16" name="Multiply 15"/>
          <p:cNvSpPr/>
          <p:nvPr/>
        </p:nvSpPr>
        <p:spPr>
          <a:xfrm>
            <a:off x="1885950" y="2774950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" name="Multiply 16"/>
          <p:cNvSpPr/>
          <p:nvPr/>
        </p:nvSpPr>
        <p:spPr>
          <a:xfrm>
            <a:off x="3319779" y="2773271"/>
            <a:ext cx="685800" cy="685800"/>
          </a:xfrm>
          <a:prstGeom prst="mathMultiply">
            <a:avLst>
              <a:gd name="adj1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71377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209550" y="1715190"/>
            <a:ext cx="4419600" cy="142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20" dirty="0">
                <a:latin typeface="Arial"/>
                <a:cs typeface="Arial"/>
              </a:rPr>
              <a:t>Problem</a:t>
            </a:r>
            <a:r>
              <a:rPr lang="en-US" sz="1400" spc="-20" dirty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400" spc="25" dirty="0">
                <a:latin typeface="Arial"/>
                <a:cs typeface="Arial"/>
              </a:rPr>
              <a:t>plug </a:t>
            </a:r>
            <a:r>
              <a:rPr lang="en-US" sz="1400" spc="10" dirty="0">
                <a:latin typeface="Arial"/>
                <a:cs typeface="Arial"/>
              </a:rPr>
              <a:t>in </a:t>
            </a:r>
            <a:r>
              <a:rPr lang="en-US" sz="1400" i="1" spc="-30" dirty="0">
                <a:latin typeface="Georgia"/>
                <a:cs typeface="Georgia"/>
              </a:rPr>
              <a:t>s </a:t>
            </a:r>
            <a:r>
              <a:rPr lang="en-US" sz="1400" spc="25" dirty="0">
                <a:latin typeface="Arial"/>
                <a:cs typeface="Arial"/>
              </a:rPr>
              <a:t>for</a:t>
            </a:r>
            <a:r>
              <a:rPr lang="en-US" sz="1400" spc="55" dirty="0">
                <a:latin typeface="Arial"/>
                <a:cs typeface="Arial"/>
              </a:rPr>
              <a:t> </a:t>
            </a:r>
            <a:r>
              <a:rPr lang="en-US" sz="1400" i="1" spc="-45" dirty="0" smtClean="0">
                <a:latin typeface="Arial"/>
                <a:cs typeface="Arial"/>
              </a:rPr>
              <a:t>σ.</a:t>
            </a: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. </a:t>
            </a:r>
            <a:endParaRPr lang="en-US" sz="1400" i="1" spc="-45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000250" y="2172726"/>
                <a:ext cx="991746" cy="3565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/>
                  <a:t>Ex: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200" i="1"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250" y="2172726"/>
                <a:ext cx="991746" cy="3565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715718" y="2265264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01496" y="2111375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s</a:t>
            </a:r>
            <a:endParaRPr lang="en-US" sz="1400" dirty="0">
              <a:solidFill>
                <a:srgbClr val="FFC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472737"/>
            <a:ext cx="4042864" cy="1039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850526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"/>
          <p:cNvSpPr txBox="1">
            <a:spLocks/>
          </p:cNvSpPr>
          <p:nvPr/>
        </p:nvSpPr>
        <p:spPr>
          <a:xfrm>
            <a:off x="247650" y="64121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59690">
              <a:spcBef>
                <a:spcPts val="200"/>
              </a:spcBef>
            </a:pPr>
            <a:r>
              <a:rPr lang="en-US" sz="1000" kern="0" smtClean="0">
                <a:solidFill>
                  <a:srgbClr val="1A2E3D"/>
                </a:solidFill>
              </a:rPr>
              <a:t>Clicker</a:t>
            </a:r>
            <a:r>
              <a:rPr lang="en-US" sz="1000" kern="0" spc="-5" smtClean="0">
                <a:solidFill>
                  <a:srgbClr val="1A2E3D"/>
                </a:solidFill>
              </a:rPr>
              <a:t> </a:t>
            </a:r>
            <a:r>
              <a:rPr lang="en-US" sz="1000" kern="0" spc="5" smtClean="0">
                <a:solidFill>
                  <a:srgbClr val="1A2E3D"/>
                </a:solidFill>
              </a:rPr>
              <a:t>question</a:t>
            </a:r>
            <a:endParaRPr lang="en-US" sz="1000" kern="0" dirty="0"/>
          </a:p>
        </p:txBody>
      </p:sp>
      <p:sp>
        <p:nvSpPr>
          <p:cNvPr id="24" name="object 3"/>
          <p:cNvSpPr txBox="1"/>
          <p:nvPr/>
        </p:nvSpPr>
        <p:spPr>
          <a:xfrm>
            <a:off x="247650" y="268210"/>
            <a:ext cx="4222115" cy="954107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17525">
              <a:lnSpc>
                <a:spcPct val="100000"/>
              </a:lnSpc>
              <a:spcBef>
                <a:spcPts val="240"/>
              </a:spcBef>
            </a:pP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Suppose an </a:t>
            </a:r>
            <a:r>
              <a:rPr lang="en-US" sz="1200" u="sng" spc="-30" dirty="0" smtClean="0">
                <a:solidFill>
                  <a:srgbClr val="1A2E3D"/>
                </a:solidFill>
                <a:latin typeface="Arial"/>
                <a:cs typeface="Arial"/>
              </a:rPr>
              <a:t>independent means test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has a sample size of n</a:t>
            </a:r>
            <a:r>
              <a:rPr lang="en-US" sz="700" spc="-30" dirty="0" smtClean="0">
                <a:solidFill>
                  <a:srgbClr val="1A2E3D"/>
                </a:solidFill>
                <a:latin typeface="Arial"/>
                <a:cs typeface="Arial"/>
              </a:rPr>
              <a:t>1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in the first group and n</a:t>
            </a:r>
            <a:r>
              <a:rPr lang="en-US" sz="700" spc="-30" dirty="0" smtClean="0">
                <a:solidFill>
                  <a:srgbClr val="1A2E3D"/>
                </a:solidFill>
                <a:latin typeface="Arial"/>
                <a:cs typeface="Arial"/>
              </a:rPr>
              <a:t>2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in the second group. What degrees of freedom would you use in the t-distribution if you were constructing a confidence interval or calculating a p-value, using a t-distribution?</a:t>
            </a:r>
            <a:endParaRPr sz="1200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47650" y="1342371"/>
                <a:ext cx="2362200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i="0" smtClean="0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 sz="1400" i="0" smtClean="0"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40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40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40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800" spc="-30" dirty="0">
                  <a:solidFill>
                    <a:srgbClr val="1A2E3D"/>
                  </a:solidFill>
                  <a:latin typeface="Arial"/>
                  <a:cs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1400" dirty="0" smtClean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40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i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400" dirty="0" smtClean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400" dirty="0" smtClean="0"/>
                  <a:t>n</a:t>
                </a:r>
                <a14:m>
                  <m:oMath xmlns:m="http://schemas.openxmlformats.org/officeDocument/2006/math">
                    <m:r>
                      <a:rPr lang="en-US" sz="1400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i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400" dirty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endParaRPr lang="en-US" sz="800" spc="-30" dirty="0">
                  <a:solidFill>
                    <a:srgbClr val="1A2E3D"/>
                  </a:solidFill>
                  <a:latin typeface="Arial"/>
                  <a:cs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endParaRPr lang="en-US" sz="1400" dirty="0" smtClean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1342371"/>
                <a:ext cx="2362200" cy="1292662"/>
              </a:xfrm>
              <a:prstGeom prst="rect">
                <a:avLst/>
              </a:prstGeom>
              <a:blipFill>
                <a:blip r:embed="rId2"/>
                <a:stretch>
                  <a:fillRect l="-1034" t="-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74219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"/>
          <p:cNvSpPr txBox="1">
            <a:spLocks/>
          </p:cNvSpPr>
          <p:nvPr/>
        </p:nvSpPr>
        <p:spPr>
          <a:xfrm>
            <a:off x="247650" y="64121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59690">
              <a:spcBef>
                <a:spcPts val="200"/>
              </a:spcBef>
            </a:pPr>
            <a:r>
              <a:rPr lang="en-US" sz="1000" kern="0" smtClean="0">
                <a:solidFill>
                  <a:srgbClr val="1A2E3D"/>
                </a:solidFill>
              </a:rPr>
              <a:t>Clicker</a:t>
            </a:r>
            <a:r>
              <a:rPr lang="en-US" sz="1000" kern="0" spc="-5" smtClean="0">
                <a:solidFill>
                  <a:srgbClr val="1A2E3D"/>
                </a:solidFill>
              </a:rPr>
              <a:t> </a:t>
            </a:r>
            <a:r>
              <a:rPr lang="en-US" sz="1000" kern="0" spc="5" smtClean="0">
                <a:solidFill>
                  <a:srgbClr val="1A2E3D"/>
                </a:solidFill>
              </a:rPr>
              <a:t>question</a:t>
            </a:r>
            <a:endParaRPr lang="en-US" sz="1000" kern="0" dirty="0"/>
          </a:p>
        </p:txBody>
      </p:sp>
      <p:sp>
        <p:nvSpPr>
          <p:cNvPr id="24" name="object 3"/>
          <p:cNvSpPr txBox="1"/>
          <p:nvPr/>
        </p:nvSpPr>
        <p:spPr>
          <a:xfrm>
            <a:off x="247650" y="268210"/>
            <a:ext cx="4222115" cy="954107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517525">
              <a:lnSpc>
                <a:spcPct val="100000"/>
              </a:lnSpc>
              <a:spcBef>
                <a:spcPts val="240"/>
              </a:spcBef>
            </a:pP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Suppose an </a:t>
            </a:r>
            <a:r>
              <a:rPr lang="en-US" sz="1200" u="sng" spc="-30" dirty="0" smtClean="0">
                <a:solidFill>
                  <a:srgbClr val="1A2E3D"/>
                </a:solidFill>
                <a:latin typeface="Arial"/>
                <a:cs typeface="Arial"/>
              </a:rPr>
              <a:t>independent means test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has a sample size of n</a:t>
            </a:r>
            <a:r>
              <a:rPr lang="en-US" sz="700" spc="-30" dirty="0" smtClean="0">
                <a:solidFill>
                  <a:srgbClr val="1A2E3D"/>
                </a:solidFill>
                <a:latin typeface="Arial"/>
                <a:cs typeface="Arial"/>
              </a:rPr>
              <a:t>1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in the first group and n</a:t>
            </a:r>
            <a:r>
              <a:rPr lang="en-US" sz="700" spc="-30" dirty="0" smtClean="0">
                <a:solidFill>
                  <a:srgbClr val="1A2E3D"/>
                </a:solidFill>
                <a:latin typeface="Arial"/>
                <a:cs typeface="Arial"/>
              </a:rPr>
              <a:t>2</a:t>
            </a:r>
            <a:r>
              <a:rPr lang="en-US" sz="1200" spc="-30" dirty="0" smtClean="0">
                <a:solidFill>
                  <a:srgbClr val="1A2E3D"/>
                </a:solidFill>
                <a:latin typeface="Arial"/>
                <a:cs typeface="Arial"/>
              </a:rPr>
              <a:t> in the second group. What degrees of freedom would you use in the t-distribution if you were constructing a confidence interval or calculating a p-value, using a t-distribution?</a:t>
            </a:r>
            <a:endParaRPr sz="1200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47650" y="1342371"/>
                <a:ext cx="2362200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𝒎𝒊𝒏</m:t>
                    </m:r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800" b="1" i="1" spc="-30" dirty="0">
                  <a:solidFill>
                    <a:srgbClr val="C00000"/>
                  </a:solidFill>
                  <a:latin typeface="Arial"/>
                  <a:cs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400" i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sz="1400" dirty="0" smtClean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40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en-US" sz="140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i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1400" dirty="0" smtClean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400" dirty="0" smtClean="0"/>
                  <a:t>n</a:t>
                </a:r>
                <a14:m>
                  <m:oMath xmlns:m="http://schemas.openxmlformats.org/officeDocument/2006/math">
                    <m:r>
                      <a:rPr lang="en-US" sz="1400" i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1400" dirty="0">
                  <a:latin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endParaRPr lang="en-US" sz="800" spc="-30" dirty="0">
                  <a:solidFill>
                    <a:srgbClr val="1A2E3D"/>
                  </a:solidFill>
                  <a:latin typeface="Arial"/>
                  <a:cs typeface="Arial"/>
                </a:endParaRPr>
              </a:p>
              <a:p>
                <a:pPr marL="342900" indent="-342900">
                  <a:buFont typeface="+mj-lt"/>
                  <a:buAutoNum type="alphaLcParenR"/>
                </a:pPr>
                <a:endParaRPr lang="en-US" sz="1400" dirty="0" smtClean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1342371"/>
                <a:ext cx="2362200" cy="1292662"/>
              </a:xfrm>
              <a:prstGeom prst="rect">
                <a:avLst/>
              </a:prstGeom>
              <a:blipFill>
                <a:blip r:embed="rId2"/>
                <a:stretch>
                  <a:fillRect l="-1034" t="-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090656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794" y="323646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794" y="514781"/>
            <a:ext cx="4502306" cy="31899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lang="en-US" sz="1050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r>
              <a:rPr lang="en-US" sz="1050" u="sng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Problem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plug </a:t>
            </a:r>
            <a:r>
              <a:rPr lang="en-US" sz="1050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 </a:t>
            </a:r>
            <a:r>
              <a:rPr lang="en-US" sz="1100" i="1" spc="-30" dirty="0">
                <a:solidFill>
                  <a:schemeClr val="bg1">
                    <a:lumMod val="85000"/>
                  </a:schemeClr>
                </a:solidFill>
                <a:latin typeface="Georgia"/>
                <a:cs typeface="Georgia"/>
              </a:rPr>
              <a:t>s </a:t>
            </a:r>
            <a:r>
              <a:rPr lang="en-US"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for</a:t>
            </a:r>
            <a:r>
              <a:rPr lang="en-US" sz="1050" spc="5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100" i="1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σ.</a:t>
            </a: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Old Solution (from Unit 3): </a:t>
            </a:r>
            <a:r>
              <a:rPr lang="en-US" sz="1100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we don’t know σ, only proceed with CLT hypothesis testing (or confidence interval) if n&gt;30. But we still have some unaccounted for uncertainty of approximating σ with s.</a:t>
            </a:r>
            <a:endParaRPr lang="en-US" sz="1100" i="1" spc="-45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927100" lvl="2">
              <a:spcBef>
                <a:spcPts val="135"/>
              </a:spcBef>
              <a:tabLst>
                <a:tab pos="167005" algn="l"/>
              </a:tabLst>
            </a:pPr>
            <a:r>
              <a:rPr lang="en-US" sz="1100" u="sng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Better Solution (Use from Now on):</a:t>
            </a:r>
            <a:endParaRPr lang="en-US" sz="1050" u="sng" spc="-20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👫</a:t>
            </a:r>
            <a:r>
              <a:rPr lang="en-US"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Use </a:t>
            </a:r>
            <a:r>
              <a:rPr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</a:t>
            </a:r>
            <a:r>
              <a:rPr lang="en-US"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-distribution instead of Z-distribution</a:t>
            </a:r>
            <a:r>
              <a:rPr sz="1050" spc="-2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you </a:t>
            </a:r>
            <a:r>
              <a:rPr sz="1050" spc="2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plug </a:t>
            </a:r>
            <a:r>
              <a:rPr sz="1050" spc="1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 </a:t>
            </a:r>
            <a:r>
              <a:rPr sz="1100" i="1" spc="-30" dirty="0">
                <a:solidFill>
                  <a:schemeClr val="bg1">
                    <a:lumMod val="85000"/>
                  </a:schemeClr>
                </a:solidFill>
                <a:latin typeface="Georgia"/>
                <a:cs typeface="Georgia"/>
              </a:rPr>
              <a:t>s </a:t>
            </a:r>
            <a:r>
              <a:rPr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for</a:t>
            </a:r>
            <a:r>
              <a:rPr sz="1050" spc="5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sz="1100" i="1" spc="-45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σ</a:t>
            </a:r>
            <a:endParaRPr lang="en-US" sz="1100" i="1" spc="-45" dirty="0" smtClean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endParaRPr lang="en-US" sz="1050" u="sng" spc="-45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 startAt="2"/>
              <a:tabLst>
                <a:tab pos="167005" algn="l"/>
              </a:tabLst>
            </a:pPr>
            <a:r>
              <a:rPr lang="en-US" sz="1100" u="sng" spc="-45" dirty="0" smtClean="0">
                <a:latin typeface="Arial"/>
                <a:cs typeface="Arial"/>
              </a:rPr>
              <a:t>Other </a:t>
            </a:r>
            <a:r>
              <a:rPr lang="en-US" sz="1100" u="sng" spc="-45" dirty="0">
                <a:latin typeface="Arial"/>
                <a:cs typeface="Arial"/>
              </a:rPr>
              <a:t>Hypothesis Tests and Confidence Intervals you Can Make:</a:t>
            </a:r>
            <a:endParaRPr lang="en-US" sz="1050" u="sng" spc="-20" dirty="0">
              <a:latin typeface="Arial"/>
              <a:cs typeface="Arial"/>
            </a:endParaRPr>
          </a:p>
          <a:p>
            <a:pPr marL="1098550" marR="5080" lvl="3" indent="-171450">
              <a:lnSpc>
                <a:spcPts val="1360"/>
              </a:lnSpc>
              <a:spcBef>
                <a:spcPts val="45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85000"/>
                  </a:schemeClr>
                </a:solidFill>
              </a:rPr>
              <a:t>🔍 </a:t>
            </a:r>
            <a:r>
              <a:rPr lang="en-US" sz="1050" spc="10" dirty="0" smtClean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When </a:t>
            </a:r>
            <a:r>
              <a:rPr lang="en-US"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comparing </a:t>
            </a:r>
            <a:r>
              <a:rPr lang="en-US" sz="1050" spc="1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means </a:t>
            </a:r>
            <a:r>
              <a:rPr lang="en-US"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of </a:t>
            </a:r>
            <a:r>
              <a:rPr lang="en-US" sz="1050" spc="5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two </a:t>
            </a:r>
            <a:r>
              <a:rPr lang="en-US"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groups, </a:t>
            </a:r>
            <a:r>
              <a:rPr lang="en-US"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details </a:t>
            </a:r>
            <a:r>
              <a:rPr lang="en-US"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depend</a:t>
            </a:r>
            <a:r>
              <a:rPr lang="en-US" sz="1050" spc="-10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3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on  </a:t>
            </a:r>
            <a:r>
              <a:rPr lang="en-US" sz="1050" spc="20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paired </a:t>
            </a:r>
            <a:r>
              <a:rPr lang="en-US"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or</a:t>
            </a:r>
            <a:r>
              <a:rPr lang="en-US" sz="1050" spc="-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5" dirty="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rPr>
              <a:t>independent</a:t>
            </a:r>
            <a:endParaRPr lang="en-US" sz="1050" dirty="0">
              <a:solidFill>
                <a:schemeClr val="bg1">
                  <a:lumMod val="85000"/>
                </a:schemeClr>
              </a:solidFill>
              <a:latin typeface="Arial"/>
              <a:cs typeface="Arial"/>
            </a:endParaRPr>
          </a:p>
          <a:p>
            <a:pPr marL="1098550" lvl="3" indent="-171450">
              <a:spcBef>
                <a:spcPts val="30"/>
              </a:spcBef>
              <a:buFont typeface="Arial" panose="020B0604020202020204" pitchFamily="34" charset="0"/>
              <a:buChar char="•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lang="en-US" sz="1050" spc="5" dirty="0" smtClean="0">
                <a:latin typeface="Arial"/>
                <a:cs typeface="Arial"/>
              </a:rPr>
              <a:t>All </a:t>
            </a:r>
            <a:r>
              <a:rPr lang="en-US" sz="1050" spc="20" dirty="0">
                <a:latin typeface="Arial"/>
                <a:cs typeface="Arial"/>
              </a:rPr>
              <a:t>other details </a:t>
            </a:r>
            <a:r>
              <a:rPr lang="en-US" sz="1050" spc="30" dirty="0">
                <a:latin typeface="Arial"/>
                <a:cs typeface="Arial"/>
              </a:rPr>
              <a:t>of </a:t>
            </a:r>
            <a:r>
              <a:rPr lang="en-US" sz="1050" spc="20" dirty="0">
                <a:latin typeface="Arial"/>
                <a:cs typeface="Arial"/>
              </a:rPr>
              <a:t>the </a:t>
            </a:r>
            <a:r>
              <a:rPr lang="en-US" sz="1050" spc="10" dirty="0">
                <a:latin typeface="Arial"/>
                <a:cs typeface="Arial"/>
              </a:rPr>
              <a:t>inferential </a:t>
            </a:r>
            <a:r>
              <a:rPr lang="en-US" sz="1050" spc="25" dirty="0">
                <a:latin typeface="Arial"/>
                <a:cs typeface="Arial"/>
              </a:rPr>
              <a:t>framework </a:t>
            </a:r>
            <a:r>
              <a:rPr lang="en-US" sz="1050" spc="10" dirty="0">
                <a:latin typeface="Arial"/>
                <a:cs typeface="Arial"/>
              </a:rPr>
              <a:t>is </a:t>
            </a:r>
            <a:r>
              <a:rPr lang="en-US" sz="1050" spc="20" dirty="0">
                <a:latin typeface="Arial"/>
                <a:cs typeface="Arial"/>
              </a:rPr>
              <a:t>the</a:t>
            </a:r>
            <a:r>
              <a:rPr lang="en-US" sz="1050" spc="-10" dirty="0">
                <a:latin typeface="Arial"/>
                <a:cs typeface="Arial"/>
              </a:rPr>
              <a:t> </a:t>
            </a:r>
            <a:r>
              <a:rPr lang="en-US" sz="1050" spc="10" dirty="0">
                <a:latin typeface="Arial"/>
                <a:cs typeface="Arial"/>
              </a:rPr>
              <a:t>same...</a:t>
            </a: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endParaRPr lang="en-US" sz="1050" spc="10" dirty="0" smtClean="0">
              <a:solidFill>
                <a:srgbClr val="CCCCCC"/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30"/>
              </a:spcBef>
              <a:buAutoNum type="arabicPeriod"/>
              <a:tabLst>
                <a:tab pos="44386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840216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9405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5" dirty="0"/>
              <a:t>All </a:t>
            </a:r>
            <a:r>
              <a:rPr spc="20" dirty="0"/>
              <a:t>other details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10" dirty="0"/>
              <a:t>inferential </a:t>
            </a:r>
            <a:r>
              <a:rPr spc="25" dirty="0"/>
              <a:t>framework </a:t>
            </a:r>
            <a:r>
              <a:rPr spc="10" dirty="0"/>
              <a:t>is </a:t>
            </a:r>
            <a:r>
              <a:rPr spc="20" dirty="0"/>
              <a:t>the</a:t>
            </a:r>
            <a:r>
              <a:rPr spc="95" dirty="0"/>
              <a:t> </a:t>
            </a:r>
            <a:r>
              <a:rPr spc="10" dirty="0"/>
              <a:t>same...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9452" y="519188"/>
            <a:ext cx="2694305" cy="43942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800" i="1" spc="-15" baseline="-37037" dirty="0">
                <a:latin typeface="Georgia"/>
                <a:cs typeface="Georgia"/>
              </a:rPr>
              <a:t>HT </a:t>
            </a:r>
            <a:r>
              <a:rPr sz="1800" spc="-15" baseline="-37037" dirty="0">
                <a:latin typeface="Times New Roman"/>
                <a:cs typeface="Times New Roman"/>
              </a:rPr>
              <a:t>: </a:t>
            </a:r>
            <a:r>
              <a:rPr sz="1800" i="1" spc="-52" baseline="-37037" dirty="0">
                <a:latin typeface="Georgia"/>
                <a:cs typeface="Georgia"/>
              </a:rPr>
              <a:t>test </a:t>
            </a:r>
            <a:r>
              <a:rPr sz="1800" i="1" spc="-44" baseline="-37037" dirty="0">
                <a:latin typeface="Georgia"/>
                <a:cs typeface="Georgia"/>
              </a:rPr>
              <a:t>statistic </a:t>
            </a:r>
            <a:r>
              <a:rPr sz="1800" spc="345" baseline="-37037" dirty="0">
                <a:latin typeface="Times New Roman"/>
                <a:cs typeface="Times New Roman"/>
              </a:rPr>
              <a:t>= </a:t>
            </a:r>
            <a:r>
              <a:rPr sz="1200" i="1" u="sng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point estimate </a:t>
            </a:r>
            <a:r>
              <a:rPr sz="1200" u="sng" spc="-8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−</a:t>
            </a:r>
            <a:r>
              <a:rPr sz="1200" u="sng" spc="-13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 </a:t>
            </a:r>
            <a:r>
              <a:rPr sz="1200" i="1" u="sng" spc="-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null</a:t>
            </a:r>
            <a:endParaRPr sz="1200">
              <a:latin typeface="Georgia"/>
              <a:cs typeface="Georgia"/>
            </a:endParaRPr>
          </a:p>
          <a:p>
            <a:pPr marR="581025" algn="r">
              <a:lnSpc>
                <a:spcPct val="100000"/>
              </a:lnSpc>
              <a:spcBef>
                <a:spcPts val="185"/>
              </a:spcBef>
            </a:pP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9405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5" dirty="0"/>
              <a:t>All </a:t>
            </a:r>
            <a:r>
              <a:rPr spc="20" dirty="0"/>
              <a:t>other details </a:t>
            </a:r>
            <a:r>
              <a:rPr spc="30" dirty="0"/>
              <a:t>of </a:t>
            </a:r>
            <a:r>
              <a:rPr spc="20" dirty="0"/>
              <a:t>the </a:t>
            </a:r>
            <a:r>
              <a:rPr spc="10" dirty="0"/>
              <a:t>inferential </a:t>
            </a:r>
            <a:r>
              <a:rPr spc="25" dirty="0"/>
              <a:t>framework </a:t>
            </a:r>
            <a:r>
              <a:rPr spc="10" dirty="0"/>
              <a:t>is </a:t>
            </a:r>
            <a:r>
              <a:rPr spc="20" dirty="0"/>
              <a:t>the</a:t>
            </a:r>
            <a:r>
              <a:rPr spc="95" dirty="0"/>
              <a:t> </a:t>
            </a:r>
            <a:r>
              <a:rPr spc="10" dirty="0"/>
              <a:t>same...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9452" y="519188"/>
            <a:ext cx="2694305" cy="7829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800" i="1" spc="-15" baseline="-37037" dirty="0">
                <a:latin typeface="Georgia"/>
                <a:cs typeface="Georgia"/>
              </a:rPr>
              <a:t>HT </a:t>
            </a:r>
            <a:r>
              <a:rPr sz="1800" spc="-15" baseline="-37037" dirty="0">
                <a:latin typeface="Times New Roman"/>
                <a:cs typeface="Times New Roman"/>
              </a:rPr>
              <a:t>: </a:t>
            </a:r>
            <a:r>
              <a:rPr sz="1800" i="1" spc="-52" baseline="-37037" dirty="0">
                <a:latin typeface="Georgia"/>
                <a:cs typeface="Georgia"/>
              </a:rPr>
              <a:t>test </a:t>
            </a:r>
            <a:r>
              <a:rPr sz="1800" i="1" spc="-44" baseline="-37037" dirty="0">
                <a:latin typeface="Georgia"/>
                <a:cs typeface="Georgia"/>
              </a:rPr>
              <a:t>statistic </a:t>
            </a:r>
            <a:r>
              <a:rPr sz="1800" spc="345" baseline="-37037" dirty="0">
                <a:latin typeface="Times New Roman"/>
                <a:cs typeface="Times New Roman"/>
              </a:rPr>
              <a:t>= </a:t>
            </a:r>
            <a:r>
              <a:rPr sz="1200" i="1" u="sng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point estimate </a:t>
            </a:r>
            <a:r>
              <a:rPr sz="1200" u="sng" spc="-8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−</a:t>
            </a:r>
            <a:r>
              <a:rPr sz="1200" u="sng" spc="-130" dirty="0">
                <a:uFill>
                  <a:solidFill>
                    <a:srgbClr val="000000"/>
                  </a:solidFill>
                </a:uFill>
                <a:latin typeface="DejaVu Serif"/>
                <a:cs typeface="DejaVu Serif"/>
              </a:rPr>
              <a:t> </a:t>
            </a:r>
            <a:r>
              <a:rPr sz="1200" i="1" u="sng" spc="-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null</a:t>
            </a:r>
            <a:endParaRPr sz="1200">
              <a:latin typeface="Georgia"/>
              <a:cs typeface="Georgia"/>
            </a:endParaRPr>
          </a:p>
          <a:p>
            <a:pPr marR="581025" algn="r">
              <a:lnSpc>
                <a:spcPct val="100000"/>
              </a:lnSpc>
              <a:spcBef>
                <a:spcPts val="185"/>
              </a:spcBef>
            </a:pP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  <a:p>
            <a:pPr marL="62865">
              <a:lnSpc>
                <a:spcPct val="100000"/>
              </a:lnSpc>
              <a:spcBef>
                <a:spcPts val="1265"/>
              </a:spcBef>
            </a:pPr>
            <a:r>
              <a:rPr sz="1200" i="1" spc="20" dirty="0">
                <a:latin typeface="Georgia"/>
                <a:cs typeface="Georgia"/>
              </a:rPr>
              <a:t>CI </a:t>
            </a:r>
            <a:r>
              <a:rPr sz="1200" spc="-10" dirty="0">
                <a:latin typeface="Times New Roman"/>
                <a:cs typeface="Times New Roman"/>
              </a:rPr>
              <a:t>: </a:t>
            </a:r>
            <a:r>
              <a:rPr sz="1200" i="1" spc="-45" dirty="0">
                <a:latin typeface="Georgia"/>
                <a:cs typeface="Georgia"/>
              </a:rPr>
              <a:t>point estimate </a:t>
            </a:r>
            <a:r>
              <a:rPr sz="1200" spc="-80" dirty="0">
                <a:latin typeface="DejaVu Serif"/>
                <a:cs typeface="DejaVu Serif"/>
              </a:rPr>
              <a:t>± </a:t>
            </a:r>
            <a:r>
              <a:rPr sz="1200" i="1" spc="-30" dirty="0">
                <a:latin typeface="Georgia"/>
                <a:cs typeface="Georgia"/>
              </a:rPr>
              <a:t>critical </a:t>
            </a:r>
            <a:r>
              <a:rPr sz="1200" i="1" spc="-70" dirty="0">
                <a:latin typeface="Georgia"/>
                <a:cs typeface="Georgia"/>
              </a:rPr>
              <a:t>value </a:t>
            </a:r>
            <a:r>
              <a:rPr sz="1200" spc="-80" dirty="0">
                <a:latin typeface="DejaVu Serif"/>
                <a:cs typeface="DejaVu Serif"/>
              </a:rPr>
              <a:t>×</a:t>
            </a:r>
            <a:r>
              <a:rPr sz="1200" spc="-145" dirty="0">
                <a:latin typeface="DejaVu Serif"/>
                <a:cs typeface="DejaVu Serif"/>
              </a:rPr>
              <a:t> </a:t>
            </a:r>
            <a:r>
              <a:rPr sz="1200" i="1" spc="-5" dirty="0">
                <a:latin typeface="Georgia"/>
                <a:cs typeface="Georgia"/>
              </a:rPr>
              <a:t>SE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536" y="-31162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👫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261938" y="434975"/>
            <a:ext cx="4419600" cy="2082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20" dirty="0">
                <a:latin typeface="Arial"/>
                <a:cs typeface="Arial"/>
              </a:rPr>
              <a:t>Problem</a:t>
            </a:r>
            <a:r>
              <a:rPr lang="en-US" sz="1400" spc="-20" dirty="0">
                <a:latin typeface="Arial"/>
                <a:cs typeface="Arial"/>
              </a:rPr>
              <a:t>: Extra uncertainty is introduced into CLT hypothesis testing and confidence intervals when we </a:t>
            </a:r>
            <a:r>
              <a:rPr lang="en-US" sz="1400" spc="25" dirty="0">
                <a:latin typeface="Arial"/>
                <a:cs typeface="Arial"/>
              </a:rPr>
              <a:t>plug </a:t>
            </a:r>
            <a:r>
              <a:rPr lang="en-US" sz="1400" spc="10" dirty="0">
                <a:latin typeface="Arial"/>
                <a:cs typeface="Arial"/>
              </a:rPr>
              <a:t>in </a:t>
            </a:r>
            <a:r>
              <a:rPr lang="en-US" sz="1400" i="1" spc="-30" dirty="0">
                <a:latin typeface="Georgia"/>
                <a:cs typeface="Georgia"/>
              </a:rPr>
              <a:t>s </a:t>
            </a:r>
            <a:r>
              <a:rPr lang="en-US" sz="1400" spc="25" dirty="0">
                <a:latin typeface="Arial"/>
                <a:cs typeface="Arial"/>
              </a:rPr>
              <a:t>for</a:t>
            </a:r>
            <a:r>
              <a:rPr lang="en-US" sz="1400" spc="55" dirty="0">
                <a:latin typeface="Arial"/>
                <a:cs typeface="Arial"/>
              </a:rPr>
              <a:t> </a:t>
            </a:r>
            <a:r>
              <a:rPr lang="en-US" sz="1400" i="1" spc="-45" dirty="0" smtClean="0">
                <a:latin typeface="Arial"/>
                <a:cs typeface="Arial"/>
              </a:rPr>
              <a:t>σ.</a:t>
            </a: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>
              <a:latin typeface="Arial"/>
              <a:cs typeface="Arial"/>
            </a:endParaRPr>
          </a:p>
          <a:p>
            <a:pPr marL="698500" lvl="1" indent="-228600">
              <a:spcBef>
                <a:spcPts val="135"/>
              </a:spcBef>
              <a:buFont typeface="+mj-lt"/>
              <a:buAutoNum type="arabicPeriod"/>
              <a:tabLst>
                <a:tab pos="167005" algn="l"/>
              </a:tabLst>
            </a:pPr>
            <a:endParaRPr lang="en-US" sz="1400" i="1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u="sng" spc="-45" dirty="0" smtClean="0">
                <a:latin typeface="Arial"/>
                <a:cs typeface="Arial"/>
              </a:rPr>
              <a:t>Old </a:t>
            </a:r>
            <a:r>
              <a:rPr lang="en-US" sz="1400" u="sng" spc="-45" dirty="0">
                <a:latin typeface="Arial"/>
                <a:cs typeface="Arial"/>
              </a:rPr>
              <a:t>Solution (from Unit 3): </a:t>
            </a:r>
            <a:endParaRPr lang="en-US" sz="1400" u="sng" spc="-45" dirty="0" smtClean="0">
              <a:latin typeface="Arial"/>
              <a:cs typeface="Arial"/>
            </a:endParaRPr>
          </a:p>
          <a:p>
            <a:pPr marL="469900" lvl="1">
              <a:spcBef>
                <a:spcPts val="135"/>
              </a:spcBef>
              <a:tabLst>
                <a:tab pos="167005" algn="l"/>
              </a:tabLst>
            </a:pPr>
            <a:r>
              <a:rPr lang="en-US" sz="1400" spc="-45" dirty="0" smtClean="0">
                <a:latin typeface="Arial"/>
                <a:cs typeface="Arial"/>
              </a:rPr>
              <a:t>When </a:t>
            </a:r>
            <a:r>
              <a:rPr lang="en-US" sz="1400" spc="-45" dirty="0">
                <a:latin typeface="Arial"/>
                <a:cs typeface="Arial"/>
              </a:rPr>
              <a:t>we don’t know </a:t>
            </a:r>
            <a:r>
              <a:rPr lang="en-US" sz="1400" spc="-45" dirty="0" smtClean="0">
                <a:latin typeface="Arial"/>
                <a:cs typeface="Arial"/>
              </a:rPr>
              <a:t>σ, </a:t>
            </a:r>
            <a:r>
              <a:rPr lang="en-US" sz="1400" u="sng" spc="-45" dirty="0" smtClean="0">
                <a:latin typeface="Arial"/>
                <a:cs typeface="Arial"/>
              </a:rPr>
              <a:t>only</a:t>
            </a:r>
            <a:r>
              <a:rPr lang="en-US" sz="1400" spc="-45" dirty="0" smtClean="0">
                <a:latin typeface="Arial"/>
                <a:cs typeface="Arial"/>
              </a:rPr>
              <a:t> </a:t>
            </a:r>
            <a:r>
              <a:rPr lang="en-US" sz="1400" spc="-45" dirty="0">
                <a:latin typeface="Arial"/>
                <a:cs typeface="Arial"/>
              </a:rPr>
              <a:t>proceed with CLT hypothesis testing (or confidence interval) if </a:t>
            </a:r>
            <a:r>
              <a:rPr lang="en-US" sz="1400" spc="-45" dirty="0" smtClean="0">
                <a:solidFill>
                  <a:srgbClr val="C00000"/>
                </a:solidFill>
                <a:latin typeface="Arial"/>
                <a:cs typeface="Arial"/>
              </a:rPr>
              <a:t>n&gt;30 </a:t>
            </a:r>
            <a:r>
              <a:rPr lang="en-US" sz="1400" i="1" spc="-45" dirty="0" smtClean="0">
                <a:latin typeface="Arial"/>
                <a:cs typeface="Arial"/>
              </a:rPr>
              <a:t>(even if the population was normal)</a:t>
            </a:r>
            <a:r>
              <a:rPr lang="en-US" sz="1400" spc="-45" dirty="0" smtClean="0">
                <a:latin typeface="Arial"/>
                <a:cs typeface="Arial"/>
              </a:rPr>
              <a:t>. </a:t>
            </a:r>
            <a:endParaRPr lang="en-US" sz="1400" i="1" spc="-45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152650" y="931907"/>
                <a:ext cx="991746" cy="3565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smtClean="0"/>
                  <a:t>Ex: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1200" i="1"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f>
                      <m:f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12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650" y="931907"/>
                <a:ext cx="991746" cy="3565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838450" y="997033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24228" y="843144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s</a:t>
            </a:r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1924049" y="1275305"/>
            <a:ext cx="381000" cy="302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7705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516902"/>
            <a:ext cx="38957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135"/>
              </a:spcBef>
              <a:tabLst>
                <a:tab pos="167005" algn="l"/>
              </a:tabLst>
            </a:pPr>
            <a:endParaRPr lang="en-US" sz="1050" spc="10" dirty="0">
              <a:solidFill>
                <a:srgbClr val="CCCCCC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71" y="-98425"/>
            <a:ext cx="403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“Old Rules” from Unit 3…</a:t>
            </a:r>
          </a:p>
          <a:p>
            <a:endParaRPr lang="en-US" sz="2800" b="1" dirty="0"/>
          </a:p>
          <a:p>
            <a:r>
              <a:rPr lang="en-US" sz="2800" b="1" u="sng" dirty="0" smtClean="0"/>
              <a:t>When</a:t>
            </a:r>
            <a:r>
              <a:rPr lang="en-US" sz="2800" b="1" dirty="0" smtClean="0"/>
              <a:t> can we make a CLT confidence interval or hypothesis test?</a:t>
            </a:r>
            <a:endParaRPr lang="en-US" sz="2800" b="1" dirty="0"/>
          </a:p>
        </p:txBody>
      </p:sp>
      <p:pic>
        <p:nvPicPr>
          <p:cNvPr id="2050" name="Picture 2" descr="Person Marking Check on Opened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2337376"/>
            <a:ext cx="1411767" cy="94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3522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12403</TotalTime>
  <Words>4352</Words>
  <Application>Microsoft Office PowerPoint</Application>
  <PresentationFormat>Custom</PresentationFormat>
  <Paragraphs>1008</Paragraphs>
  <Slides>74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3" baseType="lpstr">
      <vt:lpstr>Arial</vt:lpstr>
      <vt:lpstr>Calibri</vt:lpstr>
      <vt:lpstr>Cambria Math</vt:lpstr>
      <vt:lpstr>DejaVu Serif</vt:lpstr>
      <vt:lpstr>Georgia</vt:lpstr>
      <vt:lpstr>Times New Roman</vt:lpstr>
      <vt:lpstr>Trebuchet MS</vt:lpstr>
      <vt:lpstr>Verdana</vt:lpstr>
      <vt:lpstr>Office Theme</vt:lpstr>
      <vt:lpstr>PowerPoint Presentation</vt:lpstr>
      <vt:lpstr>Outline</vt:lpstr>
      <vt:lpstr>Announcements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PowerPoint Presentation</vt:lpstr>
      <vt:lpstr>PowerPoint Presentation</vt:lpstr>
      <vt:lpstr>Outline</vt:lpstr>
      <vt:lpstr>PowerPoint Presentation</vt:lpstr>
      <vt:lpstr>PowerPoint Presentation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Outline</vt:lpstr>
      <vt:lpstr>PowerPoint Presentation</vt:lpstr>
      <vt:lpstr>PowerPoint Presentation</vt:lpstr>
      <vt:lpstr>PowerPoint Presentation</vt:lpstr>
      <vt:lpstr>Outline</vt:lpstr>
      <vt:lpstr>Outline</vt:lpstr>
      <vt:lpstr>Outline</vt:lpstr>
      <vt:lpstr>Outline</vt:lpstr>
      <vt:lpstr>Outline</vt:lpstr>
      <vt:lpstr>Outline</vt:lpstr>
      <vt:lpstr>Example 1: Zinc in water</vt:lpstr>
      <vt:lpstr>Example 1: Zinc in water</vt:lpstr>
      <vt:lpstr>Example 1: Zinc in water</vt:lpstr>
      <vt:lpstr>Example 1: Zinc in water</vt:lpstr>
      <vt:lpstr>Example 1: Zinc in water</vt:lpstr>
      <vt:lpstr>Analyzing paired data</vt:lpstr>
      <vt:lpstr>Parameter and point estimate for paired data</vt:lpstr>
      <vt:lpstr>PowerPoint Presentation</vt:lpstr>
      <vt:lpstr>For comparing average zinc concentration levels in the bottom  and surface when the data are paired:</vt:lpstr>
      <vt:lpstr>For comparing average zinc concentration levels in the bottom  and surface when the data are paired:</vt:lpstr>
      <vt:lpstr>▶ Dependent (paired) groups (e.g. pre/post weights of  subjects in a weight loss study, twin studies, etc.)</vt:lpstr>
      <vt:lpstr>3. All other details of the inferential framework is the same...</vt:lpstr>
      <vt:lpstr>Outline</vt:lpstr>
      <vt:lpstr>Outline</vt:lpstr>
      <vt:lpstr>Outline</vt:lpstr>
      <vt:lpstr>Parameter and point estimate for independent data</vt:lpstr>
      <vt:lpstr>Example 2: Gender gap in salaries</vt:lpstr>
      <vt:lpstr>Example 2: Gender gap in salaries</vt:lpstr>
      <vt:lpstr>Example 2: Gender gap in salaries</vt:lpstr>
      <vt:lpstr>PowerPoint Presentation</vt:lpstr>
      <vt:lpstr>For comparing average salaries in two independent groups</vt:lpstr>
      <vt:lpstr>PowerPoint Presentation</vt:lpstr>
      <vt:lpstr>3. All other details of the inferential framework is the same...</vt:lpstr>
      <vt:lpstr>2. T corrects for uncertainty introduced by plugging in s for σ</vt:lpstr>
      <vt:lpstr>2. T corrects for uncertainty introduced by plugging in s for σ</vt:lpstr>
      <vt:lpstr>PowerPoint Presentation</vt:lpstr>
      <vt:lpstr>PowerPoint Presentation</vt:lpstr>
      <vt:lpstr>Outline</vt:lpstr>
      <vt:lpstr>3. All other details of the inferential framework is the same...</vt:lpstr>
      <vt:lpstr>3. All other details of the inferential framework is the same...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4: Inference for numerical data - 1. Inference using the t-distribution</dc:title>
  <dc:creator>Sta 101 - Spring 2016</dc:creator>
  <cp:lastModifiedBy>Dr Victoria Ellison, Ph.D.</cp:lastModifiedBy>
  <cp:revision>73</cp:revision>
  <cp:lastPrinted>2018-10-15T17:56:42Z</cp:lastPrinted>
  <dcterms:created xsi:type="dcterms:W3CDTF">2018-10-09T18:10:39Z</dcterms:created>
  <dcterms:modified xsi:type="dcterms:W3CDTF">2019-02-25T19:07:26Z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2016-02-29T00:00:00Z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2018-10-09T00:00:00Z</vt:filetime>
  </property>
</Properties>
</file>