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321" r:id="rId4"/>
    <p:sldId id="322" r:id="rId5"/>
    <p:sldId id="261" r:id="rId6"/>
    <p:sldId id="262" r:id="rId7"/>
    <p:sldId id="263" r:id="rId8"/>
    <p:sldId id="323" r:id="rId9"/>
    <p:sldId id="324" r:id="rId10"/>
    <p:sldId id="315" r:id="rId11"/>
    <p:sldId id="316" r:id="rId12"/>
    <p:sldId id="317" r:id="rId13"/>
    <p:sldId id="264" r:id="rId14"/>
    <p:sldId id="265" r:id="rId15"/>
    <p:sldId id="266" r:id="rId16"/>
    <p:sldId id="325" r:id="rId17"/>
    <p:sldId id="319" r:id="rId18"/>
    <p:sldId id="329" r:id="rId19"/>
    <p:sldId id="330" r:id="rId20"/>
    <p:sldId id="331" r:id="rId21"/>
    <p:sldId id="332" r:id="rId22"/>
    <p:sldId id="335" r:id="rId23"/>
    <p:sldId id="326" r:id="rId24"/>
    <p:sldId id="318" r:id="rId25"/>
    <p:sldId id="333" r:id="rId26"/>
    <p:sldId id="334" r:id="rId27"/>
    <p:sldId id="336" r:id="rId28"/>
    <p:sldId id="275" r:id="rId29"/>
    <p:sldId id="277" r:id="rId30"/>
    <p:sldId id="278" r:id="rId31"/>
    <p:sldId id="279" r:id="rId32"/>
    <p:sldId id="320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337" r:id="rId47"/>
    <p:sldId id="338" r:id="rId48"/>
    <p:sldId id="294" r:id="rId49"/>
    <p:sldId id="295" r:id="rId50"/>
    <p:sldId id="340" r:id="rId51"/>
    <p:sldId id="339" r:id="rId52"/>
    <p:sldId id="312" r:id="rId53"/>
    <p:sldId id="313" r:id="rId54"/>
    <p:sldId id="298" r:id="rId55"/>
    <p:sldId id="348" r:id="rId56"/>
    <p:sldId id="349" r:id="rId57"/>
    <p:sldId id="299" r:id="rId58"/>
    <p:sldId id="341" r:id="rId59"/>
    <p:sldId id="342" r:id="rId60"/>
    <p:sldId id="303" r:id="rId61"/>
    <p:sldId id="345" r:id="rId62"/>
    <p:sldId id="346" r:id="rId63"/>
    <p:sldId id="350" r:id="rId64"/>
    <p:sldId id="351" r:id="rId65"/>
    <p:sldId id="343" r:id="rId66"/>
    <p:sldId id="314" r:id="rId67"/>
    <p:sldId id="347" r:id="rId68"/>
    <p:sldId id="307" r:id="rId69"/>
  </p:sldIdLst>
  <p:sldSz cx="4610100" cy="346075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2" autoAdjust="0"/>
    <p:restoredTop sz="94660"/>
  </p:normalViewPr>
  <p:slideViewPr>
    <p:cSldViewPr>
      <p:cViewPr>
        <p:scale>
          <a:sx n="125" d="100"/>
          <a:sy n="125" d="100"/>
        </p:scale>
        <p:origin x="1280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04E93-C0B7-4DEF-B595-5941C453CCC8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7DDE0-DF32-4BFF-8311-BFB21100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7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6E3CB-F467-49AB-A630-14D097922D5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F4E9A-8547-422E-98E9-8E3DE739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9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4E9A-8547-422E-98E9-8E3DE739650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9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36" y="57937"/>
            <a:ext cx="4415027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465" y="717909"/>
            <a:ext cx="2220595" cy="178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27982" y="3283980"/>
            <a:ext cx="107314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111" y="438785"/>
            <a:ext cx="4102100" cy="643255"/>
          </a:xfrm>
          <a:prstGeom prst="rect">
            <a:avLst/>
          </a:prstGeom>
          <a:solidFill>
            <a:srgbClr val="024F84"/>
          </a:solidFill>
        </p:spPr>
        <p:txBody>
          <a:bodyPr vert="horz" wrap="square" lIns="0" tIns="53340" rIns="0" bIns="0" rtlCol="0">
            <a:spAutoFit/>
          </a:bodyPr>
          <a:lstStyle/>
          <a:p>
            <a:pPr marL="510540">
              <a:lnSpc>
                <a:spcPct val="100000"/>
              </a:lnSpc>
              <a:spcBef>
                <a:spcPts val="420"/>
              </a:spcBef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4: 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numerical</a:t>
            </a:r>
            <a:r>
              <a:rPr sz="14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47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1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Bootstrapping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1338" y="1294244"/>
            <a:ext cx="148526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30" dirty="0">
                <a:latin typeface="Arial"/>
                <a:cs typeface="Arial"/>
              </a:rPr>
              <a:t>Sta </a:t>
            </a:r>
            <a:r>
              <a:rPr sz="1200" spc="-10" dirty="0">
                <a:latin typeface="Arial"/>
                <a:cs typeface="Arial"/>
              </a:rPr>
              <a:t>101 </a:t>
            </a:r>
            <a:r>
              <a:rPr lang="en-US" sz="1200" spc="40" dirty="0" smtClean="0">
                <a:latin typeface="Arial"/>
                <a:cs typeface="Arial"/>
              </a:rPr>
              <a:t>–</a:t>
            </a:r>
            <a:r>
              <a:rPr sz="1200" spc="40" dirty="0" smtClean="0">
                <a:latin typeface="Arial"/>
                <a:cs typeface="Arial"/>
              </a:rPr>
              <a:t> </a:t>
            </a:r>
            <a:r>
              <a:rPr lang="en-US" sz="1200" spc="-25" dirty="0" smtClean="0">
                <a:latin typeface="Arial"/>
                <a:cs typeface="Arial"/>
              </a:rPr>
              <a:t>Spring 2019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658" y="1664716"/>
            <a:ext cx="219075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Duke </a:t>
            </a:r>
            <a:r>
              <a:rPr sz="800" spc="-30" dirty="0">
                <a:latin typeface="Arial"/>
                <a:cs typeface="Arial"/>
              </a:rPr>
              <a:t>University, </a:t>
            </a:r>
            <a:r>
              <a:rPr sz="800" spc="-15" dirty="0">
                <a:latin typeface="Arial"/>
                <a:cs typeface="Arial"/>
              </a:rPr>
              <a:t>Department </a:t>
            </a:r>
            <a:r>
              <a:rPr sz="800" spc="-10" dirty="0">
                <a:latin typeface="Arial"/>
                <a:cs typeface="Arial"/>
              </a:rPr>
              <a:t>of </a:t>
            </a:r>
            <a:r>
              <a:rPr sz="800" spc="-15" dirty="0">
                <a:latin typeface="Arial"/>
                <a:cs typeface="Arial"/>
              </a:rPr>
              <a:t>Statistical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Science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11" y="2967736"/>
            <a:ext cx="95567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800" spc="-45" dirty="0" smtClean="0">
                <a:solidFill>
                  <a:srgbClr val="024F84"/>
                </a:solidFill>
                <a:latin typeface="Arial"/>
                <a:cs typeface="Arial"/>
              </a:rPr>
              <a:t>Dr. Ellison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6850" y="2967736"/>
            <a:ext cx="290068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Slides </a:t>
            </a:r>
            <a:r>
              <a:rPr sz="800" spc="-5" dirty="0">
                <a:latin typeface="Arial"/>
                <a:cs typeface="Arial"/>
              </a:rPr>
              <a:t>posted </a:t>
            </a:r>
            <a:r>
              <a:rPr sz="800" spc="-10" dirty="0">
                <a:latin typeface="Arial"/>
                <a:cs typeface="Arial"/>
              </a:rPr>
              <a:t>at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lang="en-US" sz="800" spc="25" dirty="0" smtClean="0">
                <a:latin typeface="Arial"/>
                <a:cs typeface="Arial"/>
              </a:rPr>
              <a:t>https://</a:t>
            </a:r>
            <a:r>
              <a:rPr lang="en-US" sz="800" spc="25" dirty="0" smtClean="0">
                <a:latin typeface="Arial"/>
                <a:cs typeface="Arial"/>
              </a:rPr>
              <a:t>www2.stat.duke.edu/courses/Spring19/sta101.001</a:t>
            </a:r>
            <a:r>
              <a:rPr lang="en-US" sz="800" spc="25" dirty="0" smtClean="0">
                <a:latin typeface="Arial"/>
                <a:cs typeface="Arial"/>
              </a:rPr>
              <a:t>/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2579215" y="1958975"/>
            <a:ext cx="762054" cy="768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1647697" y="2184070"/>
            <a:ext cx="1312545" cy="420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592988"/>
            <a:ext cx="4025900" cy="21154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7005" algn="l"/>
              </a:tabLst>
            </a:pPr>
            <a:r>
              <a:rPr lang="en-US" sz="1200" b="1" dirty="0" smtClean="0">
                <a:solidFill>
                  <a:srgbClr val="002060"/>
                </a:solidFill>
                <a:latin typeface="Arial"/>
                <a:cs typeface="Arial"/>
              </a:rPr>
              <a:t>What are some reasons to use </a:t>
            </a:r>
            <a:r>
              <a:rPr lang="en-US" sz="1200" b="1" u="sng" dirty="0" smtClean="0">
                <a:solidFill>
                  <a:srgbClr val="002060"/>
                </a:solidFill>
                <a:latin typeface="Arial"/>
                <a:cs typeface="Arial"/>
              </a:rPr>
              <a:t>bootstrapping methods </a:t>
            </a:r>
            <a:r>
              <a:rPr lang="en-US" sz="1200" b="1" dirty="0" smtClean="0">
                <a:solidFill>
                  <a:srgbClr val="002060"/>
                </a:solidFill>
                <a:latin typeface="Arial"/>
                <a:cs typeface="Arial"/>
              </a:rPr>
              <a:t>to create a confidence interval or conduct a hypothesis test </a:t>
            </a:r>
            <a:r>
              <a:rPr lang="en-US" sz="1200" b="1" u="sng" dirty="0" smtClean="0">
                <a:solidFill>
                  <a:srgbClr val="002060"/>
                </a:solidFill>
                <a:latin typeface="Arial"/>
                <a:cs typeface="Arial"/>
              </a:rPr>
              <a:t>instead of CLT-based methods?</a:t>
            </a:r>
          </a:p>
          <a:p>
            <a:pPr marL="698500" lvl="1" indent="-228600">
              <a:spcBef>
                <a:spcPts val="135"/>
              </a:spcBef>
              <a:buFont typeface="+mj-lt"/>
              <a:buAutoNum type="alphaLcParenR"/>
              <a:tabLst>
                <a:tab pos="167005" algn="l"/>
              </a:tabLst>
            </a:pPr>
            <a:r>
              <a:rPr lang="en-US" sz="1050" dirty="0" smtClean="0">
                <a:solidFill>
                  <a:srgbClr val="002060"/>
                </a:solidFill>
                <a:latin typeface="Arial"/>
                <a:cs typeface="Arial"/>
              </a:rPr>
              <a:t>The population parameter of interest is _________.</a:t>
            </a:r>
          </a:p>
          <a:p>
            <a:pPr marL="698500" lvl="1" indent="-228600">
              <a:spcBef>
                <a:spcPts val="135"/>
              </a:spcBef>
              <a:buFont typeface="+mj-lt"/>
              <a:buAutoNum type="alphaLcParenR"/>
              <a:tabLst>
                <a:tab pos="167005" algn="l"/>
              </a:tabLst>
            </a:pPr>
            <a:r>
              <a:rPr lang="en-US" sz="1050" dirty="0" smtClean="0">
                <a:solidFill>
                  <a:srgbClr val="002060"/>
                </a:solidFill>
                <a:latin typeface="Arial"/>
                <a:cs typeface="Arial"/>
              </a:rPr>
              <a:t>The conditions for CLT-based methods are ______ strict. In bootstrapping methods you don’t need:</a:t>
            </a:r>
          </a:p>
          <a:p>
            <a:pPr marL="1212850" lvl="2" indent="-285750">
              <a:spcBef>
                <a:spcPts val="135"/>
              </a:spcBef>
              <a:buFont typeface="+mj-lt"/>
              <a:buAutoNum type="romanLcPeriod"/>
              <a:tabLst>
                <a:tab pos="167005" algn="l"/>
              </a:tabLst>
            </a:pPr>
            <a:r>
              <a:rPr lang="en-US" sz="1050" dirty="0" smtClean="0">
                <a:solidFill>
                  <a:srgbClr val="002060"/>
                </a:solidFill>
                <a:latin typeface="Arial"/>
                <a:cs typeface="Arial"/>
              </a:rPr>
              <a:t>___________________________________</a:t>
            </a:r>
          </a:p>
          <a:p>
            <a:pPr marL="1212850" lvl="2" indent="-285750">
              <a:spcBef>
                <a:spcPts val="135"/>
              </a:spcBef>
              <a:buFont typeface="+mj-lt"/>
              <a:buAutoNum type="romanLcPeriod"/>
              <a:tabLst>
                <a:tab pos="167005" algn="l"/>
              </a:tabLst>
            </a:pPr>
            <a:r>
              <a:rPr lang="en-US" sz="1050" dirty="0" smtClean="0">
                <a:solidFill>
                  <a:srgbClr val="002060"/>
                </a:solidFill>
                <a:latin typeface="Arial"/>
                <a:cs typeface="Arial"/>
              </a:rPr>
              <a:t>___________________________________</a:t>
            </a:r>
          </a:p>
          <a:p>
            <a:pPr marL="469900" lvl="1">
              <a:spcBef>
                <a:spcPts val="135"/>
              </a:spcBef>
              <a:tabLst>
                <a:tab pos="167005" algn="l"/>
              </a:tabLst>
            </a:pPr>
            <a:r>
              <a:rPr lang="en-US" sz="1050" dirty="0" smtClean="0">
                <a:solidFill>
                  <a:srgbClr val="002060"/>
                </a:solidFill>
                <a:latin typeface="Arial"/>
                <a:cs typeface="Arial"/>
              </a:rPr>
              <a:t>Therefore you can create a confidence interval or conduct a hypothesis test on population parameters like _____, ______, _______ under less strict conditions.</a:t>
            </a:r>
            <a:endParaRPr lang="en-US" sz="1050" i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69900" lvl="1">
              <a:spcBef>
                <a:spcPts val="135"/>
              </a:spcBef>
              <a:tabLst>
                <a:tab pos="167005" algn="l"/>
              </a:tabLst>
            </a:pPr>
            <a:endParaRPr lang="en-US" sz="1050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</p:spTree>
    <p:extLst>
      <p:ext uri="{BB962C8B-B14F-4D97-AF65-F5344CB8AC3E}">
        <p14:creationId xmlns:p14="http://schemas.microsoft.com/office/powerpoint/2010/main" val="1400693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3"/>
              <p:cNvSpPr txBox="1"/>
              <p:nvPr/>
            </p:nvSpPr>
            <p:spPr>
              <a:xfrm>
                <a:off x="240411" y="592988"/>
                <a:ext cx="4025900" cy="210262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  <a:tabLst>
                    <a:tab pos="167005" algn="l"/>
                  </a:tabLst>
                </a:pPr>
                <a:r>
                  <a:rPr lang="en-US" sz="1200" b="1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What are some reasons to use </a:t>
                </a:r>
                <a:r>
                  <a:rPr lang="en-US" sz="1200" b="1" u="sng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bootstrapping methods </a:t>
                </a:r>
                <a:r>
                  <a:rPr lang="en-US" sz="1200" b="1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to create a confidence interval or conduct a hypothesis test </a:t>
                </a:r>
                <a:r>
                  <a:rPr lang="en-US" sz="1200" b="1" u="sng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instead of CLT-based methods?</a:t>
                </a:r>
              </a:p>
              <a:p>
                <a:pPr marL="698500" lvl="1" indent="-228600">
                  <a:spcBef>
                    <a:spcPts val="135"/>
                  </a:spcBef>
                  <a:buFont typeface="+mj-lt"/>
                  <a:buAutoNum type="alphaLcParenR"/>
                  <a:tabLst>
                    <a:tab pos="167005" algn="l"/>
                  </a:tabLst>
                </a:pPr>
                <a:r>
                  <a:rPr lang="en-US" sz="1050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The population parameter of interest is the </a:t>
                </a:r>
                <a:r>
                  <a:rPr lang="en-US" sz="1050" u="sng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median</a:t>
                </a:r>
                <a:r>
                  <a:rPr lang="en-US" sz="1050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.</a:t>
                </a:r>
              </a:p>
              <a:p>
                <a:pPr marL="698500" lvl="1" indent="-228600">
                  <a:spcBef>
                    <a:spcPts val="135"/>
                  </a:spcBef>
                  <a:buFont typeface="+mj-lt"/>
                  <a:buAutoNum type="alphaLcParenR"/>
                  <a:tabLst>
                    <a:tab pos="167005" algn="l"/>
                  </a:tabLst>
                </a:pPr>
                <a:r>
                  <a:rPr lang="en-US" sz="1050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The conditions for CLT-based methods are </a:t>
                </a:r>
                <a:r>
                  <a:rPr lang="en-US" sz="1050" u="sng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more</a:t>
                </a:r>
                <a:r>
                  <a:rPr lang="en-US" sz="1050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 strict. In bootstrapping methods you don’t </a:t>
                </a:r>
                <a:r>
                  <a:rPr lang="en-US" sz="1050" i="1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need</a:t>
                </a:r>
                <a:r>
                  <a:rPr lang="en-US" sz="1050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:</a:t>
                </a:r>
              </a:p>
              <a:p>
                <a:pPr marL="1212850" lvl="2" indent="-285750">
                  <a:spcBef>
                    <a:spcPts val="135"/>
                  </a:spcBef>
                  <a:buFont typeface="+mj-lt"/>
                  <a:buAutoNum type="romanLcPeriod"/>
                  <a:tabLst>
                    <a:tab pos="167005" algn="l"/>
                  </a:tabLst>
                </a:pPr>
                <a:r>
                  <a:rPr lang="en-US" sz="1050" u="sng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n &gt; 30 OR</a:t>
                </a:r>
                <a:endParaRPr lang="en-US" sz="1050" u="sng" dirty="0" smtClean="0">
                  <a:solidFill>
                    <a:srgbClr val="002060"/>
                  </a:solidFill>
                  <a:latin typeface="Arial"/>
                  <a:cs typeface="Arial"/>
                </a:endParaRPr>
              </a:p>
              <a:p>
                <a:pPr marL="1212850" lvl="2" indent="-285750">
                  <a:spcBef>
                    <a:spcPts val="135"/>
                  </a:spcBef>
                  <a:buFont typeface="+mj-lt"/>
                  <a:buAutoNum type="romanLcPeriod"/>
                  <a:tabLst>
                    <a:tab pos="167005" algn="l"/>
                  </a:tabLst>
                </a:pPr>
                <a:r>
                  <a:rPr lang="en-US" sz="1050" u="sng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The population distribution </a:t>
                </a:r>
                <a:r>
                  <a:rPr lang="en-US" sz="1050" u="sng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to be approx. normal</a:t>
                </a:r>
                <a:endParaRPr lang="en-US" sz="1050" u="sng" dirty="0" smtClean="0">
                  <a:solidFill>
                    <a:srgbClr val="002060"/>
                  </a:solidFill>
                  <a:latin typeface="Arial"/>
                  <a:cs typeface="Arial"/>
                </a:endParaRPr>
              </a:p>
              <a:p>
                <a:pPr marL="12700">
                  <a:spcBef>
                    <a:spcPts val="135"/>
                  </a:spcBef>
                  <a:tabLst>
                    <a:tab pos="167005" algn="l"/>
                  </a:tabLst>
                </a:pPr>
                <a:r>
                  <a:rPr lang="en-US" sz="1050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	              Therefore you can create a confidence interval or 		              conduct a hypothesis test on population parameters               	              like</a:t>
                </a:r>
                <a14:m>
                  <m:oMath xmlns:m="http://schemas.openxmlformats.org/officeDocument/2006/math">
                    <m:r>
                      <a:rPr lang="el-GR" sz="1050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/>
                      </a:rPr>
                      <m:t>𝜇</m:t>
                    </m:r>
                    <m:r>
                      <a:rPr lang="en-US" sz="1050" b="0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sSub>
                      <m:sSubPr>
                        <m:ctrlPr>
                          <a:rPr lang="en-US" sz="1050" i="1" u="sng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050" i="1" u="sng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𝜇</m:t>
                        </m:r>
                      </m:e>
                      <m:sub>
                        <m:r>
                          <a:rPr lang="en-US" sz="1050" b="0" i="1" u="sng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𝑑𝑖𝑓𝑓</m:t>
                        </m:r>
                      </m:sub>
                    </m:sSub>
                    <m:r>
                      <a:rPr lang="en-US" sz="1050" b="0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1050" b="0" i="1" u="sng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/>
                      </a:rPr>
                      <m:t>𝑝</m:t>
                    </m:r>
                  </m:oMath>
                </a14:m>
                <a:r>
                  <a:rPr lang="en-US" sz="1050" i="1" u="sng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 (others exist) </a:t>
                </a:r>
                <a:r>
                  <a:rPr lang="en-US" sz="1050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under less strict conditions.</a:t>
                </a:r>
                <a:endParaRPr lang="en-US" sz="1050" i="1" dirty="0">
                  <a:solidFill>
                    <a:srgbClr val="00206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1" y="592988"/>
                <a:ext cx="4025900" cy="2102627"/>
              </a:xfrm>
              <a:prstGeom prst="rect">
                <a:avLst/>
              </a:prstGeom>
              <a:blipFill>
                <a:blip r:embed="rId2"/>
                <a:stretch>
                  <a:fillRect l="-1967" t="-1739" r="-8472" b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</p:spTree>
    <p:extLst>
      <p:ext uri="{BB962C8B-B14F-4D97-AF65-F5344CB8AC3E}">
        <p14:creationId xmlns:p14="http://schemas.microsoft.com/office/powerpoint/2010/main" val="360220477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663575"/>
            <a:ext cx="3505200" cy="2152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1050" y="2035175"/>
            <a:ext cx="3048000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2250" y="2795217"/>
            <a:ext cx="1676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Some CLT conditions still </a:t>
            </a:r>
            <a:r>
              <a:rPr lang="en-US" sz="1050" i="1" dirty="0" smtClean="0">
                <a:solidFill>
                  <a:srgbClr val="00B050"/>
                </a:solidFill>
              </a:rPr>
              <a:t>do</a:t>
            </a:r>
            <a:r>
              <a:rPr lang="en-US" sz="1050" dirty="0" smtClean="0">
                <a:solidFill>
                  <a:srgbClr val="00B050"/>
                </a:solidFill>
              </a:rPr>
              <a:t> apply however: </a:t>
            </a:r>
            <a:r>
              <a:rPr lang="en-US" sz="1050" b="1" dirty="0" smtClean="0">
                <a:solidFill>
                  <a:srgbClr val="00B050"/>
                </a:solidFill>
              </a:rPr>
              <a:t>Sample should be random</a:t>
            </a:r>
            <a:r>
              <a:rPr lang="en-US" sz="1050" dirty="0" smtClean="0">
                <a:solidFill>
                  <a:srgbClr val="00B050"/>
                </a:solidFill>
              </a:rPr>
              <a:t>.</a:t>
            </a:r>
            <a:endParaRPr lang="en-US" sz="1050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  <a:endCxn id="5" idx="2"/>
          </p:cNvCxnSpPr>
          <p:nvPr/>
        </p:nvCxnSpPr>
        <p:spPr>
          <a:xfrm flipH="1" flipV="1">
            <a:off x="2305050" y="2644775"/>
            <a:ext cx="457200" cy="43898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1450" y="29424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videos…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sp>
        <p:nvSpPr>
          <p:cNvPr id="9" name="Rectangle 8"/>
          <p:cNvSpPr/>
          <p:nvPr/>
        </p:nvSpPr>
        <p:spPr>
          <a:xfrm>
            <a:off x="781050" y="1478834"/>
            <a:ext cx="3048000" cy="5553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910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19804">
              <a:lnSpc>
                <a:spcPct val="100000"/>
              </a:lnSpc>
              <a:spcBef>
                <a:spcPts val="135"/>
              </a:spcBef>
            </a:pPr>
            <a:r>
              <a:rPr spc="30" dirty="0"/>
              <a:t>Bootstrapping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600" y="445376"/>
            <a:ext cx="3537585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latin typeface="Arial"/>
                <a:cs typeface="Arial"/>
              </a:rPr>
              <a:t>An </a:t>
            </a:r>
            <a:r>
              <a:rPr sz="1200" spc="-35" dirty="0">
                <a:latin typeface="Arial"/>
                <a:cs typeface="Arial"/>
              </a:rPr>
              <a:t>alternative </a:t>
            </a:r>
            <a:r>
              <a:rPr sz="1200" spc="-20" dirty="0">
                <a:latin typeface="Arial"/>
                <a:cs typeface="Arial"/>
              </a:rPr>
              <a:t>approach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10" dirty="0">
                <a:latin typeface="Arial"/>
                <a:cs typeface="Arial"/>
              </a:rPr>
              <a:t>constructing </a:t>
            </a:r>
            <a:r>
              <a:rPr sz="1200" spc="-20" dirty="0">
                <a:latin typeface="Arial"/>
                <a:cs typeface="Arial"/>
              </a:rPr>
              <a:t>conﬁdence  </a:t>
            </a:r>
            <a:r>
              <a:rPr sz="1200" spc="-35" dirty="0">
                <a:latin typeface="Arial"/>
                <a:cs typeface="Arial"/>
              </a:rPr>
              <a:t>intervals </a:t>
            </a:r>
            <a:r>
              <a:rPr sz="1200" spc="-40" dirty="0">
                <a:latin typeface="Arial"/>
                <a:cs typeface="Arial"/>
              </a:rPr>
              <a:t>is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24F84"/>
                </a:solidFill>
                <a:latin typeface="Arial"/>
                <a:cs typeface="Arial"/>
              </a:rPr>
              <a:t>bootstrapping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19804">
              <a:lnSpc>
                <a:spcPct val="100000"/>
              </a:lnSpc>
              <a:spcBef>
                <a:spcPts val="135"/>
              </a:spcBef>
            </a:pPr>
            <a:r>
              <a:rPr spc="30" dirty="0"/>
              <a:t>Bootstrapping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600" y="445376"/>
            <a:ext cx="3953510" cy="9410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42037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latin typeface="Arial"/>
                <a:cs typeface="Arial"/>
              </a:rPr>
              <a:t>An </a:t>
            </a:r>
            <a:r>
              <a:rPr sz="1200" spc="-35" dirty="0">
                <a:latin typeface="Arial"/>
                <a:cs typeface="Arial"/>
              </a:rPr>
              <a:t>alternative </a:t>
            </a:r>
            <a:r>
              <a:rPr sz="1200" spc="-20" dirty="0">
                <a:latin typeface="Arial"/>
                <a:cs typeface="Arial"/>
              </a:rPr>
              <a:t>approach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10" dirty="0">
                <a:latin typeface="Arial"/>
                <a:cs typeface="Arial"/>
              </a:rPr>
              <a:t>constructing </a:t>
            </a:r>
            <a:r>
              <a:rPr sz="1200" spc="-20" dirty="0">
                <a:latin typeface="Arial"/>
                <a:cs typeface="Arial"/>
              </a:rPr>
              <a:t>conﬁdence  </a:t>
            </a:r>
            <a:r>
              <a:rPr sz="1200" spc="-35" dirty="0">
                <a:latin typeface="Arial"/>
                <a:cs typeface="Arial"/>
              </a:rPr>
              <a:t>intervals </a:t>
            </a:r>
            <a:r>
              <a:rPr sz="1200" spc="-40" dirty="0">
                <a:latin typeface="Arial"/>
                <a:cs typeface="Arial"/>
              </a:rPr>
              <a:t>is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24F84"/>
                </a:solidFill>
                <a:latin typeface="Arial"/>
                <a:cs typeface="Arial"/>
              </a:rPr>
              <a:t>bootstrapping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5" dirty="0">
                <a:latin typeface="Arial"/>
                <a:cs typeface="Arial"/>
              </a:rPr>
              <a:t>This </a:t>
            </a:r>
            <a:r>
              <a:rPr sz="1200" spc="-20" dirty="0">
                <a:latin typeface="Arial"/>
                <a:cs typeface="Arial"/>
              </a:rPr>
              <a:t>term </a:t>
            </a:r>
            <a:r>
              <a:rPr sz="1200" spc="-15" dirty="0">
                <a:latin typeface="Arial"/>
                <a:cs typeface="Arial"/>
              </a:rPr>
              <a:t>comes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phrase </a:t>
            </a:r>
            <a:r>
              <a:rPr sz="1200" spc="-20" dirty="0">
                <a:latin typeface="Arial"/>
                <a:cs typeface="Arial"/>
              </a:rPr>
              <a:t>“pulling </a:t>
            </a:r>
            <a:r>
              <a:rPr sz="1200" spc="-35" dirty="0">
                <a:latin typeface="Arial"/>
                <a:cs typeface="Arial"/>
              </a:rPr>
              <a:t>oneself </a:t>
            </a:r>
            <a:r>
              <a:rPr sz="1200" spc="-10" dirty="0">
                <a:latin typeface="Arial"/>
                <a:cs typeface="Arial"/>
              </a:rPr>
              <a:t>up </a:t>
            </a:r>
            <a:r>
              <a:rPr sz="1200" spc="-20" dirty="0">
                <a:latin typeface="Arial"/>
                <a:cs typeface="Arial"/>
              </a:rPr>
              <a:t>by  </a:t>
            </a:r>
            <a:r>
              <a:rPr sz="1200" spc="-35" dirty="0">
                <a:latin typeface="Arial"/>
                <a:cs typeface="Arial"/>
              </a:rPr>
              <a:t>one’s </a:t>
            </a:r>
            <a:r>
              <a:rPr sz="1200" spc="-5" dirty="0">
                <a:latin typeface="Arial"/>
                <a:cs typeface="Arial"/>
              </a:rPr>
              <a:t>bootstraps”, </a:t>
            </a:r>
            <a:r>
              <a:rPr sz="1200" spc="-15" dirty="0">
                <a:latin typeface="Arial"/>
                <a:cs typeface="Arial"/>
              </a:rPr>
              <a:t>which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metaphor for accomplishing  </a:t>
            </a:r>
            <a:r>
              <a:rPr sz="1200" spc="-40" dirty="0">
                <a:latin typeface="Arial"/>
                <a:cs typeface="Arial"/>
              </a:rPr>
              <a:t>an </a:t>
            </a:r>
            <a:r>
              <a:rPr sz="1200" spc="-25" dirty="0">
                <a:latin typeface="Arial"/>
                <a:cs typeface="Arial"/>
              </a:rPr>
              <a:t>impossible </a:t>
            </a:r>
            <a:r>
              <a:rPr sz="1200" spc="-20" dirty="0">
                <a:latin typeface="Arial"/>
                <a:cs typeface="Arial"/>
              </a:rPr>
              <a:t>task </a:t>
            </a:r>
            <a:r>
              <a:rPr sz="1200" spc="-10" dirty="0">
                <a:latin typeface="Arial"/>
                <a:cs typeface="Arial"/>
              </a:rPr>
              <a:t>without </a:t>
            </a:r>
            <a:r>
              <a:rPr sz="1200" spc="-45" dirty="0">
                <a:latin typeface="Arial"/>
                <a:cs typeface="Arial"/>
              </a:rPr>
              <a:t>any </a:t>
            </a:r>
            <a:r>
              <a:rPr sz="1200" spc="-20" dirty="0">
                <a:latin typeface="Arial"/>
                <a:cs typeface="Arial"/>
              </a:rPr>
              <a:t>outside</a:t>
            </a:r>
            <a:r>
              <a:rPr sz="1200" spc="14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help.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19804">
              <a:lnSpc>
                <a:spcPct val="100000"/>
              </a:lnSpc>
              <a:spcBef>
                <a:spcPts val="135"/>
              </a:spcBef>
            </a:pPr>
            <a:r>
              <a:rPr spc="30" dirty="0"/>
              <a:t>Bootstrapping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5600" y="445376"/>
            <a:ext cx="3953510" cy="1491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42037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latin typeface="Arial"/>
                <a:cs typeface="Arial"/>
              </a:rPr>
              <a:t>An </a:t>
            </a:r>
            <a:r>
              <a:rPr sz="1200" spc="-35" dirty="0">
                <a:latin typeface="Arial"/>
                <a:cs typeface="Arial"/>
              </a:rPr>
              <a:t>alternative </a:t>
            </a:r>
            <a:r>
              <a:rPr sz="1200" spc="-20" dirty="0">
                <a:latin typeface="Arial"/>
                <a:cs typeface="Arial"/>
              </a:rPr>
              <a:t>approach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10" dirty="0">
                <a:latin typeface="Arial"/>
                <a:cs typeface="Arial"/>
              </a:rPr>
              <a:t>constructing </a:t>
            </a:r>
            <a:r>
              <a:rPr sz="1200" spc="-20" dirty="0">
                <a:latin typeface="Arial"/>
                <a:cs typeface="Arial"/>
              </a:rPr>
              <a:t>conﬁdence  </a:t>
            </a:r>
            <a:r>
              <a:rPr sz="1200" spc="-35" dirty="0">
                <a:latin typeface="Arial"/>
                <a:cs typeface="Arial"/>
              </a:rPr>
              <a:t>intervals </a:t>
            </a:r>
            <a:r>
              <a:rPr sz="1200" spc="-40" dirty="0">
                <a:latin typeface="Arial"/>
                <a:cs typeface="Arial"/>
              </a:rPr>
              <a:t>is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24F84"/>
                </a:solidFill>
                <a:latin typeface="Arial"/>
                <a:cs typeface="Arial"/>
              </a:rPr>
              <a:t>bootstrapping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5" dirty="0">
                <a:latin typeface="Arial"/>
                <a:cs typeface="Arial"/>
              </a:rPr>
              <a:t>This </a:t>
            </a:r>
            <a:r>
              <a:rPr sz="1200" spc="-20" dirty="0">
                <a:latin typeface="Arial"/>
                <a:cs typeface="Arial"/>
              </a:rPr>
              <a:t>term </a:t>
            </a:r>
            <a:r>
              <a:rPr sz="1200" spc="-15" dirty="0">
                <a:latin typeface="Arial"/>
                <a:cs typeface="Arial"/>
              </a:rPr>
              <a:t>comes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phrase </a:t>
            </a:r>
            <a:r>
              <a:rPr sz="1200" spc="-20" dirty="0">
                <a:latin typeface="Arial"/>
                <a:cs typeface="Arial"/>
              </a:rPr>
              <a:t>“pulling </a:t>
            </a:r>
            <a:r>
              <a:rPr sz="1200" spc="-35" dirty="0">
                <a:latin typeface="Arial"/>
                <a:cs typeface="Arial"/>
              </a:rPr>
              <a:t>oneself </a:t>
            </a:r>
            <a:r>
              <a:rPr sz="1200" spc="-10" dirty="0">
                <a:latin typeface="Arial"/>
                <a:cs typeface="Arial"/>
              </a:rPr>
              <a:t>up </a:t>
            </a:r>
            <a:r>
              <a:rPr sz="1200" spc="-20" dirty="0">
                <a:latin typeface="Arial"/>
                <a:cs typeface="Arial"/>
              </a:rPr>
              <a:t>by  </a:t>
            </a:r>
            <a:r>
              <a:rPr sz="1200" spc="-35" dirty="0">
                <a:latin typeface="Arial"/>
                <a:cs typeface="Arial"/>
              </a:rPr>
              <a:t>one’s </a:t>
            </a:r>
            <a:r>
              <a:rPr sz="1200" spc="-5" dirty="0">
                <a:latin typeface="Arial"/>
                <a:cs typeface="Arial"/>
              </a:rPr>
              <a:t>bootstraps”, </a:t>
            </a:r>
            <a:r>
              <a:rPr sz="1200" spc="-15" dirty="0">
                <a:latin typeface="Arial"/>
                <a:cs typeface="Arial"/>
              </a:rPr>
              <a:t>which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metaphor for accomplishing  </a:t>
            </a:r>
            <a:r>
              <a:rPr sz="1200" spc="-40" dirty="0">
                <a:latin typeface="Arial"/>
                <a:cs typeface="Arial"/>
              </a:rPr>
              <a:t>an </a:t>
            </a:r>
            <a:r>
              <a:rPr sz="1200" spc="-25" dirty="0">
                <a:latin typeface="Arial"/>
                <a:cs typeface="Arial"/>
              </a:rPr>
              <a:t>impossible </a:t>
            </a:r>
            <a:r>
              <a:rPr sz="1200" spc="-20" dirty="0">
                <a:latin typeface="Arial"/>
                <a:cs typeface="Arial"/>
              </a:rPr>
              <a:t>task </a:t>
            </a:r>
            <a:r>
              <a:rPr sz="1200" spc="-10" dirty="0">
                <a:latin typeface="Arial"/>
                <a:cs typeface="Arial"/>
              </a:rPr>
              <a:t>without </a:t>
            </a:r>
            <a:r>
              <a:rPr sz="1200" spc="-45" dirty="0">
                <a:latin typeface="Arial"/>
                <a:cs typeface="Arial"/>
              </a:rPr>
              <a:t>any </a:t>
            </a:r>
            <a:r>
              <a:rPr sz="1200" spc="-20" dirty="0">
                <a:latin typeface="Arial"/>
                <a:cs typeface="Arial"/>
              </a:rPr>
              <a:t>outside</a:t>
            </a:r>
            <a:r>
              <a:rPr sz="1200" spc="14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help.</a:t>
            </a:r>
            <a:endParaRPr sz="1200" dirty="0">
              <a:latin typeface="Arial"/>
              <a:cs typeface="Arial"/>
            </a:endParaRPr>
          </a:p>
          <a:p>
            <a:pPr marL="194310" marR="10795" indent="-182245">
              <a:lnSpc>
                <a:spcPct val="100000"/>
              </a:lnSpc>
              <a:spcBef>
                <a:spcPts val="1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>
                <a:latin typeface="Arial"/>
                <a:cs typeface="Arial"/>
              </a:rPr>
              <a:t>In </a:t>
            </a:r>
            <a:r>
              <a:rPr sz="1200" spc="-25" dirty="0">
                <a:latin typeface="Arial"/>
                <a:cs typeface="Arial"/>
              </a:rPr>
              <a:t>this </a:t>
            </a:r>
            <a:r>
              <a:rPr sz="1200" spc="-30" dirty="0">
                <a:latin typeface="Arial"/>
                <a:cs typeface="Arial"/>
              </a:rPr>
              <a:t>case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trike="sngStrike" spc="-25" dirty="0">
                <a:latin typeface="Arial"/>
                <a:cs typeface="Arial"/>
              </a:rPr>
              <a:t>im</a:t>
            </a:r>
            <a:r>
              <a:rPr sz="1200" strike="noStrike" spc="-25" dirty="0">
                <a:latin typeface="Arial"/>
                <a:cs typeface="Arial"/>
              </a:rPr>
              <a:t>possible </a:t>
            </a:r>
            <a:r>
              <a:rPr sz="1200" strike="noStrike" spc="-20" dirty="0">
                <a:latin typeface="Arial"/>
                <a:cs typeface="Arial"/>
              </a:rPr>
              <a:t>task </a:t>
            </a:r>
            <a:r>
              <a:rPr sz="1200" strike="noStrike" spc="-40" dirty="0">
                <a:latin typeface="Arial"/>
                <a:cs typeface="Arial"/>
              </a:rPr>
              <a:t>is </a:t>
            </a:r>
            <a:r>
              <a:rPr sz="1200" strike="noStrike" spc="-25" dirty="0">
                <a:solidFill>
                  <a:srgbClr val="00B050"/>
                </a:solidFill>
                <a:latin typeface="Arial"/>
                <a:cs typeface="Arial"/>
              </a:rPr>
              <a:t>estimating </a:t>
            </a:r>
            <a:r>
              <a:rPr sz="1200" strike="noStrike" spc="-50" dirty="0">
                <a:solidFill>
                  <a:srgbClr val="00B050"/>
                </a:solidFill>
                <a:latin typeface="Arial"/>
                <a:cs typeface="Arial"/>
              </a:rPr>
              <a:t>a </a:t>
            </a:r>
            <a:r>
              <a:rPr sz="1200" strike="noStrike" spc="-20" dirty="0">
                <a:solidFill>
                  <a:srgbClr val="00B050"/>
                </a:solidFill>
                <a:latin typeface="Arial"/>
                <a:cs typeface="Arial"/>
              </a:rPr>
              <a:t>population  </a:t>
            </a:r>
            <a:r>
              <a:rPr sz="1200" strike="noStrike" spc="-35" dirty="0">
                <a:solidFill>
                  <a:srgbClr val="00B050"/>
                </a:solidFill>
                <a:latin typeface="Arial"/>
                <a:cs typeface="Arial"/>
              </a:rPr>
              <a:t>parameter</a:t>
            </a:r>
            <a:r>
              <a:rPr sz="1200" strike="noStrike" spc="-35" dirty="0">
                <a:latin typeface="Arial"/>
                <a:cs typeface="Arial"/>
              </a:rPr>
              <a:t>, </a:t>
            </a:r>
            <a:r>
              <a:rPr sz="1200" strike="noStrike" spc="-25" dirty="0">
                <a:latin typeface="Arial"/>
                <a:cs typeface="Arial"/>
              </a:rPr>
              <a:t>and </a:t>
            </a:r>
            <a:r>
              <a:rPr sz="1200" strike="noStrike" spc="-15" dirty="0">
                <a:latin typeface="Arial"/>
                <a:cs typeface="Arial"/>
              </a:rPr>
              <a:t>we’ll </a:t>
            </a:r>
            <a:r>
              <a:rPr sz="1200" strike="noStrike" spc="-20" dirty="0">
                <a:latin typeface="Arial"/>
                <a:cs typeface="Arial"/>
              </a:rPr>
              <a:t>accomplish </a:t>
            </a:r>
            <a:r>
              <a:rPr sz="1200" strike="noStrike" spc="-15" dirty="0">
                <a:latin typeface="Arial"/>
                <a:cs typeface="Arial"/>
              </a:rPr>
              <a:t>it </a:t>
            </a:r>
            <a:r>
              <a:rPr sz="1200" strike="noStrike" spc="-30" dirty="0">
                <a:solidFill>
                  <a:srgbClr val="00B050"/>
                </a:solidFill>
                <a:latin typeface="Arial"/>
                <a:cs typeface="Arial"/>
              </a:rPr>
              <a:t>using </a:t>
            </a:r>
            <a:r>
              <a:rPr sz="1200" strike="noStrike" spc="-20" dirty="0">
                <a:solidFill>
                  <a:srgbClr val="00B050"/>
                </a:solidFill>
                <a:latin typeface="Arial"/>
                <a:cs typeface="Arial"/>
              </a:rPr>
              <a:t>data </a:t>
            </a:r>
            <a:r>
              <a:rPr sz="1200" strike="noStrike" spc="-25" dirty="0">
                <a:solidFill>
                  <a:srgbClr val="00B050"/>
                </a:solidFill>
                <a:latin typeface="Arial"/>
                <a:cs typeface="Arial"/>
              </a:rPr>
              <a:t>from </a:t>
            </a:r>
            <a:r>
              <a:rPr sz="1200" strike="noStrike" spc="-35" dirty="0">
                <a:solidFill>
                  <a:srgbClr val="00B050"/>
                </a:solidFill>
                <a:latin typeface="Arial"/>
                <a:cs typeface="Arial"/>
              </a:rPr>
              <a:t>only  </a:t>
            </a:r>
            <a:r>
              <a:rPr sz="1200" strike="noStrike" spc="-2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1200" strike="noStrike" spc="-40" dirty="0">
                <a:solidFill>
                  <a:srgbClr val="00B050"/>
                </a:solidFill>
                <a:latin typeface="Arial"/>
                <a:cs typeface="Arial"/>
              </a:rPr>
              <a:t>given</a:t>
            </a:r>
            <a:r>
              <a:rPr sz="1200" strike="noStrike" spc="1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trike="noStrike" spc="-25" dirty="0">
                <a:solidFill>
                  <a:srgbClr val="00B050"/>
                </a:solidFill>
                <a:latin typeface="Arial"/>
                <a:cs typeface="Arial"/>
              </a:rPr>
              <a:t>sample.</a:t>
            </a:r>
            <a:endParaRPr sz="1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49969" y="1976898"/>
            <a:ext cx="1005011" cy="1319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" y="294243"/>
            <a:ext cx="441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make a confidence interval using bootstrapping?</a:t>
            </a:r>
          </a:p>
          <a:p>
            <a:endParaRPr lang="en-US" sz="2800" dirty="0"/>
          </a:p>
          <a:p>
            <a:r>
              <a:rPr lang="en-US" sz="2400" i="1" dirty="0" smtClean="0"/>
              <a:t>    </a:t>
            </a:r>
            <a:r>
              <a:rPr lang="en-US" i="1" dirty="0" smtClean="0"/>
              <a:t>Step 1: Create a bootstrap distribution.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21897"/>
          <a:stretch/>
        </p:blipFill>
        <p:spPr>
          <a:xfrm>
            <a:off x="933450" y="2480093"/>
            <a:ext cx="258506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2728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19804">
              <a:lnSpc>
                <a:spcPct val="100000"/>
              </a:lnSpc>
              <a:spcBef>
                <a:spcPts val="135"/>
              </a:spcBef>
            </a:pPr>
            <a:r>
              <a:rPr spc="30" dirty="0"/>
              <a:t>Bootstrapping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" y="666262"/>
            <a:ext cx="4552950" cy="12360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075" y="284811"/>
            <a:ext cx="425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Step 1: Create the bootstrap distribution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1086114" y="1273440"/>
            <a:ext cx="304271" cy="1676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2361" y="2188913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 comparison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936227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19804">
              <a:lnSpc>
                <a:spcPct val="100000"/>
              </a:lnSpc>
              <a:spcBef>
                <a:spcPts val="135"/>
              </a:spcBef>
            </a:pPr>
            <a:r>
              <a:rPr spc="30" dirty="0"/>
              <a:t>Bootstrapping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" y="688804"/>
            <a:ext cx="4552950" cy="12360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075" y="284811"/>
            <a:ext cx="425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Step 1: Create the bootstrap distribution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1086114" y="1273440"/>
            <a:ext cx="304271" cy="1676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2361" y="2188913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 comparison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84458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19804">
              <a:lnSpc>
                <a:spcPct val="100000"/>
              </a:lnSpc>
              <a:spcBef>
                <a:spcPts val="135"/>
              </a:spcBef>
            </a:pPr>
            <a:r>
              <a:rPr spc="30" dirty="0"/>
              <a:t>Bootstrapping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" y="701508"/>
            <a:ext cx="4552950" cy="12360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075" y="284811"/>
            <a:ext cx="425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Step 1: Create the bootstrap distribution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 rot="16200000">
            <a:off x="1086114" y="1273440"/>
            <a:ext cx="304271" cy="1676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2361" y="2188913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 comparison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176979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592988"/>
            <a:ext cx="4025900" cy="27467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024F84"/>
                </a:solidFill>
                <a:latin typeface="Arial"/>
                <a:cs typeface="Arial"/>
              </a:rPr>
              <a:t>Housekeeping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rgbClr val="CCDBE6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rgbClr val="CCDBE6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rgbClr val="CCDBE6"/>
                </a:solidFill>
                <a:latin typeface="Arial"/>
                <a:cs typeface="Arial"/>
              </a:rPr>
              <a:t>ideas</a:t>
            </a:r>
            <a:endParaRPr lang="en-US"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r>
              <a:rPr lang="en-US" sz="1050" u="sng" spc="30" dirty="0" smtClean="0">
                <a:solidFill>
                  <a:srgbClr val="CCCCCC"/>
                </a:solidFill>
                <a:latin typeface="Arial"/>
                <a:cs typeface="Arial"/>
              </a:rPr>
              <a:t>Problem</a:t>
            </a:r>
            <a:r>
              <a:rPr lang="en-US" sz="1050" spc="30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lang="en-US" sz="1050" spc="30" dirty="0" smtClean="0">
                <a:solidFill>
                  <a:srgbClr val="CCCCCC"/>
                </a:solidFill>
                <a:latin typeface="Arial"/>
                <a:cs typeface="Arial"/>
              </a:rPr>
              <a:t>We can’t make CLT confidence intervals or hypothesis tests for MEDIANS.</a:t>
            </a:r>
            <a:endParaRPr lang="en-US" sz="1050" spc="30" dirty="0" smtClean="0">
              <a:solidFill>
                <a:srgbClr val="CCCCC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r>
              <a:rPr lang="en-US" sz="1050" u="sng" spc="30" dirty="0" smtClean="0">
                <a:solidFill>
                  <a:srgbClr val="CCCCCC"/>
                </a:solidFill>
                <a:latin typeface="Arial"/>
                <a:cs typeface="Arial"/>
              </a:rPr>
              <a:t>Solution</a:t>
            </a:r>
            <a:r>
              <a:rPr lang="en-US" sz="1050" spc="30" dirty="0" smtClean="0">
                <a:solidFill>
                  <a:srgbClr val="CCCCCC"/>
                </a:solidFill>
                <a:latin typeface="Arial"/>
                <a:cs typeface="Arial"/>
              </a:rPr>
              <a:t>: Use Bootstrapping (a simulation method).</a:t>
            </a:r>
          </a:p>
          <a:p>
            <a:pPr marL="469900" marR="314325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✋ </a:t>
            </a:r>
            <a:r>
              <a:rPr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Bootstrapping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=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sampling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with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replacement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from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observed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1562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3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percentile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intervals: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middle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XX%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lvl="2" indent="276860"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3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intervals: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point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estimate </a:t>
            </a:r>
            <a:r>
              <a:rPr sz="1100" i="1" spc="240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±</a:t>
            </a:r>
            <a:r>
              <a:rPr sz="1100" i="1" spc="9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080" lvl="2" indent="276860">
              <a:lnSpc>
                <a:spcPts val="136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 </a:t>
            </a:r>
            <a:r>
              <a:rPr sz="1050" spc="3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testing for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single numerical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variable requires 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shifting the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to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be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centered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at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null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value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6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19804">
              <a:lnSpc>
                <a:spcPct val="100000"/>
              </a:lnSpc>
              <a:spcBef>
                <a:spcPts val="135"/>
              </a:spcBef>
            </a:pPr>
            <a:r>
              <a:rPr spc="30" dirty="0"/>
              <a:t>Bootstrapping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" y="648658"/>
            <a:ext cx="4552950" cy="12360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075" y="284811"/>
            <a:ext cx="425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Step 1: Create the bootstrap distribution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1086114" y="1273440"/>
            <a:ext cx="304271" cy="1676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2361" y="2188913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 comparison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42072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19804">
              <a:lnSpc>
                <a:spcPct val="100000"/>
              </a:lnSpc>
              <a:spcBef>
                <a:spcPts val="135"/>
              </a:spcBef>
            </a:pPr>
            <a:r>
              <a:rPr spc="30" dirty="0"/>
              <a:t>Bootstrapping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" y="651833"/>
            <a:ext cx="4552950" cy="12360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075" y="284811"/>
            <a:ext cx="425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Step 1: Create the bootstrap distribution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 rot="16200000">
            <a:off x="1086114" y="1273440"/>
            <a:ext cx="304271" cy="1676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2361" y="2188913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 comparison</a:t>
            </a:r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21897"/>
          <a:stretch/>
        </p:blipFill>
        <p:spPr>
          <a:xfrm>
            <a:off x="2020585" y="2263776"/>
            <a:ext cx="258506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770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19804">
              <a:lnSpc>
                <a:spcPct val="100000"/>
              </a:lnSpc>
              <a:spcBef>
                <a:spcPts val="135"/>
              </a:spcBef>
            </a:pPr>
            <a:r>
              <a:rPr spc="30" dirty="0"/>
              <a:t>Bootstrapping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" y="651833"/>
            <a:ext cx="4552950" cy="12360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075" y="284811"/>
            <a:ext cx="425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Step 1: Create the bootstrap distribution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4415" y="1425575"/>
            <a:ext cx="18954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err="1" smtClean="0">
                <a:solidFill>
                  <a:srgbClr val="7030A0"/>
                </a:solidFill>
              </a:rPr>
              <a:t>aka</a:t>
            </a:r>
            <a:r>
              <a:rPr lang="en-US" sz="1100" dirty="0" err="1" smtClean="0">
                <a:solidFill>
                  <a:srgbClr val="7030A0"/>
                </a:solidFill>
              </a:rPr>
              <a:t>:bootstrap</a:t>
            </a:r>
            <a:r>
              <a:rPr lang="en-US" sz="1100" dirty="0" smtClean="0">
                <a:solidFill>
                  <a:srgbClr val="7030A0"/>
                </a:solidFill>
              </a:rPr>
              <a:t> statistic</a:t>
            </a:r>
            <a:endParaRPr lang="en-US" sz="1100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1466851" y="1501776"/>
            <a:ext cx="1087564" cy="5460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90850" y="1135154"/>
            <a:ext cx="18954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err="1" smtClean="0">
                <a:solidFill>
                  <a:srgbClr val="7030A0"/>
                </a:solidFill>
              </a:rPr>
              <a:t>aka</a:t>
            </a:r>
            <a:r>
              <a:rPr lang="en-US" sz="1100" dirty="0" err="1" smtClean="0">
                <a:solidFill>
                  <a:srgbClr val="7030A0"/>
                </a:solidFill>
              </a:rPr>
              <a:t>:bootstrap</a:t>
            </a:r>
            <a:r>
              <a:rPr lang="en-US" sz="1100" dirty="0" smtClean="0">
                <a:solidFill>
                  <a:srgbClr val="7030A0"/>
                </a:solidFill>
              </a:rPr>
              <a:t> sample</a:t>
            </a:r>
            <a:endParaRPr lang="en-US" sz="1100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2076450" y="1120775"/>
            <a:ext cx="914400" cy="14518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 rot="16200000">
            <a:off x="1086114" y="1273440"/>
            <a:ext cx="304271" cy="1676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2361" y="2188913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 comparison</a:t>
            </a:r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21897"/>
          <a:stretch/>
        </p:blipFill>
        <p:spPr>
          <a:xfrm>
            <a:off x="2020585" y="2263776"/>
            <a:ext cx="258506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751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" y="294243"/>
            <a:ext cx="4419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make a confidence interval using bootstrapping?</a:t>
            </a:r>
          </a:p>
          <a:p>
            <a:endParaRPr lang="en-US" sz="2800" dirty="0"/>
          </a:p>
          <a:p>
            <a:r>
              <a:rPr lang="en-US" sz="2400" i="1" dirty="0" smtClean="0"/>
              <a:t>    </a:t>
            </a:r>
            <a:r>
              <a:rPr lang="en-US" i="1" dirty="0" smtClean="0"/>
              <a:t>Step 1: Create a bootstrap distribution.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Step 2: Use the bootstrap distribution to                    	create your confidence interval.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275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19804">
              <a:lnSpc>
                <a:spcPct val="100000"/>
              </a:lnSpc>
              <a:spcBef>
                <a:spcPts val="135"/>
              </a:spcBef>
            </a:pPr>
            <a:r>
              <a:rPr spc="30" dirty="0"/>
              <a:t>Bootstrapping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361" y="345993"/>
            <a:ext cx="425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Step 2: Use the </a:t>
            </a:r>
            <a:r>
              <a:rPr lang="en-US" b="1" i="1" dirty="0" smtClean="0">
                <a:solidFill>
                  <a:srgbClr val="7030A0"/>
                </a:solidFill>
              </a:rPr>
              <a:t>bootstrap distribution</a:t>
            </a:r>
            <a:r>
              <a:rPr lang="en-US" i="1" dirty="0" smtClean="0">
                <a:solidFill>
                  <a:srgbClr val="7030A0"/>
                </a:solidFill>
              </a:rPr>
              <a:t> to create a confidence interval. 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8199"/>
            <a:ext cx="421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Percentile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u="sng" dirty="0" smtClean="0"/>
              <a:t>XX% bootstrap confidence interval </a:t>
            </a:r>
            <a:r>
              <a:rPr lang="en-US" sz="1200" dirty="0" smtClean="0"/>
              <a:t>= </a:t>
            </a:r>
          </a:p>
          <a:p>
            <a:pPr lvl="1"/>
            <a:r>
              <a:rPr lang="en-US" sz="1200" spc="-20" dirty="0" smtClean="0">
                <a:latin typeface="Arial"/>
                <a:cs typeface="Arial"/>
              </a:rPr>
              <a:t>	the </a:t>
            </a:r>
            <a:r>
              <a:rPr lang="en-US" sz="1200" spc="-10" dirty="0">
                <a:latin typeface="Arial"/>
                <a:cs typeface="Arial"/>
              </a:rPr>
              <a:t>cutoff </a:t>
            </a:r>
            <a:r>
              <a:rPr lang="en-US" sz="1200" spc="-35" dirty="0">
                <a:latin typeface="Arial"/>
                <a:cs typeface="Arial"/>
              </a:rPr>
              <a:t>values </a:t>
            </a:r>
            <a:r>
              <a:rPr lang="en-US" sz="1200" spc="-20" dirty="0">
                <a:latin typeface="Arial"/>
                <a:cs typeface="Arial"/>
              </a:rPr>
              <a:t>for the </a:t>
            </a:r>
            <a:r>
              <a:rPr lang="en-US" sz="1200" spc="-20" dirty="0" smtClean="0">
                <a:latin typeface="Arial"/>
                <a:cs typeface="Arial"/>
              </a:rPr>
              <a:t>middle</a:t>
            </a:r>
          </a:p>
          <a:p>
            <a:pPr lvl="1"/>
            <a:r>
              <a:rPr lang="en-US" sz="1200" spc="-20" dirty="0" smtClean="0">
                <a:latin typeface="Arial"/>
                <a:cs typeface="Arial"/>
              </a:rPr>
              <a:t> 	</a:t>
            </a:r>
            <a:r>
              <a:rPr lang="en-US" sz="1200" spc="-70" dirty="0" smtClean="0">
                <a:latin typeface="Arial"/>
                <a:cs typeface="Arial"/>
              </a:rPr>
              <a:t>XX</a:t>
            </a:r>
            <a:r>
              <a:rPr lang="en-US" sz="1200" spc="-70" dirty="0">
                <a:latin typeface="Arial"/>
                <a:cs typeface="Arial"/>
              </a:rPr>
              <a:t>% </a:t>
            </a:r>
            <a:r>
              <a:rPr lang="en-US" sz="1200" spc="-15" dirty="0">
                <a:latin typeface="Arial"/>
                <a:cs typeface="Arial"/>
              </a:rPr>
              <a:t>of </a:t>
            </a:r>
            <a:r>
              <a:rPr lang="en-US" sz="1200" spc="-20" dirty="0">
                <a:latin typeface="Arial"/>
                <a:cs typeface="Arial"/>
              </a:rPr>
              <a:t>the </a:t>
            </a:r>
            <a:r>
              <a:rPr lang="en-US" sz="1200" spc="-5" dirty="0">
                <a:latin typeface="Arial"/>
                <a:cs typeface="Arial"/>
              </a:rPr>
              <a:t>bootstrap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distribution 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4534654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19804">
              <a:lnSpc>
                <a:spcPct val="100000"/>
              </a:lnSpc>
              <a:spcBef>
                <a:spcPts val="135"/>
              </a:spcBef>
            </a:pPr>
            <a:r>
              <a:rPr spc="30" dirty="0"/>
              <a:t>Bootstrapping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361" y="345993"/>
            <a:ext cx="425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Step 2: Use the </a:t>
            </a:r>
            <a:r>
              <a:rPr lang="en-US" b="1" i="1" dirty="0" smtClean="0">
                <a:solidFill>
                  <a:srgbClr val="7030A0"/>
                </a:solidFill>
              </a:rPr>
              <a:t>bootstrap distribution</a:t>
            </a:r>
            <a:r>
              <a:rPr lang="en-US" i="1" dirty="0" smtClean="0">
                <a:solidFill>
                  <a:srgbClr val="7030A0"/>
                </a:solidFill>
              </a:rPr>
              <a:t> to create a confidence interval. 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8199"/>
            <a:ext cx="42100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Percentile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u="sng" dirty="0" smtClean="0"/>
              <a:t>XX% bootstrap confidence interval </a:t>
            </a:r>
            <a:r>
              <a:rPr lang="en-US" sz="1200" dirty="0" smtClean="0"/>
              <a:t>= </a:t>
            </a:r>
          </a:p>
          <a:p>
            <a:pPr lvl="1"/>
            <a:r>
              <a:rPr lang="en-US" sz="1200" spc="-20" dirty="0" smtClean="0">
                <a:latin typeface="Arial"/>
                <a:cs typeface="Arial"/>
              </a:rPr>
              <a:t>	the </a:t>
            </a:r>
            <a:r>
              <a:rPr lang="en-US" sz="1200" spc="-10" dirty="0">
                <a:latin typeface="Arial"/>
                <a:cs typeface="Arial"/>
              </a:rPr>
              <a:t>cutoff </a:t>
            </a:r>
            <a:r>
              <a:rPr lang="en-US" sz="1200" spc="-35" dirty="0">
                <a:latin typeface="Arial"/>
                <a:cs typeface="Arial"/>
              </a:rPr>
              <a:t>values </a:t>
            </a:r>
            <a:r>
              <a:rPr lang="en-US" sz="1200" spc="-20" dirty="0">
                <a:latin typeface="Arial"/>
                <a:cs typeface="Arial"/>
              </a:rPr>
              <a:t>for the </a:t>
            </a:r>
            <a:r>
              <a:rPr lang="en-US" sz="1200" spc="-20" dirty="0" smtClean="0">
                <a:latin typeface="Arial"/>
                <a:cs typeface="Arial"/>
              </a:rPr>
              <a:t>middle</a:t>
            </a:r>
          </a:p>
          <a:p>
            <a:pPr lvl="1"/>
            <a:r>
              <a:rPr lang="en-US" sz="1200" spc="-20" dirty="0" smtClean="0">
                <a:latin typeface="Arial"/>
                <a:cs typeface="Arial"/>
              </a:rPr>
              <a:t> 	</a:t>
            </a:r>
            <a:r>
              <a:rPr lang="en-US" sz="1200" spc="-70" dirty="0" smtClean="0">
                <a:latin typeface="Arial"/>
                <a:cs typeface="Arial"/>
              </a:rPr>
              <a:t>XX</a:t>
            </a:r>
            <a:r>
              <a:rPr lang="en-US" sz="1200" spc="-70" dirty="0">
                <a:latin typeface="Arial"/>
                <a:cs typeface="Arial"/>
              </a:rPr>
              <a:t>% </a:t>
            </a:r>
            <a:r>
              <a:rPr lang="en-US" sz="1200" spc="-15" dirty="0">
                <a:latin typeface="Arial"/>
                <a:cs typeface="Arial"/>
              </a:rPr>
              <a:t>of </a:t>
            </a:r>
            <a:r>
              <a:rPr lang="en-US" sz="1200" spc="-20" dirty="0">
                <a:latin typeface="Arial"/>
                <a:cs typeface="Arial"/>
              </a:rPr>
              <a:t>the </a:t>
            </a:r>
            <a:r>
              <a:rPr lang="en-US" sz="1200" spc="-5" dirty="0">
                <a:latin typeface="Arial"/>
                <a:cs typeface="Arial"/>
              </a:rPr>
              <a:t>bootstrap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spc="-15" dirty="0">
                <a:latin typeface="Arial"/>
                <a:cs typeface="Arial"/>
              </a:rPr>
              <a:t>distribution 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Standard Error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u="sng" dirty="0"/>
              <a:t>XX% bootstrap confidence interval </a:t>
            </a:r>
            <a:r>
              <a:rPr lang="en-US" sz="1200" dirty="0"/>
              <a:t>= </a:t>
            </a:r>
            <a:endParaRPr lang="en-US" sz="1200" dirty="0" smtClean="0"/>
          </a:p>
          <a:p>
            <a:pPr lvl="1"/>
            <a:r>
              <a:rPr lang="en-US" sz="1200" i="1" spc="-30" dirty="0">
                <a:latin typeface="Georgia"/>
                <a:cs typeface="Georgia"/>
              </a:rPr>
              <a:t>	</a:t>
            </a:r>
            <a:r>
              <a:rPr lang="en-US" sz="1200" i="1" spc="-30" dirty="0" smtClean="0">
                <a:latin typeface="Georgia"/>
                <a:cs typeface="Georgia"/>
              </a:rPr>
              <a:t>point </a:t>
            </a:r>
            <a:r>
              <a:rPr lang="en-US" sz="1200" i="1" spc="-30" dirty="0">
                <a:latin typeface="Georgia"/>
                <a:cs typeface="Georgia"/>
              </a:rPr>
              <a:t>estimate </a:t>
            </a:r>
            <a:r>
              <a:rPr lang="en-US" sz="1200" i="1" spc="225" dirty="0">
                <a:latin typeface="Times New Roman"/>
                <a:cs typeface="Times New Roman"/>
              </a:rPr>
              <a:t>±</a:t>
            </a:r>
            <a:r>
              <a:rPr lang="en-US" sz="1200" i="1" spc="35" dirty="0">
                <a:latin typeface="Times New Roman"/>
                <a:cs typeface="Times New Roman"/>
              </a:rPr>
              <a:t> </a:t>
            </a:r>
            <a:r>
              <a:rPr lang="en-US" sz="1200" i="1" spc="15" dirty="0" err="1">
                <a:solidFill>
                  <a:srgbClr val="00B050"/>
                </a:solidFill>
                <a:latin typeface="Georgia"/>
                <a:cs typeface="Georgia"/>
              </a:rPr>
              <a:t>t</a:t>
            </a:r>
            <a:r>
              <a:rPr lang="en-US" sz="1400" spc="22" baseline="27777" dirty="0" err="1">
                <a:solidFill>
                  <a:srgbClr val="00B050"/>
                </a:solidFill>
                <a:latin typeface="DejaVu Sans"/>
                <a:cs typeface="DejaVu Sans"/>
              </a:rPr>
              <a:t>⋆</a:t>
            </a:r>
            <a:r>
              <a:rPr lang="en-US" sz="1200" i="1" spc="15" dirty="0" err="1">
                <a:solidFill>
                  <a:srgbClr val="00B0F0"/>
                </a:solidFill>
                <a:latin typeface="Georgia"/>
                <a:cs typeface="Georgia"/>
              </a:rPr>
              <a:t>SE</a:t>
            </a:r>
            <a:r>
              <a:rPr lang="en-US" sz="1400" i="1" spc="22" baseline="-11904" dirty="0" err="1">
                <a:solidFill>
                  <a:srgbClr val="00B0F0"/>
                </a:solidFill>
                <a:latin typeface="Georgia"/>
                <a:cs typeface="Georgia"/>
              </a:rPr>
              <a:t>boot</a:t>
            </a:r>
            <a:r>
              <a:rPr lang="en-US" sz="1400" i="1" spc="22" baseline="-11904" dirty="0">
                <a:latin typeface="Georgia"/>
                <a:cs typeface="Georgia"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95997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19804">
              <a:lnSpc>
                <a:spcPct val="100000"/>
              </a:lnSpc>
              <a:spcBef>
                <a:spcPts val="135"/>
              </a:spcBef>
            </a:pPr>
            <a:r>
              <a:rPr spc="30" dirty="0"/>
              <a:t>Bootstrapping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7504" y="2978517"/>
                <a:ext cx="4122546" cy="424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the point estimate is: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7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/>
                      </a:rPr>
                      <m:t>median</m:t>
                    </m:r>
                    <m:r>
                      <a:rPr lang="en-US" sz="7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r>
                      <a:rPr lang="el-GR" sz="7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/>
                      </a:rPr>
                      <m:t>𝜇</m:t>
                    </m:r>
                    <m:r>
                      <a:rPr lang="en-US" sz="7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sSub>
                      <m:sSubPr>
                        <m:ctrlPr>
                          <a:rPr lang="en-US" sz="7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7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𝜇</m:t>
                        </m:r>
                      </m:e>
                      <m:sub>
                        <m:r>
                          <a:rPr lang="en-US" sz="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𝑑𝑖𝑓𝑓</m:t>
                        </m:r>
                      </m:sub>
                    </m:sSub>
                    <m:r>
                      <a:rPr lang="en-US" sz="7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7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/>
                      </a:rPr>
                      <m:t>𝑝</m:t>
                    </m:r>
                  </m:oMath>
                </a14:m>
                <a:r>
                  <a:rPr lang="en-US" sz="700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7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degrees of freedom </a:t>
                </a:r>
                <a:r>
                  <a:rPr lang="en-US" sz="700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n-1 (n = size of the original sample = each bootstrap sample)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7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area under t-distribution curve </a:t>
                </a:r>
                <a:r>
                  <a:rPr lang="en-US" sz="700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=(1-XX/100)% TWO TAILS.</a:t>
                </a:r>
                <a:endParaRPr lang="en-US" sz="7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4" y="2978517"/>
                <a:ext cx="4122546" cy="424090"/>
              </a:xfrm>
              <a:prstGeom prst="rect">
                <a:avLst/>
              </a:prstGeom>
              <a:blipFill>
                <a:blip r:embed="rId2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Elbow Connector 9"/>
          <p:cNvCxnSpPr/>
          <p:nvPr/>
        </p:nvCxnSpPr>
        <p:spPr>
          <a:xfrm rot="5400000">
            <a:off x="840734" y="1838826"/>
            <a:ext cx="581925" cy="2017521"/>
          </a:xfrm>
          <a:prstGeom prst="bentConnector4">
            <a:avLst>
              <a:gd name="adj1" fmla="val 31781"/>
              <a:gd name="adj2" fmla="val 103777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05048" y="2578849"/>
            <a:ext cx="304802" cy="21832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09850" y="2625463"/>
            <a:ext cx="2000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B0F0"/>
                </a:solidFill>
              </a:rPr>
              <a:t>Standard deviation </a:t>
            </a:r>
            <a:r>
              <a:rPr lang="en-US" sz="1000" dirty="0" smtClean="0">
                <a:solidFill>
                  <a:srgbClr val="00B0F0"/>
                </a:solidFill>
              </a:rPr>
              <a:t>of all </a:t>
            </a:r>
            <a:r>
              <a:rPr lang="en-US" sz="1000" dirty="0" smtClean="0">
                <a:solidFill>
                  <a:srgbClr val="00B0F0"/>
                </a:solidFill>
              </a:rPr>
              <a:t>the bootstrap statistics you calculated</a:t>
            </a:r>
            <a:endParaRPr lang="en-US" sz="1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361" y="345993"/>
            <a:ext cx="425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Step 2: Use the </a:t>
            </a:r>
            <a:r>
              <a:rPr lang="en-US" b="1" i="1" dirty="0" smtClean="0">
                <a:solidFill>
                  <a:srgbClr val="7030A0"/>
                </a:solidFill>
              </a:rPr>
              <a:t>bootstrap distribution</a:t>
            </a:r>
            <a:r>
              <a:rPr lang="en-US" i="1" dirty="0" smtClean="0">
                <a:solidFill>
                  <a:srgbClr val="7030A0"/>
                </a:solidFill>
              </a:rPr>
              <a:t> to create a confidence interval. 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8199"/>
            <a:ext cx="42100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Percentile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u="sng" dirty="0" smtClean="0"/>
              <a:t>XX% bootstrap confidence interval </a:t>
            </a:r>
            <a:r>
              <a:rPr lang="en-US" sz="1200" dirty="0" smtClean="0"/>
              <a:t>= </a:t>
            </a:r>
          </a:p>
          <a:p>
            <a:pPr lvl="1"/>
            <a:r>
              <a:rPr lang="en-US" sz="1200" spc="-20" dirty="0" smtClean="0">
                <a:latin typeface="Arial"/>
                <a:cs typeface="Arial"/>
              </a:rPr>
              <a:t>	the </a:t>
            </a:r>
            <a:r>
              <a:rPr lang="en-US" sz="1200" spc="-10" dirty="0">
                <a:latin typeface="Arial"/>
                <a:cs typeface="Arial"/>
              </a:rPr>
              <a:t>cutoff </a:t>
            </a:r>
            <a:r>
              <a:rPr lang="en-US" sz="1200" spc="-35" dirty="0">
                <a:latin typeface="Arial"/>
                <a:cs typeface="Arial"/>
              </a:rPr>
              <a:t>values </a:t>
            </a:r>
            <a:r>
              <a:rPr lang="en-US" sz="1200" spc="-20" dirty="0">
                <a:latin typeface="Arial"/>
                <a:cs typeface="Arial"/>
              </a:rPr>
              <a:t>for the </a:t>
            </a:r>
            <a:r>
              <a:rPr lang="en-US" sz="1200" spc="-20" dirty="0" smtClean="0">
                <a:latin typeface="Arial"/>
                <a:cs typeface="Arial"/>
              </a:rPr>
              <a:t>middle</a:t>
            </a:r>
          </a:p>
          <a:p>
            <a:pPr lvl="1"/>
            <a:r>
              <a:rPr lang="en-US" sz="1200" spc="-20" dirty="0" smtClean="0">
                <a:latin typeface="Arial"/>
                <a:cs typeface="Arial"/>
              </a:rPr>
              <a:t> 	</a:t>
            </a:r>
            <a:r>
              <a:rPr lang="en-US" sz="1200" spc="-70" dirty="0" smtClean="0">
                <a:latin typeface="Arial"/>
                <a:cs typeface="Arial"/>
              </a:rPr>
              <a:t>XX</a:t>
            </a:r>
            <a:r>
              <a:rPr lang="en-US" sz="1200" spc="-70" dirty="0">
                <a:latin typeface="Arial"/>
                <a:cs typeface="Arial"/>
              </a:rPr>
              <a:t>% </a:t>
            </a:r>
            <a:r>
              <a:rPr lang="en-US" sz="1200" spc="-15" dirty="0">
                <a:latin typeface="Arial"/>
                <a:cs typeface="Arial"/>
              </a:rPr>
              <a:t>of </a:t>
            </a:r>
            <a:r>
              <a:rPr lang="en-US" sz="1200" spc="-20" dirty="0">
                <a:latin typeface="Arial"/>
                <a:cs typeface="Arial"/>
              </a:rPr>
              <a:t>the </a:t>
            </a:r>
            <a:r>
              <a:rPr lang="en-US" sz="1200" spc="-5" dirty="0">
                <a:latin typeface="Arial"/>
                <a:cs typeface="Arial"/>
              </a:rPr>
              <a:t>bootstrap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spc="-15" dirty="0">
                <a:latin typeface="Arial"/>
                <a:cs typeface="Arial"/>
              </a:rPr>
              <a:t>distribution 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Standard Error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u="sng" dirty="0"/>
              <a:t>XX% bootstrap confidence interval </a:t>
            </a:r>
            <a:r>
              <a:rPr lang="en-US" sz="1200" dirty="0"/>
              <a:t>= </a:t>
            </a:r>
            <a:endParaRPr lang="en-US" sz="1200" dirty="0" smtClean="0"/>
          </a:p>
          <a:p>
            <a:pPr lvl="1"/>
            <a:r>
              <a:rPr lang="en-US" sz="1200" i="1" spc="-30" dirty="0">
                <a:latin typeface="Georgia"/>
                <a:cs typeface="Georgia"/>
              </a:rPr>
              <a:t>	</a:t>
            </a:r>
            <a:r>
              <a:rPr lang="en-US" sz="1200" i="1" spc="-30" dirty="0" smtClean="0">
                <a:latin typeface="Georgia"/>
                <a:cs typeface="Georgia"/>
              </a:rPr>
              <a:t>point </a:t>
            </a:r>
            <a:r>
              <a:rPr lang="en-US" sz="1200" i="1" spc="-30" dirty="0">
                <a:latin typeface="Georgia"/>
                <a:cs typeface="Georgia"/>
              </a:rPr>
              <a:t>estimate </a:t>
            </a:r>
            <a:r>
              <a:rPr lang="en-US" sz="1200" i="1" spc="225" dirty="0">
                <a:latin typeface="Times New Roman"/>
                <a:cs typeface="Times New Roman"/>
              </a:rPr>
              <a:t>±</a:t>
            </a:r>
            <a:r>
              <a:rPr lang="en-US" sz="1200" i="1" spc="35" dirty="0">
                <a:latin typeface="Times New Roman"/>
                <a:cs typeface="Times New Roman"/>
              </a:rPr>
              <a:t> </a:t>
            </a:r>
            <a:r>
              <a:rPr lang="en-US" sz="1200" i="1" spc="15" dirty="0" err="1">
                <a:solidFill>
                  <a:srgbClr val="00B050"/>
                </a:solidFill>
                <a:latin typeface="Georgia"/>
                <a:cs typeface="Georgia"/>
              </a:rPr>
              <a:t>t</a:t>
            </a:r>
            <a:r>
              <a:rPr lang="en-US" sz="1400" spc="22" baseline="27777" dirty="0" err="1">
                <a:solidFill>
                  <a:srgbClr val="00B050"/>
                </a:solidFill>
                <a:latin typeface="DejaVu Sans"/>
                <a:cs typeface="DejaVu Sans"/>
              </a:rPr>
              <a:t>⋆</a:t>
            </a:r>
            <a:r>
              <a:rPr lang="en-US" sz="1200" i="1" spc="15" dirty="0" err="1">
                <a:solidFill>
                  <a:srgbClr val="00B0F0"/>
                </a:solidFill>
                <a:latin typeface="Georgia"/>
                <a:cs typeface="Georgia"/>
              </a:rPr>
              <a:t>SE</a:t>
            </a:r>
            <a:r>
              <a:rPr lang="en-US" sz="1400" i="1" spc="22" baseline="-11904" dirty="0" err="1">
                <a:solidFill>
                  <a:srgbClr val="00B0F0"/>
                </a:solidFill>
                <a:latin typeface="Georgia"/>
                <a:cs typeface="Georgia"/>
              </a:rPr>
              <a:t>boot</a:t>
            </a:r>
            <a:r>
              <a:rPr lang="en-US" sz="1400" i="1" spc="22" baseline="-11904" dirty="0">
                <a:latin typeface="Georgia"/>
                <a:cs typeface="Georgia"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96524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" y="294243"/>
            <a:ext cx="441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Let’s make a bootstrap confidence interval for the </a:t>
            </a:r>
            <a:r>
              <a:rPr lang="en-US" sz="2800" u="sng" dirty="0" smtClean="0"/>
              <a:t>population median </a:t>
            </a:r>
            <a:r>
              <a:rPr lang="en-US" sz="2800" dirty="0" smtClean="0"/>
              <a:t>audience score!</a:t>
            </a:r>
          </a:p>
          <a:p>
            <a:r>
              <a:rPr lang="en-US" sz="2400" i="1" dirty="0" smtClean="0"/>
              <a:t>    </a:t>
            </a:r>
            <a:r>
              <a:rPr lang="en-US" i="1" dirty="0" smtClean="0"/>
              <a:t>Step 1: Create a bootstrap distribution.</a:t>
            </a:r>
          </a:p>
        </p:txBody>
      </p:sp>
      <p:sp>
        <p:nvSpPr>
          <p:cNvPr id="7" name="object 5"/>
          <p:cNvSpPr/>
          <p:nvPr/>
        </p:nvSpPr>
        <p:spPr>
          <a:xfrm>
            <a:off x="3465168" y="2499645"/>
            <a:ext cx="762054" cy="768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2533650" y="2724740"/>
            <a:ext cx="1312545" cy="420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450" y="2437535"/>
            <a:ext cx="2149512" cy="8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687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0884" y="57937"/>
            <a:ext cx="12414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Bootstrap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r>
              <a:rPr sz="10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370103"/>
            <a:ext cx="18878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(1) </a:t>
            </a:r>
            <a:r>
              <a:rPr sz="1050" b="1" spc="5" dirty="0">
                <a:latin typeface="Arial"/>
                <a:cs typeface="Arial"/>
              </a:rPr>
              <a:t>Take </a:t>
            </a:r>
            <a:r>
              <a:rPr sz="1050" b="1" spc="35" dirty="0">
                <a:latin typeface="Arial"/>
                <a:cs typeface="Arial"/>
              </a:rPr>
              <a:t>a </a:t>
            </a:r>
            <a:r>
              <a:rPr sz="1050" b="1" spc="20" dirty="0">
                <a:latin typeface="Arial"/>
                <a:cs typeface="Arial"/>
              </a:rPr>
              <a:t>bootstrap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sample: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0884" y="57937"/>
            <a:ext cx="12414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35" dirty="0"/>
              <a:t>Bootstrap </a:t>
            </a:r>
            <a:r>
              <a:rPr spc="20" dirty="0"/>
              <a:t>sample</a:t>
            </a:r>
            <a:r>
              <a:rPr spc="-85" dirty="0"/>
              <a:t> </a:t>
            </a:r>
            <a:r>
              <a:rPr spc="20" dirty="0"/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370103"/>
            <a:ext cx="2202180" cy="364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(1) </a:t>
            </a:r>
            <a:r>
              <a:rPr sz="1050" b="1" spc="5" dirty="0">
                <a:latin typeface="Arial"/>
                <a:cs typeface="Arial"/>
              </a:rPr>
              <a:t>Take </a:t>
            </a:r>
            <a:r>
              <a:rPr sz="1050" b="1" spc="35" dirty="0">
                <a:latin typeface="Arial"/>
                <a:cs typeface="Arial"/>
              </a:rPr>
              <a:t>a </a:t>
            </a:r>
            <a:r>
              <a:rPr sz="1050" b="1" spc="20" dirty="0">
                <a:latin typeface="Arial"/>
                <a:cs typeface="Arial"/>
              </a:rPr>
              <a:t>bootstrap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sample:</a:t>
            </a:r>
            <a:endParaRPr sz="1050">
              <a:latin typeface="Arial"/>
              <a:cs typeface="Arial"/>
            </a:endParaRPr>
          </a:p>
          <a:p>
            <a:pPr marL="1383030">
              <a:lnSpc>
                <a:spcPct val="100000"/>
              </a:lnSpc>
              <a:spcBef>
                <a:spcPts val="650"/>
              </a:spcBef>
            </a:pPr>
            <a:r>
              <a:rPr sz="600" spc="-45" dirty="0">
                <a:latin typeface="Courier New"/>
                <a:cs typeface="Courier New"/>
              </a:rPr>
              <a:t>title</a:t>
            </a:r>
            <a:r>
              <a:rPr sz="600" spc="-90" dirty="0">
                <a:latin typeface="Courier New"/>
                <a:cs typeface="Courier New"/>
              </a:rPr>
              <a:t> </a:t>
            </a:r>
            <a:r>
              <a:rPr sz="600" spc="-45" dirty="0">
                <a:latin typeface="Courier New"/>
                <a:cs typeface="Courier New"/>
              </a:rPr>
              <a:t>audience_score</a:t>
            </a:r>
            <a:endParaRPr sz="6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1582" y="717909"/>
          <a:ext cx="2218690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15">
                <a:tc>
                  <a:txBody>
                    <a:bodyPr/>
                    <a:lstStyle/>
                    <a:p>
                      <a:pPr marL="61594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600" spc="-114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Kiss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Oblivion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House of 1000</a:t>
                      </a:r>
                      <a:r>
                        <a:rPr sz="600" spc="-10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Corpses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Dying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Breed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Roo?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Forsaken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Roo?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Dying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Breed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Creepshow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House of 1000</a:t>
                      </a:r>
                      <a:r>
                        <a:rPr sz="600" spc="-10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Corpses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Roo?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Tormented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17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Jason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Lives: Friday the 13th Part</a:t>
                      </a:r>
                      <a:r>
                        <a:rPr sz="600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VI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600" spc="-114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Kiss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Primal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 marL="20955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20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5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40411" y="2607462"/>
            <a:ext cx="32778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(2) </a:t>
            </a:r>
            <a:r>
              <a:rPr sz="1050" b="1" spc="20" dirty="0">
                <a:latin typeface="Arial"/>
                <a:cs typeface="Arial"/>
              </a:rPr>
              <a:t>Calculate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median </a:t>
            </a:r>
            <a:r>
              <a:rPr sz="1050" b="1" spc="15" dirty="0">
                <a:latin typeface="Arial"/>
                <a:cs typeface="Arial"/>
              </a:rPr>
              <a:t>of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bootstrap</a:t>
            </a:r>
            <a:r>
              <a:rPr sz="1050" b="1" spc="10" dirty="0">
                <a:latin typeface="Arial"/>
                <a:cs typeface="Arial"/>
              </a:rPr>
              <a:t> sample: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529" y="57937"/>
            <a:ext cx="10344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A</a:t>
            </a:r>
            <a:r>
              <a:rPr spc="20" dirty="0"/>
              <a:t>nn</a:t>
            </a:r>
            <a:r>
              <a:rPr spc="35" dirty="0"/>
              <a:t>o</a:t>
            </a:r>
            <a:r>
              <a:rPr spc="20" dirty="0"/>
              <a:t>un</a:t>
            </a:r>
            <a:r>
              <a:rPr spc="55" dirty="0"/>
              <a:t>c</a:t>
            </a:r>
            <a:r>
              <a:rPr spc="-5" dirty="0"/>
              <a:t>e</a:t>
            </a:r>
            <a:r>
              <a:rPr spc="50" dirty="0"/>
              <a:t>m</a:t>
            </a:r>
            <a:r>
              <a:rPr spc="-5" dirty="0"/>
              <a:t>e</a:t>
            </a:r>
            <a:r>
              <a:rPr spc="20" dirty="0"/>
              <a:t>n</a:t>
            </a:r>
            <a:r>
              <a:rPr spc="50" dirty="0"/>
              <a:t>t</a:t>
            </a:r>
            <a:r>
              <a:rPr spc="15"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79140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323850" y="881995"/>
            <a:ext cx="3999865" cy="225766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spcBef>
                <a:spcPts val="405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30" dirty="0" smtClean="0">
                <a:latin typeface="Arial"/>
                <a:cs typeface="Arial"/>
              </a:rPr>
              <a:t>Lab Assignment </a:t>
            </a:r>
            <a:r>
              <a:rPr lang="en-US" sz="1200" u="sng" spc="-10" dirty="0" smtClean="0">
                <a:latin typeface="Arial"/>
                <a:cs typeface="Arial"/>
              </a:rPr>
              <a:t>6 </a:t>
            </a:r>
            <a:r>
              <a:rPr lang="en-US" sz="1200" spc="-40" dirty="0">
                <a:latin typeface="Arial"/>
                <a:cs typeface="Arial"/>
              </a:rPr>
              <a:t>is </a:t>
            </a:r>
            <a:r>
              <a:rPr lang="en-US" sz="1200" spc="-25" dirty="0">
                <a:latin typeface="Arial"/>
                <a:cs typeface="Arial"/>
              </a:rPr>
              <a:t>due </a:t>
            </a:r>
            <a:r>
              <a:rPr lang="en-US" sz="1200" b="1" spc="-45" dirty="0" smtClean="0">
                <a:latin typeface="Arial"/>
                <a:cs typeface="Arial"/>
              </a:rPr>
              <a:t>Thursday </a:t>
            </a:r>
            <a:r>
              <a:rPr lang="en-US" sz="1200" b="1" spc="-20" dirty="0" smtClean="0">
                <a:latin typeface="Arial"/>
                <a:cs typeface="Arial"/>
              </a:rPr>
              <a:t>just before your lab section time.</a:t>
            </a:r>
          </a:p>
          <a:p>
            <a:pPr marL="12700">
              <a:spcBef>
                <a:spcPts val="405"/>
              </a:spcBef>
            </a:pPr>
            <a:endParaRPr lang="en-US" sz="1200" dirty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2700">
              <a:spcBef>
                <a:spcPts val="405"/>
              </a:spcBef>
            </a:pPr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30" dirty="0" smtClean="0">
                <a:latin typeface="Arial"/>
                <a:cs typeface="Arial"/>
              </a:rPr>
              <a:t>Peer Evaluations</a:t>
            </a:r>
            <a:r>
              <a:rPr lang="en-US" sz="1200" spc="-30" dirty="0" smtClean="0">
                <a:latin typeface="Arial"/>
                <a:cs typeface="Arial"/>
              </a:rPr>
              <a:t> </a:t>
            </a:r>
            <a:r>
              <a:rPr lang="en-US" sz="1200" spc="-40" dirty="0" smtClean="0">
                <a:latin typeface="Arial"/>
                <a:cs typeface="Arial"/>
              </a:rPr>
              <a:t>is </a:t>
            </a:r>
            <a:r>
              <a:rPr lang="en-US" sz="1200" spc="-25" dirty="0">
                <a:latin typeface="Arial"/>
                <a:cs typeface="Arial"/>
              </a:rPr>
              <a:t>due </a:t>
            </a:r>
            <a:r>
              <a:rPr lang="en-US" sz="1200" b="1" spc="-45" dirty="0" smtClean="0">
                <a:latin typeface="Arial"/>
                <a:cs typeface="Arial"/>
              </a:rPr>
              <a:t>Thursday 2/28 11:55pm </a:t>
            </a:r>
            <a:r>
              <a:rPr lang="en-US" sz="1200" i="1" spc="-45" dirty="0" smtClean="0">
                <a:latin typeface="Arial"/>
                <a:cs typeface="Arial"/>
              </a:rPr>
              <a:t>(part of your participation grade)</a:t>
            </a:r>
          </a:p>
          <a:p>
            <a:pPr marL="12700">
              <a:spcBef>
                <a:spcPts val="405"/>
              </a:spcBef>
            </a:pPr>
            <a:endParaRPr lang="en-US" sz="1200" b="1" i="1" spc="-45" dirty="0" smtClean="0">
              <a:latin typeface="Arial"/>
              <a:cs typeface="Arial"/>
            </a:endParaRPr>
          </a:p>
          <a:p>
            <a:pPr marL="12700">
              <a:spcBef>
                <a:spcPts val="405"/>
              </a:spcBef>
            </a:pPr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30" dirty="0" smtClean="0">
                <a:latin typeface="Arial"/>
                <a:cs typeface="Arial"/>
              </a:rPr>
              <a:t>Read over project statement </a:t>
            </a:r>
            <a:r>
              <a:rPr lang="en-US" sz="1200" spc="-30" dirty="0" smtClean="0">
                <a:latin typeface="Arial"/>
                <a:cs typeface="Arial"/>
              </a:rPr>
              <a:t>before </a:t>
            </a:r>
            <a:r>
              <a:rPr lang="en-US" sz="1200" b="1" spc="-45" dirty="0" smtClean="0">
                <a:latin typeface="Arial"/>
                <a:cs typeface="Arial"/>
              </a:rPr>
              <a:t>Thursday </a:t>
            </a:r>
            <a:r>
              <a:rPr lang="en-US" sz="1200" b="1" spc="-45" dirty="0" smtClean="0">
                <a:latin typeface="Arial"/>
                <a:cs typeface="Arial"/>
              </a:rPr>
              <a:t>2/28 </a:t>
            </a:r>
          </a:p>
          <a:p>
            <a:pPr marL="12700">
              <a:spcBef>
                <a:spcPts val="405"/>
              </a:spcBef>
            </a:pPr>
            <a:r>
              <a:rPr lang="en-US" sz="1200" b="1" spc="-45" dirty="0" smtClean="0">
                <a:latin typeface="Arial"/>
                <a:cs typeface="Arial"/>
              </a:rPr>
              <a:t>                                                       </a:t>
            </a:r>
            <a:r>
              <a:rPr lang="en-US" sz="1200" spc="-45" dirty="0" smtClean="0">
                <a:latin typeface="Arial"/>
                <a:cs typeface="Arial"/>
              </a:rPr>
              <a:t>(see Sakai Resources)</a:t>
            </a:r>
            <a:endParaRPr lang="en-US" sz="1200" b="1" i="1" spc="-45" dirty="0">
              <a:latin typeface="Arial"/>
              <a:cs typeface="Arial"/>
            </a:endParaRPr>
          </a:p>
          <a:p>
            <a:pPr marL="12700">
              <a:spcBef>
                <a:spcPts val="405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30" dirty="0" smtClean="0">
                <a:latin typeface="Arial"/>
                <a:cs typeface="Arial"/>
              </a:rPr>
              <a:t>Project Stage 1</a:t>
            </a:r>
            <a:r>
              <a:rPr lang="en-US" sz="1200" spc="-30" dirty="0" smtClean="0">
                <a:latin typeface="Arial"/>
                <a:cs typeface="Arial"/>
              </a:rPr>
              <a:t> </a:t>
            </a:r>
            <a:r>
              <a:rPr lang="en-US" sz="1200" spc="-40" dirty="0" smtClean="0">
                <a:latin typeface="Arial"/>
                <a:cs typeface="Arial"/>
              </a:rPr>
              <a:t>is </a:t>
            </a:r>
            <a:r>
              <a:rPr lang="en-US" sz="1200" spc="-25" dirty="0">
                <a:latin typeface="Arial"/>
                <a:cs typeface="Arial"/>
              </a:rPr>
              <a:t>due </a:t>
            </a:r>
            <a:r>
              <a:rPr lang="en-US" sz="1200" b="1" spc="-45" dirty="0">
                <a:latin typeface="Arial"/>
                <a:cs typeface="Arial"/>
              </a:rPr>
              <a:t>Thursday </a:t>
            </a:r>
            <a:r>
              <a:rPr lang="en-US" sz="1200" b="1" spc="-20" dirty="0" smtClean="0">
                <a:latin typeface="Arial"/>
                <a:cs typeface="Arial"/>
              </a:rPr>
              <a:t>3/7</a:t>
            </a:r>
            <a:endParaRPr lang="en-US" sz="1200" dirty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2700">
              <a:spcBef>
                <a:spcPts val="405"/>
              </a:spcBef>
            </a:pPr>
            <a:endParaRPr lang="en-US" sz="1200" b="1" i="1" spc="-45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" y="35877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Coming up…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869587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0884" y="57937"/>
            <a:ext cx="12414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35" dirty="0"/>
              <a:t>Bootstrap </a:t>
            </a:r>
            <a:r>
              <a:rPr spc="20" dirty="0"/>
              <a:t>sample</a:t>
            </a:r>
            <a:r>
              <a:rPr spc="-85" dirty="0"/>
              <a:t> </a:t>
            </a:r>
            <a:r>
              <a:rPr spc="20" dirty="0"/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370103"/>
            <a:ext cx="2202180" cy="364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(1) </a:t>
            </a:r>
            <a:r>
              <a:rPr sz="1050" b="1" spc="5" dirty="0">
                <a:latin typeface="Arial"/>
                <a:cs typeface="Arial"/>
              </a:rPr>
              <a:t>Take </a:t>
            </a:r>
            <a:r>
              <a:rPr sz="1050" b="1" spc="35" dirty="0">
                <a:latin typeface="Arial"/>
                <a:cs typeface="Arial"/>
              </a:rPr>
              <a:t>a </a:t>
            </a:r>
            <a:r>
              <a:rPr sz="1050" b="1" spc="20" dirty="0">
                <a:latin typeface="Arial"/>
                <a:cs typeface="Arial"/>
              </a:rPr>
              <a:t>bootstrap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sample:</a:t>
            </a:r>
            <a:endParaRPr sz="1050">
              <a:latin typeface="Arial"/>
              <a:cs typeface="Arial"/>
            </a:endParaRPr>
          </a:p>
          <a:p>
            <a:pPr marL="1383030">
              <a:lnSpc>
                <a:spcPct val="100000"/>
              </a:lnSpc>
              <a:spcBef>
                <a:spcPts val="650"/>
              </a:spcBef>
            </a:pPr>
            <a:r>
              <a:rPr sz="600" spc="-45" dirty="0">
                <a:latin typeface="Courier New"/>
                <a:cs typeface="Courier New"/>
              </a:rPr>
              <a:t>title</a:t>
            </a:r>
            <a:r>
              <a:rPr sz="600" spc="-90" dirty="0">
                <a:latin typeface="Courier New"/>
                <a:cs typeface="Courier New"/>
              </a:rPr>
              <a:t> </a:t>
            </a:r>
            <a:r>
              <a:rPr sz="600" spc="-45" dirty="0">
                <a:latin typeface="Courier New"/>
                <a:cs typeface="Courier New"/>
              </a:rPr>
              <a:t>audience_score</a:t>
            </a:r>
            <a:endParaRPr sz="6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1582" y="717909"/>
          <a:ext cx="2218690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15">
                <a:tc>
                  <a:txBody>
                    <a:bodyPr/>
                    <a:lstStyle/>
                    <a:p>
                      <a:pPr marL="61594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600" spc="-114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Kiss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Oblivion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House of 1000</a:t>
                      </a:r>
                      <a:r>
                        <a:rPr sz="600" spc="-10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Corpses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Dying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Breed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Roo?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Forsaken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Roo?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Dying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Breed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Creepshow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House of 1000</a:t>
                      </a:r>
                      <a:r>
                        <a:rPr sz="600" spc="-10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Corpses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Roo?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Tormented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17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Jason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Lives: Friday the 13th Part</a:t>
                      </a:r>
                      <a:r>
                        <a:rPr sz="600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VI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600" spc="-114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Kiss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Primal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 marL="20955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20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5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40411" y="2607462"/>
            <a:ext cx="4126865" cy="4927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(2) </a:t>
            </a:r>
            <a:r>
              <a:rPr sz="1050" b="1" spc="20" dirty="0">
                <a:latin typeface="Arial"/>
                <a:cs typeface="Arial"/>
              </a:rPr>
              <a:t>Calculate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median </a:t>
            </a:r>
            <a:r>
              <a:rPr sz="1050" b="1" spc="15" dirty="0">
                <a:latin typeface="Arial"/>
                <a:cs typeface="Arial"/>
              </a:rPr>
              <a:t>of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bootstrap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sample: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sz="1000" spc="-5" dirty="0">
                <a:latin typeface="Arial"/>
                <a:cs typeface="Arial"/>
              </a:rPr>
              <a:t>23,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27,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27,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29,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34,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41,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44,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46,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48,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935151"/>
                </a:solidFill>
                <a:latin typeface="Arial"/>
                <a:cs typeface="Arial"/>
              </a:rPr>
              <a:t>48,</a:t>
            </a:r>
            <a:r>
              <a:rPr sz="1000" i="1" spc="-2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935151"/>
                </a:solidFill>
                <a:latin typeface="Arial"/>
                <a:cs typeface="Arial"/>
              </a:rPr>
              <a:t>56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56,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56,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57,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60,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sz="1000" spc="-25" dirty="0">
                <a:latin typeface="Arial"/>
                <a:cs typeface="Arial"/>
              </a:rPr>
              <a:t>median </a:t>
            </a:r>
            <a:r>
              <a:rPr sz="1000" spc="10" dirty="0">
                <a:latin typeface="Arial"/>
                <a:cs typeface="Arial"/>
              </a:rPr>
              <a:t>= </a:t>
            </a:r>
            <a:r>
              <a:rPr sz="1000" spc="-35" dirty="0">
                <a:latin typeface="Arial"/>
                <a:cs typeface="Arial"/>
              </a:rPr>
              <a:t>(48 </a:t>
            </a:r>
            <a:r>
              <a:rPr sz="1000" spc="10" dirty="0">
                <a:latin typeface="Arial"/>
                <a:cs typeface="Arial"/>
              </a:rPr>
              <a:t>+ </a:t>
            </a:r>
            <a:r>
              <a:rPr sz="1000" spc="-35" dirty="0">
                <a:latin typeface="Arial"/>
                <a:cs typeface="Arial"/>
              </a:rPr>
              <a:t>56) </a:t>
            </a:r>
            <a:r>
              <a:rPr sz="1000" spc="50" dirty="0">
                <a:latin typeface="Arial"/>
                <a:cs typeface="Arial"/>
              </a:rPr>
              <a:t>/ </a:t>
            </a:r>
            <a:r>
              <a:rPr sz="1000" spc="-5" dirty="0">
                <a:latin typeface="Arial"/>
                <a:cs typeface="Arial"/>
              </a:rPr>
              <a:t>2 </a:t>
            </a:r>
            <a:r>
              <a:rPr sz="1000" spc="10" dirty="0">
                <a:latin typeface="Arial"/>
                <a:cs typeface="Arial"/>
              </a:rPr>
              <a:t>=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0884" y="57937"/>
            <a:ext cx="12414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35" dirty="0"/>
              <a:t>Bootstrap </a:t>
            </a:r>
            <a:r>
              <a:rPr spc="20" dirty="0"/>
              <a:t>sample</a:t>
            </a:r>
            <a:r>
              <a:rPr spc="-85" dirty="0"/>
              <a:t> </a:t>
            </a:r>
            <a:r>
              <a:rPr spc="20" dirty="0"/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370103"/>
            <a:ext cx="2202180" cy="364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(1) </a:t>
            </a:r>
            <a:r>
              <a:rPr sz="1050" b="1" spc="5" dirty="0">
                <a:latin typeface="Arial"/>
                <a:cs typeface="Arial"/>
              </a:rPr>
              <a:t>Take </a:t>
            </a:r>
            <a:r>
              <a:rPr sz="1050" b="1" spc="35" dirty="0">
                <a:latin typeface="Arial"/>
                <a:cs typeface="Arial"/>
              </a:rPr>
              <a:t>a </a:t>
            </a:r>
            <a:r>
              <a:rPr sz="1050" b="1" spc="20" dirty="0">
                <a:latin typeface="Arial"/>
                <a:cs typeface="Arial"/>
              </a:rPr>
              <a:t>bootstrap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sample:</a:t>
            </a:r>
            <a:endParaRPr sz="1050">
              <a:latin typeface="Arial"/>
              <a:cs typeface="Arial"/>
            </a:endParaRPr>
          </a:p>
          <a:p>
            <a:pPr marL="1383030">
              <a:lnSpc>
                <a:spcPct val="100000"/>
              </a:lnSpc>
              <a:spcBef>
                <a:spcPts val="650"/>
              </a:spcBef>
            </a:pPr>
            <a:r>
              <a:rPr sz="600" spc="-45" dirty="0">
                <a:latin typeface="Courier New"/>
                <a:cs typeface="Courier New"/>
              </a:rPr>
              <a:t>title</a:t>
            </a:r>
            <a:r>
              <a:rPr sz="600" spc="-90" dirty="0">
                <a:latin typeface="Courier New"/>
                <a:cs typeface="Courier New"/>
              </a:rPr>
              <a:t> </a:t>
            </a:r>
            <a:r>
              <a:rPr sz="600" spc="-45" dirty="0">
                <a:latin typeface="Courier New"/>
                <a:cs typeface="Courier New"/>
              </a:rPr>
              <a:t>audience_score</a:t>
            </a:r>
            <a:endParaRPr sz="6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1582" y="717909"/>
          <a:ext cx="2218690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15">
                <a:tc>
                  <a:txBody>
                    <a:bodyPr/>
                    <a:lstStyle/>
                    <a:p>
                      <a:pPr marL="61594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600" spc="-114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Kiss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Oblivion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House of 1000</a:t>
                      </a:r>
                      <a:r>
                        <a:rPr sz="600" spc="-10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Corpses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Dying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Breed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Roo?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Forsaken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Roo?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Dying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Breed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Creepshow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House of 1000</a:t>
                      </a:r>
                      <a:r>
                        <a:rPr sz="600" spc="-10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Corpses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Roo?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Tormented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17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Jason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Lives: Friday the 13th Part</a:t>
                      </a:r>
                      <a:r>
                        <a:rPr sz="600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VI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600" spc="-114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Kiss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Primal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 marL="20955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20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5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40411" y="2607462"/>
            <a:ext cx="4126865" cy="6781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9550" indent="-196850">
              <a:lnSpc>
                <a:spcPts val="1255"/>
              </a:lnSpc>
              <a:spcBef>
                <a:spcPts val="135"/>
              </a:spcBef>
              <a:buAutoNum type="arabicParenBoth" startAt="2"/>
              <a:tabLst>
                <a:tab pos="210185" algn="l"/>
              </a:tabLst>
            </a:pPr>
            <a:r>
              <a:rPr sz="1050" b="1" spc="20" dirty="0">
                <a:latin typeface="Arial"/>
                <a:cs typeface="Arial"/>
              </a:rPr>
              <a:t>Calculate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median </a:t>
            </a:r>
            <a:r>
              <a:rPr sz="1050" b="1" spc="15" dirty="0">
                <a:latin typeface="Arial"/>
                <a:cs typeface="Arial"/>
              </a:rPr>
              <a:t>of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bootstrap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sample: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sz="1000" spc="-5" dirty="0">
                <a:latin typeface="Arial"/>
                <a:cs typeface="Arial"/>
              </a:rPr>
              <a:t>23,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27,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27,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29,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34,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41,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44,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46,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48,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935151"/>
                </a:solidFill>
                <a:latin typeface="Arial"/>
                <a:cs typeface="Arial"/>
              </a:rPr>
              <a:t>48,</a:t>
            </a:r>
            <a:r>
              <a:rPr sz="1000" i="1" spc="-2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935151"/>
                </a:solidFill>
                <a:latin typeface="Arial"/>
                <a:cs typeface="Arial"/>
              </a:rPr>
              <a:t>56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56,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56,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57,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60,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sz="1000" spc="-25" dirty="0">
                <a:latin typeface="Arial"/>
                <a:cs typeface="Arial"/>
              </a:rPr>
              <a:t>median </a:t>
            </a:r>
            <a:r>
              <a:rPr sz="1000" spc="10" dirty="0">
                <a:latin typeface="Arial"/>
                <a:cs typeface="Arial"/>
              </a:rPr>
              <a:t>= </a:t>
            </a:r>
            <a:r>
              <a:rPr sz="1000" spc="-35" dirty="0">
                <a:latin typeface="Arial"/>
                <a:cs typeface="Arial"/>
              </a:rPr>
              <a:t>(48 </a:t>
            </a:r>
            <a:r>
              <a:rPr sz="1000" spc="10" dirty="0">
                <a:latin typeface="Arial"/>
                <a:cs typeface="Arial"/>
              </a:rPr>
              <a:t>+ </a:t>
            </a:r>
            <a:r>
              <a:rPr sz="1000" spc="-35" dirty="0">
                <a:latin typeface="Arial"/>
                <a:cs typeface="Arial"/>
              </a:rPr>
              <a:t>56) </a:t>
            </a:r>
            <a:r>
              <a:rPr sz="1000" spc="50" dirty="0">
                <a:latin typeface="Arial"/>
                <a:cs typeface="Arial"/>
              </a:rPr>
              <a:t>/ </a:t>
            </a:r>
            <a:r>
              <a:rPr sz="1000" spc="-5" dirty="0">
                <a:latin typeface="Arial"/>
                <a:cs typeface="Arial"/>
              </a:rPr>
              <a:t>2 </a:t>
            </a:r>
            <a:r>
              <a:rPr sz="1000" spc="10" dirty="0">
                <a:latin typeface="Arial"/>
                <a:cs typeface="Arial"/>
              </a:rPr>
              <a:t>=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52</a:t>
            </a:r>
            <a:endParaRPr sz="10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195"/>
              </a:spcBef>
              <a:buAutoNum type="arabicParenBoth" startAt="3"/>
              <a:tabLst>
                <a:tab pos="210185" algn="l"/>
              </a:tabLst>
            </a:pPr>
            <a:r>
              <a:rPr lang="en-US" sz="1050" b="1" spc="20" dirty="0" smtClean="0">
                <a:latin typeface="Arial"/>
                <a:cs typeface="Arial"/>
              </a:rPr>
              <a:t>Plot</a:t>
            </a:r>
            <a:r>
              <a:rPr sz="1050" b="1" spc="20" dirty="0" smtClean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this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value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  <p:sp>
        <p:nvSpPr>
          <p:cNvPr id="9" name="Oval 8"/>
          <p:cNvSpPr/>
          <p:nvPr/>
        </p:nvSpPr>
        <p:spPr>
          <a:xfrm>
            <a:off x="1466850" y="3178175"/>
            <a:ext cx="76200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0884" y="57937"/>
            <a:ext cx="12414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35" dirty="0"/>
              <a:t>Bootstrap </a:t>
            </a:r>
            <a:r>
              <a:rPr spc="20" dirty="0"/>
              <a:t>sample</a:t>
            </a:r>
            <a:r>
              <a:rPr spc="-85" dirty="0"/>
              <a:t> </a:t>
            </a:r>
            <a:r>
              <a:rPr spc="20" dirty="0"/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370103"/>
            <a:ext cx="2202180" cy="364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(1) </a:t>
            </a:r>
            <a:r>
              <a:rPr sz="1050" b="1" spc="5" dirty="0">
                <a:latin typeface="Arial"/>
                <a:cs typeface="Arial"/>
              </a:rPr>
              <a:t>Take </a:t>
            </a:r>
            <a:r>
              <a:rPr sz="1050" b="1" spc="35" dirty="0">
                <a:latin typeface="Arial"/>
                <a:cs typeface="Arial"/>
              </a:rPr>
              <a:t>a </a:t>
            </a:r>
            <a:r>
              <a:rPr sz="1050" b="1" spc="20" dirty="0">
                <a:latin typeface="Arial"/>
                <a:cs typeface="Arial"/>
              </a:rPr>
              <a:t>bootstrap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sample:</a:t>
            </a:r>
            <a:endParaRPr sz="1050">
              <a:latin typeface="Arial"/>
              <a:cs typeface="Arial"/>
            </a:endParaRPr>
          </a:p>
          <a:p>
            <a:pPr marL="1383030">
              <a:lnSpc>
                <a:spcPct val="100000"/>
              </a:lnSpc>
              <a:spcBef>
                <a:spcPts val="650"/>
              </a:spcBef>
            </a:pPr>
            <a:r>
              <a:rPr sz="600" spc="-45" dirty="0">
                <a:latin typeface="Courier New"/>
                <a:cs typeface="Courier New"/>
              </a:rPr>
              <a:t>title</a:t>
            </a:r>
            <a:r>
              <a:rPr sz="600" spc="-90" dirty="0">
                <a:latin typeface="Courier New"/>
                <a:cs typeface="Courier New"/>
              </a:rPr>
              <a:t> </a:t>
            </a:r>
            <a:r>
              <a:rPr sz="600" spc="-45" dirty="0">
                <a:latin typeface="Courier New"/>
                <a:cs typeface="Courier New"/>
              </a:rPr>
              <a:t>audience_score</a:t>
            </a:r>
            <a:endParaRPr sz="6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1582" y="717909"/>
          <a:ext cx="2218690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15">
                <a:tc>
                  <a:txBody>
                    <a:bodyPr/>
                    <a:lstStyle/>
                    <a:p>
                      <a:pPr marL="61594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600" spc="-114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Kiss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Oblivion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House of 1000</a:t>
                      </a:r>
                      <a:r>
                        <a:rPr sz="600" spc="-10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Corpses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Dying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Breed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Roo?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Forsaken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Roo?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Dying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Breed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Creepshow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House of 1000</a:t>
                      </a:r>
                      <a:r>
                        <a:rPr sz="600" spc="-10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Corpses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Roo?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Tormented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17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Jason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Lives: Friday the 13th Part</a:t>
                      </a:r>
                      <a:r>
                        <a:rPr sz="600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VI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600" spc="-114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Kiss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95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Primal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 marL="20955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20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5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40411" y="2607462"/>
            <a:ext cx="4126865" cy="6781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9550" indent="-196850">
              <a:lnSpc>
                <a:spcPts val="1255"/>
              </a:lnSpc>
              <a:spcBef>
                <a:spcPts val="135"/>
              </a:spcBef>
              <a:buAutoNum type="arabicParenBoth" startAt="2"/>
              <a:tabLst>
                <a:tab pos="210185" algn="l"/>
              </a:tabLst>
            </a:pPr>
            <a:r>
              <a:rPr sz="1050" b="1" spc="20" dirty="0">
                <a:latin typeface="Arial"/>
                <a:cs typeface="Arial"/>
              </a:rPr>
              <a:t>Calculate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median </a:t>
            </a:r>
            <a:r>
              <a:rPr sz="1050" b="1" spc="15" dirty="0">
                <a:latin typeface="Arial"/>
                <a:cs typeface="Arial"/>
              </a:rPr>
              <a:t>of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bootstrap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sample: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sz="1000" spc="-5" dirty="0">
                <a:latin typeface="Arial"/>
                <a:cs typeface="Arial"/>
              </a:rPr>
              <a:t>23,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27,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27,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29,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34,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41,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44,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46,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48,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935151"/>
                </a:solidFill>
                <a:latin typeface="Arial"/>
                <a:cs typeface="Arial"/>
              </a:rPr>
              <a:t>48,</a:t>
            </a:r>
            <a:r>
              <a:rPr sz="1000" i="1" spc="-2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935151"/>
                </a:solidFill>
                <a:latin typeface="Arial"/>
                <a:cs typeface="Arial"/>
              </a:rPr>
              <a:t>56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56,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56,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57,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60,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sz="1000" spc="-25" dirty="0">
                <a:latin typeface="Arial"/>
                <a:cs typeface="Arial"/>
              </a:rPr>
              <a:t>median </a:t>
            </a:r>
            <a:r>
              <a:rPr sz="1000" spc="10" dirty="0">
                <a:latin typeface="Arial"/>
                <a:cs typeface="Arial"/>
              </a:rPr>
              <a:t>= </a:t>
            </a:r>
            <a:r>
              <a:rPr sz="1000" spc="-35" dirty="0">
                <a:latin typeface="Arial"/>
                <a:cs typeface="Arial"/>
              </a:rPr>
              <a:t>(48 </a:t>
            </a:r>
            <a:r>
              <a:rPr sz="1000" spc="10" dirty="0">
                <a:latin typeface="Arial"/>
                <a:cs typeface="Arial"/>
              </a:rPr>
              <a:t>+ </a:t>
            </a:r>
            <a:r>
              <a:rPr sz="1000" spc="-35" dirty="0">
                <a:latin typeface="Arial"/>
                <a:cs typeface="Arial"/>
              </a:rPr>
              <a:t>56) </a:t>
            </a:r>
            <a:r>
              <a:rPr sz="1000" spc="50" dirty="0">
                <a:latin typeface="Arial"/>
                <a:cs typeface="Arial"/>
              </a:rPr>
              <a:t>/ </a:t>
            </a:r>
            <a:r>
              <a:rPr sz="1000" spc="-5" dirty="0">
                <a:latin typeface="Arial"/>
                <a:cs typeface="Arial"/>
              </a:rPr>
              <a:t>2 </a:t>
            </a:r>
            <a:r>
              <a:rPr sz="1000" spc="10" dirty="0">
                <a:latin typeface="Arial"/>
                <a:cs typeface="Arial"/>
              </a:rPr>
              <a:t>=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030A0"/>
                </a:solidFill>
                <a:latin typeface="Arial"/>
                <a:cs typeface="Arial"/>
              </a:rPr>
              <a:t>52</a:t>
            </a:r>
            <a:endParaRPr sz="10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195"/>
              </a:spcBef>
              <a:buAutoNum type="arabicParenBoth" startAt="3"/>
              <a:tabLst>
                <a:tab pos="210185" algn="l"/>
              </a:tabLst>
            </a:pPr>
            <a:r>
              <a:rPr lang="en-US" sz="1050" b="1" spc="20" dirty="0" smtClean="0">
                <a:latin typeface="Arial"/>
                <a:cs typeface="Arial"/>
              </a:rPr>
              <a:t>Plot</a:t>
            </a:r>
            <a:r>
              <a:rPr sz="1050" b="1" spc="20" dirty="0" smtClean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this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value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50" y="314548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A bootstrap statistic (median)</a:t>
            </a:r>
            <a:endParaRPr lang="en-US" sz="1200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>
            <a:off x="1771650" y="3092983"/>
            <a:ext cx="228600" cy="19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  <p:sp>
        <p:nvSpPr>
          <p:cNvPr id="11" name="Oval 10"/>
          <p:cNvSpPr/>
          <p:nvPr/>
        </p:nvSpPr>
        <p:spPr>
          <a:xfrm>
            <a:off x="1466850" y="3178175"/>
            <a:ext cx="76200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3413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11" y="57937"/>
            <a:ext cx="427228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Bootstrap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r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spc="-15" dirty="0">
                <a:latin typeface="Arial"/>
                <a:cs typeface="Arial"/>
              </a:rPr>
              <a:t>(1) </a:t>
            </a:r>
            <a:r>
              <a:rPr sz="1050" b="1" spc="5" dirty="0">
                <a:latin typeface="Arial"/>
                <a:cs typeface="Arial"/>
              </a:rPr>
              <a:t>Take </a:t>
            </a:r>
            <a:r>
              <a:rPr sz="1050" b="1" spc="20" dirty="0">
                <a:latin typeface="Arial"/>
                <a:cs typeface="Arial"/>
              </a:rPr>
              <a:t>another bootstrap</a:t>
            </a:r>
            <a:r>
              <a:rPr sz="1050" b="1" spc="2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sample: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11" y="57937"/>
            <a:ext cx="4272280" cy="676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Bootstrap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r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spc="-15" dirty="0">
                <a:latin typeface="Arial"/>
                <a:cs typeface="Arial"/>
              </a:rPr>
              <a:t>(1) </a:t>
            </a:r>
            <a:r>
              <a:rPr sz="1050" b="1" spc="5" dirty="0">
                <a:latin typeface="Arial"/>
                <a:cs typeface="Arial"/>
              </a:rPr>
              <a:t>Take </a:t>
            </a:r>
            <a:r>
              <a:rPr sz="1050" b="1" spc="20" dirty="0">
                <a:latin typeface="Arial"/>
                <a:cs typeface="Arial"/>
              </a:rPr>
              <a:t>another bootstrap</a:t>
            </a:r>
            <a:r>
              <a:rPr sz="1050" b="1" spc="2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sample:</a:t>
            </a:r>
            <a:endParaRPr sz="1050">
              <a:latin typeface="Arial"/>
              <a:cs typeface="Arial"/>
            </a:endParaRPr>
          </a:p>
          <a:p>
            <a:pPr marL="1383030">
              <a:lnSpc>
                <a:spcPct val="100000"/>
              </a:lnSpc>
              <a:spcBef>
                <a:spcPts val="650"/>
              </a:spcBef>
            </a:pPr>
            <a:r>
              <a:rPr sz="600" spc="-45" dirty="0">
                <a:latin typeface="Courier New"/>
                <a:cs typeface="Courier New"/>
              </a:rPr>
              <a:t>title</a:t>
            </a:r>
            <a:r>
              <a:rPr sz="600" spc="-50" dirty="0">
                <a:latin typeface="Courier New"/>
                <a:cs typeface="Courier New"/>
              </a:rPr>
              <a:t> </a:t>
            </a:r>
            <a:r>
              <a:rPr sz="600" spc="-45" dirty="0">
                <a:latin typeface="Courier New"/>
                <a:cs typeface="Courier New"/>
              </a:rPr>
              <a:t>audience_score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2451" y="717909"/>
          <a:ext cx="2217418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615">
                <a:tc gridSpan="2">
                  <a:txBody>
                    <a:bodyPr/>
                    <a:lstStyle/>
                    <a:p>
                      <a:pPr marL="60325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0325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Carrie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73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0325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Forsaken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0325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0325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Primal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0325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Patrick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032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7 Jason</a:t>
                      </a:r>
                      <a:r>
                        <a:rPr sz="600" spc="-10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Lives: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Friday the 13th Part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VI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 gridSpan="2">
                  <a:txBody>
                    <a:bodyPr/>
                    <a:lstStyle/>
                    <a:p>
                      <a:pPr marL="866140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454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600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Kiss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097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All the Boys Love Mandy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Lane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161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097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All the Boys Love Mandy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Lane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0485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Yellowbrickroad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454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600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Kiss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4678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Tormented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6614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355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6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Oblivion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2743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Patrick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355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House of 1000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Corpses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 marR="173355" algn="r">
                        <a:lnSpc>
                          <a:spcPts val="65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1615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65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0884" y="57937"/>
            <a:ext cx="12414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35" dirty="0"/>
              <a:t>Bootstrap </a:t>
            </a:r>
            <a:r>
              <a:rPr spc="20" dirty="0"/>
              <a:t>sample</a:t>
            </a:r>
            <a:r>
              <a:rPr spc="-85" dirty="0"/>
              <a:t> </a:t>
            </a:r>
            <a:r>
              <a:rPr spc="20" dirty="0"/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370103"/>
            <a:ext cx="2319020" cy="364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(1) </a:t>
            </a:r>
            <a:r>
              <a:rPr sz="1050" b="1" spc="5" dirty="0">
                <a:latin typeface="Arial"/>
                <a:cs typeface="Arial"/>
              </a:rPr>
              <a:t>Take </a:t>
            </a:r>
            <a:r>
              <a:rPr sz="1050" b="1" spc="20" dirty="0">
                <a:latin typeface="Arial"/>
                <a:cs typeface="Arial"/>
              </a:rPr>
              <a:t>another bootstrap</a:t>
            </a:r>
            <a:r>
              <a:rPr sz="1050" b="1" spc="10" dirty="0">
                <a:latin typeface="Arial"/>
                <a:cs typeface="Arial"/>
              </a:rPr>
              <a:t> sample:</a:t>
            </a:r>
            <a:endParaRPr sz="1050">
              <a:latin typeface="Arial"/>
              <a:cs typeface="Arial"/>
            </a:endParaRPr>
          </a:p>
          <a:p>
            <a:pPr marL="1383030">
              <a:lnSpc>
                <a:spcPct val="100000"/>
              </a:lnSpc>
              <a:spcBef>
                <a:spcPts val="650"/>
              </a:spcBef>
            </a:pPr>
            <a:r>
              <a:rPr sz="600" spc="-45" dirty="0">
                <a:latin typeface="Courier New"/>
                <a:cs typeface="Courier New"/>
              </a:rPr>
              <a:t>title</a:t>
            </a:r>
            <a:r>
              <a:rPr sz="600" spc="-60" dirty="0">
                <a:latin typeface="Courier New"/>
                <a:cs typeface="Courier New"/>
              </a:rPr>
              <a:t> </a:t>
            </a:r>
            <a:r>
              <a:rPr sz="600" spc="-45" dirty="0">
                <a:latin typeface="Courier New"/>
                <a:cs typeface="Courier New"/>
              </a:rPr>
              <a:t>audience_score</a:t>
            </a:r>
            <a:endParaRPr sz="6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1216" y="717909"/>
          <a:ext cx="2219325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615">
                <a:tc gridSpan="2">
                  <a:txBody>
                    <a:bodyPr/>
                    <a:lstStyle/>
                    <a:p>
                      <a:pPr marL="61594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Carrie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73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Forsaken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Primal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Patrick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7 Jason</a:t>
                      </a:r>
                      <a:r>
                        <a:rPr sz="600" spc="-10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Lives: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Friday the 13th Part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VI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 gridSpan="2">
                  <a:txBody>
                    <a:bodyPr/>
                    <a:lstStyle/>
                    <a:p>
                      <a:pPr marL="866140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454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600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Kiss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097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All the Boys Love Mandy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Lane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161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097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All the Boys Love Mandy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Lane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0485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Yellowbrickroad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454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600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Kiss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4678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Tormented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6614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355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6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Oblivion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2743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Patrick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355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House of 1000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Corpses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 marR="173355" algn="r">
                        <a:lnSpc>
                          <a:spcPts val="65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1615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5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40411" y="2607462"/>
            <a:ext cx="32778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(2) </a:t>
            </a:r>
            <a:r>
              <a:rPr sz="1050" b="1" spc="20" dirty="0">
                <a:latin typeface="Arial"/>
                <a:cs typeface="Arial"/>
              </a:rPr>
              <a:t>Calculate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median </a:t>
            </a:r>
            <a:r>
              <a:rPr sz="1050" b="1" spc="15" dirty="0">
                <a:latin typeface="Arial"/>
                <a:cs typeface="Arial"/>
              </a:rPr>
              <a:t>of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bootstrap</a:t>
            </a:r>
            <a:r>
              <a:rPr sz="1050" b="1" spc="10" dirty="0">
                <a:latin typeface="Arial"/>
                <a:cs typeface="Arial"/>
              </a:rPr>
              <a:t> sample: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0884" y="57937"/>
            <a:ext cx="12414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35" dirty="0"/>
              <a:t>Bootstrap </a:t>
            </a:r>
            <a:r>
              <a:rPr spc="20" dirty="0"/>
              <a:t>sample</a:t>
            </a:r>
            <a:r>
              <a:rPr spc="-85" dirty="0"/>
              <a:t> </a:t>
            </a:r>
            <a:r>
              <a:rPr spc="20" dirty="0"/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370103"/>
            <a:ext cx="2319020" cy="364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(1) </a:t>
            </a:r>
            <a:r>
              <a:rPr sz="1050" b="1" spc="5" dirty="0">
                <a:latin typeface="Arial"/>
                <a:cs typeface="Arial"/>
              </a:rPr>
              <a:t>Take </a:t>
            </a:r>
            <a:r>
              <a:rPr sz="1050" b="1" spc="20" dirty="0">
                <a:latin typeface="Arial"/>
                <a:cs typeface="Arial"/>
              </a:rPr>
              <a:t>another bootstrap</a:t>
            </a:r>
            <a:r>
              <a:rPr sz="1050" b="1" spc="10" dirty="0">
                <a:latin typeface="Arial"/>
                <a:cs typeface="Arial"/>
              </a:rPr>
              <a:t> sample:</a:t>
            </a:r>
            <a:endParaRPr sz="1050">
              <a:latin typeface="Arial"/>
              <a:cs typeface="Arial"/>
            </a:endParaRPr>
          </a:p>
          <a:p>
            <a:pPr marL="1383030">
              <a:lnSpc>
                <a:spcPct val="100000"/>
              </a:lnSpc>
              <a:spcBef>
                <a:spcPts val="650"/>
              </a:spcBef>
            </a:pPr>
            <a:r>
              <a:rPr sz="600" spc="-45" dirty="0">
                <a:latin typeface="Courier New"/>
                <a:cs typeface="Courier New"/>
              </a:rPr>
              <a:t>title</a:t>
            </a:r>
            <a:r>
              <a:rPr sz="600" spc="-60" dirty="0">
                <a:latin typeface="Courier New"/>
                <a:cs typeface="Courier New"/>
              </a:rPr>
              <a:t> </a:t>
            </a:r>
            <a:r>
              <a:rPr sz="600" spc="-45" dirty="0">
                <a:latin typeface="Courier New"/>
                <a:cs typeface="Courier New"/>
              </a:rPr>
              <a:t>audience_score</a:t>
            </a:r>
            <a:endParaRPr sz="6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1216" y="717909"/>
          <a:ext cx="2219325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615">
                <a:tc gridSpan="2">
                  <a:txBody>
                    <a:bodyPr/>
                    <a:lstStyle/>
                    <a:p>
                      <a:pPr marL="61594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Carrie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73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Forsaken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Primal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Patrick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7 Jason</a:t>
                      </a:r>
                      <a:r>
                        <a:rPr sz="600" spc="-10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Lives: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Friday the 13th Part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VI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 gridSpan="2">
                  <a:txBody>
                    <a:bodyPr/>
                    <a:lstStyle/>
                    <a:p>
                      <a:pPr marL="866140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454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600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Kiss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097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All the Boys Love Mandy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Lane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161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097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All the Boys Love Mandy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Lane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0485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Yellowbrickroad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454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600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Kiss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4678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Tormented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6614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355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6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Oblivion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2743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Patrick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355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House of 1000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Corpses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 marR="173355" algn="r">
                        <a:lnSpc>
                          <a:spcPts val="65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1615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5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40411" y="2607462"/>
            <a:ext cx="4126865" cy="4927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(2) </a:t>
            </a:r>
            <a:r>
              <a:rPr sz="1050" b="1" spc="20" dirty="0">
                <a:latin typeface="Arial"/>
                <a:cs typeface="Arial"/>
              </a:rPr>
              <a:t>Calculate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median </a:t>
            </a:r>
            <a:r>
              <a:rPr sz="1050" b="1" spc="15" dirty="0">
                <a:latin typeface="Arial"/>
                <a:cs typeface="Arial"/>
              </a:rPr>
              <a:t>of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bootstrap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sample: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sz="1000" spc="-5" dirty="0">
                <a:latin typeface="Arial"/>
                <a:cs typeface="Arial"/>
              </a:rPr>
              <a:t>23,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23,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23,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28,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29,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34,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34,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34,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41,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935151"/>
                </a:solidFill>
                <a:latin typeface="Arial"/>
                <a:cs typeface="Arial"/>
              </a:rPr>
              <a:t>42,</a:t>
            </a:r>
            <a:r>
              <a:rPr sz="1000" i="1" spc="-2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935151"/>
                </a:solidFill>
                <a:latin typeface="Arial"/>
                <a:cs typeface="Arial"/>
              </a:rPr>
              <a:t>44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48,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48,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52,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52,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57,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73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sz="1000" spc="-25" dirty="0">
                <a:latin typeface="Arial"/>
                <a:cs typeface="Arial"/>
              </a:rPr>
              <a:t>median </a:t>
            </a:r>
            <a:r>
              <a:rPr sz="1000" spc="10" dirty="0">
                <a:latin typeface="Arial"/>
                <a:cs typeface="Arial"/>
              </a:rPr>
              <a:t>= </a:t>
            </a:r>
            <a:r>
              <a:rPr sz="1000" spc="-35" dirty="0">
                <a:latin typeface="Arial"/>
                <a:cs typeface="Arial"/>
              </a:rPr>
              <a:t>(42 </a:t>
            </a:r>
            <a:r>
              <a:rPr sz="1000" spc="10" dirty="0">
                <a:latin typeface="Arial"/>
                <a:cs typeface="Arial"/>
              </a:rPr>
              <a:t>+ </a:t>
            </a:r>
            <a:r>
              <a:rPr sz="1000" spc="-35" dirty="0">
                <a:latin typeface="Arial"/>
                <a:cs typeface="Arial"/>
              </a:rPr>
              <a:t>44) </a:t>
            </a:r>
            <a:r>
              <a:rPr sz="1000" spc="50" dirty="0">
                <a:latin typeface="Arial"/>
                <a:cs typeface="Arial"/>
              </a:rPr>
              <a:t>/ </a:t>
            </a:r>
            <a:r>
              <a:rPr sz="1000" spc="-5" dirty="0">
                <a:latin typeface="Arial"/>
                <a:cs typeface="Arial"/>
              </a:rPr>
              <a:t>2 </a:t>
            </a:r>
            <a:r>
              <a:rPr sz="1000" spc="10" dirty="0">
                <a:latin typeface="Arial"/>
                <a:cs typeface="Arial"/>
              </a:rPr>
              <a:t>=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0884" y="57937"/>
            <a:ext cx="12414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35" dirty="0"/>
              <a:t>Bootstrap </a:t>
            </a:r>
            <a:r>
              <a:rPr spc="20" dirty="0"/>
              <a:t>sample</a:t>
            </a:r>
            <a:r>
              <a:rPr spc="-85" dirty="0"/>
              <a:t> </a:t>
            </a:r>
            <a:r>
              <a:rPr spc="20" dirty="0"/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370103"/>
            <a:ext cx="2319020" cy="364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(1) </a:t>
            </a:r>
            <a:r>
              <a:rPr sz="1050" b="1" spc="5" dirty="0">
                <a:latin typeface="Arial"/>
                <a:cs typeface="Arial"/>
              </a:rPr>
              <a:t>Take </a:t>
            </a:r>
            <a:r>
              <a:rPr sz="1050" b="1" spc="20" dirty="0">
                <a:latin typeface="Arial"/>
                <a:cs typeface="Arial"/>
              </a:rPr>
              <a:t>another bootstrap</a:t>
            </a:r>
            <a:r>
              <a:rPr sz="1050" b="1" spc="10" dirty="0">
                <a:latin typeface="Arial"/>
                <a:cs typeface="Arial"/>
              </a:rPr>
              <a:t> sample:</a:t>
            </a:r>
            <a:endParaRPr sz="1050">
              <a:latin typeface="Arial"/>
              <a:cs typeface="Arial"/>
            </a:endParaRPr>
          </a:p>
          <a:p>
            <a:pPr marL="1383030">
              <a:lnSpc>
                <a:spcPct val="100000"/>
              </a:lnSpc>
              <a:spcBef>
                <a:spcPts val="650"/>
              </a:spcBef>
            </a:pPr>
            <a:r>
              <a:rPr sz="600" spc="-45" dirty="0">
                <a:latin typeface="Courier New"/>
                <a:cs typeface="Courier New"/>
              </a:rPr>
              <a:t>title</a:t>
            </a:r>
            <a:r>
              <a:rPr sz="600" spc="-60" dirty="0">
                <a:latin typeface="Courier New"/>
                <a:cs typeface="Courier New"/>
              </a:rPr>
              <a:t> </a:t>
            </a:r>
            <a:r>
              <a:rPr sz="600" spc="-45" dirty="0">
                <a:latin typeface="Courier New"/>
                <a:cs typeface="Courier New"/>
              </a:rPr>
              <a:t>audience_score</a:t>
            </a:r>
            <a:endParaRPr sz="6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1216" y="717909"/>
          <a:ext cx="2219325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615">
                <a:tc gridSpan="2">
                  <a:txBody>
                    <a:bodyPr/>
                    <a:lstStyle/>
                    <a:p>
                      <a:pPr marL="61594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Carrie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73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Forsaken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Primal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Patrick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65">
                <a:tc gridSpan="2"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7 Jason</a:t>
                      </a:r>
                      <a:r>
                        <a:rPr sz="600" spc="-10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Lives: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Friday the 13th Part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VI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 gridSpan="2">
                  <a:txBody>
                    <a:bodyPr/>
                    <a:lstStyle/>
                    <a:p>
                      <a:pPr marL="866140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454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600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Kiss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097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All the Boys Love Mandy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Lane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161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0975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All the Boys Love Mandy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Lane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0485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Yellowbrickroad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454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600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Kiss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46785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Tormented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6614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355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6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Oblivion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2743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Patrick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R="17335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355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House of 1000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Corpses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 marR="173355" algn="r">
                        <a:lnSpc>
                          <a:spcPts val="65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1615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6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Moon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5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40411" y="2607462"/>
            <a:ext cx="4126865" cy="6781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9550" indent="-196850">
              <a:lnSpc>
                <a:spcPts val="1255"/>
              </a:lnSpc>
              <a:spcBef>
                <a:spcPts val="135"/>
              </a:spcBef>
              <a:buAutoNum type="arabicParenBoth" startAt="2"/>
              <a:tabLst>
                <a:tab pos="210185" algn="l"/>
              </a:tabLst>
            </a:pPr>
            <a:r>
              <a:rPr sz="1050" b="1" spc="20" dirty="0">
                <a:latin typeface="Arial"/>
                <a:cs typeface="Arial"/>
              </a:rPr>
              <a:t>Calculate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median </a:t>
            </a:r>
            <a:r>
              <a:rPr sz="1050" b="1" spc="15" dirty="0">
                <a:latin typeface="Arial"/>
                <a:cs typeface="Arial"/>
              </a:rPr>
              <a:t>of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bootstrap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sample: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sz="1000" spc="-5" dirty="0">
                <a:latin typeface="Arial"/>
                <a:cs typeface="Arial"/>
              </a:rPr>
              <a:t>23,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23,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23,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28,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29,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34,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34,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34,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41,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935151"/>
                </a:solidFill>
                <a:latin typeface="Arial"/>
                <a:cs typeface="Arial"/>
              </a:rPr>
              <a:t>42,</a:t>
            </a:r>
            <a:r>
              <a:rPr sz="1000" i="1" spc="-2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935151"/>
                </a:solidFill>
                <a:latin typeface="Arial"/>
                <a:cs typeface="Arial"/>
              </a:rPr>
              <a:t>44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48,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48,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52,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52,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57,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65,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73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sz="1000" spc="-25" dirty="0">
                <a:latin typeface="Arial"/>
                <a:cs typeface="Arial"/>
              </a:rPr>
              <a:t>median </a:t>
            </a:r>
            <a:r>
              <a:rPr sz="1000" spc="10" dirty="0">
                <a:latin typeface="Arial"/>
                <a:cs typeface="Arial"/>
              </a:rPr>
              <a:t>= </a:t>
            </a:r>
            <a:r>
              <a:rPr sz="1000" spc="-35" dirty="0">
                <a:latin typeface="Arial"/>
                <a:cs typeface="Arial"/>
              </a:rPr>
              <a:t>(42 </a:t>
            </a:r>
            <a:r>
              <a:rPr sz="1000" spc="10" dirty="0">
                <a:latin typeface="Arial"/>
                <a:cs typeface="Arial"/>
              </a:rPr>
              <a:t>+ </a:t>
            </a:r>
            <a:r>
              <a:rPr sz="1000" spc="-35" dirty="0">
                <a:latin typeface="Arial"/>
                <a:cs typeface="Arial"/>
              </a:rPr>
              <a:t>44) </a:t>
            </a:r>
            <a:r>
              <a:rPr sz="1000" spc="50" dirty="0">
                <a:latin typeface="Arial"/>
                <a:cs typeface="Arial"/>
              </a:rPr>
              <a:t>/ </a:t>
            </a:r>
            <a:r>
              <a:rPr sz="1000" spc="-5" dirty="0">
                <a:latin typeface="Arial"/>
                <a:cs typeface="Arial"/>
              </a:rPr>
              <a:t>2 </a:t>
            </a:r>
            <a:r>
              <a:rPr sz="1000" spc="10" dirty="0">
                <a:latin typeface="Arial"/>
                <a:cs typeface="Arial"/>
              </a:rPr>
              <a:t>=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030A0"/>
                </a:solidFill>
                <a:latin typeface="Arial"/>
                <a:cs typeface="Arial"/>
              </a:rPr>
              <a:t>43</a:t>
            </a:r>
            <a:endParaRPr sz="10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195"/>
              </a:spcBef>
              <a:buAutoNum type="arabicParenBoth" startAt="3"/>
              <a:tabLst>
                <a:tab pos="210185" algn="l"/>
              </a:tabLst>
            </a:pPr>
            <a:r>
              <a:rPr lang="en-US" sz="1050" b="1" spc="20" dirty="0" smtClean="0">
                <a:latin typeface="Arial"/>
                <a:cs typeface="Arial"/>
              </a:rPr>
              <a:t>Plot</a:t>
            </a:r>
            <a:r>
              <a:rPr sz="1050" b="1" spc="20" dirty="0" smtClean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this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value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49" y="3145480"/>
            <a:ext cx="2667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…Another bootstrap statistic (median)</a:t>
            </a:r>
            <a:endParaRPr lang="en-US" sz="1200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>
            <a:off x="1771650" y="3092983"/>
            <a:ext cx="228599" cy="19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  <p:sp>
        <p:nvSpPr>
          <p:cNvPr id="10" name="Oval 9"/>
          <p:cNvSpPr/>
          <p:nvPr/>
        </p:nvSpPr>
        <p:spPr>
          <a:xfrm>
            <a:off x="1466850" y="3178175"/>
            <a:ext cx="76200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11" y="57937"/>
            <a:ext cx="427228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Bootstrap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r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spc="-15" dirty="0">
                <a:latin typeface="Arial"/>
                <a:cs typeface="Arial"/>
              </a:rPr>
              <a:t>(1) </a:t>
            </a:r>
            <a:r>
              <a:rPr sz="1050" b="1" spc="5" dirty="0">
                <a:latin typeface="Arial"/>
                <a:cs typeface="Arial"/>
              </a:rPr>
              <a:t>Take </a:t>
            </a:r>
            <a:r>
              <a:rPr sz="1050" b="1" spc="20" dirty="0">
                <a:latin typeface="Arial"/>
                <a:cs typeface="Arial"/>
              </a:rPr>
              <a:t>another bootstrap</a:t>
            </a:r>
            <a:r>
              <a:rPr sz="1050" b="1" spc="2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sample: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11" y="57937"/>
            <a:ext cx="4272280" cy="676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Bootstrap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r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spc="-15" dirty="0">
                <a:latin typeface="Arial"/>
                <a:cs typeface="Arial"/>
              </a:rPr>
              <a:t>(1) </a:t>
            </a:r>
            <a:r>
              <a:rPr sz="1050" b="1" spc="5" dirty="0">
                <a:latin typeface="Arial"/>
                <a:cs typeface="Arial"/>
              </a:rPr>
              <a:t>Take </a:t>
            </a:r>
            <a:r>
              <a:rPr sz="1050" b="1" spc="20" dirty="0">
                <a:latin typeface="Arial"/>
                <a:cs typeface="Arial"/>
              </a:rPr>
              <a:t>another bootstrap</a:t>
            </a:r>
            <a:r>
              <a:rPr sz="1050" b="1" spc="2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sample:</a:t>
            </a:r>
            <a:endParaRPr sz="1050">
              <a:latin typeface="Arial"/>
              <a:cs typeface="Arial"/>
            </a:endParaRPr>
          </a:p>
          <a:p>
            <a:pPr marL="1383030">
              <a:lnSpc>
                <a:spcPct val="100000"/>
              </a:lnSpc>
              <a:spcBef>
                <a:spcPts val="650"/>
              </a:spcBef>
            </a:pPr>
            <a:r>
              <a:rPr sz="600" spc="-45" dirty="0">
                <a:latin typeface="Courier New"/>
                <a:cs typeface="Courier New"/>
              </a:rPr>
              <a:t>title</a:t>
            </a:r>
            <a:r>
              <a:rPr sz="600" spc="-50" dirty="0">
                <a:latin typeface="Courier New"/>
                <a:cs typeface="Courier New"/>
              </a:rPr>
              <a:t> </a:t>
            </a:r>
            <a:r>
              <a:rPr sz="600" spc="-45" dirty="0">
                <a:latin typeface="Courier New"/>
                <a:cs typeface="Courier New"/>
              </a:rPr>
              <a:t>audience_score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2607" y="717909"/>
          <a:ext cx="2218054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15">
                <a:tc>
                  <a:txBody>
                    <a:bodyPr/>
                    <a:lstStyle/>
                    <a:p>
                      <a:pPr marL="60325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Tormented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0325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0325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0325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0325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0325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0325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Patrick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0325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Oblivion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0325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Yellowbrickroad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32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10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Jason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Lives: Friday the 13th Part</a:t>
                      </a:r>
                      <a:r>
                        <a:rPr sz="600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VI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32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Yellowbrickroad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32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12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Jason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Lives: Friday the 13th Part</a:t>
                      </a:r>
                      <a:r>
                        <a:rPr sz="600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VI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32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5270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32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52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Primal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32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5270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32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Roo?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32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5270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32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5270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032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Under the</a:t>
                      </a:r>
                      <a:r>
                        <a:rPr sz="600" spc="-1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Bed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 marL="20320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20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Oblivion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65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592988"/>
            <a:ext cx="4025900" cy="27467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tx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endParaRPr lang="en-US"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r>
              <a:rPr lang="en-US" sz="1050" u="sng" spc="30" dirty="0" smtClean="0">
                <a:latin typeface="Arial"/>
                <a:cs typeface="Arial"/>
              </a:rPr>
              <a:t>Problem</a:t>
            </a:r>
            <a:r>
              <a:rPr lang="en-US" sz="1050" spc="30" dirty="0" smtClean="0">
                <a:latin typeface="Arial"/>
                <a:cs typeface="Arial"/>
              </a:rPr>
              <a:t>: </a:t>
            </a:r>
            <a:r>
              <a:rPr lang="en-US" sz="1050" spc="30" dirty="0" smtClean="0">
                <a:latin typeface="Arial"/>
                <a:cs typeface="Arial"/>
              </a:rPr>
              <a:t>We can’t make CLT confidence intervals or hypothesis tests for MEDIANS.</a:t>
            </a:r>
            <a:endParaRPr lang="en-US" sz="1050" spc="3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r>
              <a:rPr lang="en-US" sz="1050" u="sng" spc="30" dirty="0" smtClean="0">
                <a:solidFill>
                  <a:srgbClr val="CCCCCC"/>
                </a:solidFill>
                <a:latin typeface="Arial"/>
                <a:cs typeface="Arial"/>
              </a:rPr>
              <a:t>Solution</a:t>
            </a:r>
            <a:r>
              <a:rPr lang="en-US" sz="1050" spc="30" dirty="0" smtClean="0">
                <a:solidFill>
                  <a:srgbClr val="CCCCCC"/>
                </a:solidFill>
                <a:latin typeface="Arial"/>
                <a:cs typeface="Arial"/>
              </a:rPr>
              <a:t>: Use Bootstrapping (a simulation method).</a:t>
            </a:r>
          </a:p>
          <a:p>
            <a:pPr marL="469900" marR="314325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✋ </a:t>
            </a:r>
            <a:r>
              <a:rPr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Bootstrapping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=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sampling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with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replacement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from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observed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1562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3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percentile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intervals: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middle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XX%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lvl="2" indent="276860"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3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intervals: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point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estimate </a:t>
            </a:r>
            <a:r>
              <a:rPr sz="1100" i="1" spc="240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±</a:t>
            </a:r>
            <a:r>
              <a:rPr sz="1100" i="1" spc="9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080" lvl="2" indent="276860">
              <a:lnSpc>
                <a:spcPts val="136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 </a:t>
            </a:r>
            <a:r>
              <a:rPr sz="1050" spc="3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testing for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single numerical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variable requires 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shifting the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to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be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centered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at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null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value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6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21273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0884" y="57937"/>
            <a:ext cx="12414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35" dirty="0"/>
              <a:t>Bootstrap </a:t>
            </a:r>
            <a:r>
              <a:rPr spc="20" dirty="0"/>
              <a:t>sample</a:t>
            </a:r>
            <a:r>
              <a:rPr spc="-85" dirty="0"/>
              <a:t> </a:t>
            </a:r>
            <a:r>
              <a:rPr spc="20" dirty="0"/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370103"/>
            <a:ext cx="2319020" cy="364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(1) </a:t>
            </a:r>
            <a:r>
              <a:rPr sz="1050" b="1" spc="5" dirty="0">
                <a:latin typeface="Arial"/>
                <a:cs typeface="Arial"/>
              </a:rPr>
              <a:t>Take </a:t>
            </a:r>
            <a:r>
              <a:rPr sz="1050" b="1" spc="20" dirty="0">
                <a:latin typeface="Arial"/>
                <a:cs typeface="Arial"/>
              </a:rPr>
              <a:t>another bootstrap</a:t>
            </a:r>
            <a:r>
              <a:rPr sz="1050" b="1" spc="10" dirty="0">
                <a:latin typeface="Arial"/>
                <a:cs typeface="Arial"/>
              </a:rPr>
              <a:t> sample:</a:t>
            </a:r>
            <a:endParaRPr sz="1050">
              <a:latin typeface="Arial"/>
              <a:cs typeface="Arial"/>
            </a:endParaRPr>
          </a:p>
          <a:p>
            <a:pPr marL="1383030">
              <a:lnSpc>
                <a:spcPct val="100000"/>
              </a:lnSpc>
              <a:spcBef>
                <a:spcPts val="650"/>
              </a:spcBef>
            </a:pPr>
            <a:r>
              <a:rPr sz="600" spc="-45" dirty="0">
                <a:latin typeface="Courier New"/>
                <a:cs typeface="Courier New"/>
              </a:rPr>
              <a:t>title</a:t>
            </a:r>
            <a:r>
              <a:rPr sz="600" spc="-60" dirty="0">
                <a:latin typeface="Courier New"/>
                <a:cs typeface="Courier New"/>
              </a:rPr>
              <a:t> </a:t>
            </a:r>
            <a:r>
              <a:rPr sz="600" spc="-45" dirty="0">
                <a:latin typeface="Courier New"/>
                <a:cs typeface="Courier New"/>
              </a:rPr>
              <a:t>audience_score</a:t>
            </a:r>
            <a:endParaRPr sz="6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1465" y="717909"/>
          <a:ext cx="2220594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15">
                <a:tc>
                  <a:txBody>
                    <a:bodyPr/>
                    <a:lstStyle/>
                    <a:p>
                      <a:pPr marL="61594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Tormented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Patrick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Oblivion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Yellowbrickroad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10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Jason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Lives: Friday the 13th Part</a:t>
                      </a:r>
                      <a:r>
                        <a:rPr sz="600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VI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Yellowbrickroad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12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Jason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Lives: Friday the 13th Part</a:t>
                      </a:r>
                      <a:r>
                        <a:rPr sz="600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VI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Primal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Roo?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Under the</a:t>
                      </a:r>
                      <a:r>
                        <a:rPr sz="600" spc="-1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Bed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 marL="21590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20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Oblivion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5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40411" y="2607462"/>
            <a:ext cx="32778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(2) </a:t>
            </a:r>
            <a:r>
              <a:rPr sz="1050" b="1" spc="20" dirty="0">
                <a:latin typeface="Arial"/>
                <a:cs typeface="Arial"/>
              </a:rPr>
              <a:t>Calculate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median </a:t>
            </a:r>
            <a:r>
              <a:rPr sz="1050" b="1" spc="15" dirty="0">
                <a:latin typeface="Arial"/>
                <a:cs typeface="Arial"/>
              </a:rPr>
              <a:t>of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bootstrap</a:t>
            </a:r>
            <a:r>
              <a:rPr sz="1050" b="1" spc="10" dirty="0">
                <a:latin typeface="Arial"/>
                <a:cs typeface="Arial"/>
              </a:rPr>
              <a:t> sample: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0884" y="57937"/>
            <a:ext cx="12414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35" dirty="0"/>
              <a:t>Bootstrap </a:t>
            </a:r>
            <a:r>
              <a:rPr spc="20" dirty="0"/>
              <a:t>sample</a:t>
            </a:r>
            <a:r>
              <a:rPr spc="-85" dirty="0"/>
              <a:t> </a:t>
            </a:r>
            <a:r>
              <a:rPr spc="20" dirty="0"/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370103"/>
            <a:ext cx="2319020" cy="364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(1) </a:t>
            </a:r>
            <a:r>
              <a:rPr sz="1050" b="1" spc="5" dirty="0">
                <a:latin typeface="Arial"/>
                <a:cs typeface="Arial"/>
              </a:rPr>
              <a:t>Take </a:t>
            </a:r>
            <a:r>
              <a:rPr sz="1050" b="1" spc="20" dirty="0">
                <a:latin typeface="Arial"/>
                <a:cs typeface="Arial"/>
              </a:rPr>
              <a:t>another bootstrap</a:t>
            </a:r>
            <a:r>
              <a:rPr sz="1050" b="1" spc="10" dirty="0">
                <a:latin typeface="Arial"/>
                <a:cs typeface="Arial"/>
              </a:rPr>
              <a:t> sample:</a:t>
            </a:r>
            <a:endParaRPr sz="1050">
              <a:latin typeface="Arial"/>
              <a:cs typeface="Arial"/>
            </a:endParaRPr>
          </a:p>
          <a:p>
            <a:pPr marL="1383030">
              <a:lnSpc>
                <a:spcPct val="100000"/>
              </a:lnSpc>
              <a:spcBef>
                <a:spcPts val="650"/>
              </a:spcBef>
            </a:pPr>
            <a:r>
              <a:rPr sz="600" spc="-45" dirty="0">
                <a:latin typeface="Courier New"/>
                <a:cs typeface="Courier New"/>
              </a:rPr>
              <a:t>title</a:t>
            </a:r>
            <a:r>
              <a:rPr sz="600" spc="-60" dirty="0">
                <a:latin typeface="Courier New"/>
                <a:cs typeface="Courier New"/>
              </a:rPr>
              <a:t> </a:t>
            </a:r>
            <a:r>
              <a:rPr sz="600" spc="-45" dirty="0">
                <a:latin typeface="Courier New"/>
                <a:cs typeface="Courier New"/>
              </a:rPr>
              <a:t>audience_score</a:t>
            </a:r>
            <a:endParaRPr sz="6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1465" y="717909"/>
          <a:ext cx="2220594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15">
                <a:tc>
                  <a:txBody>
                    <a:bodyPr/>
                    <a:lstStyle/>
                    <a:p>
                      <a:pPr marL="61594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Tormented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Patrick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Oblivion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Yellowbrickroad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10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Jason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Lives: Friday the 13th Part</a:t>
                      </a:r>
                      <a:r>
                        <a:rPr sz="600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VI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Yellowbrickroad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12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Jason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Lives: Friday the 13th Part</a:t>
                      </a:r>
                      <a:r>
                        <a:rPr sz="600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VI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Primal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Roo?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Under the</a:t>
                      </a:r>
                      <a:r>
                        <a:rPr sz="600" spc="-1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Bed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 marL="21590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20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Oblivion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5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40411" y="2607462"/>
            <a:ext cx="4126865" cy="4927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(2) </a:t>
            </a:r>
            <a:r>
              <a:rPr sz="1050" b="1" spc="20" dirty="0">
                <a:latin typeface="Arial"/>
                <a:cs typeface="Arial"/>
              </a:rPr>
              <a:t>Calculate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median </a:t>
            </a:r>
            <a:r>
              <a:rPr sz="1050" b="1" spc="15" dirty="0">
                <a:latin typeface="Arial"/>
                <a:cs typeface="Arial"/>
              </a:rPr>
              <a:t>of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bootstrap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sample: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sz="1000" spc="-5" dirty="0">
                <a:latin typeface="Arial"/>
                <a:cs typeface="Arial"/>
              </a:rPr>
              <a:t>12,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23,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28,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28,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29,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34,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41,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41,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42,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935151"/>
                </a:solidFill>
                <a:latin typeface="Arial"/>
                <a:cs typeface="Arial"/>
              </a:rPr>
              <a:t>42,</a:t>
            </a:r>
            <a:r>
              <a:rPr sz="1000" i="1" spc="-2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935151"/>
                </a:solidFill>
                <a:latin typeface="Arial"/>
                <a:cs typeface="Arial"/>
              </a:rPr>
              <a:t>42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42,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52,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56,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57,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57,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60,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60,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60,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60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sz="1000" spc="-25" dirty="0">
                <a:latin typeface="Arial"/>
                <a:cs typeface="Arial"/>
              </a:rPr>
              <a:t>median </a:t>
            </a:r>
            <a:r>
              <a:rPr sz="1000" spc="10" dirty="0">
                <a:latin typeface="Arial"/>
                <a:cs typeface="Arial"/>
              </a:rPr>
              <a:t>= </a:t>
            </a:r>
            <a:r>
              <a:rPr sz="1000" spc="-35" dirty="0">
                <a:latin typeface="Arial"/>
                <a:cs typeface="Arial"/>
              </a:rPr>
              <a:t>(42 </a:t>
            </a:r>
            <a:r>
              <a:rPr sz="1000" spc="10" dirty="0">
                <a:latin typeface="Arial"/>
                <a:cs typeface="Arial"/>
              </a:rPr>
              <a:t>+ </a:t>
            </a:r>
            <a:r>
              <a:rPr sz="1000" spc="-35" dirty="0">
                <a:latin typeface="Arial"/>
                <a:cs typeface="Arial"/>
              </a:rPr>
              <a:t>42) </a:t>
            </a:r>
            <a:r>
              <a:rPr sz="1000" spc="50" dirty="0">
                <a:latin typeface="Arial"/>
                <a:cs typeface="Arial"/>
              </a:rPr>
              <a:t>/ </a:t>
            </a:r>
            <a:r>
              <a:rPr sz="1000" spc="-5" dirty="0">
                <a:latin typeface="Arial"/>
                <a:cs typeface="Arial"/>
              </a:rPr>
              <a:t>2 </a:t>
            </a:r>
            <a:r>
              <a:rPr sz="1000" spc="10" dirty="0">
                <a:latin typeface="Arial"/>
                <a:cs typeface="Arial"/>
              </a:rPr>
              <a:t>=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0884" y="57937"/>
            <a:ext cx="12414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35" dirty="0"/>
              <a:t>Bootstrap </a:t>
            </a:r>
            <a:r>
              <a:rPr spc="20" dirty="0"/>
              <a:t>sample</a:t>
            </a:r>
            <a:r>
              <a:rPr spc="-85" dirty="0"/>
              <a:t> </a:t>
            </a:r>
            <a:r>
              <a:rPr spc="20" dirty="0"/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370103"/>
            <a:ext cx="2319020" cy="364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15" dirty="0">
                <a:latin typeface="Arial"/>
                <a:cs typeface="Arial"/>
              </a:rPr>
              <a:t>(1) </a:t>
            </a:r>
            <a:r>
              <a:rPr sz="1050" b="1" spc="5" dirty="0">
                <a:latin typeface="Arial"/>
                <a:cs typeface="Arial"/>
              </a:rPr>
              <a:t>Take </a:t>
            </a:r>
            <a:r>
              <a:rPr sz="1050" b="1" spc="20" dirty="0">
                <a:latin typeface="Arial"/>
                <a:cs typeface="Arial"/>
              </a:rPr>
              <a:t>another bootstrap</a:t>
            </a:r>
            <a:r>
              <a:rPr sz="1050" b="1" spc="10" dirty="0">
                <a:latin typeface="Arial"/>
                <a:cs typeface="Arial"/>
              </a:rPr>
              <a:t> sample:</a:t>
            </a:r>
            <a:endParaRPr sz="1050">
              <a:latin typeface="Arial"/>
              <a:cs typeface="Arial"/>
            </a:endParaRPr>
          </a:p>
          <a:p>
            <a:pPr marL="1383030">
              <a:lnSpc>
                <a:spcPct val="100000"/>
              </a:lnSpc>
              <a:spcBef>
                <a:spcPts val="650"/>
              </a:spcBef>
            </a:pPr>
            <a:r>
              <a:rPr sz="600" spc="-45" dirty="0">
                <a:latin typeface="Courier New"/>
                <a:cs typeface="Courier New"/>
              </a:rPr>
              <a:t>title</a:t>
            </a:r>
            <a:r>
              <a:rPr sz="600" spc="-60" dirty="0">
                <a:latin typeface="Courier New"/>
                <a:cs typeface="Courier New"/>
              </a:rPr>
              <a:t> </a:t>
            </a:r>
            <a:r>
              <a:rPr sz="600" spc="-45" dirty="0">
                <a:latin typeface="Courier New"/>
                <a:cs typeface="Courier New"/>
              </a:rPr>
              <a:t>audience_score</a:t>
            </a:r>
            <a:endParaRPr sz="6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1465" y="717909"/>
          <a:ext cx="2220594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15">
                <a:tc>
                  <a:txBody>
                    <a:bodyPr/>
                    <a:lstStyle/>
                    <a:p>
                      <a:pPr marL="61594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Tormented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600" spc="-1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Mangler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Eastwick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60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Patrick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Oblivion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61594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Yellowbrickroad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10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Jason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Lives: Friday the 13th Part</a:t>
                      </a:r>
                      <a:r>
                        <a:rPr sz="600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VI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Yellowbrickroad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12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Jason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Lives: Friday the 13th Part</a:t>
                      </a:r>
                      <a:r>
                        <a:rPr sz="600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VI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13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14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Primal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29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15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Roo?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56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17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18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595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6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595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21590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19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0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Under the</a:t>
                      </a:r>
                      <a:r>
                        <a:rPr sz="600" spc="-1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Bed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0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12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 marL="21590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20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50"/>
                        </a:lnSpc>
                      </a:pPr>
                      <a:r>
                        <a:rPr sz="600" spc="-45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6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600" spc="-45" dirty="0">
                          <a:latin typeface="Courier New"/>
                          <a:cs typeface="Courier New"/>
                        </a:rPr>
                        <a:t>Oblivion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650"/>
                        </a:lnSpc>
                      </a:pPr>
                      <a:r>
                        <a:rPr sz="600" dirty="0">
                          <a:latin typeface="Courier New"/>
                          <a:cs typeface="Courier New"/>
                        </a:rPr>
                        <a:t>41</a:t>
                      </a:r>
                      <a:endParaRPr sz="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40411" y="2607462"/>
            <a:ext cx="4126865" cy="6781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9550" indent="-196850">
              <a:lnSpc>
                <a:spcPts val="1255"/>
              </a:lnSpc>
              <a:spcBef>
                <a:spcPts val="135"/>
              </a:spcBef>
              <a:buAutoNum type="arabicParenBoth" startAt="2"/>
              <a:tabLst>
                <a:tab pos="210185" algn="l"/>
              </a:tabLst>
            </a:pPr>
            <a:r>
              <a:rPr sz="1050" b="1" spc="20" dirty="0">
                <a:latin typeface="Arial"/>
                <a:cs typeface="Arial"/>
              </a:rPr>
              <a:t>Calculate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median </a:t>
            </a:r>
            <a:r>
              <a:rPr sz="1050" b="1" spc="15" dirty="0">
                <a:latin typeface="Arial"/>
                <a:cs typeface="Arial"/>
              </a:rPr>
              <a:t>of </a:t>
            </a:r>
            <a:r>
              <a:rPr sz="1050" b="1" spc="25" dirty="0">
                <a:latin typeface="Arial"/>
                <a:cs typeface="Arial"/>
              </a:rPr>
              <a:t>the </a:t>
            </a:r>
            <a:r>
              <a:rPr sz="1050" b="1" spc="20" dirty="0">
                <a:latin typeface="Arial"/>
                <a:cs typeface="Arial"/>
              </a:rPr>
              <a:t>bootstrap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sample: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sz="1000" spc="-5" dirty="0">
                <a:latin typeface="Arial"/>
                <a:cs typeface="Arial"/>
              </a:rPr>
              <a:t>12,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23,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28,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28,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29,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34,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41,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41,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42,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935151"/>
                </a:solidFill>
                <a:latin typeface="Arial"/>
                <a:cs typeface="Arial"/>
              </a:rPr>
              <a:t>42,</a:t>
            </a:r>
            <a:r>
              <a:rPr sz="1000" i="1" spc="-2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935151"/>
                </a:solidFill>
                <a:latin typeface="Arial"/>
                <a:cs typeface="Arial"/>
              </a:rPr>
              <a:t>42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42,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52,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56,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57,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57,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60,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60,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60,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60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sz="1000" spc="-25" dirty="0">
                <a:latin typeface="Arial"/>
                <a:cs typeface="Arial"/>
              </a:rPr>
              <a:t>median </a:t>
            </a:r>
            <a:r>
              <a:rPr sz="1000" spc="10" dirty="0">
                <a:latin typeface="Arial"/>
                <a:cs typeface="Arial"/>
              </a:rPr>
              <a:t>= </a:t>
            </a:r>
            <a:r>
              <a:rPr sz="1000" spc="-35" dirty="0">
                <a:latin typeface="Arial"/>
                <a:cs typeface="Arial"/>
              </a:rPr>
              <a:t>(42 </a:t>
            </a:r>
            <a:r>
              <a:rPr sz="1000" spc="10" dirty="0">
                <a:latin typeface="Arial"/>
                <a:cs typeface="Arial"/>
              </a:rPr>
              <a:t>+ </a:t>
            </a:r>
            <a:r>
              <a:rPr sz="1000" spc="-35" dirty="0">
                <a:latin typeface="Arial"/>
                <a:cs typeface="Arial"/>
              </a:rPr>
              <a:t>42) </a:t>
            </a:r>
            <a:r>
              <a:rPr sz="1000" spc="50" dirty="0">
                <a:latin typeface="Arial"/>
                <a:cs typeface="Arial"/>
              </a:rPr>
              <a:t>/ </a:t>
            </a:r>
            <a:r>
              <a:rPr sz="1000" spc="-5" dirty="0">
                <a:latin typeface="Arial"/>
                <a:cs typeface="Arial"/>
              </a:rPr>
              <a:t>2 </a:t>
            </a:r>
            <a:r>
              <a:rPr sz="1000" spc="10" dirty="0">
                <a:latin typeface="Arial"/>
                <a:cs typeface="Arial"/>
              </a:rPr>
              <a:t>=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030A0"/>
                </a:solidFill>
                <a:latin typeface="Arial"/>
                <a:cs typeface="Arial"/>
              </a:rPr>
              <a:t>42</a:t>
            </a:r>
            <a:endParaRPr sz="10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195"/>
              </a:spcBef>
              <a:buAutoNum type="arabicParenBoth" startAt="3"/>
              <a:tabLst>
                <a:tab pos="210185" algn="l"/>
              </a:tabLst>
            </a:pPr>
            <a:r>
              <a:rPr lang="en-US" sz="1050" b="1" spc="20" dirty="0" smtClean="0">
                <a:latin typeface="Arial"/>
                <a:cs typeface="Arial"/>
              </a:rPr>
              <a:t>Plot</a:t>
            </a:r>
            <a:r>
              <a:rPr sz="1050" b="1" spc="20" dirty="0" smtClean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this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value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5451" y="314548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…and another bootstrap statistic (median)</a:t>
            </a:r>
            <a:endParaRPr lang="en-US" sz="1200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 flipH="1">
            <a:off x="1695451" y="3092983"/>
            <a:ext cx="76200" cy="19099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43050" y="3304213"/>
            <a:ext cx="76200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5752" y="57937"/>
            <a:ext cx="1917064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Many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bootstrap</a:t>
            </a:r>
            <a:r>
              <a:rPr sz="10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samples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9788" y="3283980"/>
            <a:ext cx="1631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1310119"/>
            <a:ext cx="62166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latin typeface="Arial"/>
                <a:cs typeface="Arial"/>
              </a:rPr>
              <a:t>...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repeat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511" y="1797050"/>
            <a:ext cx="3925808" cy="16298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2050" y="147242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Bootstrap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Distribution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55575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59664"/>
            <a:ext cx="4222115" cy="63944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52069">
              <a:lnSpc>
                <a:spcPct val="100000"/>
              </a:lnSpc>
              <a:spcBef>
                <a:spcPts val="244"/>
              </a:spcBef>
            </a:pP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10" dirty="0">
                <a:solidFill>
                  <a:srgbClr val="1A2E3D"/>
                </a:solidFill>
                <a:latin typeface="Arial"/>
                <a:cs typeface="Arial"/>
              </a:rPr>
              <a:t>dot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plot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below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bootstrap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distribution of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medians 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constructed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using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100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simulations.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does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each </a:t>
            </a:r>
            <a:r>
              <a:rPr sz="1200" spc="10" dirty="0">
                <a:solidFill>
                  <a:srgbClr val="1A2E3D"/>
                </a:solidFill>
                <a:latin typeface="Arial"/>
                <a:cs typeface="Arial"/>
              </a:rPr>
              <a:t>dot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on the  </a:t>
            </a:r>
            <a:r>
              <a:rPr sz="1200" spc="10" dirty="0">
                <a:solidFill>
                  <a:srgbClr val="1A2E3D"/>
                </a:solidFill>
                <a:latin typeface="Arial"/>
                <a:cs typeface="Arial"/>
              </a:rPr>
              <a:t>dot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plot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represent?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9234" y="3039644"/>
            <a:ext cx="3199765" cy="19107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(d) </a:t>
            </a:r>
            <a:r>
              <a:rPr lang="en-US" sz="1200" spc="-50" dirty="0" smtClean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30" dirty="0" smtClean="0">
                <a:latin typeface="Arial"/>
                <a:cs typeface="Arial"/>
              </a:rPr>
              <a:t>Median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30" dirty="0">
                <a:latin typeface="Arial"/>
                <a:cs typeface="Arial"/>
              </a:rPr>
              <a:t>one sample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population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9234" y="2337462"/>
            <a:ext cx="4138295" cy="6673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34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Score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5" dirty="0">
                <a:latin typeface="Arial"/>
                <a:cs typeface="Arial"/>
              </a:rPr>
              <a:t>horror </a:t>
            </a:r>
            <a:r>
              <a:rPr sz="1200" spc="-35" dirty="0">
                <a:latin typeface="Arial"/>
                <a:cs typeface="Arial"/>
              </a:rPr>
              <a:t>movie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original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sample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244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Score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5" dirty="0">
                <a:latin typeface="Arial"/>
                <a:cs typeface="Arial"/>
              </a:rPr>
              <a:t>horror </a:t>
            </a:r>
            <a:r>
              <a:rPr sz="1200" spc="-35" dirty="0">
                <a:latin typeface="Arial"/>
                <a:cs typeface="Arial"/>
              </a:rPr>
              <a:t>movie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19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population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244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Median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30" dirty="0">
                <a:latin typeface="Arial"/>
                <a:cs typeface="Arial"/>
              </a:rPr>
              <a:t>one </a:t>
            </a:r>
            <a:r>
              <a:rPr sz="1200" spc="-5" dirty="0">
                <a:latin typeface="Arial"/>
                <a:cs typeface="Arial"/>
              </a:rPr>
              <a:t>bootstrap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original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sample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763" y="1033197"/>
            <a:ext cx="3099235" cy="128665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381250" y="102406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Bootstrap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7030A0"/>
                </a:solidFill>
              </a:rPr>
              <a:t>Distribution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45415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49504"/>
            <a:ext cx="4222115" cy="63944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52069">
              <a:lnSpc>
                <a:spcPct val="100000"/>
              </a:lnSpc>
              <a:spcBef>
                <a:spcPts val="244"/>
              </a:spcBef>
            </a:pP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10" dirty="0">
                <a:solidFill>
                  <a:srgbClr val="1A2E3D"/>
                </a:solidFill>
                <a:latin typeface="Arial"/>
                <a:cs typeface="Arial"/>
              </a:rPr>
              <a:t>dot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plot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below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bootstrap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distribution of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medians 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constructed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using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100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simulations.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does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each </a:t>
            </a:r>
            <a:r>
              <a:rPr sz="1200" spc="10" dirty="0">
                <a:solidFill>
                  <a:srgbClr val="1A2E3D"/>
                </a:solidFill>
                <a:latin typeface="Arial"/>
                <a:cs typeface="Arial"/>
              </a:rPr>
              <a:t>dot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on the  </a:t>
            </a:r>
            <a:r>
              <a:rPr sz="1200" spc="10" dirty="0">
                <a:solidFill>
                  <a:srgbClr val="1A2E3D"/>
                </a:solidFill>
                <a:latin typeface="Arial"/>
                <a:cs typeface="Arial"/>
              </a:rPr>
              <a:t>dot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plot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represent?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9234" y="3039644"/>
            <a:ext cx="4321048" cy="19107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(d) </a:t>
            </a:r>
            <a:r>
              <a:rPr lang="en-US" sz="1200" spc="-50" dirty="0" smtClean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30" dirty="0" smtClean="0">
                <a:latin typeface="Arial"/>
                <a:cs typeface="Arial"/>
              </a:rPr>
              <a:t>Median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30" dirty="0">
                <a:latin typeface="Arial"/>
                <a:cs typeface="Arial"/>
              </a:rPr>
              <a:t>one sample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spc="-20" dirty="0" smtClean="0">
                <a:latin typeface="Arial"/>
                <a:cs typeface="Arial"/>
              </a:rPr>
              <a:t>population</a:t>
            </a:r>
            <a:r>
              <a:rPr lang="en-US" sz="1200" spc="-20" dirty="0" smtClean="0">
                <a:latin typeface="Arial"/>
                <a:cs typeface="Arial"/>
              </a:rPr>
              <a:t> </a:t>
            </a:r>
            <a:r>
              <a:rPr lang="en-US" sz="1200" i="1" spc="-20" dirty="0" smtClean="0">
                <a:latin typeface="Arial"/>
                <a:cs typeface="Arial"/>
              </a:rPr>
              <a:t>(sampling </a:t>
            </a:r>
            <a:r>
              <a:rPr lang="en-US" sz="1200" i="1" spc="-20" dirty="0" err="1" smtClean="0">
                <a:latin typeface="Arial"/>
                <a:cs typeface="Arial"/>
              </a:rPr>
              <a:t>dist</a:t>
            </a:r>
            <a:r>
              <a:rPr lang="en-US" sz="1200" i="1" spc="-20" dirty="0" smtClean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9233" y="2238021"/>
            <a:ext cx="4321049" cy="79316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22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Score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5" dirty="0">
                <a:latin typeface="Arial"/>
                <a:cs typeface="Arial"/>
              </a:rPr>
              <a:t>horror </a:t>
            </a:r>
            <a:r>
              <a:rPr sz="1200" spc="-35" dirty="0">
                <a:latin typeface="Arial"/>
                <a:cs typeface="Arial"/>
              </a:rPr>
              <a:t>movie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original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spc="-30" dirty="0" smtClean="0">
                <a:latin typeface="Arial"/>
                <a:cs typeface="Arial"/>
              </a:rPr>
              <a:t>sample</a:t>
            </a:r>
            <a:r>
              <a:rPr lang="en-US" sz="1200" spc="-30" dirty="0" smtClean="0">
                <a:latin typeface="Arial"/>
                <a:cs typeface="Arial"/>
              </a:rPr>
              <a:t> </a:t>
            </a:r>
            <a:r>
              <a:rPr lang="en-US" sz="1200" i="1" spc="-30" dirty="0" smtClean="0">
                <a:latin typeface="Arial"/>
                <a:cs typeface="Arial"/>
              </a:rPr>
              <a:t>(sample </a:t>
            </a:r>
            <a:r>
              <a:rPr lang="en-US" sz="1200" i="1" spc="-30" dirty="0" err="1" smtClean="0">
                <a:latin typeface="Arial"/>
                <a:cs typeface="Arial"/>
              </a:rPr>
              <a:t>dist</a:t>
            </a:r>
            <a:r>
              <a:rPr lang="en-US" sz="1200" i="1" spc="-30" dirty="0" smtClean="0">
                <a:latin typeface="Arial"/>
                <a:cs typeface="Arial"/>
              </a:rPr>
              <a:t>)</a:t>
            </a:r>
            <a:endParaRPr sz="1200" i="1" dirty="0">
              <a:latin typeface="Arial"/>
              <a:cs typeface="Arial"/>
            </a:endParaRPr>
          </a:p>
          <a:p>
            <a:pPr marL="255270" indent="-242570">
              <a:spcBef>
                <a:spcPts val="125"/>
              </a:spcBef>
              <a:buClr>
                <a:srgbClr val="024F84"/>
              </a:buClr>
              <a:buFontTx/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Score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5" dirty="0">
                <a:latin typeface="Arial"/>
                <a:cs typeface="Arial"/>
              </a:rPr>
              <a:t>horror </a:t>
            </a:r>
            <a:r>
              <a:rPr sz="1200" spc="-35" dirty="0">
                <a:latin typeface="Arial"/>
                <a:cs typeface="Arial"/>
              </a:rPr>
              <a:t>movie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195" dirty="0">
                <a:latin typeface="Arial"/>
                <a:cs typeface="Arial"/>
              </a:rPr>
              <a:t> </a:t>
            </a:r>
            <a:r>
              <a:rPr sz="1200" spc="-20" dirty="0" smtClean="0">
                <a:latin typeface="Arial"/>
                <a:cs typeface="Arial"/>
              </a:rPr>
              <a:t>population</a:t>
            </a:r>
            <a:r>
              <a:rPr lang="en-US" sz="1200" spc="-20" dirty="0" smtClean="0">
                <a:latin typeface="Arial"/>
                <a:cs typeface="Arial"/>
              </a:rPr>
              <a:t> </a:t>
            </a:r>
            <a:r>
              <a:rPr lang="en-US" sz="1200" i="1" spc="-30" dirty="0">
                <a:latin typeface="Arial"/>
                <a:cs typeface="Arial"/>
              </a:rPr>
              <a:t>(population </a:t>
            </a:r>
            <a:r>
              <a:rPr lang="en-US" sz="1200" i="1" spc="-30" dirty="0" err="1">
                <a:latin typeface="Arial"/>
                <a:cs typeface="Arial"/>
              </a:rPr>
              <a:t>dist</a:t>
            </a:r>
            <a:r>
              <a:rPr lang="en-US" sz="1200" i="1" spc="-30" dirty="0" smtClean="0">
                <a:latin typeface="Arial"/>
                <a:cs typeface="Arial"/>
              </a:rPr>
              <a:t>)</a:t>
            </a:r>
            <a:endParaRPr sz="1200" i="1" dirty="0">
              <a:latin typeface="Arial"/>
              <a:cs typeface="Arial"/>
            </a:endParaRPr>
          </a:p>
          <a:p>
            <a:pPr marL="255270" marR="5080" indent="-234315">
              <a:lnSpc>
                <a:spcPct val="100000"/>
              </a:lnSpc>
              <a:spcBef>
                <a:spcPts val="12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-5" dirty="0">
                <a:solidFill>
                  <a:srgbClr val="935151"/>
                </a:solidFill>
                <a:latin typeface="Arial"/>
                <a:cs typeface="Arial"/>
              </a:rPr>
              <a:t>Median </a:t>
            </a:r>
            <a:r>
              <a:rPr sz="1200" i="1" spc="5" dirty="0">
                <a:solidFill>
                  <a:srgbClr val="935151"/>
                </a:solidFill>
                <a:latin typeface="Arial"/>
                <a:cs typeface="Arial"/>
              </a:rPr>
              <a:t>from </a:t>
            </a:r>
            <a:r>
              <a:rPr sz="1200" i="1" spc="-10" dirty="0">
                <a:solidFill>
                  <a:srgbClr val="935151"/>
                </a:solidFill>
                <a:latin typeface="Arial"/>
                <a:cs typeface="Arial"/>
              </a:rPr>
              <a:t>one </a:t>
            </a:r>
            <a:r>
              <a:rPr sz="1200" i="1" spc="10" dirty="0">
                <a:solidFill>
                  <a:srgbClr val="935151"/>
                </a:solidFill>
                <a:latin typeface="Arial"/>
                <a:cs typeface="Arial"/>
              </a:rPr>
              <a:t>bootstrap </a:t>
            </a:r>
            <a:r>
              <a:rPr sz="1200" i="1" spc="-10" dirty="0">
                <a:solidFill>
                  <a:srgbClr val="935151"/>
                </a:solidFill>
                <a:latin typeface="Arial"/>
                <a:cs typeface="Arial"/>
              </a:rPr>
              <a:t>sample </a:t>
            </a:r>
            <a:r>
              <a:rPr sz="1200" i="1" spc="5" dirty="0">
                <a:solidFill>
                  <a:srgbClr val="935151"/>
                </a:solidFill>
                <a:latin typeface="Arial"/>
                <a:cs typeface="Arial"/>
              </a:rPr>
              <a:t>from </a:t>
            </a:r>
            <a:r>
              <a:rPr sz="1200" i="1" dirty="0">
                <a:solidFill>
                  <a:srgbClr val="935151"/>
                </a:solidFill>
                <a:latin typeface="Arial"/>
                <a:cs typeface="Arial"/>
              </a:rPr>
              <a:t>the </a:t>
            </a:r>
            <a:r>
              <a:rPr sz="1200" i="1" spc="-5" dirty="0">
                <a:solidFill>
                  <a:srgbClr val="935151"/>
                </a:solidFill>
                <a:latin typeface="Arial"/>
                <a:cs typeface="Arial"/>
              </a:rPr>
              <a:t>original </a:t>
            </a:r>
            <a:r>
              <a:rPr sz="1200" i="1" spc="-10" dirty="0" smtClean="0">
                <a:solidFill>
                  <a:srgbClr val="935151"/>
                </a:solidFill>
                <a:latin typeface="Arial"/>
                <a:cs typeface="Arial"/>
              </a:rPr>
              <a:t>sample</a:t>
            </a:r>
            <a:r>
              <a:rPr lang="en-US" sz="1200" i="1" spc="-10" dirty="0" smtClean="0">
                <a:solidFill>
                  <a:srgbClr val="935151"/>
                </a:solidFill>
                <a:latin typeface="Arial"/>
                <a:cs typeface="Arial"/>
              </a:rPr>
              <a:t> (</a:t>
            </a:r>
            <a:r>
              <a:rPr lang="en-US" sz="1200" i="1" spc="-10" dirty="0" err="1" smtClean="0">
                <a:solidFill>
                  <a:srgbClr val="935151"/>
                </a:solidFill>
                <a:latin typeface="Arial"/>
                <a:cs typeface="Arial"/>
              </a:rPr>
              <a:t>boostrap</a:t>
            </a:r>
            <a:r>
              <a:rPr lang="en-US" sz="1200" i="1" spc="-10" dirty="0" smtClean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lang="en-US" sz="1200" i="1" spc="-10" dirty="0" err="1" smtClean="0">
                <a:solidFill>
                  <a:srgbClr val="935151"/>
                </a:solidFill>
                <a:latin typeface="Arial"/>
                <a:cs typeface="Arial"/>
              </a:rPr>
              <a:t>dist</a:t>
            </a:r>
            <a:r>
              <a:rPr lang="en-US" sz="1200" i="1" spc="-10" dirty="0" smtClean="0">
                <a:solidFill>
                  <a:srgbClr val="935151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763" y="1033197"/>
            <a:ext cx="3099235" cy="128665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381250" y="102406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Bootstrap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7030A0"/>
                </a:solidFill>
              </a:rPr>
              <a:t>Distribution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592988"/>
            <a:ext cx="4025900" cy="27467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024F84"/>
                </a:solidFill>
                <a:latin typeface="Arial"/>
                <a:cs typeface="Arial"/>
              </a:rPr>
              <a:t>Housekeeping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endParaRPr lang="en-US"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r>
              <a:rPr lang="en-US" sz="1050" u="sng" spc="30" dirty="0" smtClean="0">
                <a:latin typeface="Arial"/>
                <a:cs typeface="Arial"/>
              </a:rPr>
              <a:t>Problem</a:t>
            </a:r>
            <a:r>
              <a:rPr lang="en-US" sz="1050" spc="30" dirty="0" smtClean="0">
                <a:latin typeface="Arial"/>
                <a:cs typeface="Arial"/>
              </a:rPr>
              <a:t>: </a:t>
            </a:r>
            <a:r>
              <a:rPr lang="en-US" sz="1050" spc="30" dirty="0" smtClean="0">
                <a:latin typeface="Arial"/>
                <a:cs typeface="Arial"/>
              </a:rPr>
              <a:t>We can’t make CLT confidence intervals or hypothesis tests for MEDIANS.</a:t>
            </a:r>
            <a:endParaRPr lang="en-US" sz="1050" spc="3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r>
              <a:rPr lang="en-US" sz="1050" u="sng" spc="30" dirty="0" smtClean="0">
                <a:latin typeface="Arial"/>
                <a:cs typeface="Arial"/>
              </a:rPr>
              <a:t>Solution</a:t>
            </a:r>
            <a:r>
              <a:rPr lang="en-US" sz="1050" spc="30" dirty="0" smtClean="0">
                <a:latin typeface="Arial"/>
                <a:cs typeface="Arial"/>
              </a:rPr>
              <a:t>: Use Bootstrapping (a simulation method).</a:t>
            </a:r>
          </a:p>
          <a:p>
            <a:pPr marL="469900" marR="314325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✋ </a:t>
            </a:r>
            <a:r>
              <a:rPr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Bootstrapping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=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sampling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with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replacement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from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observed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1562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/>
              <a:t>🔍 </a:t>
            </a:r>
            <a:r>
              <a:rPr sz="1050" spc="35" dirty="0" smtClean="0">
                <a:latin typeface="Arial"/>
                <a:cs typeface="Arial"/>
              </a:rPr>
              <a:t>Bootstrap </a:t>
            </a:r>
            <a:r>
              <a:rPr sz="1050" spc="15" dirty="0">
                <a:latin typeface="Arial"/>
                <a:cs typeface="Arial"/>
              </a:rPr>
              <a:t>percentile </a:t>
            </a:r>
            <a:r>
              <a:rPr sz="1050" spc="10" dirty="0">
                <a:latin typeface="Arial"/>
                <a:cs typeface="Arial"/>
              </a:rPr>
              <a:t>intervals: </a:t>
            </a:r>
            <a:r>
              <a:rPr sz="1050" spc="30" dirty="0">
                <a:latin typeface="Arial"/>
                <a:cs typeface="Arial"/>
              </a:rPr>
              <a:t>middle </a:t>
            </a:r>
            <a:r>
              <a:rPr sz="1050" spc="25" dirty="0">
                <a:latin typeface="Arial"/>
                <a:cs typeface="Arial"/>
              </a:rPr>
              <a:t>XX% </a:t>
            </a:r>
            <a:r>
              <a:rPr sz="1050" spc="30" dirty="0">
                <a:latin typeface="Arial"/>
                <a:cs typeface="Arial"/>
              </a:rPr>
              <a:t>of </a:t>
            </a:r>
            <a:r>
              <a:rPr sz="1050" spc="20" dirty="0">
                <a:latin typeface="Arial"/>
                <a:cs typeface="Arial"/>
              </a:rPr>
              <a:t>the  </a:t>
            </a:r>
            <a:r>
              <a:rPr sz="1050" spc="35" dirty="0">
                <a:latin typeface="Arial"/>
                <a:cs typeface="Arial"/>
              </a:rPr>
              <a:t>bootstrap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distribution</a:t>
            </a:r>
            <a:endParaRPr sz="1050" dirty="0">
              <a:latin typeface="Arial"/>
              <a:cs typeface="Arial"/>
            </a:endParaRPr>
          </a:p>
          <a:p>
            <a:pPr marL="469900" lvl="2" indent="276860"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3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intervals: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point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estimate </a:t>
            </a:r>
            <a:r>
              <a:rPr sz="1100" i="1" spc="240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±</a:t>
            </a:r>
            <a:r>
              <a:rPr sz="1100" i="1" spc="9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080" lvl="2" indent="276860">
              <a:lnSpc>
                <a:spcPts val="136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 </a:t>
            </a:r>
            <a:r>
              <a:rPr sz="1050" spc="3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testing for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single numerical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variable requires 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shifting the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to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be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centered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at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null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value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6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18867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" y="294243"/>
            <a:ext cx="4419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Let’s make a bootstrap confidence interval for the </a:t>
            </a:r>
            <a:r>
              <a:rPr lang="en-US" sz="2800" u="sng" dirty="0" smtClean="0"/>
              <a:t>population median </a:t>
            </a:r>
            <a:r>
              <a:rPr lang="en-US" sz="2800" dirty="0" smtClean="0"/>
              <a:t>audience score!</a:t>
            </a:r>
          </a:p>
          <a:p>
            <a:r>
              <a:rPr lang="en-US" sz="2400" i="1" dirty="0" smtClean="0"/>
              <a:t>    </a:t>
            </a:r>
            <a:r>
              <a:rPr lang="en-US" i="1" dirty="0" smtClean="0"/>
              <a:t>Step 1: Create a bootstrap distribution.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Step 2: Use the </a:t>
            </a:r>
            <a:r>
              <a:rPr lang="en-US" i="1" dirty="0"/>
              <a:t>bootstrap </a:t>
            </a:r>
            <a:r>
              <a:rPr lang="en-US" i="1" dirty="0" smtClean="0"/>
              <a:t>distribution to 	create a confidence interval. Let’s 	use the </a:t>
            </a:r>
            <a:r>
              <a:rPr lang="en-US" b="1" i="1" dirty="0" smtClean="0"/>
              <a:t>percentile method</a:t>
            </a:r>
            <a:r>
              <a:rPr lang="en-US" i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3427407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35255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39217"/>
            <a:ext cx="4222115" cy="79629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94310">
              <a:lnSpc>
                <a:spcPct val="100000"/>
              </a:lnSpc>
              <a:spcBef>
                <a:spcPts val="244"/>
              </a:spcBef>
            </a:pP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10" dirty="0">
                <a:solidFill>
                  <a:srgbClr val="1A2E3D"/>
                </a:solidFill>
                <a:latin typeface="Arial"/>
                <a:cs typeface="Arial"/>
              </a:rPr>
              <a:t>dot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plot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below shows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distribution of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100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bootstrap 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medians.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Estimate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90%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bootstrap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conﬁdence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interval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 the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median </a:t>
            </a:r>
            <a:r>
              <a:rPr sz="1200" spc="-70" dirty="0">
                <a:solidFill>
                  <a:srgbClr val="1A2E3D"/>
                </a:solidFill>
                <a:latin typeface="Arial"/>
                <a:cs typeface="Arial"/>
              </a:rPr>
              <a:t>RT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score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horror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movies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using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b="1" spc="-30" dirty="0">
                <a:solidFill>
                  <a:srgbClr val="1A2E3D"/>
                </a:solidFill>
                <a:latin typeface="Arial"/>
                <a:cs typeface="Arial"/>
              </a:rPr>
              <a:t>percentile  </a:t>
            </a:r>
            <a:r>
              <a:rPr sz="1200" b="1" spc="-10" dirty="0">
                <a:solidFill>
                  <a:srgbClr val="1A2E3D"/>
                </a:solidFill>
                <a:latin typeface="Arial"/>
                <a:cs typeface="Arial"/>
              </a:rPr>
              <a:t>method.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9234" y="2909088"/>
            <a:ext cx="890269" cy="4445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50"/>
              </a:spcBef>
            </a:pPr>
            <a:r>
              <a:rPr sz="1200" spc="-70" dirty="0">
                <a:solidFill>
                  <a:srgbClr val="024F84"/>
                </a:solidFill>
                <a:latin typeface="Arial"/>
                <a:cs typeface="Arial"/>
              </a:rPr>
              <a:t>(a) </a:t>
            </a:r>
            <a:r>
              <a:rPr sz="1200" spc="-35" dirty="0">
                <a:latin typeface="Arial"/>
                <a:cs typeface="Arial"/>
              </a:rPr>
              <a:t>(29,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58.5)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(b) </a:t>
            </a:r>
            <a:r>
              <a:rPr sz="1200" spc="-35" dirty="0">
                <a:latin typeface="Arial"/>
                <a:cs typeface="Arial"/>
              </a:rPr>
              <a:t>(34,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57)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43530" y="2909088"/>
            <a:ext cx="890269" cy="4254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50"/>
              </a:spcBef>
            </a:pP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(c)  </a:t>
            </a:r>
            <a:r>
              <a:rPr sz="1200" spc="-25" dirty="0">
                <a:latin typeface="Arial"/>
                <a:cs typeface="Arial"/>
              </a:rPr>
              <a:t>(37.5,</a:t>
            </a:r>
            <a:r>
              <a:rPr sz="1200" spc="-45" dirty="0">
                <a:latin typeface="Arial"/>
                <a:cs typeface="Arial"/>
              </a:rPr>
              <a:t> 52)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(d)  </a:t>
            </a:r>
            <a:r>
              <a:rPr sz="1200" spc="-35" dirty="0">
                <a:latin typeface="Arial"/>
                <a:cs typeface="Arial"/>
              </a:rPr>
              <a:t>(40,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49.5)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966" y="1339469"/>
            <a:ext cx="3099235" cy="128665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152453" y="1330332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Bootstrap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7030A0"/>
                </a:solidFill>
              </a:rPr>
              <a:t>Distribution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330332"/>
            <a:ext cx="2990850" cy="13335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35255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39217"/>
            <a:ext cx="4222115" cy="79629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94310">
              <a:lnSpc>
                <a:spcPct val="100000"/>
              </a:lnSpc>
              <a:spcBef>
                <a:spcPts val="244"/>
              </a:spcBef>
            </a:pP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10" dirty="0">
                <a:solidFill>
                  <a:srgbClr val="1A2E3D"/>
                </a:solidFill>
                <a:latin typeface="Arial"/>
                <a:cs typeface="Arial"/>
              </a:rPr>
              <a:t>dot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plot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below shows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distribution of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100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bootstrap 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medians.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Estimate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90%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bootstrap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conﬁdence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interval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 the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median </a:t>
            </a:r>
            <a:r>
              <a:rPr sz="1200" spc="-70" dirty="0">
                <a:solidFill>
                  <a:srgbClr val="1A2E3D"/>
                </a:solidFill>
                <a:latin typeface="Arial"/>
                <a:cs typeface="Arial"/>
              </a:rPr>
              <a:t>RT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score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horror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movies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using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b="1" spc="-30" dirty="0">
                <a:solidFill>
                  <a:srgbClr val="1A2E3D"/>
                </a:solidFill>
                <a:latin typeface="Arial"/>
                <a:cs typeface="Arial"/>
              </a:rPr>
              <a:t>percentile  </a:t>
            </a:r>
            <a:r>
              <a:rPr sz="1200" b="1" spc="-10" dirty="0">
                <a:solidFill>
                  <a:srgbClr val="1A2E3D"/>
                </a:solidFill>
                <a:latin typeface="Arial"/>
                <a:cs typeface="Arial"/>
              </a:rPr>
              <a:t>method.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9234" y="2909088"/>
            <a:ext cx="890269" cy="4445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50"/>
              </a:spcBef>
            </a:pPr>
            <a:r>
              <a:rPr sz="1200" spc="-70" dirty="0">
                <a:solidFill>
                  <a:srgbClr val="024F84"/>
                </a:solidFill>
                <a:latin typeface="Arial"/>
                <a:cs typeface="Arial"/>
              </a:rPr>
              <a:t>(a) </a:t>
            </a:r>
            <a:r>
              <a:rPr sz="1200" spc="-35" dirty="0">
                <a:latin typeface="Arial"/>
                <a:cs typeface="Arial"/>
              </a:rPr>
              <a:t>(29,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58.5)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(b) </a:t>
            </a:r>
            <a:r>
              <a:rPr sz="1200" spc="-35" dirty="0">
                <a:latin typeface="Arial"/>
                <a:cs typeface="Arial"/>
              </a:rPr>
              <a:t>(34,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57)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343530" y="2909088"/>
            <a:ext cx="890269" cy="4254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50"/>
              </a:spcBef>
            </a:pPr>
            <a:r>
              <a:rPr sz="1200" i="1" spc="-50" dirty="0">
                <a:solidFill>
                  <a:srgbClr val="00B0F0"/>
                </a:solidFill>
                <a:latin typeface="Arial"/>
                <a:cs typeface="Arial"/>
              </a:rPr>
              <a:t>(c)  </a:t>
            </a:r>
            <a:r>
              <a:rPr sz="1200" i="1" spc="-25" dirty="0">
                <a:solidFill>
                  <a:srgbClr val="00B0F0"/>
                </a:solidFill>
                <a:latin typeface="Arial"/>
                <a:cs typeface="Arial"/>
              </a:rPr>
              <a:t>(37.5,</a:t>
            </a:r>
            <a:r>
              <a:rPr sz="1200" i="1" spc="-45" dirty="0">
                <a:solidFill>
                  <a:srgbClr val="00B0F0"/>
                </a:solidFill>
                <a:latin typeface="Arial"/>
                <a:cs typeface="Arial"/>
              </a:rPr>
              <a:t> 52)</a:t>
            </a:r>
            <a:endParaRPr sz="1200" i="1" dirty="0">
              <a:solidFill>
                <a:srgbClr val="00B0F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(d)  </a:t>
            </a:r>
            <a:r>
              <a:rPr sz="1200" spc="-35" dirty="0">
                <a:latin typeface="Arial"/>
                <a:cs typeface="Arial"/>
              </a:rPr>
              <a:t>(40,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49.5)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19201" y="1197062"/>
            <a:ext cx="900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B0F0"/>
                </a:solidFill>
              </a:rPr>
              <a:t>90% confidence Interval should “hug” the middle 90% of points. </a:t>
            </a:r>
            <a:endParaRPr lang="en-US" sz="800" dirty="0">
              <a:solidFill>
                <a:srgbClr val="00B0F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52453" y="1330332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Bootstrap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7030A0"/>
                </a:solidFill>
              </a:rPr>
              <a:t>Distribution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0901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Rotten</a:t>
            </a:r>
            <a:r>
              <a:rPr spc="-20" dirty="0"/>
              <a:t> </a:t>
            </a:r>
            <a:r>
              <a:rPr spc="15" dirty="0"/>
              <a:t>horrors</a:t>
            </a:r>
          </a:p>
        </p:txBody>
      </p:sp>
      <p:sp>
        <p:nvSpPr>
          <p:cNvPr id="3" name="object 3"/>
          <p:cNvSpPr/>
          <p:nvPr/>
        </p:nvSpPr>
        <p:spPr>
          <a:xfrm>
            <a:off x="168668" y="578125"/>
            <a:ext cx="1312545" cy="420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5955" y="1017638"/>
            <a:ext cx="1581150" cy="2042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movie </a:t>
            </a:r>
            <a:r>
              <a:rPr sz="1200" spc="-30" dirty="0">
                <a:latin typeface="Arial"/>
                <a:cs typeface="Arial"/>
              </a:rPr>
              <a:t>aggregator,  </a:t>
            </a:r>
            <a:r>
              <a:rPr sz="1200" spc="-35" dirty="0">
                <a:latin typeface="Arial"/>
                <a:cs typeface="Arial"/>
              </a:rPr>
              <a:t>where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audience </a:t>
            </a:r>
            <a:r>
              <a:rPr sz="1200" spc="-40" dirty="0">
                <a:latin typeface="Arial"/>
                <a:cs typeface="Arial"/>
              </a:rPr>
              <a:t>is  </a:t>
            </a:r>
            <a:r>
              <a:rPr sz="1200" spc="-35" dirty="0">
                <a:latin typeface="Arial"/>
                <a:cs typeface="Arial"/>
              </a:rPr>
              <a:t>also able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40" dirty="0">
                <a:latin typeface="Arial"/>
                <a:cs typeface="Arial"/>
              </a:rPr>
              <a:t>review </a:t>
            </a:r>
            <a:r>
              <a:rPr sz="1200" spc="-25" dirty="0">
                <a:latin typeface="Arial"/>
                <a:cs typeface="Arial"/>
              </a:rPr>
              <a:t>and  score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movies. </a:t>
            </a:r>
            <a:r>
              <a:rPr sz="1200" spc="-65" dirty="0">
                <a:latin typeface="Arial"/>
                <a:cs typeface="Arial"/>
              </a:rPr>
              <a:t>We  </a:t>
            </a:r>
            <a:r>
              <a:rPr sz="1200" spc="-15" dirty="0">
                <a:latin typeface="Arial"/>
                <a:cs typeface="Arial"/>
              </a:rPr>
              <a:t>want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i="1" spc="-25" dirty="0">
                <a:latin typeface="Arial"/>
                <a:cs typeface="Arial"/>
              </a:rPr>
              <a:t>estimate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lang="en-US" sz="1200" b="1" u="sng" spc="-40" dirty="0" smtClean="0">
                <a:solidFill>
                  <a:srgbClr val="C00000"/>
                </a:solidFill>
                <a:latin typeface="Arial"/>
                <a:cs typeface="Arial"/>
              </a:rPr>
              <a:t>median</a:t>
            </a:r>
            <a:r>
              <a:rPr sz="1200" u="sng" spc="-40" dirty="0" smtClean="0">
                <a:latin typeface="Arial"/>
                <a:cs typeface="Arial"/>
              </a:rPr>
              <a:t> </a:t>
            </a:r>
            <a:r>
              <a:rPr sz="1200" u="sng" spc="-30" dirty="0">
                <a:latin typeface="Arial"/>
                <a:cs typeface="Arial"/>
              </a:rPr>
              <a:t>audience </a:t>
            </a:r>
            <a:r>
              <a:rPr sz="1200" u="sng" spc="-25" dirty="0">
                <a:latin typeface="Arial"/>
                <a:cs typeface="Arial"/>
              </a:rPr>
              <a:t>score  </a:t>
            </a:r>
            <a:r>
              <a:rPr sz="1200" u="sng" spc="-15" dirty="0">
                <a:latin typeface="Arial"/>
                <a:cs typeface="Arial"/>
              </a:rPr>
              <a:t>of </a:t>
            </a:r>
            <a:r>
              <a:rPr sz="1200" u="sng" spc="-25" dirty="0">
                <a:latin typeface="Arial"/>
                <a:cs typeface="Arial"/>
              </a:rPr>
              <a:t>horror </a:t>
            </a:r>
            <a:r>
              <a:rPr sz="1200" u="sng" spc="-35" dirty="0">
                <a:latin typeface="Arial"/>
                <a:cs typeface="Arial"/>
              </a:rPr>
              <a:t>movies </a:t>
            </a:r>
            <a:r>
              <a:rPr sz="1200" u="sng" spc="-20" dirty="0">
                <a:latin typeface="Arial"/>
                <a:cs typeface="Arial"/>
              </a:rPr>
              <a:t>on  </a:t>
            </a:r>
            <a:r>
              <a:rPr sz="1200" u="sng" spc="-25" dirty="0">
                <a:latin typeface="Arial"/>
                <a:cs typeface="Arial"/>
              </a:rPr>
              <a:t>RottenTomatoes.com</a:t>
            </a:r>
            <a:r>
              <a:rPr sz="1200" spc="-25" dirty="0">
                <a:latin typeface="Arial"/>
                <a:cs typeface="Arial"/>
              </a:rPr>
              <a:t>.  </a:t>
            </a:r>
            <a:r>
              <a:rPr sz="1200" spc="-65" dirty="0">
                <a:latin typeface="Arial"/>
                <a:cs typeface="Arial"/>
              </a:rPr>
              <a:t>We </a:t>
            </a:r>
            <a:r>
              <a:rPr sz="1200" spc="-15" dirty="0">
                <a:latin typeface="Arial"/>
                <a:cs typeface="Arial"/>
              </a:rPr>
              <a:t>start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u="sng" spc="-20" dirty="0">
                <a:latin typeface="Arial"/>
                <a:cs typeface="Arial"/>
              </a:rPr>
              <a:t>random  </a:t>
            </a:r>
            <a:r>
              <a:rPr sz="1200" u="sng" spc="-30" dirty="0">
                <a:solidFill>
                  <a:srgbClr val="C00000"/>
                </a:solidFill>
                <a:latin typeface="Arial"/>
                <a:cs typeface="Arial"/>
              </a:rPr>
              <a:t>sample </a:t>
            </a:r>
            <a:r>
              <a:rPr sz="1200" u="sng" spc="-1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200" u="sng" spc="-10" dirty="0">
                <a:solidFill>
                  <a:srgbClr val="C00000"/>
                </a:solidFill>
                <a:latin typeface="Arial"/>
                <a:cs typeface="Arial"/>
              </a:rPr>
              <a:t>20 </a:t>
            </a:r>
            <a:r>
              <a:rPr sz="1200" u="sng" spc="-25" dirty="0">
                <a:latin typeface="Arial"/>
                <a:cs typeface="Arial"/>
              </a:rPr>
              <a:t>horror  </a:t>
            </a:r>
            <a:r>
              <a:rPr sz="1200" u="sng" spc="-30" dirty="0">
                <a:latin typeface="Arial"/>
                <a:cs typeface="Arial"/>
              </a:rPr>
              <a:t>movies</a:t>
            </a:r>
            <a:r>
              <a:rPr sz="1200" spc="-3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9804" y="478021"/>
            <a:ext cx="2369370" cy="2640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97536" y="-767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592988"/>
            <a:ext cx="4025900" cy="27467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024F84"/>
                </a:solidFill>
                <a:latin typeface="Arial"/>
                <a:cs typeface="Arial"/>
              </a:rPr>
              <a:t>Housekeeping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endParaRPr lang="en-US"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r>
              <a:rPr lang="en-US" sz="1050" u="sng" spc="30" dirty="0" smtClean="0">
                <a:latin typeface="Arial"/>
                <a:cs typeface="Arial"/>
              </a:rPr>
              <a:t>Problem</a:t>
            </a:r>
            <a:r>
              <a:rPr lang="en-US" sz="1050" spc="30" dirty="0" smtClean="0">
                <a:latin typeface="Arial"/>
                <a:cs typeface="Arial"/>
              </a:rPr>
              <a:t>: </a:t>
            </a:r>
            <a:r>
              <a:rPr lang="en-US" sz="1050" spc="30" dirty="0" smtClean="0">
                <a:latin typeface="Arial"/>
                <a:cs typeface="Arial"/>
              </a:rPr>
              <a:t>We can’t make CLT confidence intervals or hypothesis tests for MEDIANS.</a:t>
            </a:r>
            <a:endParaRPr lang="en-US" sz="1050" spc="3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r>
              <a:rPr lang="en-US" sz="1050" u="sng" spc="30" dirty="0" smtClean="0">
                <a:latin typeface="Arial"/>
                <a:cs typeface="Arial"/>
              </a:rPr>
              <a:t>Solution</a:t>
            </a:r>
            <a:r>
              <a:rPr lang="en-US" sz="1050" spc="30" dirty="0" smtClean="0">
                <a:latin typeface="Arial"/>
                <a:cs typeface="Arial"/>
              </a:rPr>
              <a:t>: Use Bootstrapping (a simulation method).</a:t>
            </a:r>
          </a:p>
          <a:p>
            <a:pPr marL="469900" marR="314325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✋ </a:t>
            </a:r>
            <a:r>
              <a:rPr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Bootstrapping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=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sampling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with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replacement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from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observed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1562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3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percentile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intervals: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middle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XX%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lvl="2" indent="276860"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dirty="0"/>
              <a:t>🔍 </a:t>
            </a:r>
            <a:r>
              <a:rPr sz="1050" spc="35" dirty="0" smtClean="0">
                <a:latin typeface="Arial"/>
                <a:cs typeface="Arial"/>
              </a:rPr>
              <a:t>Bootstrap </a:t>
            </a:r>
            <a:r>
              <a:rPr sz="1050" spc="-20" dirty="0">
                <a:latin typeface="Arial"/>
                <a:cs typeface="Arial"/>
              </a:rPr>
              <a:t>SE </a:t>
            </a:r>
            <a:r>
              <a:rPr sz="1050" spc="10" dirty="0">
                <a:latin typeface="Arial"/>
                <a:cs typeface="Arial"/>
              </a:rPr>
              <a:t>intervals: </a:t>
            </a:r>
            <a:r>
              <a:rPr sz="1050" spc="35" dirty="0">
                <a:latin typeface="Arial"/>
                <a:cs typeface="Arial"/>
              </a:rPr>
              <a:t>point </a:t>
            </a:r>
            <a:r>
              <a:rPr sz="1050" spc="20" dirty="0">
                <a:latin typeface="Arial"/>
                <a:cs typeface="Arial"/>
              </a:rPr>
              <a:t>estimate </a:t>
            </a:r>
            <a:r>
              <a:rPr sz="1100" i="1" spc="240" dirty="0">
                <a:latin typeface="Times New Roman"/>
                <a:cs typeface="Times New Roman"/>
              </a:rPr>
              <a:t>±</a:t>
            </a:r>
            <a:r>
              <a:rPr sz="1100" i="1" spc="95" dirty="0">
                <a:latin typeface="Times New Roman"/>
                <a:cs typeface="Times New Roman"/>
              </a:rPr>
              <a:t> </a:t>
            </a:r>
            <a:r>
              <a:rPr sz="1050" spc="15" dirty="0">
                <a:latin typeface="Arial"/>
                <a:cs typeface="Arial"/>
              </a:rPr>
              <a:t>ME</a:t>
            </a:r>
            <a:endParaRPr sz="1050" dirty="0">
              <a:latin typeface="Arial"/>
              <a:cs typeface="Arial"/>
            </a:endParaRPr>
          </a:p>
          <a:p>
            <a:pPr marL="469900" marR="5080" lvl="2" indent="276860">
              <a:lnSpc>
                <a:spcPts val="136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 </a:t>
            </a:r>
            <a:r>
              <a:rPr sz="1050" spc="3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testing for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single numerical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variable requires 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shifting the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to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be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centered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at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null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value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6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98539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" y="294243"/>
            <a:ext cx="4419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Let’s make a bootstrap confidence interval for the </a:t>
            </a:r>
            <a:r>
              <a:rPr lang="en-US" sz="2800" u="sng" dirty="0" smtClean="0"/>
              <a:t>population median</a:t>
            </a:r>
            <a:r>
              <a:rPr lang="en-US" sz="2800" dirty="0" smtClean="0"/>
              <a:t> audience score!</a:t>
            </a:r>
          </a:p>
          <a:p>
            <a:r>
              <a:rPr lang="en-US" sz="2400" i="1" dirty="0" smtClean="0"/>
              <a:t>    </a:t>
            </a:r>
            <a:r>
              <a:rPr lang="en-US" i="1" dirty="0" smtClean="0"/>
              <a:t>Step 1: Create a bootstrap distribution.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Step 2: Use the </a:t>
            </a:r>
            <a:r>
              <a:rPr lang="en-US" i="1" dirty="0"/>
              <a:t>bootstrap </a:t>
            </a:r>
            <a:r>
              <a:rPr lang="en-US" i="1" dirty="0" smtClean="0"/>
              <a:t>distribution to 	create a confidence interval. Let’s 	use the </a:t>
            </a:r>
            <a:r>
              <a:rPr lang="en-US" b="1" i="1" dirty="0" smtClean="0"/>
              <a:t>standard error method</a:t>
            </a:r>
            <a:r>
              <a:rPr lang="en-US" i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02428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129" y="57937"/>
            <a:ext cx="2075814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35" dirty="0"/>
              <a:t>Bootstrap </a:t>
            </a:r>
            <a:r>
              <a:rPr spc="10" dirty="0"/>
              <a:t>interval, </a:t>
            </a:r>
            <a:r>
              <a:rPr spc="25" dirty="0"/>
              <a:t>standard</a:t>
            </a:r>
            <a:r>
              <a:rPr spc="-65" dirty="0"/>
              <a:t> </a:t>
            </a:r>
            <a:r>
              <a:rPr spc="10" dirty="0"/>
              <a:t>error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912" y="518668"/>
            <a:ext cx="4222115" cy="954107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143510">
              <a:lnSpc>
                <a:spcPct val="100000"/>
              </a:lnSpc>
              <a:spcBef>
                <a:spcPts val="240"/>
              </a:spcBef>
            </a:pP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10" dirty="0">
                <a:solidFill>
                  <a:srgbClr val="0E3652"/>
                </a:solidFill>
                <a:latin typeface="Arial"/>
                <a:cs typeface="Arial"/>
              </a:rPr>
              <a:t>dot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plot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below shows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distribution of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100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bootstrap 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medians. </a:t>
            </a: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median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original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sample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43.5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and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bootstrap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standard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error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4.88.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Estimate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90%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bootstrap 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conﬁdence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interval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for the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median </a:t>
            </a:r>
            <a:r>
              <a:rPr sz="1200" spc="-70" dirty="0">
                <a:solidFill>
                  <a:srgbClr val="0E3652"/>
                </a:solidFill>
                <a:latin typeface="Arial"/>
                <a:cs typeface="Arial"/>
              </a:rPr>
              <a:t>RT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score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horror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movies 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using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b="1" spc="-20" dirty="0">
                <a:solidFill>
                  <a:srgbClr val="0E3652"/>
                </a:solidFill>
                <a:latin typeface="Arial"/>
                <a:cs typeface="Arial"/>
              </a:rPr>
              <a:t>standard </a:t>
            </a:r>
            <a:r>
              <a:rPr sz="1200" b="1" spc="-30" dirty="0">
                <a:solidFill>
                  <a:srgbClr val="0E3652"/>
                </a:solidFill>
                <a:latin typeface="Arial"/>
                <a:cs typeface="Arial"/>
              </a:rPr>
              <a:t>error</a:t>
            </a:r>
            <a:r>
              <a:rPr sz="1200" b="1" spc="6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b="1" spc="-10" dirty="0" smtClean="0">
                <a:solidFill>
                  <a:srgbClr val="0E3652"/>
                </a:solidFill>
                <a:latin typeface="Arial"/>
                <a:cs typeface="Arial"/>
              </a:rPr>
              <a:t>method</a:t>
            </a:r>
            <a:r>
              <a:rPr lang="en-US" sz="1200" spc="-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lang="en-US" sz="1200" spc="-10" dirty="0" smtClean="0">
                <a:solidFill>
                  <a:srgbClr val="0E3652"/>
                </a:solidFill>
                <a:latin typeface="Arial"/>
                <a:cs typeface="Arial"/>
              </a:rPr>
              <a:t>(remember n = 20).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42"/>
              <p:cNvSpPr txBox="1"/>
              <p:nvPr/>
            </p:nvSpPr>
            <p:spPr>
              <a:xfrm>
                <a:off x="1194226" y="2773230"/>
                <a:ext cx="2216150" cy="21114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pc="-60" smtClean="0"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sz="1200" b="0" i="1" spc="-60" smtClean="0">
                          <a:latin typeface="Cambria Math" panose="02040503050406030204" pitchFamily="18" charset="0"/>
                          <a:cs typeface="Arial"/>
                        </a:rPr>
                        <m:t>𝑠𝑎𝑚𝑝𝑙𝑒</m:t>
                      </m:r>
                      <m:r>
                        <a:rPr lang="en-US" sz="1200" b="0" i="1" spc="-60" smtClean="0"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en-US" sz="1200" b="0" i="1" spc="-60" smtClean="0">
                          <a:latin typeface="Cambria Math" panose="02040503050406030204" pitchFamily="18" charset="0"/>
                          <a:cs typeface="Arial"/>
                        </a:rPr>
                        <m:t>𝑚𝑒𝑑𝑖𝑎𝑛</m:t>
                      </m:r>
                      <m:r>
                        <a:rPr lang="en-US" sz="1200" b="0" i="1" spc="-60" smtClean="0">
                          <a:latin typeface="Cambria Math" panose="02040503050406030204" pitchFamily="18" charset="0"/>
                          <a:cs typeface="Arial"/>
                        </a:rPr>
                        <m:t>)±</m:t>
                      </m:r>
                      <m:sSubSup>
                        <m:sSubSupPr>
                          <m:ctrlP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𝑛</m:t>
                          </m:r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−1</m:t>
                          </m:r>
                        </m:sub>
                        <m:sup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𝑆𝐸</m:t>
                          </m:r>
                        </m:e>
                        <m:sub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𝑏𝑜𝑜𝑡𝑠𝑡𝑟𝑎𝑝</m:t>
                          </m:r>
                        </m:sub>
                      </m:sSub>
                    </m:oMath>
                  </m:oMathPara>
                </a14:m>
                <a:endParaRPr lang="en-US" sz="1200" spc="-60" dirty="0" smtClean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3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226" y="2773230"/>
                <a:ext cx="2216150" cy="211148"/>
              </a:xfrm>
              <a:prstGeom prst="rect">
                <a:avLst/>
              </a:prstGeom>
              <a:blipFill>
                <a:blip r:embed="rId2"/>
                <a:stretch>
                  <a:fillRect l="-2204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69" y="1576032"/>
            <a:ext cx="2687320" cy="11156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25166" y="1492227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Bootstrap</a:t>
            </a:r>
            <a:r>
              <a:rPr lang="en-US" sz="1050" dirty="0" smtClean="0"/>
              <a:t> </a:t>
            </a:r>
            <a:r>
              <a:rPr lang="en-US" sz="1050" dirty="0" smtClean="0">
                <a:solidFill>
                  <a:srgbClr val="7030A0"/>
                </a:solidFill>
              </a:rPr>
              <a:t>Distribution</a:t>
            </a:r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545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7129" y="57937"/>
            <a:ext cx="2075814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Bootstrap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interval,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error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518668"/>
            <a:ext cx="4222115" cy="954107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143510">
              <a:lnSpc>
                <a:spcPct val="100000"/>
              </a:lnSpc>
              <a:spcBef>
                <a:spcPts val="240"/>
              </a:spcBef>
            </a:pPr>
            <a:r>
              <a:rPr sz="1200" spc="-50" dirty="0">
                <a:solidFill>
                  <a:srgbClr val="0E3652"/>
                </a:solidFill>
              </a:rPr>
              <a:t>The </a:t>
            </a:r>
            <a:r>
              <a:rPr sz="1200" spc="10" dirty="0">
                <a:solidFill>
                  <a:srgbClr val="0E3652"/>
                </a:solidFill>
              </a:rPr>
              <a:t>dot </a:t>
            </a:r>
            <a:r>
              <a:rPr sz="1200" spc="-5" dirty="0">
                <a:solidFill>
                  <a:srgbClr val="0E3652"/>
                </a:solidFill>
              </a:rPr>
              <a:t>plot </a:t>
            </a:r>
            <a:r>
              <a:rPr sz="1200" spc="-15" dirty="0">
                <a:solidFill>
                  <a:srgbClr val="0E3652"/>
                </a:solidFill>
              </a:rPr>
              <a:t>below shows </a:t>
            </a:r>
            <a:r>
              <a:rPr sz="1200" spc="-20" dirty="0">
                <a:solidFill>
                  <a:srgbClr val="0E3652"/>
                </a:solidFill>
              </a:rPr>
              <a:t>the </a:t>
            </a:r>
            <a:r>
              <a:rPr sz="1200" spc="-15" dirty="0">
                <a:solidFill>
                  <a:srgbClr val="0E3652"/>
                </a:solidFill>
              </a:rPr>
              <a:t>distribution of </a:t>
            </a:r>
            <a:r>
              <a:rPr sz="1200" spc="-10" dirty="0">
                <a:solidFill>
                  <a:srgbClr val="0E3652"/>
                </a:solidFill>
              </a:rPr>
              <a:t>100 </a:t>
            </a:r>
            <a:r>
              <a:rPr sz="1200" spc="-5" dirty="0">
                <a:solidFill>
                  <a:srgbClr val="0E3652"/>
                </a:solidFill>
              </a:rPr>
              <a:t>bootstrap  </a:t>
            </a:r>
            <a:r>
              <a:rPr sz="1200" spc="-25" dirty="0">
                <a:solidFill>
                  <a:srgbClr val="0E3652"/>
                </a:solidFill>
              </a:rPr>
              <a:t>medians. </a:t>
            </a:r>
            <a:r>
              <a:rPr sz="1200" spc="-50" dirty="0">
                <a:solidFill>
                  <a:srgbClr val="0E3652"/>
                </a:solidFill>
              </a:rPr>
              <a:t>The </a:t>
            </a:r>
            <a:r>
              <a:rPr sz="1200" spc="-30" dirty="0">
                <a:solidFill>
                  <a:srgbClr val="0E3652"/>
                </a:solidFill>
              </a:rPr>
              <a:t>median </a:t>
            </a:r>
            <a:r>
              <a:rPr sz="1200" spc="-15" dirty="0">
                <a:solidFill>
                  <a:srgbClr val="0E3652"/>
                </a:solidFill>
              </a:rPr>
              <a:t>of </a:t>
            </a:r>
            <a:r>
              <a:rPr sz="1200" spc="-20" dirty="0">
                <a:solidFill>
                  <a:srgbClr val="0E3652"/>
                </a:solidFill>
              </a:rPr>
              <a:t>the </a:t>
            </a:r>
            <a:r>
              <a:rPr sz="1200" spc="-35" dirty="0">
                <a:solidFill>
                  <a:srgbClr val="0E3652"/>
                </a:solidFill>
              </a:rPr>
              <a:t>original </a:t>
            </a:r>
            <a:r>
              <a:rPr sz="1200" spc="-30" dirty="0">
                <a:solidFill>
                  <a:srgbClr val="0E3652"/>
                </a:solidFill>
              </a:rPr>
              <a:t>sample </a:t>
            </a:r>
            <a:r>
              <a:rPr sz="1200" spc="-40" dirty="0">
                <a:solidFill>
                  <a:srgbClr val="0E3652"/>
                </a:solidFill>
              </a:rPr>
              <a:t>is </a:t>
            </a:r>
            <a:r>
              <a:rPr sz="1200" spc="-5" dirty="0">
                <a:solidFill>
                  <a:srgbClr val="0E3652"/>
                </a:solidFill>
              </a:rPr>
              <a:t>43.5 </a:t>
            </a:r>
            <a:r>
              <a:rPr sz="1200" spc="-25" dirty="0">
                <a:solidFill>
                  <a:srgbClr val="0E3652"/>
                </a:solidFill>
              </a:rPr>
              <a:t>and </a:t>
            </a:r>
            <a:r>
              <a:rPr sz="1200" spc="-20" dirty="0">
                <a:solidFill>
                  <a:srgbClr val="0E3652"/>
                </a:solidFill>
              </a:rPr>
              <a:t>the  </a:t>
            </a:r>
            <a:r>
              <a:rPr sz="1200" spc="-5" dirty="0">
                <a:solidFill>
                  <a:srgbClr val="0E3652"/>
                </a:solidFill>
              </a:rPr>
              <a:t>bootstrap </a:t>
            </a:r>
            <a:r>
              <a:rPr sz="1200" spc="-20" dirty="0">
                <a:solidFill>
                  <a:srgbClr val="0E3652"/>
                </a:solidFill>
              </a:rPr>
              <a:t>standard </a:t>
            </a:r>
            <a:r>
              <a:rPr sz="1200" spc="-30" dirty="0">
                <a:solidFill>
                  <a:srgbClr val="0E3652"/>
                </a:solidFill>
              </a:rPr>
              <a:t>error </a:t>
            </a:r>
            <a:r>
              <a:rPr sz="1200" spc="-40" dirty="0">
                <a:solidFill>
                  <a:srgbClr val="0E3652"/>
                </a:solidFill>
              </a:rPr>
              <a:t>is </a:t>
            </a:r>
            <a:r>
              <a:rPr sz="1200" spc="-5" dirty="0">
                <a:solidFill>
                  <a:srgbClr val="0E3652"/>
                </a:solidFill>
              </a:rPr>
              <a:t>4.88. </a:t>
            </a:r>
            <a:r>
              <a:rPr sz="1200" spc="-30" dirty="0">
                <a:solidFill>
                  <a:srgbClr val="0E3652"/>
                </a:solidFill>
              </a:rPr>
              <a:t>Estimate </a:t>
            </a:r>
            <a:r>
              <a:rPr sz="1200" spc="-20" dirty="0">
                <a:solidFill>
                  <a:srgbClr val="0E3652"/>
                </a:solidFill>
              </a:rPr>
              <a:t>the </a:t>
            </a:r>
            <a:r>
              <a:rPr sz="1200" spc="-10" dirty="0">
                <a:solidFill>
                  <a:srgbClr val="0E3652"/>
                </a:solidFill>
              </a:rPr>
              <a:t>90% </a:t>
            </a:r>
            <a:r>
              <a:rPr sz="1200" spc="-5" dirty="0">
                <a:solidFill>
                  <a:srgbClr val="0E3652"/>
                </a:solidFill>
              </a:rPr>
              <a:t>bootstrap  </a:t>
            </a:r>
            <a:r>
              <a:rPr sz="1200" spc="-20" dirty="0">
                <a:solidFill>
                  <a:srgbClr val="0E3652"/>
                </a:solidFill>
              </a:rPr>
              <a:t>conﬁdence </a:t>
            </a:r>
            <a:r>
              <a:rPr sz="1200" spc="-35" dirty="0">
                <a:solidFill>
                  <a:srgbClr val="0E3652"/>
                </a:solidFill>
              </a:rPr>
              <a:t>interval </a:t>
            </a:r>
            <a:r>
              <a:rPr sz="1200" spc="-20" dirty="0">
                <a:solidFill>
                  <a:srgbClr val="0E3652"/>
                </a:solidFill>
              </a:rPr>
              <a:t>for the </a:t>
            </a:r>
            <a:r>
              <a:rPr sz="1200" spc="-30" dirty="0">
                <a:solidFill>
                  <a:srgbClr val="0E3652"/>
                </a:solidFill>
              </a:rPr>
              <a:t>median </a:t>
            </a:r>
            <a:r>
              <a:rPr sz="1200" spc="-70" dirty="0">
                <a:solidFill>
                  <a:srgbClr val="0E3652"/>
                </a:solidFill>
              </a:rPr>
              <a:t>RT </a:t>
            </a:r>
            <a:r>
              <a:rPr sz="1200" spc="-25" dirty="0">
                <a:solidFill>
                  <a:srgbClr val="0E3652"/>
                </a:solidFill>
              </a:rPr>
              <a:t>score </a:t>
            </a:r>
            <a:r>
              <a:rPr sz="1200" spc="-15" dirty="0">
                <a:solidFill>
                  <a:srgbClr val="0E3652"/>
                </a:solidFill>
              </a:rPr>
              <a:t>of </a:t>
            </a:r>
            <a:r>
              <a:rPr sz="1200" spc="-25" dirty="0">
                <a:solidFill>
                  <a:srgbClr val="0E3652"/>
                </a:solidFill>
              </a:rPr>
              <a:t>horror </a:t>
            </a:r>
            <a:r>
              <a:rPr sz="1200" spc="-35" dirty="0">
                <a:solidFill>
                  <a:srgbClr val="0E3652"/>
                </a:solidFill>
              </a:rPr>
              <a:t>movies  </a:t>
            </a:r>
            <a:r>
              <a:rPr sz="1200" spc="-30" dirty="0">
                <a:solidFill>
                  <a:srgbClr val="0E3652"/>
                </a:solidFill>
              </a:rPr>
              <a:t>using </a:t>
            </a:r>
            <a:r>
              <a:rPr sz="1200" spc="-20" dirty="0">
                <a:solidFill>
                  <a:srgbClr val="0E3652"/>
                </a:solidFill>
              </a:rPr>
              <a:t>the </a:t>
            </a:r>
            <a:r>
              <a:rPr sz="1200" b="1" spc="-20" dirty="0">
                <a:solidFill>
                  <a:srgbClr val="0E3652"/>
                </a:solidFill>
              </a:rPr>
              <a:t>standard </a:t>
            </a:r>
            <a:r>
              <a:rPr sz="1200" b="1" spc="-30" dirty="0">
                <a:solidFill>
                  <a:srgbClr val="0E3652"/>
                </a:solidFill>
              </a:rPr>
              <a:t>error</a:t>
            </a:r>
            <a:r>
              <a:rPr sz="1200" b="1" spc="65" dirty="0">
                <a:solidFill>
                  <a:srgbClr val="0E3652"/>
                </a:solidFill>
              </a:rPr>
              <a:t> </a:t>
            </a:r>
            <a:r>
              <a:rPr sz="1200" b="1" spc="-10" dirty="0" smtClean="0">
                <a:solidFill>
                  <a:srgbClr val="0E3652"/>
                </a:solidFill>
              </a:rPr>
              <a:t>method</a:t>
            </a:r>
            <a:r>
              <a:rPr lang="en-US" sz="1200" b="1" spc="-10" dirty="0" smtClean="0">
                <a:solidFill>
                  <a:srgbClr val="0E3652"/>
                </a:solidFill>
              </a:rPr>
              <a:t> </a:t>
            </a:r>
            <a:r>
              <a:rPr lang="en-US" sz="1200" spc="-10" dirty="0" smtClean="0">
                <a:solidFill>
                  <a:srgbClr val="0E3652"/>
                </a:solidFill>
              </a:rPr>
              <a:t>(remember n=20)</a:t>
            </a:r>
            <a:r>
              <a:rPr sz="1200" b="1" spc="-10" dirty="0" smtClean="0">
                <a:solidFill>
                  <a:srgbClr val="0E3652"/>
                </a:solidFill>
              </a:rPr>
              <a:t>.</a:t>
            </a:r>
            <a:endParaRPr sz="1200" b="1" dirty="0"/>
          </a:p>
        </p:txBody>
      </p:sp>
      <p:sp>
        <p:nvSpPr>
          <p:cNvPr id="43" name="object 43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95450" y="2542514"/>
            <a:ext cx="200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?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69" y="1576032"/>
            <a:ext cx="2687320" cy="11156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5166" y="1492227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Bootstrap</a:t>
            </a:r>
            <a:r>
              <a:rPr lang="en-US" sz="1050" dirty="0" smtClean="0"/>
              <a:t> </a:t>
            </a:r>
            <a:r>
              <a:rPr lang="en-US" sz="1050" dirty="0" smtClean="0">
                <a:solidFill>
                  <a:srgbClr val="7030A0"/>
                </a:solidFill>
              </a:rPr>
              <a:t>Distribution</a:t>
            </a:r>
            <a:endParaRPr lang="en-US" sz="105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ject 42"/>
              <p:cNvSpPr txBox="1"/>
              <p:nvPr/>
            </p:nvSpPr>
            <p:spPr>
              <a:xfrm>
                <a:off x="1194226" y="2773230"/>
                <a:ext cx="2216150" cy="40863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pc="-60" smtClean="0"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sz="1200" b="0" i="1" spc="-60" smtClean="0">
                          <a:latin typeface="Cambria Math" panose="02040503050406030204" pitchFamily="18" charset="0"/>
                          <a:cs typeface="Arial"/>
                        </a:rPr>
                        <m:t>𝑠𝑎𝑚𝑝𝑙𝑒</m:t>
                      </m:r>
                      <m:r>
                        <a:rPr lang="en-US" sz="1200" b="0" i="1" spc="-60" smtClean="0"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en-US" sz="1200" b="0" i="1" spc="-60" smtClean="0">
                          <a:latin typeface="Cambria Math" panose="02040503050406030204" pitchFamily="18" charset="0"/>
                          <a:cs typeface="Arial"/>
                        </a:rPr>
                        <m:t>𝑚𝑒𝑑𝑖𝑎𝑛</m:t>
                      </m:r>
                      <m:r>
                        <a:rPr lang="en-US" sz="1200" b="0" i="1" spc="-60" smtClean="0">
                          <a:latin typeface="Cambria Math" panose="02040503050406030204" pitchFamily="18" charset="0"/>
                          <a:cs typeface="Arial"/>
                        </a:rPr>
                        <m:t>)±</m:t>
                      </m:r>
                      <m:sSubSup>
                        <m:sSubSupPr>
                          <m:ctrlP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𝑛</m:t>
                          </m:r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−1</m:t>
                          </m:r>
                        </m:sub>
                        <m:sup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𝑆𝐸</m:t>
                          </m:r>
                        </m:e>
                        <m:sub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𝑏𝑜𝑜𝑡𝑠𝑡𝑟𝑎𝑝</m:t>
                          </m:r>
                        </m:sub>
                      </m:sSub>
                    </m:oMath>
                  </m:oMathPara>
                </a14:m>
                <a:endParaRPr lang="en-US" sz="1200" spc="-60" dirty="0" smtClean="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 sz="1200" spc="-60" dirty="0" smtClean="0">
                    <a:latin typeface="Arial"/>
                    <a:cs typeface="Arial"/>
                  </a:rPr>
                  <a:t>43</a:t>
                </a:r>
                <a:r>
                  <a:rPr lang="en-US" sz="1200" i="1" spc="-60" dirty="0" smtClean="0">
                    <a:latin typeface="Times New Roman"/>
                    <a:cs typeface="Times New Roman"/>
                  </a:rPr>
                  <a:t>.</a:t>
                </a:r>
                <a:r>
                  <a:rPr lang="en-US" sz="1200" spc="-60" dirty="0" smtClean="0">
                    <a:latin typeface="Arial"/>
                    <a:cs typeface="Arial"/>
                  </a:rPr>
                  <a:t>5</a:t>
                </a:r>
                <a:r>
                  <a:rPr lang="en-US" sz="1200" spc="-80" dirty="0" smtClean="0">
                    <a:latin typeface="Arial"/>
                    <a:cs typeface="Arial"/>
                  </a:rPr>
                  <a:t> </a:t>
                </a:r>
                <a:r>
                  <a:rPr lang="en-US" sz="1200" i="1" spc="270" dirty="0">
                    <a:latin typeface="Times New Roman"/>
                    <a:cs typeface="Times New Roman"/>
                  </a:rPr>
                  <a:t>±</a:t>
                </a:r>
                <a:r>
                  <a:rPr lang="en-US" sz="1200" i="1" spc="-40" dirty="0">
                    <a:latin typeface="Times New Roman"/>
                    <a:cs typeface="Times New Roman"/>
                  </a:rPr>
                  <a:t> </a:t>
                </a:r>
                <a:r>
                  <a:rPr lang="en-US" sz="1200" spc="-35" dirty="0">
                    <a:latin typeface="Arial"/>
                    <a:cs typeface="Arial"/>
                  </a:rPr>
                  <a:t>(1</a:t>
                </a:r>
                <a:r>
                  <a:rPr lang="en-US" sz="1200" i="1" spc="-35" dirty="0">
                    <a:latin typeface="Times New Roman"/>
                    <a:cs typeface="Times New Roman"/>
                  </a:rPr>
                  <a:t>.</a:t>
                </a:r>
                <a:r>
                  <a:rPr lang="en-US" sz="1200" spc="-35" dirty="0">
                    <a:latin typeface="Arial"/>
                    <a:cs typeface="Arial"/>
                  </a:rPr>
                  <a:t>73</a:t>
                </a:r>
                <a:r>
                  <a:rPr lang="en-US" sz="1200" spc="-80" dirty="0">
                    <a:latin typeface="Arial"/>
                    <a:cs typeface="Arial"/>
                  </a:rPr>
                  <a:t> </a:t>
                </a:r>
                <a:r>
                  <a:rPr lang="en-US" sz="1200" i="1" spc="114" dirty="0">
                    <a:latin typeface="Times New Roman"/>
                    <a:cs typeface="Times New Roman"/>
                  </a:rPr>
                  <a:t>×</a:t>
                </a:r>
                <a:r>
                  <a:rPr lang="en-US" sz="1200" i="1" spc="-40" dirty="0">
                    <a:latin typeface="Times New Roman"/>
                    <a:cs typeface="Times New Roman"/>
                  </a:rPr>
                  <a:t> </a:t>
                </a:r>
                <a:r>
                  <a:rPr lang="en-US" sz="1200" spc="-35" dirty="0">
                    <a:latin typeface="Arial"/>
                    <a:cs typeface="Arial"/>
                  </a:rPr>
                  <a:t>4</a:t>
                </a:r>
                <a:r>
                  <a:rPr lang="en-US" sz="1200" i="1" spc="-35" dirty="0">
                    <a:latin typeface="Times New Roman"/>
                    <a:cs typeface="Times New Roman"/>
                  </a:rPr>
                  <a:t>.</a:t>
                </a:r>
                <a:r>
                  <a:rPr lang="en-US" sz="1200" spc="-35" dirty="0">
                    <a:latin typeface="Arial"/>
                    <a:cs typeface="Arial"/>
                  </a:rPr>
                  <a:t>88)</a:t>
                </a:r>
                <a:r>
                  <a:rPr lang="en-US" sz="1200" spc="-15" dirty="0">
                    <a:latin typeface="Arial"/>
                    <a:cs typeface="Arial"/>
                  </a:rPr>
                  <a:t> </a:t>
                </a:r>
                <a:r>
                  <a:rPr lang="en-US" sz="1200" spc="204" dirty="0">
                    <a:latin typeface="Arial"/>
                    <a:cs typeface="Arial"/>
                  </a:rPr>
                  <a:t>=</a:t>
                </a:r>
                <a:r>
                  <a:rPr lang="en-US" sz="1200" spc="-15" dirty="0">
                    <a:latin typeface="Arial"/>
                    <a:cs typeface="Arial"/>
                  </a:rPr>
                  <a:t> </a:t>
                </a:r>
                <a:r>
                  <a:rPr lang="en-US" sz="1200" spc="-25" dirty="0">
                    <a:latin typeface="Arial"/>
                    <a:cs typeface="Arial"/>
                  </a:rPr>
                  <a:t>(35</a:t>
                </a:r>
                <a:r>
                  <a:rPr lang="en-US" sz="1200" i="1" spc="-25" dirty="0">
                    <a:latin typeface="Times New Roman"/>
                    <a:cs typeface="Times New Roman"/>
                  </a:rPr>
                  <a:t>.</a:t>
                </a:r>
                <a:r>
                  <a:rPr lang="en-US" sz="1200" spc="-25" dirty="0">
                    <a:latin typeface="Arial"/>
                    <a:cs typeface="Arial"/>
                  </a:rPr>
                  <a:t>1</a:t>
                </a:r>
                <a:r>
                  <a:rPr lang="en-US" sz="1200" i="1" spc="-25" dirty="0">
                    <a:latin typeface="Times New Roman"/>
                    <a:cs typeface="Times New Roman"/>
                  </a:rPr>
                  <a:t>,</a:t>
                </a:r>
                <a:r>
                  <a:rPr lang="en-US" sz="1200" i="1" spc="-105" dirty="0">
                    <a:latin typeface="Times New Roman"/>
                    <a:cs typeface="Times New Roman"/>
                  </a:rPr>
                  <a:t> </a:t>
                </a:r>
                <a:r>
                  <a:rPr lang="en-US" sz="1200" spc="-35" dirty="0">
                    <a:latin typeface="Arial"/>
                    <a:cs typeface="Arial"/>
                  </a:rPr>
                  <a:t>51</a:t>
                </a:r>
                <a:r>
                  <a:rPr lang="en-US" sz="1200" i="1" spc="-35" dirty="0">
                    <a:latin typeface="Times New Roman"/>
                    <a:cs typeface="Times New Roman"/>
                  </a:rPr>
                  <a:t>.</a:t>
                </a:r>
                <a:r>
                  <a:rPr lang="en-US" sz="1200" spc="-35" dirty="0">
                    <a:latin typeface="Arial"/>
                    <a:cs typeface="Arial"/>
                  </a:rPr>
                  <a:t>9)</a:t>
                </a:r>
                <a:endParaRPr sz="1200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2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226" y="2773230"/>
                <a:ext cx="2216150" cy="408638"/>
              </a:xfrm>
              <a:prstGeom prst="rect">
                <a:avLst/>
              </a:prstGeom>
              <a:blipFill>
                <a:blip r:embed="rId3"/>
                <a:stretch>
                  <a:fillRect l="-3857" r="-2204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2775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69" y="1576032"/>
            <a:ext cx="2687320" cy="111564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225166" y="1492227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Bootstrap</a:t>
            </a:r>
            <a:r>
              <a:rPr lang="en-US" sz="1050" dirty="0" smtClean="0"/>
              <a:t> </a:t>
            </a:r>
            <a:r>
              <a:rPr lang="en-US" sz="1050" dirty="0" smtClean="0">
                <a:solidFill>
                  <a:srgbClr val="7030A0"/>
                </a:solidFill>
              </a:rPr>
              <a:t>Distribution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51" name="object 41"/>
          <p:cNvSpPr/>
          <p:nvPr/>
        </p:nvSpPr>
        <p:spPr>
          <a:xfrm>
            <a:off x="2493094" y="1670856"/>
            <a:ext cx="2050839" cy="778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437129" y="57937"/>
            <a:ext cx="2075814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Bootstrap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interval,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error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518668"/>
            <a:ext cx="4222115" cy="954107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143510">
              <a:lnSpc>
                <a:spcPct val="100000"/>
              </a:lnSpc>
              <a:spcBef>
                <a:spcPts val="240"/>
              </a:spcBef>
            </a:pPr>
            <a:r>
              <a:rPr sz="1200" spc="-50" dirty="0">
                <a:solidFill>
                  <a:srgbClr val="0E3652"/>
                </a:solidFill>
              </a:rPr>
              <a:t>The </a:t>
            </a:r>
            <a:r>
              <a:rPr sz="1200" spc="10" dirty="0">
                <a:solidFill>
                  <a:srgbClr val="0E3652"/>
                </a:solidFill>
              </a:rPr>
              <a:t>dot </a:t>
            </a:r>
            <a:r>
              <a:rPr sz="1200" spc="-5" dirty="0">
                <a:solidFill>
                  <a:srgbClr val="0E3652"/>
                </a:solidFill>
              </a:rPr>
              <a:t>plot </a:t>
            </a:r>
            <a:r>
              <a:rPr sz="1200" spc="-15" dirty="0">
                <a:solidFill>
                  <a:srgbClr val="0E3652"/>
                </a:solidFill>
              </a:rPr>
              <a:t>below shows </a:t>
            </a:r>
            <a:r>
              <a:rPr sz="1200" spc="-20" dirty="0">
                <a:solidFill>
                  <a:srgbClr val="0E3652"/>
                </a:solidFill>
              </a:rPr>
              <a:t>the </a:t>
            </a:r>
            <a:r>
              <a:rPr sz="1200" spc="-15" dirty="0">
                <a:solidFill>
                  <a:srgbClr val="0E3652"/>
                </a:solidFill>
              </a:rPr>
              <a:t>distribution of </a:t>
            </a:r>
            <a:r>
              <a:rPr sz="1200" spc="-10" dirty="0">
                <a:solidFill>
                  <a:srgbClr val="0E3652"/>
                </a:solidFill>
              </a:rPr>
              <a:t>100 </a:t>
            </a:r>
            <a:r>
              <a:rPr sz="1200" spc="-5" dirty="0">
                <a:solidFill>
                  <a:srgbClr val="0E3652"/>
                </a:solidFill>
              </a:rPr>
              <a:t>bootstrap  </a:t>
            </a:r>
            <a:r>
              <a:rPr sz="1200" spc="-25" dirty="0">
                <a:solidFill>
                  <a:srgbClr val="0E3652"/>
                </a:solidFill>
              </a:rPr>
              <a:t>medians. </a:t>
            </a:r>
            <a:r>
              <a:rPr sz="1200" spc="-50" dirty="0">
                <a:solidFill>
                  <a:srgbClr val="0E3652"/>
                </a:solidFill>
              </a:rPr>
              <a:t>The </a:t>
            </a:r>
            <a:r>
              <a:rPr sz="1200" spc="-30" dirty="0">
                <a:solidFill>
                  <a:srgbClr val="0E3652"/>
                </a:solidFill>
              </a:rPr>
              <a:t>median </a:t>
            </a:r>
            <a:r>
              <a:rPr sz="1200" spc="-15" dirty="0">
                <a:solidFill>
                  <a:srgbClr val="0E3652"/>
                </a:solidFill>
              </a:rPr>
              <a:t>of </a:t>
            </a:r>
            <a:r>
              <a:rPr sz="1200" spc="-20" dirty="0">
                <a:solidFill>
                  <a:srgbClr val="0E3652"/>
                </a:solidFill>
              </a:rPr>
              <a:t>the </a:t>
            </a:r>
            <a:r>
              <a:rPr sz="1200" spc="-35" dirty="0">
                <a:solidFill>
                  <a:srgbClr val="0E3652"/>
                </a:solidFill>
              </a:rPr>
              <a:t>original </a:t>
            </a:r>
            <a:r>
              <a:rPr sz="1200" spc="-30" dirty="0">
                <a:solidFill>
                  <a:srgbClr val="0E3652"/>
                </a:solidFill>
              </a:rPr>
              <a:t>sample </a:t>
            </a:r>
            <a:r>
              <a:rPr sz="1200" spc="-40" dirty="0">
                <a:solidFill>
                  <a:srgbClr val="0E3652"/>
                </a:solidFill>
              </a:rPr>
              <a:t>is </a:t>
            </a:r>
            <a:r>
              <a:rPr sz="1200" spc="-5" dirty="0">
                <a:solidFill>
                  <a:srgbClr val="0E3652"/>
                </a:solidFill>
              </a:rPr>
              <a:t>43.5 </a:t>
            </a:r>
            <a:r>
              <a:rPr sz="1200" spc="-25" dirty="0">
                <a:solidFill>
                  <a:srgbClr val="0E3652"/>
                </a:solidFill>
              </a:rPr>
              <a:t>and </a:t>
            </a:r>
            <a:r>
              <a:rPr sz="1200" spc="-20" dirty="0">
                <a:solidFill>
                  <a:srgbClr val="0E3652"/>
                </a:solidFill>
              </a:rPr>
              <a:t>the  </a:t>
            </a:r>
            <a:r>
              <a:rPr sz="1200" spc="-5" dirty="0">
                <a:solidFill>
                  <a:srgbClr val="0E3652"/>
                </a:solidFill>
              </a:rPr>
              <a:t>bootstrap </a:t>
            </a:r>
            <a:r>
              <a:rPr sz="1200" spc="-20" dirty="0">
                <a:solidFill>
                  <a:srgbClr val="0E3652"/>
                </a:solidFill>
              </a:rPr>
              <a:t>standard </a:t>
            </a:r>
            <a:r>
              <a:rPr sz="1200" spc="-30" dirty="0">
                <a:solidFill>
                  <a:srgbClr val="0E3652"/>
                </a:solidFill>
              </a:rPr>
              <a:t>error </a:t>
            </a:r>
            <a:r>
              <a:rPr sz="1200" spc="-40" dirty="0">
                <a:solidFill>
                  <a:srgbClr val="0E3652"/>
                </a:solidFill>
              </a:rPr>
              <a:t>is </a:t>
            </a:r>
            <a:r>
              <a:rPr sz="1200" spc="-5" dirty="0">
                <a:solidFill>
                  <a:srgbClr val="0E3652"/>
                </a:solidFill>
              </a:rPr>
              <a:t>4.88. </a:t>
            </a:r>
            <a:r>
              <a:rPr sz="1200" spc="-30" dirty="0">
                <a:solidFill>
                  <a:srgbClr val="0E3652"/>
                </a:solidFill>
              </a:rPr>
              <a:t>Estimate </a:t>
            </a:r>
            <a:r>
              <a:rPr sz="1200" spc="-20" dirty="0">
                <a:solidFill>
                  <a:srgbClr val="0E3652"/>
                </a:solidFill>
              </a:rPr>
              <a:t>the </a:t>
            </a:r>
            <a:r>
              <a:rPr sz="1200" spc="-10" dirty="0">
                <a:solidFill>
                  <a:srgbClr val="0E3652"/>
                </a:solidFill>
              </a:rPr>
              <a:t>90% </a:t>
            </a:r>
            <a:r>
              <a:rPr sz="1200" spc="-5" dirty="0">
                <a:solidFill>
                  <a:srgbClr val="0E3652"/>
                </a:solidFill>
              </a:rPr>
              <a:t>bootstrap  </a:t>
            </a:r>
            <a:r>
              <a:rPr sz="1200" spc="-20" dirty="0">
                <a:solidFill>
                  <a:srgbClr val="0E3652"/>
                </a:solidFill>
              </a:rPr>
              <a:t>conﬁdence </a:t>
            </a:r>
            <a:r>
              <a:rPr sz="1200" spc="-35" dirty="0">
                <a:solidFill>
                  <a:srgbClr val="0E3652"/>
                </a:solidFill>
              </a:rPr>
              <a:t>interval </a:t>
            </a:r>
            <a:r>
              <a:rPr sz="1200" spc="-20" dirty="0">
                <a:solidFill>
                  <a:srgbClr val="0E3652"/>
                </a:solidFill>
              </a:rPr>
              <a:t>for the </a:t>
            </a:r>
            <a:r>
              <a:rPr sz="1200" spc="-30" dirty="0">
                <a:solidFill>
                  <a:srgbClr val="0E3652"/>
                </a:solidFill>
              </a:rPr>
              <a:t>median </a:t>
            </a:r>
            <a:r>
              <a:rPr sz="1200" spc="-70" dirty="0">
                <a:solidFill>
                  <a:srgbClr val="0E3652"/>
                </a:solidFill>
              </a:rPr>
              <a:t>RT </a:t>
            </a:r>
            <a:r>
              <a:rPr sz="1200" spc="-25" dirty="0">
                <a:solidFill>
                  <a:srgbClr val="0E3652"/>
                </a:solidFill>
              </a:rPr>
              <a:t>score </a:t>
            </a:r>
            <a:r>
              <a:rPr sz="1200" spc="-15" dirty="0">
                <a:solidFill>
                  <a:srgbClr val="0E3652"/>
                </a:solidFill>
              </a:rPr>
              <a:t>of </a:t>
            </a:r>
            <a:r>
              <a:rPr sz="1200" spc="-25" dirty="0">
                <a:solidFill>
                  <a:srgbClr val="0E3652"/>
                </a:solidFill>
              </a:rPr>
              <a:t>horror </a:t>
            </a:r>
            <a:r>
              <a:rPr sz="1200" spc="-35" dirty="0">
                <a:solidFill>
                  <a:srgbClr val="0E3652"/>
                </a:solidFill>
              </a:rPr>
              <a:t>movies  </a:t>
            </a:r>
            <a:r>
              <a:rPr sz="1200" spc="-30" dirty="0">
                <a:solidFill>
                  <a:srgbClr val="0E3652"/>
                </a:solidFill>
              </a:rPr>
              <a:t>using </a:t>
            </a:r>
            <a:r>
              <a:rPr sz="1200" spc="-20" dirty="0">
                <a:solidFill>
                  <a:srgbClr val="0E3652"/>
                </a:solidFill>
              </a:rPr>
              <a:t>the </a:t>
            </a:r>
            <a:r>
              <a:rPr sz="1200" b="1" spc="-20" dirty="0">
                <a:solidFill>
                  <a:srgbClr val="0E3652"/>
                </a:solidFill>
              </a:rPr>
              <a:t>standard </a:t>
            </a:r>
            <a:r>
              <a:rPr sz="1200" b="1" spc="-30" dirty="0">
                <a:solidFill>
                  <a:srgbClr val="0E3652"/>
                </a:solidFill>
              </a:rPr>
              <a:t>error</a:t>
            </a:r>
            <a:r>
              <a:rPr sz="1200" b="1" spc="65" dirty="0">
                <a:solidFill>
                  <a:srgbClr val="0E3652"/>
                </a:solidFill>
              </a:rPr>
              <a:t> </a:t>
            </a:r>
            <a:r>
              <a:rPr sz="1200" b="1" spc="-10" dirty="0" smtClean="0">
                <a:solidFill>
                  <a:srgbClr val="0E3652"/>
                </a:solidFill>
              </a:rPr>
              <a:t>method</a:t>
            </a:r>
            <a:r>
              <a:rPr lang="en-US" sz="1200" b="1" spc="-10" dirty="0" smtClean="0">
                <a:solidFill>
                  <a:srgbClr val="0E3652"/>
                </a:solidFill>
              </a:rPr>
              <a:t> </a:t>
            </a:r>
            <a:r>
              <a:rPr lang="en-US" sz="1200" spc="-10" dirty="0">
                <a:solidFill>
                  <a:srgbClr val="0E3652"/>
                </a:solidFill>
              </a:rPr>
              <a:t>(remember n=20)</a:t>
            </a:r>
            <a:r>
              <a:rPr sz="1200" b="1" spc="-10" dirty="0" smtClean="0">
                <a:solidFill>
                  <a:srgbClr val="0E3652"/>
                </a:solidFill>
              </a:rPr>
              <a:t>.</a:t>
            </a:r>
            <a:endParaRPr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2"/>
              <p:cNvSpPr txBox="1"/>
              <p:nvPr/>
            </p:nvSpPr>
            <p:spPr>
              <a:xfrm>
                <a:off x="1194226" y="2773230"/>
                <a:ext cx="2216150" cy="40863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pc="-60" smtClean="0"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sz="1200" b="0" i="1" spc="-60" smtClean="0">
                          <a:latin typeface="Cambria Math" panose="02040503050406030204" pitchFamily="18" charset="0"/>
                          <a:cs typeface="Arial"/>
                        </a:rPr>
                        <m:t>𝑠𝑎𝑚𝑝𝑙𝑒</m:t>
                      </m:r>
                      <m:r>
                        <a:rPr lang="en-US" sz="1200" b="0" i="1" spc="-60" smtClean="0"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en-US" sz="1200" b="0" i="1" spc="-60" smtClean="0">
                          <a:latin typeface="Cambria Math" panose="02040503050406030204" pitchFamily="18" charset="0"/>
                          <a:cs typeface="Arial"/>
                        </a:rPr>
                        <m:t>𝑚𝑒𝑑𝑖𝑎𝑛</m:t>
                      </m:r>
                      <m:r>
                        <a:rPr lang="en-US" sz="1200" b="0" i="1" spc="-60" smtClean="0">
                          <a:latin typeface="Cambria Math" panose="02040503050406030204" pitchFamily="18" charset="0"/>
                          <a:cs typeface="Arial"/>
                        </a:rPr>
                        <m:t>)±</m:t>
                      </m:r>
                      <m:sSubSup>
                        <m:sSubSupPr>
                          <m:ctrlP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𝑛</m:t>
                          </m:r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−1</m:t>
                          </m:r>
                        </m:sub>
                        <m:sup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𝑆𝐸</m:t>
                          </m:r>
                        </m:e>
                        <m:sub>
                          <m:r>
                            <a:rPr lang="en-US" sz="1200" b="0" i="1" spc="-6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𝑏𝑜𝑜𝑡𝑠𝑡𝑟𝑎𝑝</m:t>
                          </m:r>
                        </m:sub>
                      </m:sSub>
                    </m:oMath>
                  </m:oMathPara>
                </a14:m>
                <a:endParaRPr lang="en-US" sz="1200" spc="-60" dirty="0" smtClean="0">
                  <a:latin typeface="Arial"/>
                  <a:cs typeface="Arial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 sz="1200" spc="-60" dirty="0" smtClean="0">
                    <a:latin typeface="Arial"/>
                    <a:cs typeface="Arial"/>
                  </a:rPr>
                  <a:t>43</a:t>
                </a:r>
                <a:r>
                  <a:rPr lang="en-US" sz="1200" i="1" spc="-60" dirty="0" smtClean="0">
                    <a:latin typeface="Times New Roman"/>
                    <a:cs typeface="Times New Roman"/>
                  </a:rPr>
                  <a:t>.</a:t>
                </a:r>
                <a:r>
                  <a:rPr lang="en-US" sz="1200" spc="-60" dirty="0" smtClean="0">
                    <a:latin typeface="Arial"/>
                    <a:cs typeface="Arial"/>
                  </a:rPr>
                  <a:t>5</a:t>
                </a:r>
                <a:r>
                  <a:rPr lang="en-US" sz="1200" spc="-80" dirty="0" smtClean="0">
                    <a:latin typeface="Arial"/>
                    <a:cs typeface="Arial"/>
                  </a:rPr>
                  <a:t> </a:t>
                </a:r>
                <a:r>
                  <a:rPr lang="en-US" sz="1200" i="1" spc="270" dirty="0">
                    <a:latin typeface="Times New Roman"/>
                    <a:cs typeface="Times New Roman"/>
                  </a:rPr>
                  <a:t>±</a:t>
                </a:r>
                <a:r>
                  <a:rPr lang="en-US" sz="1200" i="1" spc="-40" dirty="0">
                    <a:latin typeface="Times New Roman"/>
                    <a:cs typeface="Times New Roman"/>
                  </a:rPr>
                  <a:t> </a:t>
                </a:r>
                <a:r>
                  <a:rPr lang="en-US" sz="1200" spc="-35" dirty="0">
                    <a:latin typeface="Arial"/>
                    <a:cs typeface="Arial"/>
                  </a:rPr>
                  <a:t>(1</a:t>
                </a:r>
                <a:r>
                  <a:rPr lang="en-US" sz="1200" i="1" spc="-35" dirty="0">
                    <a:latin typeface="Times New Roman"/>
                    <a:cs typeface="Times New Roman"/>
                  </a:rPr>
                  <a:t>.</a:t>
                </a:r>
                <a:r>
                  <a:rPr lang="en-US" sz="1200" spc="-35" dirty="0">
                    <a:latin typeface="Arial"/>
                    <a:cs typeface="Arial"/>
                  </a:rPr>
                  <a:t>73</a:t>
                </a:r>
                <a:r>
                  <a:rPr lang="en-US" sz="1200" spc="-80" dirty="0">
                    <a:latin typeface="Arial"/>
                    <a:cs typeface="Arial"/>
                  </a:rPr>
                  <a:t> </a:t>
                </a:r>
                <a:r>
                  <a:rPr lang="en-US" sz="1200" i="1" spc="114" dirty="0">
                    <a:latin typeface="Times New Roman"/>
                    <a:cs typeface="Times New Roman"/>
                  </a:rPr>
                  <a:t>×</a:t>
                </a:r>
                <a:r>
                  <a:rPr lang="en-US" sz="1200" i="1" spc="-40" dirty="0">
                    <a:latin typeface="Times New Roman"/>
                    <a:cs typeface="Times New Roman"/>
                  </a:rPr>
                  <a:t> </a:t>
                </a:r>
                <a:r>
                  <a:rPr lang="en-US" sz="1200" spc="-35" dirty="0">
                    <a:latin typeface="Arial"/>
                    <a:cs typeface="Arial"/>
                  </a:rPr>
                  <a:t>4</a:t>
                </a:r>
                <a:r>
                  <a:rPr lang="en-US" sz="1200" i="1" spc="-35" dirty="0">
                    <a:latin typeface="Times New Roman"/>
                    <a:cs typeface="Times New Roman"/>
                  </a:rPr>
                  <a:t>.</a:t>
                </a:r>
                <a:r>
                  <a:rPr lang="en-US" sz="1200" spc="-35" dirty="0">
                    <a:latin typeface="Arial"/>
                    <a:cs typeface="Arial"/>
                  </a:rPr>
                  <a:t>88)</a:t>
                </a:r>
                <a:r>
                  <a:rPr lang="en-US" sz="1200" spc="-15" dirty="0">
                    <a:latin typeface="Arial"/>
                    <a:cs typeface="Arial"/>
                  </a:rPr>
                  <a:t> </a:t>
                </a:r>
                <a:r>
                  <a:rPr lang="en-US" sz="1200" spc="204" dirty="0">
                    <a:latin typeface="Arial"/>
                    <a:cs typeface="Arial"/>
                  </a:rPr>
                  <a:t>=</a:t>
                </a:r>
                <a:r>
                  <a:rPr lang="en-US" sz="1200" spc="-15" dirty="0">
                    <a:latin typeface="Arial"/>
                    <a:cs typeface="Arial"/>
                  </a:rPr>
                  <a:t> </a:t>
                </a:r>
                <a:r>
                  <a:rPr lang="en-US" sz="1200" spc="-25" dirty="0">
                    <a:latin typeface="Arial"/>
                    <a:cs typeface="Arial"/>
                  </a:rPr>
                  <a:t>(35</a:t>
                </a:r>
                <a:r>
                  <a:rPr lang="en-US" sz="1200" i="1" spc="-25" dirty="0">
                    <a:latin typeface="Times New Roman"/>
                    <a:cs typeface="Times New Roman"/>
                  </a:rPr>
                  <a:t>.</a:t>
                </a:r>
                <a:r>
                  <a:rPr lang="en-US" sz="1200" spc="-25" dirty="0">
                    <a:latin typeface="Arial"/>
                    <a:cs typeface="Arial"/>
                  </a:rPr>
                  <a:t>1</a:t>
                </a:r>
                <a:r>
                  <a:rPr lang="en-US" sz="1200" i="1" spc="-25" dirty="0">
                    <a:latin typeface="Times New Roman"/>
                    <a:cs typeface="Times New Roman"/>
                  </a:rPr>
                  <a:t>,</a:t>
                </a:r>
                <a:r>
                  <a:rPr lang="en-US" sz="1200" i="1" spc="-105" dirty="0">
                    <a:latin typeface="Times New Roman"/>
                    <a:cs typeface="Times New Roman"/>
                  </a:rPr>
                  <a:t> </a:t>
                </a:r>
                <a:r>
                  <a:rPr lang="en-US" sz="1200" spc="-35" dirty="0">
                    <a:latin typeface="Arial"/>
                    <a:cs typeface="Arial"/>
                  </a:rPr>
                  <a:t>51</a:t>
                </a:r>
                <a:r>
                  <a:rPr lang="en-US" sz="1200" i="1" spc="-35" dirty="0">
                    <a:latin typeface="Times New Roman"/>
                    <a:cs typeface="Times New Roman"/>
                  </a:rPr>
                  <a:t>.</a:t>
                </a:r>
                <a:r>
                  <a:rPr lang="en-US" sz="1200" spc="-35" dirty="0">
                    <a:latin typeface="Arial"/>
                    <a:cs typeface="Arial"/>
                  </a:rPr>
                  <a:t>9)</a:t>
                </a:r>
                <a:endParaRPr sz="1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2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226" y="2773230"/>
                <a:ext cx="2216150" cy="408638"/>
              </a:xfrm>
              <a:prstGeom prst="rect">
                <a:avLst/>
              </a:prstGeom>
              <a:blipFill>
                <a:blip r:embed="rId4"/>
                <a:stretch>
                  <a:fillRect l="-3857" r="-2204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bject 43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37128" y="2284007"/>
            <a:ext cx="2075815" cy="152400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76343" y="1657565"/>
            <a:ext cx="432589" cy="778842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44392" y="3167722"/>
            <a:ext cx="4122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 of freedom </a:t>
            </a:r>
            <a:r>
              <a:rPr lang="en-US" sz="7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20-1 (n is the size of the original sample)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under t-distribution curve </a:t>
            </a:r>
            <a:r>
              <a:rPr lang="en-US" sz="7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=(1-.90)=0.10 TWO TAILS.</a:t>
            </a:r>
            <a:endParaRPr lang="en-US" sz="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Elbow Connector 46"/>
          <p:cNvCxnSpPr>
            <a:endCxn id="46" idx="1"/>
          </p:cNvCxnSpPr>
          <p:nvPr/>
        </p:nvCxnSpPr>
        <p:spPr>
          <a:xfrm rot="10800000" flipV="1">
            <a:off x="344392" y="2804191"/>
            <a:ext cx="2113058" cy="517419"/>
          </a:xfrm>
          <a:prstGeom prst="bentConnector3">
            <a:avLst>
              <a:gd name="adj1" fmla="val 110818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1075" y="-3116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19804">
              <a:lnSpc>
                <a:spcPct val="100000"/>
              </a:lnSpc>
              <a:spcBef>
                <a:spcPts val="135"/>
              </a:spcBef>
            </a:pPr>
            <a:r>
              <a:rPr spc="30" dirty="0"/>
              <a:t>Bootstrapping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247650" y="64121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59690">
              <a:spcBef>
                <a:spcPts val="200"/>
              </a:spcBef>
            </a:pPr>
            <a:r>
              <a:rPr lang="en-US" sz="1000" kern="0" smtClean="0">
                <a:solidFill>
                  <a:srgbClr val="1A2E3D"/>
                </a:solidFill>
              </a:rPr>
              <a:t>Clicker</a:t>
            </a:r>
            <a:r>
              <a:rPr lang="en-US" sz="1000" kern="0" spc="-5" smtClean="0">
                <a:solidFill>
                  <a:srgbClr val="1A2E3D"/>
                </a:solidFill>
              </a:rPr>
              <a:t> </a:t>
            </a:r>
            <a:r>
              <a:rPr lang="en-US" sz="1000" kern="0" spc="5" smtClean="0">
                <a:solidFill>
                  <a:srgbClr val="1A2E3D"/>
                </a:solidFill>
              </a:rPr>
              <a:t>question</a:t>
            </a:r>
            <a:endParaRPr lang="en-US" sz="1000" kern="0" dirty="0"/>
          </a:p>
        </p:txBody>
      </p:sp>
      <p:sp>
        <p:nvSpPr>
          <p:cNvPr id="12" name="object 3"/>
          <p:cNvSpPr txBox="1"/>
          <p:nvPr/>
        </p:nvSpPr>
        <p:spPr>
          <a:xfrm>
            <a:off x="247650" y="268210"/>
            <a:ext cx="4222115" cy="40011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517525">
              <a:lnSpc>
                <a:spcPct val="100000"/>
              </a:lnSpc>
              <a:spcBef>
                <a:spcPts val="240"/>
              </a:spcBef>
            </a:pPr>
            <a:r>
              <a:rPr lang="en-US" sz="1200" spc="-30" dirty="0" smtClean="0">
                <a:solidFill>
                  <a:srgbClr val="1A2E3D"/>
                </a:solidFill>
                <a:latin typeface="Arial"/>
                <a:cs typeface="Arial"/>
              </a:rPr>
              <a:t>How </a:t>
            </a:r>
            <a:r>
              <a:rPr lang="en-US" sz="1200" i="1" spc="-30" dirty="0" smtClean="0">
                <a:solidFill>
                  <a:srgbClr val="1A2E3D"/>
                </a:solidFill>
                <a:latin typeface="Arial"/>
                <a:cs typeface="Arial"/>
              </a:rPr>
              <a:t>would</a:t>
            </a:r>
            <a:r>
              <a:rPr lang="en-US" sz="1200" spc="-30" dirty="0" smtClean="0">
                <a:solidFill>
                  <a:srgbClr val="1A2E3D"/>
                </a:solidFill>
                <a:latin typeface="Arial"/>
                <a:cs typeface="Arial"/>
              </a:rPr>
              <a:t> we calculate the bootstrap standard error (</a:t>
            </a:r>
            <a:r>
              <a:rPr lang="en-US" sz="1100" i="1" spc="15" dirty="0" err="1" smtClean="0">
                <a:solidFill>
                  <a:srgbClr val="00B0F0"/>
                </a:solidFill>
                <a:latin typeface="Georgia"/>
                <a:cs typeface="Georgia"/>
              </a:rPr>
              <a:t>SE</a:t>
            </a:r>
            <a:r>
              <a:rPr lang="en-US" sz="1200" i="1" spc="22" baseline="-11904" dirty="0" err="1" smtClean="0">
                <a:solidFill>
                  <a:srgbClr val="00B0F0"/>
                </a:solidFill>
                <a:latin typeface="Georgia"/>
                <a:cs typeface="Georgia"/>
              </a:rPr>
              <a:t>boot</a:t>
            </a:r>
            <a:r>
              <a:rPr lang="en-US" sz="1200" spc="-30" dirty="0" smtClean="0">
                <a:solidFill>
                  <a:srgbClr val="1A2E3D"/>
                </a:solidFill>
                <a:latin typeface="Arial"/>
                <a:cs typeface="Arial"/>
              </a:rPr>
              <a:t> ) </a:t>
            </a:r>
            <a:r>
              <a:rPr lang="en-US" sz="1200" spc="-30" dirty="0" smtClean="0">
                <a:solidFill>
                  <a:srgbClr val="1A2E3D"/>
                </a:solidFill>
                <a:latin typeface="Arial"/>
                <a:cs typeface="Arial"/>
              </a:rPr>
              <a:t>in the bootstrap distribution below?</a:t>
            </a:r>
            <a:endParaRPr sz="12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47650" y="892175"/>
                <a:ext cx="4572000" cy="1579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a.) </a:t>
                </a:r>
                <a:r>
                  <a:rPr lang="en-US" sz="1200" i="1" spc="15" dirty="0" err="1">
                    <a:latin typeface="Georgia"/>
                    <a:cs typeface="Georgia"/>
                  </a:rPr>
                  <a:t>SE</a:t>
                </a:r>
                <a:r>
                  <a:rPr lang="en-US" sz="1400" i="1" spc="22" baseline="-11904" dirty="0" err="1">
                    <a:latin typeface="Georgia"/>
                    <a:cs typeface="Georgia"/>
                  </a:rPr>
                  <a:t>boot</a:t>
                </a:r>
                <a:r>
                  <a:rPr lang="en-US" sz="1400" i="1" spc="22" baseline="-11904" dirty="0">
                    <a:latin typeface="Georgia"/>
                    <a:cs typeface="Georgia"/>
                  </a:rPr>
                  <a:t> </a:t>
                </a:r>
                <a:r>
                  <a:rPr lang="en-US" sz="1400" i="1" dirty="0" smtClean="0"/>
                  <a:t>= s</a:t>
                </a:r>
                <a:endParaRPr lang="en-US" sz="1400" i="1" dirty="0" smtClean="0"/>
              </a:p>
              <a:p>
                <a:r>
                  <a:rPr lang="en-US" sz="1400" dirty="0" smtClean="0"/>
                  <a:t>b.) </a:t>
                </a:r>
                <a:r>
                  <a:rPr lang="en-US" sz="1200" i="1" spc="15" dirty="0" err="1">
                    <a:latin typeface="Georgia"/>
                    <a:cs typeface="Georgia"/>
                  </a:rPr>
                  <a:t>SE</a:t>
                </a:r>
                <a:r>
                  <a:rPr lang="en-US" sz="1400" i="1" spc="22" baseline="-11904" dirty="0" err="1">
                    <a:latin typeface="Georgia"/>
                    <a:cs typeface="Georgia"/>
                  </a:rPr>
                  <a:t>boot</a:t>
                </a:r>
                <a:r>
                  <a:rPr lang="en-US" sz="1400" i="1" spc="22" baseline="-11904" dirty="0">
                    <a:latin typeface="Georgia"/>
                    <a:cs typeface="Georgia"/>
                  </a:rPr>
                  <a:t> </a:t>
                </a:r>
                <a:r>
                  <a:rPr lang="en-US" sz="14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1400" i="1" dirty="0" smtClean="0"/>
              </a:p>
              <a:p>
                <a:r>
                  <a:rPr lang="en-US" sz="1400" dirty="0" smtClean="0"/>
                  <a:t>c.) </a:t>
                </a:r>
                <a:r>
                  <a:rPr lang="en-US" sz="1200" i="1" spc="15" dirty="0" err="1">
                    <a:latin typeface="Georgia"/>
                    <a:cs typeface="Georgia"/>
                  </a:rPr>
                  <a:t>SE</a:t>
                </a:r>
                <a:r>
                  <a:rPr lang="en-US" sz="1400" i="1" spc="22" baseline="-11904" dirty="0" err="1">
                    <a:latin typeface="Georgia"/>
                    <a:cs typeface="Georgia"/>
                  </a:rPr>
                  <a:t>boot</a:t>
                </a:r>
                <a:r>
                  <a:rPr lang="en-US" sz="1400" i="1" spc="22" baseline="-11904" dirty="0">
                    <a:latin typeface="Georgia"/>
                    <a:cs typeface="Georgia"/>
                  </a:rPr>
                  <a:t> </a:t>
                </a:r>
                <a:r>
                  <a:rPr lang="en-US" sz="14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1400" i="1" dirty="0"/>
              </a:p>
              <a:p>
                <a:r>
                  <a:rPr lang="en-US" sz="1400" dirty="0" smtClean="0"/>
                  <a:t>d.) </a:t>
                </a:r>
                <a:r>
                  <a:rPr lang="en-US" sz="1200" i="1" spc="15" dirty="0" err="1">
                    <a:latin typeface="Georgia"/>
                    <a:cs typeface="Georgia"/>
                  </a:rPr>
                  <a:t>SE</a:t>
                </a:r>
                <a:r>
                  <a:rPr lang="en-US" sz="1400" i="1" spc="22" baseline="-11904" dirty="0" err="1">
                    <a:latin typeface="Georgia"/>
                    <a:cs typeface="Georgia"/>
                  </a:rPr>
                  <a:t>boot</a:t>
                </a:r>
                <a:r>
                  <a:rPr lang="en-US" sz="1400" i="1" spc="22" baseline="-11904" dirty="0">
                    <a:latin typeface="Georgia"/>
                    <a:cs typeface="Georgia"/>
                  </a:rPr>
                  <a:t> </a:t>
                </a:r>
                <a:r>
                  <a:rPr lang="en-US" sz="1400" i="1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𝑏𝑜𝑜𝑡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. 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𝑚𝑒𝑑𝑖𝑎𝑛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𝑚𝑒𝑎𝑛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𝑜𝑓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𝑎𝑙𝑙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𝑏𝑜𝑜𝑡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𝑚𝑒𝑑𝑖𝑎𝑛𝑠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</m:oMath>
                </a14:m>
                <a:endParaRPr lang="en-US" sz="1400" i="1" dirty="0"/>
              </a:p>
              <a:p>
                <a:endParaRPr lang="en-US" sz="1400" i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892175"/>
                <a:ext cx="4572000" cy="1579535"/>
              </a:xfrm>
              <a:prstGeom prst="rect">
                <a:avLst/>
              </a:prstGeom>
              <a:blipFill>
                <a:blip r:embed="rId2"/>
                <a:stretch>
                  <a:fillRect l="-400" t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536" y="2331926"/>
            <a:ext cx="2687320" cy="11156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3971" y="2248121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Bootstrap</a:t>
            </a:r>
            <a:r>
              <a:rPr lang="en-US" sz="1050" dirty="0" smtClean="0"/>
              <a:t> </a:t>
            </a:r>
            <a:r>
              <a:rPr lang="en-US" sz="1050" dirty="0" smtClean="0">
                <a:solidFill>
                  <a:srgbClr val="7030A0"/>
                </a:solidFill>
              </a:rPr>
              <a:t>Distribution</a:t>
            </a:r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32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19804">
              <a:lnSpc>
                <a:spcPct val="100000"/>
              </a:lnSpc>
              <a:spcBef>
                <a:spcPts val="135"/>
              </a:spcBef>
            </a:pPr>
            <a:r>
              <a:rPr spc="30" dirty="0"/>
              <a:t>Bootstrapping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247650" y="64121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59690">
              <a:spcBef>
                <a:spcPts val="200"/>
              </a:spcBef>
            </a:pPr>
            <a:r>
              <a:rPr lang="en-US" sz="1000" kern="0" smtClean="0">
                <a:solidFill>
                  <a:srgbClr val="1A2E3D"/>
                </a:solidFill>
              </a:rPr>
              <a:t>Clicker</a:t>
            </a:r>
            <a:r>
              <a:rPr lang="en-US" sz="1000" kern="0" spc="-5" smtClean="0">
                <a:solidFill>
                  <a:srgbClr val="1A2E3D"/>
                </a:solidFill>
              </a:rPr>
              <a:t> </a:t>
            </a:r>
            <a:r>
              <a:rPr lang="en-US" sz="1000" kern="0" spc="5" smtClean="0">
                <a:solidFill>
                  <a:srgbClr val="1A2E3D"/>
                </a:solidFill>
              </a:rPr>
              <a:t>question</a:t>
            </a:r>
            <a:endParaRPr lang="en-US" sz="1000" kern="0" dirty="0"/>
          </a:p>
        </p:txBody>
      </p:sp>
      <p:sp>
        <p:nvSpPr>
          <p:cNvPr id="12" name="object 3"/>
          <p:cNvSpPr txBox="1"/>
          <p:nvPr/>
        </p:nvSpPr>
        <p:spPr>
          <a:xfrm>
            <a:off x="247650" y="268210"/>
            <a:ext cx="4222115" cy="40011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517525">
              <a:lnSpc>
                <a:spcPct val="100000"/>
              </a:lnSpc>
              <a:spcBef>
                <a:spcPts val="240"/>
              </a:spcBef>
            </a:pPr>
            <a:r>
              <a:rPr lang="en-US" sz="1200" spc="-30" dirty="0" smtClean="0">
                <a:solidFill>
                  <a:srgbClr val="1A2E3D"/>
                </a:solidFill>
                <a:latin typeface="Arial"/>
                <a:cs typeface="Arial"/>
              </a:rPr>
              <a:t>How </a:t>
            </a:r>
            <a:r>
              <a:rPr lang="en-US" sz="1200" i="1" spc="-30" dirty="0" smtClean="0">
                <a:solidFill>
                  <a:srgbClr val="1A2E3D"/>
                </a:solidFill>
                <a:latin typeface="Arial"/>
                <a:cs typeface="Arial"/>
              </a:rPr>
              <a:t>would</a:t>
            </a:r>
            <a:r>
              <a:rPr lang="en-US" sz="1200" spc="-30" dirty="0" smtClean="0">
                <a:solidFill>
                  <a:srgbClr val="1A2E3D"/>
                </a:solidFill>
                <a:latin typeface="Arial"/>
                <a:cs typeface="Arial"/>
              </a:rPr>
              <a:t> we calculate the bootstrap standard error (</a:t>
            </a:r>
            <a:r>
              <a:rPr lang="en-US" sz="1100" i="1" spc="15" dirty="0" err="1" smtClean="0">
                <a:solidFill>
                  <a:srgbClr val="00B0F0"/>
                </a:solidFill>
                <a:latin typeface="Georgia"/>
                <a:cs typeface="Georgia"/>
              </a:rPr>
              <a:t>SE</a:t>
            </a:r>
            <a:r>
              <a:rPr lang="en-US" sz="1200" i="1" spc="22" baseline="-11904" dirty="0" err="1" smtClean="0">
                <a:solidFill>
                  <a:srgbClr val="00B0F0"/>
                </a:solidFill>
                <a:latin typeface="Georgia"/>
                <a:cs typeface="Georgia"/>
              </a:rPr>
              <a:t>boot</a:t>
            </a:r>
            <a:r>
              <a:rPr lang="en-US" sz="1200" spc="-30" dirty="0" smtClean="0">
                <a:solidFill>
                  <a:srgbClr val="1A2E3D"/>
                </a:solidFill>
                <a:latin typeface="Arial"/>
                <a:cs typeface="Arial"/>
              </a:rPr>
              <a:t> ) </a:t>
            </a:r>
            <a:r>
              <a:rPr lang="en-US" sz="1200" spc="-30" dirty="0" smtClean="0">
                <a:solidFill>
                  <a:srgbClr val="1A2E3D"/>
                </a:solidFill>
                <a:latin typeface="Arial"/>
                <a:cs typeface="Arial"/>
              </a:rPr>
              <a:t>in the bootstrap distribution below?</a:t>
            </a:r>
            <a:endParaRPr sz="12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47650" y="892175"/>
                <a:ext cx="4572000" cy="1579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a.) </a:t>
                </a:r>
                <a:r>
                  <a:rPr lang="en-US" sz="1200" i="1" spc="15" dirty="0" err="1">
                    <a:latin typeface="Georgia"/>
                    <a:cs typeface="Georgia"/>
                  </a:rPr>
                  <a:t>SE</a:t>
                </a:r>
                <a:r>
                  <a:rPr lang="en-US" sz="1400" i="1" spc="22" baseline="-11904" dirty="0" err="1">
                    <a:latin typeface="Georgia"/>
                    <a:cs typeface="Georgia"/>
                  </a:rPr>
                  <a:t>boot</a:t>
                </a:r>
                <a:r>
                  <a:rPr lang="en-US" sz="1400" i="1" spc="22" baseline="-11904" dirty="0">
                    <a:latin typeface="Georgia"/>
                    <a:cs typeface="Georgia"/>
                  </a:rPr>
                  <a:t> </a:t>
                </a:r>
                <a:r>
                  <a:rPr lang="en-US" sz="1400" i="1" dirty="0" smtClean="0"/>
                  <a:t>= s</a:t>
                </a:r>
                <a:endParaRPr lang="en-US" sz="1400" i="1" dirty="0" smtClean="0"/>
              </a:p>
              <a:p>
                <a:r>
                  <a:rPr lang="en-US" sz="1400" dirty="0" smtClean="0"/>
                  <a:t>b.) </a:t>
                </a:r>
                <a:r>
                  <a:rPr lang="en-US" sz="1200" i="1" spc="15" dirty="0" err="1">
                    <a:latin typeface="Georgia"/>
                    <a:cs typeface="Georgia"/>
                  </a:rPr>
                  <a:t>SE</a:t>
                </a:r>
                <a:r>
                  <a:rPr lang="en-US" sz="1400" i="1" spc="22" baseline="-11904" dirty="0" err="1">
                    <a:latin typeface="Georgia"/>
                    <a:cs typeface="Georgia"/>
                  </a:rPr>
                  <a:t>boot</a:t>
                </a:r>
                <a:r>
                  <a:rPr lang="en-US" sz="1400" i="1" spc="22" baseline="-11904" dirty="0">
                    <a:latin typeface="Georgia"/>
                    <a:cs typeface="Georgia"/>
                  </a:rPr>
                  <a:t> </a:t>
                </a:r>
                <a:r>
                  <a:rPr lang="en-US" sz="14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1400" i="1" dirty="0" smtClean="0"/>
              </a:p>
              <a:p>
                <a:r>
                  <a:rPr lang="en-US" sz="1400" dirty="0" smtClean="0"/>
                  <a:t>c.) </a:t>
                </a:r>
                <a:r>
                  <a:rPr lang="en-US" sz="1200" i="1" spc="15" dirty="0" err="1">
                    <a:latin typeface="Georgia"/>
                    <a:cs typeface="Georgia"/>
                  </a:rPr>
                  <a:t>SE</a:t>
                </a:r>
                <a:r>
                  <a:rPr lang="en-US" sz="1400" i="1" spc="22" baseline="-11904" dirty="0" err="1">
                    <a:latin typeface="Georgia"/>
                    <a:cs typeface="Georgia"/>
                  </a:rPr>
                  <a:t>boot</a:t>
                </a:r>
                <a:r>
                  <a:rPr lang="en-US" sz="1400" i="1" spc="22" baseline="-11904" dirty="0">
                    <a:latin typeface="Georgia"/>
                    <a:cs typeface="Georgia"/>
                  </a:rPr>
                  <a:t> </a:t>
                </a:r>
                <a:r>
                  <a:rPr lang="en-US" sz="14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1400" i="1" dirty="0"/>
              </a:p>
              <a:p>
                <a:r>
                  <a:rPr lang="en-US" sz="1400" i="1" dirty="0" smtClean="0">
                    <a:solidFill>
                      <a:srgbClr val="C00000"/>
                    </a:solidFill>
                  </a:rPr>
                  <a:t>d.) </a:t>
                </a:r>
                <a:r>
                  <a:rPr lang="en-US" sz="1200" i="1" spc="15" dirty="0" err="1">
                    <a:solidFill>
                      <a:srgbClr val="C00000"/>
                    </a:solidFill>
                    <a:latin typeface="Georgia"/>
                    <a:cs typeface="Georgia"/>
                  </a:rPr>
                  <a:t>SE</a:t>
                </a:r>
                <a:r>
                  <a:rPr lang="en-US" sz="1400" i="1" spc="22" baseline="-11904" dirty="0" err="1">
                    <a:solidFill>
                      <a:srgbClr val="C00000"/>
                    </a:solidFill>
                    <a:latin typeface="Georgia"/>
                    <a:cs typeface="Georgia"/>
                  </a:rPr>
                  <a:t>boot</a:t>
                </a:r>
                <a:r>
                  <a:rPr lang="en-US" sz="1400" i="1" spc="22" baseline="-11904" dirty="0">
                    <a:solidFill>
                      <a:srgbClr val="C00000"/>
                    </a:solidFill>
                    <a:latin typeface="Georgia"/>
                    <a:cs typeface="Georgia"/>
                  </a:rPr>
                  <a:t> </a:t>
                </a:r>
                <a:r>
                  <a:rPr lang="en-US" sz="1400" i="1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𝑏𝑜𝑜𝑡</m:t>
                                        </m:r>
                                        <m:r>
                                          <a:rPr lang="en-US" sz="1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 </m:t>
                                        </m:r>
                                        <m:r>
                                          <a:rPr lang="en-US" sz="1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𝑚𝑒𝑑𝑖𝑎𝑛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𝑚𝑒𝑎𝑛</m:t>
                                    </m:r>
                                    <m: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𝑜𝑓</m:t>
                                    </m:r>
                                    <m: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𝑎𝑙𝑙</m:t>
                                    </m:r>
                                    <m: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𝑏𝑜𝑜𝑡</m:t>
                                    </m:r>
                                    <m: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𝑚𝑒𝑑𝑖𝑎𝑛𝑠</m:t>
                                    </m:r>
                                    <m: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</m:oMath>
                </a14:m>
                <a:endParaRPr lang="en-US" sz="1400" i="1" dirty="0"/>
              </a:p>
              <a:p>
                <a:endParaRPr lang="en-US" sz="1400" i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892175"/>
                <a:ext cx="4572000" cy="1579535"/>
              </a:xfrm>
              <a:prstGeom prst="rect">
                <a:avLst/>
              </a:prstGeom>
              <a:blipFill>
                <a:blip r:embed="rId2"/>
                <a:stretch>
                  <a:fillRect l="-400" t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536" y="2331926"/>
            <a:ext cx="2687320" cy="11156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3971" y="2248121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Bootstrap</a:t>
            </a:r>
            <a:r>
              <a:rPr lang="en-US" sz="1050" dirty="0" smtClean="0"/>
              <a:t> </a:t>
            </a:r>
            <a:r>
              <a:rPr lang="en-US" sz="1050" dirty="0" smtClean="0">
                <a:solidFill>
                  <a:srgbClr val="7030A0"/>
                </a:solidFill>
              </a:rPr>
              <a:t>Distribution</a:t>
            </a:r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493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470" y="57937"/>
            <a:ext cx="226822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Bootstrap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vs.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sampling</a:t>
            </a:r>
            <a:r>
              <a:rPr sz="10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distributions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1232789"/>
            <a:ext cx="4222115" cy="250825"/>
          </a:xfrm>
          <a:prstGeom prst="rect">
            <a:avLst/>
          </a:prstGeom>
          <a:solidFill>
            <a:srgbClr val="007784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Application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exercise: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4.2 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Bootstrap</a:t>
            </a:r>
            <a:r>
              <a:rPr sz="10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intervals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1483233"/>
            <a:ext cx="4222115" cy="274955"/>
          </a:xfrm>
          <a:prstGeom prst="rect">
            <a:avLst/>
          </a:prstGeom>
          <a:solidFill>
            <a:srgbClr val="D6E9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44"/>
              </a:spcBef>
            </a:pPr>
            <a:r>
              <a:rPr sz="1200" spc="-50" dirty="0">
                <a:latin typeface="Arial"/>
                <a:cs typeface="Arial"/>
              </a:rPr>
              <a:t>See </a:t>
            </a:r>
            <a:r>
              <a:rPr sz="1200" spc="-20" dirty="0">
                <a:latin typeface="Arial"/>
                <a:cs typeface="Arial"/>
              </a:rPr>
              <a:t>the course </a:t>
            </a:r>
            <a:r>
              <a:rPr sz="1200" spc="-15" dirty="0">
                <a:latin typeface="Arial"/>
                <a:cs typeface="Arial"/>
              </a:rPr>
              <a:t>webpage </a:t>
            </a:r>
            <a:r>
              <a:rPr sz="1200" spc="-20" dirty="0">
                <a:latin typeface="Arial"/>
                <a:cs typeface="Arial"/>
              </a:rPr>
              <a:t>for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details.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592988"/>
            <a:ext cx="4025900" cy="27467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024F84"/>
                </a:solidFill>
                <a:latin typeface="Arial"/>
                <a:cs typeface="Arial"/>
              </a:rPr>
              <a:t>Housekeeping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endParaRPr lang="en-US"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r>
              <a:rPr lang="en-US" sz="1050" u="sng" spc="30" dirty="0" smtClean="0">
                <a:latin typeface="Arial"/>
                <a:cs typeface="Arial"/>
              </a:rPr>
              <a:t>Problem</a:t>
            </a:r>
            <a:r>
              <a:rPr lang="en-US" sz="1050" spc="30" dirty="0" smtClean="0">
                <a:latin typeface="Arial"/>
                <a:cs typeface="Arial"/>
              </a:rPr>
              <a:t>: </a:t>
            </a:r>
            <a:r>
              <a:rPr lang="en-US" sz="1050" spc="30" dirty="0" smtClean="0">
                <a:latin typeface="Arial"/>
                <a:cs typeface="Arial"/>
              </a:rPr>
              <a:t>We can’t make CLT confidence intervals or hypothesis tests for MEDIANS.</a:t>
            </a:r>
            <a:endParaRPr lang="en-US" sz="1050" spc="3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r>
              <a:rPr lang="en-US" sz="1050" u="sng" spc="30" dirty="0" smtClean="0">
                <a:latin typeface="Arial"/>
                <a:cs typeface="Arial"/>
              </a:rPr>
              <a:t>Solution</a:t>
            </a:r>
            <a:r>
              <a:rPr lang="en-US" sz="1050" spc="30" dirty="0" smtClean="0">
                <a:latin typeface="Arial"/>
                <a:cs typeface="Arial"/>
              </a:rPr>
              <a:t>: Use Bootstrapping (a simulation method).</a:t>
            </a:r>
          </a:p>
          <a:p>
            <a:pPr marL="469900" marR="314325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✋ </a:t>
            </a:r>
            <a:r>
              <a:rPr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Bootstrapping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=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sampling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with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replacement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from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observed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1562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3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percentile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intervals: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middle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XX%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lvl="2" indent="276860"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3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Bootstrap </a:t>
            </a:r>
            <a:r>
              <a:rPr sz="1050" spc="-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intervals: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point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estimate </a:t>
            </a:r>
            <a:r>
              <a:rPr sz="1100" i="1" spc="240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±</a:t>
            </a:r>
            <a:r>
              <a:rPr sz="1100" i="1" spc="9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080" lvl="2" indent="276860">
              <a:lnSpc>
                <a:spcPts val="136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dirty="0"/>
              <a:t>🆕 </a:t>
            </a:r>
            <a:r>
              <a:rPr sz="1050" spc="35" dirty="0" smtClean="0">
                <a:latin typeface="Arial"/>
                <a:cs typeface="Arial"/>
              </a:rPr>
              <a:t>Bootstrap </a:t>
            </a:r>
            <a:r>
              <a:rPr sz="1050" spc="25" dirty="0">
                <a:latin typeface="Arial"/>
                <a:cs typeface="Arial"/>
              </a:rPr>
              <a:t>testing for </a:t>
            </a:r>
            <a:r>
              <a:rPr sz="1050" spc="-5" dirty="0">
                <a:latin typeface="Arial"/>
                <a:cs typeface="Arial"/>
              </a:rPr>
              <a:t>a </a:t>
            </a:r>
            <a:r>
              <a:rPr sz="1050" spc="15" dirty="0">
                <a:latin typeface="Arial"/>
                <a:cs typeface="Arial"/>
              </a:rPr>
              <a:t>single numerical </a:t>
            </a:r>
            <a:r>
              <a:rPr sz="1050" spc="10" dirty="0">
                <a:latin typeface="Arial"/>
                <a:cs typeface="Arial"/>
              </a:rPr>
              <a:t>variable requires  </a:t>
            </a:r>
            <a:r>
              <a:rPr sz="1050" spc="20" dirty="0">
                <a:latin typeface="Arial"/>
                <a:cs typeface="Arial"/>
              </a:rPr>
              <a:t>shifting the </a:t>
            </a:r>
            <a:r>
              <a:rPr sz="1050" spc="35" dirty="0">
                <a:latin typeface="Arial"/>
                <a:cs typeface="Arial"/>
              </a:rPr>
              <a:t>bootstrap </a:t>
            </a:r>
            <a:r>
              <a:rPr sz="1050" spc="25" dirty="0">
                <a:latin typeface="Arial"/>
                <a:cs typeface="Arial"/>
              </a:rPr>
              <a:t>distribution </a:t>
            </a:r>
            <a:r>
              <a:rPr sz="1050" spc="45" dirty="0">
                <a:latin typeface="Arial"/>
                <a:cs typeface="Arial"/>
              </a:rPr>
              <a:t>to </a:t>
            </a:r>
            <a:r>
              <a:rPr sz="1050" spc="30" dirty="0">
                <a:latin typeface="Arial"/>
                <a:cs typeface="Arial"/>
              </a:rPr>
              <a:t>be </a:t>
            </a:r>
            <a:r>
              <a:rPr sz="1050" spc="20" dirty="0">
                <a:latin typeface="Arial"/>
                <a:cs typeface="Arial"/>
              </a:rPr>
              <a:t>centered </a:t>
            </a:r>
            <a:r>
              <a:rPr sz="1050" spc="25" dirty="0">
                <a:latin typeface="Arial"/>
                <a:cs typeface="Arial"/>
              </a:rPr>
              <a:t>at </a:t>
            </a:r>
            <a:r>
              <a:rPr sz="1050" spc="20" dirty="0">
                <a:latin typeface="Arial"/>
                <a:cs typeface="Arial"/>
              </a:rPr>
              <a:t>the </a:t>
            </a:r>
            <a:r>
              <a:rPr sz="1050" spc="10" dirty="0">
                <a:latin typeface="Arial"/>
                <a:cs typeface="Arial"/>
              </a:rPr>
              <a:t>null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5" dirty="0">
                <a:latin typeface="Arial"/>
                <a:cs typeface="Arial"/>
              </a:rPr>
              <a:t>value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6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52664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" y="294243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Let’s conduct a bootstrap </a:t>
            </a:r>
            <a:r>
              <a:rPr lang="en-US" sz="2800" u="sng" dirty="0" smtClean="0"/>
              <a:t>hypothesis test </a:t>
            </a:r>
            <a:r>
              <a:rPr lang="en-US" sz="2800" dirty="0" smtClean="0"/>
              <a:t>for the </a:t>
            </a:r>
            <a:r>
              <a:rPr lang="en-US" sz="2800" u="sng" dirty="0" smtClean="0"/>
              <a:t>population median </a:t>
            </a:r>
            <a:r>
              <a:rPr lang="en-US" sz="2800" dirty="0" smtClean="0"/>
              <a:t>audience score!</a:t>
            </a:r>
          </a:p>
        </p:txBody>
      </p:sp>
      <p:sp>
        <p:nvSpPr>
          <p:cNvPr id="7" name="Rectangle 6"/>
          <p:cNvSpPr/>
          <p:nvPr/>
        </p:nvSpPr>
        <p:spPr>
          <a:xfrm>
            <a:off x="97536" y="-3116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</a:t>
            </a:r>
          </a:p>
        </p:txBody>
      </p:sp>
    </p:spTree>
    <p:extLst>
      <p:ext uri="{BB962C8B-B14F-4D97-AF65-F5344CB8AC3E}">
        <p14:creationId xmlns:p14="http://schemas.microsoft.com/office/powerpoint/2010/main" val="37242803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7350" y="57937"/>
            <a:ext cx="31559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7814" y="571246"/>
            <a:ext cx="110045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60" dirty="0">
                <a:latin typeface="Courier New"/>
                <a:cs typeface="Courier New"/>
              </a:rPr>
              <a:t>title</a:t>
            </a:r>
            <a:r>
              <a:rPr sz="800" spc="-95" dirty="0">
                <a:latin typeface="Courier New"/>
                <a:cs typeface="Courier New"/>
              </a:rPr>
              <a:t> </a:t>
            </a:r>
            <a:r>
              <a:rPr sz="800" spc="-60" dirty="0">
                <a:latin typeface="Courier New"/>
                <a:cs typeface="Courier New"/>
              </a:rPr>
              <a:t>audience_score</a:t>
            </a:r>
            <a:endParaRPr sz="8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1361" y="702797"/>
          <a:ext cx="2966085" cy="2414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marL="85090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1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Patrick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94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52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85090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2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Demon</a:t>
                      </a:r>
                      <a:r>
                        <a:rPr sz="800" spc="-1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00" spc="-60" dirty="0">
                          <a:latin typeface="Courier New"/>
                          <a:cs typeface="Courier New"/>
                        </a:rPr>
                        <a:t>Seed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43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85090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3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Tormented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34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85090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4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Under the</a:t>
                      </a:r>
                      <a:r>
                        <a:rPr sz="800" spc="-1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00" spc="-60" dirty="0">
                          <a:latin typeface="Courier New"/>
                          <a:cs typeface="Courier New"/>
                        </a:rPr>
                        <a:t>Bed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12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85090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5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Phantasm IV:</a:t>
                      </a:r>
                      <a:r>
                        <a:rPr sz="800" spc="-10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00" spc="-60" dirty="0">
                          <a:latin typeface="Courier New"/>
                          <a:cs typeface="Courier New"/>
                        </a:rPr>
                        <a:t>Oblivion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41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85090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6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Fright Night Part</a:t>
                      </a:r>
                      <a:r>
                        <a:rPr sz="80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00" spc="-60" dirty="0">
                          <a:latin typeface="Courier New"/>
                          <a:cs typeface="Courier New"/>
                        </a:rPr>
                        <a:t>2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42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85090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7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House of 1000</a:t>
                      </a:r>
                      <a:r>
                        <a:rPr sz="800" spc="-10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00" spc="-60" dirty="0">
                          <a:latin typeface="Courier New"/>
                          <a:cs typeface="Courier New"/>
                        </a:rPr>
                        <a:t>Corpses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65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85090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8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Creepshow</a:t>
                      </a:r>
                      <a:r>
                        <a:rPr sz="800" spc="-1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00" spc="-60" dirty="0">
                          <a:latin typeface="Courier New"/>
                          <a:cs typeface="Courier New"/>
                        </a:rPr>
                        <a:t>2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46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85090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9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800" spc="-1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00" spc="-60" dirty="0">
                          <a:latin typeface="Courier New"/>
                          <a:cs typeface="Courier New"/>
                        </a:rPr>
                        <a:t>Forsaken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44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31750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10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All the Boys Love Mandy</a:t>
                      </a:r>
                      <a:r>
                        <a:rPr sz="800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00" spc="-60" dirty="0">
                          <a:latin typeface="Courier New"/>
                          <a:cs typeface="Courier New"/>
                        </a:rPr>
                        <a:t>Lane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34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31750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11</a:t>
                      </a:r>
                      <a:r>
                        <a:rPr sz="800" spc="-114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00" spc="-60" dirty="0">
                          <a:latin typeface="Courier New"/>
                          <a:cs typeface="Courier New"/>
                        </a:rPr>
                        <a:t>Jason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Lives: Friday the 13th Part</a:t>
                      </a:r>
                      <a:r>
                        <a:rPr sz="800" spc="-8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00" spc="-60" dirty="0">
                          <a:latin typeface="Courier New"/>
                          <a:cs typeface="Courier New"/>
                        </a:rPr>
                        <a:t>VI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57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31750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12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Vampire's</a:t>
                      </a:r>
                      <a:r>
                        <a:rPr sz="800" spc="-1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00" spc="-60" dirty="0">
                          <a:latin typeface="Courier New"/>
                          <a:cs typeface="Courier New"/>
                        </a:rPr>
                        <a:t>Kiss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48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31750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13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The Witches of</a:t>
                      </a:r>
                      <a:r>
                        <a:rPr sz="8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00" spc="-60" dirty="0">
                          <a:latin typeface="Courier New"/>
                          <a:cs typeface="Courier New"/>
                        </a:rPr>
                        <a:t>Eastwick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60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31750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14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0995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Yellowbrickroad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28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31750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15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Dying</a:t>
                      </a:r>
                      <a:r>
                        <a:rPr sz="800" spc="-1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00" spc="-60" dirty="0">
                          <a:latin typeface="Courier New"/>
                          <a:cs typeface="Courier New"/>
                        </a:rPr>
                        <a:t>Breed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27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31750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16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0995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Carrie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73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31750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17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Whoever Slew Auntie</a:t>
                      </a:r>
                      <a:r>
                        <a:rPr sz="8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00" spc="-60" dirty="0">
                          <a:latin typeface="Courier New"/>
                          <a:cs typeface="Courier New"/>
                        </a:rPr>
                        <a:t>Roo?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56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31750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18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sz="800" spc="-1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00" spc="-60" dirty="0">
                          <a:latin typeface="Courier New"/>
                          <a:cs typeface="Courier New"/>
                        </a:rPr>
                        <a:t>Mangler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23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31750">
                        <a:lnSpc>
                          <a:spcPts val="844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19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0995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Primal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29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31750">
                        <a:lnSpc>
                          <a:spcPts val="905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20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1630" algn="r">
                        <a:lnSpc>
                          <a:spcPts val="905"/>
                        </a:lnSpc>
                      </a:pPr>
                      <a:r>
                        <a:rPr sz="800" spc="-60" dirty="0">
                          <a:latin typeface="Courier New"/>
                          <a:cs typeface="Courier New"/>
                        </a:rPr>
                        <a:t>The Twilight Saga: New</a:t>
                      </a:r>
                      <a:r>
                        <a:rPr sz="800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00" spc="-60" dirty="0">
                          <a:latin typeface="Courier New"/>
                          <a:cs typeface="Courier New"/>
                        </a:rPr>
                        <a:t>Moon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05"/>
                        </a:lnSpc>
                      </a:pPr>
                      <a:r>
                        <a:rPr sz="800" dirty="0">
                          <a:latin typeface="Courier New"/>
                          <a:cs typeface="Courier New"/>
                        </a:rPr>
                        <a:t>65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7536" y="-767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83769"/>
            <a:ext cx="4222115" cy="64198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284480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Do these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data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provide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convincing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evidence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median  audience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score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horror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movies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greater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than</a:t>
            </a:r>
            <a:r>
              <a:rPr sz="1200" spc="204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40?</a:t>
            </a:r>
            <a:endParaRPr sz="1200" dirty="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10"/>
              </a:spcBef>
            </a:pP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Remember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median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original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sample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was</a:t>
            </a:r>
            <a:r>
              <a:rPr sz="1200" spc="2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43.5.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18168" y="972426"/>
            <a:ext cx="102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Original Bootstrap Distribution</a:t>
            </a:r>
            <a:endParaRPr lang="en-US" sz="1200" b="1" dirty="0">
              <a:solidFill>
                <a:srgbClr val="7030A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1847850" y="1806575"/>
            <a:ext cx="3810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228850" y="1768475"/>
            <a:ext cx="0" cy="76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48566" y="1716654"/>
            <a:ext cx="9718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00B050"/>
                </a:solidFill>
              </a:rPr>
              <a:t>Center: median=45)</a:t>
            </a:r>
            <a:endParaRPr lang="en-US" sz="7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7650" y="-3116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906" y="842866"/>
            <a:ext cx="2687320" cy="1115645"/>
          </a:xfrm>
          <a:prstGeom prst="rect">
            <a:avLst/>
          </a:prstGeom>
        </p:spPr>
      </p:pic>
      <p:sp>
        <p:nvSpPr>
          <p:cNvPr id="18" name="object 51"/>
          <p:cNvSpPr txBox="1"/>
          <p:nvPr/>
        </p:nvSpPr>
        <p:spPr>
          <a:xfrm>
            <a:off x="95250" y="1991015"/>
            <a:ext cx="1676400" cy="64953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405"/>
              </a:spcBef>
            </a:pPr>
            <a:r>
              <a:rPr lang="en-US" sz="1100" i="1" u="sng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Hypotheses</a:t>
            </a:r>
            <a:r>
              <a:rPr lang="en-US" sz="1100" i="1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:</a:t>
            </a:r>
          </a:p>
          <a:p>
            <a:pPr marL="39370">
              <a:lnSpc>
                <a:spcPct val="100000"/>
              </a:lnSpc>
              <a:spcBef>
                <a:spcPts val="405"/>
              </a:spcBef>
            </a:pPr>
            <a:r>
              <a:rPr sz="1100" i="1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H</a:t>
            </a:r>
            <a:r>
              <a:rPr sz="1100" spc="15" baseline="-13888" dirty="0" smtClean="0">
                <a:solidFill>
                  <a:srgbClr val="024F84"/>
                </a:solidFill>
                <a:latin typeface="Times New Roman"/>
                <a:cs typeface="Times New Roman"/>
              </a:rPr>
              <a:t>0  </a:t>
            </a:r>
            <a:r>
              <a:rPr sz="1100" spc="-10" dirty="0">
                <a:solidFill>
                  <a:srgbClr val="024F84"/>
                </a:solidFill>
                <a:latin typeface="Arial"/>
                <a:cs typeface="Arial"/>
              </a:rPr>
              <a:t>:  </a:t>
            </a:r>
            <a:r>
              <a:rPr lang="en-US" sz="1100" i="1" spc="25" dirty="0" smtClean="0">
                <a:latin typeface="Times New Roman"/>
                <a:cs typeface="Times New Roman"/>
              </a:rPr>
              <a:t>pop. m</a:t>
            </a:r>
            <a:r>
              <a:rPr sz="1100" i="1" spc="25" dirty="0" smtClean="0">
                <a:latin typeface="Times New Roman"/>
                <a:cs typeface="Times New Roman"/>
              </a:rPr>
              <a:t>edian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40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100" i="1" spc="45" dirty="0">
                <a:solidFill>
                  <a:srgbClr val="024F84"/>
                </a:solidFill>
                <a:latin typeface="Times New Roman"/>
                <a:cs typeface="Times New Roman"/>
              </a:rPr>
              <a:t>H</a:t>
            </a:r>
            <a:r>
              <a:rPr sz="1100" i="1" spc="67" baseline="-13888" dirty="0">
                <a:solidFill>
                  <a:srgbClr val="024F84"/>
                </a:solidFill>
                <a:latin typeface="Georgia"/>
                <a:cs typeface="Georgia"/>
              </a:rPr>
              <a:t>A  </a:t>
            </a:r>
            <a:r>
              <a:rPr sz="1100" spc="-10" dirty="0">
                <a:solidFill>
                  <a:srgbClr val="024F84"/>
                </a:solidFill>
                <a:latin typeface="Arial"/>
                <a:cs typeface="Arial"/>
              </a:rPr>
              <a:t>:  </a:t>
            </a:r>
            <a:r>
              <a:rPr lang="en-US" sz="1100" i="1" spc="25" dirty="0" smtClean="0">
                <a:latin typeface="Times New Roman"/>
                <a:cs typeface="Times New Roman"/>
              </a:rPr>
              <a:t>pop. m</a:t>
            </a:r>
            <a:r>
              <a:rPr sz="1100" i="1" spc="25" dirty="0" smtClean="0">
                <a:latin typeface="Times New Roman"/>
                <a:cs typeface="Times New Roman"/>
              </a:rPr>
              <a:t>edian </a:t>
            </a:r>
            <a:r>
              <a:rPr sz="1100" i="1" spc="100" dirty="0">
                <a:latin typeface="Times New Roman"/>
                <a:cs typeface="Times New Roman"/>
              </a:rPr>
              <a:t>&gt;</a:t>
            </a:r>
            <a:r>
              <a:rPr sz="1100" i="1" spc="-190" dirty="0">
                <a:latin typeface="Times New Roman"/>
                <a:cs typeface="Times New Roman"/>
              </a:rPr>
              <a:t> </a:t>
            </a:r>
            <a:r>
              <a:rPr sz="1100" spc="-85" dirty="0">
                <a:latin typeface="Arial"/>
                <a:cs typeface="Arial"/>
              </a:rPr>
              <a:t>40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83769"/>
            <a:ext cx="4222115" cy="58477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284480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Do these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data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provide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convincing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evidence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median  audience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score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horror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movies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greater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than</a:t>
            </a:r>
            <a:r>
              <a:rPr sz="1200" spc="204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40?</a:t>
            </a:r>
            <a:endParaRPr sz="1200" dirty="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10"/>
              </a:spcBef>
            </a:pP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Remember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median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original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sample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was</a:t>
            </a:r>
            <a:r>
              <a:rPr sz="1200" spc="2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030A0"/>
                </a:solidFill>
                <a:latin typeface="Arial"/>
                <a:cs typeface="Arial"/>
              </a:rPr>
              <a:t>43.5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18168" y="972426"/>
            <a:ext cx="102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Original Bootstrap Distribution</a:t>
            </a:r>
            <a:endParaRPr lang="en-US" sz="1200" b="1" dirty="0">
              <a:solidFill>
                <a:srgbClr val="7030A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1847850" y="1806575"/>
            <a:ext cx="3810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228850" y="1768475"/>
            <a:ext cx="0" cy="76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48566" y="1716654"/>
            <a:ext cx="9718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00B050"/>
                </a:solidFill>
              </a:rPr>
              <a:t>Center: median=45)</a:t>
            </a:r>
            <a:endParaRPr lang="en-US" sz="7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7650" y="-3116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906" y="842866"/>
            <a:ext cx="2687320" cy="11156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6218" y="1712290"/>
            <a:ext cx="13766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spc="-5" dirty="0" smtClean="0">
                <a:solidFill>
                  <a:srgbClr val="7030A0"/>
                </a:solidFill>
                <a:latin typeface="Arial"/>
                <a:cs typeface="Arial"/>
              </a:rPr>
              <a:t>Centered at</a:t>
            </a:r>
            <a:r>
              <a:rPr lang="en-US" sz="1000" spc="-5" dirty="0" smtClean="0">
                <a:solidFill>
                  <a:srgbClr val="7030A0"/>
                </a:solidFill>
                <a:latin typeface="Arial"/>
                <a:cs typeface="Arial"/>
              </a:rPr>
              <a:t>: 43.5</a:t>
            </a:r>
            <a:endParaRPr lang="en-US" sz="1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038350" y="1501775"/>
            <a:ext cx="419100" cy="2667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51"/>
          <p:cNvSpPr txBox="1"/>
          <p:nvPr/>
        </p:nvSpPr>
        <p:spPr>
          <a:xfrm>
            <a:off x="95250" y="1991015"/>
            <a:ext cx="1676400" cy="64953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405"/>
              </a:spcBef>
            </a:pPr>
            <a:r>
              <a:rPr lang="en-US" sz="1100" i="1" u="sng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Hypotheses</a:t>
            </a:r>
            <a:r>
              <a:rPr lang="en-US" sz="1100" i="1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:</a:t>
            </a:r>
          </a:p>
          <a:p>
            <a:pPr marL="39370">
              <a:lnSpc>
                <a:spcPct val="100000"/>
              </a:lnSpc>
              <a:spcBef>
                <a:spcPts val="405"/>
              </a:spcBef>
            </a:pPr>
            <a:r>
              <a:rPr sz="1100" i="1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H</a:t>
            </a:r>
            <a:r>
              <a:rPr sz="1100" spc="15" baseline="-13888" dirty="0" smtClean="0">
                <a:solidFill>
                  <a:srgbClr val="024F84"/>
                </a:solidFill>
                <a:latin typeface="Times New Roman"/>
                <a:cs typeface="Times New Roman"/>
              </a:rPr>
              <a:t>0  </a:t>
            </a:r>
            <a:r>
              <a:rPr sz="1100" spc="-10" dirty="0">
                <a:solidFill>
                  <a:srgbClr val="024F84"/>
                </a:solidFill>
                <a:latin typeface="Arial"/>
                <a:cs typeface="Arial"/>
              </a:rPr>
              <a:t>:  </a:t>
            </a:r>
            <a:r>
              <a:rPr lang="en-US" sz="1100" i="1" spc="25" dirty="0" smtClean="0">
                <a:latin typeface="Times New Roman"/>
                <a:cs typeface="Times New Roman"/>
              </a:rPr>
              <a:t>pop. m</a:t>
            </a:r>
            <a:r>
              <a:rPr sz="1100" i="1" spc="25" dirty="0" smtClean="0">
                <a:latin typeface="Times New Roman"/>
                <a:cs typeface="Times New Roman"/>
              </a:rPr>
              <a:t>edian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40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100" i="1" spc="45" dirty="0">
                <a:solidFill>
                  <a:srgbClr val="024F84"/>
                </a:solidFill>
                <a:latin typeface="Times New Roman"/>
                <a:cs typeface="Times New Roman"/>
              </a:rPr>
              <a:t>H</a:t>
            </a:r>
            <a:r>
              <a:rPr sz="1100" i="1" spc="67" baseline="-13888" dirty="0">
                <a:solidFill>
                  <a:srgbClr val="024F84"/>
                </a:solidFill>
                <a:latin typeface="Georgia"/>
                <a:cs typeface="Georgia"/>
              </a:rPr>
              <a:t>A  </a:t>
            </a:r>
            <a:r>
              <a:rPr sz="1100" spc="-10" dirty="0">
                <a:solidFill>
                  <a:srgbClr val="024F84"/>
                </a:solidFill>
                <a:latin typeface="Arial"/>
                <a:cs typeface="Arial"/>
              </a:rPr>
              <a:t>:  </a:t>
            </a:r>
            <a:r>
              <a:rPr lang="en-US" sz="1100" i="1" spc="25" dirty="0" smtClean="0">
                <a:latin typeface="Times New Roman"/>
                <a:cs typeface="Times New Roman"/>
              </a:rPr>
              <a:t>pop. m</a:t>
            </a:r>
            <a:r>
              <a:rPr sz="1100" i="1" spc="25" dirty="0" smtClean="0">
                <a:latin typeface="Times New Roman"/>
                <a:cs typeface="Times New Roman"/>
              </a:rPr>
              <a:t>edian </a:t>
            </a:r>
            <a:r>
              <a:rPr sz="1100" i="1" spc="100" dirty="0">
                <a:latin typeface="Times New Roman"/>
                <a:cs typeface="Times New Roman"/>
              </a:rPr>
              <a:t>&gt;</a:t>
            </a:r>
            <a:r>
              <a:rPr sz="1100" i="1" spc="-190" dirty="0">
                <a:latin typeface="Times New Roman"/>
                <a:cs typeface="Times New Roman"/>
              </a:rPr>
              <a:t> </a:t>
            </a:r>
            <a:r>
              <a:rPr sz="1100" spc="-85" dirty="0">
                <a:latin typeface="Arial"/>
                <a:cs typeface="Arial"/>
              </a:rPr>
              <a:t>40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4892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83769"/>
            <a:ext cx="4222115" cy="58477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284480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Do these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data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provide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convincing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evidence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median  audience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score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horror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movies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greater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than</a:t>
            </a:r>
            <a:r>
              <a:rPr sz="1200" spc="204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40?</a:t>
            </a:r>
            <a:endParaRPr sz="1200" dirty="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10"/>
              </a:spcBef>
            </a:pP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Remember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median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original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sample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was</a:t>
            </a:r>
            <a:r>
              <a:rPr sz="1200" spc="2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030A0"/>
                </a:solidFill>
                <a:latin typeface="Arial"/>
                <a:cs typeface="Arial"/>
              </a:rPr>
              <a:t>43.5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18168" y="972426"/>
            <a:ext cx="102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Original Bootstrap Distribution</a:t>
            </a:r>
            <a:endParaRPr lang="en-US" sz="1200" b="1" dirty="0">
              <a:solidFill>
                <a:srgbClr val="7030A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1847850" y="1806575"/>
            <a:ext cx="3810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228850" y="1768475"/>
            <a:ext cx="0" cy="76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48566" y="1716654"/>
            <a:ext cx="9718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00B050"/>
                </a:solidFill>
              </a:rPr>
              <a:t>Center: median=45)</a:t>
            </a:r>
            <a:endParaRPr lang="en-US" sz="7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7650" y="-3116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906" y="842866"/>
            <a:ext cx="2687320" cy="11156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6218" y="1712290"/>
            <a:ext cx="13766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spc="-5" dirty="0" smtClean="0">
                <a:solidFill>
                  <a:srgbClr val="7030A0"/>
                </a:solidFill>
                <a:latin typeface="Arial"/>
                <a:cs typeface="Arial"/>
              </a:rPr>
              <a:t>Centered at</a:t>
            </a:r>
            <a:r>
              <a:rPr lang="en-US" sz="1000" spc="-5" dirty="0" smtClean="0">
                <a:solidFill>
                  <a:srgbClr val="7030A0"/>
                </a:solidFill>
                <a:latin typeface="Arial"/>
                <a:cs typeface="Arial"/>
              </a:rPr>
              <a:t>: 43.5</a:t>
            </a:r>
            <a:endParaRPr lang="en-US" sz="1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038350" y="1501775"/>
            <a:ext cx="419100" cy="2667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59099" y="2052044"/>
            <a:ext cx="245339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To assess the p-value we </a:t>
            </a:r>
            <a:r>
              <a:rPr lang="en-US" sz="1200" b="1" u="sng" dirty="0" smtClean="0">
                <a:latin typeface="+mj-lt"/>
              </a:rPr>
              <a:t>want</a:t>
            </a:r>
            <a:r>
              <a:rPr lang="en-US" sz="1200" b="1" dirty="0" smtClean="0">
                <a:latin typeface="+mj-lt"/>
              </a:rPr>
              <a:t> our sampling distribution to</a:t>
            </a:r>
            <a:r>
              <a:rPr lang="en-US" sz="1200" dirty="0" smtClean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25" dirty="0" smtClean="0">
                <a:latin typeface="+mj-lt"/>
                <a:cs typeface="Times New Roman"/>
              </a:rPr>
              <a:t>Assume</a:t>
            </a:r>
            <a:r>
              <a:rPr lang="en-US" sz="1200" i="1" spc="25" dirty="0" smtClean="0">
                <a:latin typeface="+mj-lt"/>
                <a:cs typeface="Times New Roman"/>
              </a:rPr>
              <a:t> Ho: </a:t>
            </a:r>
            <a:r>
              <a:rPr lang="en-US" sz="1200" i="1" spc="25" dirty="0" smtClean="0">
                <a:solidFill>
                  <a:srgbClr val="7030A0"/>
                </a:solidFill>
                <a:latin typeface="+mj-lt"/>
                <a:cs typeface="Times New Roman"/>
              </a:rPr>
              <a:t>median </a:t>
            </a:r>
            <a:r>
              <a:rPr lang="en-US" sz="1200" spc="204" dirty="0" smtClean="0">
                <a:solidFill>
                  <a:srgbClr val="7030A0"/>
                </a:solidFill>
                <a:latin typeface="+mj-lt"/>
                <a:cs typeface="Arial"/>
              </a:rPr>
              <a:t>=</a:t>
            </a:r>
            <a:r>
              <a:rPr lang="en-US" sz="1200" spc="-170" dirty="0" smtClean="0">
                <a:solidFill>
                  <a:srgbClr val="7030A0"/>
                </a:solidFill>
                <a:latin typeface="+mj-lt"/>
                <a:cs typeface="Arial"/>
              </a:rPr>
              <a:t> </a:t>
            </a:r>
            <a:r>
              <a:rPr lang="en-US" sz="1200" spc="-85" dirty="0" smtClean="0">
                <a:solidFill>
                  <a:srgbClr val="7030A0"/>
                </a:solidFill>
                <a:latin typeface="+mj-lt"/>
                <a:cs typeface="Arial"/>
              </a:rPr>
              <a:t>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spc="-85" dirty="0">
              <a:latin typeface="+mj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u="sng" spc="-85" dirty="0" smtClean="0">
              <a:solidFill>
                <a:srgbClr val="7030A0"/>
              </a:solidFill>
              <a:latin typeface="+mj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u="sng" spc="-85" dirty="0" smtClean="0">
              <a:solidFill>
                <a:srgbClr val="7030A0"/>
              </a:solidFill>
              <a:latin typeface="+mj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spc="-85" dirty="0" smtClean="0">
                <a:solidFill>
                  <a:srgbClr val="7030A0"/>
                </a:solidFill>
                <a:latin typeface="+mj-lt"/>
                <a:cs typeface="Arial"/>
              </a:rPr>
              <a:t>Be centered at: </a:t>
            </a:r>
            <a:r>
              <a:rPr lang="en-US" sz="1200" spc="-85" dirty="0" smtClean="0">
                <a:solidFill>
                  <a:srgbClr val="7030A0"/>
                </a:solidFill>
                <a:latin typeface="+mj-lt"/>
                <a:cs typeface="Arial"/>
              </a:rPr>
              <a:t>40</a:t>
            </a:r>
          </a:p>
        </p:txBody>
      </p:sp>
      <p:sp>
        <p:nvSpPr>
          <p:cNvPr id="7" name="Up-Down Arrow 6"/>
          <p:cNvSpPr/>
          <p:nvPr/>
        </p:nvSpPr>
        <p:spPr>
          <a:xfrm>
            <a:off x="2686050" y="2710518"/>
            <a:ext cx="258284" cy="387876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51"/>
          <p:cNvSpPr txBox="1"/>
          <p:nvPr/>
        </p:nvSpPr>
        <p:spPr>
          <a:xfrm>
            <a:off x="95250" y="1991015"/>
            <a:ext cx="1676400" cy="64953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405"/>
              </a:spcBef>
            </a:pPr>
            <a:r>
              <a:rPr lang="en-US" sz="1100" i="1" u="sng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Hypotheses</a:t>
            </a:r>
            <a:r>
              <a:rPr lang="en-US" sz="1100" i="1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:</a:t>
            </a:r>
          </a:p>
          <a:p>
            <a:pPr marL="39370">
              <a:lnSpc>
                <a:spcPct val="100000"/>
              </a:lnSpc>
              <a:spcBef>
                <a:spcPts val="405"/>
              </a:spcBef>
            </a:pPr>
            <a:r>
              <a:rPr sz="1100" i="1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H</a:t>
            </a:r>
            <a:r>
              <a:rPr sz="1100" spc="15" baseline="-13888" dirty="0" smtClean="0">
                <a:solidFill>
                  <a:srgbClr val="024F84"/>
                </a:solidFill>
                <a:latin typeface="Times New Roman"/>
                <a:cs typeface="Times New Roman"/>
              </a:rPr>
              <a:t>0  </a:t>
            </a:r>
            <a:r>
              <a:rPr sz="1100" spc="-10" dirty="0">
                <a:solidFill>
                  <a:srgbClr val="024F84"/>
                </a:solidFill>
                <a:latin typeface="Arial"/>
                <a:cs typeface="Arial"/>
              </a:rPr>
              <a:t>:  </a:t>
            </a:r>
            <a:r>
              <a:rPr lang="en-US" sz="1100" i="1" spc="25" dirty="0" smtClean="0">
                <a:latin typeface="Times New Roman"/>
                <a:cs typeface="Times New Roman"/>
              </a:rPr>
              <a:t>pop. m</a:t>
            </a:r>
            <a:r>
              <a:rPr sz="1100" i="1" spc="25" dirty="0" smtClean="0">
                <a:latin typeface="Times New Roman"/>
                <a:cs typeface="Times New Roman"/>
              </a:rPr>
              <a:t>edian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40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100" i="1" spc="45" dirty="0">
                <a:solidFill>
                  <a:srgbClr val="024F84"/>
                </a:solidFill>
                <a:latin typeface="Times New Roman"/>
                <a:cs typeface="Times New Roman"/>
              </a:rPr>
              <a:t>H</a:t>
            </a:r>
            <a:r>
              <a:rPr sz="1100" i="1" spc="67" baseline="-13888" dirty="0">
                <a:solidFill>
                  <a:srgbClr val="024F84"/>
                </a:solidFill>
                <a:latin typeface="Georgia"/>
                <a:cs typeface="Georgia"/>
              </a:rPr>
              <a:t>A  </a:t>
            </a:r>
            <a:r>
              <a:rPr sz="1100" spc="-10" dirty="0">
                <a:solidFill>
                  <a:srgbClr val="024F84"/>
                </a:solidFill>
                <a:latin typeface="Arial"/>
                <a:cs typeface="Arial"/>
              </a:rPr>
              <a:t>:  </a:t>
            </a:r>
            <a:r>
              <a:rPr lang="en-US" sz="1100" i="1" spc="25" dirty="0" smtClean="0">
                <a:latin typeface="Times New Roman"/>
                <a:cs typeface="Times New Roman"/>
              </a:rPr>
              <a:t>pop. m</a:t>
            </a:r>
            <a:r>
              <a:rPr sz="1100" i="1" spc="25" dirty="0" smtClean="0">
                <a:latin typeface="Times New Roman"/>
                <a:cs typeface="Times New Roman"/>
              </a:rPr>
              <a:t>edian </a:t>
            </a:r>
            <a:r>
              <a:rPr sz="1100" i="1" spc="100" dirty="0">
                <a:latin typeface="Times New Roman"/>
                <a:cs typeface="Times New Roman"/>
              </a:rPr>
              <a:t>&gt;</a:t>
            </a:r>
            <a:r>
              <a:rPr sz="1100" i="1" spc="-190" dirty="0">
                <a:latin typeface="Times New Roman"/>
                <a:cs typeface="Times New Roman"/>
              </a:rPr>
              <a:t> </a:t>
            </a:r>
            <a:r>
              <a:rPr sz="1100" spc="-85" dirty="0">
                <a:latin typeface="Arial"/>
                <a:cs typeface="Arial"/>
              </a:rPr>
              <a:t>40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7501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31440">
              <a:lnSpc>
                <a:spcPct val="100000"/>
              </a:lnSpc>
              <a:spcBef>
                <a:spcPts val="135"/>
              </a:spcBef>
            </a:pPr>
            <a:r>
              <a:rPr spc="35" dirty="0"/>
              <a:t>Bootstrap </a:t>
            </a:r>
            <a:r>
              <a:rPr spc="25" dirty="0"/>
              <a:t>testing for </a:t>
            </a:r>
            <a:r>
              <a:rPr spc="-5" dirty="0"/>
              <a:t>a</a:t>
            </a:r>
            <a:r>
              <a:rPr spc="-105" dirty="0"/>
              <a:t> </a:t>
            </a:r>
            <a:r>
              <a:rPr spc="15" dirty="0"/>
              <a:t>mean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600" y="502399"/>
            <a:ext cx="3826510" cy="757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5" dirty="0">
                <a:latin typeface="Arial"/>
                <a:cs typeface="Arial"/>
              </a:rPr>
              <a:t>This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45" dirty="0">
                <a:latin typeface="Arial"/>
                <a:cs typeface="Arial"/>
              </a:rPr>
              <a:t>very </a:t>
            </a:r>
            <a:r>
              <a:rPr sz="1200" spc="-40" dirty="0">
                <a:latin typeface="Arial"/>
                <a:cs typeface="Arial"/>
              </a:rPr>
              <a:t>similar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10" dirty="0">
                <a:latin typeface="Arial"/>
                <a:cs typeface="Arial"/>
              </a:rPr>
              <a:t>bootstrapping, </a:t>
            </a:r>
            <a:r>
              <a:rPr sz="1200" spc="-25" dirty="0">
                <a:latin typeface="Arial"/>
                <a:cs typeface="Arial"/>
              </a:rPr>
              <a:t>i.e.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25" dirty="0">
                <a:latin typeface="Arial"/>
                <a:cs typeface="Arial"/>
              </a:rPr>
              <a:t>randomly 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25" dirty="0">
                <a:latin typeface="Arial"/>
                <a:cs typeface="Arial"/>
              </a:rPr>
              <a:t>replacement from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sample,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25" dirty="0">
                <a:latin typeface="Arial"/>
                <a:cs typeface="Arial"/>
              </a:rPr>
              <a:t>this time 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25" dirty="0">
                <a:latin typeface="Arial"/>
                <a:cs typeface="Arial"/>
              </a:rPr>
              <a:t>shift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bootstrap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be </a:t>
            </a:r>
            <a:r>
              <a:rPr sz="1200" u="sng" spc="-2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centered 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 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12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null</a:t>
            </a:r>
            <a:r>
              <a:rPr sz="1200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</a:t>
            </a:r>
            <a:r>
              <a:rPr sz="1200" spc="-4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650" y="-3116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</a:t>
            </a:r>
          </a:p>
        </p:txBody>
      </p:sp>
    </p:spTree>
    <p:extLst>
      <p:ext uri="{BB962C8B-B14F-4D97-AF65-F5344CB8AC3E}">
        <p14:creationId xmlns:p14="http://schemas.microsoft.com/office/powerpoint/2010/main" val="30343259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31440">
              <a:lnSpc>
                <a:spcPct val="100000"/>
              </a:lnSpc>
              <a:spcBef>
                <a:spcPts val="135"/>
              </a:spcBef>
            </a:pPr>
            <a:r>
              <a:rPr spc="35" dirty="0"/>
              <a:t>Bootstrap </a:t>
            </a:r>
            <a:r>
              <a:rPr spc="25" dirty="0"/>
              <a:t>testing for </a:t>
            </a:r>
            <a:r>
              <a:rPr spc="-5" dirty="0"/>
              <a:t>a</a:t>
            </a:r>
            <a:r>
              <a:rPr spc="-105" dirty="0"/>
              <a:t> </a:t>
            </a:r>
            <a:r>
              <a:rPr spc="15" dirty="0"/>
              <a:t>mean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600" y="502399"/>
            <a:ext cx="3826510" cy="18966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5" dirty="0">
                <a:latin typeface="Arial"/>
                <a:cs typeface="Arial"/>
              </a:rPr>
              <a:t>This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45" dirty="0">
                <a:latin typeface="Arial"/>
                <a:cs typeface="Arial"/>
              </a:rPr>
              <a:t>very </a:t>
            </a:r>
            <a:r>
              <a:rPr sz="1200" spc="-40" dirty="0">
                <a:latin typeface="Arial"/>
                <a:cs typeface="Arial"/>
              </a:rPr>
              <a:t>similar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10" dirty="0">
                <a:latin typeface="Arial"/>
                <a:cs typeface="Arial"/>
              </a:rPr>
              <a:t>bootstrapping, </a:t>
            </a:r>
            <a:r>
              <a:rPr sz="1200" spc="-25" dirty="0">
                <a:latin typeface="Arial"/>
                <a:cs typeface="Arial"/>
              </a:rPr>
              <a:t>i.e.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25" dirty="0">
                <a:latin typeface="Arial"/>
                <a:cs typeface="Arial"/>
              </a:rPr>
              <a:t>randomly 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25" dirty="0">
                <a:latin typeface="Arial"/>
                <a:cs typeface="Arial"/>
              </a:rPr>
              <a:t>replacement from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sample,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25" dirty="0">
                <a:latin typeface="Arial"/>
                <a:cs typeface="Arial"/>
              </a:rPr>
              <a:t>this time 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25" dirty="0">
                <a:latin typeface="Arial"/>
                <a:cs typeface="Arial"/>
              </a:rPr>
              <a:t>shift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bootstrap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be </a:t>
            </a:r>
            <a:r>
              <a:rPr sz="1200" u="sng" spc="-2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centered 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 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12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null</a:t>
            </a:r>
            <a:r>
              <a:rPr sz="1200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</a:t>
            </a:r>
            <a:r>
              <a:rPr sz="1200" spc="-4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94310" marR="69215" indent="-182245">
              <a:lnSpc>
                <a:spcPct val="100000"/>
              </a:lnSpc>
              <a:spcBef>
                <a:spcPts val="31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 smtClean="0">
                <a:latin typeface="Arial"/>
                <a:cs typeface="Arial"/>
              </a:rPr>
              <a:t>The </a:t>
            </a:r>
            <a:r>
              <a:rPr sz="1200" b="1" spc="-25" dirty="0" smtClean="0">
                <a:latin typeface="Arial"/>
                <a:cs typeface="Arial"/>
              </a:rPr>
              <a:t>p-value</a:t>
            </a:r>
            <a:r>
              <a:rPr sz="1200" spc="-25" dirty="0" smtClean="0">
                <a:latin typeface="Arial"/>
                <a:cs typeface="Arial"/>
              </a:rPr>
              <a:t> </a:t>
            </a:r>
            <a:r>
              <a:rPr sz="1200" spc="-40" dirty="0" smtClean="0">
                <a:latin typeface="Arial"/>
                <a:cs typeface="Arial"/>
              </a:rPr>
              <a:t>is </a:t>
            </a:r>
            <a:r>
              <a:rPr sz="1200" spc="-25" dirty="0" smtClean="0">
                <a:latin typeface="Arial"/>
                <a:cs typeface="Arial"/>
              </a:rPr>
              <a:t>then </a:t>
            </a:r>
            <a:r>
              <a:rPr sz="1200" spc="-30" dirty="0" smtClean="0">
                <a:latin typeface="Arial"/>
                <a:cs typeface="Arial"/>
              </a:rPr>
              <a:t>deﬁned </a:t>
            </a:r>
            <a:r>
              <a:rPr sz="1200" spc="-40" dirty="0" smtClean="0">
                <a:latin typeface="Arial"/>
                <a:cs typeface="Arial"/>
              </a:rPr>
              <a:t>as </a:t>
            </a:r>
            <a:r>
              <a:rPr sz="1200" spc="-20" dirty="0" smtClean="0">
                <a:latin typeface="Arial"/>
                <a:cs typeface="Arial"/>
              </a:rPr>
              <a:t>the </a:t>
            </a:r>
            <a:r>
              <a:rPr sz="1200" u="sng" spc="-15" dirty="0" smtClean="0">
                <a:latin typeface="Arial"/>
                <a:cs typeface="Arial"/>
              </a:rPr>
              <a:t>proportion of  </a:t>
            </a:r>
            <a:r>
              <a:rPr sz="1200" u="sng" spc="-30" dirty="0" smtClean="0">
                <a:latin typeface="Arial"/>
                <a:cs typeface="Arial"/>
              </a:rPr>
              <a:t>simulations </a:t>
            </a:r>
            <a:r>
              <a:rPr sz="1200" u="sng" spc="-10" dirty="0" smtClean="0">
                <a:latin typeface="Arial"/>
                <a:cs typeface="Arial"/>
              </a:rPr>
              <a:t>that </a:t>
            </a:r>
            <a:r>
              <a:rPr sz="1200" u="sng" spc="-35" dirty="0" smtClean="0">
                <a:latin typeface="Arial"/>
                <a:cs typeface="Arial"/>
              </a:rPr>
              <a:t>yield </a:t>
            </a:r>
            <a:r>
              <a:rPr sz="1200" u="sng" spc="-50" dirty="0" smtClean="0">
                <a:latin typeface="Arial"/>
                <a:cs typeface="Arial"/>
              </a:rPr>
              <a:t>a </a:t>
            </a:r>
            <a:r>
              <a:rPr sz="1200" u="sng" spc="-30" dirty="0" smtClean="0">
                <a:latin typeface="Arial"/>
                <a:cs typeface="Arial"/>
              </a:rPr>
              <a:t>sample </a:t>
            </a:r>
            <a:r>
              <a:rPr sz="1200" u="sng" spc="-15" dirty="0" smtClean="0">
                <a:latin typeface="Arial"/>
                <a:cs typeface="Arial"/>
              </a:rPr>
              <a:t>statistic </a:t>
            </a:r>
            <a:r>
              <a:rPr lang="en-US" sz="1200" u="sng" spc="-15" dirty="0" smtClean="0">
                <a:latin typeface="Arial"/>
                <a:cs typeface="Arial"/>
              </a:rPr>
              <a:t>at </a:t>
            </a:r>
            <a:r>
              <a:rPr lang="en-US" sz="1200" u="sng" spc="-35" dirty="0" smtClean="0">
                <a:latin typeface="Arial"/>
                <a:cs typeface="Arial"/>
              </a:rPr>
              <a:t>least </a:t>
            </a:r>
            <a:r>
              <a:rPr lang="en-US" sz="1200" u="sng" spc="-40" dirty="0" smtClean="0">
                <a:latin typeface="Arial"/>
                <a:cs typeface="Arial"/>
              </a:rPr>
              <a:t>as </a:t>
            </a:r>
            <a:r>
              <a:rPr lang="en-US" sz="1200" u="sng" spc="-30" dirty="0" smtClean="0">
                <a:latin typeface="Arial"/>
                <a:cs typeface="Arial"/>
              </a:rPr>
              <a:t>extreme </a:t>
            </a:r>
            <a:r>
              <a:rPr lang="en-US" sz="1200" u="sng" spc="-40" dirty="0" smtClean="0">
                <a:latin typeface="Arial"/>
                <a:cs typeface="Arial"/>
              </a:rPr>
              <a:t>as </a:t>
            </a:r>
            <a:r>
              <a:rPr lang="en-US" sz="1200" u="sng" spc="-20" dirty="0" smtClean="0">
                <a:latin typeface="Arial"/>
                <a:cs typeface="Arial"/>
              </a:rPr>
              <a:t>the </a:t>
            </a:r>
            <a:r>
              <a:rPr lang="en-US" sz="1200" u="sng" spc="-30" dirty="0" smtClean="0">
                <a:latin typeface="Arial"/>
                <a:cs typeface="Arial"/>
              </a:rPr>
              <a:t>one </a:t>
            </a:r>
            <a:r>
              <a:rPr lang="en-US" sz="1200" u="sng" spc="-25" dirty="0" smtClean="0">
                <a:latin typeface="Arial"/>
                <a:cs typeface="Arial"/>
              </a:rPr>
              <a:t>observed </a:t>
            </a:r>
            <a:r>
              <a:rPr lang="en-US" sz="1200" i="1" u="sng" spc="-25" dirty="0" smtClean="0">
                <a:latin typeface="Arial"/>
                <a:cs typeface="Arial"/>
              </a:rPr>
              <a:t>in the bootstrap distribution that has been shifted to center at the null </a:t>
            </a:r>
            <a:r>
              <a:rPr lang="en-US" sz="1200" i="1" spc="-25" dirty="0" smtClean="0">
                <a:latin typeface="Arial"/>
                <a:cs typeface="Arial"/>
              </a:rPr>
              <a:t>(aka: the bootstrap distribution that assumes the null value is true).</a:t>
            </a:r>
            <a:endParaRPr sz="1200" i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650" y="-3116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</a:t>
            </a:r>
          </a:p>
        </p:txBody>
      </p:sp>
    </p:spTree>
    <p:extLst>
      <p:ext uri="{BB962C8B-B14F-4D97-AF65-F5344CB8AC3E}">
        <p14:creationId xmlns:p14="http://schemas.microsoft.com/office/powerpoint/2010/main" val="24340726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83769"/>
            <a:ext cx="4222115" cy="64198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284480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Do these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data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provide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convincing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evidence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median  audience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score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horror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movies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greater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than</a:t>
            </a:r>
            <a:r>
              <a:rPr sz="1200" spc="204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40?</a:t>
            </a:r>
            <a:endParaRPr sz="1200" dirty="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10"/>
              </a:spcBef>
            </a:pP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Remember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median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original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sample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was</a:t>
            </a:r>
            <a:r>
              <a:rPr sz="1200" spc="2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43.5.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18168" y="972426"/>
            <a:ext cx="102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Original Bootstrap Distribution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50986" y="2081581"/>
            <a:ext cx="1254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Original Bootstrap Distribution </a:t>
            </a:r>
            <a:r>
              <a:rPr lang="en-US" sz="1200" b="1" i="1" dirty="0" smtClean="0"/>
              <a:t>Shifted to be Centered at Null Value (40)</a:t>
            </a:r>
            <a:endParaRPr lang="en-US" sz="1200" b="1" i="1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1847850" y="1806575"/>
            <a:ext cx="3810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228850" y="1768475"/>
            <a:ext cx="0" cy="76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48566" y="1716654"/>
            <a:ext cx="9718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00B050"/>
                </a:solidFill>
              </a:rPr>
              <a:t>Center: median=45)</a:t>
            </a:r>
            <a:endParaRPr lang="en-US" sz="700" dirty="0">
              <a:solidFill>
                <a:srgbClr val="00B05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90353" y="3054345"/>
            <a:ext cx="214698" cy="123830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 rot="5400000">
            <a:off x="1627237" y="1926775"/>
            <a:ext cx="304801" cy="384684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6" name="TextBox 65"/>
          <p:cNvSpPr txBox="1"/>
          <p:nvPr/>
        </p:nvSpPr>
        <p:spPr>
          <a:xfrm>
            <a:off x="1931497" y="2006630"/>
            <a:ext cx="91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Shift </a:t>
            </a:r>
            <a:r>
              <a:rPr lang="en-US" sz="800" u="sng" dirty="0" smtClean="0"/>
              <a:t>all</a:t>
            </a:r>
            <a:r>
              <a:rPr lang="en-US" sz="800" dirty="0" smtClean="0"/>
              <a:t> points </a:t>
            </a:r>
            <a:r>
              <a:rPr lang="en-US" sz="800" dirty="0" smtClean="0"/>
              <a:t>to the left by </a:t>
            </a:r>
            <a:r>
              <a:rPr lang="en-US" sz="800" dirty="0" smtClean="0"/>
              <a:t>3.5</a:t>
            </a:r>
            <a:endParaRPr lang="en-US" sz="800" dirty="0"/>
          </a:p>
        </p:txBody>
      </p:sp>
      <p:sp>
        <p:nvSpPr>
          <p:cNvPr id="15" name="Rectangle 14"/>
          <p:cNvSpPr/>
          <p:nvPr/>
        </p:nvSpPr>
        <p:spPr>
          <a:xfrm>
            <a:off x="247650" y="-3116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906" y="842866"/>
            <a:ext cx="2687320" cy="11156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2450" y="2340978"/>
            <a:ext cx="2341336" cy="992654"/>
          </a:xfrm>
          <a:prstGeom prst="rect">
            <a:avLst/>
          </a:prstGeom>
        </p:spPr>
      </p:pic>
      <p:sp>
        <p:nvSpPr>
          <p:cNvPr id="19" name="object 51"/>
          <p:cNvSpPr txBox="1"/>
          <p:nvPr/>
        </p:nvSpPr>
        <p:spPr>
          <a:xfrm>
            <a:off x="95250" y="1991015"/>
            <a:ext cx="1676400" cy="64953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405"/>
              </a:spcBef>
            </a:pPr>
            <a:r>
              <a:rPr lang="en-US" sz="1100" i="1" u="sng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Hypotheses</a:t>
            </a:r>
            <a:r>
              <a:rPr lang="en-US" sz="1100" i="1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:</a:t>
            </a:r>
          </a:p>
          <a:p>
            <a:pPr marL="39370">
              <a:lnSpc>
                <a:spcPct val="100000"/>
              </a:lnSpc>
              <a:spcBef>
                <a:spcPts val="405"/>
              </a:spcBef>
            </a:pPr>
            <a:r>
              <a:rPr sz="1100" i="1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H</a:t>
            </a:r>
            <a:r>
              <a:rPr sz="1100" spc="15" baseline="-13888" dirty="0" smtClean="0">
                <a:solidFill>
                  <a:srgbClr val="024F84"/>
                </a:solidFill>
                <a:latin typeface="Times New Roman"/>
                <a:cs typeface="Times New Roman"/>
              </a:rPr>
              <a:t>0  </a:t>
            </a:r>
            <a:r>
              <a:rPr sz="1100" spc="-10" dirty="0">
                <a:solidFill>
                  <a:srgbClr val="024F84"/>
                </a:solidFill>
                <a:latin typeface="Arial"/>
                <a:cs typeface="Arial"/>
              </a:rPr>
              <a:t>:  </a:t>
            </a:r>
            <a:r>
              <a:rPr lang="en-US" sz="1100" i="1" spc="25" dirty="0" smtClean="0">
                <a:latin typeface="Times New Roman"/>
                <a:cs typeface="Times New Roman"/>
              </a:rPr>
              <a:t>pop. m</a:t>
            </a:r>
            <a:r>
              <a:rPr sz="1100" i="1" spc="25" dirty="0" smtClean="0">
                <a:latin typeface="Times New Roman"/>
                <a:cs typeface="Times New Roman"/>
              </a:rPr>
              <a:t>edian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40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100" i="1" spc="45" dirty="0">
                <a:solidFill>
                  <a:srgbClr val="024F84"/>
                </a:solidFill>
                <a:latin typeface="Times New Roman"/>
                <a:cs typeface="Times New Roman"/>
              </a:rPr>
              <a:t>H</a:t>
            </a:r>
            <a:r>
              <a:rPr sz="1100" i="1" spc="67" baseline="-13888" dirty="0">
                <a:solidFill>
                  <a:srgbClr val="024F84"/>
                </a:solidFill>
                <a:latin typeface="Georgia"/>
                <a:cs typeface="Georgia"/>
              </a:rPr>
              <a:t>A  </a:t>
            </a:r>
            <a:r>
              <a:rPr sz="1100" spc="-10" dirty="0">
                <a:solidFill>
                  <a:srgbClr val="024F84"/>
                </a:solidFill>
                <a:latin typeface="Arial"/>
                <a:cs typeface="Arial"/>
              </a:rPr>
              <a:t>:  </a:t>
            </a:r>
            <a:r>
              <a:rPr lang="en-US" sz="1100" i="1" spc="25" dirty="0" smtClean="0">
                <a:latin typeface="Times New Roman"/>
                <a:cs typeface="Times New Roman"/>
              </a:rPr>
              <a:t>pop. m</a:t>
            </a:r>
            <a:r>
              <a:rPr sz="1100" i="1" spc="25" dirty="0" smtClean="0">
                <a:latin typeface="Times New Roman"/>
                <a:cs typeface="Times New Roman"/>
              </a:rPr>
              <a:t>edian </a:t>
            </a:r>
            <a:r>
              <a:rPr sz="1100" i="1" spc="100" dirty="0">
                <a:latin typeface="Times New Roman"/>
                <a:cs typeface="Times New Roman"/>
              </a:rPr>
              <a:t>&gt;</a:t>
            </a:r>
            <a:r>
              <a:rPr sz="1100" i="1" spc="-190" dirty="0">
                <a:latin typeface="Times New Roman"/>
                <a:cs typeface="Times New Roman"/>
              </a:rPr>
              <a:t> </a:t>
            </a:r>
            <a:r>
              <a:rPr sz="1100" spc="-85" dirty="0">
                <a:latin typeface="Arial"/>
                <a:cs typeface="Arial"/>
              </a:rPr>
              <a:t>40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8252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769" y="1294635"/>
            <a:ext cx="2739969" cy="116166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92912" y="183769"/>
            <a:ext cx="4222115" cy="64198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284480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Do these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data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provide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convincing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evidence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median  audience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score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horror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movies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greater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than</a:t>
            </a:r>
            <a:r>
              <a:rPr sz="1200" spc="204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40?</a:t>
            </a:r>
            <a:endParaRPr sz="120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10"/>
              </a:spcBef>
            </a:pP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Remember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median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original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sample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was</a:t>
            </a:r>
            <a:r>
              <a:rPr sz="1200" spc="2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43.5.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27186" y="934897"/>
            <a:ext cx="1254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Original Bootstrap Distribution </a:t>
            </a:r>
            <a:r>
              <a:rPr lang="en-US" sz="1200" b="1" i="1" dirty="0" smtClean="0"/>
              <a:t>Shifted to be Centered at Null Value (40)</a:t>
            </a:r>
            <a:endParaRPr lang="en-US" sz="12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247650" y="-3116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</a:t>
            </a:r>
          </a:p>
        </p:txBody>
      </p:sp>
      <p:sp>
        <p:nvSpPr>
          <p:cNvPr id="16" name="object 51"/>
          <p:cNvSpPr txBox="1"/>
          <p:nvPr/>
        </p:nvSpPr>
        <p:spPr>
          <a:xfrm>
            <a:off x="95250" y="885524"/>
            <a:ext cx="1676400" cy="64953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405"/>
              </a:spcBef>
            </a:pPr>
            <a:r>
              <a:rPr lang="en-US" sz="1100" i="1" u="sng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Hypotheses</a:t>
            </a:r>
            <a:r>
              <a:rPr lang="en-US" sz="1100" i="1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:</a:t>
            </a:r>
          </a:p>
          <a:p>
            <a:pPr marL="39370">
              <a:lnSpc>
                <a:spcPct val="100000"/>
              </a:lnSpc>
              <a:spcBef>
                <a:spcPts val="405"/>
              </a:spcBef>
            </a:pPr>
            <a:r>
              <a:rPr sz="1100" i="1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H</a:t>
            </a:r>
            <a:r>
              <a:rPr sz="1100" spc="15" baseline="-13888" dirty="0" smtClean="0">
                <a:solidFill>
                  <a:srgbClr val="024F84"/>
                </a:solidFill>
                <a:latin typeface="Times New Roman"/>
                <a:cs typeface="Times New Roman"/>
              </a:rPr>
              <a:t>0  </a:t>
            </a:r>
            <a:r>
              <a:rPr sz="1100" spc="-10" dirty="0">
                <a:solidFill>
                  <a:srgbClr val="024F84"/>
                </a:solidFill>
                <a:latin typeface="Arial"/>
                <a:cs typeface="Arial"/>
              </a:rPr>
              <a:t>:  </a:t>
            </a:r>
            <a:r>
              <a:rPr lang="en-US" sz="1100" i="1" spc="25" dirty="0" smtClean="0">
                <a:latin typeface="Times New Roman"/>
                <a:cs typeface="Times New Roman"/>
              </a:rPr>
              <a:t>pop. m</a:t>
            </a:r>
            <a:r>
              <a:rPr sz="1100" i="1" spc="25" dirty="0" smtClean="0">
                <a:latin typeface="Times New Roman"/>
                <a:cs typeface="Times New Roman"/>
              </a:rPr>
              <a:t>edian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40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100" i="1" spc="45" dirty="0">
                <a:solidFill>
                  <a:srgbClr val="024F84"/>
                </a:solidFill>
                <a:latin typeface="Times New Roman"/>
                <a:cs typeface="Times New Roman"/>
              </a:rPr>
              <a:t>H</a:t>
            </a:r>
            <a:r>
              <a:rPr sz="1100" i="1" spc="67" baseline="-13888" dirty="0">
                <a:solidFill>
                  <a:srgbClr val="024F84"/>
                </a:solidFill>
                <a:latin typeface="Georgia"/>
                <a:cs typeface="Georgia"/>
              </a:rPr>
              <a:t>A  </a:t>
            </a:r>
            <a:r>
              <a:rPr sz="1100" spc="-10" dirty="0">
                <a:solidFill>
                  <a:srgbClr val="024F84"/>
                </a:solidFill>
                <a:latin typeface="Arial"/>
                <a:cs typeface="Arial"/>
              </a:rPr>
              <a:t>:  </a:t>
            </a:r>
            <a:r>
              <a:rPr lang="en-US" sz="1100" i="1" spc="25" dirty="0" smtClean="0">
                <a:latin typeface="Times New Roman"/>
                <a:cs typeface="Times New Roman"/>
              </a:rPr>
              <a:t>pop. m</a:t>
            </a:r>
            <a:r>
              <a:rPr sz="1100" i="1" spc="25" dirty="0" smtClean="0">
                <a:latin typeface="Times New Roman"/>
                <a:cs typeface="Times New Roman"/>
              </a:rPr>
              <a:t>edian </a:t>
            </a:r>
            <a:r>
              <a:rPr sz="1100" i="1" spc="100" dirty="0">
                <a:latin typeface="Times New Roman"/>
                <a:cs typeface="Times New Roman"/>
              </a:rPr>
              <a:t>&gt;</a:t>
            </a:r>
            <a:r>
              <a:rPr sz="1100" i="1" spc="-190" dirty="0">
                <a:latin typeface="Times New Roman"/>
                <a:cs typeface="Times New Roman"/>
              </a:rPr>
              <a:t> </a:t>
            </a:r>
            <a:r>
              <a:rPr sz="1100" spc="-85" dirty="0">
                <a:latin typeface="Arial"/>
                <a:cs typeface="Arial"/>
              </a:rPr>
              <a:t>40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8945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769" y="1294635"/>
            <a:ext cx="2739969" cy="116166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92912" y="183769"/>
            <a:ext cx="4222115" cy="58477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284480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Do these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data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provide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convincing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evidence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median  audience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score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horror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movies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greater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than</a:t>
            </a:r>
            <a:r>
              <a:rPr sz="1200" spc="204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40?</a:t>
            </a:r>
            <a:endParaRPr sz="1200" dirty="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10"/>
              </a:spcBef>
            </a:pP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Remember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070C0"/>
                </a:solidFill>
                <a:latin typeface="Arial"/>
                <a:cs typeface="Arial"/>
              </a:rPr>
              <a:t>median </a:t>
            </a:r>
            <a:r>
              <a:rPr sz="1200" spc="-15" dirty="0">
                <a:solidFill>
                  <a:srgbClr val="0070C0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070C0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070C0"/>
                </a:solidFill>
                <a:latin typeface="Arial"/>
                <a:cs typeface="Arial"/>
              </a:rPr>
              <a:t>original </a:t>
            </a:r>
            <a:r>
              <a:rPr sz="1200" spc="-30" dirty="0">
                <a:solidFill>
                  <a:srgbClr val="0070C0"/>
                </a:solidFill>
                <a:latin typeface="Arial"/>
                <a:cs typeface="Arial"/>
              </a:rPr>
              <a:t>sample </a:t>
            </a:r>
            <a:r>
              <a:rPr sz="1200" spc="-25" dirty="0">
                <a:solidFill>
                  <a:srgbClr val="0070C0"/>
                </a:solidFill>
                <a:latin typeface="Arial"/>
                <a:cs typeface="Arial"/>
              </a:rPr>
              <a:t>was</a:t>
            </a:r>
            <a:r>
              <a:rPr sz="1200" spc="2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43.5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27186" y="934897"/>
            <a:ext cx="1254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Original Bootstrap Distribution </a:t>
            </a:r>
            <a:r>
              <a:rPr lang="en-US" sz="1200" b="1" i="1" dirty="0" smtClean="0"/>
              <a:t>Shifted to be Centered at Null Value (40)</a:t>
            </a:r>
            <a:endParaRPr lang="en-US" sz="1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81050" y="2604107"/>
            <a:ext cx="3429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solidFill>
                  <a:srgbClr val="C00000"/>
                </a:solidFill>
              </a:rPr>
              <a:t>p-value</a:t>
            </a:r>
            <a:r>
              <a:rPr lang="en-US" sz="1100" dirty="0" smtClean="0">
                <a:solidFill>
                  <a:srgbClr val="7030A0"/>
                </a:solidFill>
              </a:rPr>
              <a:t>: proportion of simulations where the simulated bootstrap sample median is at least as extreme as the one observed (</a:t>
            </a:r>
            <a:r>
              <a:rPr lang="en-US" sz="1100" dirty="0" smtClean="0">
                <a:solidFill>
                  <a:srgbClr val="0070C0"/>
                </a:solidFill>
              </a:rPr>
              <a:t>43.5</a:t>
            </a:r>
            <a:r>
              <a:rPr lang="en-US" sz="1100" dirty="0" smtClean="0">
                <a:solidFill>
                  <a:srgbClr val="7030A0"/>
                </a:solidFill>
              </a:rPr>
              <a:t>). →</a:t>
            </a:r>
            <a:r>
              <a:rPr lang="en-US" sz="1100" dirty="0" smtClean="0">
                <a:solidFill>
                  <a:srgbClr val="C00000"/>
                </a:solidFill>
              </a:rPr>
              <a:t>20</a:t>
            </a:r>
            <a:r>
              <a:rPr lang="en-US" sz="1100" dirty="0" smtClean="0">
                <a:solidFill>
                  <a:srgbClr val="7030A0"/>
                </a:solidFill>
              </a:rPr>
              <a:t>/100 = 0.20</a:t>
            </a:r>
            <a:endParaRPr lang="en-US" sz="11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650" y="-3116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5551" y="1654175"/>
            <a:ext cx="876300" cy="314325"/>
          </a:xfrm>
          <a:prstGeom prst="rect">
            <a:avLst/>
          </a:prstGeom>
        </p:spPr>
      </p:pic>
      <p:sp>
        <p:nvSpPr>
          <p:cNvPr id="11" name="object 51"/>
          <p:cNvSpPr txBox="1"/>
          <p:nvPr/>
        </p:nvSpPr>
        <p:spPr>
          <a:xfrm>
            <a:off x="95250" y="885524"/>
            <a:ext cx="1676400" cy="64953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405"/>
              </a:spcBef>
            </a:pPr>
            <a:r>
              <a:rPr lang="en-US" sz="1100" i="1" u="sng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Hypotheses</a:t>
            </a:r>
            <a:r>
              <a:rPr lang="en-US" sz="1100" i="1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:</a:t>
            </a:r>
          </a:p>
          <a:p>
            <a:pPr marL="39370">
              <a:lnSpc>
                <a:spcPct val="100000"/>
              </a:lnSpc>
              <a:spcBef>
                <a:spcPts val="405"/>
              </a:spcBef>
            </a:pPr>
            <a:r>
              <a:rPr sz="1100" i="1" spc="10" dirty="0" smtClean="0">
                <a:solidFill>
                  <a:srgbClr val="024F84"/>
                </a:solidFill>
                <a:latin typeface="Times New Roman"/>
                <a:cs typeface="Times New Roman"/>
              </a:rPr>
              <a:t>H</a:t>
            </a:r>
            <a:r>
              <a:rPr sz="1100" spc="15" baseline="-13888" dirty="0" smtClean="0">
                <a:solidFill>
                  <a:srgbClr val="024F84"/>
                </a:solidFill>
                <a:latin typeface="Times New Roman"/>
                <a:cs typeface="Times New Roman"/>
              </a:rPr>
              <a:t>0  </a:t>
            </a:r>
            <a:r>
              <a:rPr sz="1100" spc="-10" dirty="0">
                <a:solidFill>
                  <a:srgbClr val="024F84"/>
                </a:solidFill>
                <a:latin typeface="Arial"/>
                <a:cs typeface="Arial"/>
              </a:rPr>
              <a:t>:  </a:t>
            </a:r>
            <a:r>
              <a:rPr lang="en-US" sz="1100" i="1" spc="25" dirty="0" smtClean="0">
                <a:latin typeface="Times New Roman"/>
                <a:cs typeface="Times New Roman"/>
              </a:rPr>
              <a:t>pop. m</a:t>
            </a:r>
            <a:r>
              <a:rPr sz="1100" i="1" spc="25" dirty="0" smtClean="0">
                <a:latin typeface="Times New Roman"/>
                <a:cs typeface="Times New Roman"/>
              </a:rPr>
              <a:t>edian </a:t>
            </a:r>
            <a:r>
              <a:rPr sz="1100" spc="204" dirty="0">
                <a:latin typeface="Arial"/>
                <a:cs typeface="Arial"/>
              </a:rPr>
              <a:t>=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40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100" i="1" spc="45" dirty="0">
                <a:solidFill>
                  <a:srgbClr val="024F84"/>
                </a:solidFill>
                <a:latin typeface="Times New Roman"/>
                <a:cs typeface="Times New Roman"/>
              </a:rPr>
              <a:t>H</a:t>
            </a:r>
            <a:r>
              <a:rPr sz="1100" i="1" spc="67" baseline="-13888" dirty="0">
                <a:solidFill>
                  <a:srgbClr val="024F84"/>
                </a:solidFill>
                <a:latin typeface="Georgia"/>
                <a:cs typeface="Georgia"/>
              </a:rPr>
              <a:t>A  </a:t>
            </a:r>
            <a:r>
              <a:rPr sz="1100" spc="-10" dirty="0">
                <a:solidFill>
                  <a:srgbClr val="024F84"/>
                </a:solidFill>
                <a:latin typeface="Arial"/>
                <a:cs typeface="Arial"/>
              </a:rPr>
              <a:t>:  </a:t>
            </a:r>
            <a:r>
              <a:rPr lang="en-US" sz="1100" i="1" spc="25" dirty="0" smtClean="0">
                <a:latin typeface="Times New Roman"/>
                <a:cs typeface="Times New Roman"/>
              </a:rPr>
              <a:t>pop. m</a:t>
            </a:r>
            <a:r>
              <a:rPr sz="1100" i="1" spc="25" dirty="0" smtClean="0">
                <a:latin typeface="Times New Roman"/>
                <a:cs typeface="Times New Roman"/>
              </a:rPr>
              <a:t>edian </a:t>
            </a:r>
            <a:r>
              <a:rPr sz="1100" i="1" spc="100" dirty="0">
                <a:latin typeface="Times New Roman"/>
                <a:cs typeface="Times New Roman"/>
              </a:rPr>
              <a:t>&gt;</a:t>
            </a:r>
            <a:r>
              <a:rPr sz="1100" i="1" spc="-190" dirty="0">
                <a:latin typeface="Times New Roman"/>
                <a:cs typeface="Times New Roman"/>
              </a:rPr>
              <a:t> </a:t>
            </a:r>
            <a:r>
              <a:rPr sz="1100" spc="-85" dirty="0">
                <a:latin typeface="Arial"/>
                <a:cs typeface="Arial"/>
              </a:rPr>
              <a:t>40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458" y="326679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030A0"/>
                </a:solidFill>
              </a:rPr>
              <a:t>100=Total number of bootstrap statistics in the bootstrap </a:t>
            </a:r>
            <a:r>
              <a:rPr lang="en-US" sz="900" dirty="0" err="1" smtClean="0">
                <a:solidFill>
                  <a:srgbClr val="7030A0"/>
                </a:solidFill>
              </a:rPr>
              <a:t>dist</a:t>
            </a:r>
            <a:endParaRPr lang="en-US" sz="900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09850" y="3178175"/>
            <a:ext cx="381000" cy="17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18753" y="2128367"/>
            <a:ext cx="4289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-5" dirty="0">
                <a:solidFill>
                  <a:srgbClr val="0070C0"/>
                </a:solidFill>
                <a:latin typeface="Arial"/>
                <a:cs typeface="Arial"/>
              </a:rPr>
              <a:t>43.5</a:t>
            </a:r>
            <a:endParaRPr lang="en-US" sz="1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334105" y="1967371"/>
            <a:ext cx="168394" cy="260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7360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6917" y="57937"/>
            <a:ext cx="14859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Summary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10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677" y="878319"/>
            <a:ext cx="3661410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solidFill>
                  <a:srgbClr val="024F84"/>
                </a:solidFill>
              </a:rPr>
              <a:t>1. </a:t>
            </a:r>
            <a:r>
              <a:rPr sz="1200" spc="-10" dirty="0">
                <a:solidFill>
                  <a:srgbClr val="000000"/>
                </a:solidFill>
              </a:rPr>
              <a:t>Bootstrapping </a:t>
            </a:r>
            <a:r>
              <a:rPr sz="1200" spc="10" dirty="0">
                <a:solidFill>
                  <a:srgbClr val="000000"/>
                </a:solidFill>
              </a:rPr>
              <a:t>= </a:t>
            </a:r>
            <a:r>
              <a:rPr sz="1200" spc="-25" dirty="0">
                <a:solidFill>
                  <a:srgbClr val="000000"/>
                </a:solidFill>
              </a:rPr>
              <a:t>sampling </a:t>
            </a:r>
            <a:r>
              <a:rPr sz="1200" spc="-10" dirty="0">
                <a:solidFill>
                  <a:srgbClr val="000000"/>
                </a:solidFill>
              </a:rPr>
              <a:t>with </a:t>
            </a:r>
            <a:r>
              <a:rPr sz="1200" spc="-25" dirty="0">
                <a:solidFill>
                  <a:srgbClr val="000000"/>
                </a:solidFill>
              </a:rPr>
              <a:t>replacement from </a:t>
            </a:r>
            <a:r>
              <a:rPr sz="1200" spc="-20" dirty="0">
                <a:solidFill>
                  <a:srgbClr val="000000"/>
                </a:solidFill>
              </a:rPr>
              <a:t>the  </a:t>
            </a:r>
            <a:r>
              <a:rPr sz="1200" spc="-25" dirty="0">
                <a:solidFill>
                  <a:srgbClr val="000000"/>
                </a:solidFill>
              </a:rPr>
              <a:t>observed</a:t>
            </a:r>
            <a:r>
              <a:rPr sz="1200" spc="-5" dirty="0">
                <a:solidFill>
                  <a:srgbClr val="000000"/>
                </a:solidFill>
              </a:rPr>
              <a:t> </a:t>
            </a:r>
            <a:r>
              <a:rPr sz="1200" spc="-30" dirty="0">
                <a:solidFill>
                  <a:srgbClr val="000000"/>
                </a:solidFill>
              </a:rPr>
              <a:t>sample</a:t>
            </a:r>
            <a:endParaRPr sz="1200"/>
          </a:p>
        </p:txBody>
      </p:sp>
      <p:sp>
        <p:nvSpPr>
          <p:cNvPr id="4" name="object 4"/>
          <p:cNvSpPr txBox="1"/>
          <p:nvPr/>
        </p:nvSpPr>
        <p:spPr>
          <a:xfrm>
            <a:off x="336677" y="1283195"/>
            <a:ext cx="4031615" cy="1200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360" marR="617855" indent="-20066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AutoNum type="arabicPeriod" startAt="2"/>
              <a:tabLst>
                <a:tab pos="213995" algn="l"/>
              </a:tabLst>
            </a:pPr>
            <a:r>
              <a:rPr sz="1200" spc="-10" dirty="0">
                <a:latin typeface="Arial"/>
                <a:cs typeface="Arial"/>
              </a:rPr>
              <a:t>Bootstrap </a:t>
            </a:r>
            <a:r>
              <a:rPr sz="1200" spc="-30" dirty="0">
                <a:latin typeface="Arial"/>
                <a:cs typeface="Arial"/>
              </a:rPr>
              <a:t>percentile </a:t>
            </a:r>
            <a:r>
              <a:rPr sz="1200" spc="-35" dirty="0">
                <a:latin typeface="Arial"/>
                <a:cs typeface="Arial"/>
              </a:rPr>
              <a:t>intervals: </a:t>
            </a:r>
            <a:r>
              <a:rPr sz="1200" spc="-20" dirty="0">
                <a:latin typeface="Arial"/>
                <a:cs typeface="Arial"/>
              </a:rPr>
              <a:t>middle </a:t>
            </a:r>
            <a:r>
              <a:rPr sz="1200" spc="-85" dirty="0">
                <a:latin typeface="Arial"/>
                <a:cs typeface="Arial"/>
              </a:rPr>
              <a:t>XX%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5" dirty="0">
                <a:latin typeface="Arial"/>
                <a:cs typeface="Arial"/>
              </a:rPr>
              <a:t>bootstrap </a:t>
            </a:r>
            <a:r>
              <a:rPr sz="1200" spc="-15" dirty="0">
                <a:latin typeface="Arial"/>
                <a:cs typeface="Arial"/>
              </a:rPr>
              <a:t>distribution</a:t>
            </a:r>
            <a:endParaRPr sz="12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09"/>
              </a:spcBef>
              <a:buClr>
                <a:srgbClr val="024F84"/>
              </a:buClr>
              <a:buAutoNum type="arabicPeriod" startAt="2"/>
              <a:tabLst>
                <a:tab pos="213995" algn="l"/>
              </a:tabLst>
            </a:pPr>
            <a:r>
              <a:rPr sz="1200" spc="-10" dirty="0">
                <a:latin typeface="Arial"/>
                <a:cs typeface="Arial"/>
              </a:rPr>
              <a:t>Bootstrap </a:t>
            </a:r>
            <a:r>
              <a:rPr sz="1200" spc="-75" dirty="0">
                <a:latin typeface="Arial"/>
                <a:cs typeface="Arial"/>
              </a:rPr>
              <a:t>SE </a:t>
            </a:r>
            <a:r>
              <a:rPr sz="1200" spc="-35" dirty="0">
                <a:latin typeface="Arial"/>
                <a:cs typeface="Arial"/>
              </a:rPr>
              <a:t>intervals: </a:t>
            </a:r>
            <a:r>
              <a:rPr sz="1200" spc="-10" dirty="0">
                <a:latin typeface="Arial"/>
                <a:cs typeface="Arial"/>
              </a:rPr>
              <a:t>point </a:t>
            </a:r>
            <a:r>
              <a:rPr sz="1200" spc="-25" dirty="0">
                <a:latin typeface="Arial"/>
                <a:cs typeface="Arial"/>
              </a:rPr>
              <a:t>estimate </a:t>
            </a:r>
            <a:r>
              <a:rPr sz="1200" i="1" spc="270" dirty="0">
                <a:latin typeface="Times New Roman"/>
                <a:cs typeface="Times New Roman"/>
              </a:rPr>
              <a:t>±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spc="-60" dirty="0">
                <a:latin typeface="Arial"/>
                <a:cs typeface="Arial"/>
              </a:rPr>
              <a:t>ME</a:t>
            </a:r>
            <a:endParaRPr sz="1200">
              <a:latin typeface="Arial"/>
              <a:cs typeface="Arial"/>
            </a:endParaRPr>
          </a:p>
          <a:p>
            <a:pPr marL="213360" marR="5080" indent="-200660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rabicPeriod" startAt="2"/>
              <a:tabLst>
                <a:tab pos="213995" algn="l"/>
              </a:tabLst>
            </a:pPr>
            <a:r>
              <a:rPr sz="1200" spc="-10" dirty="0">
                <a:latin typeface="Arial"/>
                <a:cs typeface="Arial"/>
              </a:rPr>
              <a:t>Bootstrap </a:t>
            </a:r>
            <a:r>
              <a:rPr sz="1200" spc="-20" dirty="0">
                <a:latin typeface="Arial"/>
                <a:cs typeface="Arial"/>
              </a:rPr>
              <a:t>testing for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single </a:t>
            </a:r>
            <a:r>
              <a:rPr sz="1200" spc="-30" dirty="0">
                <a:latin typeface="Arial"/>
                <a:cs typeface="Arial"/>
              </a:rPr>
              <a:t>numerical </a:t>
            </a:r>
            <a:r>
              <a:rPr sz="1200" spc="-40" dirty="0">
                <a:latin typeface="Arial"/>
                <a:cs typeface="Arial"/>
              </a:rPr>
              <a:t>variable </a:t>
            </a:r>
            <a:r>
              <a:rPr sz="1200" spc="-35" dirty="0">
                <a:latin typeface="Arial"/>
                <a:cs typeface="Arial"/>
              </a:rPr>
              <a:t>requires  </a:t>
            </a:r>
            <a:r>
              <a:rPr sz="1200" spc="-25" dirty="0">
                <a:latin typeface="Arial"/>
                <a:cs typeface="Arial"/>
              </a:rPr>
              <a:t>shifting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bootstrap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be </a:t>
            </a:r>
            <a:r>
              <a:rPr sz="1200" spc="-25" dirty="0">
                <a:latin typeface="Arial"/>
                <a:cs typeface="Arial"/>
              </a:rPr>
              <a:t>centered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40" dirty="0">
                <a:latin typeface="Arial"/>
                <a:cs typeface="Arial"/>
              </a:rPr>
              <a:t>null  </a:t>
            </a:r>
            <a:r>
              <a:rPr sz="1200" spc="-45" dirty="0">
                <a:latin typeface="Arial"/>
                <a:cs typeface="Arial"/>
              </a:rPr>
              <a:t>value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17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7696" y="57937"/>
            <a:ext cx="59499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First</a:t>
            </a:r>
            <a:r>
              <a:rPr spc="-45" dirty="0"/>
              <a:t> </a:t>
            </a:r>
            <a:r>
              <a:rPr spc="30" dirty="0"/>
              <a:t>look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912" y="518541"/>
            <a:ext cx="4222115" cy="100393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26669" rIns="0" bIns="0" rtlCol="0">
            <a:spAutoFit/>
          </a:bodyPr>
          <a:lstStyle/>
          <a:p>
            <a:pPr marL="59690" marR="117475">
              <a:lnSpc>
                <a:spcPct val="114700"/>
              </a:lnSpc>
              <a:spcBef>
                <a:spcPts val="209"/>
              </a:spcBef>
            </a:pP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histogram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below shows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the distribution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audience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scores 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these movies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(ranging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from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0 </a:t>
            </a:r>
            <a:r>
              <a:rPr sz="1050" spc="2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100).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median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score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in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the 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sample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43.5.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Can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we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apply </a:t>
            </a:r>
            <a:r>
              <a:rPr sz="1050" spc="-45" dirty="0">
                <a:solidFill>
                  <a:srgbClr val="0E3652"/>
                </a:solidFill>
                <a:latin typeface="Arial"/>
                <a:cs typeface="Arial"/>
              </a:rPr>
              <a:t>CLT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based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methods we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have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learned 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so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far </a:t>
            </a:r>
            <a:r>
              <a:rPr sz="1050" spc="2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construct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conﬁdence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interval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for the </a:t>
            </a:r>
            <a:r>
              <a:rPr sz="1050" u="sng" spc="-5" dirty="0">
                <a:solidFill>
                  <a:srgbClr val="0E3652"/>
                </a:solidFill>
                <a:uFill>
                  <a:solidFill>
                    <a:srgbClr val="0E3652"/>
                  </a:solidFill>
                </a:uFill>
                <a:latin typeface="Arial"/>
                <a:cs typeface="Arial"/>
              </a:rPr>
              <a:t>median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RottenTomatoes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score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horror movies.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Why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or why</a:t>
            </a:r>
            <a:r>
              <a:rPr sz="1050" spc="-7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not?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8292" y="2444752"/>
            <a:ext cx="2673985" cy="0"/>
          </a:xfrm>
          <a:custGeom>
            <a:avLst/>
            <a:gdLst/>
            <a:ahLst/>
            <a:cxnLst/>
            <a:rect l="l" t="t" r="r" b="b"/>
            <a:pathLst>
              <a:path w="2673985">
                <a:moveTo>
                  <a:pt x="0" y="0"/>
                </a:moveTo>
                <a:lnTo>
                  <a:pt x="2673732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8292" y="2444752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0293" y="2444752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2202" y="2444752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4203" y="2444752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26113" y="2444752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08114" y="2444752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90024" y="2444752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2024" y="2444752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24796" y="2558930"/>
            <a:ext cx="147320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5" dirty="0">
                <a:latin typeface="Arial"/>
                <a:cs typeface="Arial"/>
              </a:rPr>
              <a:t>10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6797" y="2558930"/>
            <a:ext cx="147320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5" dirty="0">
                <a:latin typeface="Arial"/>
                <a:cs typeface="Arial"/>
              </a:rPr>
              <a:t>20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88707" y="2558930"/>
            <a:ext cx="1293495" cy="4197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  <a:tabLst>
                <a:tab pos="381635" algn="l"/>
                <a:tab pos="763270" algn="l"/>
                <a:tab pos="1145540" algn="l"/>
              </a:tabLst>
            </a:pPr>
            <a:r>
              <a:rPr sz="850" spc="5" dirty="0">
                <a:latin typeface="Arial"/>
                <a:cs typeface="Arial"/>
              </a:rPr>
              <a:t>30	40	50	60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850" spc="5" dirty="0">
                <a:latin typeface="Arial"/>
                <a:cs typeface="Arial"/>
              </a:rPr>
              <a:t>audience</a:t>
            </a:r>
            <a:r>
              <a:rPr sz="850" spc="-10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scores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16528" y="2558930"/>
            <a:ext cx="147320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5" dirty="0">
                <a:latin typeface="Arial"/>
                <a:cs typeface="Arial"/>
              </a:rPr>
              <a:t>70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98438" y="2558930"/>
            <a:ext cx="147320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5" dirty="0">
                <a:latin typeface="Arial"/>
                <a:cs typeface="Arial"/>
              </a:rPr>
              <a:t>80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1375" y="1686402"/>
            <a:ext cx="0" cy="729615"/>
          </a:xfrm>
          <a:custGeom>
            <a:avLst/>
            <a:gdLst/>
            <a:ahLst/>
            <a:cxnLst/>
            <a:rect l="l" t="t" r="r" b="b"/>
            <a:pathLst>
              <a:path h="729614">
                <a:moveTo>
                  <a:pt x="0" y="729183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5749" y="2415585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65626" y="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5749" y="2294085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65626" y="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5749" y="2172494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65626" y="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5749" y="2050993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65626" y="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5749" y="1929493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65626" y="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49" y="1807902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65626" y="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5749" y="1686402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65626" y="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22155" y="2372498"/>
            <a:ext cx="147955" cy="8636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50" dirty="0"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2155" y="2129407"/>
            <a:ext cx="147955" cy="8636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50" dirty="0">
                <a:latin typeface="Arial"/>
                <a:cs typeface="Arial"/>
              </a:rPr>
              <a:t>2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2155" y="1886315"/>
            <a:ext cx="147955" cy="8636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50" dirty="0">
                <a:latin typeface="Arial"/>
                <a:cs typeface="Arial"/>
              </a:rPr>
              <a:t>4</a:t>
            </a:r>
            <a:endParaRPr sz="8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2155" y="1643315"/>
            <a:ext cx="147955" cy="8636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50" dirty="0">
                <a:latin typeface="Arial"/>
                <a:cs typeface="Arial"/>
              </a:rPr>
              <a:t>6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98292" y="2294085"/>
            <a:ext cx="382270" cy="121920"/>
          </a:xfrm>
          <a:custGeom>
            <a:avLst/>
            <a:gdLst/>
            <a:ahLst/>
            <a:cxnLst/>
            <a:rect l="l" t="t" r="r" b="b"/>
            <a:pathLst>
              <a:path w="382269" h="121919">
                <a:moveTo>
                  <a:pt x="0" y="121500"/>
                </a:moveTo>
                <a:lnTo>
                  <a:pt x="381909" y="121500"/>
                </a:lnTo>
                <a:lnTo>
                  <a:pt x="381909" y="0"/>
                </a:lnTo>
                <a:lnTo>
                  <a:pt x="0" y="0"/>
                </a:lnTo>
                <a:lnTo>
                  <a:pt x="0" y="121500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8292" y="2294085"/>
            <a:ext cx="382270" cy="121920"/>
          </a:xfrm>
          <a:custGeom>
            <a:avLst/>
            <a:gdLst/>
            <a:ahLst/>
            <a:cxnLst/>
            <a:rect l="l" t="t" r="r" b="b"/>
            <a:pathLst>
              <a:path w="382269" h="121919">
                <a:moveTo>
                  <a:pt x="0" y="121500"/>
                </a:moveTo>
                <a:lnTo>
                  <a:pt x="381909" y="121500"/>
                </a:lnTo>
                <a:lnTo>
                  <a:pt x="381909" y="0"/>
                </a:lnTo>
                <a:lnTo>
                  <a:pt x="0" y="0"/>
                </a:lnTo>
                <a:lnTo>
                  <a:pt x="0" y="121500"/>
                </a:lnTo>
                <a:close/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0293" y="1929493"/>
            <a:ext cx="382270" cy="486409"/>
          </a:xfrm>
          <a:custGeom>
            <a:avLst/>
            <a:gdLst/>
            <a:ahLst/>
            <a:cxnLst/>
            <a:rect l="l" t="t" r="r" b="b"/>
            <a:pathLst>
              <a:path w="382269" h="486410">
                <a:moveTo>
                  <a:pt x="0" y="486091"/>
                </a:moveTo>
                <a:lnTo>
                  <a:pt x="381909" y="486091"/>
                </a:lnTo>
                <a:lnTo>
                  <a:pt x="381909" y="0"/>
                </a:lnTo>
                <a:lnTo>
                  <a:pt x="0" y="0"/>
                </a:lnTo>
                <a:lnTo>
                  <a:pt x="0" y="486091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0293" y="1929493"/>
            <a:ext cx="382270" cy="486409"/>
          </a:xfrm>
          <a:custGeom>
            <a:avLst/>
            <a:gdLst/>
            <a:ahLst/>
            <a:cxnLst/>
            <a:rect l="l" t="t" r="r" b="b"/>
            <a:pathLst>
              <a:path w="382269" h="486410">
                <a:moveTo>
                  <a:pt x="0" y="486091"/>
                </a:moveTo>
                <a:lnTo>
                  <a:pt x="381909" y="486091"/>
                </a:lnTo>
                <a:lnTo>
                  <a:pt x="381909" y="0"/>
                </a:lnTo>
                <a:lnTo>
                  <a:pt x="0" y="0"/>
                </a:lnTo>
                <a:lnTo>
                  <a:pt x="0" y="486091"/>
                </a:lnTo>
                <a:close/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62202" y="2172494"/>
            <a:ext cx="382270" cy="243204"/>
          </a:xfrm>
          <a:custGeom>
            <a:avLst/>
            <a:gdLst/>
            <a:ahLst/>
            <a:cxnLst/>
            <a:rect l="l" t="t" r="r" b="b"/>
            <a:pathLst>
              <a:path w="382269" h="243205">
                <a:moveTo>
                  <a:pt x="0" y="243091"/>
                </a:moveTo>
                <a:lnTo>
                  <a:pt x="381909" y="243091"/>
                </a:lnTo>
                <a:lnTo>
                  <a:pt x="381909" y="0"/>
                </a:lnTo>
                <a:lnTo>
                  <a:pt x="0" y="0"/>
                </a:lnTo>
                <a:lnTo>
                  <a:pt x="0" y="243091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62202" y="2172494"/>
            <a:ext cx="382270" cy="243204"/>
          </a:xfrm>
          <a:custGeom>
            <a:avLst/>
            <a:gdLst/>
            <a:ahLst/>
            <a:cxnLst/>
            <a:rect l="l" t="t" r="r" b="b"/>
            <a:pathLst>
              <a:path w="382269" h="243205">
                <a:moveTo>
                  <a:pt x="0" y="243091"/>
                </a:moveTo>
                <a:lnTo>
                  <a:pt x="381909" y="243091"/>
                </a:lnTo>
                <a:lnTo>
                  <a:pt x="381909" y="0"/>
                </a:lnTo>
                <a:lnTo>
                  <a:pt x="0" y="0"/>
                </a:lnTo>
                <a:lnTo>
                  <a:pt x="0" y="243091"/>
                </a:lnTo>
                <a:close/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44203" y="1686402"/>
            <a:ext cx="382270" cy="729615"/>
          </a:xfrm>
          <a:custGeom>
            <a:avLst/>
            <a:gdLst/>
            <a:ahLst/>
            <a:cxnLst/>
            <a:rect l="l" t="t" r="r" b="b"/>
            <a:pathLst>
              <a:path w="382269" h="729614">
                <a:moveTo>
                  <a:pt x="0" y="729183"/>
                </a:moveTo>
                <a:lnTo>
                  <a:pt x="381909" y="729183"/>
                </a:lnTo>
                <a:lnTo>
                  <a:pt x="381909" y="0"/>
                </a:lnTo>
                <a:lnTo>
                  <a:pt x="0" y="0"/>
                </a:lnTo>
                <a:lnTo>
                  <a:pt x="0" y="729183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44203" y="1686402"/>
            <a:ext cx="382270" cy="729615"/>
          </a:xfrm>
          <a:custGeom>
            <a:avLst/>
            <a:gdLst/>
            <a:ahLst/>
            <a:cxnLst/>
            <a:rect l="l" t="t" r="r" b="b"/>
            <a:pathLst>
              <a:path w="382269" h="729614">
                <a:moveTo>
                  <a:pt x="0" y="729183"/>
                </a:moveTo>
                <a:lnTo>
                  <a:pt x="381909" y="729183"/>
                </a:lnTo>
                <a:lnTo>
                  <a:pt x="381909" y="0"/>
                </a:lnTo>
                <a:lnTo>
                  <a:pt x="0" y="0"/>
                </a:lnTo>
                <a:lnTo>
                  <a:pt x="0" y="729183"/>
                </a:lnTo>
                <a:close/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26113" y="1929493"/>
            <a:ext cx="382270" cy="486409"/>
          </a:xfrm>
          <a:custGeom>
            <a:avLst/>
            <a:gdLst/>
            <a:ahLst/>
            <a:cxnLst/>
            <a:rect l="l" t="t" r="r" b="b"/>
            <a:pathLst>
              <a:path w="382269" h="486410">
                <a:moveTo>
                  <a:pt x="0" y="486091"/>
                </a:moveTo>
                <a:lnTo>
                  <a:pt x="381909" y="486091"/>
                </a:lnTo>
                <a:lnTo>
                  <a:pt x="381909" y="0"/>
                </a:lnTo>
                <a:lnTo>
                  <a:pt x="0" y="0"/>
                </a:lnTo>
                <a:lnTo>
                  <a:pt x="0" y="486091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26113" y="1929493"/>
            <a:ext cx="382270" cy="486409"/>
          </a:xfrm>
          <a:custGeom>
            <a:avLst/>
            <a:gdLst/>
            <a:ahLst/>
            <a:cxnLst/>
            <a:rect l="l" t="t" r="r" b="b"/>
            <a:pathLst>
              <a:path w="382269" h="486410">
                <a:moveTo>
                  <a:pt x="0" y="486091"/>
                </a:moveTo>
                <a:lnTo>
                  <a:pt x="381909" y="486091"/>
                </a:lnTo>
                <a:lnTo>
                  <a:pt x="381909" y="0"/>
                </a:lnTo>
                <a:lnTo>
                  <a:pt x="0" y="0"/>
                </a:lnTo>
                <a:lnTo>
                  <a:pt x="0" y="486091"/>
                </a:lnTo>
                <a:close/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08114" y="2172494"/>
            <a:ext cx="382270" cy="243204"/>
          </a:xfrm>
          <a:custGeom>
            <a:avLst/>
            <a:gdLst/>
            <a:ahLst/>
            <a:cxnLst/>
            <a:rect l="l" t="t" r="r" b="b"/>
            <a:pathLst>
              <a:path w="382270" h="243205">
                <a:moveTo>
                  <a:pt x="0" y="243091"/>
                </a:moveTo>
                <a:lnTo>
                  <a:pt x="381909" y="243091"/>
                </a:lnTo>
                <a:lnTo>
                  <a:pt x="381909" y="0"/>
                </a:lnTo>
                <a:lnTo>
                  <a:pt x="0" y="0"/>
                </a:lnTo>
                <a:lnTo>
                  <a:pt x="0" y="243091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08114" y="2172494"/>
            <a:ext cx="382270" cy="243204"/>
          </a:xfrm>
          <a:custGeom>
            <a:avLst/>
            <a:gdLst/>
            <a:ahLst/>
            <a:cxnLst/>
            <a:rect l="l" t="t" r="r" b="b"/>
            <a:pathLst>
              <a:path w="382270" h="243205">
                <a:moveTo>
                  <a:pt x="0" y="243091"/>
                </a:moveTo>
                <a:lnTo>
                  <a:pt x="381909" y="243091"/>
                </a:lnTo>
                <a:lnTo>
                  <a:pt x="381909" y="0"/>
                </a:lnTo>
                <a:lnTo>
                  <a:pt x="0" y="0"/>
                </a:lnTo>
                <a:lnTo>
                  <a:pt x="0" y="243091"/>
                </a:lnTo>
                <a:close/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90024" y="2294085"/>
            <a:ext cx="382270" cy="121920"/>
          </a:xfrm>
          <a:custGeom>
            <a:avLst/>
            <a:gdLst/>
            <a:ahLst/>
            <a:cxnLst/>
            <a:rect l="l" t="t" r="r" b="b"/>
            <a:pathLst>
              <a:path w="382270" h="121919">
                <a:moveTo>
                  <a:pt x="0" y="121500"/>
                </a:moveTo>
                <a:lnTo>
                  <a:pt x="381909" y="121500"/>
                </a:lnTo>
                <a:lnTo>
                  <a:pt x="381909" y="0"/>
                </a:lnTo>
                <a:lnTo>
                  <a:pt x="0" y="0"/>
                </a:lnTo>
                <a:lnTo>
                  <a:pt x="0" y="121500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90024" y="2294085"/>
            <a:ext cx="382270" cy="121920"/>
          </a:xfrm>
          <a:custGeom>
            <a:avLst/>
            <a:gdLst/>
            <a:ahLst/>
            <a:cxnLst/>
            <a:rect l="l" t="t" r="r" b="b"/>
            <a:pathLst>
              <a:path w="382270" h="121919">
                <a:moveTo>
                  <a:pt x="0" y="121500"/>
                </a:moveTo>
                <a:lnTo>
                  <a:pt x="381909" y="121500"/>
                </a:lnTo>
                <a:lnTo>
                  <a:pt x="381909" y="0"/>
                </a:lnTo>
                <a:lnTo>
                  <a:pt x="0" y="0"/>
                </a:lnTo>
                <a:lnTo>
                  <a:pt x="0" y="121500"/>
                </a:lnTo>
                <a:close/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4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5558" y="-1710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👫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11075" y="-3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35877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Recap… what we can do so far…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" y="849273"/>
            <a:ext cx="4420553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115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35877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What we can do after today…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0" y="840424"/>
            <a:ext cx="4326297" cy="22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327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12663</TotalTime>
  <Words>4612</Words>
  <Application>Microsoft Office PowerPoint</Application>
  <PresentationFormat>Custom</PresentationFormat>
  <Paragraphs>1275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Calibri</vt:lpstr>
      <vt:lpstr>Cambria Math</vt:lpstr>
      <vt:lpstr>Courier New</vt:lpstr>
      <vt:lpstr>DejaVu Sans</vt:lpstr>
      <vt:lpstr>DejaVu Serif</vt:lpstr>
      <vt:lpstr>Georgia</vt:lpstr>
      <vt:lpstr>Times New Roman</vt:lpstr>
      <vt:lpstr>Office Theme</vt:lpstr>
      <vt:lpstr>PowerPoint Presentation</vt:lpstr>
      <vt:lpstr>Outline</vt:lpstr>
      <vt:lpstr>Announcements</vt:lpstr>
      <vt:lpstr>Outline</vt:lpstr>
      <vt:lpstr>Rotten horrors</vt:lpstr>
      <vt:lpstr>PowerPoint Presentation</vt:lpstr>
      <vt:lpstr>First look</vt:lpstr>
      <vt:lpstr>Outline</vt:lpstr>
      <vt:lpstr>Outline</vt:lpstr>
      <vt:lpstr>Outline</vt:lpstr>
      <vt:lpstr>Outline</vt:lpstr>
      <vt:lpstr>Outline</vt:lpstr>
      <vt:lpstr>Bootstrapping</vt:lpstr>
      <vt:lpstr>Bootstrapping</vt:lpstr>
      <vt:lpstr>Bootstrapping</vt:lpstr>
      <vt:lpstr>Outline</vt:lpstr>
      <vt:lpstr>Bootstrapping</vt:lpstr>
      <vt:lpstr>Bootstrapping</vt:lpstr>
      <vt:lpstr>Bootstrapping</vt:lpstr>
      <vt:lpstr>Bootstrapping</vt:lpstr>
      <vt:lpstr>Bootstrapping</vt:lpstr>
      <vt:lpstr>Bootstrapping</vt:lpstr>
      <vt:lpstr>Outline</vt:lpstr>
      <vt:lpstr>Bootstrapping</vt:lpstr>
      <vt:lpstr>Bootstrapping</vt:lpstr>
      <vt:lpstr>Bootstrapping</vt:lpstr>
      <vt:lpstr>Outline</vt:lpstr>
      <vt:lpstr>PowerPoint Presentation</vt:lpstr>
      <vt:lpstr>Bootstrap sample 1</vt:lpstr>
      <vt:lpstr>Bootstrap sample 1</vt:lpstr>
      <vt:lpstr>Bootstrap sample 1</vt:lpstr>
      <vt:lpstr>Bootstrap sample 1</vt:lpstr>
      <vt:lpstr>PowerPoint Presentation</vt:lpstr>
      <vt:lpstr>PowerPoint Presentation</vt:lpstr>
      <vt:lpstr>Bootstrap sample 2</vt:lpstr>
      <vt:lpstr>Bootstrap sample 2</vt:lpstr>
      <vt:lpstr>Bootstrap sample 2</vt:lpstr>
      <vt:lpstr>PowerPoint Presentation</vt:lpstr>
      <vt:lpstr>PowerPoint Presentation</vt:lpstr>
      <vt:lpstr>Bootstrap sample 3</vt:lpstr>
      <vt:lpstr>Bootstrap sample 3</vt:lpstr>
      <vt:lpstr>Bootstrap sample 3</vt:lpstr>
      <vt:lpstr>PowerPoint Presentation</vt:lpstr>
      <vt:lpstr>Clicker question</vt:lpstr>
      <vt:lpstr>Clicker question</vt:lpstr>
      <vt:lpstr>Outline</vt:lpstr>
      <vt:lpstr>Outline</vt:lpstr>
      <vt:lpstr>Clicker question</vt:lpstr>
      <vt:lpstr>Clicker question</vt:lpstr>
      <vt:lpstr>Outline</vt:lpstr>
      <vt:lpstr>Outline</vt:lpstr>
      <vt:lpstr>Bootstrap interval, standard error</vt:lpstr>
      <vt:lpstr>The dot plot below shows the distribution of 100 bootstrap  medians. The median of the original sample is 43.5 and the  bootstrap standard error is 4.88. Estimate the 90% bootstrap  conﬁdence interval for the median RT score of horror movies  using the standard error method (remember n=20).</vt:lpstr>
      <vt:lpstr>The dot plot below shows the distribution of 100 bootstrap  medians. The median of the original sample is 43.5 and the  bootstrap standard error is 4.88. Estimate the 90% bootstrap  conﬁdence interval for the median RT score of horror movies  using the standard error method (remember n=20).</vt:lpstr>
      <vt:lpstr>Bootstrapping</vt:lpstr>
      <vt:lpstr>Bootstrapping</vt:lpstr>
      <vt:lpstr>PowerPoint Presentation</vt:lpstr>
      <vt:lpstr>Outline</vt:lpstr>
      <vt:lpstr>Outline</vt:lpstr>
      <vt:lpstr>PowerPoint Presentation</vt:lpstr>
      <vt:lpstr>PowerPoint Presentation</vt:lpstr>
      <vt:lpstr>PowerPoint Presentation</vt:lpstr>
      <vt:lpstr>Bootstrap testing for a mean</vt:lpstr>
      <vt:lpstr>Bootstrap testing for a mean</vt:lpstr>
      <vt:lpstr>PowerPoint Presentation</vt:lpstr>
      <vt:lpstr>PowerPoint Presentation</vt:lpstr>
      <vt:lpstr>PowerPoint Presentation</vt:lpstr>
      <vt:lpstr>1. Bootstrapping = sampling with replacement from the  observed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Inference for numerical data - 2. Bootstrapping</dc:title>
  <dc:creator>Sta 101 - Spring 2016</dc:creator>
  <cp:lastModifiedBy>Dr Victoria Ellison, Ph.D.</cp:lastModifiedBy>
  <cp:revision>51</cp:revision>
  <cp:lastPrinted>2018-10-15T18:10:30Z</cp:lastPrinted>
  <dcterms:created xsi:type="dcterms:W3CDTF">2018-10-14T21:34:21Z</dcterms:created>
  <dcterms:modified xsi:type="dcterms:W3CDTF">2019-02-27T19:07:03Z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2016-03-02T00:00:00Z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2018-10-14T00:00:00Z</vt:filetime>
  </property>
</Properties>
</file>