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7"/>
  </p:handoutMasterIdLst>
  <p:sldIdLst>
    <p:sldId id="256" r:id="rId2"/>
    <p:sldId id="257" r:id="rId3"/>
    <p:sldId id="330" r:id="rId4"/>
    <p:sldId id="348" r:id="rId5"/>
    <p:sldId id="354" r:id="rId6"/>
    <p:sldId id="367" r:id="rId7"/>
    <p:sldId id="368" r:id="rId8"/>
    <p:sldId id="353" r:id="rId9"/>
    <p:sldId id="369" r:id="rId10"/>
    <p:sldId id="355" r:id="rId11"/>
    <p:sldId id="370" r:id="rId12"/>
    <p:sldId id="357" r:id="rId13"/>
    <p:sldId id="393" r:id="rId14"/>
    <p:sldId id="358" r:id="rId15"/>
    <p:sldId id="359" r:id="rId16"/>
    <p:sldId id="331" r:id="rId17"/>
    <p:sldId id="390" r:id="rId18"/>
    <p:sldId id="334" r:id="rId19"/>
    <p:sldId id="333" r:id="rId20"/>
    <p:sldId id="384" r:id="rId21"/>
    <p:sldId id="383" r:id="rId22"/>
    <p:sldId id="335" r:id="rId23"/>
    <p:sldId id="394" r:id="rId24"/>
    <p:sldId id="261" r:id="rId25"/>
    <p:sldId id="338" r:id="rId26"/>
    <p:sldId id="391" r:id="rId27"/>
    <p:sldId id="392" r:id="rId28"/>
    <p:sldId id="396" r:id="rId29"/>
    <p:sldId id="339" r:id="rId30"/>
    <p:sldId id="399" r:id="rId31"/>
    <p:sldId id="269" r:id="rId32"/>
    <p:sldId id="382" r:id="rId33"/>
    <p:sldId id="340" r:id="rId34"/>
    <p:sldId id="397" r:id="rId35"/>
    <p:sldId id="398" r:id="rId36"/>
    <p:sldId id="313" r:id="rId37"/>
    <p:sldId id="395" r:id="rId38"/>
    <p:sldId id="327" r:id="rId39"/>
    <p:sldId id="271" r:id="rId40"/>
    <p:sldId id="272" r:id="rId41"/>
    <p:sldId id="273" r:id="rId42"/>
    <p:sldId id="274" r:id="rId43"/>
    <p:sldId id="342" r:id="rId44"/>
    <p:sldId id="343" r:id="rId45"/>
    <p:sldId id="280" r:id="rId46"/>
    <p:sldId id="281" r:id="rId47"/>
    <p:sldId id="282" r:id="rId48"/>
    <p:sldId id="344" r:id="rId49"/>
    <p:sldId id="400" r:id="rId50"/>
    <p:sldId id="284" r:id="rId51"/>
    <p:sldId id="285" r:id="rId52"/>
    <p:sldId id="315" r:id="rId53"/>
    <p:sldId id="388" r:id="rId54"/>
    <p:sldId id="385" r:id="rId55"/>
    <p:sldId id="389" r:id="rId56"/>
    <p:sldId id="314" r:id="rId57"/>
    <p:sldId id="347" r:id="rId58"/>
    <p:sldId id="346" r:id="rId59"/>
    <p:sldId id="360" r:id="rId60"/>
    <p:sldId id="361" r:id="rId61"/>
    <p:sldId id="362" r:id="rId62"/>
    <p:sldId id="363" r:id="rId63"/>
    <p:sldId id="365" r:id="rId64"/>
    <p:sldId id="364" r:id="rId65"/>
    <p:sldId id="371" r:id="rId66"/>
    <p:sldId id="329" r:id="rId67"/>
    <p:sldId id="321" r:id="rId68"/>
    <p:sldId id="372" r:id="rId69"/>
    <p:sldId id="374" r:id="rId70"/>
    <p:sldId id="320" r:id="rId71"/>
    <p:sldId id="375" r:id="rId72"/>
    <p:sldId id="322" r:id="rId73"/>
    <p:sldId id="376" r:id="rId74"/>
    <p:sldId id="378" r:id="rId75"/>
    <p:sldId id="386" r:id="rId76"/>
    <p:sldId id="387" r:id="rId77"/>
    <p:sldId id="296" r:id="rId78"/>
    <p:sldId id="297" r:id="rId79"/>
    <p:sldId id="379" r:id="rId80"/>
    <p:sldId id="381" r:id="rId81"/>
    <p:sldId id="299" r:id="rId82"/>
    <p:sldId id="300" r:id="rId83"/>
    <p:sldId id="301" r:id="rId84"/>
    <p:sldId id="324" r:id="rId85"/>
    <p:sldId id="302" r:id="rId86"/>
    <p:sldId id="325" r:id="rId87"/>
    <p:sldId id="303" r:id="rId88"/>
    <p:sldId id="326" r:id="rId89"/>
    <p:sldId id="304" r:id="rId90"/>
    <p:sldId id="380" r:id="rId91"/>
    <p:sldId id="306" r:id="rId92"/>
    <p:sldId id="307" r:id="rId93"/>
    <p:sldId id="308" r:id="rId94"/>
    <p:sldId id="309" r:id="rId95"/>
    <p:sldId id="311" r:id="rId96"/>
  </p:sldIdLst>
  <p:sldSz cx="4610100" cy="346075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>
      <p:cViewPr varScale="1">
        <p:scale>
          <a:sx n="126" d="100"/>
          <a:sy n="126" d="100"/>
        </p:scale>
        <p:origin x="130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853F2-D1D2-47F5-869D-2F4E6758954B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775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269B1-3403-4E6B-B694-FD5B6D2A6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32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408" y="57937"/>
            <a:ext cx="4415282" cy="191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Noto Sans CJK JP Regular"/>
                <a:cs typeface="Noto Sans CJK JP Regular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Noto Sans CJK JP Regular"/>
                <a:cs typeface="Noto Sans CJK JP Regular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Noto Sans CJK JP Regular"/>
                <a:cs typeface="Noto Sans CJK JP Regular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Noto Sans CJK JP Regular"/>
                <a:cs typeface="Noto Sans CJK JP Regular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Noto Sans CJK JP Regular"/>
                <a:cs typeface="Noto Sans CJK JP Regular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536" y="57937"/>
            <a:ext cx="4415027" cy="191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600" y="1039101"/>
            <a:ext cx="393319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99788" y="3283980"/>
            <a:ext cx="163195" cy="142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7F7F7F"/>
                </a:solidFill>
                <a:latin typeface="Noto Sans CJK JP Regular"/>
                <a:cs typeface="Noto Sans CJK JP Regular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0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2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321.png"/><Relationship Id="rId4" Type="http://schemas.openxmlformats.org/officeDocument/2006/relationships/image" Target="../media/image3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3" Type="http://schemas.openxmlformats.org/officeDocument/2006/relationships/image" Target="../media/image610.png"/><Relationship Id="rId7" Type="http://schemas.openxmlformats.org/officeDocument/2006/relationships/image" Target="../media/image3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0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1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9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9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9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90.png"/><Relationship Id="rId9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5.png"/><Relationship Id="rId4" Type="http://schemas.openxmlformats.org/officeDocument/2006/relationships/image" Target="../media/image5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90.png"/><Relationship Id="rId9" Type="http://schemas.openxmlformats.org/officeDocument/2006/relationships/image" Target="../media/image5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png"/><Relationship Id="rId4" Type="http://schemas.openxmlformats.org/officeDocument/2006/relationships/image" Target="../media/image6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90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3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s://rpsychologist.com/d3/NHST/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111" y="447421"/>
            <a:ext cx="4102100" cy="608330"/>
          </a:xfrm>
          <a:prstGeom prst="rect">
            <a:avLst/>
          </a:prstGeom>
          <a:solidFill>
            <a:srgbClr val="024F84"/>
          </a:solidFill>
        </p:spPr>
        <p:txBody>
          <a:bodyPr vert="horz" wrap="square" lIns="0" tIns="53340" rIns="0" bIns="0" rtlCol="0">
            <a:spAutoFit/>
          </a:bodyPr>
          <a:lstStyle/>
          <a:p>
            <a:pPr marL="510540">
              <a:lnSpc>
                <a:spcPct val="100000"/>
              </a:lnSpc>
              <a:spcBef>
                <a:spcPts val="420"/>
              </a:spcBef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Unit 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4: </a:t>
            </a:r>
            <a:r>
              <a:rPr sz="1400" b="1" spc="20" dirty="0">
                <a:solidFill>
                  <a:srgbClr val="FFFFFF"/>
                </a:solidFill>
                <a:latin typeface="Arial"/>
                <a:cs typeface="Arial"/>
              </a:rPr>
              <a:t>Inference 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numerical</a:t>
            </a:r>
            <a:r>
              <a:rPr sz="14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400">
              <a:latin typeface="Arial"/>
              <a:cs typeface="Arial"/>
            </a:endParaRPr>
          </a:p>
          <a:p>
            <a:pPr marL="1689100">
              <a:lnSpc>
                <a:spcPct val="100000"/>
              </a:lnSpc>
              <a:spcBef>
                <a:spcPts val="470"/>
              </a:spcBef>
            </a:pP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sz="14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Power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1338" y="1268209"/>
            <a:ext cx="1485265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30" dirty="0">
                <a:latin typeface="Arial"/>
                <a:cs typeface="Arial"/>
              </a:rPr>
              <a:t>Sta </a:t>
            </a:r>
            <a:r>
              <a:rPr sz="1200" spc="-10" dirty="0">
                <a:latin typeface="Arial"/>
                <a:cs typeface="Arial"/>
              </a:rPr>
              <a:t>101 </a:t>
            </a:r>
            <a:r>
              <a:rPr lang="en-US" sz="1200" spc="40" dirty="0" smtClean="0">
                <a:latin typeface="Arial"/>
                <a:cs typeface="Arial"/>
              </a:rPr>
              <a:t>–</a:t>
            </a:r>
            <a:r>
              <a:rPr sz="1200" spc="40" dirty="0" smtClean="0">
                <a:latin typeface="Arial"/>
                <a:cs typeface="Arial"/>
              </a:rPr>
              <a:t> </a:t>
            </a:r>
            <a:r>
              <a:rPr lang="en-US" sz="1200" spc="-25" dirty="0" smtClean="0">
                <a:latin typeface="Arial"/>
                <a:cs typeface="Arial"/>
              </a:rPr>
              <a:t>Spring 2019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8658" y="1638554"/>
            <a:ext cx="219075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25" dirty="0">
                <a:latin typeface="Arial"/>
                <a:cs typeface="Arial"/>
              </a:rPr>
              <a:t>Duke </a:t>
            </a:r>
            <a:r>
              <a:rPr sz="800" spc="-30" dirty="0">
                <a:latin typeface="Arial"/>
                <a:cs typeface="Arial"/>
              </a:rPr>
              <a:t>University, </a:t>
            </a:r>
            <a:r>
              <a:rPr sz="800" spc="-15" dirty="0">
                <a:latin typeface="Arial"/>
                <a:cs typeface="Arial"/>
              </a:rPr>
              <a:t>Department </a:t>
            </a:r>
            <a:r>
              <a:rPr sz="800" spc="-10" dirty="0">
                <a:latin typeface="Arial"/>
                <a:cs typeface="Arial"/>
              </a:rPr>
              <a:t>of </a:t>
            </a:r>
            <a:r>
              <a:rPr sz="800" spc="-15" dirty="0">
                <a:latin typeface="Arial"/>
                <a:cs typeface="Arial"/>
              </a:rPr>
              <a:t>Statistical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Science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411" y="2958973"/>
            <a:ext cx="955675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800" spc="-45" dirty="0" smtClean="0">
                <a:solidFill>
                  <a:srgbClr val="024F84"/>
                </a:solidFill>
                <a:latin typeface="Arial"/>
                <a:cs typeface="Arial"/>
              </a:rPr>
              <a:t>Dr. Ellison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5450" y="2958974"/>
            <a:ext cx="2672080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25" dirty="0">
                <a:latin typeface="Arial"/>
                <a:cs typeface="Arial"/>
              </a:rPr>
              <a:t>Slides </a:t>
            </a:r>
            <a:r>
              <a:rPr sz="800" spc="-5" dirty="0">
                <a:latin typeface="Arial"/>
                <a:cs typeface="Arial"/>
              </a:rPr>
              <a:t>posted </a:t>
            </a:r>
            <a:r>
              <a:rPr sz="800" spc="-10" dirty="0">
                <a:latin typeface="Arial"/>
                <a:cs typeface="Arial"/>
              </a:rPr>
              <a:t>at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lang="en-US" sz="800" i="1" spc="-5" dirty="0" smtClean="0">
                <a:solidFill>
                  <a:srgbClr val="024F84"/>
                </a:solidFill>
                <a:latin typeface="Arial"/>
                <a:cs typeface="Arial"/>
              </a:rPr>
              <a:t>https://www2.stat.duke.edu/courses/Spring19/sta101.001/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1026" name="Picture 2" descr="Closeup Photo of Brown and Gray Cicada on Tw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338" y="1887368"/>
            <a:ext cx="1563436" cy="96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3307" y="57937"/>
            <a:ext cx="659130" cy="178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050" spc="-25" dirty="0" smtClean="0">
                <a:solidFill>
                  <a:srgbClr val="FFFFFF"/>
                </a:solidFill>
                <a:latin typeface="Noto Sans CJK JP Regular"/>
                <a:cs typeface="Noto Sans CJK JP Regular"/>
              </a:rPr>
              <a:t>Warm Up</a:t>
            </a:r>
            <a:endParaRPr sz="1050" dirty="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2912" y="470154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912" y="674243"/>
            <a:ext cx="4222115" cy="675132"/>
          </a:xfrm>
          <a:custGeom>
            <a:avLst/>
            <a:gdLst/>
            <a:ahLst/>
            <a:cxnLst/>
            <a:rect l="l" t="t" r="r" b="b"/>
            <a:pathLst>
              <a:path w="4222115" h="1520189">
                <a:moveTo>
                  <a:pt x="0" y="1519936"/>
                </a:moveTo>
                <a:lnTo>
                  <a:pt x="4222115" y="1519936"/>
                </a:lnTo>
                <a:lnTo>
                  <a:pt x="4222115" y="0"/>
                </a:lnTo>
                <a:lnTo>
                  <a:pt x="0" y="0"/>
                </a:lnTo>
                <a:lnTo>
                  <a:pt x="0" y="1519936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1450" y="663007"/>
            <a:ext cx="4123690" cy="614271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450"/>
              </a:spcBef>
            </a:pPr>
            <a:r>
              <a:rPr lang="en-US" sz="1200" spc="-30" dirty="0" smtClean="0">
                <a:solidFill>
                  <a:srgbClr val="1A2E3D"/>
                </a:solidFill>
                <a:latin typeface="Arial"/>
                <a:cs typeface="Arial"/>
              </a:rPr>
              <a:t>Below is the sampling distribution we would use to find the p-value for the following hypotheses. </a:t>
            </a:r>
            <a:r>
              <a:rPr lang="en-US" sz="1200" spc="-30" dirty="0" smtClean="0">
                <a:solidFill>
                  <a:srgbClr val="C00000"/>
                </a:solidFill>
                <a:latin typeface="Arial"/>
                <a:cs typeface="Arial"/>
              </a:rPr>
              <a:t>What is the standard deviation of this distribution?</a:t>
            </a:r>
            <a:endParaRPr lang="en-US" sz="1200" spc="-20" dirty="0" smtClean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12488" y="3279140"/>
            <a:ext cx="13779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12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605235"/>
            <a:ext cx="3743325" cy="1478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82772" y="1385591"/>
                <a:ext cx="1600200" cy="5078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b="1" i="1" dirty="0" smtClean="0">
                    <a:latin typeface="Cambria Math" panose="02040503050406030204" pitchFamily="18" charset="0"/>
                  </a:rPr>
                  <a:t>Hypotheses</a:t>
                </a:r>
              </a:p>
              <a:p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𝐻𝑜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11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1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1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1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100" b="0" dirty="0" smtClean="0">
                    <a:ea typeface="Cambria Math" panose="02040503050406030204" pitchFamily="18" charset="0"/>
                  </a:rPr>
                  <a:t>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1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&gt; </m:t>
                      </m:r>
                      <m:r>
                        <m:rPr>
                          <m:nor/>
                        </m:rPr>
                        <a:rPr lang="en-US" sz="1100" dirty="0"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1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772" y="1385591"/>
                <a:ext cx="1600200" cy="507831"/>
              </a:xfrm>
              <a:prstGeom prst="rect">
                <a:avLst/>
              </a:prstGeom>
              <a:blipFill>
                <a:blip r:embed="rId3"/>
                <a:stretch>
                  <a:fillRect l="-5725" t="-9524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932259" y="3044705"/>
            <a:ext cx="15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4850" y="3221677"/>
                <a:ext cx="3505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𝑉𝑎𝑙𝑢𝑒𝑠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sample</m:t>
                      </m:r>
                      <m: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sizes</m:t>
                      </m:r>
                      <m: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are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=20)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3221677"/>
                <a:ext cx="3505200" cy="261610"/>
              </a:xfrm>
              <a:prstGeom prst="rect">
                <a:avLst/>
              </a:prstGeom>
              <a:blipFill>
                <a:blip r:embed="rId4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95250" y="226377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Sampling Dist. </a:t>
            </a:r>
          </a:p>
          <a:p>
            <a:r>
              <a:rPr lang="en-US" sz="1200" i="1" u="sng" dirty="0" smtClean="0"/>
              <a:t>That assumes Ho</a:t>
            </a:r>
            <a:endParaRPr lang="en-US" sz="1200" i="1" u="sng" dirty="0"/>
          </a:p>
        </p:txBody>
      </p:sp>
    </p:spTree>
    <p:extLst>
      <p:ext uri="{BB962C8B-B14F-4D97-AF65-F5344CB8AC3E}">
        <p14:creationId xmlns:p14="http://schemas.microsoft.com/office/powerpoint/2010/main" val="368845852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3307" y="57937"/>
            <a:ext cx="659130" cy="178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050" spc="-25" dirty="0" smtClean="0">
                <a:solidFill>
                  <a:srgbClr val="FFFFFF"/>
                </a:solidFill>
                <a:latin typeface="Noto Sans CJK JP Regular"/>
                <a:cs typeface="Noto Sans CJK JP Regular"/>
              </a:rPr>
              <a:t>Warm Up</a:t>
            </a:r>
            <a:endParaRPr sz="1050" dirty="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2912" y="470154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912" y="674243"/>
            <a:ext cx="4222115" cy="675132"/>
          </a:xfrm>
          <a:custGeom>
            <a:avLst/>
            <a:gdLst/>
            <a:ahLst/>
            <a:cxnLst/>
            <a:rect l="l" t="t" r="r" b="b"/>
            <a:pathLst>
              <a:path w="4222115" h="1520189">
                <a:moveTo>
                  <a:pt x="0" y="1519936"/>
                </a:moveTo>
                <a:lnTo>
                  <a:pt x="4222115" y="1519936"/>
                </a:lnTo>
                <a:lnTo>
                  <a:pt x="4222115" y="0"/>
                </a:lnTo>
                <a:lnTo>
                  <a:pt x="0" y="0"/>
                </a:lnTo>
                <a:lnTo>
                  <a:pt x="0" y="1519936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1450" y="663007"/>
            <a:ext cx="4123690" cy="614271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450"/>
              </a:spcBef>
            </a:pPr>
            <a:r>
              <a:rPr lang="en-US" sz="1200" spc="-30" dirty="0" smtClean="0">
                <a:solidFill>
                  <a:srgbClr val="1A2E3D"/>
                </a:solidFill>
                <a:latin typeface="Arial"/>
                <a:cs typeface="Arial"/>
              </a:rPr>
              <a:t>Below is the sampling distribution we would use to find the p-value for the following hypotheses. </a:t>
            </a:r>
            <a:r>
              <a:rPr lang="en-US" sz="1200" spc="-30" dirty="0" smtClean="0">
                <a:solidFill>
                  <a:srgbClr val="C00000"/>
                </a:solidFill>
                <a:latin typeface="Arial"/>
                <a:cs typeface="Arial"/>
              </a:rPr>
              <a:t>What is the standard deviation of this distribution?</a:t>
            </a:r>
            <a:endParaRPr lang="en-US" sz="1200" spc="-20" dirty="0" smtClean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12488" y="3279140"/>
            <a:ext cx="13779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12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605235"/>
            <a:ext cx="3743325" cy="1478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82772" y="1385591"/>
                <a:ext cx="1600200" cy="5078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b="1" i="1" dirty="0" smtClean="0">
                    <a:latin typeface="Cambria Math" panose="02040503050406030204" pitchFamily="18" charset="0"/>
                  </a:rPr>
                  <a:t>Hypotheses</a:t>
                </a:r>
              </a:p>
              <a:p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𝐻𝑜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11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1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1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1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100" b="0" dirty="0" smtClean="0">
                    <a:ea typeface="Cambria Math" panose="02040503050406030204" pitchFamily="18" charset="0"/>
                  </a:rPr>
                  <a:t>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1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&gt; </m:t>
                      </m:r>
                      <m:r>
                        <m:rPr>
                          <m:nor/>
                        </m:rPr>
                        <a:rPr lang="en-US" sz="1100" dirty="0"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1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772" y="1385591"/>
                <a:ext cx="1600200" cy="507831"/>
              </a:xfrm>
              <a:prstGeom prst="rect">
                <a:avLst/>
              </a:prstGeom>
              <a:blipFill>
                <a:blip r:embed="rId3"/>
                <a:stretch>
                  <a:fillRect l="-5725" t="-9524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932259" y="3044705"/>
            <a:ext cx="15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6250" y="1467424"/>
                <a:ext cx="971933" cy="500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𝑆𝐸</m:t>
                      </m:r>
                      <m:r>
                        <a:rPr lang="en-US" sz="1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1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1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1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11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1467424"/>
                <a:ext cx="971933" cy="500137"/>
              </a:xfrm>
              <a:prstGeom prst="rect">
                <a:avLst/>
              </a:prstGeom>
              <a:blipFill>
                <a:blip r:embed="rId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4850" y="3221677"/>
                <a:ext cx="3505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𝑉𝑎𝑙𝑢𝑒𝑠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sample</m:t>
                      </m:r>
                      <m: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sizes</m:t>
                      </m:r>
                      <m: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are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3221677"/>
                <a:ext cx="3505200" cy="261610"/>
              </a:xfrm>
              <a:prstGeom prst="rect">
                <a:avLst/>
              </a:prstGeom>
              <a:blipFill>
                <a:blip r:embed="rId5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95250" y="226377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Sampling Dist. </a:t>
            </a:r>
          </a:p>
          <a:p>
            <a:r>
              <a:rPr lang="en-US" sz="1200" i="1" u="sng" dirty="0" smtClean="0"/>
              <a:t>That assumes Ho</a:t>
            </a:r>
            <a:endParaRPr lang="en-US" sz="1200" i="1" u="sng" dirty="0"/>
          </a:p>
        </p:txBody>
      </p:sp>
    </p:spTree>
    <p:extLst>
      <p:ext uri="{BB962C8B-B14F-4D97-AF65-F5344CB8AC3E}">
        <p14:creationId xmlns:p14="http://schemas.microsoft.com/office/powerpoint/2010/main" val="305008462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605235"/>
            <a:ext cx="3743325" cy="1478631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3853307" y="57937"/>
            <a:ext cx="659130" cy="178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050" spc="-25" dirty="0" smtClean="0">
                <a:solidFill>
                  <a:srgbClr val="FFFFFF"/>
                </a:solidFill>
                <a:latin typeface="Noto Sans CJK JP Regular"/>
                <a:cs typeface="Noto Sans CJK JP Regular"/>
              </a:rPr>
              <a:t>Warm Up</a:t>
            </a:r>
            <a:endParaRPr sz="1050" dirty="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2912" y="470154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912" y="674243"/>
            <a:ext cx="4222115" cy="1002508"/>
          </a:xfrm>
          <a:custGeom>
            <a:avLst/>
            <a:gdLst/>
            <a:ahLst/>
            <a:cxnLst/>
            <a:rect l="l" t="t" r="r" b="b"/>
            <a:pathLst>
              <a:path w="4222115" h="1520189">
                <a:moveTo>
                  <a:pt x="0" y="1519936"/>
                </a:moveTo>
                <a:lnTo>
                  <a:pt x="4222115" y="1519936"/>
                </a:lnTo>
                <a:lnTo>
                  <a:pt x="4222115" y="0"/>
                </a:lnTo>
                <a:lnTo>
                  <a:pt x="0" y="0"/>
                </a:lnTo>
                <a:lnTo>
                  <a:pt x="0" y="1519936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/>
              <p:cNvSpPr txBox="1"/>
              <p:nvPr/>
            </p:nvSpPr>
            <p:spPr>
              <a:xfrm>
                <a:off x="184176" y="653083"/>
                <a:ext cx="4123690" cy="990079"/>
              </a:xfrm>
              <a:prstGeom prst="rect">
                <a:avLst/>
              </a:prstGeom>
            </p:spPr>
            <p:txBody>
              <a:bodyPr vert="horz" wrap="square" lIns="0" tIns="59690" rIns="0" bIns="0" rtlCol="0">
                <a:spAutoFit/>
              </a:bodyPr>
              <a:lstStyle/>
              <a:p>
                <a:pPr marL="106680">
                  <a:spcBef>
                    <a:spcPts val="450"/>
                  </a:spcBef>
                </a:pPr>
                <a:r>
                  <a:rPr lang="en-US" sz="1200" spc="-30" dirty="0" smtClean="0">
                    <a:solidFill>
                      <a:srgbClr val="1A2E3D"/>
                    </a:solidFill>
                    <a:latin typeface="Arial"/>
                    <a:cs typeface="Arial"/>
                  </a:rPr>
                  <a:t>Below is the sampling distribution we would use to find the p-value for the following hypotheses. </a:t>
                </a:r>
                <a:r>
                  <a:rPr lang="en-US" sz="1200" spc="-30" dirty="0" smtClean="0">
                    <a:solidFill>
                      <a:srgbClr val="C00000"/>
                    </a:solidFill>
                    <a:latin typeface="Arial"/>
                    <a:cs typeface="Arial"/>
                  </a:rPr>
                  <a:t>How many values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sz="1200" spc="-30" dirty="0" smtClean="0">
                    <a:solidFill>
                      <a:srgbClr val="C00000"/>
                    </a:solidFill>
                    <a:latin typeface="Arial"/>
                    <a:cs typeface="Arial"/>
                  </a:rPr>
                  <a:t> do we need to be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0</a:t>
                </a:r>
                <a:r>
                  <a:rPr lang="en-US" sz="1200" spc="-20" dirty="0">
                    <a:solidFill>
                      <a:srgbClr val="C00000"/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spc="-20" dirty="0" smtClean="0">
                    <a:solidFill>
                      <a:srgbClr val="C00000"/>
                    </a:solidFill>
                    <a:latin typeface="Arial"/>
                    <a:cs typeface="Arial"/>
                  </a:rPr>
                  <a:t>to create the right tail of </a:t>
                </a:r>
                <a:r>
                  <a:rPr lang="en-US" sz="1200" spc="-20" dirty="0" smtClean="0">
                    <a:solidFill>
                      <a:schemeClr val="accent1"/>
                    </a:solidFill>
                    <a:latin typeface="Arial"/>
                    <a:cs typeface="Arial"/>
                  </a:rPr>
                  <a:t>area = 0.025 </a:t>
                </a:r>
                <a:r>
                  <a:rPr lang="en-US" sz="1200" spc="-20" dirty="0" smtClean="0">
                    <a:solidFill>
                      <a:srgbClr val="C00000"/>
                    </a:solidFill>
                    <a:latin typeface="Arial"/>
                    <a:cs typeface="Arial"/>
                  </a:rPr>
                  <a:t>below?</a:t>
                </a:r>
                <a:endParaRPr lang="en-US" sz="1200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76" y="653083"/>
                <a:ext cx="4123690" cy="990079"/>
              </a:xfrm>
              <a:prstGeom prst="rect">
                <a:avLst/>
              </a:prstGeom>
              <a:blipFill>
                <a:blip r:embed="rId3"/>
                <a:stretch>
                  <a:fillRect b="-7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ject 19"/>
          <p:cNvSpPr txBox="1"/>
          <p:nvPr/>
        </p:nvSpPr>
        <p:spPr>
          <a:xfrm>
            <a:off x="4412488" y="3279140"/>
            <a:ext cx="13779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12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53689" y="2197535"/>
                <a:ext cx="1600200" cy="5078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b="1" i="1" dirty="0" smtClean="0">
                    <a:latin typeface="Cambria Math" panose="02040503050406030204" pitchFamily="18" charset="0"/>
                  </a:rPr>
                  <a:t>Hypotheses</a:t>
                </a:r>
              </a:p>
              <a:p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𝐻𝑜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11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1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1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1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100" b="0" dirty="0" smtClean="0">
                    <a:ea typeface="Cambria Math" panose="02040503050406030204" pitchFamily="18" charset="0"/>
                  </a:rPr>
                  <a:t>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1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&gt; </m:t>
                      </m:r>
                      <m:r>
                        <m:rPr>
                          <m:nor/>
                        </m:rPr>
                        <a:rPr lang="en-US" sz="1100" dirty="0"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1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89" y="2197535"/>
                <a:ext cx="1600200" cy="507831"/>
              </a:xfrm>
              <a:prstGeom prst="rect">
                <a:avLst/>
              </a:prstGeom>
              <a:blipFill>
                <a:blip r:embed="rId4"/>
                <a:stretch>
                  <a:fillRect l="-5323" t="-9524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114363" y="2738955"/>
            <a:ext cx="5245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spc="-20" dirty="0">
                <a:solidFill>
                  <a:schemeClr val="accent1"/>
                </a:solidFill>
                <a:latin typeface="Arial"/>
                <a:cs typeface="Arial"/>
              </a:rPr>
              <a:t>0.025</a:t>
            </a:r>
            <a:endParaRPr lang="en-US" sz="11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84418" y="3028092"/>
                <a:ext cx="9371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=0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418" y="3028092"/>
                <a:ext cx="937180" cy="307777"/>
              </a:xfrm>
              <a:prstGeom prst="rect">
                <a:avLst/>
              </a:prstGeom>
              <a:blipFill>
                <a:blip r:embed="rId5"/>
                <a:stretch>
                  <a:fillRect t="-4000" r="-130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526799" y="2960127"/>
                <a:ext cx="1170577" cy="410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7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7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7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7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</m:t>
                      </m:r>
                      <m:rad>
                        <m:radPr>
                          <m:degHide m:val="on"/>
                          <m:ctrlPr>
                            <a:rPr lang="en-US" sz="7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7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799" y="2960127"/>
                <a:ext cx="1170577" cy="4106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95250" y="1806575"/>
            <a:ext cx="914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1100" dirty="0" smtClean="0"/>
              <a:t>Z=1.96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100" dirty="0" smtClean="0"/>
              <a:t>T=1.83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100" dirty="0" smtClean="0"/>
              <a:t>Z=1.65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100" dirty="0" smtClean="0"/>
              <a:t>T=2.26</a:t>
            </a:r>
          </a:p>
          <a:p>
            <a:pPr marL="342900" indent="-342900">
              <a:buFont typeface="+mj-lt"/>
              <a:buAutoNum type="alphaLcPeriod"/>
            </a:pP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4850" y="3221677"/>
                <a:ext cx="3505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𝑉𝑎𝑙𝑢𝑒𝑠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sample</m:t>
                      </m:r>
                      <m: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sizes</m:t>
                      </m:r>
                      <m: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are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=20)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3221677"/>
                <a:ext cx="3505200" cy="261610"/>
              </a:xfrm>
              <a:prstGeom prst="rect">
                <a:avLst/>
              </a:prstGeom>
              <a:blipFill>
                <a:blip r:embed="rId7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-7811" y="260736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Sampling Dist. </a:t>
            </a:r>
          </a:p>
          <a:p>
            <a:r>
              <a:rPr lang="en-US" sz="1200" i="1" u="sng" dirty="0" smtClean="0"/>
              <a:t>That assumes Ho</a:t>
            </a:r>
            <a:endParaRPr lang="en-US" sz="1200" i="1" u="sng" dirty="0"/>
          </a:p>
        </p:txBody>
      </p:sp>
      <p:sp>
        <p:nvSpPr>
          <p:cNvPr id="20" name="Rectangle 19"/>
          <p:cNvSpPr/>
          <p:nvPr/>
        </p:nvSpPr>
        <p:spPr>
          <a:xfrm>
            <a:off x="3018705" y="3083866"/>
            <a:ext cx="191316" cy="1974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C00000"/>
                </a:solidFill>
              </a:rPr>
              <a:t>?</a:t>
            </a:r>
            <a:endParaRPr lang="en-US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0533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605235"/>
            <a:ext cx="3743325" cy="1478631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3853307" y="57937"/>
            <a:ext cx="659130" cy="178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050" spc="-25" dirty="0" smtClean="0">
                <a:solidFill>
                  <a:srgbClr val="FFFFFF"/>
                </a:solidFill>
                <a:latin typeface="Noto Sans CJK JP Regular"/>
                <a:cs typeface="Noto Sans CJK JP Regular"/>
              </a:rPr>
              <a:t>Warm Up</a:t>
            </a:r>
            <a:endParaRPr sz="1050" dirty="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2912" y="470154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912" y="674243"/>
            <a:ext cx="4222115" cy="1002508"/>
          </a:xfrm>
          <a:custGeom>
            <a:avLst/>
            <a:gdLst/>
            <a:ahLst/>
            <a:cxnLst/>
            <a:rect l="l" t="t" r="r" b="b"/>
            <a:pathLst>
              <a:path w="4222115" h="1520189">
                <a:moveTo>
                  <a:pt x="0" y="1519936"/>
                </a:moveTo>
                <a:lnTo>
                  <a:pt x="4222115" y="1519936"/>
                </a:lnTo>
                <a:lnTo>
                  <a:pt x="4222115" y="0"/>
                </a:lnTo>
                <a:lnTo>
                  <a:pt x="0" y="0"/>
                </a:lnTo>
                <a:lnTo>
                  <a:pt x="0" y="1519936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/>
              <p:cNvSpPr txBox="1"/>
              <p:nvPr/>
            </p:nvSpPr>
            <p:spPr>
              <a:xfrm>
                <a:off x="184176" y="653083"/>
                <a:ext cx="4123690" cy="990079"/>
              </a:xfrm>
              <a:prstGeom prst="rect">
                <a:avLst/>
              </a:prstGeom>
            </p:spPr>
            <p:txBody>
              <a:bodyPr vert="horz" wrap="square" lIns="0" tIns="59690" rIns="0" bIns="0" rtlCol="0">
                <a:spAutoFit/>
              </a:bodyPr>
              <a:lstStyle/>
              <a:p>
                <a:pPr marL="106680">
                  <a:spcBef>
                    <a:spcPts val="450"/>
                  </a:spcBef>
                </a:pPr>
                <a:r>
                  <a:rPr lang="en-US" sz="1200" spc="-30" dirty="0" smtClean="0">
                    <a:solidFill>
                      <a:srgbClr val="1A2E3D"/>
                    </a:solidFill>
                    <a:latin typeface="Arial"/>
                    <a:cs typeface="Arial"/>
                  </a:rPr>
                  <a:t>Below is the sampling distribution we would use to find the p-value for the following hypotheses. </a:t>
                </a:r>
                <a:r>
                  <a:rPr lang="en-US" sz="1200" spc="-30" dirty="0" smtClean="0">
                    <a:solidFill>
                      <a:srgbClr val="C00000"/>
                    </a:solidFill>
                    <a:latin typeface="Arial"/>
                    <a:cs typeface="Arial"/>
                  </a:rPr>
                  <a:t>How many values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sz="1200" spc="-30" dirty="0" smtClean="0">
                    <a:solidFill>
                      <a:srgbClr val="C00000"/>
                    </a:solidFill>
                    <a:latin typeface="Arial"/>
                    <a:cs typeface="Arial"/>
                  </a:rPr>
                  <a:t> do we need to be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0</a:t>
                </a:r>
                <a:r>
                  <a:rPr lang="en-US" sz="1200" spc="-20" dirty="0">
                    <a:solidFill>
                      <a:srgbClr val="C00000"/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spc="-20" dirty="0" smtClean="0">
                    <a:solidFill>
                      <a:srgbClr val="C00000"/>
                    </a:solidFill>
                    <a:latin typeface="Arial"/>
                    <a:cs typeface="Arial"/>
                  </a:rPr>
                  <a:t>to create the right tail of </a:t>
                </a:r>
                <a:r>
                  <a:rPr lang="en-US" sz="1200" spc="-20" dirty="0" smtClean="0">
                    <a:solidFill>
                      <a:schemeClr val="accent1"/>
                    </a:solidFill>
                    <a:latin typeface="Arial"/>
                    <a:cs typeface="Arial"/>
                  </a:rPr>
                  <a:t>area = 0.025 </a:t>
                </a:r>
                <a:r>
                  <a:rPr lang="en-US" sz="1200" spc="-20" dirty="0" smtClean="0">
                    <a:solidFill>
                      <a:srgbClr val="C00000"/>
                    </a:solidFill>
                    <a:latin typeface="Arial"/>
                    <a:cs typeface="Arial"/>
                  </a:rPr>
                  <a:t>below?</a:t>
                </a:r>
                <a:endParaRPr lang="en-US" sz="1200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76" y="653083"/>
                <a:ext cx="4123690" cy="990079"/>
              </a:xfrm>
              <a:prstGeom prst="rect">
                <a:avLst/>
              </a:prstGeom>
              <a:blipFill>
                <a:blip r:embed="rId3"/>
                <a:stretch>
                  <a:fillRect b="-7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ject 19"/>
          <p:cNvSpPr txBox="1"/>
          <p:nvPr/>
        </p:nvSpPr>
        <p:spPr>
          <a:xfrm>
            <a:off x="4412488" y="3279140"/>
            <a:ext cx="13779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12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53689" y="2197535"/>
                <a:ext cx="1600200" cy="5078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b="1" i="1" dirty="0" smtClean="0">
                    <a:latin typeface="Cambria Math" panose="02040503050406030204" pitchFamily="18" charset="0"/>
                  </a:rPr>
                  <a:t>Hypotheses</a:t>
                </a:r>
              </a:p>
              <a:p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𝐻𝑜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11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1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1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1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100" b="0" dirty="0" smtClean="0">
                    <a:ea typeface="Cambria Math" panose="02040503050406030204" pitchFamily="18" charset="0"/>
                  </a:rPr>
                  <a:t>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1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&gt; </m:t>
                      </m:r>
                      <m:r>
                        <m:rPr>
                          <m:nor/>
                        </m:rPr>
                        <a:rPr lang="en-US" sz="1100" dirty="0"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1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89" y="2197535"/>
                <a:ext cx="1600200" cy="507831"/>
              </a:xfrm>
              <a:prstGeom prst="rect">
                <a:avLst/>
              </a:prstGeom>
              <a:blipFill>
                <a:blip r:embed="rId4"/>
                <a:stretch>
                  <a:fillRect l="-5323" t="-9524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114363" y="2738955"/>
            <a:ext cx="5245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spc="-20" dirty="0">
                <a:solidFill>
                  <a:schemeClr val="accent1"/>
                </a:solidFill>
                <a:latin typeface="Arial"/>
                <a:cs typeface="Arial"/>
              </a:rPr>
              <a:t>0.025</a:t>
            </a:r>
            <a:endParaRPr lang="en-US" sz="11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84418" y="3028092"/>
                <a:ext cx="9371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=0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418" y="3028092"/>
                <a:ext cx="937180" cy="307777"/>
              </a:xfrm>
              <a:prstGeom prst="rect">
                <a:avLst/>
              </a:prstGeom>
              <a:blipFill>
                <a:blip r:embed="rId5"/>
                <a:stretch>
                  <a:fillRect t="-4000" r="-130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26799" y="2960127"/>
                <a:ext cx="1144929" cy="410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7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7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7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7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7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1.96</m:t>
                      </m:r>
                      <m:rad>
                        <m:radPr>
                          <m:degHide m:val="on"/>
                          <m:ctrlPr>
                            <a:rPr lang="en-US" sz="7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799" y="2960127"/>
                <a:ext cx="1144929" cy="4106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95250" y="1806575"/>
            <a:ext cx="914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1100" dirty="0" smtClean="0">
                <a:solidFill>
                  <a:srgbClr val="C00000"/>
                </a:solidFill>
              </a:rPr>
              <a:t>Z=1.96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100" dirty="0" smtClean="0"/>
              <a:t>T=1.83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100" dirty="0" smtClean="0"/>
              <a:t>Z=1.65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100" dirty="0" smtClean="0"/>
              <a:t>T=2.26</a:t>
            </a:r>
          </a:p>
          <a:p>
            <a:pPr marL="342900" indent="-342900">
              <a:buFont typeface="+mj-lt"/>
              <a:buAutoNum type="alphaLcPeriod"/>
            </a:pP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4850" y="3221677"/>
                <a:ext cx="3505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𝑉𝑎𝑙𝑢𝑒𝑠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sample</m:t>
                      </m:r>
                      <m: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sizes</m:t>
                      </m:r>
                      <m: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are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=20)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3221677"/>
                <a:ext cx="3505200" cy="261610"/>
              </a:xfrm>
              <a:prstGeom prst="rect">
                <a:avLst/>
              </a:prstGeom>
              <a:blipFill>
                <a:blip r:embed="rId7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-7811" y="260736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Sampling Dist. </a:t>
            </a:r>
          </a:p>
          <a:p>
            <a:r>
              <a:rPr lang="en-US" sz="1200" i="1" u="sng" dirty="0" smtClean="0"/>
              <a:t>That assumes Ho</a:t>
            </a:r>
            <a:endParaRPr lang="en-US" sz="1200" i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557637" y="1758108"/>
                <a:ext cx="12153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b="1" i="1" dirty="0" smtClean="0">
                    <a:latin typeface="Cambria Math" panose="02040503050406030204" pitchFamily="18" charset="0"/>
                  </a:rPr>
                  <a:t>Use Z-tables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&gt;?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=0.025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637" y="1758108"/>
                <a:ext cx="1215397" cy="369332"/>
              </a:xfrm>
              <a:prstGeom prst="rect">
                <a:avLst/>
              </a:prstGeom>
              <a:blipFill>
                <a:blip r:embed="rId8"/>
                <a:stretch>
                  <a:fillRect l="-8040" t="-13115" r="-1508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2990850" y="2133773"/>
            <a:ext cx="108413" cy="983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04961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605235"/>
            <a:ext cx="3743325" cy="1478631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3853307" y="57937"/>
            <a:ext cx="659130" cy="178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050" spc="-25" dirty="0" smtClean="0">
                <a:solidFill>
                  <a:srgbClr val="FFFFFF"/>
                </a:solidFill>
                <a:latin typeface="Noto Sans CJK JP Regular"/>
                <a:cs typeface="Noto Sans CJK JP Regular"/>
              </a:rPr>
              <a:t>Warm Up</a:t>
            </a:r>
            <a:endParaRPr sz="1050" dirty="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2912" y="470154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912" y="674243"/>
            <a:ext cx="4222115" cy="1002508"/>
          </a:xfrm>
          <a:custGeom>
            <a:avLst/>
            <a:gdLst/>
            <a:ahLst/>
            <a:cxnLst/>
            <a:rect l="l" t="t" r="r" b="b"/>
            <a:pathLst>
              <a:path w="4222115" h="1520189">
                <a:moveTo>
                  <a:pt x="0" y="1519936"/>
                </a:moveTo>
                <a:lnTo>
                  <a:pt x="4222115" y="1519936"/>
                </a:lnTo>
                <a:lnTo>
                  <a:pt x="4222115" y="0"/>
                </a:lnTo>
                <a:lnTo>
                  <a:pt x="0" y="0"/>
                </a:lnTo>
                <a:lnTo>
                  <a:pt x="0" y="1519936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/>
              <p:cNvSpPr txBox="1"/>
              <p:nvPr/>
            </p:nvSpPr>
            <p:spPr>
              <a:xfrm>
                <a:off x="184176" y="653083"/>
                <a:ext cx="4123690" cy="990079"/>
              </a:xfrm>
              <a:prstGeom prst="rect">
                <a:avLst/>
              </a:prstGeom>
            </p:spPr>
            <p:txBody>
              <a:bodyPr vert="horz" wrap="square" lIns="0" tIns="59690" rIns="0" bIns="0" rtlCol="0">
                <a:spAutoFit/>
              </a:bodyPr>
              <a:lstStyle/>
              <a:p>
                <a:pPr marL="106680">
                  <a:spcBef>
                    <a:spcPts val="450"/>
                  </a:spcBef>
                </a:pPr>
                <a:r>
                  <a:rPr lang="en-US" sz="1200" spc="-30" dirty="0" smtClean="0">
                    <a:solidFill>
                      <a:srgbClr val="1A2E3D"/>
                    </a:solidFill>
                    <a:latin typeface="Arial"/>
                    <a:cs typeface="Arial"/>
                  </a:rPr>
                  <a:t>Below is the sampling distribution we would use to find the p-value for the following hypotheses. </a:t>
                </a:r>
                <a:r>
                  <a:rPr lang="en-US" sz="1200" spc="-30" dirty="0" smtClean="0">
                    <a:solidFill>
                      <a:srgbClr val="C00000"/>
                    </a:solidFill>
                    <a:latin typeface="Arial"/>
                    <a:cs typeface="Arial"/>
                  </a:rPr>
                  <a:t>How many values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sz="1200" spc="-30" dirty="0" smtClean="0">
                    <a:solidFill>
                      <a:srgbClr val="C00000"/>
                    </a:solidFill>
                    <a:latin typeface="Arial"/>
                    <a:cs typeface="Arial"/>
                  </a:rPr>
                  <a:t> do we need to be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0</a:t>
                </a:r>
                <a:r>
                  <a:rPr lang="en-US" sz="1200" spc="-20" dirty="0">
                    <a:solidFill>
                      <a:srgbClr val="C00000"/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spc="-20" dirty="0" smtClean="0">
                    <a:solidFill>
                      <a:srgbClr val="C00000"/>
                    </a:solidFill>
                    <a:latin typeface="Arial"/>
                    <a:cs typeface="Arial"/>
                  </a:rPr>
                  <a:t>to create the right tail of </a:t>
                </a:r>
                <a:r>
                  <a:rPr lang="en-US" sz="1200" spc="-20" dirty="0" smtClean="0">
                    <a:solidFill>
                      <a:schemeClr val="accent1"/>
                    </a:solidFill>
                    <a:latin typeface="Arial"/>
                    <a:cs typeface="Arial"/>
                  </a:rPr>
                  <a:t>area = 0.025 </a:t>
                </a:r>
                <a:r>
                  <a:rPr lang="en-US" sz="1200" spc="-20" dirty="0" smtClean="0">
                    <a:solidFill>
                      <a:srgbClr val="C00000"/>
                    </a:solidFill>
                    <a:latin typeface="Arial"/>
                    <a:cs typeface="Arial"/>
                  </a:rPr>
                  <a:t>below?</a:t>
                </a:r>
                <a:endParaRPr lang="en-US" sz="1200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76" y="653083"/>
                <a:ext cx="4123690" cy="990079"/>
              </a:xfrm>
              <a:prstGeom prst="rect">
                <a:avLst/>
              </a:prstGeom>
              <a:blipFill>
                <a:blip r:embed="rId3"/>
                <a:stretch>
                  <a:fillRect b="-7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ject 19"/>
          <p:cNvSpPr txBox="1"/>
          <p:nvPr/>
        </p:nvSpPr>
        <p:spPr>
          <a:xfrm>
            <a:off x="4412488" y="3279140"/>
            <a:ext cx="13779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12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53689" y="2197535"/>
                <a:ext cx="1600200" cy="5078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b="1" i="1" dirty="0" smtClean="0">
                    <a:latin typeface="Cambria Math" panose="02040503050406030204" pitchFamily="18" charset="0"/>
                  </a:rPr>
                  <a:t>Hypotheses</a:t>
                </a:r>
              </a:p>
              <a:p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𝐻𝑜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11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1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1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1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100" b="0" dirty="0" smtClean="0">
                    <a:ea typeface="Cambria Math" panose="02040503050406030204" pitchFamily="18" charset="0"/>
                  </a:rPr>
                  <a:t>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1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&gt; </m:t>
                      </m:r>
                      <m:r>
                        <m:rPr>
                          <m:nor/>
                        </m:rPr>
                        <a:rPr lang="en-US" sz="1100" dirty="0"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1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89" y="2197535"/>
                <a:ext cx="1600200" cy="507831"/>
              </a:xfrm>
              <a:prstGeom prst="rect">
                <a:avLst/>
              </a:prstGeom>
              <a:blipFill>
                <a:blip r:embed="rId4"/>
                <a:stretch>
                  <a:fillRect l="-5323" t="-9524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114363" y="2738955"/>
            <a:ext cx="5245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spc="-20" dirty="0">
                <a:solidFill>
                  <a:schemeClr val="accent1"/>
                </a:solidFill>
                <a:latin typeface="Arial"/>
                <a:cs typeface="Arial"/>
              </a:rPr>
              <a:t>0.025</a:t>
            </a:r>
            <a:endParaRPr lang="en-US" sz="11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84418" y="3028092"/>
                <a:ext cx="9371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=0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418" y="3028092"/>
                <a:ext cx="937180" cy="307777"/>
              </a:xfrm>
              <a:prstGeom prst="rect">
                <a:avLst/>
              </a:prstGeom>
              <a:blipFill>
                <a:blip r:embed="rId5"/>
                <a:stretch>
                  <a:fillRect t="-4000" r="-130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26799" y="2960127"/>
                <a:ext cx="1112869" cy="410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7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7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7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7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    </m:t>
                      </m:r>
                      <m:rad>
                        <m:radPr>
                          <m:degHide m:val="on"/>
                          <m:ctrlPr>
                            <a:rPr lang="en-US" sz="7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799" y="2960127"/>
                <a:ext cx="1112869" cy="4106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018705" y="3083866"/>
            <a:ext cx="191316" cy="1974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C00000"/>
                </a:solidFill>
              </a:rPr>
              <a:t>?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250" y="1806575"/>
            <a:ext cx="914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1100" dirty="0" smtClean="0"/>
              <a:t>Z=1.96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100" dirty="0" smtClean="0"/>
              <a:t>T=1.83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100" dirty="0" smtClean="0"/>
              <a:t>Z=1.65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100" dirty="0" smtClean="0"/>
              <a:t>T=2.26</a:t>
            </a:r>
          </a:p>
          <a:p>
            <a:pPr marL="342900" indent="-342900">
              <a:buFont typeface="+mj-lt"/>
              <a:buAutoNum type="alphaLcPeriod"/>
            </a:pP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4850" y="3221677"/>
                <a:ext cx="3505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𝑉𝑎𝑙𝑢𝑒𝑠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sample</m:t>
                      </m:r>
                      <m: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sizes</m:t>
                      </m:r>
                      <m: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are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3221677"/>
                <a:ext cx="3505200" cy="261610"/>
              </a:xfrm>
              <a:prstGeom prst="rect">
                <a:avLst/>
              </a:prstGeom>
              <a:blipFill>
                <a:blip r:embed="rId7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-7811" y="260736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Sampling Dist. </a:t>
            </a:r>
          </a:p>
          <a:p>
            <a:r>
              <a:rPr lang="en-US" sz="1200" i="1" u="sng" dirty="0" smtClean="0"/>
              <a:t>That assumes Ho</a:t>
            </a:r>
            <a:endParaRPr lang="en-US" sz="1200" i="1" u="sng" dirty="0"/>
          </a:p>
        </p:txBody>
      </p:sp>
    </p:spTree>
    <p:extLst>
      <p:ext uri="{BB962C8B-B14F-4D97-AF65-F5344CB8AC3E}">
        <p14:creationId xmlns:p14="http://schemas.microsoft.com/office/powerpoint/2010/main" val="266842124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605235"/>
            <a:ext cx="3743325" cy="1478631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3853307" y="57937"/>
            <a:ext cx="659130" cy="178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050" spc="-25" dirty="0" smtClean="0">
                <a:solidFill>
                  <a:srgbClr val="FFFFFF"/>
                </a:solidFill>
                <a:latin typeface="Noto Sans CJK JP Regular"/>
                <a:cs typeface="Noto Sans CJK JP Regular"/>
              </a:rPr>
              <a:t>Warm Up</a:t>
            </a:r>
            <a:endParaRPr sz="1050" dirty="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2912" y="470154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912" y="674243"/>
            <a:ext cx="4222115" cy="1002508"/>
          </a:xfrm>
          <a:custGeom>
            <a:avLst/>
            <a:gdLst/>
            <a:ahLst/>
            <a:cxnLst/>
            <a:rect l="l" t="t" r="r" b="b"/>
            <a:pathLst>
              <a:path w="4222115" h="1520189">
                <a:moveTo>
                  <a:pt x="0" y="1519936"/>
                </a:moveTo>
                <a:lnTo>
                  <a:pt x="4222115" y="1519936"/>
                </a:lnTo>
                <a:lnTo>
                  <a:pt x="4222115" y="0"/>
                </a:lnTo>
                <a:lnTo>
                  <a:pt x="0" y="0"/>
                </a:lnTo>
                <a:lnTo>
                  <a:pt x="0" y="1519936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/>
              <p:cNvSpPr txBox="1"/>
              <p:nvPr/>
            </p:nvSpPr>
            <p:spPr>
              <a:xfrm>
                <a:off x="184176" y="653083"/>
                <a:ext cx="4123690" cy="990079"/>
              </a:xfrm>
              <a:prstGeom prst="rect">
                <a:avLst/>
              </a:prstGeom>
            </p:spPr>
            <p:txBody>
              <a:bodyPr vert="horz" wrap="square" lIns="0" tIns="59690" rIns="0" bIns="0" rtlCol="0">
                <a:spAutoFit/>
              </a:bodyPr>
              <a:lstStyle/>
              <a:p>
                <a:pPr marL="106680">
                  <a:spcBef>
                    <a:spcPts val="450"/>
                  </a:spcBef>
                </a:pPr>
                <a:r>
                  <a:rPr lang="en-US" sz="1200" spc="-30" dirty="0" smtClean="0">
                    <a:solidFill>
                      <a:srgbClr val="1A2E3D"/>
                    </a:solidFill>
                    <a:latin typeface="Arial"/>
                    <a:cs typeface="Arial"/>
                  </a:rPr>
                  <a:t>Below is the sampling distribution we would use to find the p-value for the following hypotheses. </a:t>
                </a:r>
                <a:r>
                  <a:rPr lang="en-US" sz="1200" spc="-30" dirty="0" smtClean="0">
                    <a:solidFill>
                      <a:srgbClr val="C00000"/>
                    </a:solidFill>
                    <a:latin typeface="Arial"/>
                    <a:cs typeface="Arial"/>
                  </a:rPr>
                  <a:t>How many values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sz="1200" spc="-30" dirty="0" smtClean="0">
                    <a:solidFill>
                      <a:srgbClr val="C00000"/>
                    </a:solidFill>
                    <a:latin typeface="Arial"/>
                    <a:cs typeface="Arial"/>
                  </a:rPr>
                  <a:t> do we need to be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0</a:t>
                </a:r>
                <a:r>
                  <a:rPr lang="en-US" sz="1200" spc="-20" dirty="0">
                    <a:solidFill>
                      <a:srgbClr val="C00000"/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spc="-20" dirty="0" smtClean="0">
                    <a:solidFill>
                      <a:srgbClr val="C00000"/>
                    </a:solidFill>
                    <a:latin typeface="Arial"/>
                    <a:cs typeface="Arial"/>
                  </a:rPr>
                  <a:t>to create the right tail of </a:t>
                </a:r>
                <a:r>
                  <a:rPr lang="en-US" sz="1200" spc="-20" dirty="0" smtClean="0">
                    <a:solidFill>
                      <a:schemeClr val="accent1"/>
                    </a:solidFill>
                    <a:latin typeface="Arial"/>
                    <a:cs typeface="Arial"/>
                  </a:rPr>
                  <a:t>area = 0.025 </a:t>
                </a:r>
                <a:r>
                  <a:rPr lang="en-US" sz="1200" spc="-20" dirty="0" smtClean="0">
                    <a:solidFill>
                      <a:srgbClr val="C00000"/>
                    </a:solidFill>
                    <a:latin typeface="Arial"/>
                    <a:cs typeface="Arial"/>
                  </a:rPr>
                  <a:t>below?</a:t>
                </a:r>
                <a:endParaRPr lang="en-US" sz="1200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76" y="653083"/>
                <a:ext cx="4123690" cy="990079"/>
              </a:xfrm>
              <a:prstGeom prst="rect">
                <a:avLst/>
              </a:prstGeom>
              <a:blipFill>
                <a:blip r:embed="rId3"/>
                <a:stretch>
                  <a:fillRect b="-7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ject 19"/>
          <p:cNvSpPr txBox="1"/>
          <p:nvPr/>
        </p:nvSpPr>
        <p:spPr>
          <a:xfrm>
            <a:off x="4412488" y="3279140"/>
            <a:ext cx="13779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12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53689" y="2197535"/>
                <a:ext cx="1600200" cy="5078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b="1" i="1" dirty="0" smtClean="0">
                    <a:latin typeface="Cambria Math" panose="02040503050406030204" pitchFamily="18" charset="0"/>
                  </a:rPr>
                  <a:t>Hypotheses</a:t>
                </a:r>
              </a:p>
              <a:p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𝐻𝑜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11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1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1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1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100" b="0" dirty="0" smtClean="0">
                    <a:ea typeface="Cambria Math" panose="02040503050406030204" pitchFamily="18" charset="0"/>
                  </a:rPr>
                  <a:t>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1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&gt; </m:t>
                      </m:r>
                      <m:r>
                        <m:rPr>
                          <m:nor/>
                        </m:rPr>
                        <a:rPr lang="en-US" sz="1100" dirty="0"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1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89" y="2197535"/>
                <a:ext cx="1600200" cy="507831"/>
              </a:xfrm>
              <a:prstGeom prst="rect">
                <a:avLst/>
              </a:prstGeom>
              <a:blipFill>
                <a:blip r:embed="rId4"/>
                <a:stretch>
                  <a:fillRect l="-5323" t="-9524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114363" y="2738955"/>
            <a:ext cx="5245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spc="-20" dirty="0">
                <a:solidFill>
                  <a:schemeClr val="accent1"/>
                </a:solidFill>
                <a:latin typeface="Arial"/>
                <a:cs typeface="Arial"/>
              </a:rPr>
              <a:t>0.025</a:t>
            </a:r>
            <a:endParaRPr lang="en-US" sz="11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84418" y="3028092"/>
                <a:ext cx="9371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=0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418" y="3028092"/>
                <a:ext cx="937180" cy="307777"/>
              </a:xfrm>
              <a:prstGeom prst="rect">
                <a:avLst/>
              </a:prstGeom>
              <a:blipFill>
                <a:blip r:embed="rId5"/>
                <a:stretch>
                  <a:fillRect t="-4000" r="-130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526799" y="2960127"/>
                <a:ext cx="1129155" cy="410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7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7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7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7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7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2.26</m:t>
                      </m:r>
                      <m:rad>
                        <m:radPr>
                          <m:degHide m:val="on"/>
                          <m:ctrlPr>
                            <a:rPr lang="en-US" sz="7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7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799" y="2960127"/>
                <a:ext cx="1129155" cy="4106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95250" y="1806575"/>
            <a:ext cx="914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1100" dirty="0" smtClean="0"/>
              <a:t>Z=1.96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100" dirty="0" smtClean="0"/>
              <a:t>T=1.83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100" dirty="0" smtClean="0"/>
              <a:t>Z=1.65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100" dirty="0" smtClean="0">
                <a:solidFill>
                  <a:srgbClr val="C00000"/>
                </a:solidFill>
              </a:rPr>
              <a:t>T=2.26</a:t>
            </a:r>
          </a:p>
          <a:p>
            <a:pPr marL="342900" indent="-342900">
              <a:buFont typeface="+mj-lt"/>
              <a:buAutoNum type="alphaLcPeriod"/>
            </a:pP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4850" y="3221677"/>
                <a:ext cx="3505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𝑉𝑎𝑙𝑢𝑒𝑠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sample</m:t>
                      </m:r>
                      <m: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sizes</m:t>
                      </m:r>
                      <m: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are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=20)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3221677"/>
                <a:ext cx="3505200" cy="261610"/>
              </a:xfrm>
              <a:prstGeom prst="rect">
                <a:avLst/>
              </a:prstGeom>
              <a:blipFill>
                <a:blip r:embed="rId7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436387" y="1712687"/>
                <a:ext cx="2091278" cy="400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b="1" i="1" dirty="0" smtClean="0">
                    <a:latin typeface="Cambria Math" panose="02040503050406030204" pitchFamily="18" charset="0"/>
                  </a:rPr>
                  <a:t>Use T-tables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1−1,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2−1)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=0.025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387" y="1712687"/>
                <a:ext cx="2091278" cy="400366"/>
              </a:xfrm>
              <a:prstGeom prst="rect">
                <a:avLst/>
              </a:prstGeom>
              <a:blipFill>
                <a:blip r:embed="rId8"/>
                <a:stretch>
                  <a:fillRect l="-4665" t="-12121" r="-875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2990850" y="2133773"/>
            <a:ext cx="108413" cy="983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7811" y="260736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Sampling Dist. </a:t>
            </a:r>
          </a:p>
          <a:p>
            <a:r>
              <a:rPr lang="en-US" sz="1200" i="1" u="sng" dirty="0" smtClean="0"/>
              <a:t>That assumes Ho</a:t>
            </a:r>
            <a:endParaRPr lang="en-US" sz="1200" i="1" u="sng" dirty="0"/>
          </a:p>
        </p:txBody>
      </p:sp>
    </p:spTree>
    <p:extLst>
      <p:ext uri="{BB962C8B-B14F-4D97-AF65-F5344CB8AC3E}">
        <p14:creationId xmlns:p14="http://schemas.microsoft.com/office/powerpoint/2010/main" val="161189377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319375"/>
            <a:ext cx="4536186" cy="32446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-5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oto Sans CJK JP Regular"/>
                <a:cs typeface="Noto Sans CJK JP Regular"/>
              </a:rPr>
              <a:t>Housekeeping</a:t>
            </a:r>
            <a:endParaRPr sz="1450" dirty="0">
              <a:solidFill>
                <a:schemeClr val="tx2">
                  <a:lumMod val="20000"/>
                  <a:lumOff val="80000"/>
                </a:schemeClr>
              </a:solidFill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dirty="0">
                <a:solidFill>
                  <a:schemeClr val="tx2"/>
                </a:solidFill>
                <a:latin typeface="Noto Sans CJK JP Regular"/>
                <a:cs typeface="Noto Sans CJK JP Regular"/>
              </a:rPr>
              <a:t>Main</a:t>
            </a:r>
            <a:r>
              <a:rPr sz="1050" spc="65" dirty="0">
                <a:solidFill>
                  <a:schemeClr val="tx2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5" dirty="0" smtClean="0">
                <a:solidFill>
                  <a:schemeClr val="tx2"/>
                </a:solidFill>
                <a:latin typeface="Noto Sans CJK JP Regular"/>
                <a:cs typeface="Noto Sans CJK JP Regular"/>
              </a:rPr>
              <a:t>ideas</a:t>
            </a:r>
            <a:endParaRPr lang="en-US" sz="1050" dirty="0">
              <a:solidFill>
                <a:schemeClr val="tx2"/>
              </a:solidFill>
              <a:latin typeface="Noto Sans CJK JP Regular"/>
              <a:cs typeface="Noto Sans CJK JP Regular"/>
            </a:endParaRPr>
          </a:p>
          <a:p>
            <a:pPr marL="12700">
              <a:tabLst>
                <a:tab pos="167005" algn="l"/>
              </a:tabLst>
            </a:pPr>
            <a:r>
              <a:rPr lang="en-US" sz="1050" spc="-50" dirty="0">
                <a:latin typeface="Arial"/>
                <a:cs typeface="Arial"/>
              </a:rPr>
              <a:t>The </a:t>
            </a:r>
            <a:r>
              <a:rPr lang="en-US" sz="1050" spc="-40" dirty="0">
                <a:latin typeface="Arial"/>
                <a:cs typeface="Arial"/>
              </a:rPr>
              <a:t>role </a:t>
            </a:r>
            <a:r>
              <a:rPr lang="en-US" sz="1050" spc="-15" dirty="0">
                <a:latin typeface="Arial"/>
                <a:cs typeface="Arial"/>
              </a:rPr>
              <a:t>of </a:t>
            </a:r>
            <a:r>
              <a:rPr lang="en-US" sz="1050" spc="-50" dirty="0">
                <a:latin typeface="Arial"/>
                <a:cs typeface="Arial"/>
              </a:rPr>
              <a:t>a </a:t>
            </a:r>
            <a:r>
              <a:rPr lang="en-US" sz="1050" spc="-25" dirty="0">
                <a:latin typeface="Arial"/>
                <a:cs typeface="Arial"/>
              </a:rPr>
              <a:t>statistician </a:t>
            </a:r>
            <a:r>
              <a:rPr lang="en-US" sz="1050" spc="-40" dirty="0">
                <a:latin typeface="Arial"/>
                <a:cs typeface="Arial"/>
              </a:rPr>
              <a:t>is </a:t>
            </a:r>
            <a:r>
              <a:rPr lang="en-US" sz="1050" spc="-5" dirty="0">
                <a:latin typeface="Arial"/>
                <a:cs typeface="Arial"/>
              </a:rPr>
              <a:t>not </a:t>
            </a:r>
            <a:r>
              <a:rPr lang="en-US" sz="1050" spc="-25" dirty="0">
                <a:latin typeface="Arial"/>
                <a:cs typeface="Arial"/>
              </a:rPr>
              <a:t>just </a:t>
            </a:r>
            <a:r>
              <a:rPr lang="en-US" sz="1050" spc="-40" dirty="0">
                <a:latin typeface="Arial"/>
                <a:cs typeface="Arial"/>
              </a:rPr>
              <a:t>in </a:t>
            </a:r>
            <a:r>
              <a:rPr lang="en-US" sz="1050" spc="-20" dirty="0">
                <a:latin typeface="Arial"/>
                <a:cs typeface="Arial"/>
              </a:rPr>
              <a:t>the </a:t>
            </a:r>
            <a:r>
              <a:rPr lang="en-US" sz="1050" spc="-45" dirty="0">
                <a:latin typeface="Arial"/>
                <a:cs typeface="Arial"/>
              </a:rPr>
              <a:t>analysis </a:t>
            </a:r>
            <a:r>
              <a:rPr lang="en-US" sz="1050" spc="-15" dirty="0">
                <a:latin typeface="Arial"/>
                <a:cs typeface="Arial"/>
              </a:rPr>
              <a:t>of </a:t>
            </a:r>
            <a:r>
              <a:rPr lang="en-US" sz="1050" spc="-20" dirty="0">
                <a:latin typeface="Arial"/>
                <a:cs typeface="Arial"/>
              </a:rPr>
              <a:t>data  </a:t>
            </a:r>
            <a:r>
              <a:rPr lang="en-US" sz="1050" dirty="0">
                <a:latin typeface="Arial"/>
                <a:cs typeface="Arial"/>
              </a:rPr>
              <a:t>but </a:t>
            </a:r>
            <a:r>
              <a:rPr lang="en-US" sz="1050" spc="-35" dirty="0">
                <a:latin typeface="Arial"/>
                <a:cs typeface="Arial"/>
              </a:rPr>
              <a:t>also </a:t>
            </a:r>
            <a:r>
              <a:rPr lang="en-US" sz="1050" spc="-40" dirty="0">
                <a:latin typeface="Arial"/>
                <a:cs typeface="Arial"/>
              </a:rPr>
              <a:t>in </a:t>
            </a:r>
            <a:r>
              <a:rPr lang="en-US" sz="1050" spc="-30" dirty="0">
                <a:latin typeface="Arial"/>
                <a:cs typeface="Arial"/>
              </a:rPr>
              <a:t>planning </a:t>
            </a:r>
            <a:r>
              <a:rPr lang="en-US" sz="1050" spc="-25" dirty="0">
                <a:latin typeface="Arial"/>
                <a:cs typeface="Arial"/>
              </a:rPr>
              <a:t>and design </a:t>
            </a:r>
            <a:r>
              <a:rPr lang="en-US" sz="1050" spc="-15" dirty="0">
                <a:latin typeface="Arial"/>
                <a:cs typeface="Arial"/>
              </a:rPr>
              <a:t>of </a:t>
            </a:r>
            <a:r>
              <a:rPr lang="en-US" sz="1050" spc="-50" dirty="0">
                <a:latin typeface="Arial"/>
                <a:cs typeface="Arial"/>
              </a:rPr>
              <a:t>a</a:t>
            </a:r>
            <a:r>
              <a:rPr lang="en-US" sz="1050" spc="160" dirty="0">
                <a:latin typeface="Arial"/>
                <a:cs typeface="Arial"/>
              </a:rPr>
              <a:t> </a:t>
            </a:r>
            <a:r>
              <a:rPr lang="en-US" sz="1050" spc="-30" dirty="0">
                <a:latin typeface="Arial"/>
                <a:cs typeface="Arial"/>
              </a:rPr>
              <a:t>study</a:t>
            </a:r>
            <a:r>
              <a:rPr lang="en-US" sz="1050" spc="-30" dirty="0" smtClean="0">
                <a:latin typeface="Arial"/>
                <a:cs typeface="Arial"/>
              </a:rPr>
              <a:t>.</a:t>
            </a:r>
            <a:endParaRPr lang="en-US" sz="1050" spc="-15" dirty="0" smtClean="0">
              <a:latin typeface="Noto Sans CJK JP Regular"/>
              <a:cs typeface="Noto Sans CJK JP Regular"/>
            </a:endParaRPr>
          </a:p>
          <a:p>
            <a:pPr marL="469900" marR="40005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u="sng" spc="-15" dirty="0" smtClean="0">
                <a:latin typeface="Noto Sans CJK JP Regular"/>
                <a:cs typeface="Noto Sans CJK JP Regular"/>
              </a:rPr>
              <a:t>Considerations when selecting </a:t>
            </a:r>
            <a:r>
              <a:rPr lang="en-US" sz="1050" b="1" u="sng" spc="-15" dirty="0" smtClean="0">
                <a:latin typeface="Noto Sans CJK JP Regular"/>
                <a:cs typeface="Noto Sans CJK JP Regular"/>
              </a:rPr>
              <a:t>sample size:</a:t>
            </a:r>
          </a:p>
          <a:p>
            <a:pPr marL="927100" marR="400050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/>
              <a:t>🔍 </a:t>
            </a:r>
            <a:r>
              <a:rPr sz="1050" spc="-15" dirty="0" smtClean="0">
                <a:latin typeface="Noto Sans CJK JP Regular"/>
                <a:cs typeface="Noto Sans CJK JP Regular"/>
              </a:rPr>
              <a:t>Not </a:t>
            </a:r>
            <a:r>
              <a:rPr sz="1050" spc="-10" dirty="0">
                <a:latin typeface="Noto Sans CJK JP Regular"/>
                <a:cs typeface="Noto Sans CJK JP Regular"/>
              </a:rPr>
              <a:t>every </a:t>
            </a:r>
            <a:r>
              <a:rPr sz="1050" spc="-20" dirty="0">
                <a:latin typeface="Noto Sans CJK JP Regular"/>
                <a:cs typeface="Noto Sans CJK JP Regular"/>
              </a:rPr>
              <a:t>statistically signiﬁcant </a:t>
            </a:r>
            <a:r>
              <a:rPr sz="1050" spc="-30" dirty="0">
                <a:latin typeface="Noto Sans CJK JP Regular"/>
                <a:cs typeface="Noto Sans CJK JP Regular"/>
              </a:rPr>
              <a:t>result </a:t>
            </a:r>
            <a:r>
              <a:rPr sz="1050" dirty="0">
                <a:latin typeface="Noto Sans CJK JP Regular"/>
                <a:cs typeface="Noto Sans CJK JP Regular"/>
              </a:rPr>
              <a:t>is </a:t>
            </a:r>
            <a:r>
              <a:rPr sz="1050" spc="-20" dirty="0">
                <a:latin typeface="Noto Sans CJK JP Regular"/>
                <a:cs typeface="Noto Sans CJK JP Regular"/>
              </a:rPr>
              <a:t>practically  signiﬁcant</a:t>
            </a:r>
            <a:endParaRPr sz="1050" dirty="0">
              <a:latin typeface="Noto Sans CJK JP Regular"/>
              <a:cs typeface="Noto Sans CJK JP Regular"/>
            </a:endParaRPr>
          </a:p>
          <a:p>
            <a:pPr marL="469900" lvl="2" indent="276860">
              <a:spcBef>
                <a:spcPts val="95"/>
              </a:spcBef>
              <a:buFontTx/>
              <a:buAutoNum type="arabicPeriod"/>
              <a:tabLst>
                <a:tab pos="443865" algn="l"/>
              </a:tabLst>
            </a:pPr>
            <a:r>
              <a:rPr lang="en-US" sz="1050" u="sng" spc="-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Considerations when selecting </a:t>
            </a:r>
            <a:r>
              <a:rPr lang="en-US" sz="1050" b="1" u="sng" spc="-1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significance level:</a:t>
            </a:r>
            <a:endParaRPr lang="en-US" sz="1050" b="1" spc="-5" dirty="0" smtClean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-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Hypothesis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tests </a:t>
            </a:r>
            <a:r>
              <a:rPr sz="1050" spc="-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have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error </a:t>
            </a:r>
            <a:r>
              <a:rPr sz="1050" spc="-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rates 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associated </a:t>
            </a:r>
            <a:r>
              <a:rPr sz="1050" spc="-4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with</a:t>
            </a:r>
            <a:r>
              <a:rPr sz="1050" spc="-7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them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🔍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👫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⚙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sz="1050" spc="-3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Type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1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error 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rate </a:t>
            </a:r>
            <a:r>
              <a:rPr sz="1050" spc="6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=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signiﬁcance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level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✋ 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⚙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sz="1050" spc="-1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Calculating 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the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power 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is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 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two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step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process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927100" marR="102235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🆕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👫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⚙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sz="1050" spc="-1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Power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goes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up </a:t>
            </a:r>
            <a:r>
              <a:rPr sz="1050" spc="-4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with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eﬀect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size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and </a:t>
            </a:r>
            <a:r>
              <a:rPr sz="1050" spc="-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sample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size,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and 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is 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inversely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proportional </a:t>
            </a:r>
            <a:r>
              <a:rPr sz="1050" spc="-4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with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signiﬁcance </a:t>
            </a:r>
            <a:r>
              <a:rPr sz="1050" spc="-2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level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and standard</a:t>
            </a:r>
            <a:r>
              <a:rPr sz="1050" spc="9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error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🆕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👫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⚙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sz="1050" spc="6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priori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power </a:t>
            </a:r>
            <a:r>
              <a:rPr sz="1050" spc="-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calculations 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determine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desired </a:t>
            </a:r>
            <a:r>
              <a:rPr sz="1050" spc="-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sample</a:t>
            </a:r>
            <a:r>
              <a:rPr sz="1050" spc="1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size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CCCCCC"/>
              </a:buClr>
              <a:buFont typeface="Noto Sans CJK JP Regular"/>
              <a:buAutoNum type="arabicPeriod"/>
            </a:pPr>
            <a:endParaRPr sz="14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+mj-lt"/>
              <a:buAutoNum type="arabicPeriod" startAt="3"/>
              <a:tabLst>
                <a:tab pos="167005" algn="l"/>
              </a:tabLst>
            </a:pPr>
            <a:r>
              <a:rPr sz="1050" spc="-15" dirty="0">
                <a:solidFill>
                  <a:srgbClr val="CCDBE6"/>
                </a:solidFill>
                <a:latin typeface="Noto Sans CJK JP Regular"/>
                <a:cs typeface="Noto Sans CJK JP Regular"/>
              </a:rPr>
              <a:t>Summary</a:t>
            </a:r>
            <a:endParaRPr sz="1050" dirty="0">
              <a:latin typeface="Noto Sans CJK JP Regular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4374966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536" y="358775"/>
            <a:ext cx="45125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Would we expect the average height of all NC men to be </a:t>
            </a:r>
            <a:r>
              <a:rPr lang="en-US" sz="2000" b="1" i="1" dirty="0" smtClean="0"/>
              <a:t>exactly</a:t>
            </a:r>
            <a:r>
              <a:rPr lang="en-US" sz="2000" b="1" i="1" dirty="0"/>
              <a:t> </a:t>
            </a:r>
            <a:r>
              <a:rPr lang="en-US" sz="2000" b="1" dirty="0" smtClean="0"/>
              <a:t>the same as the average height of all US </a:t>
            </a:r>
            <a:r>
              <a:rPr lang="en-US" sz="2000" b="1" dirty="0" smtClean="0"/>
              <a:t>men?</a:t>
            </a:r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/>
              <a:t>Would we expect the average height of </a:t>
            </a:r>
            <a:r>
              <a:rPr lang="en-US" sz="2000" b="1" dirty="0" smtClean="0"/>
              <a:t>all NC </a:t>
            </a:r>
            <a:r>
              <a:rPr lang="en-US" sz="2000" b="1" dirty="0"/>
              <a:t>men to be </a:t>
            </a:r>
            <a:r>
              <a:rPr lang="en-US" sz="2000" b="1" i="1" dirty="0" smtClean="0"/>
              <a:t>practically </a:t>
            </a:r>
            <a:r>
              <a:rPr lang="en-US" sz="2000" b="1" dirty="0"/>
              <a:t>the same as the height </a:t>
            </a:r>
            <a:r>
              <a:rPr lang="en-US" sz="2000" b="1" dirty="0" smtClean="0"/>
              <a:t>of all </a:t>
            </a:r>
            <a:r>
              <a:rPr lang="en-US" sz="2000" b="1" dirty="0"/>
              <a:t>US </a:t>
            </a:r>
            <a:r>
              <a:rPr lang="en-US" sz="2000" b="1" dirty="0" smtClean="0"/>
              <a:t>men?</a:t>
            </a:r>
            <a:endParaRPr lang="en-US" sz="1400" b="1" dirty="0"/>
          </a:p>
        </p:txBody>
      </p:sp>
      <p:pic>
        <p:nvPicPr>
          <p:cNvPr id="5" name="Picture 2" descr="North Carolina county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423908"/>
            <a:ext cx="1953886" cy="73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00021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536" y="358775"/>
            <a:ext cx="45125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Would we expect the average height of all NC men to be </a:t>
            </a:r>
            <a:r>
              <a:rPr lang="en-US" sz="2000" b="1" i="1" dirty="0" smtClean="0"/>
              <a:t>exactly</a:t>
            </a:r>
            <a:r>
              <a:rPr lang="en-US" sz="2000" b="1" i="1" dirty="0"/>
              <a:t> </a:t>
            </a:r>
            <a:r>
              <a:rPr lang="en-US" sz="2000" b="1" dirty="0" smtClean="0"/>
              <a:t>the same as the average height of all US men </a:t>
            </a:r>
            <a:r>
              <a:rPr lang="en-US" sz="1200" b="1" dirty="0" smtClean="0"/>
              <a:t>(assume 69”)</a:t>
            </a:r>
            <a:r>
              <a:rPr lang="en-US" sz="2000" b="1" dirty="0" smtClean="0"/>
              <a:t>?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/>
              <a:t>Would we expect the average height of </a:t>
            </a:r>
            <a:r>
              <a:rPr lang="en-US" sz="2000" b="1" dirty="0" smtClean="0"/>
              <a:t>all NC </a:t>
            </a:r>
            <a:r>
              <a:rPr lang="en-US" sz="2000" b="1" dirty="0"/>
              <a:t>men to be </a:t>
            </a:r>
            <a:r>
              <a:rPr lang="en-US" sz="2000" b="1" i="1" dirty="0" smtClean="0"/>
              <a:t>practically </a:t>
            </a:r>
            <a:r>
              <a:rPr lang="en-US" sz="2000" b="1" dirty="0"/>
              <a:t>the same as the height </a:t>
            </a:r>
            <a:r>
              <a:rPr lang="en-US" sz="2000" b="1" dirty="0" smtClean="0"/>
              <a:t>of all </a:t>
            </a:r>
            <a:r>
              <a:rPr lang="en-US" sz="2000" b="1" dirty="0"/>
              <a:t>US </a:t>
            </a:r>
            <a:r>
              <a:rPr lang="en-US" sz="2000" b="1" dirty="0" smtClean="0"/>
              <a:t>men </a:t>
            </a:r>
            <a:r>
              <a:rPr lang="en-US" sz="1400" b="1" dirty="0"/>
              <a:t>(assume 69</a:t>
            </a:r>
            <a:r>
              <a:rPr lang="en-US" sz="1400" b="1" dirty="0" smtClean="0"/>
              <a:t>”)</a:t>
            </a:r>
            <a:r>
              <a:rPr lang="en-US" sz="1400" b="1" dirty="0"/>
              <a:t> </a:t>
            </a:r>
            <a:r>
              <a:rPr lang="en-US" sz="1400" b="1" dirty="0" smtClean="0"/>
              <a:t>?</a:t>
            </a:r>
            <a:endParaRPr lang="en-US" sz="1400" b="1" dirty="0"/>
          </a:p>
        </p:txBody>
      </p:sp>
      <p:pic>
        <p:nvPicPr>
          <p:cNvPr id="5" name="Picture 2" descr="North Carolina county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423908"/>
            <a:ext cx="1953886" cy="73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29198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1893"/>
          <a:stretch/>
        </p:blipFill>
        <p:spPr>
          <a:xfrm>
            <a:off x="20313" y="434975"/>
            <a:ext cx="2911347" cy="1371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358775"/>
                <a:ext cx="198120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u="sng" dirty="0" smtClean="0"/>
                  <a:t>Sampling Distribution</a:t>
                </a:r>
              </a:p>
              <a:p>
                <a:r>
                  <a:rPr lang="en-US" sz="900" dirty="0" smtClean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9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900" dirty="0" smtClean="0"/>
                  <a:t> from random</a:t>
                </a:r>
              </a:p>
              <a:p>
                <a:r>
                  <a:rPr lang="en-US" sz="900" dirty="0" smtClean="0"/>
                  <a:t> samples of size</a:t>
                </a:r>
              </a:p>
              <a:p>
                <a:r>
                  <a:rPr lang="en-US" sz="900" dirty="0" smtClean="0">
                    <a:solidFill>
                      <a:srgbClr val="C00000"/>
                    </a:solidFill>
                  </a:rPr>
                  <a:t>n=900</a:t>
                </a:r>
                <a:r>
                  <a:rPr lang="en-US" sz="900" dirty="0" smtClean="0"/>
                  <a:t> of NC men</a:t>
                </a:r>
              </a:p>
              <a:p>
                <a:r>
                  <a:rPr lang="en-US" sz="900" i="1" dirty="0" smtClean="0"/>
                  <a:t>Assuming </a:t>
                </a:r>
                <a:r>
                  <a:rPr lang="en-US" sz="900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9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sub>
                      </m:sSub>
                      <m:r>
                        <a:rPr lang="en-US" sz="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=69“</m:t>
                      </m:r>
                    </m:oMath>
                  </m:oMathPara>
                </a14:m>
                <a:endParaRPr lang="en-US" sz="900" dirty="0">
                  <a:ea typeface="Cambria Math" panose="02040503050406030204" pitchFamily="18" charset="0"/>
                </a:endParaRPr>
              </a:p>
              <a:p>
                <a:endParaRPr lang="en-US" sz="9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8775"/>
                <a:ext cx="1981201" cy="1061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09850" y="325272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b="1" i="1" dirty="0" smtClean="0">
                    <a:latin typeface="Cambria Math" panose="02040503050406030204" pitchFamily="18" charset="0"/>
                  </a:rPr>
                  <a:t>Hypotheses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=69“</m:t>
                      </m:r>
                    </m:oMath>
                  </m:oMathPara>
                </a14:m>
                <a:endParaRPr lang="en-US" sz="14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69“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850" y="325272"/>
                <a:ext cx="1600200" cy="646331"/>
              </a:xfrm>
              <a:prstGeom prst="rect">
                <a:avLst/>
              </a:prstGeom>
              <a:blipFill>
                <a:blip r:embed="rId4"/>
                <a:stretch>
                  <a:fillRect l="-6844" t="-9434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951973" y="1067619"/>
                <a:ext cx="1580903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1000" i="1">
                        <a:latin typeface="Cambria Math" panose="02040503050406030204" pitchFamily="18" charset="0"/>
                      </a:rPr>
                      <m:t>=69.05</m:t>
                    </m:r>
                  </m:oMath>
                </a14:m>
                <a:r>
                  <a:rPr lang="en-US" sz="1000" dirty="0"/>
                  <a:t>”, </a:t>
                </a:r>
                <a:r>
                  <a:rPr lang="en-US" sz="1000" u="sng" dirty="0" smtClean="0">
                    <a:solidFill>
                      <a:srgbClr val="C00000"/>
                    </a:solidFill>
                  </a:rPr>
                  <a:t>would not </a:t>
                </a:r>
                <a:r>
                  <a:rPr lang="en-US" sz="1000" dirty="0" smtClean="0">
                    <a:solidFill>
                      <a:srgbClr val="C00000"/>
                    </a:solidFill>
                  </a:rPr>
                  <a:t>give us enough evidence to suggest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𝑁𝐶</m:t>
                        </m:r>
                      </m:sub>
                    </m:sSub>
                    <m:r>
                      <a:rPr lang="en-US" sz="1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&gt;69“</m:t>
                    </m:r>
                  </m:oMath>
                </a14:m>
                <a:r>
                  <a:rPr lang="en-US" sz="1000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1000" dirty="0" smtClean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000" dirty="0" smtClean="0">
                    <a:ea typeface="Cambria Math" panose="02040503050406030204" pitchFamily="18" charset="0"/>
                  </a:rPr>
                  <a:t> came from a sample of size </a:t>
                </a:r>
                <a:r>
                  <a:rPr lang="en-US" sz="1000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n=900</a:t>
                </a:r>
                <a:r>
                  <a:rPr lang="en-US" sz="1000" dirty="0" smtClean="0">
                    <a:ea typeface="Cambria Math" panose="02040503050406030204" pitchFamily="18" charset="0"/>
                  </a:rPr>
                  <a:t>.</a:t>
                </a:r>
                <a:endParaRPr lang="en-US" sz="10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973" y="1067619"/>
                <a:ext cx="1580903" cy="861774"/>
              </a:xfrm>
              <a:prstGeom prst="rect">
                <a:avLst/>
              </a:prstGeom>
              <a:blipFill>
                <a:blip r:embed="rId5"/>
                <a:stretch>
                  <a:fillRect r="-1923" b="-3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01979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319375"/>
            <a:ext cx="4536186" cy="32446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-5" dirty="0" smtClean="0">
                <a:solidFill>
                  <a:srgbClr val="024F84"/>
                </a:solidFill>
                <a:latin typeface="Noto Sans CJK JP Regular"/>
                <a:cs typeface="Noto Sans CJK JP Regular"/>
              </a:rPr>
              <a:t>Housekeeping</a:t>
            </a:r>
            <a:endParaRPr sz="145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dirty="0">
                <a:solidFill>
                  <a:srgbClr val="CCDBE6"/>
                </a:solidFill>
                <a:latin typeface="Noto Sans CJK JP Regular"/>
                <a:cs typeface="Noto Sans CJK JP Regular"/>
              </a:rPr>
              <a:t>Main</a:t>
            </a:r>
            <a:r>
              <a:rPr sz="1050" spc="65" dirty="0">
                <a:solidFill>
                  <a:srgbClr val="CCDBE6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5" dirty="0" smtClean="0">
                <a:solidFill>
                  <a:srgbClr val="CCDBE6"/>
                </a:solidFill>
                <a:latin typeface="Noto Sans CJK JP Regular"/>
                <a:cs typeface="Noto Sans CJK JP Regular"/>
              </a:rPr>
              <a:t>ideas</a:t>
            </a:r>
            <a:endParaRPr lang="en-US" sz="1050" dirty="0">
              <a:latin typeface="Noto Sans CJK JP Regular"/>
              <a:cs typeface="Noto Sans CJK JP Regular"/>
            </a:endParaRPr>
          </a:p>
          <a:p>
            <a:pPr marL="12700">
              <a:tabLst>
                <a:tab pos="167005" algn="l"/>
              </a:tabLst>
            </a:pPr>
            <a:r>
              <a:rPr lang="en-US" sz="1050" spc="-5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</a:t>
            </a:r>
            <a:r>
              <a:rPr lang="en-US" sz="1050" spc="-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role </a:t>
            </a:r>
            <a:r>
              <a:rPr lang="en-US" sz="1050" spc="-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lang="en-US" sz="1050" spc="-5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 </a:t>
            </a:r>
            <a:r>
              <a:rPr lang="en-US" sz="1050" spc="-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statistician </a:t>
            </a:r>
            <a:r>
              <a:rPr lang="en-US" sz="1050" spc="-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is </a:t>
            </a:r>
            <a:r>
              <a:rPr lang="en-US" sz="1050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not </a:t>
            </a:r>
            <a:r>
              <a:rPr lang="en-US" sz="1050" spc="-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just </a:t>
            </a:r>
            <a:r>
              <a:rPr lang="en-US" sz="1050" spc="-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 </a:t>
            </a:r>
            <a:r>
              <a:rPr lang="en-US" sz="1050" spc="-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</a:t>
            </a:r>
            <a:r>
              <a:rPr lang="en-US" sz="1050" spc="-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analysis </a:t>
            </a:r>
            <a:r>
              <a:rPr lang="en-US" sz="1050" spc="-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lang="en-US" sz="1050" spc="-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data 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but </a:t>
            </a:r>
            <a:r>
              <a:rPr lang="en-US" sz="1050" spc="-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also </a:t>
            </a:r>
            <a:r>
              <a:rPr lang="en-US" sz="1050" spc="-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 </a:t>
            </a:r>
            <a:r>
              <a:rPr lang="en-US" sz="1050" spc="-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planning </a:t>
            </a:r>
            <a:r>
              <a:rPr lang="en-US" sz="1050" spc="-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and design </a:t>
            </a:r>
            <a:r>
              <a:rPr lang="en-US" sz="1050" spc="-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lang="en-US" sz="1050" spc="-5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1050" spc="16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50" spc="-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study</a:t>
            </a:r>
            <a:r>
              <a:rPr lang="en-US" sz="1050" spc="-3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.</a:t>
            </a:r>
            <a:endParaRPr lang="en-US" sz="1050" spc="-15" dirty="0" smtClean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469900" marR="40005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u="sng" spc="-1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Considerations when selecting </a:t>
            </a:r>
            <a:r>
              <a:rPr lang="en-US" sz="1050" b="1" u="sng" spc="-1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sample size:</a:t>
            </a:r>
          </a:p>
          <a:p>
            <a:pPr marL="927100" marR="400050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-1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Not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every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statistically signiﬁcant 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result 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is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practically  signiﬁcant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469900" lvl="2" indent="276860">
              <a:spcBef>
                <a:spcPts val="95"/>
              </a:spcBef>
              <a:buFontTx/>
              <a:buAutoNum type="arabicPeriod"/>
              <a:tabLst>
                <a:tab pos="443865" algn="l"/>
              </a:tabLst>
            </a:pPr>
            <a:r>
              <a:rPr lang="en-US" sz="1050" u="sng" spc="-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Considerations when selecting </a:t>
            </a:r>
            <a:r>
              <a:rPr lang="en-US" sz="1050" b="1" u="sng" spc="-1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significance level:</a:t>
            </a:r>
            <a:endParaRPr lang="en-US" sz="1050" b="1" spc="-5" dirty="0" smtClean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-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Hypothesis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tests </a:t>
            </a:r>
            <a:r>
              <a:rPr sz="1050" spc="-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have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error </a:t>
            </a:r>
            <a:r>
              <a:rPr sz="1050" spc="-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rates 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associated </a:t>
            </a:r>
            <a:r>
              <a:rPr sz="1050" spc="-4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with</a:t>
            </a:r>
            <a:r>
              <a:rPr sz="1050" spc="-7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them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🔍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👫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⚙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sz="1050" spc="-3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Type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1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error 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rate </a:t>
            </a:r>
            <a:r>
              <a:rPr sz="1050" spc="6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=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signiﬁcance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level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✋ 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⚙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sz="1050" spc="-1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Calculating 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the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power 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is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 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two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step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process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927100" marR="102235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🆕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👫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⚙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sz="1050" spc="-1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Power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goes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up </a:t>
            </a:r>
            <a:r>
              <a:rPr sz="1050" spc="-4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with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eﬀect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size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and </a:t>
            </a:r>
            <a:r>
              <a:rPr sz="1050" spc="-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sample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size,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and 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is 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inversely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proportional </a:t>
            </a:r>
            <a:r>
              <a:rPr sz="1050" spc="-4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with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signiﬁcance </a:t>
            </a:r>
            <a:r>
              <a:rPr sz="1050" spc="-2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level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and standard</a:t>
            </a:r>
            <a:r>
              <a:rPr sz="1050" spc="9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error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🆕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👫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⚙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sz="1050" spc="6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priori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power </a:t>
            </a:r>
            <a:r>
              <a:rPr sz="1050" spc="-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calculations 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determine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desired </a:t>
            </a:r>
            <a:r>
              <a:rPr sz="1050" spc="-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sample</a:t>
            </a:r>
            <a:r>
              <a:rPr sz="1050" spc="1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size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CCCCCC"/>
              </a:buClr>
              <a:buFont typeface="Noto Sans CJK JP Regular"/>
              <a:buAutoNum type="arabicPeriod"/>
            </a:pPr>
            <a:endParaRPr sz="14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+mj-lt"/>
              <a:buAutoNum type="arabicPeriod" startAt="3"/>
              <a:tabLst>
                <a:tab pos="167005" algn="l"/>
              </a:tabLst>
            </a:pPr>
            <a:r>
              <a:rPr sz="1050" spc="-15" dirty="0">
                <a:solidFill>
                  <a:srgbClr val="CCDBE6"/>
                </a:solidFill>
                <a:latin typeface="Noto Sans CJK JP Regular"/>
                <a:cs typeface="Noto Sans CJK JP Regular"/>
              </a:rPr>
              <a:t>Summary</a:t>
            </a:r>
            <a:endParaRPr sz="1050" dirty="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1893"/>
          <a:stretch/>
        </p:blipFill>
        <p:spPr>
          <a:xfrm>
            <a:off x="20313" y="434975"/>
            <a:ext cx="2911347" cy="1371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358775"/>
                <a:ext cx="198120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u="sng" dirty="0" smtClean="0"/>
                  <a:t>Sampling Distribution</a:t>
                </a:r>
              </a:p>
              <a:p>
                <a:r>
                  <a:rPr lang="en-US" sz="900" dirty="0" smtClean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9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900" dirty="0" smtClean="0"/>
                  <a:t> from random</a:t>
                </a:r>
              </a:p>
              <a:p>
                <a:r>
                  <a:rPr lang="en-US" sz="900" dirty="0" smtClean="0"/>
                  <a:t> samples of size</a:t>
                </a:r>
              </a:p>
              <a:p>
                <a:r>
                  <a:rPr lang="en-US" sz="900" dirty="0" smtClean="0">
                    <a:solidFill>
                      <a:srgbClr val="C00000"/>
                    </a:solidFill>
                  </a:rPr>
                  <a:t>n=900</a:t>
                </a:r>
                <a:r>
                  <a:rPr lang="en-US" sz="900" dirty="0" smtClean="0"/>
                  <a:t> of NC men</a:t>
                </a:r>
              </a:p>
              <a:p>
                <a:r>
                  <a:rPr lang="en-US" sz="900" i="1" dirty="0" smtClean="0"/>
                  <a:t>Assuming </a:t>
                </a:r>
                <a:r>
                  <a:rPr lang="en-US" sz="900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9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sub>
                      </m:sSub>
                      <m:r>
                        <a:rPr lang="en-US" sz="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=69“</m:t>
                      </m:r>
                    </m:oMath>
                  </m:oMathPara>
                </a14:m>
                <a:endParaRPr lang="en-US" sz="900" dirty="0">
                  <a:ea typeface="Cambria Math" panose="02040503050406030204" pitchFamily="18" charset="0"/>
                </a:endParaRPr>
              </a:p>
              <a:p>
                <a:endParaRPr lang="en-US" sz="9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8775"/>
                <a:ext cx="1981201" cy="1061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09850" y="325272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b="1" i="1" dirty="0" smtClean="0">
                    <a:latin typeface="Cambria Math" panose="02040503050406030204" pitchFamily="18" charset="0"/>
                  </a:rPr>
                  <a:t>Hypotheses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=69“</m:t>
                      </m:r>
                    </m:oMath>
                  </m:oMathPara>
                </a14:m>
                <a:endParaRPr lang="en-US" sz="14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69“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850" y="325272"/>
                <a:ext cx="1600200" cy="646331"/>
              </a:xfrm>
              <a:prstGeom prst="rect">
                <a:avLst/>
              </a:prstGeom>
              <a:blipFill>
                <a:blip r:embed="rId4"/>
                <a:stretch>
                  <a:fillRect l="-6844" t="-9434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313" y="1800574"/>
                <a:ext cx="198120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u="sng" dirty="0" smtClean="0"/>
                  <a:t>Sampling Distribution</a:t>
                </a:r>
              </a:p>
              <a:p>
                <a:r>
                  <a:rPr lang="en-US" sz="900" dirty="0" smtClean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9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900" dirty="0" smtClean="0"/>
                  <a:t> from random</a:t>
                </a:r>
              </a:p>
              <a:p>
                <a:r>
                  <a:rPr lang="en-US" sz="900" dirty="0" smtClean="0"/>
                  <a:t> samples of size</a:t>
                </a:r>
              </a:p>
              <a:p>
                <a:r>
                  <a:rPr lang="en-US" sz="900" dirty="0" smtClean="0">
                    <a:solidFill>
                      <a:srgbClr val="C00000"/>
                    </a:solidFill>
                  </a:rPr>
                  <a:t>n=16536</a:t>
                </a:r>
                <a:r>
                  <a:rPr lang="en-US" sz="900" dirty="0" smtClean="0"/>
                  <a:t> of NC men</a:t>
                </a:r>
              </a:p>
              <a:p>
                <a:r>
                  <a:rPr lang="en-US" sz="900" i="1" dirty="0"/>
                  <a:t>Assuming </a:t>
                </a:r>
                <a:r>
                  <a:rPr lang="en-US" sz="9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9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sub>
                      </m:sSub>
                      <m:r>
                        <a:rPr lang="en-US" sz="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=69“</m:t>
                      </m:r>
                    </m:oMath>
                  </m:oMathPara>
                </a14:m>
                <a:endParaRPr lang="en-US" sz="900" dirty="0">
                  <a:ea typeface="Cambria Math" panose="02040503050406030204" pitchFamily="18" charset="0"/>
                </a:endParaRPr>
              </a:p>
              <a:p>
                <a:r>
                  <a:rPr lang="en-US" sz="900" dirty="0" smtClean="0"/>
                  <a:t> </a:t>
                </a:r>
                <a:endParaRPr lang="en-US" sz="9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3" y="1800574"/>
                <a:ext cx="1981201" cy="1061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951973" y="1067619"/>
                <a:ext cx="1580903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1000" i="1">
                        <a:latin typeface="Cambria Math" panose="02040503050406030204" pitchFamily="18" charset="0"/>
                      </a:rPr>
                      <m:t>=69.05</m:t>
                    </m:r>
                  </m:oMath>
                </a14:m>
                <a:r>
                  <a:rPr lang="en-US" sz="1000" dirty="0"/>
                  <a:t>”, </a:t>
                </a:r>
                <a:r>
                  <a:rPr lang="en-US" sz="1000" u="sng" dirty="0" smtClean="0">
                    <a:solidFill>
                      <a:srgbClr val="C00000"/>
                    </a:solidFill>
                  </a:rPr>
                  <a:t>would not </a:t>
                </a:r>
                <a:r>
                  <a:rPr lang="en-US" sz="1000" dirty="0" smtClean="0">
                    <a:solidFill>
                      <a:srgbClr val="C00000"/>
                    </a:solidFill>
                  </a:rPr>
                  <a:t>give us enough evidence to suggest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𝑁𝐶</m:t>
                        </m:r>
                      </m:sub>
                    </m:sSub>
                    <m:r>
                      <a:rPr lang="en-US" sz="1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&gt;69“</m:t>
                    </m:r>
                  </m:oMath>
                </a14:m>
                <a:r>
                  <a:rPr lang="en-US" sz="1000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1000" dirty="0" smtClean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000" dirty="0" smtClean="0">
                    <a:ea typeface="Cambria Math" panose="02040503050406030204" pitchFamily="18" charset="0"/>
                  </a:rPr>
                  <a:t> came from a sample of size </a:t>
                </a:r>
                <a:r>
                  <a:rPr lang="en-US" sz="1000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n=900</a:t>
                </a:r>
                <a:r>
                  <a:rPr lang="en-US" sz="1000" dirty="0" smtClean="0">
                    <a:ea typeface="Cambria Math" panose="02040503050406030204" pitchFamily="18" charset="0"/>
                  </a:rPr>
                  <a:t>.</a:t>
                </a:r>
                <a:endParaRPr lang="en-US" sz="10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973" y="1067619"/>
                <a:ext cx="1580903" cy="861774"/>
              </a:xfrm>
              <a:prstGeom prst="rect">
                <a:avLst/>
              </a:prstGeom>
              <a:blipFill>
                <a:blip r:embed="rId5"/>
                <a:stretch>
                  <a:fillRect r="-1923" b="-3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20022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3" y="434975"/>
            <a:ext cx="2911347" cy="2851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09850" y="325272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b="1" i="1" dirty="0" smtClean="0">
                    <a:latin typeface="Cambria Math" panose="02040503050406030204" pitchFamily="18" charset="0"/>
                  </a:rPr>
                  <a:t>Hypotheses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=69“</m:t>
                      </m:r>
                    </m:oMath>
                  </m:oMathPara>
                </a14:m>
                <a:endParaRPr lang="en-US" sz="14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69“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850" y="325272"/>
                <a:ext cx="1600200" cy="646331"/>
              </a:xfrm>
              <a:prstGeom prst="rect">
                <a:avLst/>
              </a:prstGeom>
              <a:blipFill>
                <a:blip r:embed="rId3"/>
                <a:stretch>
                  <a:fillRect l="-6844" t="-9434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358775"/>
                <a:ext cx="198120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u="sng" dirty="0" smtClean="0"/>
                  <a:t>Sampling Distribution</a:t>
                </a:r>
              </a:p>
              <a:p>
                <a:r>
                  <a:rPr lang="en-US" sz="900" dirty="0" smtClean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9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900" dirty="0" smtClean="0"/>
                  <a:t> from random</a:t>
                </a:r>
              </a:p>
              <a:p>
                <a:r>
                  <a:rPr lang="en-US" sz="900" dirty="0" smtClean="0"/>
                  <a:t> samples of size</a:t>
                </a:r>
              </a:p>
              <a:p>
                <a:r>
                  <a:rPr lang="en-US" sz="900" dirty="0" smtClean="0">
                    <a:solidFill>
                      <a:srgbClr val="C00000"/>
                    </a:solidFill>
                  </a:rPr>
                  <a:t>n=900</a:t>
                </a:r>
                <a:r>
                  <a:rPr lang="en-US" sz="900" dirty="0" smtClean="0"/>
                  <a:t> of NC men</a:t>
                </a:r>
              </a:p>
              <a:p>
                <a:r>
                  <a:rPr lang="en-US" sz="900" i="1" dirty="0" smtClean="0"/>
                  <a:t>Assuming </a:t>
                </a:r>
                <a:r>
                  <a:rPr lang="en-US" sz="900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9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sub>
                      </m:sSub>
                      <m:r>
                        <a:rPr lang="en-US" sz="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=69“</m:t>
                      </m:r>
                    </m:oMath>
                  </m:oMathPara>
                </a14:m>
                <a:endParaRPr lang="en-US" sz="900" dirty="0">
                  <a:ea typeface="Cambria Math" panose="02040503050406030204" pitchFamily="18" charset="0"/>
                </a:endParaRPr>
              </a:p>
              <a:p>
                <a:endParaRPr lang="en-US" sz="9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8775"/>
                <a:ext cx="1981201" cy="10618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313" y="1800574"/>
                <a:ext cx="198120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u="sng" dirty="0" smtClean="0"/>
                  <a:t>Sampling Distribution</a:t>
                </a:r>
              </a:p>
              <a:p>
                <a:r>
                  <a:rPr lang="en-US" sz="900" dirty="0" smtClean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9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900" dirty="0" smtClean="0"/>
                  <a:t> from random</a:t>
                </a:r>
              </a:p>
              <a:p>
                <a:r>
                  <a:rPr lang="en-US" sz="900" dirty="0" smtClean="0"/>
                  <a:t> samples of size</a:t>
                </a:r>
              </a:p>
              <a:p>
                <a:r>
                  <a:rPr lang="en-US" sz="900" dirty="0" smtClean="0">
                    <a:solidFill>
                      <a:srgbClr val="C00000"/>
                    </a:solidFill>
                  </a:rPr>
                  <a:t>n=16536</a:t>
                </a:r>
                <a:r>
                  <a:rPr lang="en-US" sz="900" dirty="0" smtClean="0"/>
                  <a:t> of NC men</a:t>
                </a:r>
              </a:p>
              <a:p>
                <a:r>
                  <a:rPr lang="en-US" sz="900" i="1" dirty="0"/>
                  <a:t>Assuming </a:t>
                </a:r>
                <a:r>
                  <a:rPr lang="en-US" sz="9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9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sub>
                      </m:sSub>
                      <m:r>
                        <a:rPr lang="en-US" sz="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=69“</m:t>
                      </m:r>
                    </m:oMath>
                  </m:oMathPara>
                </a14:m>
                <a:endParaRPr lang="en-US" sz="900" dirty="0">
                  <a:ea typeface="Cambria Math" panose="02040503050406030204" pitchFamily="18" charset="0"/>
                </a:endParaRPr>
              </a:p>
              <a:p>
                <a:r>
                  <a:rPr lang="en-US" sz="900" dirty="0" smtClean="0"/>
                  <a:t> </a:t>
                </a:r>
                <a:endParaRPr lang="en-US" sz="9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3" y="1800574"/>
                <a:ext cx="1981201" cy="1061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951973" y="1067619"/>
                <a:ext cx="1580903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1000" i="1">
                        <a:latin typeface="Cambria Math" panose="02040503050406030204" pitchFamily="18" charset="0"/>
                      </a:rPr>
                      <m:t>=69.05</m:t>
                    </m:r>
                  </m:oMath>
                </a14:m>
                <a:r>
                  <a:rPr lang="en-US" sz="1000" dirty="0"/>
                  <a:t>”, </a:t>
                </a:r>
                <a:r>
                  <a:rPr lang="en-US" sz="1000" u="sng" dirty="0" smtClean="0">
                    <a:solidFill>
                      <a:srgbClr val="C00000"/>
                    </a:solidFill>
                  </a:rPr>
                  <a:t>would not </a:t>
                </a:r>
                <a:r>
                  <a:rPr lang="en-US" sz="1000" dirty="0" smtClean="0">
                    <a:solidFill>
                      <a:srgbClr val="C00000"/>
                    </a:solidFill>
                  </a:rPr>
                  <a:t>give us enough evidence to suggest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𝑁𝐶</m:t>
                        </m:r>
                      </m:sub>
                    </m:sSub>
                    <m:r>
                      <a:rPr lang="en-US" sz="1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&gt;69“</m:t>
                    </m:r>
                  </m:oMath>
                </a14:m>
                <a:r>
                  <a:rPr lang="en-US" sz="1000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1000" dirty="0" smtClean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000" dirty="0" smtClean="0">
                    <a:ea typeface="Cambria Math" panose="02040503050406030204" pitchFamily="18" charset="0"/>
                  </a:rPr>
                  <a:t> came from a sample of size </a:t>
                </a:r>
                <a:r>
                  <a:rPr lang="en-US" sz="1000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n=900</a:t>
                </a:r>
                <a:r>
                  <a:rPr lang="en-US" sz="1000" dirty="0" smtClean="0">
                    <a:ea typeface="Cambria Math" panose="02040503050406030204" pitchFamily="18" charset="0"/>
                  </a:rPr>
                  <a:t>.</a:t>
                </a:r>
                <a:endParaRPr lang="en-US" sz="10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973" y="1067619"/>
                <a:ext cx="1580903" cy="861774"/>
              </a:xfrm>
              <a:prstGeom prst="rect">
                <a:avLst/>
              </a:prstGeom>
              <a:blipFill>
                <a:blip r:embed="rId5"/>
                <a:stretch>
                  <a:fillRect r="-1923" b="-3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87433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3" y="434975"/>
            <a:ext cx="2911347" cy="2851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09850" y="325272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b="1" i="1" dirty="0" smtClean="0">
                    <a:latin typeface="Cambria Math" panose="02040503050406030204" pitchFamily="18" charset="0"/>
                  </a:rPr>
                  <a:t>Hypotheses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=69“</m:t>
                      </m:r>
                    </m:oMath>
                  </m:oMathPara>
                </a14:m>
                <a:endParaRPr lang="en-US" sz="14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69“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850" y="325272"/>
                <a:ext cx="1600200" cy="646331"/>
              </a:xfrm>
              <a:prstGeom prst="rect">
                <a:avLst/>
              </a:prstGeom>
              <a:blipFill>
                <a:blip r:embed="rId3"/>
                <a:stretch>
                  <a:fillRect l="-6844" t="-9434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51973" y="1067619"/>
                <a:ext cx="1580903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1000" i="1">
                        <a:latin typeface="Cambria Math" panose="02040503050406030204" pitchFamily="18" charset="0"/>
                      </a:rPr>
                      <m:t>=69.05</m:t>
                    </m:r>
                  </m:oMath>
                </a14:m>
                <a:r>
                  <a:rPr lang="en-US" sz="1000" dirty="0"/>
                  <a:t>”, </a:t>
                </a:r>
                <a:r>
                  <a:rPr lang="en-US" sz="1000" u="sng" dirty="0" smtClean="0">
                    <a:solidFill>
                      <a:srgbClr val="C00000"/>
                    </a:solidFill>
                  </a:rPr>
                  <a:t>would not </a:t>
                </a:r>
                <a:r>
                  <a:rPr lang="en-US" sz="1000" dirty="0" smtClean="0">
                    <a:solidFill>
                      <a:srgbClr val="C00000"/>
                    </a:solidFill>
                  </a:rPr>
                  <a:t>give us enough evidence to suggest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𝑁𝐶</m:t>
                        </m:r>
                      </m:sub>
                    </m:sSub>
                    <m:r>
                      <a:rPr lang="en-US" sz="1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&gt;69“</m:t>
                    </m:r>
                  </m:oMath>
                </a14:m>
                <a:r>
                  <a:rPr lang="en-US" sz="1000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1000" dirty="0" smtClean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000" dirty="0" smtClean="0">
                    <a:ea typeface="Cambria Math" panose="02040503050406030204" pitchFamily="18" charset="0"/>
                  </a:rPr>
                  <a:t> came from a sample of size </a:t>
                </a:r>
                <a:r>
                  <a:rPr lang="en-US" sz="1000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n=900</a:t>
                </a:r>
                <a:r>
                  <a:rPr lang="en-US" sz="1000" dirty="0" smtClean="0">
                    <a:ea typeface="Cambria Math" panose="02040503050406030204" pitchFamily="18" charset="0"/>
                  </a:rPr>
                  <a:t>.</a:t>
                </a:r>
                <a:endParaRPr lang="en-US" sz="1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973" y="1067619"/>
                <a:ext cx="1580903" cy="861774"/>
              </a:xfrm>
              <a:prstGeom prst="rect">
                <a:avLst/>
              </a:prstGeom>
              <a:blipFill>
                <a:blip r:embed="rId4"/>
                <a:stretch>
                  <a:fillRect r="-1923" b="-3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31660" y="2187575"/>
                <a:ext cx="1580903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1000" i="1">
                        <a:latin typeface="Cambria Math" panose="02040503050406030204" pitchFamily="18" charset="0"/>
                      </a:rPr>
                      <m:t>=69.05</m:t>
                    </m:r>
                  </m:oMath>
                </a14:m>
                <a:r>
                  <a:rPr lang="en-US" sz="1000" dirty="0" smtClean="0">
                    <a:solidFill>
                      <a:srgbClr val="C00000"/>
                    </a:solidFill>
                  </a:rPr>
                  <a:t>”, </a:t>
                </a:r>
                <a:r>
                  <a:rPr lang="en-US" sz="1000" u="sng" dirty="0" smtClean="0">
                    <a:solidFill>
                      <a:srgbClr val="C00000"/>
                    </a:solidFill>
                  </a:rPr>
                  <a:t>would</a:t>
                </a:r>
                <a:r>
                  <a:rPr lang="en-US" sz="1000" dirty="0" smtClean="0">
                    <a:solidFill>
                      <a:srgbClr val="C00000"/>
                    </a:solidFill>
                  </a:rPr>
                  <a:t> give us enough evidence to suggest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𝑁𝐶</m:t>
                        </m:r>
                      </m:sub>
                    </m:sSub>
                    <m:r>
                      <a:rPr lang="en-US" sz="1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&gt;69“</m:t>
                    </m:r>
                  </m:oMath>
                </a14:m>
                <a:r>
                  <a:rPr lang="en-US" sz="1000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1000" dirty="0" smtClean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000" dirty="0" smtClean="0">
                    <a:ea typeface="Cambria Math" panose="02040503050406030204" pitchFamily="18" charset="0"/>
                  </a:rPr>
                  <a:t> came from a sample of size </a:t>
                </a:r>
                <a:r>
                  <a:rPr lang="en-US" sz="1000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n=16536</a:t>
                </a:r>
                <a:r>
                  <a:rPr lang="en-US" sz="1000" dirty="0" smtClean="0">
                    <a:ea typeface="Cambria Math" panose="02040503050406030204" pitchFamily="18" charset="0"/>
                  </a:rPr>
                  <a:t>.</a:t>
                </a:r>
                <a:endParaRPr lang="en-US" sz="1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660" y="2187575"/>
                <a:ext cx="1580903" cy="861774"/>
              </a:xfrm>
              <a:prstGeom prst="rect">
                <a:avLst/>
              </a:prstGeom>
              <a:blipFill>
                <a:blip r:embed="rId5"/>
                <a:stretch>
                  <a:fillRect b="-3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358775"/>
                <a:ext cx="198120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u="sng" dirty="0" smtClean="0"/>
                  <a:t>Sampling Distribution</a:t>
                </a:r>
              </a:p>
              <a:p>
                <a:r>
                  <a:rPr lang="en-US" sz="900" dirty="0" smtClean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9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900" dirty="0" smtClean="0"/>
                  <a:t> from random</a:t>
                </a:r>
              </a:p>
              <a:p>
                <a:r>
                  <a:rPr lang="en-US" sz="900" dirty="0" smtClean="0"/>
                  <a:t> samples of size</a:t>
                </a:r>
              </a:p>
              <a:p>
                <a:r>
                  <a:rPr lang="en-US" sz="900" dirty="0" smtClean="0">
                    <a:solidFill>
                      <a:srgbClr val="C00000"/>
                    </a:solidFill>
                  </a:rPr>
                  <a:t>n=900</a:t>
                </a:r>
                <a:r>
                  <a:rPr lang="en-US" sz="900" dirty="0" smtClean="0"/>
                  <a:t> of NC men</a:t>
                </a:r>
              </a:p>
              <a:p>
                <a:r>
                  <a:rPr lang="en-US" sz="900" i="1" dirty="0" smtClean="0"/>
                  <a:t>Assuming </a:t>
                </a:r>
                <a:r>
                  <a:rPr lang="en-US" sz="900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9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sub>
                      </m:sSub>
                      <m:r>
                        <a:rPr lang="en-US" sz="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=69“</m:t>
                      </m:r>
                    </m:oMath>
                  </m:oMathPara>
                </a14:m>
                <a:endParaRPr lang="en-US" sz="900" dirty="0">
                  <a:ea typeface="Cambria Math" panose="02040503050406030204" pitchFamily="18" charset="0"/>
                </a:endParaRPr>
              </a:p>
              <a:p>
                <a:endParaRPr lang="en-US" sz="9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8775"/>
                <a:ext cx="1981201" cy="10618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313" y="1800574"/>
                <a:ext cx="198120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u="sng" dirty="0" smtClean="0"/>
                  <a:t>Sampling Distribution</a:t>
                </a:r>
              </a:p>
              <a:p>
                <a:r>
                  <a:rPr lang="en-US" sz="900" dirty="0" smtClean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9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900" dirty="0" smtClean="0"/>
                  <a:t> from random</a:t>
                </a:r>
              </a:p>
              <a:p>
                <a:r>
                  <a:rPr lang="en-US" sz="900" dirty="0" smtClean="0"/>
                  <a:t> samples of size</a:t>
                </a:r>
              </a:p>
              <a:p>
                <a:r>
                  <a:rPr lang="en-US" sz="900" dirty="0" smtClean="0">
                    <a:solidFill>
                      <a:srgbClr val="C00000"/>
                    </a:solidFill>
                  </a:rPr>
                  <a:t>n=16536</a:t>
                </a:r>
                <a:r>
                  <a:rPr lang="en-US" sz="900" dirty="0" smtClean="0"/>
                  <a:t> of NC men</a:t>
                </a:r>
              </a:p>
              <a:p>
                <a:r>
                  <a:rPr lang="en-US" sz="900" i="1" dirty="0"/>
                  <a:t>Assuming </a:t>
                </a:r>
                <a:r>
                  <a:rPr lang="en-US" sz="9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9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sub>
                      </m:sSub>
                      <m:r>
                        <a:rPr lang="en-US" sz="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=69“</m:t>
                      </m:r>
                    </m:oMath>
                  </m:oMathPara>
                </a14:m>
                <a:endParaRPr lang="en-US" sz="900" dirty="0">
                  <a:ea typeface="Cambria Math" panose="02040503050406030204" pitchFamily="18" charset="0"/>
                </a:endParaRPr>
              </a:p>
              <a:p>
                <a:r>
                  <a:rPr lang="en-US" sz="900" dirty="0" smtClean="0"/>
                  <a:t> </a:t>
                </a:r>
                <a:endParaRPr lang="en-US" sz="9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3" y="1800574"/>
                <a:ext cx="1981201" cy="10618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6209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3" y="434975"/>
            <a:ext cx="2911347" cy="2851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09850" y="325272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b="1" i="1" dirty="0" smtClean="0">
                    <a:latin typeface="Cambria Math" panose="02040503050406030204" pitchFamily="18" charset="0"/>
                  </a:rPr>
                  <a:t>Hypotheses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=69“</m:t>
                      </m:r>
                    </m:oMath>
                  </m:oMathPara>
                </a14:m>
                <a:endParaRPr lang="en-US" sz="14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69“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850" y="325272"/>
                <a:ext cx="1600200" cy="646331"/>
              </a:xfrm>
              <a:prstGeom prst="rect">
                <a:avLst/>
              </a:prstGeom>
              <a:blipFill>
                <a:blip r:embed="rId3"/>
                <a:stretch>
                  <a:fillRect l="-6844" t="-9434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51973" y="1067619"/>
                <a:ext cx="1580903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1000" i="1">
                        <a:latin typeface="Cambria Math" panose="02040503050406030204" pitchFamily="18" charset="0"/>
                      </a:rPr>
                      <m:t>=69.05</m:t>
                    </m:r>
                  </m:oMath>
                </a14:m>
                <a:r>
                  <a:rPr lang="en-US" sz="1000" dirty="0"/>
                  <a:t>”, </a:t>
                </a:r>
                <a:r>
                  <a:rPr lang="en-US" sz="1000" u="sng" dirty="0" smtClean="0">
                    <a:solidFill>
                      <a:srgbClr val="C00000"/>
                    </a:solidFill>
                  </a:rPr>
                  <a:t>would not </a:t>
                </a:r>
                <a:r>
                  <a:rPr lang="en-US" sz="1000" dirty="0" smtClean="0">
                    <a:solidFill>
                      <a:srgbClr val="C00000"/>
                    </a:solidFill>
                  </a:rPr>
                  <a:t>give us enough evidence to suggest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𝑁𝐶</m:t>
                        </m:r>
                      </m:sub>
                    </m:sSub>
                    <m:r>
                      <a:rPr lang="en-US" sz="1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&gt;69“</m:t>
                    </m:r>
                  </m:oMath>
                </a14:m>
                <a:r>
                  <a:rPr lang="en-US" sz="1000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1000" dirty="0" smtClean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000" dirty="0" smtClean="0">
                    <a:ea typeface="Cambria Math" panose="02040503050406030204" pitchFamily="18" charset="0"/>
                  </a:rPr>
                  <a:t> came from a sample of size </a:t>
                </a:r>
                <a:r>
                  <a:rPr lang="en-US" sz="1000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n=900</a:t>
                </a:r>
                <a:r>
                  <a:rPr lang="en-US" sz="1000" dirty="0" smtClean="0">
                    <a:ea typeface="Cambria Math" panose="02040503050406030204" pitchFamily="18" charset="0"/>
                  </a:rPr>
                  <a:t>.</a:t>
                </a:r>
                <a:endParaRPr lang="en-US" sz="1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973" y="1067619"/>
                <a:ext cx="1580903" cy="861774"/>
              </a:xfrm>
              <a:prstGeom prst="rect">
                <a:avLst/>
              </a:prstGeom>
              <a:blipFill>
                <a:blip r:embed="rId4"/>
                <a:stretch>
                  <a:fillRect r="-1923" b="-3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31660" y="2187575"/>
                <a:ext cx="1580903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1000" i="1">
                        <a:latin typeface="Cambria Math" panose="02040503050406030204" pitchFamily="18" charset="0"/>
                      </a:rPr>
                      <m:t>=69.05</m:t>
                    </m:r>
                  </m:oMath>
                </a14:m>
                <a:r>
                  <a:rPr lang="en-US" sz="1000" dirty="0" smtClean="0">
                    <a:solidFill>
                      <a:srgbClr val="C00000"/>
                    </a:solidFill>
                  </a:rPr>
                  <a:t>”, </a:t>
                </a:r>
                <a:r>
                  <a:rPr lang="en-US" sz="1000" u="sng" dirty="0" smtClean="0">
                    <a:solidFill>
                      <a:srgbClr val="C00000"/>
                    </a:solidFill>
                  </a:rPr>
                  <a:t>would</a:t>
                </a:r>
                <a:r>
                  <a:rPr lang="en-US" sz="1000" dirty="0" smtClean="0">
                    <a:solidFill>
                      <a:srgbClr val="C00000"/>
                    </a:solidFill>
                  </a:rPr>
                  <a:t> give us enough evidence to suggest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𝑁𝐶</m:t>
                        </m:r>
                      </m:sub>
                    </m:sSub>
                    <m:r>
                      <a:rPr lang="en-US" sz="1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&gt;69“</m:t>
                    </m:r>
                  </m:oMath>
                </a14:m>
                <a:r>
                  <a:rPr lang="en-US" sz="1000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1000" dirty="0" smtClean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000" dirty="0" smtClean="0">
                    <a:ea typeface="Cambria Math" panose="02040503050406030204" pitchFamily="18" charset="0"/>
                  </a:rPr>
                  <a:t> came from a sample of size </a:t>
                </a:r>
                <a:r>
                  <a:rPr lang="en-US" sz="1000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n=16536</a:t>
                </a:r>
                <a:r>
                  <a:rPr lang="en-US" sz="1000" dirty="0" smtClean="0">
                    <a:ea typeface="Cambria Math" panose="02040503050406030204" pitchFamily="18" charset="0"/>
                  </a:rPr>
                  <a:t>.</a:t>
                </a:r>
                <a:endParaRPr lang="en-US" sz="1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660" y="2187575"/>
                <a:ext cx="1580903" cy="861774"/>
              </a:xfrm>
              <a:prstGeom prst="rect">
                <a:avLst/>
              </a:prstGeom>
              <a:blipFill>
                <a:blip r:embed="rId5"/>
                <a:stretch>
                  <a:fillRect b="-3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-57150" y="3080471"/>
            <a:ext cx="46186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BUT, is it practical to say men in NC are taller on average?</a:t>
            </a:r>
            <a:endParaRPr lang="en-US" sz="10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358775"/>
                <a:ext cx="198120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u="sng" dirty="0" smtClean="0"/>
                  <a:t>Sampling Distribution</a:t>
                </a:r>
              </a:p>
              <a:p>
                <a:r>
                  <a:rPr lang="en-US" sz="900" dirty="0" smtClean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9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900" dirty="0" smtClean="0"/>
                  <a:t> from random</a:t>
                </a:r>
              </a:p>
              <a:p>
                <a:r>
                  <a:rPr lang="en-US" sz="900" dirty="0" smtClean="0"/>
                  <a:t> samples of size</a:t>
                </a:r>
              </a:p>
              <a:p>
                <a:r>
                  <a:rPr lang="en-US" sz="900" dirty="0" smtClean="0">
                    <a:solidFill>
                      <a:srgbClr val="C00000"/>
                    </a:solidFill>
                  </a:rPr>
                  <a:t>n=900</a:t>
                </a:r>
                <a:r>
                  <a:rPr lang="en-US" sz="900" dirty="0" smtClean="0"/>
                  <a:t> of NC men</a:t>
                </a:r>
              </a:p>
              <a:p>
                <a:r>
                  <a:rPr lang="en-US" sz="900" i="1" dirty="0" smtClean="0"/>
                  <a:t>Assuming </a:t>
                </a:r>
                <a:r>
                  <a:rPr lang="en-US" sz="900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9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sub>
                      </m:sSub>
                      <m:r>
                        <a:rPr lang="en-US" sz="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=69“</m:t>
                      </m:r>
                    </m:oMath>
                  </m:oMathPara>
                </a14:m>
                <a:endParaRPr lang="en-US" sz="900" dirty="0">
                  <a:ea typeface="Cambria Math" panose="02040503050406030204" pitchFamily="18" charset="0"/>
                </a:endParaRPr>
              </a:p>
              <a:p>
                <a:endParaRPr lang="en-US" sz="9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8775"/>
                <a:ext cx="1981201" cy="10618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313" y="1800574"/>
                <a:ext cx="198120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u="sng" dirty="0" smtClean="0"/>
                  <a:t>Sampling Distribution</a:t>
                </a:r>
              </a:p>
              <a:p>
                <a:r>
                  <a:rPr lang="en-US" sz="900" dirty="0" smtClean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9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900" dirty="0" smtClean="0"/>
                  <a:t> from random</a:t>
                </a:r>
              </a:p>
              <a:p>
                <a:r>
                  <a:rPr lang="en-US" sz="900" dirty="0" smtClean="0"/>
                  <a:t> samples of size</a:t>
                </a:r>
              </a:p>
              <a:p>
                <a:r>
                  <a:rPr lang="en-US" sz="900" dirty="0" smtClean="0">
                    <a:solidFill>
                      <a:srgbClr val="C00000"/>
                    </a:solidFill>
                  </a:rPr>
                  <a:t>n=16536</a:t>
                </a:r>
                <a:r>
                  <a:rPr lang="en-US" sz="900" dirty="0" smtClean="0"/>
                  <a:t> of NC men</a:t>
                </a:r>
              </a:p>
              <a:p>
                <a:r>
                  <a:rPr lang="en-US" sz="900" i="1" dirty="0"/>
                  <a:t>Assuming </a:t>
                </a:r>
                <a:r>
                  <a:rPr lang="en-US" sz="9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9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sub>
                      </m:sSub>
                      <m:r>
                        <a:rPr lang="en-US" sz="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=69“</m:t>
                      </m:r>
                    </m:oMath>
                  </m:oMathPara>
                </a14:m>
                <a:endParaRPr lang="en-US" sz="900" dirty="0">
                  <a:ea typeface="Cambria Math" panose="02040503050406030204" pitchFamily="18" charset="0"/>
                </a:endParaRPr>
              </a:p>
              <a:p>
                <a:r>
                  <a:rPr lang="en-US" sz="900" dirty="0" smtClean="0"/>
                  <a:t> </a:t>
                </a:r>
                <a:endParaRPr lang="en-US" sz="9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3" y="1800574"/>
                <a:ext cx="1981201" cy="10618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89160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469265"/>
          </a:xfrm>
          <a:custGeom>
            <a:avLst/>
            <a:gdLst/>
            <a:ahLst/>
            <a:cxnLst/>
            <a:rect l="l" t="t" r="r" b="b"/>
            <a:pathLst>
              <a:path w="4608195" h="469265">
                <a:moveTo>
                  <a:pt x="0" y="469011"/>
                </a:moveTo>
                <a:lnTo>
                  <a:pt x="4607941" y="469011"/>
                </a:lnTo>
                <a:lnTo>
                  <a:pt x="4607941" y="0"/>
                </a:lnTo>
                <a:lnTo>
                  <a:pt x="0" y="0"/>
                </a:lnTo>
                <a:lnTo>
                  <a:pt x="0" y="469011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269" y="57937"/>
            <a:ext cx="3884295" cy="3632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Reminder:  </a:t>
            </a:r>
            <a:r>
              <a:rPr spc="-15" dirty="0"/>
              <a:t>Not </a:t>
            </a:r>
            <a:r>
              <a:rPr spc="-10" dirty="0"/>
              <a:t>every </a:t>
            </a:r>
            <a:r>
              <a:rPr spc="-20" dirty="0"/>
              <a:t>statistically signiﬁcant </a:t>
            </a:r>
            <a:r>
              <a:rPr spc="-30" dirty="0"/>
              <a:t>result  </a:t>
            </a:r>
            <a:r>
              <a:rPr dirty="0"/>
              <a:t>is </a:t>
            </a:r>
            <a:r>
              <a:rPr spc="10" dirty="0"/>
              <a:t> </a:t>
            </a:r>
            <a:r>
              <a:rPr spc="-20" dirty="0"/>
              <a:t>practically</a:t>
            </a:r>
          </a:p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pc="50" dirty="0"/>
              <a:t>s</a:t>
            </a:r>
            <a:r>
              <a:rPr spc="-50" dirty="0"/>
              <a:t>i</a:t>
            </a:r>
            <a:r>
              <a:rPr spc="30" dirty="0"/>
              <a:t>g</a:t>
            </a:r>
            <a:r>
              <a:rPr spc="-40" dirty="0"/>
              <a:t>n</a:t>
            </a:r>
            <a:r>
              <a:rPr spc="-50" dirty="0"/>
              <a:t>i</a:t>
            </a:r>
            <a:r>
              <a:rPr spc="-90" dirty="0"/>
              <a:t>ﬁ</a:t>
            </a:r>
            <a:r>
              <a:rPr spc="45" dirty="0"/>
              <a:t>c</a:t>
            </a:r>
            <a:r>
              <a:rPr spc="-10" dirty="0"/>
              <a:t>a</a:t>
            </a:r>
            <a:r>
              <a:rPr spc="-40" dirty="0"/>
              <a:t>n</a:t>
            </a:r>
            <a:r>
              <a:rPr spc="-55" dirty="0"/>
              <a:t>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3491" y="617461"/>
            <a:ext cx="4114165" cy="28530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6545" marR="26670" indent="-182245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24F84"/>
                </a:solidFill>
                <a:latin typeface="DejaVu Sans"/>
                <a:cs typeface="DejaVu Sans"/>
              </a:rPr>
              <a:t>▶ </a:t>
            </a:r>
            <a:r>
              <a:rPr sz="1200" spc="-55" dirty="0">
                <a:latin typeface="Arial"/>
                <a:cs typeface="Arial"/>
              </a:rPr>
              <a:t>Real </a:t>
            </a:r>
            <a:r>
              <a:rPr sz="1200" spc="-30" dirty="0">
                <a:latin typeface="Arial"/>
                <a:cs typeface="Arial"/>
              </a:rPr>
              <a:t>differences </a:t>
            </a:r>
            <a:r>
              <a:rPr sz="1200" spc="-20" dirty="0">
                <a:latin typeface="Arial"/>
                <a:cs typeface="Arial"/>
              </a:rPr>
              <a:t>between the </a:t>
            </a:r>
            <a:r>
              <a:rPr sz="1200" spc="-10" dirty="0">
                <a:latin typeface="Arial"/>
                <a:cs typeface="Arial"/>
              </a:rPr>
              <a:t>point </a:t>
            </a:r>
            <a:r>
              <a:rPr sz="1200" spc="-25" dirty="0">
                <a:latin typeface="Arial"/>
                <a:cs typeface="Arial"/>
              </a:rPr>
              <a:t>estimate and </a:t>
            </a:r>
            <a:r>
              <a:rPr sz="1200" spc="-40" dirty="0">
                <a:latin typeface="Arial"/>
                <a:cs typeface="Arial"/>
              </a:rPr>
              <a:t>null </a:t>
            </a:r>
            <a:r>
              <a:rPr sz="1200" spc="-45" dirty="0">
                <a:latin typeface="Arial"/>
                <a:cs typeface="Arial"/>
              </a:rPr>
              <a:t>value  </a:t>
            </a:r>
            <a:r>
              <a:rPr sz="1200" spc="-50" dirty="0">
                <a:latin typeface="Arial"/>
                <a:cs typeface="Arial"/>
              </a:rPr>
              <a:t>are </a:t>
            </a:r>
            <a:r>
              <a:rPr sz="1200" spc="-45" dirty="0">
                <a:latin typeface="Arial"/>
                <a:cs typeface="Arial"/>
              </a:rPr>
              <a:t>easier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detect </a:t>
            </a:r>
            <a:r>
              <a:rPr sz="1200" spc="-10" dirty="0">
                <a:latin typeface="Arial"/>
                <a:cs typeface="Arial"/>
              </a:rPr>
              <a:t>with </a:t>
            </a:r>
            <a:r>
              <a:rPr sz="1200" spc="-35" dirty="0">
                <a:latin typeface="Arial"/>
                <a:cs typeface="Arial"/>
              </a:rPr>
              <a:t>larger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samples</a:t>
            </a:r>
            <a:endParaRPr sz="1200" dirty="0">
              <a:latin typeface="Arial"/>
              <a:cs typeface="Arial"/>
            </a:endParaRPr>
          </a:p>
          <a:p>
            <a:pPr marL="296545" marR="102235" indent="-182245">
              <a:lnSpc>
                <a:spcPct val="100000"/>
              </a:lnSpc>
              <a:spcBef>
                <a:spcPts val="10"/>
              </a:spcBef>
            </a:pPr>
            <a:r>
              <a:rPr sz="1100" dirty="0">
                <a:solidFill>
                  <a:srgbClr val="024F84"/>
                </a:solidFill>
                <a:latin typeface="DejaVu Sans"/>
                <a:cs typeface="DejaVu Sans"/>
              </a:rPr>
              <a:t>▶ </a:t>
            </a:r>
            <a:r>
              <a:rPr sz="1200" spc="-40" dirty="0">
                <a:latin typeface="Arial"/>
                <a:cs typeface="Arial"/>
              </a:rPr>
              <a:t>However, </a:t>
            </a:r>
            <a:r>
              <a:rPr sz="1200" spc="-45" dirty="0">
                <a:latin typeface="Arial"/>
                <a:cs typeface="Arial"/>
              </a:rPr>
              <a:t>very </a:t>
            </a:r>
            <a:r>
              <a:rPr sz="1200" spc="-35" dirty="0">
                <a:latin typeface="Arial"/>
                <a:cs typeface="Arial"/>
              </a:rPr>
              <a:t>large </a:t>
            </a:r>
            <a:r>
              <a:rPr sz="1200" spc="-30" dirty="0">
                <a:latin typeface="Arial"/>
                <a:cs typeface="Arial"/>
              </a:rPr>
              <a:t>samples </a:t>
            </a:r>
            <a:r>
              <a:rPr sz="1200" spc="-35" dirty="0">
                <a:latin typeface="Arial"/>
                <a:cs typeface="Arial"/>
              </a:rPr>
              <a:t>will </a:t>
            </a:r>
            <a:r>
              <a:rPr sz="1200" spc="-30" dirty="0">
                <a:latin typeface="Arial"/>
                <a:cs typeface="Arial"/>
              </a:rPr>
              <a:t>result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statistical  </a:t>
            </a:r>
            <a:r>
              <a:rPr sz="1200" spc="-30" dirty="0">
                <a:latin typeface="Arial"/>
                <a:cs typeface="Arial"/>
              </a:rPr>
              <a:t>signiﬁcance </a:t>
            </a:r>
            <a:r>
              <a:rPr sz="1200" spc="-45" dirty="0">
                <a:latin typeface="Arial"/>
                <a:cs typeface="Arial"/>
              </a:rPr>
              <a:t>even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30" dirty="0">
                <a:latin typeface="Arial"/>
                <a:cs typeface="Arial"/>
              </a:rPr>
              <a:t>tiny </a:t>
            </a:r>
            <a:r>
              <a:rPr sz="1200" spc="-35" dirty="0">
                <a:latin typeface="Arial"/>
                <a:cs typeface="Arial"/>
              </a:rPr>
              <a:t>differences </a:t>
            </a:r>
            <a:r>
              <a:rPr sz="1200" spc="-20" dirty="0">
                <a:latin typeface="Arial"/>
                <a:cs typeface="Arial"/>
              </a:rPr>
              <a:t>between the </a:t>
            </a:r>
            <a:r>
              <a:rPr sz="1200" spc="-30" dirty="0">
                <a:latin typeface="Arial"/>
                <a:cs typeface="Arial"/>
              </a:rPr>
              <a:t>sample  </a:t>
            </a:r>
            <a:r>
              <a:rPr sz="1200" spc="-35" dirty="0">
                <a:latin typeface="Arial"/>
                <a:cs typeface="Arial"/>
              </a:rPr>
              <a:t>mean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40" dirty="0">
                <a:latin typeface="Arial"/>
                <a:cs typeface="Arial"/>
              </a:rPr>
              <a:t>null </a:t>
            </a:r>
            <a:r>
              <a:rPr sz="1200" spc="-45" dirty="0">
                <a:latin typeface="Arial"/>
                <a:cs typeface="Arial"/>
              </a:rPr>
              <a:t>value </a:t>
            </a:r>
            <a:r>
              <a:rPr sz="1200" spc="-35" dirty="0">
                <a:latin typeface="Arial"/>
                <a:cs typeface="Arial"/>
              </a:rPr>
              <a:t>(</a:t>
            </a:r>
            <a:r>
              <a:rPr sz="1200" i="1" spc="-35" dirty="0">
                <a:solidFill>
                  <a:srgbClr val="C00000"/>
                </a:solidFill>
                <a:latin typeface="Arial"/>
                <a:cs typeface="Arial"/>
              </a:rPr>
              <a:t>effect </a:t>
            </a:r>
            <a:r>
              <a:rPr sz="1200" i="1" spc="-55" dirty="0">
                <a:solidFill>
                  <a:srgbClr val="C00000"/>
                </a:solidFill>
                <a:latin typeface="Arial"/>
                <a:cs typeface="Arial"/>
              </a:rPr>
              <a:t>size</a:t>
            </a:r>
            <a:r>
              <a:rPr sz="1200" spc="-55" dirty="0">
                <a:latin typeface="Arial"/>
                <a:cs typeface="Arial"/>
              </a:rPr>
              <a:t>), </a:t>
            </a:r>
            <a:r>
              <a:rPr sz="1200" spc="-45" dirty="0">
                <a:latin typeface="Arial"/>
                <a:cs typeface="Arial"/>
              </a:rPr>
              <a:t>even </a:t>
            </a:r>
            <a:r>
              <a:rPr sz="1200" spc="-25" dirty="0">
                <a:latin typeface="Arial"/>
                <a:cs typeface="Arial"/>
              </a:rPr>
              <a:t>when </a:t>
            </a:r>
            <a:r>
              <a:rPr sz="1200" spc="-20" dirty="0">
                <a:latin typeface="Arial"/>
                <a:cs typeface="Arial"/>
              </a:rPr>
              <a:t>the  </a:t>
            </a:r>
            <a:r>
              <a:rPr sz="1200" spc="-35" dirty="0">
                <a:latin typeface="Arial"/>
                <a:cs typeface="Arial"/>
              </a:rPr>
              <a:t>difference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5" dirty="0">
                <a:latin typeface="Arial"/>
                <a:cs typeface="Arial"/>
              </a:rPr>
              <a:t>not </a:t>
            </a:r>
            <a:r>
              <a:rPr sz="1200" spc="-25" dirty="0">
                <a:latin typeface="Arial"/>
                <a:cs typeface="Arial"/>
              </a:rPr>
              <a:t>practically</a:t>
            </a:r>
            <a:r>
              <a:rPr sz="1200" spc="8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signiﬁcant</a:t>
            </a:r>
            <a:endParaRPr sz="1200" dirty="0">
              <a:latin typeface="Arial"/>
              <a:cs typeface="Arial"/>
            </a:endParaRPr>
          </a:p>
          <a:p>
            <a:pPr marL="296545" marR="5080" indent="-182245">
              <a:lnSpc>
                <a:spcPct val="100000"/>
              </a:lnSpc>
              <a:spcBef>
                <a:spcPts val="20"/>
              </a:spcBef>
            </a:pPr>
            <a:r>
              <a:rPr sz="1100" dirty="0">
                <a:solidFill>
                  <a:srgbClr val="024F84"/>
                </a:solidFill>
                <a:latin typeface="DejaVu Sans"/>
                <a:cs typeface="DejaVu Sans"/>
              </a:rPr>
              <a:t>▶ </a:t>
            </a:r>
            <a:r>
              <a:rPr sz="1200" spc="-45" dirty="0">
                <a:latin typeface="Arial"/>
                <a:cs typeface="Arial"/>
              </a:rPr>
              <a:t>This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35" dirty="0">
                <a:latin typeface="Arial"/>
                <a:cs typeface="Arial"/>
              </a:rPr>
              <a:t>especially </a:t>
            </a:r>
            <a:r>
              <a:rPr sz="1200" spc="-15" dirty="0">
                <a:latin typeface="Arial"/>
                <a:cs typeface="Arial"/>
              </a:rPr>
              <a:t>important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35" dirty="0">
                <a:latin typeface="Arial"/>
                <a:cs typeface="Arial"/>
              </a:rPr>
              <a:t>research: </a:t>
            </a:r>
            <a:r>
              <a:rPr sz="1200" spc="-40" dirty="0">
                <a:latin typeface="Arial"/>
                <a:cs typeface="Arial"/>
              </a:rPr>
              <a:t>if </a:t>
            </a:r>
            <a:r>
              <a:rPr sz="1200" spc="-20" dirty="0">
                <a:latin typeface="Arial"/>
                <a:cs typeface="Arial"/>
              </a:rPr>
              <a:t>we </a:t>
            </a:r>
            <a:r>
              <a:rPr sz="1200" dirty="0">
                <a:latin typeface="Arial"/>
                <a:cs typeface="Arial"/>
              </a:rPr>
              <a:t>conduct </a:t>
            </a:r>
            <a:r>
              <a:rPr sz="1200" spc="-50" dirty="0">
                <a:latin typeface="Arial"/>
                <a:cs typeface="Arial"/>
              </a:rPr>
              <a:t>a  </a:t>
            </a:r>
            <a:r>
              <a:rPr sz="1200" spc="-30" dirty="0">
                <a:latin typeface="Arial"/>
                <a:cs typeface="Arial"/>
              </a:rPr>
              <a:t>study, </a:t>
            </a:r>
            <a:r>
              <a:rPr sz="1200" spc="-20" dirty="0">
                <a:latin typeface="Arial"/>
                <a:cs typeface="Arial"/>
              </a:rPr>
              <a:t>we </a:t>
            </a:r>
            <a:r>
              <a:rPr sz="1200" spc="-15" dirty="0">
                <a:latin typeface="Arial"/>
                <a:cs typeface="Arial"/>
              </a:rPr>
              <a:t>want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15" dirty="0">
                <a:latin typeface="Arial"/>
                <a:cs typeface="Arial"/>
              </a:rPr>
              <a:t>focus </a:t>
            </a:r>
            <a:r>
              <a:rPr sz="1200" spc="-20" dirty="0">
                <a:latin typeface="Arial"/>
                <a:cs typeface="Arial"/>
              </a:rPr>
              <a:t>on </a:t>
            </a:r>
            <a:r>
              <a:rPr sz="1200" spc="-30" dirty="0">
                <a:latin typeface="Arial"/>
                <a:cs typeface="Arial"/>
              </a:rPr>
              <a:t>ﬁnding </a:t>
            </a:r>
            <a:r>
              <a:rPr sz="1200" spc="-35" dirty="0">
                <a:solidFill>
                  <a:srgbClr val="C00000"/>
                </a:solidFill>
                <a:latin typeface="Arial"/>
                <a:cs typeface="Arial"/>
              </a:rPr>
              <a:t>meaningful </a:t>
            </a:r>
            <a:r>
              <a:rPr sz="1200" spc="-30" dirty="0">
                <a:solidFill>
                  <a:srgbClr val="C00000"/>
                </a:solidFill>
                <a:latin typeface="Arial"/>
                <a:cs typeface="Arial"/>
              </a:rPr>
              <a:t>results </a:t>
            </a:r>
            <a:r>
              <a:rPr sz="1200" spc="-50" dirty="0">
                <a:latin typeface="Arial"/>
                <a:cs typeface="Arial"/>
              </a:rPr>
              <a:t>(we  </a:t>
            </a:r>
            <a:r>
              <a:rPr sz="1200" spc="-15" dirty="0">
                <a:latin typeface="Arial"/>
                <a:cs typeface="Arial"/>
              </a:rPr>
              <a:t>want </a:t>
            </a:r>
            <a:r>
              <a:rPr sz="1200" spc="-25" dirty="0">
                <a:latin typeface="Arial"/>
                <a:cs typeface="Arial"/>
              </a:rPr>
              <a:t>observed </a:t>
            </a:r>
            <a:r>
              <a:rPr sz="1200" spc="-35" dirty="0">
                <a:latin typeface="Arial"/>
                <a:cs typeface="Arial"/>
              </a:rPr>
              <a:t>differences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be </a:t>
            </a:r>
            <a:r>
              <a:rPr sz="1200" spc="-50" dirty="0">
                <a:latin typeface="Arial"/>
                <a:cs typeface="Arial"/>
              </a:rPr>
              <a:t>real </a:t>
            </a:r>
            <a:r>
              <a:rPr sz="1200" dirty="0">
                <a:latin typeface="Arial"/>
                <a:cs typeface="Arial"/>
              </a:rPr>
              <a:t>but </a:t>
            </a:r>
            <a:r>
              <a:rPr sz="1200" spc="-35" dirty="0">
                <a:latin typeface="Arial"/>
                <a:cs typeface="Arial"/>
              </a:rPr>
              <a:t>also large </a:t>
            </a:r>
            <a:r>
              <a:rPr sz="1200" spc="-25" dirty="0">
                <a:latin typeface="Arial"/>
                <a:cs typeface="Arial"/>
              </a:rPr>
              <a:t>enough  </a:t>
            </a:r>
            <a:r>
              <a:rPr sz="1200" spc="5" dirty="0">
                <a:latin typeface="Arial"/>
                <a:cs typeface="Arial"/>
              </a:rPr>
              <a:t>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matter).</a:t>
            </a:r>
            <a:endParaRPr sz="1200" dirty="0">
              <a:latin typeface="Arial"/>
              <a:cs typeface="Arial"/>
            </a:endParaRPr>
          </a:p>
          <a:p>
            <a:pPr marL="296545" marR="156210" indent="-182245">
              <a:lnSpc>
                <a:spcPct val="100000"/>
              </a:lnSpc>
              <a:spcBef>
                <a:spcPts val="15"/>
              </a:spcBef>
            </a:pPr>
            <a:r>
              <a:rPr sz="1100" dirty="0">
                <a:solidFill>
                  <a:srgbClr val="024F84"/>
                </a:solidFill>
                <a:latin typeface="DejaVu Sans"/>
                <a:cs typeface="DejaVu Sans"/>
              </a:rPr>
              <a:t>▶ </a:t>
            </a:r>
            <a:r>
              <a:rPr sz="1200" spc="-50" dirty="0">
                <a:latin typeface="Arial"/>
                <a:cs typeface="Arial"/>
              </a:rPr>
              <a:t>The </a:t>
            </a:r>
            <a:r>
              <a:rPr sz="1200" spc="-40" dirty="0">
                <a:latin typeface="Arial"/>
                <a:cs typeface="Arial"/>
              </a:rPr>
              <a:t>role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25" dirty="0">
                <a:latin typeface="Arial"/>
                <a:cs typeface="Arial"/>
              </a:rPr>
              <a:t>statistician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5" dirty="0">
                <a:latin typeface="Arial"/>
                <a:cs typeface="Arial"/>
              </a:rPr>
              <a:t>not </a:t>
            </a:r>
            <a:r>
              <a:rPr sz="1200" spc="-25" dirty="0">
                <a:latin typeface="Arial"/>
                <a:cs typeface="Arial"/>
              </a:rPr>
              <a:t>just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45" dirty="0">
                <a:latin typeface="Arial"/>
                <a:cs typeface="Arial"/>
              </a:rPr>
              <a:t>analysis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data  </a:t>
            </a:r>
            <a:r>
              <a:rPr sz="1200" dirty="0">
                <a:latin typeface="Arial"/>
                <a:cs typeface="Arial"/>
              </a:rPr>
              <a:t>but </a:t>
            </a:r>
            <a:r>
              <a:rPr sz="1200" spc="-35" dirty="0">
                <a:latin typeface="Arial"/>
                <a:cs typeface="Arial"/>
              </a:rPr>
              <a:t>also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30" dirty="0">
                <a:latin typeface="Arial"/>
                <a:cs typeface="Arial"/>
              </a:rPr>
              <a:t>planning </a:t>
            </a:r>
            <a:r>
              <a:rPr sz="1200" spc="-25" dirty="0">
                <a:latin typeface="Arial"/>
                <a:cs typeface="Arial"/>
              </a:rPr>
              <a:t>and design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50" dirty="0">
                <a:latin typeface="Arial"/>
                <a:cs typeface="Arial"/>
              </a:rPr>
              <a:t>a</a:t>
            </a:r>
            <a:r>
              <a:rPr sz="1200" spc="16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study.</a:t>
            </a:r>
            <a:endParaRPr sz="1200" dirty="0">
              <a:latin typeface="Arial"/>
              <a:cs typeface="Arial"/>
            </a:endParaRPr>
          </a:p>
          <a:p>
            <a:pPr marL="12065" marR="18415" algn="ctr">
              <a:lnSpc>
                <a:spcPct val="120400"/>
              </a:lnSpc>
              <a:spcBef>
                <a:spcPts val="615"/>
              </a:spcBef>
            </a:pPr>
            <a:r>
              <a:rPr sz="1000" i="1" spc="-50" dirty="0">
                <a:latin typeface="Arial"/>
                <a:cs typeface="Arial"/>
              </a:rPr>
              <a:t>“To </a:t>
            </a:r>
            <a:r>
              <a:rPr sz="1000" i="1" spc="-30" dirty="0">
                <a:latin typeface="Arial"/>
                <a:cs typeface="Arial"/>
              </a:rPr>
              <a:t>call </a:t>
            </a:r>
            <a:r>
              <a:rPr sz="1000" i="1" spc="-35" dirty="0">
                <a:latin typeface="Arial"/>
                <a:cs typeface="Arial"/>
              </a:rPr>
              <a:t>in </a:t>
            </a:r>
            <a:r>
              <a:rPr sz="1000" i="1" spc="-20" dirty="0">
                <a:latin typeface="Arial"/>
                <a:cs typeface="Arial"/>
              </a:rPr>
              <a:t>the statistician </a:t>
            </a:r>
            <a:r>
              <a:rPr sz="1000" i="1" spc="-25" dirty="0">
                <a:latin typeface="Arial"/>
                <a:cs typeface="Arial"/>
              </a:rPr>
              <a:t>after </a:t>
            </a:r>
            <a:r>
              <a:rPr sz="1000" i="1" spc="-20" dirty="0">
                <a:latin typeface="Arial"/>
                <a:cs typeface="Arial"/>
              </a:rPr>
              <a:t>the </a:t>
            </a:r>
            <a:r>
              <a:rPr sz="1000" i="1" spc="-25" dirty="0">
                <a:latin typeface="Arial"/>
                <a:cs typeface="Arial"/>
              </a:rPr>
              <a:t>experiment </a:t>
            </a:r>
            <a:r>
              <a:rPr sz="1000" i="1" spc="-35" dirty="0">
                <a:latin typeface="Arial"/>
                <a:cs typeface="Arial"/>
              </a:rPr>
              <a:t>is </a:t>
            </a:r>
            <a:r>
              <a:rPr sz="1000" i="1" spc="-15" dirty="0">
                <a:latin typeface="Arial"/>
                <a:cs typeface="Arial"/>
              </a:rPr>
              <a:t>done </a:t>
            </a:r>
            <a:r>
              <a:rPr sz="1000" i="1" spc="-30" dirty="0">
                <a:latin typeface="Arial"/>
                <a:cs typeface="Arial"/>
              </a:rPr>
              <a:t>may </a:t>
            </a:r>
            <a:r>
              <a:rPr sz="1000" i="1" spc="-15" dirty="0">
                <a:latin typeface="Arial"/>
                <a:cs typeface="Arial"/>
              </a:rPr>
              <a:t>be no </a:t>
            </a:r>
            <a:r>
              <a:rPr sz="1000" i="1" spc="-25" dirty="0">
                <a:latin typeface="Arial"/>
                <a:cs typeface="Arial"/>
              </a:rPr>
              <a:t>more </a:t>
            </a:r>
            <a:r>
              <a:rPr sz="1000" i="1" spc="-20" dirty="0">
                <a:latin typeface="Arial"/>
                <a:cs typeface="Arial"/>
              </a:rPr>
              <a:t>than  </a:t>
            </a:r>
            <a:r>
              <a:rPr sz="1000" i="1" spc="-30" dirty="0">
                <a:latin typeface="Arial"/>
                <a:cs typeface="Arial"/>
              </a:rPr>
              <a:t>asking </a:t>
            </a:r>
            <a:r>
              <a:rPr sz="1000" i="1" spc="-25" dirty="0">
                <a:latin typeface="Arial"/>
                <a:cs typeface="Arial"/>
              </a:rPr>
              <a:t>him </a:t>
            </a:r>
            <a:r>
              <a:rPr sz="1000" i="1" spc="5" dirty="0">
                <a:latin typeface="Arial"/>
                <a:cs typeface="Arial"/>
              </a:rPr>
              <a:t>to </a:t>
            </a:r>
            <a:r>
              <a:rPr sz="1000" i="1" spc="-15" dirty="0">
                <a:latin typeface="Arial"/>
                <a:cs typeface="Arial"/>
              </a:rPr>
              <a:t>perform </a:t>
            </a:r>
            <a:r>
              <a:rPr sz="1000" i="1" spc="-45" dirty="0">
                <a:latin typeface="Arial"/>
                <a:cs typeface="Arial"/>
              </a:rPr>
              <a:t>a </a:t>
            </a:r>
            <a:r>
              <a:rPr sz="1000" i="1" spc="-5" dirty="0">
                <a:latin typeface="Arial"/>
                <a:cs typeface="Arial"/>
              </a:rPr>
              <a:t>post-mortem </a:t>
            </a:r>
            <a:r>
              <a:rPr sz="1000" i="1" spc="-25" dirty="0">
                <a:latin typeface="Arial"/>
                <a:cs typeface="Arial"/>
              </a:rPr>
              <a:t>examination: </a:t>
            </a:r>
            <a:r>
              <a:rPr sz="1000" i="1" spc="-35" dirty="0">
                <a:latin typeface="Arial"/>
                <a:cs typeface="Arial"/>
              </a:rPr>
              <a:t>he </a:t>
            </a:r>
            <a:r>
              <a:rPr sz="1000" i="1" spc="-30" dirty="0">
                <a:latin typeface="Arial"/>
                <a:cs typeface="Arial"/>
              </a:rPr>
              <a:t>may </a:t>
            </a:r>
            <a:r>
              <a:rPr sz="1000" i="1" spc="-15" dirty="0">
                <a:latin typeface="Arial"/>
                <a:cs typeface="Arial"/>
              </a:rPr>
              <a:t>be </a:t>
            </a:r>
            <a:r>
              <a:rPr sz="1000" i="1" spc="-30" dirty="0">
                <a:latin typeface="Arial"/>
                <a:cs typeface="Arial"/>
              </a:rPr>
              <a:t>able </a:t>
            </a:r>
            <a:r>
              <a:rPr sz="1000" i="1" spc="5" dirty="0">
                <a:latin typeface="Arial"/>
                <a:cs typeface="Arial"/>
              </a:rPr>
              <a:t>to </a:t>
            </a:r>
            <a:r>
              <a:rPr sz="1000" i="1" spc="-35" dirty="0">
                <a:latin typeface="Arial"/>
                <a:cs typeface="Arial"/>
              </a:rPr>
              <a:t>say  </a:t>
            </a:r>
            <a:r>
              <a:rPr sz="1000" i="1" spc="-10" dirty="0">
                <a:latin typeface="Arial"/>
                <a:cs typeface="Arial"/>
              </a:rPr>
              <a:t>what </a:t>
            </a:r>
            <a:r>
              <a:rPr sz="1000" i="1" spc="-20" dirty="0">
                <a:latin typeface="Arial"/>
                <a:cs typeface="Arial"/>
              </a:rPr>
              <a:t>the </a:t>
            </a:r>
            <a:r>
              <a:rPr sz="1000" i="1" spc="-25" dirty="0">
                <a:latin typeface="Arial"/>
                <a:cs typeface="Arial"/>
              </a:rPr>
              <a:t>experiment </a:t>
            </a:r>
            <a:r>
              <a:rPr sz="1000" i="1" spc="-15" dirty="0">
                <a:latin typeface="Arial"/>
                <a:cs typeface="Arial"/>
              </a:rPr>
              <a:t>died </a:t>
            </a:r>
            <a:r>
              <a:rPr sz="1000" i="1" dirty="0">
                <a:latin typeface="Arial"/>
                <a:cs typeface="Arial"/>
              </a:rPr>
              <a:t>of.” </a:t>
            </a:r>
            <a:r>
              <a:rPr sz="1000" spc="-60" dirty="0">
                <a:latin typeface="Arial"/>
                <a:cs typeface="Arial"/>
              </a:rPr>
              <a:t>– </a:t>
            </a:r>
            <a:r>
              <a:rPr sz="1000" spc="-30" dirty="0">
                <a:latin typeface="Arial"/>
                <a:cs typeface="Arial"/>
              </a:rPr>
              <a:t>R.A.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Fisher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79140"/>
            <a:ext cx="8191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2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771" y="7587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469265"/>
          </a:xfrm>
          <a:custGeom>
            <a:avLst/>
            <a:gdLst/>
            <a:ahLst/>
            <a:cxnLst/>
            <a:rect l="l" t="t" r="r" b="b"/>
            <a:pathLst>
              <a:path w="4608195" h="469265">
                <a:moveTo>
                  <a:pt x="0" y="469011"/>
                </a:moveTo>
                <a:lnTo>
                  <a:pt x="4607941" y="469011"/>
                </a:lnTo>
                <a:lnTo>
                  <a:pt x="4607941" y="0"/>
                </a:lnTo>
                <a:lnTo>
                  <a:pt x="0" y="0"/>
                </a:lnTo>
                <a:lnTo>
                  <a:pt x="0" y="469011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269" y="57937"/>
            <a:ext cx="3884295" cy="3632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Reminder:  </a:t>
            </a:r>
            <a:r>
              <a:rPr spc="-15" dirty="0"/>
              <a:t>Not </a:t>
            </a:r>
            <a:r>
              <a:rPr spc="-10" dirty="0"/>
              <a:t>every </a:t>
            </a:r>
            <a:r>
              <a:rPr spc="-20" dirty="0"/>
              <a:t>statistically signiﬁcant </a:t>
            </a:r>
            <a:r>
              <a:rPr spc="-30" dirty="0"/>
              <a:t>result  </a:t>
            </a:r>
            <a:r>
              <a:rPr dirty="0"/>
              <a:t>is </a:t>
            </a:r>
            <a:r>
              <a:rPr spc="10" dirty="0"/>
              <a:t> </a:t>
            </a:r>
            <a:r>
              <a:rPr spc="-20" dirty="0"/>
              <a:t>practically</a:t>
            </a:r>
          </a:p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pc="50" dirty="0"/>
              <a:t>s</a:t>
            </a:r>
            <a:r>
              <a:rPr spc="-50" dirty="0"/>
              <a:t>i</a:t>
            </a:r>
            <a:r>
              <a:rPr spc="30" dirty="0"/>
              <a:t>g</a:t>
            </a:r>
            <a:r>
              <a:rPr spc="-40" dirty="0"/>
              <a:t>n</a:t>
            </a:r>
            <a:r>
              <a:rPr spc="-50" dirty="0"/>
              <a:t>i</a:t>
            </a:r>
            <a:r>
              <a:rPr spc="-90" dirty="0"/>
              <a:t>ﬁ</a:t>
            </a:r>
            <a:r>
              <a:rPr spc="45" dirty="0"/>
              <a:t>c</a:t>
            </a:r>
            <a:r>
              <a:rPr spc="-10" dirty="0"/>
              <a:t>a</a:t>
            </a:r>
            <a:r>
              <a:rPr spc="-40" dirty="0"/>
              <a:t>n</a:t>
            </a:r>
            <a:r>
              <a:rPr spc="-55" dirty="0"/>
              <a:t>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40682" y="3279140"/>
            <a:ext cx="8191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2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771" y="7587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250" y="521090"/>
            <a:ext cx="46170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What is a </a:t>
            </a:r>
            <a:r>
              <a:rPr lang="en-US" sz="1600" b="1" dirty="0" smtClean="0">
                <a:solidFill>
                  <a:srgbClr val="C00000"/>
                </a:solidFill>
              </a:rPr>
              <a:t>meaningful result</a:t>
            </a:r>
            <a:r>
              <a:rPr lang="en-US" sz="16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Subject matter experts will usually give an effect size </a:t>
            </a:r>
            <a:r>
              <a:rPr lang="el-GR" sz="1400" dirty="0" smtClean="0"/>
              <a:t>δ</a:t>
            </a:r>
            <a:r>
              <a:rPr lang="en-US" sz="1400" dirty="0" smtClean="0"/>
              <a:t> that they find meaningful.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C00000"/>
                </a:solidFill>
              </a:rPr>
              <a:t>effect size </a:t>
            </a:r>
            <a:r>
              <a:rPr lang="el-GR" sz="1400" b="1" dirty="0" smtClean="0">
                <a:solidFill>
                  <a:srgbClr val="C00000"/>
                </a:solidFill>
              </a:rPr>
              <a:t>δ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dirty="0" smtClean="0"/>
              <a:t>= |actual pop. parameter value – null value|</a:t>
            </a:r>
            <a:endParaRPr lang="en-US" sz="1400" dirty="0"/>
          </a:p>
        </p:txBody>
      </p:sp>
      <p:pic>
        <p:nvPicPr>
          <p:cNvPr id="2050" name="Picture 2" descr="Image result for roller coaster height lim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547363"/>
            <a:ext cx="1111565" cy="174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oller Coaster R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97" y="1500539"/>
            <a:ext cx="2404353" cy="180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67724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" y="376774"/>
            <a:ext cx="3076575" cy="273367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09850" y="325272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b="1" i="1" dirty="0" smtClean="0">
                    <a:latin typeface="Cambria Math" panose="02040503050406030204" pitchFamily="18" charset="0"/>
                  </a:rPr>
                  <a:t>Hypotheses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=69“</m:t>
                      </m:r>
                    </m:oMath>
                  </m:oMathPara>
                </a14:m>
                <a:endParaRPr lang="en-US" sz="14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69“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850" y="325272"/>
                <a:ext cx="1600200" cy="646331"/>
              </a:xfrm>
              <a:prstGeom prst="rect">
                <a:avLst/>
              </a:prstGeom>
              <a:blipFill>
                <a:blip r:embed="rId3"/>
                <a:stretch>
                  <a:fillRect l="-6844" t="-9434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914650" y="1099305"/>
            <a:ext cx="1646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Which sample size would be better for detecting an effect size of </a:t>
            </a:r>
            <a:r>
              <a:rPr lang="el-GR" sz="1400" b="1" dirty="0" smtClean="0">
                <a:solidFill>
                  <a:srgbClr val="C00000"/>
                </a:solidFill>
              </a:rPr>
              <a:t>δ</a:t>
            </a:r>
            <a:r>
              <a:rPr lang="en-US" sz="1400" b="1" dirty="0" smtClean="0">
                <a:solidFill>
                  <a:srgbClr val="C00000"/>
                </a:solidFill>
              </a:rPr>
              <a:t> = 0.2”?</a:t>
            </a:r>
            <a:endParaRPr lang="en-US" sz="105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358775"/>
                <a:ext cx="198120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u="sng" dirty="0" smtClean="0"/>
                  <a:t>Sampling Distribution</a:t>
                </a:r>
              </a:p>
              <a:p>
                <a:r>
                  <a:rPr lang="en-US" sz="900" dirty="0" smtClean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9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900" dirty="0" smtClean="0"/>
                  <a:t> from random</a:t>
                </a:r>
              </a:p>
              <a:p>
                <a:r>
                  <a:rPr lang="en-US" sz="900" dirty="0" smtClean="0"/>
                  <a:t> samples of size</a:t>
                </a:r>
              </a:p>
              <a:p>
                <a:r>
                  <a:rPr lang="en-US" sz="900" dirty="0" smtClean="0">
                    <a:solidFill>
                      <a:srgbClr val="C00000"/>
                    </a:solidFill>
                  </a:rPr>
                  <a:t>n=900</a:t>
                </a:r>
                <a:r>
                  <a:rPr lang="en-US" sz="900" dirty="0" smtClean="0"/>
                  <a:t> of NC men</a:t>
                </a:r>
              </a:p>
              <a:p>
                <a:r>
                  <a:rPr lang="en-US" sz="900" i="1" dirty="0" smtClean="0"/>
                  <a:t>Assuming </a:t>
                </a:r>
                <a:r>
                  <a:rPr lang="en-US" sz="900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9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sub>
                      </m:sSub>
                      <m:r>
                        <a:rPr lang="en-US" sz="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=69“</m:t>
                      </m:r>
                    </m:oMath>
                  </m:oMathPara>
                </a14:m>
                <a:endParaRPr lang="en-US" sz="900" dirty="0">
                  <a:ea typeface="Cambria Math" panose="02040503050406030204" pitchFamily="18" charset="0"/>
                </a:endParaRPr>
              </a:p>
              <a:p>
                <a:endParaRPr lang="en-US" sz="9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8775"/>
                <a:ext cx="1981201" cy="10618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0313" y="1800574"/>
                <a:ext cx="198120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u="sng" dirty="0" smtClean="0"/>
                  <a:t>Sampling Distribution</a:t>
                </a:r>
              </a:p>
              <a:p>
                <a:r>
                  <a:rPr lang="en-US" sz="900" dirty="0" smtClean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9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900" dirty="0" smtClean="0"/>
                  <a:t> from random</a:t>
                </a:r>
              </a:p>
              <a:p>
                <a:r>
                  <a:rPr lang="en-US" sz="900" dirty="0" smtClean="0"/>
                  <a:t> samples of size</a:t>
                </a:r>
              </a:p>
              <a:p>
                <a:r>
                  <a:rPr lang="en-US" sz="900" dirty="0" smtClean="0">
                    <a:solidFill>
                      <a:srgbClr val="C00000"/>
                    </a:solidFill>
                  </a:rPr>
                  <a:t>n=16536</a:t>
                </a:r>
                <a:r>
                  <a:rPr lang="en-US" sz="900" dirty="0" smtClean="0"/>
                  <a:t> of NC men</a:t>
                </a:r>
              </a:p>
              <a:p>
                <a:r>
                  <a:rPr lang="en-US" sz="900" i="1" dirty="0"/>
                  <a:t>Assuming </a:t>
                </a:r>
                <a:r>
                  <a:rPr lang="en-US" sz="9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9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sub>
                      </m:sSub>
                      <m:r>
                        <a:rPr lang="en-US" sz="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=69“</m:t>
                      </m:r>
                    </m:oMath>
                  </m:oMathPara>
                </a14:m>
                <a:endParaRPr lang="en-US" sz="900" dirty="0">
                  <a:ea typeface="Cambria Math" panose="02040503050406030204" pitchFamily="18" charset="0"/>
                </a:endParaRPr>
              </a:p>
              <a:p>
                <a:r>
                  <a:rPr lang="en-US" sz="900" dirty="0" smtClean="0"/>
                  <a:t> </a:t>
                </a:r>
                <a:endParaRPr lang="en-US" sz="9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3" y="1800574"/>
                <a:ext cx="1981201" cy="10618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76372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" y="376774"/>
            <a:ext cx="3076575" cy="273367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09850" y="325272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b="1" i="1" dirty="0" smtClean="0">
                    <a:latin typeface="Cambria Math" panose="02040503050406030204" pitchFamily="18" charset="0"/>
                  </a:rPr>
                  <a:t>Hypotheses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=69“</m:t>
                      </m:r>
                    </m:oMath>
                  </m:oMathPara>
                </a14:m>
                <a:endParaRPr lang="en-US" sz="14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69“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850" y="325272"/>
                <a:ext cx="1600200" cy="646331"/>
              </a:xfrm>
              <a:prstGeom prst="rect">
                <a:avLst/>
              </a:prstGeom>
              <a:blipFill>
                <a:blip r:embed="rId3"/>
                <a:stretch>
                  <a:fillRect l="-6844" t="-9434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914650" y="1099305"/>
            <a:ext cx="1646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Which sample size would be better for detecting an effect size of </a:t>
            </a:r>
            <a:r>
              <a:rPr lang="el-GR" sz="1400" b="1" dirty="0" smtClean="0">
                <a:solidFill>
                  <a:srgbClr val="C00000"/>
                </a:solidFill>
              </a:rPr>
              <a:t>δ</a:t>
            </a:r>
            <a:r>
              <a:rPr lang="en-US" sz="1400" b="1" dirty="0" smtClean="0">
                <a:solidFill>
                  <a:srgbClr val="C00000"/>
                </a:solidFill>
              </a:rPr>
              <a:t> = 0.2”?</a:t>
            </a:r>
            <a:endParaRPr lang="en-US" sz="105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358775"/>
                <a:ext cx="198120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u="sng" dirty="0" smtClean="0"/>
                  <a:t>Sampling Distribution</a:t>
                </a:r>
              </a:p>
              <a:p>
                <a:r>
                  <a:rPr lang="en-US" sz="900" dirty="0" smtClean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9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900" dirty="0" smtClean="0"/>
                  <a:t> from random</a:t>
                </a:r>
              </a:p>
              <a:p>
                <a:r>
                  <a:rPr lang="en-US" sz="900" dirty="0" smtClean="0"/>
                  <a:t> samples of size</a:t>
                </a:r>
              </a:p>
              <a:p>
                <a:r>
                  <a:rPr lang="en-US" sz="900" dirty="0" smtClean="0">
                    <a:solidFill>
                      <a:srgbClr val="C00000"/>
                    </a:solidFill>
                  </a:rPr>
                  <a:t>n=900</a:t>
                </a:r>
                <a:r>
                  <a:rPr lang="en-US" sz="900" dirty="0" smtClean="0"/>
                  <a:t> of NC men</a:t>
                </a:r>
              </a:p>
              <a:p>
                <a:r>
                  <a:rPr lang="en-US" sz="900" i="1" dirty="0" smtClean="0"/>
                  <a:t>Assuming </a:t>
                </a:r>
                <a:r>
                  <a:rPr lang="en-US" sz="900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9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sub>
                      </m:sSub>
                      <m:r>
                        <a:rPr lang="en-US" sz="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=69“</m:t>
                      </m:r>
                    </m:oMath>
                  </m:oMathPara>
                </a14:m>
                <a:endParaRPr lang="en-US" sz="900" dirty="0">
                  <a:ea typeface="Cambria Math" panose="02040503050406030204" pitchFamily="18" charset="0"/>
                </a:endParaRPr>
              </a:p>
              <a:p>
                <a:endParaRPr lang="en-US" sz="9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8775"/>
                <a:ext cx="1981201" cy="10618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0313" y="1800574"/>
                <a:ext cx="198120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u="sng" dirty="0" smtClean="0"/>
                  <a:t>Sampling Distribution</a:t>
                </a:r>
              </a:p>
              <a:p>
                <a:r>
                  <a:rPr lang="en-US" sz="900" dirty="0" smtClean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9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900" dirty="0" smtClean="0"/>
                  <a:t> from random</a:t>
                </a:r>
              </a:p>
              <a:p>
                <a:r>
                  <a:rPr lang="en-US" sz="900" dirty="0" smtClean="0"/>
                  <a:t> samples of size</a:t>
                </a:r>
              </a:p>
              <a:p>
                <a:r>
                  <a:rPr lang="en-US" sz="900" dirty="0" smtClean="0">
                    <a:solidFill>
                      <a:srgbClr val="C00000"/>
                    </a:solidFill>
                  </a:rPr>
                  <a:t>n=16536</a:t>
                </a:r>
                <a:r>
                  <a:rPr lang="en-US" sz="900" dirty="0" smtClean="0"/>
                  <a:t> of NC men</a:t>
                </a:r>
              </a:p>
              <a:p>
                <a:r>
                  <a:rPr lang="en-US" sz="900" i="1" dirty="0"/>
                  <a:t>Assuming </a:t>
                </a:r>
                <a:r>
                  <a:rPr lang="en-US" sz="9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9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sub>
                      </m:sSub>
                      <m:r>
                        <a:rPr lang="en-US" sz="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=69“</m:t>
                      </m:r>
                    </m:oMath>
                  </m:oMathPara>
                </a14:m>
                <a:endParaRPr lang="en-US" sz="900" dirty="0">
                  <a:ea typeface="Cambria Math" panose="02040503050406030204" pitchFamily="18" charset="0"/>
                </a:endParaRPr>
              </a:p>
              <a:p>
                <a:r>
                  <a:rPr lang="en-US" sz="900" dirty="0" smtClean="0"/>
                  <a:t> </a:t>
                </a:r>
                <a:endParaRPr lang="en-US" sz="9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3" y="1800574"/>
                <a:ext cx="1981201" cy="10618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0313" y="1730375"/>
            <a:ext cx="2894337" cy="13800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9718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650" y="434975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🔍For a </a:t>
            </a:r>
            <a:r>
              <a:rPr lang="en-US" u="sng" dirty="0" smtClean="0"/>
              <a:t>smaller effect size</a:t>
            </a:r>
            <a:r>
              <a:rPr lang="en-US" dirty="0" smtClean="0"/>
              <a:t>, a hypothesis test’s ability to detect actual differences between the </a:t>
            </a:r>
            <a:r>
              <a:rPr lang="en-US" b="1" dirty="0" smtClean="0"/>
              <a:t>null value </a:t>
            </a:r>
            <a:r>
              <a:rPr lang="en-US" dirty="0" smtClean="0"/>
              <a:t>and </a:t>
            </a:r>
            <a:r>
              <a:rPr lang="en-US" b="1" dirty="0" smtClean="0"/>
              <a:t>(null value +/- effect size) </a:t>
            </a:r>
            <a:r>
              <a:rPr lang="en-US" i="1" dirty="0" smtClean="0"/>
              <a:t>decreases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🔍We can </a:t>
            </a:r>
            <a:r>
              <a:rPr lang="en-US" u="sng" dirty="0" smtClean="0"/>
              <a:t>increase the sample size </a:t>
            </a:r>
            <a:r>
              <a:rPr lang="en-US" dirty="0" smtClean="0"/>
              <a:t>to try to detect this small difference.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1429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319375"/>
            <a:ext cx="4536186" cy="32446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-5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oto Sans CJK JP Regular"/>
                <a:cs typeface="Noto Sans CJK JP Regular"/>
              </a:rPr>
              <a:t>Housekeeping</a:t>
            </a:r>
            <a:endParaRPr sz="1450" dirty="0">
              <a:solidFill>
                <a:schemeClr val="tx2">
                  <a:lumMod val="20000"/>
                  <a:lumOff val="80000"/>
                </a:schemeClr>
              </a:solidFill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dirty="0">
                <a:solidFill>
                  <a:schemeClr val="tx2"/>
                </a:solidFill>
                <a:latin typeface="Noto Sans CJK JP Regular"/>
                <a:cs typeface="Noto Sans CJK JP Regular"/>
              </a:rPr>
              <a:t>Main</a:t>
            </a:r>
            <a:r>
              <a:rPr sz="1050" spc="65" dirty="0">
                <a:solidFill>
                  <a:schemeClr val="tx2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5" dirty="0" smtClean="0">
                <a:solidFill>
                  <a:schemeClr val="tx2"/>
                </a:solidFill>
                <a:latin typeface="Noto Sans CJK JP Regular"/>
                <a:cs typeface="Noto Sans CJK JP Regular"/>
              </a:rPr>
              <a:t>ideas</a:t>
            </a:r>
            <a:endParaRPr lang="en-US" sz="1050" dirty="0">
              <a:solidFill>
                <a:schemeClr val="tx2"/>
              </a:solidFill>
              <a:latin typeface="Noto Sans CJK JP Regular"/>
              <a:cs typeface="Noto Sans CJK JP Regular"/>
            </a:endParaRPr>
          </a:p>
          <a:p>
            <a:pPr marL="12700">
              <a:tabLst>
                <a:tab pos="167005" algn="l"/>
              </a:tabLst>
            </a:pPr>
            <a:r>
              <a:rPr lang="en-US" sz="1050" spc="-50" dirty="0">
                <a:latin typeface="Arial"/>
                <a:cs typeface="Arial"/>
              </a:rPr>
              <a:t>The </a:t>
            </a:r>
            <a:r>
              <a:rPr lang="en-US" sz="1050" spc="-40" dirty="0">
                <a:latin typeface="Arial"/>
                <a:cs typeface="Arial"/>
              </a:rPr>
              <a:t>role </a:t>
            </a:r>
            <a:r>
              <a:rPr lang="en-US" sz="1050" spc="-15" dirty="0">
                <a:latin typeface="Arial"/>
                <a:cs typeface="Arial"/>
              </a:rPr>
              <a:t>of </a:t>
            </a:r>
            <a:r>
              <a:rPr lang="en-US" sz="1050" spc="-50" dirty="0">
                <a:latin typeface="Arial"/>
                <a:cs typeface="Arial"/>
              </a:rPr>
              <a:t>a </a:t>
            </a:r>
            <a:r>
              <a:rPr lang="en-US" sz="1050" spc="-25" dirty="0">
                <a:latin typeface="Arial"/>
                <a:cs typeface="Arial"/>
              </a:rPr>
              <a:t>statistician </a:t>
            </a:r>
            <a:r>
              <a:rPr lang="en-US" sz="1050" spc="-40" dirty="0">
                <a:latin typeface="Arial"/>
                <a:cs typeface="Arial"/>
              </a:rPr>
              <a:t>is </a:t>
            </a:r>
            <a:r>
              <a:rPr lang="en-US" sz="1050" spc="-5" dirty="0">
                <a:latin typeface="Arial"/>
                <a:cs typeface="Arial"/>
              </a:rPr>
              <a:t>not </a:t>
            </a:r>
            <a:r>
              <a:rPr lang="en-US" sz="1050" spc="-25" dirty="0">
                <a:latin typeface="Arial"/>
                <a:cs typeface="Arial"/>
              </a:rPr>
              <a:t>just </a:t>
            </a:r>
            <a:r>
              <a:rPr lang="en-US" sz="1050" spc="-40" dirty="0">
                <a:latin typeface="Arial"/>
                <a:cs typeface="Arial"/>
              </a:rPr>
              <a:t>in </a:t>
            </a:r>
            <a:r>
              <a:rPr lang="en-US" sz="1050" spc="-20" dirty="0">
                <a:latin typeface="Arial"/>
                <a:cs typeface="Arial"/>
              </a:rPr>
              <a:t>the </a:t>
            </a:r>
            <a:r>
              <a:rPr lang="en-US" sz="1050" spc="-45" dirty="0">
                <a:latin typeface="Arial"/>
                <a:cs typeface="Arial"/>
              </a:rPr>
              <a:t>analysis </a:t>
            </a:r>
            <a:r>
              <a:rPr lang="en-US" sz="1050" spc="-15" dirty="0">
                <a:latin typeface="Arial"/>
                <a:cs typeface="Arial"/>
              </a:rPr>
              <a:t>of </a:t>
            </a:r>
            <a:r>
              <a:rPr lang="en-US" sz="1050" spc="-20" dirty="0">
                <a:latin typeface="Arial"/>
                <a:cs typeface="Arial"/>
              </a:rPr>
              <a:t>data  </a:t>
            </a:r>
            <a:r>
              <a:rPr lang="en-US" sz="1050" dirty="0">
                <a:latin typeface="Arial"/>
                <a:cs typeface="Arial"/>
              </a:rPr>
              <a:t>but </a:t>
            </a:r>
            <a:r>
              <a:rPr lang="en-US" sz="1050" spc="-35" dirty="0">
                <a:latin typeface="Arial"/>
                <a:cs typeface="Arial"/>
              </a:rPr>
              <a:t>also </a:t>
            </a:r>
            <a:r>
              <a:rPr lang="en-US" sz="1050" spc="-40" dirty="0">
                <a:latin typeface="Arial"/>
                <a:cs typeface="Arial"/>
              </a:rPr>
              <a:t>in </a:t>
            </a:r>
            <a:r>
              <a:rPr lang="en-US" sz="1050" spc="-30" dirty="0">
                <a:latin typeface="Arial"/>
                <a:cs typeface="Arial"/>
              </a:rPr>
              <a:t>planning </a:t>
            </a:r>
            <a:r>
              <a:rPr lang="en-US" sz="1050" spc="-25" dirty="0">
                <a:latin typeface="Arial"/>
                <a:cs typeface="Arial"/>
              </a:rPr>
              <a:t>and design </a:t>
            </a:r>
            <a:r>
              <a:rPr lang="en-US" sz="1050" spc="-15" dirty="0">
                <a:latin typeface="Arial"/>
                <a:cs typeface="Arial"/>
              </a:rPr>
              <a:t>of </a:t>
            </a:r>
            <a:r>
              <a:rPr lang="en-US" sz="1050" spc="-50" dirty="0">
                <a:latin typeface="Arial"/>
                <a:cs typeface="Arial"/>
              </a:rPr>
              <a:t>a</a:t>
            </a:r>
            <a:r>
              <a:rPr lang="en-US" sz="1050" spc="160" dirty="0">
                <a:latin typeface="Arial"/>
                <a:cs typeface="Arial"/>
              </a:rPr>
              <a:t> </a:t>
            </a:r>
            <a:r>
              <a:rPr lang="en-US" sz="1050" spc="-30" dirty="0">
                <a:latin typeface="Arial"/>
                <a:cs typeface="Arial"/>
              </a:rPr>
              <a:t>study</a:t>
            </a:r>
            <a:r>
              <a:rPr lang="en-US" sz="1050" spc="-30" dirty="0" smtClean="0">
                <a:latin typeface="Arial"/>
                <a:cs typeface="Arial"/>
              </a:rPr>
              <a:t>.</a:t>
            </a:r>
            <a:endParaRPr lang="en-US" sz="1050" spc="-15" dirty="0" smtClean="0">
              <a:latin typeface="Noto Sans CJK JP Regular"/>
              <a:cs typeface="Noto Sans CJK JP Regular"/>
            </a:endParaRPr>
          </a:p>
          <a:p>
            <a:pPr marL="469900" marR="40005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u="sng" spc="-1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Considerations when selecting </a:t>
            </a:r>
            <a:r>
              <a:rPr lang="en-US" sz="1050" b="1" u="sng" spc="-1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sample size:</a:t>
            </a:r>
          </a:p>
          <a:p>
            <a:pPr marL="927100" marR="400050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-1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Not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every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statistically signiﬁcant 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result 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is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practically  signiﬁcant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469900" lvl="2" indent="276860">
              <a:spcBef>
                <a:spcPts val="95"/>
              </a:spcBef>
              <a:buFontTx/>
              <a:buAutoNum type="arabicPeriod"/>
              <a:tabLst>
                <a:tab pos="443865" algn="l"/>
              </a:tabLst>
            </a:pPr>
            <a:r>
              <a:rPr lang="en-US" sz="1050" u="sng" spc="-15" dirty="0">
                <a:latin typeface="Noto Sans CJK JP Regular"/>
                <a:cs typeface="Noto Sans CJK JP Regular"/>
              </a:rPr>
              <a:t>Considerations when selecting </a:t>
            </a:r>
            <a:r>
              <a:rPr lang="en-US" sz="1050" b="1" u="sng" spc="-15" dirty="0" smtClean="0">
                <a:latin typeface="Noto Sans CJK JP Regular"/>
                <a:cs typeface="Noto Sans CJK JP Regular"/>
              </a:rPr>
              <a:t>significance level:</a:t>
            </a:r>
            <a:endParaRPr lang="en-US" sz="1050" b="1" spc="-5" dirty="0" smtClean="0">
              <a:latin typeface="Noto Sans CJK JP Regular"/>
              <a:cs typeface="Noto Sans CJK JP Regular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/>
              <a:t>🔍 </a:t>
            </a:r>
            <a:r>
              <a:rPr sz="1050" spc="-5" dirty="0" smtClean="0">
                <a:latin typeface="Noto Sans CJK JP Regular"/>
                <a:cs typeface="Noto Sans CJK JP Regular"/>
              </a:rPr>
              <a:t>Hypothesis </a:t>
            </a:r>
            <a:r>
              <a:rPr sz="1050" spc="-5" dirty="0">
                <a:latin typeface="Noto Sans CJK JP Regular"/>
                <a:cs typeface="Noto Sans CJK JP Regular"/>
              </a:rPr>
              <a:t>tests </a:t>
            </a:r>
            <a:r>
              <a:rPr sz="1050" spc="-15" dirty="0">
                <a:latin typeface="Noto Sans CJK JP Regular"/>
                <a:cs typeface="Noto Sans CJK JP Regular"/>
              </a:rPr>
              <a:t>have </a:t>
            </a:r>
            <a:r>
              <a:rPr sz="1050" spc="-35" dirty="0">
                <a:latin typeface="Noto Sans CJK JP Regular"/>
                <a:cs typeface="Noto Sans CJK JP Regular"/>
              </a:rPr>
              <a:t>error </a:t>
            </a:r>
            <a:r>
              <a:rPr sz="1050" spc="-15" dirty="0">
                <a:latin typeface="Noto Sans CJK JP Regular"/>
                <a:cs typeface="Noto Sans CJK JP Regular"/>
              </a:rPr>
              <a:t>rates </a:t>
            </a:r>
            <a:r>
              <a:rPr sz="1050" dirty="0">
                <a:latin typeface="Noto Sans CJK JP Regular"/>
                <a:cs typeface="Noto Sans CJK JP Regular"/>
              </a:rPr>
              <a:t>associated </a:t>
            </a:r>
            <a:r>
              <a:rPr sz="1050" spc="-40" dirty="0">
                <a:latin typeface="Noto Sans CJK JP Regular"/>
                <a:cs typeface="Noto Sans CJK JP Regular"/>
              </a:rPr>
              <a:t>with</a:t>
            </a:r>
            <a:r>
              <a:rPr sz="1050" spc="-70" dirty="0">
                <a:latin typeface="Noto Sans CJK JP Regular"/>
                <a:cs typeface="Noto Sans CJK JP Regular"/>
              </a:rPr>
              <a:t> </a:t>
            </a:r>
            <a:r>
              <a:rPr sz="1050" spc="-35" dirty="0">
                <a:latin typeface="Noto Sans CJK JP Regular"/>
                <a:cs typeface="Noto Sans CJK JP Regular"/>
              </a:rPr>
              <a:t>them</a:t>
            </a:r>
            <a:endParaRPr sz="1050" dirty="0">
              <a:latin typeface="Noto Sans CJK JP Regular"/>
              <a:cs typeface="Noto Sans CJK JP Regular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🔍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👫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⚙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sz="1050" spc="-3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Type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1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error 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rate </a:t>
            </a:r>
            <a:r>
              <a:rPr sz="1050" spc="6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=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signiﬁcance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level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✋ 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⚙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sz="1050" spc="-1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Calculating 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the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power 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is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 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two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step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process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927100" marR="102235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🆕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👫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⚙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sz="1050" spc="-1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Power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goes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up </a:t>
            </a:r>
            <a:r>
              <a:rPr sz="1050" spc="-4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with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eﬀect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size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and </a:t>
            </a:r>
            <a:r>
              <a:rPr sz="1050" spc="-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sample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size,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and 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is 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inversely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proportional </a:t>
            </a:r>
            <a:r>
              <a:rPr sz="1050" spc="-4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with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signiﬁcance </a:t>
            </a:r>
            <a:r>
              <a:rPr sz="1050" spc="-2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level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and standard</a:t>
            </a:r>
            <a:r>
              <a:rPr sz="1050" spc="9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error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🆕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👫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⚙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sz="1050" spc="6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priori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power </a:t>
            </a:r>
            <a:r>
              <a:rPr sz="1050" spc="-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calculations 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determine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desired </a:t>
            </a:r>
            <a:r>
              <a:rPr sz="1050" spc="-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sample</a:t>
            </a:r>
            <a:r>
              <a:rPr sz="1050" spc="1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size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CCCCCC"/>
              </a:buClr>
              <a:buFont typeface="Noto Sans CJK JP Regular"/>
              <a:buAutoNum type="arabicPeriod"/>
            </a:pPr>
            <a:endParaRPr sz="14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+mj-lt"/>
              <a:buAutoNum type="arabicPeriod" startAt="3"/>
              <a:tabLst>
                <a:tab pos="167005" algn="l"/>
              </a:tabLst>
            </a:pPr>
            <a:r>
              <a:rPr sz="1050" spc="-15" dirty="0">
                <a:solidFill>
                  <a:srgbClr val="CCDBE6"/>
                </a:solidFill>
                <a:latin typeface="Noto Sans CJK JP Regular"/>
                <a:cs typeface="Noto Sans CJK JP Regular"/>
              </a:rPr>
              <a:t>Summary</a:t>
            </a:r>
            <a:endParaRPr sz="1050" dirty="0">
              <a:latin typeface="Noto Sans CJK JP Regular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1228859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8529" y="57937"/>
            <a:ext cx="103441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A</a:t>
            </a:r>
            <a:r>
              <a:rPr spc="20" dirty="0"/>
              <a:t>nn</a:t>
            </a:r>
            <a:r>
              <a:rPr spc="35" dirty="0"/>
              <a:t>o</a:t>
            </a:r>
            <a:r>
              <a:rPr spc="20" dirty="0"/>
              <a:t>un</a:t>
            </a:r>
            <a:r>
              <a:rPr spc="55" dirty="0"/>
              <a:t>c</a:t>
            </a:r>
            <a:r>
              <a:rPr spc="-5" dirty="0"/>
              <a:t>e</a:t>
            </a:r>
            <a:r>
              <a:rPr spc="50" dirty="0"/>
              <a:t>m</a:t>
            </a:r>
            <a:r>
              <a:rPr spc="-5" dirty="0"/>
              <a:t>e</a:t>
            </a:r>
            <a:r>
              <a:rPr spc="20" dirty="0"/>
              <a:t>n</a:t>
            </a:r>
            <a:r>
              <a:rPr spc="50" dirty="0"/>
              <a:t>t</a:t>
            </a:r>
            <a:r>
              <a:rPr spc="15"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0682" y="3279140"/>
            <a:ext cx="8191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323850" y="881995"/>
            <a:ext cx="3999865" cy="271420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spcBef>
                <a:spcPts val="405"/>
              </a:spcBef>
            </a:pPr>
            <a:r>
              <a:rPr lang="en-US"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100" u="sng" spc="-30" dirty="0" smtClean="0">
                <a:latin typeface="Arial"/>
                <a:cs typeface="Arial"/>
              </a:rPr>
              <a:t>Project Stage 1</a:t>
            </a:r>
            <a:r>
              <a:rPr lang="en-US" sz="1100" spc="-30" dirty="0" smtClean="0">
                <a:latin typeface="Arial"/>
                <a:cs typeface="Arial"/>
              </a:rPr>
              <a:t> </a:t>
            </a:r>
            <a:r>
              <a:rPr lang="en-US" sz="1100" spc="-40" dirty="0" smtClean="0">
                <a:latin typeface="Arial"/>
                <a:cs typeface="Arial"/>
              </a:rPr>
              <a:t>is </a:t>
            </a:r>
            <a:r>
              <a:rPr lang="en-US" sz="1100" spc="-25" dirty="0">
                <a:latin typeface="Arial"/>
                <a:cs typeface="Arial"/>
              </a:rPr>
              <a:t>due </a:t>
            </a:r>
            <a:r>
              <a:rPr lang="en-US" sz="1100" b="1" spc="-45" dirty="0" smtClean="0">
                <a:latin typeface="Arial"/>
                <a:cs typeface="Arial"/>
              </a:rPr>
              <a:t>Thursday </a:t>
            </a:r>
            <a:r>
              <a:rPr lang="en-US" sz="1100" b="1" spc="-20" dirty="0" smtClean="0">
                <a:latin typeface="Arial"/>
                <a:cs typeface="Arial"/>
              </a:rPr>
              <a:t>just before your lab section time.</a:t>
            </a:r>
          </a:p>
          <a:p>
            <a:pPr marL="12700">
              <a:spcBef>
                <a:spcPts val="405"/>
              </a:spcBef>
            </a:pPr>
            <a:endParaRPr lang="en-US" sz="1100" b="1" i="1" spc="-45" dirty="0">
              <a:latin typeface="Arial"/>
              <a:cs typeface="Arial"/>
            </a:endParaRPr>
          </a:p>
          <a:p>
            <a:pPr marL="12700">
              <a:spcBef>
                <a:spcPts val="405"/>
              </a:spcBef>
            </a:pPr>
            <a:r>
              <a:rPr lang="en-US"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100" u="sng" spc="-30" dirty="0" smtClean="0">
                <a:latin typeface="Arial"/>
                <a:cs typeface="Arial"/>
              </a:rPr>
              <a:t>Problem Set 4</a:t>
            </a:r>
            <a:r>
              <a:rPr lang="en-US" sz="1100" spc="-30" dirty="0" smtClean="0">
                <a:latin typeface="Arial"/>
                <a:cs typeface="Arial"/>
              </a:rPr>
              <a:t> </a:t>
            </a:r>
            <a:r>
              <a:rPr lang="en-US" sz="1100" spc="-40" dirty="0" smtClean="0">
                <a:latin typeface="Arial"/>
                <a:cs typeface="Arial"/>
              </a:rPr>
              <a:t>is </a:t>
            </a:r>
            <a:r>
              <a:rPr lang="en-US" sz="1100" spc="-25" dirty="0">
                <a:latin typeface="Arial"/>
                <a:cs typeface="Arial"/>
              </a:rPr>
              <a:t>due </a:t>
            </a:r>
            <a:r>
              <a:rPr lang="en-US" sz="1100" b="1" spc="-45" dirty="0" smtClean="0">
                <a:latin typeface="Arial"/>
                <a:cs typeface="Arial"/>
              </a:rPr>
              <a:t>Friday </a:t>
            </a:r>
            <a:r>
              <a:rPr lang="en-US" sz="1100" b="1" spc="-20" dirty="0" smtClean="0">
                <a:latin typeface="Arial"/>
                <a:cs typeface="Arial"/>
              </a:rPr>
              <a:t>3/8 11:55pm</a:t>
            </a:r>
          </a:p>
          <a:p>
            <a:pPr marL="12700">
              <a:spcBef>
                <a:spcPts val="405"/>
              </a:spcBef>
            </a:pPr>
            <a:endParaRPr lang="en-US" sz="1100" b="1" spc="-20" dirty="0">
              <a:latin typeface="Arial"/>
              <a:cs typeface="Arial"/>
            </a:endParaRPr>
          </a:p>
          <a:p>
            <a:pPr marL="12700">
              <a:spcBef>
                <a:spcPts val="405"/>
              </a:spcBef>
            </a:pPr>
            <a:r>
              <a:rPr lang="en-US"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100" u="sng" spc="-30" dirty="0" smtClean="0">
                <a:latin typeface="Arial"/>
                <a:cs typeface="Arial"/>
              </a:rPr>
              <a:t>Performance Assessment </a:t>
            </a:r>
            <a:r>
              <a:rPr lang="en-US" sz="1100" u="sng" spc="-30" dirty="0">
                <a:latin typeface="Arial"/>
                <a:cs typeface="Arial"/>
              </a:rPr>
              <a:t>4</a:t>
            </a:r>
            <a:r>
              <a:rPr lang="en-US" sz="1100" spc="-30" dirty="0">
                <a:latin typeface="Arial"/>
                <a:cs typeface="Arial"/>
              </a:rPr>
              <a:t> </a:t>
            </a:r>
            <a:r>
              <a:rPr lang="en-US" sz="1100" spc="-40" dirty="0">
                <a:latin typeface="Arial"/>
                <a:cs typeface="Arial"/>
              </a:rPr>
              <a:t>is </a:t>
            </a:r>
            <a:r>
              <a:rPr lang="en-US" sz="1100" spc="-25" dirty="0">
                <a:latin typeface="Arial"/>
                <a:cs typeface="Arial"/>
              </a:rPr>
              <a:t>due </a:t>
            </a:r>
            <a:r>
              <a:rPr lang="en-US" sz="1100" b="1" spc="-45" dirty="0" smtClean="0">
                <a:latin typeface="Arial"/>
                <a:cs typeface="Arial"/>
              </a:rPr>
              <a:t>Sunday </a:t>
            </a:r>
            <a:r>
              <a:rPr lang="en-US" sz="1100" b="1" spc="-20" dirty="0" smtClean="0">
                <a:latin typeface="Arial"/>
                <a:cs typeface="Arial"/>
              </a:rPr>
              <a:t>3/17 11:55pm 		       </a:t>
            </a:r>
            <a:r>
              <a:rPr lang="en-US" sz="1100" spc="-20" dirty="0" smtClean="0">
                <a:latin typeface="Arial"/>
                <a:cs typeface="Arial"/>
              </a:rPr>
              <a:t>(opens Wednesday)</a:t>
            </a:r>
          </a:p>
          <a:p>
            <a:pPr marL="12700">
              <a:spcBef>
                <a:spcPts val="405"/>
              </a:spcBef>
            </a:pPr>
            <a:endParaRPr lang="en-US" sz="1100" b="1" spc="-20" dirty="0">
              <a:latin typeface="Arial"/>
              <a:cs typeface="Arial"/>
            </a:endParaRPr>
          </a:p>
          <a:p>
            <a:pPr marL="12700">
              <a:spcBef>
                <a:spcPts val="405"/>
              </a:spcBef>
            </a:pPr>
            <a:r>
              <a:rPr lang="en-US"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100" u="sng" spc="-30" dirty="0" smtClean="0">
                <a:latin typeface="Arial"/>
                <a:cs typeface="Arial"/>
              </a:rPr>
              <a:t>Readiness </a:t>
            </a:r>
            <a:r>
              <a:rPr lang="en-US" sz="1100" u="sng" spc="-30" dirty="0">
                <a:latin typeface="Arial"/>
                <a:cs typeface="Arial"/>
              </a:rPr>
              <a:t>Assessment </a:t>
            </a:r>
            <a:r>
              <a:rPr lang="en-US" sz="1100" u="sng" spc="-30" dirty="0" smtClean="0">
                <a:latin typeface="Arial"/>
                <a:cs typeface="Arial"/>
              </a:rPr>
              <a:t>5</a:t>
            </a:r>
            <a:r>
              <a:rPr lang="en-US" sz="1100" spc="-30" dirty="0" smtClean="0">
                <a:latin typeface="Arial"/>
                <a:cs typeface="Arial"/>
              </a:rPr>
              <a:t> </a:t>
            </a:r>
            <a:r>
              <a:rPr lang="en-US" sz="1100" spc="-40" dirty="0">
                <a:latin typeface="Arial"/>
                <a:cs typeface="Arial"/>
              </a:rPr>
              <a:t>is </a:t>
            </a:r>
            <a:r>
              <a:rPr lang="en-US" sz="1100" b="1" spc="-45" dirty="0" smtClean="0">
                <a:latin typeface="Arial"/>
                <a:cs typeface="Arial"/>
              </a:rPr>
              <a:t>Monday </a:t>
            </a:r>
            <a:r>
              <a:rPr lang="en-US" sz="1100" b="1" spc="-20" dirty="0" smtClean="0">
                <a:latin typeface="Arial"/>
                <a:cs typeface="Arial"/>
              </a:rPr>
              <a:t>3/18</a:t>
            </a:r>
          </a:p>
          <a:p>
            <a:pPr marL="12700">
              <a:spcBef>
                <a:spcPts val="405"/>
              </a:spcBef>
            </a:pPr>
            <a:endParaRPr lang="en-US" sz="1100" b="1" spc="-20" dirty="0">
              <a:solidFill>
                <a:srgbClr val="024F84"/>
              </a:solidFill>
              <a:latin typeface="Arial"/>
              <a:cs typeface="Arial"/>
            </a:endParaRPr>
          </a:p>
          <a:p>
            <a:pPr marL="12700">
              <a:spcBef>
                <a:spcPts val="405"/>
              </a:spcBef>
            </a:pPr>
            <a:r>
              <a:rPr lang="en-US"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100" u="sng" spc="-30" dirty="0" smtClean="0">
                <a:latin typeface="Arial"/>
                <a:cs typeface="Arial"/>
              </a:rPr>
              <a:t>New TA for 10:05 and 3:05 sections</a:t>
            </a:r>
            <a:r>
              <a:rPr lang="en-US" sz="1100" spc="-30" dirty="0" smtClean="0">
                <a:latin typeface="Arial"/>
                <a:cs typeface="Arial"/>
              </a:rPr>
              <a:t>… email me if you have questions/Thursday STINFs for now.</a:t>
            </a:r>
            <a:endParaRPr lang="en-US" sz="1100" dirty="0">
              <a:solidFill>
                <a:srgbClr val="024F84"/>
              </a:solidFill>
              <a:latin typeface="DejaVu Serif"/>
              <a:cs typeface="DejaVu Serif"/>
            </a:endParaRPr>
          </a:p>
          <a:p>
            <a:pPr marL="12700">
              <a:spcBef>
                <a:spcPts val="405"/>
              </a:spcBef>
            </a:pPr>
            <a:endParaRPr lang="en-US" sz="1100" dirty="0">
              <a:solidFill>
                <a:srgbClr val="024F84"/>
              </a:solidFill>
              <a:latin typeface="DejaVu Serif"/>
              <a:cs typeface="DejaVu Serif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" y="358775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Coming up…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087443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649" y="434975"/>
            <a:ext cx="42649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🔍</a:t>
            </a:r>
            <a:r>
              <a:rPr lang="en-US" sz="3200" b="1" dirty="0" smtClean="0"/>
              <a:t>Recap of: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Type 1 Error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Type 2 Error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Power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576343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9541" y="57937"/>
            <a:ext cx="411289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Reminder: </a:t>
            </a:r>
            <a:r>
              <a:rPr sz="1050" spc="-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Hypothesis tests </a:t>
            </a:r>
            <a:r>
              <a:rPr sz="1050" spc="-1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have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error </a:t>
            </a:r>
            <a:r>
              <a:rPr sz="1050" spc="-1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rates </a:t>
            </a:r>
            <a:r>
              <a:rPr sz="105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associated </a:t>
            </a:r>
            <a:r>
              <a:rPr sz="1050" spc="-4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with</a:t>
            </a:r>
            <a:r>
              <a:rPr sz="1050" spc="-10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them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3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411" y="426453"/>
            <a:ext cx="3853179" cy="574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50" dirty="0">
                <a:solidFill>
                  <a:srgbClr val="000000"/>
                </a:solidFill>
                <a:latin typeface="Arial"/>
                <a:cs typeface="Arial"/>
              </a:rPr>
              <a:t>There are </a:t>
            </a:r>
            <a:r>
              <a:rPr sz="1200" spc="10" dirty="0">
                <a:solidFill>
                  <a:srgbClr val="000000"/>
                </a:solidFill>
                <a:latin typeface="Arial"/>
                <a:cs typeface="Arial"/>
              </a:rPr>
              <a:t>two </a:t>
            </a:r>
            <a:r>
              <a:rPr sz="1200" spc="-10" dirty="0">
                <a:solidFill>
                  <a:srgbClr val="000000"/>
                </a:solidFill>
                <a:latin typeface="Arial"/>
                <a:cs typeface="Arial"/>
              </a:rPr>
              <a:t>competing </a:t>
            </a:r>
            <a:r>
              <a:rPr sz="1200" spc="-25" dirty="0">
                <a:solidFill>
                  <a:srgbClr val="000000"/>
                </a:solidFill>
                <a:latin typeface="Arial"/>
                <a:cs typeface="Arial"/>
              </a:rPr>
              <a:t>hypotheses: </a:t>
            </a:r>
            <a:r>
              <a:rPr sz="1200" spc="-20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sz="1200" spc="-40" dirty="0">
                <a:solidFill>
                  <a:srgbClr val="000000"/>
                </a:solidFill>
                <a:latin typeface="Arial"/>
                <a:cs typeface="Arial"/>
              </a:rPr>
              <a:t>null </a:t>
            </a:r>
            <a:r>
              <a:rPr sz="1200" spc="-25" dirty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sz="1200" spc="-20" dirty="0">
                <a:solidFill>
                  <a:srgbClr val="000000"/>
                </a:solidFill>
                <a:latin typeface="Arial"/>
                <a:cs typeface="Arial"/>
              </a:rPr>
              <a:t>the  </a:t>
            </a:r>
            <a:r>
              <a:rPr sz="1200" spc="-30" dirty="0">
                <a:solidFill>
                  <a:srgbClr val="000000"/>
                </a:solidFill>
                <a:latin typeface="Arial"/>
                <a:cs typeface="Arial"/>
              </a:rPr>
              <a:t>alternative. </a:t>
            </a:r>
            <a:r>
              <a:rPr sz="1200" spc="-50" dirty="0">
                <a:solidFill>
                  <a:srgbClr val="000000"/>
                </a:solidFill>
                <a:latin typeface="Arial"/>
                <a:cs typeface="Arial"/>
              </a:rPr>
              <a:t>In a </a:t>
            </a:r>
            <a:r>
              <a:rPr sz="1200" spc="-25" dirty="0">
                <a:solidFill>
                  <a:srgbClr val="000000"/>
                </a:solidFill>
                <a:latin typeface="Arial"/>
                <a:cs typeface="Arial"/>
              </a:rPr>
              <a:t>hypothesis </a:t>
            </a:r>
            <a:r>
              <a:rPr sz="1200" spc="-10" dirty="0">
                <a:solidFill>
                  <a:srgbClr val="000000"/>
                </a:solidFill>
                <a:latin typeface="Arial"/>
                <a:cs typeface="Arial"/>
              </a:rPr>
              <a:t>test, </a:t>
            </a:r>
            <a:r>
              <a:rPr sz="1200" spc="-20" dirty="0">
                <a:solidFill>
                  <a:srgbClr val="000000"/>
                </a:solidFill>
                <a:latin typeface="Arial"/>
                <a:cs typeface="Arial"/>
              </a:rPr>
              <a:t>we </a:t>
            </a:r>
            <a:r>
              <a:rPr sz="1200" spc="-30" dirty="0">
                <a:solidFill>
                  <a:srgbClr val="000000"/>
                </a:solidFill>
                <a:latin typeface="Arial"/>
                <a:cs typeface="Arial"/>
              </a:rPr>
              <a:t>make </a:t>
            </a:r>
            <a:r>
              <a:rPr sz="1200" spc="-5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sz="1200" spc="-25" dirty="0">
                <a:solidFill>
                  <a:srgbClr val="000000"/>
                </a:solidFill>
                <a:latin typeface="Arial"/>
                <a:cs typeface="Arial"/>
              </a:rPr>
              <a:t>decision </a:t>
            </a:r>
            <a:r>
              <a:rPr sz="1200" spc="-10" dirty="0">
                <a:solidFill>
                  <a:srgbClr val="000000"/>
                </a:solidFill>
                <a:latin typeface="Arial"/>
                <a:cs typeface="Arial"/>
              </a:rPr>
              <a:t>about  </a:t>
            </a:r>
            <a:r>
              <a:rPr sz="1200" spc="-15" dirty="0">
                <a:solidFill>
                  <a:srgbClr val="000000"/>
                </a:solidFill>
                <a:latin typeface="Arial"/>
                <a:cs typeface="Arial"/>
              </a:rPr>
              <a:t>which might </a:t>
            </a:r>
            <a:r>
              <a:rPr sz="1200" spc="-20" dirty="0">
                <a:solidFill>
                  <a:srgbClr val="000000"/>
                </a:solidFill>
                <a:latin typeface="Arial"/>
                <a:cs typeface="Arial"/>
              </a:rPr>
              <a:t>be true,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but </a:t>
            </a:r>
            <a:r>
              <a:rPr sz="1200" spc="-20" dirty="0">
                <a:solidFill>
                  <a:srgbClr val="000000"/>
                </a:solidFill>
                <a:latin typeface="Arial"/>
                <a:cs typeface="Arial"/>
              </a:rPr>
              <a:t>our choice </a:t>
            </a:r>
            <a:r>
              <a:rPr sz="1200" spc="-15" dirty="0">
                <a:solidFill>
                  <a:srgbClr val="000000"/>
                </a:solidFill>
                <a:latin typeface="Arial"/>
                <a:cs typeface="Arial"/>
              </a:rPr>
              <a:t>might </a:t>
            </a:r>
            <a:r>
              <a:rPr sz="1200" spc="-2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1200" spc="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00000"/>
                </a:solidFill>
                <a:latin typeface="Arial"/>
                <a:cs typeface="Arial"/>
              </a:rPr>
              <a:t>incorrect.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62986" y="1081265"/>
            <a:ext cx="65468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b="1" spc="15" dirty="0">
                <a:latin typeface="Arial"/>
                <a:cs typeface="Arial"/>
              </a:rPr>
              <a:t>Dec</a:t>
            </a:r>
            <a:r>
              <a:rPr sz="1200" b="1" spc="-30" dirty="0">
                <a:latin typeface="Arial"/>
                <a:cs typeface="Arial"/>
              </a:rPr>
              <a:t>isi</a:t>
            </a:r>
            <a:r>
              <a:rPr sz="1200" b="1" spc="-10" dirty="0">
                <a:latin typeface="Arial"/>
                <a:cs typeface="Arial"/>
              </a:rPr>
              <a:t>o</a:t>
            </a:r>
            <a:r>
              <a:rPr sz="1200" b="1" spc="-30" dirty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216291" y="1300353"/>
          <a:ext cx="2693670" cy="652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7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6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250"/>
                        </a:lnSpc>
                        <a:tabLst>
                          <a:tab pos="1296670" algn="l"/>
                        </a:tabLst>
                      </a:pPr>
                      <a:r>
                        <a:rPr sz="1200" spc="-45" dirty="0">
                          <a:latin typeface="Arial"/>
                          <a:cs typeface="Arial"/>
                        </a:rPr>
                        <a:t>fail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reject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200" spc="15" baseline="-13888" dirty="0">
                          <a:latin typeface="Times New Roman"/>
                          <a:cs typeface="Times New Roman"/>
                        </a:rPr>
                        <a:t>0	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reject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200" spc="15" baseline="-13888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 baseline="-13888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78105">
                        <a:lnSpc>
                          <a:spcPts val="1230"/>
                        </a:lnSpc>
                      </a:pPr>
                      <a:r>
                        <a:rPr sz="1200" i="1" spc="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200" spc="15" baseline="-13888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spc="225" baseline="-1388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true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i="1" spc="45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200" i="1" spc="67" baseline="-13888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200" i="1" spc="232" baseline="-13888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true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0" indent="-692150">
                        <a:lnSpc>
                          <a:spcPts val="1230"/>
                        </a:lnSpc>
                        <a:buClr>
                          <a:srgbClr val="007784"/>
                        </a:buClr>
                        <a:buFont typeface="DejaVu Sans"/>
                        <a:buChar char="✓"/>
                        <a:tabLst>
                          <a:tab pos="1187450" algn="l"/>
                          <a:tab pos="1188085" algn="l"/>
                        </a:tabLst>
                      </a:pPr>
                      <a:r>
                        <a:rPr sz="1200" i="1" spc="-75" dirty="0">
                          <a:solidFill>
                            <a:srgbClr val="935151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sz="1200" i="1" spc="-10" dirty="0">
                          <a:solidFill>
                            <a:srgbClr val="93515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i="1" spc="35" dirty="0">
                          <a:solidFill>
                            <a:srgbClr val="93515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45" dirty="0">
                          <a:solidFill>
                            <a:srgbClr val="935151"/>
                          </a:solidFill>
                          <a:latin typeface="Arial"/>
                          <a:cs typeface="Arial"/>
                        </a:rPr>
                        <a:t>Error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65735">
                        <a:lnSpc>
                          <a:spcPct val="100000"/>
                        </a:lnSpc>
                        <a:spcBef>
                          <a:spcPts val="790"/>
                        </a:spcBef>
                        <a:tabLst>
                          <a:tab pos="1517015" algn="l"/>
                        </a:tabLst>
                      </a:pPr>
                      <a:r>
                        <a:rPr sz="1200" i="1" spc="-75" dirty="0">
                          <a:solidFill>
                            <a:srgbClr val="935151"/>
                          </a:solidFill>
                          <a:latin typeface="Arial"/>
                          <a:cs typeface="Arial"/>
                        </a:rPr>
                        <a:t>Type</a:t>
                      </a:r>
                      <a:r>
                        <a:rPr sz="1200" i="1" spc="5" dirty="0">
                          <a:solidFill>
                            <a:srgbClr val="93515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0" dirty="0">
                          <a:solidFill>
                            <a:srgbClr val="93515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i="1" spc="10" dirty="0">
                          <a:solidFill>
                            <a:srgbClr val="93515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45" dirty="0">
                          <a:solidFill>
                            <a:srgbClr val="935151"/>
                          </a:solidFill>
                          <a:latin typeface="Arial"/>
                          <a:cs typeface="Arial"/>
                        </a:rPr>
                        <a:t>Error	</a:t>
                      </a:r>
                      <a:r>
                        <a:rPr sz="1200" spc="-10" dirty="0">
                          <a:solidFill>
                            <a:srgbClr val="007784"/>
                          </a:solidFill>
                          <a:latin typeface="DejaVu Sans"/>
                          <a:cs typeface="DejaVu Sans"/>
                        </a:rPr>
                        <a:t>✓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55600" y="1611744"/>
            <a:ext cx="4011929" cy="1624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15925">
              <a:lnSpc>
                <a:spcPct val="100000"/>
              </a:lnSpc>
              <a:spcBef>
                <a:spcPts val="90"/>
              </a:spcBef>
            </a:pPr>
            <a:r>
              <a:rPr sz="1200" b="1" spc="-35" dirty="0">
                <a:latin typeface="Arial"/>
                <a:cs typeface="Arial"/>
              </a:rPr>
              <a:t>Truth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194310" marR="146050" indent="-182245">
              <a:lnSpc>
                <a:spcPct val="100000"/>
              </a:lnSpc>
            </a:pPr>
            <a:r>
              <a:rPr sz="1100" dirty="0">
                <a:solidFill>
                  <a:srgbClr val="024F84"/>
                </a:solidFill>
                <a:latin typeface="DejaVu Sans"/>
                <a:cs typeface="DejaVu Sans"/>
              </a:rPr>
              <a:t>▶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i="1" spc="-75" dirty="0">
                <a:solidFill>
                  <a:srgbClr val="024F84"/>
                </a:solidFill>
                <a:latin typeface="Arial"/>
                <a:cs typeface="Arial"/>
              </a:rPr>
              <a:t>Type </a:t>
            </a:r>
            <a:r>
              <a:rPr sz="1200" i="1" spc="-10" dirty="0">
                <a:solidFill>
                  <a:srgbClr val="024F84"/>
                </a:solidFill>
                <a:latin typeface="Arial"/>
                <a:cs typeface="Arial"/>
              </a:rPr>
              <a:t>1 </a:t>
            </a:r>
            <a:r>
              <a:rPr sz="1200" i="1" spc="-45" dirty="0">
                <a:solidFill>
                  <a:srgbClr val="024F84"/>
                </a:solidFill>
                <a:latin typeface="Arial"/>
                <a:cs typeface="Arial"/>
              </a:rPr>
              <a:t>Error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30" dirty="0">
                <a:latin typeface="Arial"/>
                <a:cs typeface="Arial"/>
              </a:rPr>
              <a:t>rejecting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40" dirty="0">
                <a:latin typeface="Arial"/>
                <a:cs typeface="Arial"/>
              </a:rPr>
              <a:t>null </a:t>
            </a:r>
            <a:r>
              <a:rPr sz="1200" spc="-25" dirty="0">
                <a:latin typeface="Arial"/>
                <a:cs typeface="Arial"/>
              </a:rPr>
              <a:t>hypothesis when </a:t>
            </a:r>
            <a:r>
              <a:rPr sz="1200" i="1" spc="10" dirty="0">
                <a:latin typeface="Times New Roman"/>
                <a:cs typeface="Times New Roman"/>
              </a:rPr>
              <a:t>H</a:t>
            </a:r>
            <a:r>
              <a:rPr sz="1200" spc="15" baseline="-13888" dirty="0">
                <a:latin typeface="Times New Roman"/>
                <a:cs typeface="Times New Roman"/>
              </a:rPr>
              <a:t>0 </a:t>
            </a:r>
            <a:r>
              <a:rPr sz="1200" spc="-40" dirty="0">
                <a:latin typeface="Arial"/>
                <a:cs typeface="Arial"/>
              </a:rPr>
              <a:t>is  </a:t>
            </a:r>
            <a:r>
              <a:rPr sz="1200" spc="-20" dirty="0">
                <a:latin typeface="Arial"/>
                <a:cs typeface="Arial"/>
              </a:rPr>
              <a:t>true.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100" dirty="0">
                <a:solidFill>
                  <a:srgbClr val="024F84"/>
                </a:solidFill>
                <a:latin typeface="DejaVu Sans"/>
                <a:cs typeface="DejaVu Sans"/>
              </a:rPr>
              <a:t>▶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i="1" spc="-75" dirty="0">
                <a:solidFill>
                  <a:srgbClr val="024F84"/>
                </a:solidFill>
                <a:latin typeface="Arial"/>
                <a:cs typeface="Arial"/>
              </a:rPr>
              <a:t>Type </a:t>
            </a:r>
            <a:r>
              <a:rPr sz="1200" i="1" spc="-10" dirty="0">
                <a:solidFill>
                  <a:srgbClr val="024F84"/>
                </a:solidFill>
                <a:latin typeface="Arial"/>
                <a:cs typeface="Arial"/>
              </a:rPr>
              <a:t>2 </a:t>
            </a:r>
            <a:r>
              <a:rPr sz="1200" i="1" spc="-45" dirty="0">
                <a:solidFill>
                  <a:srgbClr val="024F84"/>
                </a:solidFill>
                <a:latin typeface="Arial"/>
                <a:cs typeface="Arial"/>
              </a:rPr>
              <a:t>Error </a:t>
            </a:r>
            <a:r>
              <a:rPr sz="1200" spc="-40" dirty="0">
                <a:latin typeface="Arial"/>
                <a:cs typeface="Arial"/>
              </a:rPr>
              <a:t>is failing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30" dirty="0">
                <a:latin typeface="Arial"/>
                <a:cs typeface="Arial"/>
              </a:rPr>
              <a:t>reject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40" dirty="0">
                <a:latin typeface="Arial"/>
                <a:cs typeface="Arial"/>
              </a:rPr>
              <a:t>null </a:t>
            </a:r>
            <a:r>
              <a:rPr sz="1200" spc="-25" dirty="0">
                <a:latin typeface="Arial"/>
                <a:cs typeface="Arial"/>
              </a:rPr>
              <a:t>hypothesis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when</a:t>
            </a:r>
            <a:endParaRPr sz="1200">
              <a:latin typeface="Arial"/>
              <a:cs typeface="Arial"/>
            </a:endParaRPr>
          </a:p>
          <a:p>
            <a:pPr marL="194310">
              <a:lnSpc>
                <a:spcPct val="100000"/>
              </a:lnSpc>
              <a:spcBef>
                <a:spcPts val="5"/>
              </a:spcBef>
            </a:pPr>
            <a:r>
              <a:rPr sz="1200" i="1" spc="45" dirty="0">
                <a:latin typeface="Times New Roman"/>
                <a:cs typeface="Times New Roman"/>
              </a:rPr>
              <a:t>H</a:t>
            </a:r>
            <a:r>
              <a:rPr sz="1200" i="1" spc="67" baseline="-13888" dirty="0">
                <a:latin typeface="Georgia"/>
                <a:cs typeface="Georgia"/>
              </a:rPr>
              <a:t>A </a:t>
            </a:r>
            <a:r>
              <a:rPr sz="1200" spc="-40" dirty="0">
                <a:latin typeface="Arial"/>
                <a:cs typeface="Arial"/>
              </a:rPr>
              <a:t>is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true.</a:t>
            </a:r>
            <a:endParaRPr sz="1200">
              <a:latin typeface="Arial"/>
              <a:cs typeface="Arial"/>
            </a:endParaRPr>
          </a:p>
          <a:p>
            <a:pPr marL="194310" marR="5080" indent="-182245">
              <a:lnSpc>
                <a:spcPct val="100000"/>
              </a:lnSpc>
              <a:spcBef>
                <a:spcPts val="160"/>
              </a:spcBef>
            </a:pPr>
            <a:r>
              <a:rPr sz="1100" dirty="0">
                <a:solidFill>
                  <a:srgbClr val="024F84"/>
                </a:solidFill>
                <a:latin typeface="DejaVu Sans"/>
                <a:cs typeface="DejaVu Sans"/>
              </a:rPr>
              <a:t>▶ </a:t>
            </a:r>
            <a:r>
              <a:rPr sz="1200" spc="-65" dirty="0">
                <a:latin typeface="Arial"/>
                <a:cs typeface="Arial"/>
              </a:rPr>
              <a:t>We </a:t>
            </a:r>
            <a:r>
              <a:rPr sz="1200" spc="-45" dirty="0">
                <a:latin typeface="Arial"/>
                <a:cs typeface="Arial"/>
              </a:rPr>
              <a:t>(almost) </a:t>
            </a:r>
            <a:r>
              <a:rPr sz="1200" spc="-40" dirty="0">
                <a:latin typeface="Arial"/>
                <a:cs typeface="Arial"/>
              </a:rPr>
              <a:t>never </a:t>
            </a:r>
            <a:r>
              <a:rPr sz="1200" spc="-10" dirty="0">
                <a:latin typeface="Arial"/>
                <a:cs typeface="Arial"/>
              </a:rPr>
              <a:t>know </a:t>
            </a:r>
            <a:r>
              <a:rPr sz="1200" spc="-40" dirty="0">
                <a:latin typeface="Arial"/>
                <a:cs typeface="Arial"/>
              </a:rPr>
              <a:t>if </a:t>
            </a:r>
            <a:r>
              <a:rPr sz="1200" i="1" spc="10" dirty="0">
                <a:latin typeface="Times New Roman"/>
                <a:cs typeface="Times New Roman"/>
              </a:rPr>
              <a:t>H</a:t>
            </a:r>
            <a:r>
              <a:rPr sz="1200" spc="15" baseline="-13888" dirty="0">
                <a:latin typeface="Times New Roman"/>
                <a:cs typeface="Times New Roman"/>
              </a:rPr>
              <a:t>0 </a:t>
            </a:r>
            <a:r>
              <a:rPr sz="1200" spc="-15" dirty="0">
                <a:latin typeface="Arial"/>
                <a:cs typeface="Arial"/>
              </a:rPr>
              <a:t>or </a:t>
            </a:r>
            <a:r>
              <a:rPr sz="1200" i="1" spc="45" dirty="0">
                <a:latin typeface="Times New Roman"/>
                <a:cs typeface="Times New Roman"/>
              </a:rPr>
              <a:t>H</a:t>
            </a:r>
            <a:r>
              <a:rPr sz="1200" i="1" spc="67" baseline="-13888" dirty="0">
                <a:latin typeface="Georgia"/>
                <a:cs typeface="Georgia"/>
              </a:rPr>
              <a:t>A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20" dirty="0">
                <a:latin typeface="Arial"/>
                <a:cs typeface="Arial"/>
              </a:rPr>
              <a:t>true, </a:t>
            </a:r>
            <a:r>
              <a:rPr sz="1200" dirty="0">
                <a:latin typeface="Arial"/>
                <a:cs typeface="Arial"/>
              </a:rPr>
              <a:t>but </a:t>
            </a:r>
            <a:r>
              <a:rPr sz="1200" spc="-20" dirty="0">
                <a:latin typeface="Arial"/>
                <a:cs typeface="Arial"/>
              </a:rPr>
              <a:t>we </a:t>
            </a:r>
            <a:r>
              <a:rPr sz="1200" spc="-30" dirty="0">
                <a:latin typeface="Arial"/>
                <a:cs typeface="Arial"/>
              </a:rPr>
              <a:t>need </a:t>
            </a:r>
            <a:r>
              <a:rPr sz="1200" spc="5" dirty="0">
                <a:latin typeface="Arial"/>
                <a:cs typeface="Arial"/>
              </a:rPr>
              <a:t>to  </a:t>
            </a:r>
            <a:r>
              <a:rPr sz="1200" spc="-20" dirty="0">
                <a:latin typeface="Arial"/>
                <a:cs typeface="Arial"/>
              </a:rPr>
              <a:t>consider </a:t>
            </a:r>
            <a:r>
              <a:rPr sz="1200" spc="-50" dirty="0">
                <a:latin typeface="Arial"/>
                <a:cs typeface="Arial"/>
              </a:rPr>
              <a:t>all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possibilities.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62" y="-3156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3938" y="57937"/>
            <a:ext cx="296862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4.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Hypothesis tests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prone </a:t>
            </a:r>
            <a:r>
              <a:rPr sz="1050" spc="4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decision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errors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62986" y="452996"/>
            <a:ext cx="65468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b="1" spc="15" dirty="0">
                <a:solidFill>
                  <a:srgbClr val="000000"/>
                </a:solidFill>
                <a:latin typeface="Arial"/>
                <a:cs typeface="Arial"/>
              </a:rPr>
              <a:t>Dec</a:t>
            </a:r>
            <a:r>
              <a:rPr sz="1200" b="1" spc="-30" dirty="0">
                <a:solidFill>
                  <a:srgbClr val="000000"/>
                </a:solidFill>
                <a:latin typeface="Arial"/>
                <a:cs typeface="Arial"/>
              </a:rPr>
              <a:t>isi</a:t>
            </a:r>
            <a:r>
              <a:rPr sz="1200" b="1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200" b="1" spc="-3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33360" y="672084"/>
          <a:ext cx="2859405" cy="652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7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250"/>
                        </a:lnSpc>
                        <a:tabLst>
                          <a:tab pos="1379855" algn="l"/>
                        </a:tabLst>
                      </a:pPr>
                      <a:r>
                        <a:rPr sz="1200" spc="-45" dirty="0">
                          <a:latin typeface="Arial"/>
                          <a:cs typeface="Arial"/>
                        </a:rPr>
                        <a:t>fail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reject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200" spc="15" baseline="-13888" dirty="0">
                          <a:latin typeface="Times New Roman"/>
                          <a:cs typeface="Times New Roman"/>
                        </a:rPr>
                        <a:t>0	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reject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200" spc="15" baseline="-13888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 baseline="-13888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78105">
                        <a:lnSpc>
                          <a:spcPts val="1230"/>
                        </a:lnSpc>
                      </a:pPr>
                      <a:r>
                        <a:rPr sz="1200" i="1" spc="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200" spc="15" baseline="-13888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spc="225" baseline="-1388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true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i="1" spc="45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200" i="1" spc="67" baseline="-13888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200" i="1" spc="232" baseline="-13888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true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0" indent="-692785">
                        <a:lnSpc>
                          <a:spcPts val="1230"/>
                        </a:lnSpc>
                        <a:buClr>
                          <a:srgbClr val="007784"/>
                        </a:buClr>
                        <a:buFont typeface="DejaVu Sans"/>
                        <a:buChar char="✓"/>
                        <a:tabLst>
                          <a:tab pos="1187450" algn="l"/>
                          <a:tab pos="1188085" algn="l"/>
                        </a:tabLst>
                      </a:pPr>
                      <a:r>
                        <a:rPr sz="1200" i="1" spc="-75" dirty="0">
                          <a:solidFill>
                            <a:srgbClr val="935151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sz="1200" i="1" spc="-10" dirty="0">
                          <a:solidFill>
                            <a:srgbClr val="935151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sz="1200" i="1" spc="-55" dirty="0">
                          <a:solidFill>
                            <a:srgbClr val="935151"/>
                          </a:solidFill>
                          <a:latin typeface="Arial"/>
                          <a:cs typeface="Arial"/>
                        </a:rPr>
                        <a:t>Error,</a:t>
                      </a:r>
                      <a:r>
                        <a:rPr sz="1200" i="1" spc="35" dirty="0">
                          <a:solidFill>
                            <a:srgbClr val="93515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110" dirty="0">
                          <a:solidFill>
                            <a:srgbClr val="935151"/>
                          </a:solidFill>
                          <a:latin typeface="Times New Roman"/>
                          <a:cs typeface="Times New Roman"/>
                        </a:rPr>
                        <a:t>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  <a:spcBef>
                          <a:spcPts val="790"/>
                        </a:spcBef>
                        <a:tabLst>
                          <a:tab pos="1242060" algn="l"/>
                        </a:tabLst>
                      </a:pPr>
                      <a:r>
                        <a:rPr sz="1200" i="1" spc="-75" dirty="0">
                          <a:solidFill>
                            <a:srgbClr val="935151"/>
                          </a:solidFill>
                          <a:latin typeface="Arial"/>
                          <a:cs typeface="Arial"/>
                        </a:rPr>
                        <a:t>Type  </a:t>
                      </a:r>
                      <a:r>
                        <a:rPr sz="1200" i="1" spc="-10" dirty="0">
                          <a:solidFill>
                            <a:srgbClr val="93515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i="1" spc="-175" dirty="0">
                          <a:solidFill>
                            <a:srgbClr val="93515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5" dirty="0">
                          <a:solidFill>
                            <a:srgbClr val="935151"/>
                          </a:solidFill>
                          <a:latin typeface="Arial"/>
                          <a:cs typeface="Arial"/>
                        </a:rPr>
                        <a:t>Error,</a:t>
                      </a:r>
                      <a:r>
                        <a:rPr sz="1200" i="1" dirty="0">
                          <a:solidFill>
                            <a:srgbClr val="93515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60" dirty="0">
                          <a:solidFill>
                            <a:srgbClr val="935151"/>
                          </a:solidFill>
                          <a:latin typeface="Times New Roman"/>
                          <a:cs typeface="Times New Roman"/>
                        </a:rPr>
                        <a:t>β	</a:t>
                      </a:r>
                      <a:r>
                        <a:rPr sz="1200" i="1" spc="-40" dirty="0">
                          <a:solidFill>
                            <a:srgbClr val="007784"/>
                          </a:solidFill>
                          <a:latin typeface="Arial"/>
                          <a:cs typeface="Arial"/>
                        </a:rPr>
                        <a:t>Power, </a:t>
                      </a:r>
                      <a:r>
                        <a:rPr sz="1200" spc="-20" dirty="0">
                          <a:solidFill>
                            <a:srgbClr val="007784"/>
                          </a:solidFill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200" i="1" spc="114" dirty="0">
                          <a:solidFill>
                            <a:srgbClr val="007784"/>
                          </a:solidFill>
                          <a:latin typeface="Times New Roman"/>
                          <a:cs typeface="Times New Roman"/>
                        </a:rPr>
                        <a:t>−</a:t>
                      </a:r>
                      <a:r>
                        <a:rPr sz="1200" i="1" spc="-45" dirty="0">
                          <a:solidFill>
                            <a:srgbClr val="00778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60" dirty="0">
                          <a:solidFill>
                            <a:srgbClr val="007784"/>
                          </a:solidFill>
                          <a:latin typeface="Times New Roman"/>
                          <a:cs typeface="Times New Roman"/>
                        </a:rPr>
                        <a:t>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55600" y="983475"/>
            <a:ext cx="3996690" cy="228908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32740">
              <a:lnSpc>
                <a:spcPct val="100000"/>
              </a:lnSpc>
              <a:spcBef>
                <a:spcPts val="90"/>
              </a:spcBef>
            </a:pPr>
            <a:r>
              <a:rPr sz="1200" b="1" spc="-35" dirty="0">
                <a:latin typeface="Arial"/>
                <a:cs typeface="Arial"/>
              </a:rPr>
              <a:t>Truth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94310" marR="79375" indent="-182245">
              <a:lnSpc>
                <a:spcPts val="1200"/>
              </a:lnSpc>
            </a:pPr>
            <a:r>
              <a:rPr lang="en-US" sz="1100" dirty="0" smtClean="0">
                <a:solidFill>
                  <a:srgbClr val="024F84"/>
                </a:solidFill>
                <a:latin typeface="DejaVu Sans"/>
                <a:cs typeface="DejaVu Sans"/>
              </a:rPr>
              <a:t>▶ </a:t>
            </a:r>
            <a:r>
              <a:rPr lang="en-US" sz="1200" spc="-50" dirty="0" smtClean="0">
                <a:latin typeface="Arial"/>
                <a:cs typeface="Arial"/>
              </a:rPr>
              <a:t>A </a:t>
            </a:r>
            <a:r>
              <a:rPr lang="en-US" sz="1200" i="1" spc="-75" dirty="0" smtClean="0">
                <a:solidFill>
                  <a:srgbClr val="024F84"/>
                </a:solidFill>
                <a:latin typeface="Arial"/>
                <a:cs typeface="Arial"/>
              </a:rPr>
              <a:t>Type </a:t>
            </a:r>
            <a:r>
              <a:rPr lang="en-US" sz="1200" i="1" spc="-10" dirty="0" smtClean="0">
                <a:solidFill>
                  <a:srgbClr val="024F84"/>
                </a:solidFill>
                <a:latin typeface="Arial"/>
                <a:cs typeface="Arial"/>
              </a:rPr>
              <a:t>1 </a:t>
            </a:r>
            <a:r>
              <a:rPr lang="en-US" sz="1200" i="1" spc="-45" dirty="0" smtClean="0">
                <a:solidFill>
                  <a:srgbClr val="024F84"/>
                </a:solidFill>
                <a:latin typeface="Arial"/>
                <a:cs typeface="Arial"/>
              </a:rPr>
              <a:t>Error </a:t>
            </a:r>
            <a:r>
              <a:rPr lang="en-US" sz="1200" spc="-40" dirty="0" smtClean="0">
                <a:latin typeface="Arial"/>
                <a:cs typeface="Arial"/>
              </a:rPr>
              <a:t>is </a:t>
            </a:r>
            <a:r>
              <a:rPr lang="en-US" sz="1200" spc="-30" dirty="0" smtClean="0">
                <a:latin typeface="Arial"/>
                <a:cs typeface="Arial"/>
              </a:rPr>
              <a:t>rejecting </a:t>
            </a:r>
            <a:r>
              <a:rPr lang="en-US" sz="1200" spc="-20" dirty="0" smtClean="0">
                <a:latin typeface="Arial"/>
                <a:cs typeface="Arial"/>
              </a:rPr>
              <a:t>the </a:t>
            </a:r>
            <a:r>
              <a:rPr lang="en-US" sz="1200" spc="-40" dirty="0" smtClean="0">
                <a:latin typeface="Arial"/>
                <a:cs typeface="Arial"/>
              </a:rPr>
              <a:t>null </a:t>
            </a:r>
            <a:r>
              <a:rPr lang="en-US" sz="1200" spc="-25" dirty="0" smtClean="0">
                <a:latin typeface="Arial"/>
                <a:cs typeface="Arial"/>
              </a:rPr>
              <a:t>hypothesis when </a:t>
            </a:r>
            <a:r>
              <a:rPr lang="en-US" sz="1200" i="1" spc="10" dirty="0" smtClean="0">
                <a:latin typeface="Times New Roman"/>
                <a:cs typeface="Times New Roman"/>
              </a:rPr>
              <a:t>H</a:t>
            </a:r>
            <a:r>
              <a:rPr lang="en-US" sz="1200" spc="15" baseline="-13888" dirty="0" smtClean="0">
                <a:latin typeface="Times New Roman"/>
                <a:cs typeface="Times New Roman"/>
              </a:rPr>
              <a:t>0 </a:t>
            </a:r>
            <a:r>
              <a:rPr lang="en-US" sz="1200" spc="-40" dirty="0" smtClean="0">
                <a:latin typeface="Arial"/>
                <a:cs typeface="Arial"/>
              </a:rPr>
              <a:t>is  </a:t>
            </a:r>
            <a:r>
              <a:rPr lang="en-US" sz="1200" spc="-20" dirty="0" smtClean="0">
                <a:latin typeface="Arial"/>
                <a:cs typeface="Arial"/>
              </a:rPr>
              <a:t>true.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492125" marR="154305" indent="-137795">
              <a:lnSpc>
                <a:spcPts val="1190"/>
              </a:lnSpc>
              <a:spcBef>
                <a:spcPts val="10"/>
              </a:spcBef>
              <a:buClr>
                <a:srgbClr val="024F84"/>
              </a:buClr>
              <a:buChar char="–"/>
              <a:tabLst>
                <a:tab pos="492125" algn="l"/>
              </a:tabLst>
            </a:pPr>
            <a:r>
              <a:rPr lang="en-US" sz="1000" spc="-35" dirty="0" smtClean="0">
                <a:latin typeface="Arial"/>
                <a:cs typeface="Arial"/>
              </a:rPr>
              <a:t>P(Type 1 Error) = α = P(reject </a:t>
            </a:r>
            <a:r>
              <a:rPr lang="en-US" sz="1000" spc="-35" dirty="0" err="1" smtClean="0">
                <a:latin typeface="Arial"/>
                <a:cs typeface="Arial"/>
              </a:rPr>
              <a:t>Ho|Ho</a:t>
            </a:r>
            <a:r>
              <a:rPr lang="en-US" sz="1000" spc="-35" dirty="0" smtClean="0">
                <a:latin typeface="Arial"/>
                <a:cs typeface="Arial"/>
              </a:rPr>
              <a:t> is true)</a:t>
            </a: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z="1100" dirty="0" smtClean="0">
                <a:solidFill>
                  <a:srgbClr val="024F84"/>
                </a:solidFill>
                <a:latin typeface="DejaVu Sans"/>
                <a:cs typeface="DejaVu Sans"/>
              </a:rPr>
              <a:t>▶ </a:t>
            </a:r>
            <a:r>
              <a:rPr lang="en-US" sz="1200" spc="-50" dirty="0" smtClean="0">
                <a:latin typeface="Arial"/>
                <a:cs typeface="Arial"/>
              </a:rPr>
              <a:t>A </a:t>
            </a:r>
            <a:r>
              <a:rPr lang="en-US" sz="1200" i="1" spc="-75" dirty="0" smtClean="0">
                <a:solidFill>
                  <a:srgbClr val="024F84"/>
                </a:solidFill>
                <a:latin typeface="Arial"/>
                <a:cs typeface="Arial"/>
              </a:rPr>
              <a:t>Type </a:t>
            </a:r>
            <a:r>
              <a:rPr lang="en-US" sz="1200" i="1" spc="-10" dirty="0" smtClean="0">
                <a:solidFill>
                  <a:srgbClr val="024F84"/>
                </a:solidFill>
                <a:latin typeface="Arial"/>
                <a:cs typeface="Arial"/>
              </a:rPr>
              <a:t>2 </a:t>
            </a:r>
            <a:r>
              <a:rPr lang="en-US" sz="1200" i="1" spc="-45" dirty="0" smtClean="0">
                <a:solidFill>
                  <a:srgbClr val="024F84"/>
                </a:solidFill>
                <a:latin typeface="Arial"/>
                <a:cs typeface="Arial"/>
              </a:rPr>
              <a:t>Error </a:t>
            </a:r>
            <a:r>
              <a:rPr lang="en-US" sz="1200" spc="-40" dirty="0" smtClean="0">
                <a:latin typeface="Arial"/>
                <a:cs typeface="Arial"/>
              </a:rPr>
              <a:t>is failing </a:t>
            </a:r>
            <a:r>
              <a:rPr lang="en-US" sz="1200" spc="5" dirty="0" smtClean="0">
                <a:latin typeface="Arial"/>
                <a:cs typeface="Arial"/>
              </a:rPr>
              <a:t>to </a:t>
            </a:r>
            <a:r>
              <a:rPr lang="en-US" sz="1200" spc="-30" dirty="0" smtClean="0">
                <a:latin typeface="Arial"/>
                <a:cs typeface="Arial"/>
              </a:rPr>
              <a:t>reject </a:t>
            </a:r>
            <a:r>
              <a:rPr lang="en-US" sz="1200" spc="-20" dirty="0" smtClean="0">
                <a:latin typeface="Arial"/>
                <a:cs typeface="Arial"/>
              </a:rPr>
              <a:t>the </a:t>
            </a:r>
            <a:r>
              <a:rPr lang="en-US" sz="1200" spc="-40" dirty="0" smtClean="0">
                <a:latin typeface="Arial"/>
                <a:cs typeface="Arial"/>
              </a:rPr>
              <a:t>null </a:t>
            </a:r>
            <a:r>
              <a:rPr lang="en-US" sz="1200" spc="-25" dirty="0" smtClean="0">
                <a:latin typeface="Arial"/>
                <a:cs typeface="Arial"/>
              </a:rPr>
              <a:t>hypothesis</a:t>
            </a:r>
            <a:r>
              <a:rPr lang="en-US" sz="1200" spc="20" dirty="0" smtClean="0">
                <a:latin typeface="Arial"/>
                <a:cs typeface="Arial"/>
              </a:rPr>
              <a:t> </a:t>
            </a:r>
            <a:r>
              <a:rPr lang="en-US" sz="1200" spc="-25" dirty="0" smtClean="0">
                <a:latin typeface="Arial"/>
                <a:cs typeface="Arial"/>
              </a:rPr>
              <a:t>when</a:t>
            </a:r>
            <a:endParaRPr lang="en-US" sz="1200" dirty="0" smtClean="0">
              <a:latin typeface="Arial"/>
              <a:cs typeface="Arial"/>
            </a:endParaRPr>
          </a:p>
          <a:p>
            <a:pPr marL="194310">
              <a:lnSpc>
                <a:spcPct val="100000"/>
              </a:lnSpc>
              <a:spcBef>
                <a:spcPts val="5"/>
              </a:spcBef>
            </a:pPr>
            <a:r>
              <a:rPr lang="en-US" sz="1200" i="1" spc="45" dirty="0" smtClean="0">
                <a:latin typeface="Times New Roman"/>
                <a:cs typeface="Times New Roman"/>
              </a:rPr>
              <a:t>H</a:t>
            </a:r>
            <a:r>
              <a:rPr lang="en-US" sz="1200" i="1" spc="67" baseline="-13888" dirty="0" smtClean="0">
                <a:latin typeface="Georgia"/>
                <a:cs typeface="Georgia"/>
              </a:rPr>
              <a:t>A </a:t>
            </a:r>
            <a:r>
              <a:rPr lang="en-US" sz="1200" spc="-40" dirty="0" smtClean="0">
                <a:latin typeface="Arial"/>
                <a:cs typeface="Arial"/>
              </a:rPr>
              <a:t>is </a:t>
            </a:r>
            <a:r>
              <a:rPr lang="en-US" sz="1200" spc="-20" dirty="0" smtClean="0">
                <a:latin typeface="Arial"/>
                <a:cs typeface="Arial"/>
              </a:rPr>
              <a:t>true.</a:t>
            </a:r>
          </a:p>
          <a:p>
            <a:pPr marL="492125" marR="154305" indent="-137795">
              <a:lnSpc>
                <a:spcPts val="1190"/>
              </a:lnSpc>
              <a:spcBef>
                <a:spcPts val="10"/>
              </a:spcBef>
              <a:buClr>
                <a:srgbClr val="024F84"/>
              </a:buClr>
              <a:buFontTx/>
              <a:buChar char="–"/>
              <a:tabLst>
                <a:tab pos="492125" algn="l"/>
              </a:tabLst>
            </a:pPr>
            <a:r>
              <a:rPr lang="en-US" sz="1000" spc="50" dirty="0" smtClean="0">
                <a:latin typeface="Arial"/>
                <a:cs typeface="Arial"/>
              </a:rPr>
              <a:t> </a:t>
            </a:r>
            <a:r>
              <a:rPr lang="en-US" sz="1000" spc="-35" dirty="0" smtClean="0">
                <a:latin typeface="Arial"/>
                <a:cs typeface="Arial"/>
              </a:rPr>
              <a:t>P(Type 2 Error) = β </a:t>
            </a:r>
            <a:r>
              <a:rPr lang="en-US" sz="1000" spc="-35" dirty="0">
                <a:latin typeface="Arial"/>
                <a:cs typeface="Arial"/>
              </a:rPr>
              <a:t>= </a:t>
            </a:r>
            <a:r>
              <a:rPr lang="en-US" sz="1000" spc="-35" dirty="0" smtClean="0">
                <a:latin typeface="Arial"/>
                <a:cs typeface="Arial"/>
              </a:rPr>
              <a:t>P(fail to reject </a:t>
            </a:r>
            <a:r>
              <a:rPr lang="en-US" sz="1000" spc="-35" dirty="0" err="1" smtClean="0">
                <a:latin typeface="Arial"/>
                <a:cs typeface="Arial"/>
              </a:rPr>
              <a:t>Ho|Ha</a:t>
            </a:r>
            <a:r>
              <a:rPr lang="en-US" sz="1000" spc="-35" dirty="0" smtClean="0">
                <a:latin typeface="Arial"/>
                <a:cs typeface="Arial"/>
              </a:rPr>
              <a:t> </a:t>
            </a:r>
            <a:r>
              <a:rPr lang="en-US" sz="1000" spc="-35" dirty="0">
                <a:latin typeface="Arial"/>
                <a:cs typeface="Arial"/>
              </a:rPr>
              <a:t>is true)</a:t>
            </a:r>
          </a:p>
          <a:p>
            <a:pPr marL="492125" marR="154305" indent="-137795">
              <a:lnSpc>
                <a:spcPts val="1190"/>
              </a:lnSpc>
              <a:spcBef>
                <a:spcPts val="10"/>
              </a:spcBef>
              <a:buClr>
                <a:srgbClr val="024F84"/>
              </a:buClr>
              <a:buChar char="–"/>
              <a:tabLst>
                <a:tab pos="492125" algn="l"/>
              </a:tabLst>
            </a:pPr>
            <a:endParaRPr lang="en-US" sz="1200" dirty="0" smtClean="0">
              <a:solidFill>
                <a:srgbClr val="024F84"/>
              </a:solidFill>
              <a:latin typeface="DejaVu Sans"/>
              <a:cs typeface="DejaVu Sans"/>
            </a:endParaRPr>
          </a:p>
          <a:p>
            <a:pPr marL="194310" marR="5080" indent="-182245">
              <a:lnSpc>
                <a:spcPct val="100000"/>
              </a:lnSpc>
              <a:spcBef>
                <a:spcPts val="20"/>
              </a:spcBef>
            </a:pPr>
            <a:r>
              <a:rPr sz="1100" dirty="0" smtClean="0">
                <a:solidFill>
                  <a:srgbClr val="024F84"/>
                </a:solidFill>
                <a:latin typeface="DejaVu Sans"/>
                <a:cs typeface="DejaVu Sans"/>
              </a:rPr>
              <a:t>▶ </a:t>
            </a:r>
            <a:r>
              <a:rPr sz="1200" i="1" spc="-25" dirty="0" smtClean="0">
                <a:solidFill>
                  <a:srgbClr val="024F84"/>
                </a:solidFill>
                <a:latin typeface="Arial"/>
                <a:cs typeface="Arial"/>
              </a:rPr>
              <a:t>Power </a:t>
            </a:r>
            <a:r>
              <a:rPr sz="1200" spc="-40" dirty="0" smtClean="0">
                <a:latin typeface="Arial"/>
                <a:cs typeface="Arial"/>
              </a:rPr>
              <a:t>is </a:t>
            </a:r>
            <a:r>
              <a:rPr sz="1200" spc="-20" dirty="0" smtClean="0">
                <a:latin typeface="Arial"/>
                <a:cs typeface="Arial"/>
              </a:rPr>
              <a:t>the probability </a:t>
            </a:r>
            <a:r>
              <a:rPr sz="1200" spc="-15" dirty="0" smtClean="0">
                <a:latin typeface="Arial"/>
                <a:cs typeface="Arial"/>
              </a:rPr>
              <a:t>of </a:t>
            </a:r>
            <a:r>
              <a:rPr sz="1200" i="1" spc="-20" dirty="0" smtClean="0">
                <a:latin typeface="Arial"/>
                <a:cs typeface="Arial"/>
              </a:rPr>
              <a:t>correctly</a:t>
            </a:r>
            <a:r>
              <a:rPr sz="1200" spc="-20" dirty="0" smtClean="0">
                <a:latin typeface="Arial"/>
                <a:cs typeface="Arial"/>
              </a:rPr>
              <a:t> </a:t>
            </a:r>
            <a:r>
              <a:rPr sz="1200" spc="-30" dirty="0" smtClean="0">
                <a:latin typeface="Arial"/>
                <a:cs typeface="Arial"/>
              </a:rPr>
              <a:t>rejecting </a:t>
            </a:r>
            <a:r>
              <a:rPr sz="1200" i="1" spc="20" dirty="0" smtClean="0">
                <a:latin typeface="Times New Roman"/>
                <a:cs typeface="Times New Roman"/>
              </a:rPr>
              <a:t>H</a:t>
            </a:r>
            <a:r>
              <a:rPr sz="1200" spc="30" baseline="-13888" dirty="0" smtClean="0">
                <a:latin typeface="Times New Roman"/>
                <a:cs typeface="Times New Roman"/>
              </a:rPr>
              <a:t>0</a:t>
            </a:r>
            <a:r>
              <a:rPr sz="1200" spc="20" dirty="0" smtClean="0">
                <a:latin typeface="Arial"/>
                <a:cs typeface="Arial"/>
              </a:rPr>
              <a:t>, </a:t>
            </a:r>
            <a:r>
              <a:rPr sz="1200" spc="-25" dirty="0" smtClean="0">
                <a:latin typeface="Arial"/>
                <a:cs typeface="Arial"/>
              </a:rPr>
              <a:t>and  </a:t>
            </a:r>
            <a:r>
              <a:rPr sz="1200" spc="-30" dirty="0" smtClean="0">
                <a:latin typeface="Arial"/>
                <a:cs typeface="Arial"/>
              </a:rPr>
              <a:t>hence </a:t>
            </a:r>
            <a:r>
              <a:rPr sz="1200" spc="-20" dirty="0" smtClean="0">
                <a:latin typeface="Arial"/>
                <a:cs typeface="Arial"/>
              </a:rPr>
              <a:t>the </a:t>
            </a:r>
            <a:r>
              <a:rPr sz="1200" spc="-15" dirty="0" smtClean="0">
                <a:latin typeface="Arial"/>
                <a:cs typeface="Arial"/>
              </a:rPr>
              <a:t>complement of </a:t>
            </a:r>
            <a:r>
              <a:rPr sz="1200" spc="-20" dirty="0" smtClean="0">
                <a:latin typeface="Arial"/>
                <a:cs typeface="Arial"/>
              </a:rPr>
              <a:t>the probability </a:t>
            </a:r>
            <a:r>
              <a:rPr sz="1200" spc="-15" dirty="0" smtClean="0">
                <a:latin typeface="Arial"/>
                <a:cs typeface="Arial"/>
              </a:rPr>
              <a:t>of </a:t>
            </a:r>
            <a:r>
              <a:rPr sz="1200" spc="-50" dirty="0" smtClean="0">
                <a:latin typeface="Arial"/>
                <a:cs typeface="Arial"/>
              </a:rPr>
              <a:t>a </a:t>
            </a:r>
            <a:r>
              <a:rPr sz="1200" spc="-75" dirty="0" smtClean="0">
                <a:latin typeface="Arial"/>
                <a:cs typeface="Arial"/>
              </a:rPr>
              <a:t>Type </a:t>
            </a:r>
            <a:r>
              <a:rPr sz="1200" spc="-10" dirty="0" smtClean="0">
                <a:latin typeface="Arial"/>
                <a:cs typeface="Arial"/>
              </a:rPr>
              <a:t>2 </a:t>
            </a:r>
            <a:r>
              <a:rPr sz="1200" spc="-35" dirty="0" smtClean="0">
                <a:latin typeface="Arial"/>
                <a:cs typeface="Arial"/>
              </a:rPr>
              <a:t>Error</a:t>
            </a:r>
            <a:endParaRPr lang="en-US" sz="1200" spc="-35" dirty="0" smtClean="0">
              <a:latin typeface="Arial"/>
              <a:cs typeface="Arial"/>
            </a:endParaRPr>
          </a:p>
          <a:p>
            <a:pPr marL="492125" marR="154305" indent="-137795">
              <a:lnSpc>
                <a:spcPts val="1190"/>
              </a:lnSpc>
              <a:spcBef>
                <a:spcPts val="10"/>
              </a:spcBef>
              <a:buClr>
                <a:srgbClr val="024F84"/>
              </a:buClr>
              <a:buChar char="–"/>
              <a:tabLst>
                <a:tab pos="492125" algn="l"/>
              </a:tabLst>
            </a:pPr>
            <a:r>
              <a:rPr sz="1200" spc="-35" dirty="0" smtClean="0">
                <a:latin typeface="Arial"/>
                <a:cs typeface="Arial"/>
              </a:rPr>
              <a:t>  </a:t>
            </a:r>
            <a:r>
              <a:rPr lang="en-US" sz="1200" spc="50" dirty="0">
                <a:latin typeface="Arial"/>
                <a:cs typeface="Arial"/>
              </a:rPr>
              <a:t> </a:t>
            </a:r>
            <a:r>
              <a:rPr lang="en-US" sz="1000" spc="-35" dirty="0" smtClean="0">
                <a:latin typeface="Arial"/>
                <a:cs typeface="Arial"/>
              </a:rPr>
              <a:t>Power = 1 – β = P(reject </a:t>
            </a:r>
            <a:r>
              <a:rPr lang="en-US" sz="1000" spc="-35" dirty="0" err="1" smtClean="0">
                <a:latin typeface="Arial"/>
                <a:cs typeface="Arial"/>
              </a:rPr>
              <a:t>Ho|Ha</a:t>
            </a:r>
            <a:r>
              <a:rPr lang="en-US" sz="1000" spc="-35" dirty="0" smtClean="0">
                <a:latin typeface="Arial"/>
                <a:cs typeface="Arial"/>
              </a:rPr>
              <a:t> is true)</a:t>
            </a:r>
            <a:endParaRPr lang="en-US" sz="1200" dirty="0">
              <a:solidFill>
                <a:srgbClr val="024F84"/>
              </a:solidFill>
              <a:latin typeface="DejaVu Sans"/>
              <a:cs typeface="DejaVu Sans"/>
            </a:endParaRPr>
          </a:p>
          <a:p>
            <a:pPr marL="194310" marR="5080" indent="-182245">
              <a:lnSpc>
                <a:spcPct val="100000"/>
              </a:lnSpc>
              <a:spcBef>
                <a:spcPts val="20"/>
              </a:spcBef>
            </a:pP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722" y="-3607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</p:spTree>
    <p:extLst>
      <p:ext uri="{BB962C8B-B14F-4D97-AF65-F5344CB8AC3E}">
        <p14:creationId xmlns:p14="http://schemas.microsoft.com/office/powerpoint/2010/main" val="32847873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319375"/>
            <a:ext cx="4536186" cy="32446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-5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oto Sans CJK JP Regular"/>
                <a:cs typeface="Noto Sans CJK JP Regular"/>
              </a:rPr>
              <a:t>Housekeeping</a:t>
            </a:r>
            <a:endParaRPr sz="1450" dirty="0">
              <a:solidFill>
                <a:schemeClr val="tx2">
                  <a:lumMod val="20000"/>
                  <a:lumOff val="80000"/>
                </a:schemeClr>
              </a:solidFill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dirty="0">
                <a:solidFill>
                  <a:schemeClr val="tx2"/>
                </a:solidFill>
                <a:latin typeface="Noto Sans CJK JP Regular"/>
                <a:cs typeface="Noto Sans CJK JP Regular"/>
              </a:rPr>
              <a:t>Main</a:t>
            </a:r>
            <a:r>
              <a:rPr sz="1050" spc="65" dirty="0">
                <a:solidFill>
                  <a:schemeClr val="tx2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5" dirty="0" smtClean="0">
                <a:solidFill>
                  <a:schemeClr val="tx2"/>
                </a:solidFill>
                <a:latin typeface="Noto Sans CJK JP Regular"/>
                <a:cs typeface="Noto Sans CJK JP Regular"/>
              </a:rPr>
              <a:t>ideas</a:t>
            </a:r>
            <a:endParaRPr lang="en-US" sz="1050" dirty="0">
              <a:solidFill>
                <a:schemeClr val="tx2"/>
              </a:solidFill>
              <a:latin typeface="Noto Sans CJK JP Regular"/>
              <a:cs typeface="Noto Sans CJK JP Regular"/>
            </a:endParaRPr>
          </a:p>
          <a:p>
            <a:pPr marL="12700">
              <a:tabLst>
                <a:tab pos="167005" algn="l"/>
              </a:tabLst>
            </a:pPr>
            <a:r>
              <a:rPr lang="en-US" sz="1050" spc="-50" dirty="0">
                <a:latin typeface="Arial"/>
                <a:cs typeface="Arial"/>
              </a:rPr>
              <a:t>The </a:t>
            </a:r>
            <a:r>
              <a:rPr lang="en-US" sz="1050" spc="-40" dirty="0">
                <a:latin typeface="Arial"/>
                <a:cs typeface="Arial"/>
              </a:rPr>
              <a:t>role </a:t>
            </a:r>
            <a:r>
              <a:rPr lang="en-US" sz="1050" spc="-15" dirty="0">
                <a:latin typeface="Arial"/>
                <a:cs typeface="Arial"/>
              </a:rPr>
              <a:t>of </a:t>
            </a:r>
            <a:r>
              <a:rPr lang="en-US" sz="1050" spc="-50" dirty="0">
                <a:latin typeface="Arial"/>
                <a:cs typeface="Arial"/>
              </a:rPr>
              <a:t>a </a:t>
            </a:r>
            <a:r>
              <a:rPr lang="en-US" sz="1050" spc="-25" dirty="0">
                <a:latin typeface="Arial"/>
                <a:cs typeface="Arial"/>
              </a:rPr>
              <a:t>statistician </a:t>
            </a:r>
            <a:r>
              <a:rPr lang="en-US" sz="1050" spc="-40" dirty="0">
                <a:latin typeface="Arial"/>
                <a:cs typeface="Arial"/>
              </a:rPr>
              <a:t>is </a:t>
            </a:r>
            <a:r>
              <a:rPr lang="en-US" sz="1050" spc="-5" dirty="0">
                <a:latin typeface="Arial"/>
                <a:cs typeface="Arial"/>
              </a:rPr>
              <a:t>not </a:t>
            </a:r>
            <a:r>
              <a:rPr lang="en-US" sz="1050" spc="-25" dirty="0">
                <a:latin typeface="Arial"/>
                <a:cs typeface="Arial"/>
              </a:rPr>
              <a:t>just </a:t>
            </a:r>
            <a:r>
              <a:rPr lang="en-US" sz="1050" spc="-40" dirty="0">
                <a:latin typeface="Arial"/>
                <a:cs typeface="Arial"/>
              </a:rPr>
              <a:t>in </a:t>
            </a:r>
            <a:r>
              <a:rPr lang="en-US" sz="1050" spc="-20" dirty="0">
                <a:latin typeface="Arial"/>
                <a:cs typeface="Arial"/>
              </a:rPr>
              <a:t>the </a:t>
            </a:r>
            <a:r>
              <a:rPr lang="en-US" sz="1050" spc="-45" dirty="0">
                <a:latin typeface="Arial"/>
                <a:cs typeface="Arial"/>
              </a:rPr>
              <a:t>analysis </a:t>
            </a:r>
            <a:r>
              <a:rPr lang="en-US" sz="1050" spc="-15" dirty="0">
                <a:latin typeface="Arial"/>
                <a:cs typeface="Arial"/>
              </a:rPr>
              <a:t>of </a:t>
            </a:r>
            <a:r>
              <a:rPr lang="en-US" sz="1050" spc="-20" dirty="0">
                <a:latin typeface="Arial"/>
                <a:cs typeface="Arial"/>
              </a:rPr>
              <a:t>data  </a:t>
            </a:r>
            <a:r>
              <a:rPr lang="en-US" sz="1050" dirty="0">
                <a:latin typeface="Arial"/>
                <a:cs typeface="Arial"/>
              </a:rPr>
              <a:t>but </a:t>
            </a:r>
            <a:r>
              <a:rPr lang="en-US" sz="1050" spc="-35" dirty="0">
                <a:latin typeface="Arial"/>
                <a:cs typeface="Arial"/>
              </a:rPr>
              <a:t>also </a:t>
            </a:r>
            <a:r>
              <a:rPr lang="en-US" sz="1050" spc="-40" dirty="0">
                <a:latin typeface="Arial"/>
                <a:cs typeface="Arial"/>
              </a:rPr>
              <a:t>in </a:t>
            </a:r>
            <a:r>
              <a:rPr lang="en-US" sz="1050" spc="-30" dirty="0">
                <a:latin typeface="Arial"/>
                <a:cs typeface="Arial"/>
              </a:rPr>
              <a:t>planning </a:t>
            </a:r>
            <a:r>
              <a:rPr lang="en-US" sz="1050" spc="-25" dirty="0">
                <a:latin typeface="Arial"/>
                <a:cs typeface="Arial"/>
              </a:rPr>
              <a:t>and design </a:t>
            </a:r>
            <a:r>
              <a:rPr lang="en-US" sz="1050" spc="-15" dirty="0">
                <a:latin typeface="Arial"/>
                <a:cs typeface="Arial"/>
              </a:rPr>
              <a:t>of </a:t>
            </a:r>
            <a:r>
              <a:rPr lang="en-US" sz="1050" spc="-50" dirty="0">
                <a:latin typeface="Arial"/>
                <a:cs typeface="Arial"/>
              </a:rPr>
              <a:t>a</a:t>
            </a:r>
            <a:r>
              <a:rPr lang="en-US" sz="1050" spc="160" dirty="0">
                <a:latin typeface="Arial"/>
                <a:cs typeface="Arial"/>
              </a:rPr>
              <a:t> </a:t>
            </a:r>
            <a:r>
              <a:rPr lang="en-US" sz="1050" spc="-30" dirty="0">
                <a:latin typeface="Arial"/>
                <a:cs typeface="Arial"/>
              </a:rPr>
              <a:t>study</a:t>
            </a:r>
            <a:r>
              <a:rPr lang="en-US" sz="1050" spc="-30" dirty="0" smtClean="0">
                <a:latin typeface="Arial"/>
                <a:cs typeface="Arial"/>
              </a:rPr>
              <a:t>.</a:t>
            </a:r>
            <a:endParaRPr lang="en-US" sz="1050" spc="-15" dirty="0" smtClean="0">
              <a:latin typeface="Noto Sans CJK JP Regular"/>
              <a:cs typeface="Noto Sans CJK JP Regular"/>
            </a:endParaRPr>
          </a:p>
          <a:p>
            <a:pPr marL="469900" marR="40005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u="sng" spc="-1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Considerations when selecting </a:t>
            </a:r>
            <a:r>
              <a:rPr lang="en-US" sz="1050" b="1" u="sng" spc="-1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sample size:</a:t>
            </a:r>
          </a:p>
          <a:p>
            <a:pPr marL="927100" marR="400050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-1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Not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every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statistically signiﬁcant 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result 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is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practically  signiﬁcant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469900" lvl="2" indent="276860">
              <a:spcBef>
                <a:spcPts val="95"/>
              </a:spcBef>
              <a:buFontTx/>
              <a:buAutoNum type="arabicPeriod"/>
              <a:tabLst>
                <a:tab pos="443865" algn="l"/>
              </a:tabLst>
            </a:pPr>
            <a:r>
              <a:rPr lang="en-US" sz="1050" u="sng" spc="-15" dirty="0">
                <a:latin typeface="Noto Sans CJK JP Regular"/>
                <a:cs typeface="Noto Sans CJK JP Regular"/>
              </a:rPr>
              <a:t>Considerations when selecting </a:t>
            </a:r>
            <a:r>
              <a:rPr lang="en-US" sz="1050" b="1" u="sng" spc="-15" dirty="0" smtClean="0">
                <a:latin typeface="Noto Sans CJK JP Regular"/>
                <a:cs typeface="Noto Sans CJK JP Regular"/>
              </a:rPr>
              <a:t>significance level:</a:t>
            </a:r>
            <a:endParaRPr lang="en-US" sz="1050" b="1" spc="-5" dirty="0" smtClean="0">
              <a:latin typeface="Noto Sans CJK JP Regular"/>
              <a:cs typeface="Noto Sans CJK JP Regular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-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Hypothesis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tests </a:t>
            </a:r>
            <a:r>
              <a:rPr sz="1050" spc="-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have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error </a:t>
            </a:r>
            <a:r>
              <a:rPr sz="1050" spc="-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rates 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associated </a:t>
            </a:r>
            <a:r>
              <a:rPr sz="1050" spc="-4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with</a:t>
            </a:r>
            <a:r>
              <a:rPr sz="1050" spc="-7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them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 smtClean="0"/>
              <a:t>🔍</a:t>
            </a:r>
            <a:r>
              <a:rPr lang="en-US" sz="1050" dirty="0"/>
              <a:t> </a:t>
            </a:r>
            <a:r>
              <a:rPr lang="en-US" sz="1050" dirty="0" smtClean="0"/>
              <a:t>👫</a:t>
            </a:r>
            <a:r>
              <a:rPr lang="en-US" sz="1050" spc="20" dirty="0">
                <a:latin typeface="Arial"/>
                <a:cs typeface="Arial"/>
              </a:rPr>
              <a:t> ⚙</a:t>
            </a:r>
            <a:r>
              <a:rPr lang="en-US" sz="1050" dirty="0" smtClean="0"/>
              <a:t> </a:t>
            </a:r>
            <a:r>
              <a:rPr sz="1050" spc="-35" dirty="0" smtClean="0">
                <a:latin typeface="Noto Sans CJK JP Regular"/>
                <a:cs typeface="Noto Sans CJK JP Regular"/>
              </a:rPr>
              <a:t>Type </a:t>
            </a:r>
            <a:r>
              <a:rPr sz="1050" spc="20" dirty="0">
                <a:latin typeface="Noto Sans CJK JP Regular"/>
                <a:cs typeface="Noto Sans CJK JP Regular"/>
              </a:rPr>
              <a:t>1 </a:t>
            </a:r>
            <a:r>
              <a:rPr sz="1050" spc="-35" dirty="0">
                <a:latin typeface="Noto Sans CJK JP Regular"/>
                <a:cs typeface="Noto Sans CJK JP Regular"/>
              </a:rPr>
              <a:t>error </a:t>
            </a:r>
            <a:r>
              <a:rPr sz="1050" spc="-30" dirty="0">
                <a:latin typeface="Noto Sans CJK JP Regular"/>
                <a:cs typeface="Noto Sans CJK JP Regular"/>
              </a:rPr>
              <a:t>rate </a:t>
            </a:r>
            <a:r>
              <a:rPr sz="1050" spc="65" dirty="0">
                <a:latin typeface="Noto Sans CJK JP Regular"/>
                <a:cs typeface="Noto Sans CJK JP Regular"/>
              </a:rPr>
              <a:t>= </a:t>
            </a:r>
            <a:r>
              <a:rPr sz="1050" spc="-10" dirty="0">
                <a:latin typeface="Noto Sans CJK JP Regular"/>
                <a:cs typeface="Noto Sans CJK JP Regular"/>
              </a:rPr>
              <a:t>signiﬁcance</a:t>
            </a:r>
            <a:r>
              <a:rPr sz="1050" dirty="0">
                <a:latin typeface="Noto Sans CJK JP Regular"/>
                <a:cs typeface="Noto Sans CJK JP Regular"/>
              </a:rPr>
              <a:t> </a:t>
            </a:r>
            <a:r>
              <a:rPr sz="1050" spc="-25" dirty="0">
                <a:latin typeface="Noto Sans CJK JP Regular"/>
                <a:cs typeface="Noto Sans CJK JP Regular"/>
              </a:rPr>
              <a:t>level</a:t>
            </a:r>
            <a:endParaRPr sz="1050" dirty="0">
              <a:latin typeface="Noto Sans CJK JP Regular"/>
              <a:cs typeface="Noto Sans CJK JP Regular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✋ 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⚙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sz="1050" spc="-1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Calculating 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the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power 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is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 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two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step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process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927100" marR="102235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🆕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👫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⚙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sz="1050" spc="-1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Power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goes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up </a:t>
            </a:r>
            <a:r>
              <a:rPr sz="1050" spc="-4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with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eﬀect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size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and </a:t>
            </a:r>
            <a:r>
              <a:rPr sz="1050" spc="-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sample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size,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and 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is 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inversely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proportional </a:t>
            </a:r>
            <a:r>
              <a:rPr sz="1050" spc="-4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with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signiﬁcance </a:t>
            </a:r>
            <a:r>
              <a:rPr sz="1050" spc="-2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level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and standard</a:t>
            </a:r>
            <a:r>
              <a:rPr sz="1050" spc="9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error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🆕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👫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⚙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sz="1050" spc="6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priori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power </a:t>
            </a:r>
            <a:r>
              <a:rPr sz="1050" spc="-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calculations 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determine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desired </a:t>
            </a:r>
            <a:r>
              <a:rPr sz="1050" spc="-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sample</a:t>
            </a:r>
            <a:r>
              <a:rPr sz="1050" spc="1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size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CCCCCC"/>
              </a:buClr>
              <a:buFont typeface="Noto Sans CJK JP Regular"/>
              <a:buAutoNum type="arabicPeriod"/>
            </a:pPr>
            <a:endParaRPr sz="14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+mj-lt"/>
              <a:buAutoNum type="arabicPeriod" startAt="3"/>
              <a:tabLst>
                <a:tab pos="167005" algn="l"/>
              </a:tabLst>
            </a:pPr>
            <a:r>
              <a:rPr sz="1050" spc="-15" dirty="0">
                <a:solidFill>
                  <a:srgbClr val="CCDBE6"/>
                </a:solidFill>
                <a:latin typeface="Noto Sans CJK JP Regular"/>
                <a:cs typeface="Noto Sans CJK JP Regular"/>
              </a:rPr>
              <a:t>Summary</a:t>
            </a:r>
            <a:endParaRPr sz="1050" dirty="0">
              <a:latin typeface="Noto Sans CJK JP Regular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7264513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650" y="434975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🔍Why do we denote the </a:t>
            </a:r>
            <a:r>
              <a:rPr lang="en-US" sz="2400" u="sng" dirty="0" smtClean="0"/>
              <a:t>significance level </a:t>
            </a:r>
            <a:r>
              <a:rPr lang="en-US" sz="2400" dirty="0" smtClean="0"/>
              <a:t>and the </a:t>
            </a:r>
            <a:r>
              <a:rPr lang="en-US" sz="2400" u="sng" dirty="0" smtClean="0"/>
              <a:t>P(Type 1 Error)</a:t>
            </a:r>
            <a:r>
              <a:rPr lang="en-US" sz="2400" dirty="0" smtClean="0"/>
              <a:t> as </a:t>
            </a:r>
            <a:r>
              <a:rPr lang="el-GR" sz="2400" dirty="0" smtClean="0"/>
              <a:t>α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893853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650" y="434975"/>
            <a:ext cx="403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🔍Why do we denote the </a:t>
            </a:r>
            <a:r>
              <a:rPr lang="en-US" sz="2400" u="sng" dirty="0" smtClean="0"/>
              <a:t>significance level </a:t>
            </a:r>
            <a:r>
              <a:rPr lang="en-US" sz="2400" dirty="0" smtClean="0"/>
              <a:t>and the </a:t>
            </a:r>
            <a:r>
              <a:rPr lang="en-US" sz="2400" u="sng" dirty="0" smtClean="0"/>
              <a:t>P(Type 1 Error) </a:t>
            </a:r>
            <a:r>
              <a:rPr lang="en-US" sz="2400" dirty="0" smtClean="0"/>
              <a:t>as </a:t>
            </a:r>
            <a:r>
              <a:rPr lang="el-GR" sz="2400" dirty="0" smtClean="0"/>
              <a:t>α</a:t>
            </a:r>
            <a:r>
              <a:rPr lang="en-US" sz="2400" dirty="0" smtClean="0"/>
              <a:t>?</a:t>
            </a:r>
          </a:p>
          <a:p>
            <a:endParaRPr lang="en-US" sz="2400" dirty="0"/>
          </a:p>
          <a:p>
            <a:r>
              <a:rPr lang="en-US" dirty="0" smtClean="0"/>
              <a:t>-They’re the same!</a:t>
            </a:r>
          </a:p>
          <a:p>
            <a:r>
              <a:rPr lang="en-US" i="1" dirty="0" smtClean="0"/>
              <a:t>P(Type 1 Error)=Significance Level = </a:t>
            </a:r>
            <a:r>
              <a:rPr lang="el-GR" i="1" dirty="0"/>
              <a:t>α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5203632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639840"/>
            <a:ext cx="2162175" cy="158115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576450" y="57937"/>
            <a:ext cx="29362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Reminder: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Type </a:t>
            </a:r>
            <a:r>
              <a:rPr sz="1050" spc="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1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error </a:t>
            </a:r>
            <a:r>
              <a:rPr sz="1050" spc="-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rate </a:t>
            </a:r>
            <a:r>
              <a:rPr sz="1050" spc="6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=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signiﬁcance</a:t>
            </a:r>
            <a:r>
              <a:rPr sz="1050" spc="1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level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4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4071" y="2081294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" dirty="0" smtClean="0"/>
              <a:t>μ</a:t>
            </a:r>
            <a:r>
              <a:rPr lang="en-US" sz="600" dirty="0" smtClean="0"/>
              <a:t>=null value</a:t>
            </a:r>
            <a:endParaRPr lang="en-US" sz="600" dirty="0"/>
          </a:p>
        </p:txBody>
      </p:sp>
      <p:sp>
        <p:nvSpPr>
          <p:cNvPr id="9" name="TextBox 8"/>
          <p:cNvSpPr txBox="1"/>
          <p:nvPr/>
        </p:nvSpPr>
        <p:spPr>
          <a:xfrm>
            <a:off x="2547723" y="1773251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smtClean="0">
                <a:solidFill>
                  <a:srgbClr val="FF0000"/>
                </a:solidFill>
              </a:rPr>
              <a:t>α</a:t>
            </a:r>
            <a:endParaRPr lang="en-US" sz="9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57450" y="1058867"/>
                <a:ext cx="1600200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chemeClr val="tx1"/>
                    </a:solidFill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105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050" dirty="0"/>
                      <m:t>for</m:t>
                    </m:r>
                    <m:r>
                      <m:rPr>
                        <m:nor/>
                      </m:rPr>
                      <a:rPr lang="en-US" sz="1050" dirty="0"/>
                      <m:t> </m:t>
                    </m:r>
                    <m:r>
                      <m:rPr>
                        <m:nor/>
                      </m:rPr>
                      <a:rPr lang="en-US" sz="1050" dirty="0"/>
                      <m:t>some</m:t>
                    </m:r>
                    <m:r>
                      <m:rPr>
                        <m:nor/>
                      </m:rPr>
                      <a:rPr lang="en-US" sz="1050" dirty="0"/>
                      <m:t> </m:t>
                    </m:r>
                    <m:r>
                      <m:rPr>
                        <m:nor/>
                      </m:rPr>
                      <a:rPr lang="en-US" sz="1050" dirty="0"/>
                      <m:t>n</m:t>
                    </m:r>
                    <m:r>
                      <m:rPr>
                        <m:nor/>
                      </m:rPr>
                      <a:rPr lang="en-US" sz="1050" dirty="0"/>
                      <m:t> </m:t>
                    </m:r>
                  </m:oMath>
                </a14:m>
                <a:r>
                  <a:rPr lang="en-US" sz="1050" u="sng" dirty="0" smtClean="0">
                    <a:solidFill>
                      <a:srgbClr val="92D050"/>
                    </a:solidFill>
                  </a:rPr>
                  <a:t>where Ho is </a:t>
                </a:r>
                <a:r>
                  <a:rPr lang="en-US" sz="1050" b="1" u="sng" dirty="0" smtClean="0">
                    <a:solidFill>
                      <a:srgbClr val="92D050"/>
                    </a:solidFill>
                  </a:rPr>
                  <a:t>assumed</a:t>
                </a:r>
                <a:r>
                  <a:rPr lang="en-US" sz="1050" u="sng" dirty="0" smtClean="0">
                    <a:solidFill>
                      <a:srgbClr val="92D050"/>
                    </a:solidFill>
                  </a:rPr>
                  <a:t> to be true</a:t>
                </a:r>
                <a:r>
                  <a:rPr lang="en-US" sz="1050" dirty="0" smtClean="0">
                    <a:solidFill>
                      <a:schemeClr val="tx1"/>
                    </a:solidFill>
                  </a:rPr>
                  <a:t>.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450" y="1058867"/>
                <a:ext cx="1600200" cy="577081"/>
              </a:xfrm>
              <a:prstGeom prst="rect">
                <a:avLst/>
              </a:prstGeom>
              <a:blipFill>
                <a:blip r:embed="rId3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00578" y="707912"/>
            <a:ext cx="1478914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Example</a:t>
            </a:r>
            <a:r>
              <a:rPr lang="en-US" sz="1050" dirty="0" smtClean="0"/>
              <a:t>: For instance, for a right-tailed hypothesis test of </a:t>
            </a:r>
            <a:r>
              <a:rPr lang="el-GR" sz="1050" dirty="0" smtClean="0"/>
              <a:t>μ</a:t>
            </a:r>
            <a:r>
              <a:rPr lang="en-US" sz="1050" dirty="0" smtClean="0"/>
              <a:t>, we use the graph to the right to make decisions about our null hypothesis.</a:t>
            </a:r>
            <a:endParaRPr lang="en-US" sz="105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822143" y="2784321"/>
                <a:ext cx="13376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Decision</a:t>
                </a:r>
                <a:r>
                  <a:rPr lang="en-US" sz="800" dirty="0" smtClean="0"/>
                  <a:t>: If our sample statistic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800" dirty="0" smtClean="0"/>
                  <a:t> falls in this range, we </a:t>
                </a:r>
                <a:r>
                  <a:rPr lang="en-US" sz="800" u="sng" dirty="0" smtClean="0"/>
                  <a:t>__________</a:t>
                </a:r>
                <a:r>
                  <a:rPr lang="en-US" sz="800" dirty="0" smtClean="0"/>
                  <a:t>.</a:t>
                </a:r>
                <a:endParaRPr lang="en-US" sz="8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43" y="2784321"/>
                <a:ext cx="1337634" cy="461665"/>
              </a:xfrm>
              <a:prstGeom prst="rect">
                <a:avLst/>
              </a:prstGeom>
              <a:blipFill>
                <a:blip r:embed="rId4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/>
          <p:cNvSpPr/>
          <p:nvPr/>
        </p:nvSpPr>
        <p:spPr>
          <a:xfrm rot="16200000">
            <a:off x="1377072" y="1622203"/>
            <a:ext cx="227776" cy="207458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 rot="16200000">
            <a:off x="3413051" y="1681729"/>
            <a:ext cx="226326" cy="1956982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972958" y="2784322"/>
                <a:ext cx="13376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solidFill>
                      <a:srgbClr val="FFC000"/>
                    </a:solidFill>
                  </a:rPr>
                  <a:t>Decision</a:t>
                </a:r>
                <a:r>
                  <a:rPr lang="en-US" sz="800" dirty="0" smtClean="0">
                    <a:solidFill>
                      <a:srgbClr val="FFC000"/>
                    </a:solidFill>
                  </a:rPr>
                  <a:t>: If our sample statistic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800" dirty="0" smtClean="0">
                    <a:solidFill>
                      <a:srgbClr val="FFC000"/>
                    </a:solidFill>
                  </a:rPr>
                  <a:t> falls in this range, we </a:t>
                </a:r>
                <a:r>
                  <a:rPr lang="en-US" sz="800" u="sng" dirty="0" smtClean="0">
                    <a:solidFill>
                      <a:srgbClr val="FFC000"/>
                    </a:solidFill>
                  </a:rPr>
                  <a:t>__________</a:t>
                </a:r>
                <a:endParaRPr lang="en-US" sz="8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958" y="2784322"/>
                <a:ext cx="1337634" cy="461665"/>
              </a:xfrm>
              <a:prstGeom prst="rect">
                <a:avLst/>
              </a:prstGeom>
              <a:blipFill>
                <a:blip r:embed="rId5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88274" y="2075178"/>
                <a:ext cx="9906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Some value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7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700" dirty="0" smtClean="0"/>
                  <a:t> </a:t>
                </a:r>
                <a:endParaRPr lang="en-US" sz="7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274" y="2075178"/>
                <a:ext cx="990600" cy="200055"/>
              </a:xfrm>
              <a:prstGeom prst="rect">
                <a:avLst/>
              </a:prstGeom>
              <a:blipFill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0578" y="-19158"/>
            <a:ext cx="1015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👫</a:t>
            </a:r>
            <a:r>
              <a:rPr lang="en-US" spc="20" dirty="0">
                <a:latin typeface="Arial"/>
                <a:cs typeface="Arial"/>
              </a:rPr>
              <a:t> ⚙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32669" y="2121688"/>
                <a:ext cx="65864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100" dirty="0" smtClean="0"/>
                  <a:t> values</a:t>
                </a:r>
                <a:endParaRPr lang="en-US" sz="11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669" y="2121688"/>
                <a:ext cx="658642" cy="261610"/>
              </a:xfrm>
              <a:prstGeom prst="rect">
                <a:avLst/>
              </a:prstGeom>
              <a:blipFill>
                <a:blip r:embed="rId7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endCxn id="19" idx="0"/>
          </p:cNvCxnSpPr>
          <p:nvPr/>
        </p:nvCxnSpPr>
        <p:spPr>
          <a:xfrm>
            <a:off x="2547723" y="2075178"/>
            <a:ext cx="0" cy="47187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15045" y="567743"/>
                <a:ext cx="1600200" cy="5078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b="1" i="1" dirty="0" smtClean="0">
                    <a:latin typeface="Cambria Math" panose="02040503050406030204" pitchFamily="18" charset="0"/>
                  </a:rPr>
                  <a:t>Hypotheses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𝐻𝑜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l-GR" sz="1100" b="0" i="1" smtClean="0"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𝑛𝑢𝑙𝑙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𝑣𝑎𝑙𝑢𝑒</m:t>
                      </m:r>
                    </m:oMath>
                  </m:oMathPara>
                </a14:m>
                <a:endParaRPr lang="en-US" sz="11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l-GR" sz="1100" i="1"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𝑛𝑢𝑙𝑙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𝑣𝑎𝑙𝑢𝑒</m:t>
                      </m:r>
                    </m:oMath>
                  </m:oMathPara>
                </a14:m>
                <a:endParaRPr lang="en-US" sz="11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045" y="567743"/>
                <a:ext cx="1600200" cy="507831"/>
              </a:xfrm>
              <a:prstGeom prst="rect">
                <a:avLst/>
              </a:prstGeom>
              <a:blipFill>
                <a:blip r:embed="rId8"/>
                <a:stretch>
                  <a:fillRect l="-5725" t="-9639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45956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639840"/>
            <a:ext cx="2162175" cy="158115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576450" y="57937"/>
            <a:ext cx="29362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Reminder: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Type </a:t>
            </a:r>
            <a:r>
              <a:rPr sz="1050" spc="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1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error </a:t>
            </a:r>
            <a:r>
              <a:rPr sz="1050" spc="-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rate </a:t>
            </a:r>
            <a:r>
              <a:rPr sz="1050" spc="6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=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signiﬁcance</a:t>
            </a:r>
            <a:r>
              <a:rPr sz="1050" spc="1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level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4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4071" y="2081294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" dirty="0" smtClean="0"/>
              <a:t>μ</a:t>
            </a:r>
            <a:r>
              <a:rPr lang="en-US" sz="600" dirty="0" smtClean="0"/>
              <a:t>=null value</a:t>
            </a:r>
            <a:endParaRPr lang="en-US" sz="600" dirty="0"/>
          </a:p>
        </p:txBody>
      </p:sp>
      <p:sp>
        <p:nvSpPr>
          <p:cNvPr id="9" name="TextBox 8"/>
          <p:cNvSpPr txBox="1"/>
          <p:nvPr/>
        </p:nvSpPr>
        <p:spPr>
          <a:xfrm>
            <a:off x="2547723" y="1773251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smtClean="0">
                <a:solidFill>
                  <a:srgbClr val="FF0000"/>
                </a:solidFill>
              </a:rPr>
              <a:t>α</a:t>
            </a:r>
            <a:endParaRPr lang="en-US" sz="9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57450" y="1058867"/>
                <a:ext cx="1600200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chemeClr val="tx1"/>
                    </a:solidFill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105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050" dirty="0"/>
                      <m:t>for</m:t>
                    </m:r>
                    <m:r>
                      <m:rPr>
                        <m:nor/>
                      </m:rPr>
                      <a:rPr lang="en-US" sz="1050" dirty="0"/>
                      <m:t> </m:t>
                    </m:r>
                    <m:r>
                      <m:rPr>
                        <m:nor/>
                      </m:rPr>
                      <a:rPr lang="en-US" sz="1050" dirty="0"/>
                      <m:t>some</m:t>
                    </m:r>
                    <m:r>
                      <m:rPr>
                        <m:nor/>
                      </m:rPr>
                      <a:rPr lang="en-US" sz="1050" dirty="0"/>
                      <m:t> </m:t>
                    </m:r>
                    <m:r>
                      <m:rPr>
                        <m:nor/>
                      </m:rPr>
                      <a:rPr lang="en-US" sz="1050" dirty="0"/>
                      <m:t>n</m:t>
                    </m:r>
                    <m:r>
                      <m:rPr>
                        <m:nor/>
                      </m:rPr>
                      <a:rPr lang="en-US" sz="1050" dirty="0"/>
                      <m:t> </m:t>
                    </m:r>
                  </m:oMath>
                </a14:m>
                <a:r>
                  <a:rPr lang="en-US" sz="1050" u="sng" dirty="0" smtClean="0">
                    <a:solidFill>
                      <a:srgbClr val="92D050"/>
                    </a:solidFill>
                  </a:rPr>
                  <a:t>where Ho is </a:t>
                </a:r>
                <a:r>
                  <a:rPr lang="en-US" sz="1050" b="1" u="sng" dirty="0" smtClean="0">
                    <a:solidFill>
                      <a:srgbClr val="92D050"/>
                    </a:solidFill>
                  </a:rPr>
                  <a:t>assumed</a:t>
                </a:r>
                <a:r>
                  <a:rPr lang="en-US" sz="1050" u="sng" dirty="0" smtClean="0">
                    <a:solidFill>
                      <a:srgbClr val="92D050"/>
                    </a:solidFill>
                  </a:rPr>
                  <a:t> to be true</a:t>
                </a:r>
                <a:r>
                  <a:rPr lang="en-US" sz="1050" dirty="0" smtClean="0">
                    <a:solidFill>
                      <a:schemeClr val="tx1"/>
                    </a:solidFill>
                  </a:rPr>
                  <a:t>.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450" y="1058867"/>
                <a:ext cx="1600200" cy="577081"/>
              </a:xfrm>
              <a:prstGeom prst="rect">
                <a:avLst/>
              </a:prstGeom>
              <a:blipFill>
                <a:blip r:embed="rId3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00578" y="707912"/>
            <a:ext cx="1478914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Example</a:t>
            </a:r>
            <a:r>
              <a:rPr lang="en-US" sz="1050" dirty="0" smtClean="0"/>
              <a:t>: For instance, for a right-tailed hypothesis test of </a:t>
            </a:r>
            <a:r>
              <a:rPr lang="el-GR" sz="1050" dirty="0" smtClean="0"/>
              <a:t>μ</a:t>
            </a:r>
            <a:r>
              <a:rPr lang="en-US" sz="1050" dirty="0" smtClean="0"/>
              <a:t>, we use the graph to the right to make decisions about our null hypothesis.</a:t>
            </a:r>
            <a:endParaRPr lang="en-US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2143" y="2784321"/>
                <a:ext cx="13376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Decision</a:t>
                </a:r>
                <a:r>
                  <a:rPr lang="en-US" sz="800" dirty="0" smtClean="0"/>
                  <a:t>: If our sample statistic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800" dirty="0" smtClean="0"/>
                  <a:t> falls in this range, we </a:t>
                </a:r>
                <a:r>
                  <a:rPr lang="en-US" sz="800" u="sng" dirty="0" smtClean="0"/>
                  <a:t>fail to reject Ho</a:t>
                </a:r>
                <a:r>
                  <a:rPr lang="en-US" sz="800" dirty="0" smtClean="0"/>
                  <a:t>.</a:t>
                </a:r>
                <a:endParaRPr lang="en-US" sz="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43" y="2784321"/>
                <a:ext cx="1337634" cy="461665"/>
              </a:xfrm>
              <a:prstGeom prst="rect">
                <a:avLst/>
              </a:prstGeom>
              <a:blipFill>
                <a:blip r:embed="rId4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/>
          <p:cNvSpPr/>
          <p:nvPr/>
        </p:nvSpPr>
        <p:spPr>
          <a:xfrm rot="16200000">
            <a:off x="1377072" y="1622203"/>
            <a:ext cx="227776" cy="207458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 rot="16200000">
            <a:off x="3413051" y="1681729"/>
            <a:ext cx="226326" cy="1956982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972958" y="2784322"/>
                <a:ext cx="13376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solidFill>
                      <a:srgbClr val="FFC000"/>
                    </a:solidFill>
                  </a:rPr>
                  <a:t>Decision</a:t>
                </a:r>
                <a:r>
                  <a:rPr lang="en-US" sz="800" dirty="0" smtClean="0">
                    <a:solidFill>
                      <a:srgbClr val="FFC000"/>
                    </a:solidFill>
                  </a:rPr>
                  <a:t>: If our sample statistic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800" dirty="0" smtClean="0">
                    <a:solidFill>
                      <a:srgbClr val="FFC000"/>
                    </a:solidFill>
                  </a:rPr>
                  <a:t> falls in this range, we </a:t>
                </a:r>
                <a:r>
                  <a:rPr lang="en-US" sz="800" u="sng" dirty="0" smtClean="0">
                    <a:solidFill>
                      <a:srgbClr val="FFC000"/>
                    </a:solidFill>
                  </a:rPr>
                  <a:t>reject Ho</a:t>
                </a:r>
                <a:r>
                  <a:rPr lang="en-US" sz="800" dirty="0" smtClean="0">
                    <a:solidFill>
                      <a:srgbClr val="FFC000"/>
                    </a:solidFill>
                  </a:rPr>
                  <a:t>.</a:t>
                </a:r>
                <a:endParaRPr lang="en-US" sz="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958" y="2784322"/>
                <a:ext cx="1337634" cy="461665"/>
              </a:xfrm>
              <a:prstGeom prst="rect">
                <a:avLst/>
              </a:prstGeom>
              <a:blipFill>
                <a:blip r:embed="rId5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88274" y="2075178"/>
                <a:ext cx="9906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Some value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7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700" dirty="0" smtClean="0"/>
                  <a:t> </a:t>
                </a:r>
                <a:endParaRPr lang="en-US" sz="7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274" y="2075178"/>
                <a:ext cx="990600" cy="200055"/>
              </a:xfrm>
              <a:prstGeom prst="rect">
                <a:avLst/>
              </a:prstGeom>
              <a:blipFill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0578" y="-19158"/>
            <a:ext cx="1015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👫</a:t>
            </a:r>
            <a:r>
              <a:rPr lang="en-US" spc="20" dirty="0">
                <a:latin typeface="Arial"/>
                <a:cs typeface="Arial"/>
              </a:rPr>
              <a:t> ⚙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32669" y="2121688"/>
                <a:ext cx="65864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100" dirty="0" smtClean="0"/>
                  <a:t> values</a:t>
                </a:r>
                <a:endParaRPr lang="en-US" sz="11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669" y="2121688"/>
                <a:ext cx="658642" cy="261610"/>
              </a:xfrm>
              <a:prstGeom prst="rect">
                <a:avLst/>
              </a:prstGeom>
              <a:blipFill>
                <a:blip r:embed="rId7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endCxn id="19" idx="0"/>
          </p:cNvCxnSpPr>
          <p:nvPr/>
        </p:nvCxnSpPr>
        <p:spPr>
          <a:xfrm>
            <a:off x="2547723" y="2075178"/>
            <a:ext cx="0" cy="47187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15045" y="567743"/>
                <a:ext cx="1600200" cy="5078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b="1" i="1" dirty="0" smtClean="0">
                    <a:latin typeface="Cambria Math" panose="02040503050406030204" pitchFamily="18" charset="0"/>
                  </a:rPr>
                  <a:t>Hypotheses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𝐻𝑜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l-GR" sz="1100" b="0" i="1" smtClean="0"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𝑛𝑢𝑙𝑙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𝑣𝑎𝑙𝑢𝑒</m:t>
                      </m:r>
                    </m:oMath>
                  </m:oMathPara>
                </a14:m>
                <a:endParaRPr lang="en-US" sz="11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l-GR" sz="1100" i="1"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𝑛𝑢𝑙𝑙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𝑣𝑎𝑙𝑢𝑒</m:t>
                      </m:r>
                    </m:oMath>
                  </m:oMathPara>
                </a14:m>
                <a:endParaRPr lang="en-US" sz="11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045" y="567743"/>
                <a:ext cx="1600200" cy="507831"/>
              </a:xfrm>
              <a:prstGeom prst="rect">
                <a:avLst/>
              </a:prstGeom>
              <a:blipFill>
                <a:blip r:embed="rId8"/>
                <a:stretch>
                  <a:fillRect l="-5725" t="-9639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57781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639840"/>
            <a:ext cx="2162175" cy="158115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576450" y="57937"/>
            <a:ext cx="29362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Reminder: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Type </a:t>
            </a:r>
            <a:r>
              <a:rPr sz="1050" spc="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1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error </a:t>
            </a:r>
            <a:r>
              <a:rPr sz="1050" spc="-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rate </a:t>
            </a:r>
            <a:r>
              <a:rPr sz="1050" spc="6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=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signiﬁcance</a:t>
            </a:r>
            <a:r>
              <a:rPr sz="1050" spc="1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level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4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536" y="388748"/>
            <a:ext cx="400177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7060">
              <a:lnSpc>
                <a:spcPct val="100000"/>
              </a:lnSpc>
              <a:spcBef>
                <a:spcPts val="1205"/>
              </a:spcBef>
            </a:pPr>
            <a:r>
              <a:rPr sz="1200" i="1" spc="-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200" spc="-30" dirty="0" smtClean="0">
                <a:solidFill>
                  <a:srgbClr val="FF0000"/>
                </a:solidFill>
                <a:latin typeface="Arial"/>
                <a:cs typeface="Arial"/>
              </a:rPr>
              <a:t>(Type </a:t>
            </a:r>
            <a:r>
              <a:rPr sz="1200" spc="-10" dirty="0">
                <a:solidFill>
                  <a:srgbClr val="FF0000"/>
                </a:solidFill>
                <a:latin typeface="Arial"/>
                <a:cs typeface="Arial"/>
              </a:rPr>
              <a:t>1 </a:t>
            </a:r>
            <a:r>
              <a:rPr sz="1200" spc="-20" dirty="0">
                <a:solidFill>
                  <a:srgbClr val="FF0000"/>
                </a:solidFill>
                <a:latin typeface="Arial"/>
                <a:cs typeface="Arial"/>
              </a:rPr>
              <a:t>error) </a:t>
            </a:r>
            <a:r>
              <a:rPr sz="1200" spc="204" dirty="0">
                <a:solidFill>
                  <a:srgbClr val="024F84"/>
                </a:solidFill>
                <a:latin typeface="Arial"/>
                <a:cs typeface="Arial"/>
              </a:rPr>
              <a:t>= </a:t>
            </a:r>
            <a:r>
              <a:rPr sz="12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200" spc="-1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1200" spc="-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10" dirty="0" smtClean="0">
                <a:solidFill>
                  <a:srgbClr val="FFC000"/>
                </a:solidFill>
                <a:latin typeface="Arial"/>
                <a:cs typeface="Arial"/>
              </a:rPr>
              <a:t>Reject </a:t>
            </a:r>
            <a:r>
              <a:rPr sz="1200" i="1" spc="15" dirty="0">
                <a:solidFill>
                  <a:srgbClr val="FFC000"/>
                </a:solidFill>
                <a:latin typeface="Times New Roman"/>
                <a:cs typeface="Times New Roman"/>
              </a:rPr>
              <a:t>H</a:t>
            </a:r>
            <a:r>
              <a:rPr sz="1200" spc="22" baseline="-13888" dirty="0">
                <a:solidFill>
                  <a:srgbClr val="FFC000"/>
                </a:solidFill>
                <a:latin typeface="Times New Roman"/>
                <a:cs typeface="Times New Roman"/>
              </a:rPr>
              <a:t>0</a:t>
            </a:r>
            <a:r>
              <a:rPr sz="1200" i="1" spc="15" dirty="0" smtClean="0">
                <a:solidFill>
                  <a:srgbClr val="024F84"/>
                </a:solidFill>
                <a:latin typeface="Times New Roman"/>
                <a:cs typeface="Times New Roman"/>
              </a:rPr>
              <a:t>|</a:t>
            </a:r>
            <a:r>
              <a:rPr lang="en-US" sz="1200" i="1" spc="15" dirty="0" smtClean="0">
                <a:solidFill>
                  <a:srgbClr val="024F84"/>
                </a:solidFill>
                <a:latin typeface="Times New Roman"/>
                <a:cs typeface="Times New Roman"/>
              </a:rPr>
              <a:t> </a:t>
            </a:r>
            <a:r>
              <a:rPr sz="1200" i="1" spc="15" dirty="0" smtClean="0">
                <a:solidFill>
                  <a:srgbClr val="92D050"/>
                </a:solidFill>
                <a:latin typeface="Times New Roman"/>
                <a:cs typeface="Times New Roman"/>
              </a:rPr>
              <a:t>H</a:t>
            </a:r>
            <a:r>
              <a:rPr sz="1200" spc="22" baseline="-13888" dirty="0" smtClean="0">
                <a:solidFill>
                  <a:srgbClr val="92D050"/>
                </a:solidFill>
                <a:latin typeface="Times New Roman"/>
                <a:cs typeface="Times New Roman"/>
              </a:rPr>
              <a:t>0 </a:t>
            </a:r>
            <a:r>
              <a:rPr sz="1200" spc="-40" dirty="0">
                <a:solidFill>
                  <a:srgbClr val="92D050"/>
                </a:solidFill>
                <a:latin typeface="Arial"/>
                <a:cs typeface="Arial"/>
              </a:rPr>
              <a:t>is </a:t>
            </a:r>
            <a:r>
              <a:rPr sz="1200" spc="-10" dirty="0">
                <a:solidFill>
                  <a:srgbClr val="92D050"/>
                </a:solidFill>
                <a:latin typeface="Arial"/>
                <a:cs typeface="Arial"/>
              </a:rPr>
              <a:t>true</a:t>
            </a:r>
            <a:r>
              <a:rPr sz="1200" spc="-10" dirty="0">
                <a:solidFill>
                  <a:srgbClr val="FF0000"/>
                </a:solidFill>
                <a:latin typeface="Arial"/>
                <a:cs typeface="Arial"/>
              </a:rPr>
              <a:t>) </a:t>
            </a:r>
            <a:r>
              <a:rPr sz="1200" spc="204" dirty="0">
                <a:solidFill>
                  <a:srgbClr val="024F84"/>
                </a:solidFill>
                <a:latin typeface="Arial"/>
                <a:cs typeface="Arial"/>
              </a:rPr>
              <a:t>=</a:t>
            </a:r>
            <a:r>
              <a:rPr sz="1200" spc="-14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i="1" spc="1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endParaRPr sz="1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4071" y="2081294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" dirty="0" smtClean="0"/>
              <a:t>μ</a:t>
            </a:r>
            <a:r>
              <a:rPr lang="en-US" sz="600" dirty="0" smtClean="0"/>
              <a:t>=null value</a:t>
            </a:r>
            <a:endParaRPr lang="en-US" sz="600" dirty="0"/>
          </a:p>
        </p:txBody>
      </p:sp>
      <p:sp>
        <p:nvSpPr>
          <p:cNvPr id="9" name="TextBox 8"/>
          <p:cNvSpPr txBox="1"/>
          <p:nvPr/>
        </p:nvSpPr>
        <p:spPr>
          <a:xfrm>
            <a:off x="2547723" y="1773251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smtClean="0">
                <a:solidFill>
                  <a:srgbClr val="FF0000"/>
                </a:solidFill>
              </a:rPr>
              <a:t>α</a:t>
            </a:r>
            <a:endParaRPr lang="en-US" sz="9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57450" y="1058867"/>
                <a:ext cx="1457695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chemeClr val="tx1"/>
                    </a:solidFill>
                  </a:rPr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105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050" u="sng" dirty="0" smtClean="0">
                    <a:solidFill>
                      <a:srgbClr val="92D050"/>
                    </a:solidFill>
                  </a:rPr>
                  <a:t>where Ho is </a:t>
                </a:r>
                <a:r>
                  <a:rPr lang="en-US" sz="1050" b="1" u="sng" dirty="0" smtClean="0">
                    <a:solidFill>
                      <a:srgbClr val="92D050"/>
                    </a:solidFill>
                  </a:rPr>
                  <a:t>actually</a:t>
                </a:r>
                <a:r>
                  <a:rPr lang="en-US" sz="1050" u="sng" dirty="0" smtClean="0">
                    <a:solidFill>
                      <a:srgbClr val="92D050"/>
                    </a:solidFill>
                  </a:rPr>
                  <a:t> true</a:t>
                </a:r>
                <a:r>
                  <a:rPr lang="en-US" sz="1050" dirty="0" smtClean="0">
                    <a:solidFill>
                      <a:schemeClr val="tx1"/>
                    </a:solidFill>
                  </a:rPr>
                  <a:t>.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450" y="1058867"/>
                <a:ext cx="1457695" cy="577081"/>
              </a:xfrm>
              <a:prstGeom prst="rect">
                <a:avLst/>
              </a:prstGeom>
              <a:blipFill>
                <a:blip r:embed="rId3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00578" y="707912"/>
            <a:ext cx="1478914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Example</a:t>
            </a:r>
            <a:r>
              <a:rPr lang="en-US" sz="1050" dirty="0" smtClean="0"/>
              <a:t>: For instance, for a right-tailed hypothesis test of </a:t>
            </a:r>
            <a:r>
              <a:rPr lang="el-GR" sz="1050" dirty="0" smtClean="0"/>
              <a:t>μ</a:t>
            </a:r>
            <a:r>
              <a:rPr lang="en-US" sz="1050" dirty="0" smtClean="0"/>
              <a:t>, we use the graph to the right to make decisions about our null hypothesis.</a:t>
            </a:r>
            <a:endParaRPr lang="en-US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88274" y="2075178"/>
                <a:ext cx="9906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Some value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7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700" dirty="0" smtClean="0"/>
                  <a:t> </a:t>
                </a:r>
                <a:endParaRPr lang="en-US" sz="7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274" y="2075178"/>
                <a:ext cx="990600" cy="200055"/>
              </a:xfrm>
              <a:prstGeom prst="rect">
                <a:avLst/>
              </a:prstGeom>
              <a:blipFill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00578" y="-19158"/>
            <a:ext cx="1015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👫</a:t>
            </a:r>
            <a:r>
              <a:rPr lang="en-US" spc="20" dirty="0">
                <a:latin typeface="Arial"/>
                <a:cs typeface="Arial"/>
              </a:rPr>
              <a:t> ⚙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22143" y="2784321"/>
                <a:ext cx="13376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Decision</a:t>
                </a:r>
                <a:r>
                  <a:rPr lang="en-US" sz="800" dirty="0" smtClean="0"/>
                  <a:t>: If our sample statistic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800" dirty="0" smtClean="0"/>
                  <a:t> falls in this range, we </a:t>
                </a:r>
                <a:r>
                  <a:rPr lang="en-US" sz="800" u="sng" dirty="0" smtClean="0"/>
                  <a:t>fail to reject Ho</a:t>
                </a:r>
                <a:r>
                  <a:rPr lang="en-US" sz="800" dirty="0" smtClean="0"/>
                  <a:t>.</a:t>
                </a:r>
                <a:endParaRPr lang="en-US" sz="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43" y="2784321"/>
                <a:ext cx="1337634" cy="461665"/>
              </a:xfrm>
              <a:prstGeom prst="rect">
                <a:avLst/>
              </a:prstGeom>
              <a:blipFill>
                <a:blip r:embed="rId7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Brace 16"/>
          <p:cNvSpPr/>
          <p:nvPr/>
        </p:nvSpPr>
        <p:spPr>
          <a:xfrm rot="16200000">
            <a:off x="1377072" y="1622203"/>
            <a:ext cx="227776" cy="207458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 rot="16200000">
            <a:off x="3413051" y="1681729"/>
            <a:ext cx="226326" cy="1956982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72958" y="2784322"/>
                <a:ext cx="13376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solidFill>
                      <a:srgbClr val="FFC000"/>
                    </a:solidFill>
                  </a:rPr>
                  <a:t>Decision</a:t>
                </a:r>
                <a:r>
                  <a:rPr lang="en-US" sz="800" dirty="0" smtClean="0">
                    <a:solidFill>
                      <a:srgbClr val="FFC000"/>
                    </a:solidFill>
                  </a:rPr>
                  <a:t>: If our sample statistic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800" dirty="0" smtClean="0">
                    <a:solidFill>
                      <a:srgbClr val="FFC000"/>
                    </a:solidFill>
                  </a:rPr>
                  <a:t> falls in this range, we </a:t>
                </a:r>
                <a:r>
                  <a:rPr lang="en-US" sz="800" u="sng" dirty="0" smtClean="0">
                    <a:solidFill>
                      <a:srgbClr val="FFC000"/>
                    </a:solidFill>
                  </a:rPr>
                  <a:t>reject Ho</a:t>
                </a:r>
                <a:r>
                  <a:rPr lang="en-US" sz="800" dirty="0" smtClean="0">
                    <a:solidFill>
                      <a:srgbClr val="FFC000"/>
                    </a:solidFill>
                  </a:rPr>
                  <a:t>.</a:t>
                </a:r>
                <a:endParaRPr lang="en-US" sz="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958" y="2784322"/>
                <a:ext cx="1337634" cy="461665"/>
              </a:xfrm>
              <a:prstGeom prst="rect">
                <a:avLst/>
              </a:prstGeom>
              <a:blipFill>
                <a:blip r:embed="rId8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332669" y="2121688"/>
                <a:ext cx="65864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100" dirty="0" smtClean="0"/>
                  <a:t> values</a:t>
                </a:r>
                <a:endParaRPr lang="en-US" sz="11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669" y="2121688"/>
                <a:ext cx="658642" cy="261610"/>
              </a:xfrm>
              <a:prstGeom prst="rect">
                <a:avLst/>
              </a:prstGeom>
              <a:blipFill>
                <a:blip r:embed="rId9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>
            <a:endCxn id="20" idx="0"/>
          </p:cNvCxnSpPr>
          <p:nvPr/>
        </p:nvCxnSpPr>
        <p:spPr>
          <a:xfrm>
            <a:off x="2547723" y="2075178"/>
            <a:ext cx="0" cy="47187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115045" y="567743"/>
                <a:ext cx="1600200" cy="5078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b="1" i="1" dirty="0" smtClean="0">
                    <a:latin typeface="Cambria Math" panose="02040503050406030204" pitchFamily="18" charset="0"/>
                  </a:rPr>
                  <a:t>Hypotheses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𝐻𝑜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l-GR" sz="1100" b="0" i="1" smtClean="0"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𝑛𝑢𝑙𝑙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𝑣𝑎𝑙𝑢𝑒</m:t>
                      </m:r>
                    </m:oMath>
                  </m:oMathPara>
                </a14:m>
                <a:endParaRPr lang="en-US" sz="11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l-GR" sz="1100" i="1"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𝑛𝑢𝑙𝑙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𝑣𝑎𝑙𝑢𝑒</m:t>
                      </m:r>
                    </m:oMath>
                  </m:oMathPara>
                </a14:m>
                <a:endParaRPr lang="en-US" sz="11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045" y="567743"/>
                <a:ext cx="1600200" cy="507831"/>
              </a:xfrm>
              <a:prstGeom prst="rect">
                <a:avLst/>
              </a:prstGeom>
              <a:blipFill>
                <a:blip r:embed="rId10"/>
                <a:stretch>
                  <a:fillRect l="-5725" t="-9639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62587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91615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Reminder: </a:t>
            </a:r>
            <a:r>
              <a:rPr spc="-35" dirty="0"/>
              <a:t>Type </a:t>
            </a:r>
            <a:r>
              <a:rPr spc="20" dirty="0"/>
              <a:t>1 </a:t>
            </a:r>
            <a:r>
              <a:rPr spc="-35" dirty="0"/>
              <a:t>error </a:t>
            </a:r>
            <a:r>
              <a:rPr spc="-30" dirty="0"/>
              <a:t>rate </a:t>
            </a:r>
            <a:r>
              <a:rPr spc="65" dirty="0"/>
              <a:t>= </a:t>
            </a:r>
            <a:r>
              <a:rPr spc="-10" dirty="0"/>
              <a:t>signiﬁcance</a:t>
            </a:r>
            <a:r>
              <a:rPr spc="130" dirty="0"/>
              <a:t> </a:t>
            </a:r>
            <a:r>
              <a:rPr spc="-25" dirty="0"/>
              <a:t>level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4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5600" y="501840"/>
            <a:ext cx="3744595" cy="57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310" marR="5080" indent="-182245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24F84"/>
                </a:solidFill>
                <a:latin typeface="DejaVu Sans"/>
                <a:cs typeface="DejaVu Sans"/>
              </a:rPr>
              <a:t>▶ </a:t>
            </a:r>
            <a:r>
              <a:rPr sz="1200" spc="-40" dirty="0">
                <a:latin typeface="Arial"/>
                <a:cs typeface="Arial"/>
              </a:rPr>
              <a:t>As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40" dirty="0">
                <a:latin typeface="Arial"/>
                <a:cs typeface="Arial"/>
              </a:rPr>
              <a:t>general rule </a:t>
            </a:r>
            <a:r>
              <a:rPr sz="1200" spc="-20" dirty="0">
                <a:latin typeface="Arial"/>
                <a:cs typeface="Arial"/>
              </a:rPr>
              <a:t>we </a:t>
            </a:r>
            <a:r>
              <a:rPr sz="1200" spc="-30" dirty="0">
                <a:latin typeface="Arial"/>
                <a:cs typeface="Arial"/>
              </a:rPr>
              <a:t>reject </a:t>
            </a:r>
            <a:r>
              <a:rPr sz="1200" i="1" spc="10" dirty="0">
                <a:latin typeface="Times New Roman"/>
                <a:cs typeface="Times New Roman"/>
              </a:rPr>
              <a:t>H</a:t>
            </a:r>
            <a:r>
              <a:rPr sz="1200" spc="15" baseline="-13888" dirty="0">
                <a:latin typeface="Times New Roman"/>
                <a:cs typeface="Times New Roman"/>
              </a:rPr>
              <a:t>0 </a:t>
            </a:r>
            <a:r>
              <a:rPr sz="1200" spc="-25" dirty="0">
                <a:latin typeface="Arial"/>
                <a:cs typeface="Arial"/>
              </a:rPr>
              <a:t>when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p-value </a:t>
            </a:r>
            <a:r>
              <a:rPr sz="1200" spc="-40" dirty="0">
                <a:latin typeface="Arial"/>
                <a:cs typeface="Arial"/>
              </a:rPr>
              <a:t>is less  </a:t>
            </a:r>
            <a:r>
              <a:rPr sz="1200" spc="-25" dirty="0">
                <a:latin typeface="Arial"/>
                <a:cs typeface="Arial"/>
              </a:rPr>
              <a:t>than </a:t>
            </a:r>
            <a:r>
              <a:rPr sz="1200" spc="-5" dirty="0">
                <a:latin typeface="Arial"/>
                <a:cs typeface="Arial"/>
              </a:rPr>
              <a:t>0.05, </a:t>
            </a:r>
            <a:r>
              <a:rPr sz="1200" spc="-25" dirty="0">
                <a:latin typeface="Arial"/>
                <a:cs typeface="Arial"/>
              </a:rPr>
              <a:t>i.e. </a:t>
            </a:r>
            <a:r>
              <a:rPr sz="1200" spc="-20" dirty="0">
                <a:latin typeface="Arial"/>
                <a:cs typeface="Arial"/>
              </a:rPr>
              <a:t>we </a:t>
            </a:r>
            <a:r>
              <a:rPr sz="1200" spc="-35" dirty="0">
                <a:latin typeface="Arial"/>
                <a:cs typeface="Arial"/>
              </a:rPr>
              <a:t>use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i="1" spc="-30" dirty="0">
                <a:solidFill>
                  <a:srgbClr val="024F84"/>
                </a:solidFill>
                <a:latin typeface="Arial"/>
                <a:cs typeface="Arial"/>
              </a:rPr>
              <a:t>signiﬁcance </a:t>
            </a:r>
            <a:r>
              <a:rPr sz="1200" i="1" spc="-50" dirty="0">
                <a:solidFill>
                  <a:srgbClr val="024F84"/>
                </a:solidFill>
                <a:latin typeface="Arial"/>
                <a:cs typeface="Arial"/>
              </a:rPr>
              <a:t>level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0.05,</a:t>
            </a:r>
            <a:endParaRPr sz="1200">
              <a:latin typeface="Arial"/>
              <a:cs typeface="Arial"/>
            </a:endParaRPr>
          </a:p>
          <a:p>
            <a:pPr marL="194310">
              <a:lnSpc>
                <a:spcPct val="100000"/>
              </a:lnSpc>
              <a:spcBef>
                <a:spcPts val="10"/>
              </a:spcBef>
            </a:pPr>
            <a:r>
              <a:rPr sz="1200" i="1" spc="110" dirty="0">
                <a:solidFill>
                  <a:srgbClr val="024F84"/>
                </a:solidFill>
                <a:latin typeface="Times New Roman"/>
                <a:cs typeface="Times New Roman"/>
              </a:rPr>
              <a:t>α </a:t>
            </a:r>
            <a:r>
              <a:rPr sz="1200" spc="204" dirty="0">
                <a:solidFill>
                  <a:srgbClr val="024F84"/>
                </a:solidFill>
                <a:latin typeface="Arial"/>
                <a:cs typeface="Arial"/>
              </a:rPr>
              <a:t>=</a:t>
            </a:r>
            <a:r>
              <a:rPr sz="1200" spc="-8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024F84"/>
                </a:solidFill>
                <a:latin typeface="Arial"/>
                <a:cs typeface="Arial"/>
              </a:rPr>
              <a:t>0</a:t>
            </a:r>
            <a:r>
              <a:rPr sz="1200" i="1" spc="-50" dirty="0">
                <a:solidFill>
                  <a:srgbClr val="024F84"/>
                </a:solidFill>
                <a:latin typeface="Times New Roman"/>
                <a:cs typeface="Times New Roman"/>
              </a:rPr>
              <a:t>.</a:t>
            </a:r>
            <a:r>
              <a:rPr sz="1200" spc="-50" dirty="0">
                <a:solidFill>
                  <a:srgbClr val="024F84"/>
                </a:solidFill>
                <a:latin typeface="Arial"/>
                <a:cs typeface="Arial"/>
              </a:rPr>
              <a:t>05</a:t>
            </a:r>
            <a:r>
              <a:rPr sz="1200" spc="-5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578" y="-19158"/>
            <a:ext cx="1015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👫</a:t>
            </a:r>
            <a:r>
              <a:rPr lang="en-US" spc="20" dirty="0">
                <a:latin typeface="Arial"/>
                <a:cs typeface="Arial"/>
              </a:rPr>
              <a:t> ⚙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3307" y="57937"/>
            <a:ext cx="659130" cy="178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050" spc="-25" dirty="0" smtClean="0">
                <a:solidFill>
                  <a:srgbClr val="FFFFFF"/>
                </a:solidFill>
                <a:latin typeface="Noto Sans CJK JP Regular"/>
                <a:cs typeface="Noto Sans CJK JP Regular"/>
              </a:rPr>
              <a:t>Warm Up</a:t>
            </a:r>
            <a:endParaRPr sz="1050" dirty="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2912" y="470154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912" y="674243"/>
            <a:ext cx="4222115" cy="675132"/>
          </a:xfrm>
          <a:custGeom>
            <a:avLst/>
            <a:gdLst/>
            <a:ahLst/>
            <a:cxnLst/>
            <a:rect l="l" t="t" r="r" b="b"/>
            <a:pathLst>
              <a:path w="4222115" h="1520189">
                <a:moveTo>
                  <a:pt x="0" y="1519936"/>
                </a:moveTo>
                <a:lnTo>
                  <a:pt x="4222115" y="1519936"/>
                </a:lnTo>
                <a:lnTo>
                  <a:pt x="4222115" y="0"/>
                </a:lnTo>
                <a:lnTo>
                  <a:pt x="0" y="0"/>
                </a:lnTo>
                <a:lnTo>
                  <a:pt x="0" y="1519936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/>
              <p:cNvSpPr txBox="1"/>
              <p:nvPr/>
            </p:nvSpPr>
            <p:spPr>
              <a:xfrm>
                <a:off x="171450" y="663007"/>
                <a:ext cx="4123690" cy="614271"/>
              </a:xfrm>
              <a:prstGeom prst="rect">
                <a:avLst/>
              </a:prstGeom>
            </p:spPr>
            <p:txBody>
              <a:bodyPr vert="horz" wrap="square" lIns="0" tIns="59690" rIns="0" bIns="0" rtlCol="0">
                <a:spAutoFit/>
              </a:bodyPr>
              <a:lstStyle/>
              <a:p>
                <a:pPr marL="106680">
                  <a:lnSpc>
                    <a:spcPct val="100000"/>
                  </a:lnSpc>
                  <a:spcBef>
                    <a:spcPts val="450"/>
                  </a:spcBef>
                </a:pPr>
                <a:r>
                  <a:rPr lang="en-US" sz="1200" spc="-30" dirty="0" smtClean="0">
                    <a:solidFill>
                      <a:srgbClr val="1A2E3D"/>
                    </a:solidFill>
                    <a:latin typeface="Arial"/>
                    <a:cs typeface="Arial"/>
                  </a:rPr>
                  <a:t>Below is the sampling distribution of sampling statistics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spc="-30" dirty="0" smtClean="0">
                    <a:solidFill>
                      <a:srgbClr val="1A2E3D"/>
                    </a:solidFill>
                    <a:latin typeface="Arial"/>
                    <a:cs typeface="Arial"/>
                  </a:rPr>
                  <a:t>. </a:t>
                </a:r>
                <a:r>
                  <a:rPr lang="en-US" sz="1200" spc="-30" dirty="0" smtClean="0">
                    <a:solidFill>
                      <a:srgbClr val="C00000"/>
                    </a:solidFill>
                    <a:latin typeface="Arial"/>
                    <a:cs typeface="Arial"/>
                  </a:rPr>
                  <a:t>What are the types of sample statistics plotted on the x-axis?</a:t>
                </a:r>
                <a:endParaRPr lang="en-US" sz="1200" spc="-20" dirty="0" smtClean="0">
                  <a:solidFill>
                    <a:srgbClr val="C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663007"/>
                <a:ext cx="4123690" cy="614271"/>
              </a:xfrm>
              <a:prstGeom prst="rect">
                <a:avLst/>
              </a:prstGeom>
              <a:blipFill>
                <a:blip r:embed="rId2"/>
                <a:stretch>
                  <a:fillRect r="-1182" b="-1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ject 19"/>
          <p:cNvSpPr txBox="1"/>
          <p:nvPr/>
        </p:nvSpPr>
        <p:spPr>
          <a:xfrm>
            <a:off x="4412488" y="3279140"/>
            <a:ext cx="13779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12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1605235"/>
            <a:ext cx="3743325" cy="147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8557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6450" y="57937"/>
            <a:ext cx="29362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Reminder: </a:t>
            </a:r>
            <a:r>
              <a:rPr spc="-35" dirty="0"/>
              <a:t>Type </a:t>
            </a:r>
            <a:r>
              <a:rPr spc="20" dirty="0"/>
              <a:t>1 </a:t>
            </a:r>
            <a:r>
              <a:rPr spc="-35" dirty="0"/>
              <a:t>error </a:t>
            </a:r>
            <a:r>
              <a:rPr spc="-30" dirty="0"/>
              <a:t>rate </a:t>
            </a:r>
            <a:r>
              <a:rPr spc="65" dirty="0"/>
              <a:t>= </a:t>
            </a:r>
            <a:r>
              <a:rPr spc="-10" dirty="0"/>
              <a:t>signiﬁcance</a:t>
            </a:r>
            <a:r>
              <a:rPr spc="130" dirty="0"/>
              <a:t> </a:t>
            </a:r>
            <a:r>
              <a:rPr spc="-25" dirty="0"/>
              <a:t>level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4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5600" y="501840"/>
            <a:ext cx="3997325" cy="979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310" marR="257810" indent="-182245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24F84"/>
                </a:solidFill>
                <a:latin typeface="DejaVu Sans"/>
                <a:cs typeface="DejaVu Sans"/>
              </a:rPr>
              <a:t>▶ </a:t>
            </a:r>
            <a:r>
              <a:rPr sz="1200" spc="-40" dirty="0">
                <a:latin typeface="Arial"/>
                <a:cs typeface="Arial"/>
              </a:rPr>
              <a:t>As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40" dirty="0">
                <a:latin typeface="Arial"/>
                <a:cs typeface="Arial"/>
              </a:rPr>
              <a:t>general rule </a:t>
            </a:r>
            <a:r>
              <a:rPr sz="1200" spc="-20" dirty="0">
                <a:latin typeface="Arial"/>
                <a:cs typeface="Arial"/>
              </a:rPr>
              <a:t>we </a:t>
            </a:r>
            <a:r>
              <a:rPr sz="1200" spc="-30" dirty="0">
                <a:latin typeface="Arial"/>
                <a:cs typeface="Arial"/>
              </a:rPr>
              <a:t>reject </a:t>
            </a:r>
            <a:r>
              <a:rPr sz="1200" i="1" spc="10" dirty="0">
                <a:latin typeface="Times New Roman"/>
                <a:cs typeface="Times New Roman"/>
              </a:rPr>
              <a:t>H</a:t>
            </a:r>
            <a:r>
              <a:rPr sz="1200" spc="15" baseline="-13888" dirty="0">
                <a:latin typeface="Times New Roman"/>
                <a:cs typeface="Times New Roman"/>
              </a:rPr>
              <a:t>0 </a:t>
            </a:r>
            <a:r>
              <a:rPr sz="1200" spc="-25" dirty="0">
                <a:latin typeface="Arial"/>
                <a:cs typeface="Arial"/>
              </a:rPr>
              <a:t>when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p-value </a:t>
            </a:r>
            <a:r>
              <a:rPr sz="1200" spc="-40" dirty="0">
                <a:latin typeface="Arial"/>
                <a:cs typeface="Arial"/>
              </a:rPr>
              <a:t>is less  </a:t>
            </a:r>
            <a:r>
              <a:rPr sz="1200" spc="-25" dirty="0">
                <a:latin typeface="Arial"/>
                <a:cs typeface="Arial"/>
              </a:rPr>
              <a:t>than </a:t>
            </a:r>
            <a:r>
              <a:rPr sz="1200" spc="-5" dirty="0">
                <a:latin typeface="Arial"/>
                <a:cs typeface="Arial"/>
              </a:rPr>
              <a:t>0.05, </a:t>
            </a:r>
            <a:r>
              <a:rPr sz="1200" spc="-25" dirty="0">
                <a:latin typeface="Arial"/>
                <a:cs typeface="Arial"/>
              </a:rPr>
              <a:t>i.e. </a:t>
            </a:r>
            <a:r>
              <a:rPr sz="1200" spc="-20" dirty="0">
                <a:latin typeface="Arial"/>
                <a:cs typeface="Arial"/>
              </a:rPr>
              <a:t>we </a:t>
            </a:r>
            <a:r>
              <a:rPr sz="1200" spc="-35" dirty="0">
                <a:latin typeface="Arial"/>
                <a:cs typeface="Arial"/>
              </a:rPr>
              <a:t>use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i="1" spc="-30" dirty="0">
                <a:solidFill>
                  <a:srgbClr val="024F84"/>
                </a:solidFill>
                <a:latin typeface="Arial"/>
                <a:cs typeface="Arial"/>
              </a:rPr>
              <a:t>signiﬁcance </a:t>
            </a:r>
            <a:r>
              <a:rPr sz="1200" i="1" spc="-50" dirty="0">
                <a:solidFill>
                  <a:srgbClr val="024F84"/>
                </a:solidFill>
                <a:latin typeface="Arial"/>
                <a:cs typeface="Arial"/>
              </a:rPr>
              <a:t>level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0.05,</a:t>
            </a:r>
            <a:endParaRPr sz="1200">
              <a:latin typeface="Arial"/>
              <a:cs typeface="Arial"/>
            </a:endParaRPr>
          </a:p>
          <a:p>
            <a:pPr marL="194310">
              <a:lnSpc>
                <a:spcPct val="100000"/>
              </a:lnSpc>
              <a:spcBef>
                <a:spcPts val="10"/>
              </a:spcBef>
            </a:pPr>
            <a:r>
              <a:rPr sz="1200" i="1" spc="110" dirty="0">
                <a:solidFill>
                  <a:srgbClr val="024F84"/>
                </a:solidFill>
                <a:latin typeface="Times New Roman"/>
                <a:cs typeface="Times New Roman"/>
              </a:rPr>
              <a:t>α </a:t>
            </a:r>
            <a:r>
              <a:rPr sz="1200" spc="204" dirty="0">
                <a:solidFill>
                  <a:srgbClr val="024F84"/>
                </a:solidFill>
                <a:latin typeface="Arial"/>
                <a:cs typeface="Arial"/>
              </a:rPr>
              <a:t>=</a:t>
            </a:r>
            <a:r>
              <a:rPr sz="1200" spc="-8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024F84"/>
                </a:solidFill>
                <a:latin typeface="Arial"/>
                <a:cs typeface="Arial"/>
              </a:rPr>
              <a:t>0</a:t>
            </a:r>
            <a:r>
              <a:rPr sz="1200" i="1" spc="-50" dirty="0">
                <a:solidFill>
                  <a:srgbClr val="024F84"/>
                </a:solidFill>
                <a:latin typeface="Times New Roman"/>
                <a:cs typeface="Times New Roman"/>
              </a:rPr>
              <a:t>.</a:t>
            </a:r>
            <a:r>
              <a:rPr sz="1200" spc="-50" dirty="0">
                <a:solidFill>
                  <a:srgbClr val="024F84"/>
                </a:solidFill>
                <a:latin typeface="Arial"/>
                <a:cs typeface="Arial"/>
              </a:rPr>
              <a:t>05</a:t>
            </a:r>
            <a:r>
              <a:rPr sz="1200" spc="-5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94310" marR="5080" indent="-182245">
              <a:lnSpc>
                <a:spcPct val="100000"/>
              </a:lnSpc>
              <a:spcBef>
                <a:spcPts val="300"/>
              </a:spcBef>
            </a:pPr>
            <a:r>
              <a:rPr sz="1100" dirty="0">
                <a:solidFill>
                  <a:srgbClr val="024F84"/>
                </a:solidFill>
                <a:latin typeface="DejaVu Sans"/>
                <a:cs typeface="DejaVu Sans"/>
              </a:rPr>
              <a:t>▶ </a:t>
            </a:r>
            <a:r>
              <a:rPr sz="1200" spc="-45" dirty="0">
                <a:latin typeface="Arial"/>
                <a:cs typeface="Arial"/>
              </a:rPr>
              <a:t>This </a:t>
            </a:r>
            <a:r>
              <a:rPr sz="1200" spc="-35" dirty="0">
                <a:latin typeface="Arial"/>
                <a:cs typeface="Arial"/>
              </a:rPr>
              <a:t>means </a:t>
            </a:r>
            <a:r>
              <a:rPr sz="1200" spc="-10" dirty="0">
                <a:latin typeface="Arial"/>
                <a:cs typeface="Arial"/>
              </a:rPr>
              <a:t>that, </a:t>
            </a:r>
            <a:r>
              <a:rPr sz="1200" spc="-20" dirty="0">
                <a:latin typeface="Arial"/>
                <a:cs typeface="Arial"/>
              </a:rPr>
              <a:t>for those </a:t>
            </a:r>
            <a:r>
              <a:rPr sz="1200" spc="-30" dirty="0">
                <a:latin typeface="Arial"/>
                <a:cs typeface="Arial"/>
              </a:rPr>
              <a:t>cases </a:t>
            </a:r>
            <a:r>
              <a:rPr sz="1200" spc="-35" dirty="0">
                <a:latin typeface="Arial"/>
                <a:cs typeface="Arial"/>
              </a:rPr>
              <a:t>where </a:t>
            </a:r>
            <a:r>
              <a:rPr sz="1200" i="1" spc="10" dirty="0">
                <a:latin typeface="Times New Roman"/>
                <a:cs typeface="Times New Roman"/>
              </a:rPr>
              <a:t>H</a:t>
            </a:r>
            <a:r>
              <a:rPr sz="1200" spc="15" baseline="-13888" dirty="0">
                <a:latin typeface="Times New Roman"/>
                <a:cs typeface="Times New Roman"/>
              </a:rPr>
              <a:t>0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30" dirty="0">
                <a:latin typeface="Arial"/>
                <a:cs typeface="Arial"/>
              </a:rPr>
              <a:t>actually </a:t>
            </a:r>
            <a:r>
              <a:rPr sz="1200" spc="-20" dirty="0">
                <a:latin typeface="Arial"/>
                <a:cs typeface="Arial"/>
              </a:rPr>
              <a:t>true,  we </a:t>
            </a:r>
            <a:r>
              <a:rPr sz="1200" spc="-35" dirty="0">
                <a:latin typeface="Arial"/>
                <a:cs typeface="Arial"/>
              </a:rPr>
              <a:t>will </a:t>
            </a:r>
            <a:r>
              <a:rPr sz="1200" spc="-25" dirty="0">
                <a:latin typeface="Arial"/>
                <a:cs typeface="Arial"/>
              </a:rPr>
              <a:t>incorrectly </a:t>
            </a:r>
            <a:r>
              <a:rPr sz="1200" spc="-30" dirty="0">
                <a:latin typeface="Arial"/>
                <a:cs typeface="Arial"/>
              </a:rPr>
              <a:t>reject </a:t>
            </a:r>
            <a:r>
              <a:rPr sz="1200" spc="-15" dirty="0">
                <a:latin typeface="Arial"/>
                <a:cs typeface="Arial"/>
              </a:rPr>
              <a:t>it at </a:t>
            </a:r>
            <a:r>
              <a:rPr sz="1200" spc="-10" dirty="0">
                <a:latin typeface="Arial"/>
                <a:cs typeface="Arial"/>
              </a:rPr>
              <a:t>most 5%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time.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578" y="-19158"/>
            <a:ext cx="1015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👫</a:t>
            </a:r>
            <a:r>
              <a:rPr lang="en-US" spc="20" dirty="0">
                <a:latin typeface="Arial"/>
                <a:cs typeface="Arial"/>
              </a:rPr>
              <a:t> ⚙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6450" y="57937"/>
            <a:ext cx="29362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Reminder: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Type </a:t>
            </a:r>
            <a:r>
              <a:rPr sz="1050" spc="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1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error </a:t>
            </a:r>
            <a:r>
              <a:rPr sz="1050" spc="-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rate </a:t>
            </a:r>
            <a:r>
              <a:rPr sz="1050" spc="6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=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signiﬁcance</a:t>
            </a:r>
            <a:r>
              <a:rPr sz="1050" spc="1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level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4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600" y="501840"/>
            <a:ext cx="3744595" cy="57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310" marR="5080" indent="-182245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24F84"/>
                </a:solidFill>
                <a:latin typeface="DejaVu Sans"/>
                <a:cs typeface="DejaVu Sans"/>
              </a:rPr>
              <a:t>▶ </a:t>
            </a:r>
            <a:r>
              <a:rPr sz="1200" spc="-40" dirty="0">
                <a:solidFill>
                  <a:srgbClr val="000000"/>
                </a:solidFill>
                <a:latin typeface="Arial"/>
                <a:cs typeface="Arial"/>
              </a:rPr>
              <a:t>As </a:t>
            </a:r>
            <a:r>
              <a:rPr sz="1200" spc="-5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sz="1200" spc="-40" dirty="0">
                <a:solidFill>
                  <a:srgbClr val="000000"/>
                </a:solidFill>
                <a:latin typeface="Arial"/>
                <a:cs typeface="Arial"/>
              </a:rPr>
              <a:t>general rule </a:t>
            </a:r>
            <a:r>
              <a:rPr sz="1200" spc="-20" dirty="0">
                <a:solidFill>
                  <a:srgbClr val="000000"/>
                </a:solidFill>
                <a:latin typeface="Arial"/>
                <a:cs typeface="Arial"/>
              </a:rPr>
              <a:t>we </a:t>
            </a:r>
            <a:r>
              <a:rPr sz="1200" spc="-30" dirty="0">
                <a:solidFill>
                  <a:srgbClr val="000000"/>
                </a:solidFill>
                <a:latin typeface="Arial"/>
                <a:cs typeface="Arial"/>
              </a:rPr>
              <a:t>reject </a:t>
            </a:r>
            <a:r>
              <a:rPr sz="1200" i="1" spc="1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200" spc="15" baseline="-13888" dirty="0">
                <a:solidFill>
                  <a:srgbClr val="000000"/>
                </a:solidFill>
                <a:latin typeface="Times New Roman"/>
                <a:cs typeface="Times New Roman"/>
              </a:rPr>
              <a:t>0 </a:t>
            </a:r>
            <a:r>
              <a:rPr sz="1200" spc="-25" dirty="0">
                <a:solidFill>
                  <a:srgbClr val="000000"/>
                </a:solidFill>
                <a:latin typeface="Arial"/>
                <a:cs typeface="Arial"/>
              </a:rPr>
              <a:t>when </a:t>
            </a:r>
            <a:r>
              <a:rPr sz="1200" spc="-20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000000"/>
                </a:solidFill>
                <a:latin typeface="Arial"/>
                <a:cs typeface="Arial"/>
              </a:rPr>
              <a:t>p-value </a:t>
            </a:r>
            <a:r>
              <a:rPr sz="1200" spc="-40" dirty="0">
                <a:solidFill>
                  <a:srgbClr val="000000"/>
                </a:solidFill>
                <a:latin typeface="Arial"/>
                <a:cs typeface="Arial"/>
              </a:rPr>
              <a:t>is less  </a:t>
            </a:r>
            <a:r>
              <a:rPr sz="1200" spc="-25" dirty="0">
                <a:solidFill>
                  <a:srgbClr val="000000"/>
                </a:solidFill>
                <a:latin typeface="Arial"/>
                <a:cs typeface="Arial"/>
              </a:rPr>
              <a:t>than </a:t>
            </a:r>
            <a:r>
              <a:rPr sz="1200" spc="-5" dirty="0">
                <a:solidFill>
                  <a:srgbClr val="000000"/>
                </a:solidFill>
                <a:latin typeface="Arial"/>
                <a:cs typeface="Arial"/>
              </a:rPr>
              <a:t>0.05, </a:t>
            </a:r>
            <a:r>
              <a:rPr sz="1200" spc="-25" dirty="0">
                <a:solidFill>
                  <a:srgbClr val="000000"/>
                </a:solidFill>
                <a:latin typeface="Arial"/>
                <a:cs typeface="Arial"/>
              </a:rPr>
              <a:t>i.e. </a:t>
            </a:r>
            <a:r>
              <a:rPr sz="1200" spc="-20" dirty="0">
                <a:solidFill>
                  <a:srgbClr val="000000"/>
                </a:solidFill>
                <a:latin typeface="Arial"/>
                <a:cs typeface="Arial"/>
              </a:rPr>
              <a:t>we </a:t>
            </a:r>
            <a:r>
              <a:rPr sz="1200" spc="-35" dirty="0">
                <a:solidFill>
                  <a:srgbClr val="000000"/>
                </a:solidFill>
                <a:latin typeface="Arial"/>
                <a:cs typeface="Arial"/>
              </a:rPr>
              <a:t>use </a:t>
            </a:r>
            <a:r>
              <a:rPr sz="1200" spc="-5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sz="1200" i="1" spc="-30" dirty="0">
                <a:solidFill>
                  <a:srgbClr val="024F84"/>
                </a:solidFill>
                <a:latin typeface="Arial"/>
                <a:cs typeface="Arial"/>
              </a:rPr>
              <a:t>signiﬁcance </a:t>
            </a:r>
            <a:r>
              <a:rPr sz="1200" i="1" spc="-50" dirty="0">
                <a:solidFill>
                  <a:srgbClr val="024F84"/>
                </a:solidFill>
                <a:latin typeface="Arial"/>
                <a:cs typeface="Arial"/>
              </a:rPr>
              <a:t>level </a:t>
            </a:r>
            <a:r>
              <a:rPr sz="1200" spc="-15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2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00"/>
                </a:solidFill>
                <a:latin typeface="Arial"/>
                <a:cs typeface="Arial"/>
              </a:rPr>
              <a:t>0.05,</a:t>
            </a:r>
            <a:endParaRPr sz="1200">
              <a:latin typeface="Arial"/>
              <a:cs typeface="Arial"/>
            </a:endParaRPr>
          </a:p>
          <a:p>
            <a:pPr marL="194310">
              <a:lnSpc>
                <a:spcPct val="100000"/>
              </a:lnSpc>
              <a:spcBef>
                <a:spcPts val="10"/>
              </a:spcBef>
            </a:pPr>
            <a:r>
              <a:rPr sz="1200" i="1" spc="110" dirty="0">
                <a:solidFill>
                  <a:srgbClr val="024F84"/>
                </a:solidFill>
                <a:latin typeface="Times New Roman"/>
                <a:cs typeface="Times New Roman"/>
              </a:rPr>
              <a:t>α </a:t>
            </a:r>
            <a:r>
              <a:rPr sz="1200" spc="204" dirty="0">
                <a:solidFill>
                  <a:srgbClr val="024F84"/>
                </a:solidFill>
                <a:latin typeface="Arial"/>
                <a:cs typeface="Arial"/>
              </a:rPr>
              <a:t>=</a:t>
            </a:r>
            <a:r>
              <a:rPr sz="1200" spc="-8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024F84"/>
                </a:solidFill>
                <a:latin typeface="Arial"/>
                <a:cs typeface="Arial"/>
              </a:rPr>
              <a:t>0</a:t>
            </a:r>
            <a:r>
              <a:rPr sz="1200" i="1" spc="-50" dirty="0">
                <a:solidFill>
                  <a:srgbClr val="024F84"/>
                </a:solidFill>
                <a:latin typeface="Times New Roman"/>
                <a:cs typeface="Times New Roman"/>
              </a:rPr>
              <a:t>.</a:t>
            </a:r>
            <a:r>
              <a:rPr sz="1200" spc="-50" dirty="0">
                <a:solidFill>
                  <a:srgbClr val="024F84"/>
                </a:solidFill>
                <a:latin typeface="Arial"/>
                <a:cs typeface="Arial"/>
              </a:rPr>
              <a:t>05</a:t>
            </a:r>
            <a:r>
              <a:rPr sz="1200" spc="-5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600" y="1090104"/>
            <a:ext cx="4001770" cy="1131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310" marR="8890" indent="-182245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24F84"/>
                </a:solidFill>
                <a:latin typeface="DejaVu Sans"/>
                <a:cs typeface="DejaVu Sans"/>
              </a:rPr>
              <a:t>▶ </a:t>
            </a:r>
            <a:r>
              <a:rPr sz="1200" spc="-45" dirty="0">
                <a:latin typeface="Arial"/>
                <a:cs typeface="Arial"/>
              </a:rPr>
              <a:t>This </a:t>
            </a:r>
            <a:r>
              <a:rPr sz="1200" spc="-35" dirty="0">
                <a:latin typeface="Arial"/>
                <a:cs typeface="Arial"/>
              </a:rPr>
              <a:t>means </a:t>
            </a:r>
            <a:r>
              <a:rPr sz="1200" spc="-10" dirty="0">
                <a:latin typeface="Arial"/>
                <a:cs typeface="Arial"/>
              </a:rPr>
              <a:t>that, </a:t>
            </a:r>
            <a:r>
              <a:rPr sz="1200" spc="-20" dirty="0">
                <a:latin typeface="Arial"/>
                <a:cs typeface="Arial"/>
              </a:rPr>
              <a:t>for those </a:t>
            </a:r>
            <a:r>
              <a:rPr sz="1200" spc="-30" dirty="0">
                <a:latin typeface="Arial"/>
                <a:cs typeface="Arial"/>
              </a:rPr>
              <a:t>cases </a:t>
            </a:r>
            <a:r>
              <a:rPr sz="1200" spc="-35" dirty="0">
                <a:latin typeface="Arial"/>
                <a:cs typeface="Arial"/>
              </a:rPr>
              <a:t>where </a:t>
            </a:r>
            <a:r>
              <a:rPr sz="1200" i="1" spc="10" dirty="0">
                <a:latin typeface="Times New Roman"/>
                <a:cs typeface="Times New Roman"/>
              </a:rPr>
              <a:t>H</a:t>
            </a:r>
            <a:r>
              <a:rPr sz="1200" spc="15" baseline="-13888" dirty="0">
                <a:latin typeface="Times New Roman"/>
                <a:cs typeface="Times New Roman"/>
              </a:rPr>
              <a:t>0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30" dirty="0">
                <a:latin typeface="Arial"/>
                <a:cs typeface="Arial"/>
              </a:rPr>
              <a:t>actually </a:t>
            </a:r>
            <a:r>
              <a:rPr sz="1200" spc="-20" dirty="0">
                <a:latin typeface="Arial"/>
                <a:cs typeface="Arial"/>
              </a:rPr>
              <a:t>true,  we </a:t>
            </a:r>
            <a:r>
              <a:rPr sz="1200" spc="-35" dirty="0">
                <a:latin typeface="Arial"/>
                <a:cs typeface="Arial"/>
              </a:rPr>
              <a:t>will </a:t>
            </a:r>
            <a:r>
              <a:rPr sz="1200" spc="-25" dirty="0">
                <a:latin typeface="Arial"/>
                <a:cs typeface="Arial"/>
              </a:rPr>
              <a:t>incorrectly </a:t>
            </a:r>
            <a:r>
              <a:rPr sz="1200" spc="-30" dirty="0">
                <a:latin typeface="Arial"/>
                <a:cs typeface="Arial"/>
              </a:rPr>
              <a:t>reject </a:t>
            </a:r>
            <a:r>
              <a:rPr sz="1200" spc="-15" dirty="0">
                <a:latin typeface="Arial"/>
                <a:cs typeface="Arial"/>
              </a:rPr>
              <a:t>it at </a:t>
            </a:r>
            <a:r>
              <a:rPr sz="1200" spc="-10" dirty="0">
                <a:latin typeface="Arial"/>
                <a:cs typeface="Arial"/>
              </a:rPr>
              <a:t>most 5%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time.</a:t>
            </a:r>
            <a:endParaRPr sz="1200">
              <a:latin typeface="Arial"/>
              <a:cs typeface="Arial"/>
            </a:endParaRPr>
          </a:p>
          <a:p>
            <a:pPr marL="194310" marR="5080" indent="-182245">
              <a:lnSpc>
                <a:spcPct val="100000"/>
              </a:lnSpc>
              <a:spcBef>
                <a:spcPts val="305"/>
              </a:spcBef>
            </a:pPr>
            <a:r>
              <a:rPr sz="1100" dirty="0">
                <a:solidFill>
                  <a:srgbClr val="024F84"/>
                </a:solidFill>
                <a:latin typeface="DejaVu Sans"/>
                <a:cs typeface="DejaVu Sans"/>
              </a:rPr>
              <a:t>▶ </a:t>
            </a:r>
            <a:r>
              <a:rPr sz="1200" spc="-5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other </a:t>
            </a:r>
            <a:r>
              <a:rPr sz="1200" spc="-10" dirty="0">
                <a:latin typeface="Arial"/>
                <a:cs typeface="Arial"/>
              </a:rPr>
              <a:t>words, </a:t>
            </a:r>
            <a:r>
              <a:rPr sz="1200" spc="-25" dirty="0">
                <a:latin typeface="Arial"/>
                <a:cs typeface="Arial"/>
              </a:rPr>
              <a:t>when </a:t>
            </a:r>
            <a:r>
              <a:rPr sz="1200" spc="-30" dirty="0">
                <a:latin typeface="Arial"/>
                <a:cs typeface="Arial"/>
              </a:rPr>
              <a:t>using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10" dirty="0">
                <a:latin typeface="Arial"/>
                <a:cs typeface="Arial"/>
              </a:rPr>
              <a:t>5% </a:t>
            </a:r>
            <a:r>
              <a:rPr sz="1200" spc="-30" dirty="0">
                <a:latin typeface="Arial"/>
                <a:cs typeface="Arial"/>
              </a:rPr>
              <a:t>signiﬁcance </a:t>
            </a:r>
            <a:r>
              <a:rPr sz="1200" spc="-50" dirty="0">
                <a:latin typeface="Arial"/>
                <a:cs typeface="Arial"/>
              </a:rPr>
              <a:t>level </a:t>
            </a:r>
            <a:r>
              <a:rPr sz="1200" spc="-35" dirty="0">
                <a:latin typeface="Arial"/>
                <a:cs typeface="Arial"/>
              </a:rPr>
              <a:t>there </a:t>
            </a:r>
            <a:r>
              <a:rPr sz="1200" spc="-40" dirty="0">
                <a:latin typeface="Arial"/>
                <a:cs typeface="Arial"/>
              </a:rPr>
              <a:t>is  </a:t>
            </a:r>
            <a:r>
              <a:rPr sz="1200" spc="-10" dirty="0">
                <a:latin typeface="Arial"/>
                <a:cs typeface="Arial"/>
              </a:rPr>
              <a:t>about 5% </a:t>
            </a:r>
            <a:r>
              <a:rPr sz="1200" spc="-20" dirty="0">
                <a:latin typeface="Arial"/>
                <a:cs typeface="Arial"/>
              </a:rPr>
              <a:t>chance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5" dirty="0">
                <a:latin typeface="Arial"/>
                <a:cs typeface="Arial"/>
              </a:rPr>
              <a:t>making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75" dirty="0">
                <a:latin typeface="Arial"/>
                <a:cs typeface="Arial"/>
              </a:rPr>
              <a:t>Type </a:t>
            </a:r>
            <a:r>
              <a:rPr sz="1200" spc="-10" dirty="0">
                <a:latin typeface="Arial"/>
                <a:cs typeface="Arial"/>
              </a:rPr>
              <a:t>1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error.</a:t>
            </a:r>
            <a:endParaRPr sz="1200">
              <a:latin typeface="Arial"/>
              <a:cs typeface="Arial"/>
            </a:endParaRPr>
          </a:p>
          <a:p>
            <a:pPr marL="607060">
              <a:lnSpc>
                <a:spcPct val="100000"/>
              </a:lnSpc>
              <a:spcBef>
                <a:spcPts val="1205"/>
              </a:spcBef>
            </a:pPr>
            <a:r>
              <a:rPr sz="1200" i="1" spc="-30" dirty="0">
                <a:solidFill>
                  <a:srgbClr val="024F84"/>
                </a:solidFill>
                <a:latin typeface="Times New Roman"/>
                <a:cs typeface="Times New Roman"/>
              </a:rPr>
              <a:t>P</a:t>
            </a:r>
            <a:r>
              <a:rPr sz="1200" spc="-30" dirty="0">
                <a:solidFill>
                  <a:srgbClr val="024F84"/>
                </a:solidFill>
                <a:latin typeface="Arial"/>
                <a:cs typeface="Arial"/>
              </a:rPr>
              <a:t>(Type </a:t>
            </a:r>
            <a:r>
              <a:rPr sz="1200" spc="-10" dirty="0">
                <a:solidFill>
                  <a:srgbClr val="024F84"/>
                </a:solidFill>
                <a:latin typeface="Arial"/>
                <a:cs typeface="Arial"/>
              </a:rPr>
              <a:t>1 </a:t>
            </a:r>
            <a:r>
              <a:rPr sz="1200" spc="-20" dirty="0">
                <a:solidFill>
                  <a:srgbClr val="024F84"/>
                </a:solidFill>
                <a:latin typeface="Arial"/>
                <a:cs typeface="Arial"/>
              </a:rPr>
              <a:t>error) </a:t>
            </a:r>
            <a:r>
              <a:rPr sz="1200" spc="204" dirty="0">
                <a:solidFill>
                  <a:srgbClr val="024F84"/>
                </a:solidFill>
                <a:latin typeface="Arial"/>
                <a:cs typeface="Arial"/>
              </a:rPr>
              <a:t>= </a:t>
            </a:r>
            <a:r>
              <a:rPr sz="1200" i="1" spc="-10" dirty="0">
                <a:solidFill>
                  <a:srgbClr val="024F84"/>
                </a:solidFill>
                <a:latin typeface="Times New Roman"/>
                <a:cs typeface="Times New Roman"/>
              </a:rPr>
              <a:t>P</a:t>
            </a:r>
            <a:r>
              <a:rPr sz="1200" spc="-10" dirty="0">
                <a:solidFill>
                  <a:srgbClr val="024F84"/>
                </a:solidFill>
                <a:latin typeface="Arial"/>
                <a:cs typeface="Arial"/>
              </a:rPr>
              <a:t>(Reject </a:t>
            </a:r>
            <a:r>
              <a:rPr sz="1200" i="1" spc="15" dirty="0">
                <a:solidFill>
                  <a:srgbClr val="024F84"/>
                </a:solidFill>
                <a:latin typeface="Times New Roman"/>
                <a:cs typeface="Times New Roman"/>
              </a:rPr>
              <a:t>H</a:t>
            </a:r>
            <a:r>
              <a:rPr sz="1200" spc="22" baseline="-13888" dirty="0">
                <a:solidFill>
                  <a:srgbClr val="024F84"/>
                </a:solidFill>
                <a:latin typeface="Times New Roman"/>
                <a:cs typeface="Times New Roman"/>
              </a:rPr>
              <a:t>0</a:t>
            </a:r>
            <a:r>
              <a:rPr sz="1200" i="1" spc="15" dirty="0">
                <a:solidFill>
                  <a:srgbClr val="024F84"/>
                </a:solidFill>
                <a:latin typeface="Times New Roman"/>
                <a:cs typeface="Times New Roman"/>
              </a:rPr>
              <a:t>|H</a:t>
            </a:r>
            <a:r>
              <a:rPr sz="1200" spc="22" baseline="-13888" dirty="0">
                <a:solidFill>
                  <a:srgbClr val="024F84"/>
                </a:solidFill>
                <a:latin typeface="Times New Roman"/>
                <a:cs typeface="Times New Roman"/>
              </a:rPr>
              <a:t>0 </a:t>
            </a:r>
            <a:r>
              <a:rPr sz="1200" spc="-40" dirty="0">
                <a:solidFill>
                  <a:srgbClr val="024F84"/>
                </a:solidFill>
                <a:latin typeface="Arial"/>
                <a:cs typeface="Arial"/>
              </a:rPr>
              <a:t>is </a:t>
            </a:r>
            <a:r>
              <a:rPr sz="1200" spc="-10" dirty="0">
                <a:solidFill>
                  <a:srgbClr val="024F84"/>
                </a:solidFill>
                <a:latin typeface="Arial"/>
                <a:cs typeface="Arial"/>
              </a:rPr>
              <a:t>true) </a:t>
            </a:r>
            <a:r>
              <a:rPr sz="1200" spc="204" dirty="0">
                <a:solidFill>
                  <a:srgbClr val="024F84"/>
                </a:solidFill>
                <a:latin typeface="Arial"/>
                <a:cs typeface="Arial"/>
              </a:rPr>
              <a:t>=</a:t>
            </a:r>
            <a:r>
              <a:rPr sz="1200" spc="-14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i="1" spc="110" dirty="0">
                <a:solidFill>
                  <a:srgbClr val="024F84"/>
                </a:solidFill>
                <a:latin typeface="Times New Roman"/>
                <a:cs typeface="Times New Roman"/>
              </a:rPr>
              <a:t>α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578" y="-19158"/>
            <a:ext cx="1015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👫</a:t>
            </a:r>
            <a:r>
              <a:rPr lang="en-US" spc="20" dirty="0">
                <a:latin typeface="Arial"/>
                <a:cs typeface="Arial"/>
              </a:rPr>
              <a:t> ⚙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6450" y="57937"/>
            <a:ext cx="29362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Reminder: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Type </a:t>
            </a:r>
            <a:r>
              <a:rPr sz="1050" spc="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1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error </a:t>
            </a:r>
            <a:r>
              <a:rPr sz="1050" spc="-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rate </a:t>
            </a:r>
            <a:r>
              <a:rPr sz="1050" spc="6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=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signiﬁcance</a:t>
            </a:r>
            <a:r>
              <a:rPr sz="1050" spc="1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level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4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600" y="501840"/>
            <a:ext cx="3744595" cy="57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310" marR="5080" indent="-182245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24F84"/>
                </a:solidFill>
                <a:latin typeface="DejaVu Sans"/>
                <a:cs typeface="DejaVu Sans"/>
              </a:rPr>
              <a:t>▶ </a:t>
            </a:r>
            <a:r>
              <a:rPr sz="1200" spc="-40" dirty="0">
                <a:solidFill>
                  <a:srgbClr val="000000"/>
                </a:solidFill>
                <a:latin typeface="Arial"/>
                <a:cs typeface="Arial"/>
              </a:rPr>
              <a:t>As </a:t>
            </a:r>
            <a:r>
              <a:rPr sz="1200" spc="-5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sz="1200" spc="-40" dirty="0">
                <a:solidFill>
                  <a:srgbClr val="000000"/>
                </a:solidFill>
                <a:latin typeface="Arial"/>
                <a:cs typeface="Arial"/>
              </a:rPr>
              <a:t>general rule </a:t>
            </a:r>
            <a:r>
              <a:rPr sz="1200" spc="-20" dirty="0">
                <a:solidFill>
                  <a:srgbClr val="000000"/>
                </a:solidFill>
                <a:latin typeface="Arial"/>
                <a:cs typeface="Arial"/>
              </a:rPr>
              <a:t>we </a:t>
            </a:r>
            <a:r>
              <a:rPr sz="1200" spc="-30" dirty="0">
                <a:solidFill>
                  <a:srgbClr val="000000"/>
                </a:solidFill>
                <a:latin typeface="Arial"/>
                <a:cs typeface="Arial"/>
              </a:rPr>
              <a:t>reject </a:t>
            </a:r>
            <a:r>
              <a:rPr sz="1200" i="1" spc="1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200" spc="15" baseline="-13888" dirty="0">
                <a:solidFill>
                  <a:srgbClr val="000000"/>
                </a:solidFill>
                <a:latin typeface="Times New Roman"/>
                <a:cs typeface="Times New Roman"/>
              </a:rPr>
              <a:t>0 </a:t>
            </a:r>
            <a:r>
              <a:rPr sz="1200" spc="-25" dirty="0">
                <a:solidFill>
                  <a:srgbClr val="000000"/>
                </a:solidFill>
                <a:latin typeface="Arial"/>
                <a:cs typeface="Arial"/>
              </a:rPr>
              <a:t>when </a:t>
            </a:r>
            <a:r>
              <a:rPr sz="1200" spc="-20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000000"/>
                </a:solidFill>
                <a:latin typeface="Arial"/>
                <a:cs typeface="Arial"/>
              </a:rPr>
              <a:t>p-value </a:t>
            </a:r>
            <a:r>
              <a:rPr sz="1200" spc="-40" dirty="0">
                <a:solidFill>
                  <a:srgbClr val="000000"/>
                </a:solidFill>
                <a:latin typeface="Arial"/>
                <a:cs typeface="Arial"/>
              </a:rPr>
              <a:t>is less  </a:t>
            </a:r>
            <a:r>
              <a:rPr sz="1200" spc="-25" dirty="0">
                <a:solidFill>
                  <a:srgbClr val="000000"/>
                </a:solidFill>
                <a:latin typeface="Arial"/>
                <a:cs typeface="Arial"/>
              </a:rPr>
              <a:t>than </a:t>
            </a:r>
            <a:r>
              <a:rPr sz="1200" spc="-5" dirty="0">
                <a:solidFill>
                  <a:srgbClr val="000000"/>
                </a:solidFill>
                <a:latin typeface="Arial"/>
                <a:cs typeface="Arial"/>
              </a:rPr>
              <a:t>0.05, </a:t>
            </a:r>
            <a:r>
              <a:rPr sz="1200" spc="-25" dirty="0">
                <a:solidFill>
                  <a:srgbClr val="000000"/>
                </a:solidFill>
                <a:latin typeface="Arial"/>
                <a:cs typeface="Arial"/>
              </a:rPr>
              <a:t>i.e. </a:t>
            </a:r>
            <a:r>
              <a:rPr sz="1200" spc="-20" dirty="0">
                <a:solidFill>
                  <a:srgbClr val="000000"/>
                </a:solidFill>
                <a:latin typeface="Arial"/>
                <a:cs typeface="Arial"/>
              </a:rPr>
              <a:t>we </a:t>
            </a:r>
            <a:r>
              <a:rPr sz="1200" spc="-35" dirty="0">
                <a:solidFill>
                  <a:srgbClr val="000000"/>
                </a:solidFill>
                <a:latin typeface="Arial"/>
                <a:cs typeface="Arial"/>
              </a:rPr>
              <a:t>use </a:t>
            </a:r>
            <a:r>
              <a:rPr sz="1200" spc="-5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sz="1200" i="1" spc="-30" dirty="0">
                <a:solidFill>
                  <a:srgbClr val="024F84"/>
                </a:solidFill>
                <a:latin typeface="Arial"/>
                <a:cs typeface="Arial"/>
              </a:rPr>
              <a:t>signiﬁcance </a:t>
            </a:r>
            <a:r>
              <a:rPr sz="1200" i="1" spc="-50" dirty="0">
                <a:solidFill>
                  <a:srgbClr val="024F84"/>
                </a:solidFill>
                <a:latin typeface="Arial"/>
                <a:cs typeface="Arial"/>
              </a:rPr>
              <a:t>level </a:t>
            </a:r>
            <a:r>
              <a:rPr sz="1200" spc="-15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2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00"/>
                </a:solidFill>
                <a:latin typeface="Arial"/>
                <a:cs typeface="Arial"/>
              </a:rPr>
              <a:t>0.05,</a:t>
            </a:r>
            <a:endParaRPr sz="1200" dirty="0">
              <a:latin typeface="Arial"/>
              <a:cs typeface="Arial"/>
            </a:endParaRPr>
          </a:p>
          <a:p>
            <a:pPr marL="194310">
              <a:lnSpc>
                <a:spcPct val="100000"/>
              </a:lnSpc>
              <a:spcBef>
                <a:spcPts val="10"/>
              </a:spcBef>
            </a:pPr>
            <a:r>
              <a:rPr sz="1200" i="1" spc="110" dirty="0">
                <a:solidFill>
                  <a:srgbClr val="024F84"/>
                </a:solidFill>
                <a:latin typeface="Times New Roman"/>
                <a:cs typeface="Times New Roman"/>
              </a:rPr>
              <a:t>α </a:t>
            </a:r>
            <a:r>
              <a:rPr sz="1200" spc="204" dirty="0">
                <a:solidFill>
                  <a:srgbClr val="024F84"/>
                </a:solidFill>
                <a:latin typeface="Arial"/>
                <a:cs typeface="Arial"/>
              </a:rPr>
              <a:t>=</a:t>
            </a:r>
            <a:r>
              <a:rPr sz="1200" spc="-8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024F84"/>
                </a:solidFill>
                <a:latin typeface="Arial"/>
                <a:cs typeface="Arial"/>
              </a:rPr>
              <a:t>0</a:t>
            </a:r>
            <a:r>
              <a:rPr sz="1200" i="1" spc="-50" dirty="0">
                <a:solidFill>
                  <a:srgbClr val="024F84"/>
                </a:solidFill>
                <a:latin typeface="Times New Roman"/>
                <a:cs typeface="Times New Roman"/>
              </a:rPr>
              <a:t>.</a:t>
            </a:r>
            <a:r>
              <a:rPr sz="1200" spc="-50" dirty="0">
                <a:solidFill>
                  <a:srgbClr val="024F84"/>
                </a:solidFill>
                <a:latin typeface="Arial"/>
                <a:cs typeface="Arial"/>
              </a:rPr>
              <a:t>05</a:t>
            </a:r>
            <a:r>
              <a:rPr sz="1200" spc="-5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600" y="1090104"/>
            <a:ext cx="4001770" cy="16503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310" marR="8890" indent="-182245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24F84"/>
                </a:solidFill>
                <a:latin typeface="DejaVu Sans"/>
                <a:cs typeface="DejaVu Sans"/>
              </a:rPr>
              <a:t>▶ </a:t>
            </a:r>
            <a:r>
              <a:rPr sz="1200" spc="-45" dirty="0">
                <a:latin typeface="Arial"/>
                <a:cs typeface="Arial"/>
              </a:rPr>
              <a:t>This </a:t>
            </a:r>
            <a:r>
              <a:rPr sz="1200" spc="-35" dirty="0">
                <a:latin typeface="Arial"/>
                <a:cs typeface="Arial"/>
              </a:rPr>
              <a:t>means </a:t>
            </a:r>
            <a:r>
              <a:rPr sz="1200" spc="-10" dirty="0">
                <a:latin typeface="Arial"/>
                <a:cs typeface="Arial"/>
              </a:rPr>
              <a:t>that, </a:t>
            </a:r>
            <a:r>
              <a:rPr sz="1200" spc="-20" dirty="0">
                <a:latin typeface="Arial"/>
                <a:cs typeface="Arial"/>
              </a:rPr>
              <a:t>for those </a:t>
            </a:r>
            <a:r>
              <a:rPr sz="1200" spc="-30" dirty="0">
                <a:latin typeface="Arial"/>
                <a:cs typeface="Arial"/>
              </a:rPr>
              <a:t>cases </a:t>
            </a:r>
            <a:r>
              <a:rPr sz="1200" spc="-35" dirty="0">
                <a:latin typeface="Arial"/>
                <a:cs typeface="Arial"/>
              </a:rPr>
              <a:t>where </a:t>
            </a:r>
            <a:r>
              <a:rPr sz="1200" i="1" spc="10" dirty="0">
                <a:latin typeface="Times New Roman"/>
                <a:cs typeface="Times New Roman"/>
              </a:rPr>
              <a:t>H</a:t>
            </a:r>
            <a:r>
              <a:rPr sz="1200" spc="15" baseline="-13888" dirty="0">
                <a:latin typeface="Times New Roman"/>
                <a:cs typeface="Times New Roman"/>
              </a:rPr>
              <a:t>0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30" dirty="0">
                <a:latin typeface="Arial"/>
                <a:cs typeface="Arial"/>
              </a:rPr>
              <a:t>actually </a:t>
            </a:r>
            <a:r>
              <a:rPr sz="1200" spc="-20" dirty="0">
                <a:latin typeface="Arial"/>
                <a:cs typeface="Arial"/>
              </a:rPr>
              <a:t>true,  we </a:t>
            </a:r>
            <a:r>
              <a:rPr sz="1200" spc="-35" dirty="0">
                <a:latin typeface="Arial"/>
                <a:cs typeface="Arial"/>
              </a:rPr>
              <a:t>will </a:t>
            </a:r>
            <a:r>
              <a:rPr sz="1200" spc="-25" dirty="0">
                <a:latin typeface="Arial"/>
                <a:cs typeface="Arial"/>
              </a:rPr>
              <a:t>incorrectly </a:t>
            </a:r>
            <a:r>
              <a:rPr sz="1200" spc="-30" dirty="0">
                <a:latin typeface="Arial"/>
                <a:cs typeface="Arial"/>
              </a:rPr>
              <a:t>reject </a:t>
            </a:r>
            <a:r>
              <a:rPr sz="1200" spc="-15" dirty="0">
                <a:latin typeface="Arial"/>
                <a:cs typeface="Arial"/>
              </a:rPr>
              <a:t>it at </a:t>
            </a:r>
            <a:r>
              <a:rPr sz="1200" spc="-10" dirty="0">
                <a:latin typeface="Arial"/>
                <a:cs typeface="Arial"/>
              </a:rPr>
              <a:t>most 5%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time.</a:t>
            </a:r>
            <a:endParaRPr sz="1200" dirty="0">
              <a:latin typeface="Arial"/>
              <a:cs typeface="Arial"/>
            </a:endParaRPr>
          </a:p>
          <a:p>
            <a:pPr marL="194310" marR="5080" indent="-182245">
              <a:lnSpc>
                <a:spcPct val="100000"/>
              </a:lnSpc>
              <a:spcBef>
                <a:spcPts val="305"/>
              </a:spcBef>
            </a:pPr>
            <a:r>
              <a:rPr sz="1100" dirty="0">
                <a:solidFill>
                  <a:srgbClr val="024F84"/>
                </a:solidFill>
                <a:latin typeface="DejaVu Sans"/>
                <a:cs typeface="DejaVu Sans"/>
              </a:rPr>
              <a:t>▶ </a:t>
            </a:r>
            <a:r>
              <a:rPr sz="1200" spc="-5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other </a:t>
            </a:r>
            <a:r>
              <a:rPr sz="1200" spc="-10" dirty="0">
                <a:latin typeface="Arial"/>
                <a:cs typeface="Arial"/>
              </a:rPr>
              <a:t>words, </a:t>
            </a:r>
            <a:r>
              <a:rPr sz="1200" spc="-25" dirty="0">
                <a:latin typeface="Arial"/>
                <a:cs typeface="Arial"/>
              </a:rPr>
              <a:t>when </a:t>
            </a:r>
            <a:r>
              <a:rPr sz="1200" spc="-30" dirty="0">
                <a:latin typeface="Arial"/>
                <a:cs typeface="Arial"/>
              </a:rPr>
              <a:t>using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10" dirty="0">
                <a:latin typeface="Arial"/>
                <a:cs typeface="Arial"/>
              </a:rPr>
              <a:t>5% </a:t>
            </a:r>
            <a:r>
              <a:rPr sz="1200" spc="-30" dirty="0">
                <a:latin typeface="Arial"/>
                <a:cs typeface="Arial"/>
              </a:rPr>
              <a:t>signiﬁcance </a:t>
            </a:r>
            <a:r>
              <a:rPr sz="1200" spc="-50" dirty="0">
                <a:latin typeface="Arial"/>
                <a:cs typeface="Arial"/>
              </a:rPr>
              <a:t>level </a:t>
            </a:r>
            <a:r>
              <a:rPr sz="1200" spc="-35" dirty="0">
                <a:latin typeface="Arial"/>
                <a:cs typeface="Arial"/>
              </a:rPr>
              <a:t>there </a:t>
            </a:r>
            <a:r>
              <a:rPr sz="1200" spc="-40" dirty="0">
                <a:latin typeface="Arial"/>
                <a:cs typeface="Arial"/>
              </a:rPr>
              <a:t>is  </a:t>
            </a:r>
            <a:r>
              <a:rPr sz="1200" spc="-10" dirty="0">
                <a:latin typeface="Arial"/>
                <a:cs typeface="Arial"/>
              </a:rPr>
              <a:t>about 5% </a:t>
            </a:r>
            <a:r>
              <a:rPr sz="1200" spc="-20" dirty="0">
                <a:latin typeface="Arial"/>
                <a:cs typeface="Arial"/>
              </a:rPr>
              <a:t>chance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5" dirty="0">
                <a:latin typeface="Arial"/>
                <a:cs typeface="Arial"/>
              </a:rPr>
              <a:t>making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75" dirty="0">
                <a:latin typeface="Arial"/>
                <a:cs typeface="Arial"/>
              </a:rPr>
              <a:t>Type </a:t>
            </a:r>
            <a:r>
              <a:rPr sz="1200" spc="-10" dirty="0">
                <a:latin typeface="Arial"/>
                <a:cs typeface="Arial"/>
              </a:rPr>
              <a:t>1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error.</a:t>
            </a:r>
            <a:endParaRPr sz="1200" dirty="0">
              <a:latin typeface="Arial"/>
              <a:cs typeface="Arial"/>
            </a:endParaRPr>
          </a:p>
          <a:p>
            <a:pPr marL="607060">
              <a:lnSpc>
                <a:spcPct val="100000"/>
              </a:lnSpc>
              <a:spcBef>
                <a:spcPts val="1205"/>
              </a:spcBef>
            </a:pPr>
            <a:r>
              <a:rPr sz="1200" i="1" spc="-30" dirty="0">
                <a:solidFill>
                  <a:srgbClr val="024F84"/>
                </a:solidFill>
                <a:latin typeface="Times New Roman"/>
                <a:cs typeface="Times New Roman"/>
              </a:rPr>
              <a:t>P</a:t>
            </a:r>
            <a:r>
              <a:rPr sz="1200" spc="-30" dirty="0">
                <a:solidFill>
                  <a:srgbClr val="024F84"/>
                </a:solidFill>
                <a:latin typeface="Arial"/>
                <a:cs typeface="Arial"/>
              </a:rPr>
              <a:t>(Type </a:t>
            </a:r>
            <a:r>
              <a:rPr sz="1200" spc="-10" dirty="0">
                <a:solidFill>
                  <a:srgbClr val="024F84"/>
                </a:solidFill>
                <a:latin typeface="Arial"/>
                <a:cs typeface="Arial"/>
              </a:rPr>
              <a:t>1 </a:t>
            </a:r>
            <a:r>
              <a:rPr sz="1200" spc="-20" dirty="0">
                <a:solidFill>
                  <a:srgbClr val="024F84"/>
                </a:solidFill>
                <a:latin typeface="Arial"/>
                <a:cs typeface="Arial"/>
              </a:rPr>
              <a:t>error) </a:t>
            </a:r>
            <a:r>
              <a:rPr sz="1200" spc="204" dirty="0">
                <a:solidFill>
                  <a:srgbClr val="024F84"/>
                </a:solidFill>
                <a:latin typeface="Arial"/>
                <a:cs typeface="Arial"/>
              </a:rPr>
              <a:t>= </a:t>
            </a:r>
            <a:r>
              <a:rPr sz="1200" i="1" spc="-10" dirty="0">
                <a:solidFill>
                  <a:srgbClr val="024F84"/>
                </a:solidFill>
                <a:latin typeface="Times New Roman"/>
                <a:cs typeface="Times New Roman"/>
              </a:rPr>
              <a:t>P</a:t>
            </a:r>
            <a:r>
              <a:rPr sz="1200" spc="-10" dirty="0">
                <a:solidFill>
                  <a:srgbClr val="024F84"/>
                </a:solidFill>
                <a:latin typeface="Arial"/>
                <a:cs typeface="Arial"/>
              </a:rPr>
              <a:t>(Reject </a:t>
            </a:r>
            <a:r>
              <a:rPr sz="1200" i="1" spc="15" dirty="0">
                <a:solidFill>
                  <a:srgbClr val="024F84"/>
                </a:solidFill>
                <a:latin typeface="Times New Roman"/>
                <a:cs typeface="Times New Roman"/>
              </a:rPr>
              <a:t>H</a:t>
            </a:r>
            <a:r>
              <a:rPr sz="1200" spc="22" baseline="-13888" dirty="0">
                <a:solidFill>
                  <a:srgbClr val="024F84"/>
                </a:solidFill>
                <a:latin typeface="Times New Roman"/>
                <a:cs typeface="Times New Roman"/>
              </a:rPr>
              <a:t>0</a:t>
            </a:r>
            <a:r>
              <a:rPr sz="1200" i="1" spc="15" dirty="0">
                <a:solidFill>
                  <a:srgbClr val="024F84"/>
                </a:solidFill>
                <a:latin typeface="Times New Roman"/>
                <a:cs typeface="Times New Roman"/>
              </a:rPr>
              <a:t>|H</a:t>
            </a:r>
            <a:r>
              <a:rPr sz="1200" spc="22" baseline="-13888" dirty="0">
                <a:solidFill>
                  <a:srgbClr val="024F84"/>
                </a:solidFill>
                <a:latin typeface="Times New Roman"/>
                <a:cs typeface="Times New Roman"/>
              </a:rPr>
              <a:t>0 </a:t>
            </a:r>
            <a:r>
              <a:rPr sz="1200" spc="-40" dirty="0">
                <a:solidFill>
                  <a:srgbClr val="024F84"/>
                </a:solidFill>
                <a:latin typeface="Arial"/>
                <a:cs typeface="Arial"/>
              </a:rPr>
              <a:t>is </a:t>
            </a:r>
            <a:r>
              <a:rPr sz="1200" spc="-10" dirty="0">
                <a:solidFill>
                  <a:srgbClr val="024F84"/>
                </a:solidFill>
                <a:latin typeface="Arial"/>
                <a:cs typeface="Arial"/>
              </a:rPr>
              <a:t>true) </a:t>
            </a:r>
            <a:r>
              <a:rPr sz="1200" spc="204" dirty="0">
                <a:solidFill>
                  <a:srgbClr val="024F84"/>
                </a:solidFill>
                <a:latin typeface="Arial"/>
                <a:cs typeface="Arial"/>
              </a:rPr>
              <a:t>=</a:t>
            </a:r>
            <a:r>
              <a:rPr sz="1200" spc="-14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i="1" spc="110" dirty="0">
                <a:solidFill>
                  <a:srgbClr val="024F84"/>
                </a:solidFill>
                <a:latin typeface="Times New Roman"/>
                <a:cs typeface="Times New Roman"/>
              </a:rPr>
              <a:t>α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100" dirty="0">
                <a:solidFill>
                  <a:srgbClr val="024F84"/>
                </a:solidFill>
                <a:latin typeface="DejaVu Sans"/>
                <a:cs typeface="DejaVu Sans"/>
              </a:rPr>
              <a:t>▶ </a:t>
            </a:r>
            <a:r>
              <a:rPr sz="1200" spc="-45" dirty="0">
                <a:latin typeface="Arial"/>
                <a:cs typeface="Arial"/>
              </a:rPr>
              <a:t>This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25" dirty="0">
                <a:latin typeface="Arial"/>
                <a:cs typeface="Arial"/>
              </a:rPr>
              <a:t>why </a:t>
            </a:r>
            <a:r>
              <a:rPr sz="1200" spc="-20" dirty="0">
                <a:latin typeface="Arial"/>
                <a:cs typeface="Arial"/>
              </a:rPr>
              <a:t>we </a:t>
            </a:r>
            <a:r>
              <a:rPr sz="1200" spc="-30" dirty="0">
                <a:latin typeface="Arial"/>
                <a:cs typeface="Arial"/>
              </a:rPr>
              <a:t>prefer </a:t>
            </a:r>
            <a:r>
              <a:rPr sz="1200" spc="-40" dirty="0">
                <a:latin typeface="Arial"/>
                <a:cs typeface="Arial"/>
              </a:rPr>
              <a:t>small </a:t>
            </a:r>
            <a:r>
              <a:rPr sz="1200" spc="-45" dirty="0">
                <a:latin typeface="Arial"/>
                <a:cs typeface="Arial"/>
              </a:rPr>
              <a:t>values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i="1" spc="110" dirty="0">
                <a:latin typeface="Times New Roman"/>
                <a:cs typeface="Times New Roman"/>
              </a:rPr>
              <a:t>α </a:t>
            </a:r>
            <a:r>
              <a:rPr sz="1200" spc="-75" dirty="0">
                <a:latin typeface="Arial"/>
                <a:cs typeface="Arial"/>
              </a:rPr>
              <a:t>– </a:t>
            </a:r>
            <a:r>
              <a:rPr sz="1200" spc="-35" dirty="0">
                <a:latin typeface="Arial"/>
                <a:cs typeface="Arial"/>
              </a:rPr>
              <a:t>increasing</a:t>
            </a:r>
            <a:r>
              <a:rPr sz="1200" spc="165" dirty="0">
                <a:latin typeface="Arial"/>
                <a:cs typeface="Arial"/>
              </a:rPr>
              <a:t> </a:t>
            </a:r>
            <a:r>
              <a:rPr sz="1200" i="1" spc="110" dirty="0">
                <a:latin typeface="Times New Roman"/>
                <a:cs typeface="Times New Roman"/>
              </a:rPr>
              <a:t>α</a:t>
            </a:r>
            <a:endParaRPr sz="1200" dirty="0">
              <a:latin typeface="Times New Roman"/>
              <a:cs typeface="Times New Roman"/>
            </a:endParaRPr>
          </a:p>
          <a:p>
            <a:pPr marL="194310">
              <a:lnSpc>
                <a:spcPct val="100000"/>
              </a:lnSpc>
              <a:spcBef>
                <a:spcPts val="5"/>
              </a:spcBef>
            </a:pPr>
            <a:r>
              <a:rPr sz="1200" spc="-35" dirty="0">
                <a:latin typeface="Arial"/>
                <a:cs typeface="Arial"/>
              </a:rPr>
              <a:t>increases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75" dirty="0">
                <a:latin typeface="Arial"/>
                <a:cs typeface="Arial"/>
              </a:rPr>
              <a:t>Type </a:t>
            </a:r>
            <a:r>
              <a:rPr sz="1200" spc="-10" dirty="0">
                <a:latin typeface="Arial"/>
                <a:cs typeface="Arial"/>
              </a:rPr>
              <a:t>1 </a:t>
            </a:r>
            <a:r>
              <a:rPr sz="1200" spc="-30" dirty="0">
                <a:latin typeface="Arial"/>
                <a:cs typeface="Arial"/>
              </a:rPr>
              <a:t>error</a:t>
            </a:r>
            <a:r>
              <a:rPr sz="1200" spc="13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rate.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578" y="-19158"/>
            <a:ext cx="1015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👫</a:t>
            </a:r>
            <a:r>
              <a:rPr lang="en-US" spc="20" dirty="0">
                <a:latin typeface="Arial"/>
                <a:cs typeface="Arial"/>
              </a:rPr>
              <a:t> ⚙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536" y="358775"/>
            <a:ext cx="4512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Which of the following would have a lower Type 2 Error Rate? (</a:t>
            </a:r>
            <a:r>
              <a:rPr lang="en-US" sz="2000" b="1" dirty="0" err="1" smtClean="0"/>
              <a:t>Ie</a:t>
            </a:r>
            <a:r>
              <a:rPr lang="en-US" sz="2000" b="1" dirty="0" smtClean="0"/>
              <a:t>: which has a lower </a:t>
            </a:r>
            <a:r>
              <a:rPr lang="el-GR" sz="2000" b="1" dirty="0" smtClean="0"/>
              <a:t>β</a:t>
            </a:r>
            <a:r>
              <a:rPr lang="en-US" sz="2000" b="1" dirty="0" smtClean="0"/>
              <a:t>?) </a:t>
            </a:r>
            <a:r>
              <a:rPr lang="en-US" sz="1050" b="1" dirty="0" smtClean="0"/>
              <a:t>(Assume standard dev. is the same for both populations).</a:t>
            </a: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8065" y="1551159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b="1" i="1" dirty="0" smtClean="0">
                    <a:latin typeface="Cambria Math" panose="02040503050406030204" pitchFamily="18" charset="0"/>
                  </a:rPr>
                  <a:t>Hypotheses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=69“</m:t>
                      </m:r>
                    </m:oMath>
                  </m:oMathPara>
                </a14:m>
                <a:endParaRPr lang="en-US" sz="14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sub>
                      </m:sSub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69“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65" y="1551159"/>
                <a:ext cx="1600200" cy="646331"/>
              </a:xfrm>
              <a:prstGeom prst="rect">
                <a:avLst/>
              </a:prstGeom>
              <a:blipFill>
                <a:blip r:embed="rId2"/>
                <a:stretch>
                  <a:fillRect l="-6844" t="-9434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57450" y="1551159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b="1" i="1" dirty="0" smtClean="0">
                    <a:latin typeface="Cambria Math" panose="02040503050406030204" pitchFamily="18" charset="0"/>
                  </a:rPr>
                  <a:t>Hypotheses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𝑁𝐵𝐴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=69“</m:t>
                      </m:r>
                    </m:oMath>
                  </m:oMathPara>
                </a14:m>
                <a:endParaRPr lang="en-US" sz="14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𝑁𝐵𝐴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69“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450" y="1551159"/>
                <a:ext cx="1600200" cy="646331"/>
              </a:xfrm>
              <a:prstGeom prst="rect">
                <a:avLst/>
              </a:prstGeom>
              <a:blipFill>
                <a:blip r:embed="rId3"/>
                <a:stretch>
                  <a:fillRect l="-6844" t="-9434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North Carolina county m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2" y="2644775"/>
            <a:ext cx="1953886" cy="73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even Adams (3204957230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55" y="2286105"/>
            <a:ext cx="754590" cy="109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75335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09" y="2431408"/>
            <a:ext cx="2397724" cy="101493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536" y="358775"/>
            <a:ext cx="45125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Which of the following would have a lower Type 2 Error Rate? (</a:t>
            </a:r>
            <a:r>
              <a:rPr lang="en-US" sz="2000" b="1" dirty="0" err="1" smtClean="0"/>
              <a:t>Ie</a:t>
            </a:r>
            <a:r>
              <a:rPr lang="en-US" sz="2000" b="1" dirty="0" smtClean="0"/>
              <a:t>: which has a lower </a:t>
            </a:r>
            <a:r>
              <a:rPr lang="el-GR" sz="2000" b="1" dirty="0" smtClean="0"/>
              <a:t>β</a:t>
            </a:r>
            <a:r>
              <a:rPr lang="en-US" sz="2000" b="1" dirty="0" smtClean="0"/>
              <a:t>?)</a:t>
            </a:r>
            <a:r>
              <a:rPr lang="en-US" sz="1400" b="1" dirty="0"/>
              <a:t> </a:t>
            </a:r>
            <a:r>
              <a:rPr lang="en-US" sz="1400" b="1" dirty="0" smtClean="0"/>
              <a:t> </a:t>
            </a:r>
            <a:r>
              <a:rPr lang="en-US" sz="1050" b="1" dirty="0" smtClean="0"/>
              <a:t>(</a:t>
            </a:r>
            <a:r>
              <a:rPr lang="en-US" sz="1050" b="1" dirty="0"/>
              <a:t>Assume standard dev. is the same for both populations).</a:t>
            </a:r>
            <a:endParaRPr lang="en-US" sz="1200" b="1" dirty="0"/>
          </a:p>
          <a:p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8065" y="1551159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b="1" i="1" dirty="0" smtClean="0">
                    <a:latin typeface="Cambria Math" panose="02040503050406030204" pitchFamily="18" charset="0"/>
                  </a:rPr>
                  <a:t>Hypotheses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=69“</m:t>
                      </m:r>
                    </m:oMath>
                  </m:oMathPara>
                </a14:m>
                <a:endParaRPr lang="en-US" sz="14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sub>
                      </m:sSub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69“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65" y="1551159"/>
                <a:ext cx="1600200" cy="646331"/>
              </a:xfrm>
              <a:prstGeom prst="rect">
                <a:avLst/>
              </a:prstGeom>
              <a:blipFill>
                <a:blip r:embed="rId3"/>
                <a:stretch>
                  <a:fillRect l="-6844" t="-9434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57450" y="1551159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b="1" i="1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Hypotheses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𝐻𝑜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𝑁𝐵𝐴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=69“</m:t>
                      </m:r>
                    </m:oMath>
                  </m:oMathPara>
                </a14:m>
                <a:endParaRPr lang="en-US" sz="1400" b="0" dirty="0" smtClean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𝑁𝐵𝐴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69“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450" y="1551159"/>
                <a:ext cx="1600200" cy="646331"/>
              </a:xfrm>
              <a:prstGeom prst="rect">
                <a:avLst/>
              </a:prstGeom>
              <a:blipFill>
                <a:blip r:embed="rId4"/>
                <a:stretch>
                  <a:fillRect l="-6844" t="-9434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0050" y="2339975"/>
                <a:ext cx="198120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u="sng" dirty="0" smtClean="0">
                    <a:solidFill>
                      <a:schemeClr val="tx1"/>
                    </a:solidFill>
                  </a:rPr>
                  <a:t>Sampling Distribution</a:t>
                </a:r>
              </a:p>
              <a:p>
                <a:r>
                  <a:rPr lang="en-US" sz="800" dirty="0" smtClean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sz="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800" dirty="0" smtClean="0">
                    <a:solidFill>
                      <a:schemeClr val="tx1"/>
                    </a:solidFill>
                  </a:rPr>
                  <a:t> from random</a:t>
                </a:r>
              </a:p>
              <a:p>
                <a:r>
                  <a:rPr lang="en-US" sz="800" dirty="0" smtClean="0">
                    <a:solidFill>
                      <a:schemeClr val="tx1"/>
                    </a:solidFill>
                  </a:rPr>
                  <a:t> samples of size</a:t>
                </a:r>
              </a:p>
              <a:p>
                <a:r>
                  <a:rPr lang="en-US" sz="800" dirty="0" smtClean="0">
                    <a:solidFill>
                      <a:schemeClr val="tx1"/>
                    </a:solidFill>
                  </a:rPr>
                  <a:t>n=900 of NC men</a:t>
                </a:r>
              </a:p>
              <a:p>
                <a:r>
                  <a:rPr lang="en-US" sz="800" i="1" dirty="0" smtClean="0">
                    <a:solidFill>
                      <a:schemeClr val="tx1"/>
                    </a:solidFill>
                  </a:rPr>
                  <a:t>Assuming </a:t>
                </a:r>
                <a:r>
                  <a:rPr lang="en-US" sz="8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sub>
                      </m:sSub>
                      <m:r>
                        <a:rPr lang="en-US" sz="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=69“</m:t>
                      </m:r>
                    </m:oMath>
                  </m:oMathPara>
                </a14:m>
                <a:endParaRPr lang="en-US" sz="8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2339975"/>
                <a:ext cx="1981201" cy="954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60603" y="2354520"/>
                <a:ext cx="198120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u="sng" dirty="0" smtClean="0">
                    <a:solidFill>
                      <a:schemeClr val="tx1"/>
                    </a:solidFill>
                  </a:rPr>
                  <a:t>Sampling Distribution</a:t>
                </a:r>
              </a:p>
              <a:p>
                <a:r>
                  <a:rPr lang="en-US" sz="800" dirty="0" smtClean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sz="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800" dirty="0" smtClean="0">
                    <a:solidFill>
                      <a:schemeClr val="tx1"/>
                    </a:solidFill>
                  </a:rPr>
                  <a:t> from random</a:t>
                </a:r>
              </a:p>
              <a:p>
                <a:r>
                  <a:rPr lang="en-US" sz="800" dirty="0" smtClean="0">
                    <a:solidFill>
                      <a:schemeClr val="tx1"/>
                    </a:solidFill>
                  </a:rPr>
                  <a:t> samples of size</a:t>
                </a:r>
              </a:p>
              <a:p>
                <a:r>
                  <a:rPr lang="en-US" sz="800" dirty="0" smtClean="0">
                    <a:solidFill>
                      <a:schemeClr val="tx1"/>
                    </a:solidFill>
                  </a:rPr>
                  <a:t>n=900 of NBA men</a:t>
                </a:r>
              </a:p>
              <a:p>
                <a:r>
                  <a:rPr lang="en-US" sz="800" i="1" dirty="0" smtClean="0">
                    <a:solidFill>
                      <a:schemeClr val="tx1"/>
                    </a:solidFill>
                  </a:rPr>
                  <a:t>Assuming </a:t>
                </a:r>
                <a:r>
                  <a:rPr lang="en-US" sz="8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𝐵𝐴</m:t>
                          </m:r>
                        </m:sub>
                      </m:sSub>
                      <m:r>
                        <a:rPr lang="en-US" sz="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=69“</m:t>
                      </m:r>
                    </m:oMath>
                  </m:oMathPara>
                </a14:m>
                <a:endParaRPr lang="en-US" sz="8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en-US" sz="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603" y="2354520"/>
                <a:ext cx="1981201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31625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6371" y="57937"/>
            <a:ext cx="1036319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5" dirty="0"/>
              <a:t>Type </a:t>
            </a:r>
            <a:r>
              <a:rPr spc="20" dirty="0"/>
              <a:t>2 </a:t>
            </a:r>
            <a:r>
              <a:rPr spc="-35" dirty="0"/>
              <a:t>error</a:t>
            </a:r>
            <a:r>
              <a:rPr spc="-45" dirty="0"/>
              <a:t> </a:t>
            </a:r>
            <a:r>
              <a:rPr spc="-30" dirty="0"/>
              <a:t>rate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6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411" y="426453"/>
            <a:ext cx="4080510" cy="574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50" dirty="0">
                <a:latin typeface="Arial"/>
                <a:cs typeface="Arial"/>
              </a:rPr>
              <a:t>If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5" dirty="0">
                <a:latin typeface="Arial"/>
                <a:cs typeface="Arial"/>
              </a:rPr>
              <a:t>alternative </a:t>
            </a:r>
            <a:r>
              <a:rPr sz="1200" spc="-25" dirty="0">
                <a:latin typeface="Arial"/>
                <a:cs typeface="Arial"/>
              </a:rPr>
              <a:t>hypothesis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30" dirty="0">
                <a:latin typeface="Arial"/>
                <a:cs typeface="Arial"/>
              </a:rPr>
              <a:t>actually </a:t>
            </a:r>
            <a:r>
              <a:rPr sz="1200" spc="-20" dirty="0">
                <a:latin typeface="Arial"/>
                <a:cs typeface="Arial"/>
              </a:rPr>
              <a:t>true, </a:t>
            </a:r>
            <a:r>
              <a:rPr sz="1200" spc="-15" dirty="0">
                <a:latin typeface="Arial"/>
                <a:cs typeface="Arial"/>
              </a:rPr>
              <a:t>what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20" dirty="0">
                <a:latin typeface="Arial"/>
                <a:cs typeface="Arial"/>
              </a:rPr>
              <a:t>the chance  </a:t>
            </a:r>
            <a:r>
              <a:rPr sz="1200" spc="-10" dirty="0">
                <a:latin typeface="Arial"/>
                <a:cs typeface="Arial"/>
              </a:rPr>
              <a:t>that </a:t>
            </a:r>
            <a:r>
              <a:rPr sz="1200" spc="-20" dirty="0">
                <a:latin typeface="Arial"/>
                <a:cs typeface="Arial"/>
              </a:rPr>
              <a:t>we </a:t>
            </a:r>
            <a:r>
              <a:rPr sz="1200" spc="-30" dirty="0">
                <a:latin typeface="Arial"/>
                <a:cs typeface="Arial"/>
              </a:rPr>
              <a:t>make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75" dirty="0">
                <a:latin typeface="Arial"/>
                <a:cs typeface="Arial"/>
              </a:rPr>
              <a:t>Type </a:t>
            </a:r>
            <a:r>
              <a:rPr sz="1200" spc="-10" dirty="0">
                <a:latin typeface="Arial"/>
                <a:cs typeface="Arial"/>
              </a:rPr>
              <a:t>2 </a:t>
            </a:r>
            <a:r>
              <a:rPr sz="1200" spc="-55" dirty="0">
                <a:latin typeface="Arial"/>
                <a:cs typeface="Arial"/>
              </a:rPr>
              <a:t>Error, </a:t>
            </a:r>
            <a:r>
              <a:rPr sz="1200" spc="-25" dirty="0">
                <a:latin typeface="Arial"/>
                <a:cs typeface="Arial"/>
              </a:rPr>
              <a:t>i.e. </a:t>
            </a:r>
            <a:r>
              <a:rPr sz="1200" spc="-20" dirty="0">
                <a:latin typeface="Arial"/>
                <a:cs typeface="Arial"/>
              </a:rPr>
              <a:t>we </a:t>
            </a:r>
            <a:r>
              <a:rPr sz="1200" spc="-45" dirty="0">
                <a:latin typeface="Arial"/>
                <a:cs typeface="Arial"/>
              </a:rPr>
              <a:t>fail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30" dirty="0">
                <a:latin typeface="Arial"/>
                <a:cs typeface="Arial"/>
              </a:rPr>
              <a:t>reject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40" dirty="0">
                <a:latin typeface="Arial"/>
                <a:cs typeface="Arial"/>
              </a:rPr>
              <a:t>null  </a:t>
            </a:r>
            <a:r>
              <a:rPr sz="1200" spc="-25" dirty="0">
                <a:latin typeface="Arial"/>
                <a:cs typeface="Arial"/>
              </a:rPr>
              <a:t>hypothesis </a:t>
            </a:r>
            <a:r>
              <a:rPr sz="1200" spc="-45" dirty="0">
                <a:latin typeface="Arial"/>
                <a:cs typeface="Arial"/>
              </a:rPr>
              <a:t>even </a:t>
            </a:r>
            <a:r>
              <a:rPr sz="1200" spc="-25" dirty="0">
                <a:latin typeface="Arial"/>
                <a:cs typeface="Arial"/>
              </a:rPr>
              <a:t>when </a:t>
            </a:r>
            <a:r>
              <a:rPr sz="1200" spc="-20" dirty="0">
                <a:latin typeface="Arial"/>
                <a:cs typeface="Arial"/>
              </a:rPr>
              <a:t>we should </a:t>
            </a:r>
            <a:r>
              <a:rPr sz="1200" spc="-30" dirty="0">
                <a:latin typeface="Arial"/>
                <a:cs typeface="Arial"/>
              </a:rPr>
              <a:t>reject</a:t>
            </a:r>
            <a:r>
              <a:rPr sz="1200" spc="13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it?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6371" y="57937"/>
            <a:ext cx="1036319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5" dirty="0"/>
              <a:t>Type </a:t>
            </a:r>
            <a:r>
              <a:rPr spc="20" dirty="0"/>
              <a:t>2 </a:t>
            </a:r>
            <a:r>
              <a:rPr spc="-35" dirty="0"/>
              <a:t>error</a:t>
            </a:r>
            <a:r>
              <a:rPr spc="-45" dirty="0"/>
              <a:t> </a:t>
            </a:r>
            <a:r>
              <a:rPr spc="-30" dirty="0"/>
              <a:t>rate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6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411" y="426453"/>
            <a:ext cx="4093210" cy="1734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7145">
              <a:lnSpc>
                <a:spcPct val="100000"/>
              </a:lnSpc>
              <a:spcBef>
                <a:spcPts val="90"/>
              </a:spcBef>
            </a:pPr>
            <a:r>
              <a:rPr sz="1200" spc="-50" dirty="0">
                <a:latin typeface="Arial"/>
                <a:cs typeface="Arial"/>
              </a:rPr>
              <a:t>If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5" dirty="0">
                <a:latin typeface="Arial"/>
                <a:cs typeface="Arial"/>
              </a:rPr>
              <a:t>alternative </a:t>
            </a:r>
            <a:r>
              <a:rPr sz="1200" spc="-25" dirty="0">
                <a:latin typeface="Arial"/>
                <a:cs typeface="Arial"/>
              </a:rPr>
              <a:t>hypothesis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30" dirty="0">
                <a:latin typeface="Arial"/>
                <a:cs typeface="Arial"/>
              </a:rPr>
              <a:t>actually </a:t>
            </a:r>
            <a:r>
              <a:rPr sz="1200" spc="-20" dirty="0">
                <a:latin typeface="Arial"/>
                <a:cs typeface="Arial"/>
              </a:rPr>
              <a:t>true, </a:t>
            </a:r>
            <a:r>
              <a:rPr sz="1200" spc="-15" dirty="0">
                <a:latin typeface="Arial"/>
                <a:cs typeface="Arial"/>
              </a:rPr>
              <a:t>what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20" dirty="0">
                <a:latin typeface="Arial"/>
                <a:cs typeface="Arial"/>
              </a:rPr>
              <a:t>the chance  </a:t>
            </a:r>
            <a:r>
              <a:rPr sz="1200" spc="-10" dirty="0">
                <a:latin typeface="Arial"/>
                <a:cs typeface="Arial"/>
              </a:rPr>
              <a:t>that </a:t>
            </a:r>
            <a:r>
              <a:rPr sz="1200" spc="-20" dirty="0">
                <a:latin typeface="Arial"/>
                <a:cs typeface="Arial"/>
              </a:rPr>
              <a:t>we </a:t>
            </a:r>
            <a:r>
              <a:rPr sz="1200" spc="-30" dirty="0">
                <a:latin typeface="Arial"/>
                <a:cs typeface="Arial"/>
              </a:rPr>
              <a:t>make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75" dirty="0">
                <a:latin typeface="Arial"/>
                <a:cs typeface="Arial"/>
              </a:rPr>
              <a:t>Type </a:t>
            </a:r>
            <a:r>
              <a:rPr sz="1200" spc="-10" dirty="0">
                <a:latin typeface="Arial"/>
                <a:cs typeface="Arial"/>
              </a:rPr>
              <a:t>2 </a:t>
            </a:r>
            <a:r>
              <a:rPr sz="1200" spc="-55" dirty="0">
                <a:latin typeface="Arial"/>
                <a:cs typeface="Arial"/>
              </a:rPr>
              <a:t>Error, </a:t>
            </a:r>
            <a:r>
              <a:rPr sz="1200" spc="-25" dirty="0">
                <a:latin typeface="Arial"/>
                <a:cs typeface="Arial"/>
              </a:rPr>
              <a:t>i.e. </a:t>
            </a:r>
            <a:r>
              <a:rPr sz="1200" spc="-20" dirty="0">
                <a:latin typeface="Arial"/>
                <a:cs typeface="Arial"/>
              </a:rPr>
              <a:t>we </a:t>
            </a:r>
            <a:r>
              <a:rPr sz="1200" spc="-45" dirty="0">
                <a:latin typeface="Arial"/>
                <a:cs typeface="Arial"/>
              </a:rPr>
              <a:t>fail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30" dirty="0">
                <a:latin typeface="Arial"/>
                <a:cs typeface="Arial"/>
              </a:rPr>
              <a:t>reject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40" dirty="0">
                <a:latin typeface="Arial"/>
                <a:cs typeface="Arial"/>
              </a:rPr>
              <a:t>null  </a:t>
            </a:r>
            <a:r>
              <a:rPr sz="1200" spc="-25" dirty="0">
                <a:latin typeface="Arial"/>
                <a:cs typeface="Arial"/>
              </a:rPr>
              <a:t>hypothesis </a:t>
            </a:r>
            <a:r>
              <a:rPr sz="1200" spc="-45" dirty="0">
                <a:latin typeface="Arial"/>
                <a:cs typeface="Arial"/>
              </a:rPr>
              <a:t>even </a:t>
            </a:r>
            <a:r>
              <a:rPr sz="1200" spc="-25" dirty="0">
                <a:latin typeface="Arial"/>
                <a:cs typeface="Arial"/>
              </a:rPr>
              <a:t>when </a:t>
            </a:r>
            <a:r>
              <a:rPr sz="1200" spc="-20" dirty="0">
                <a:latin typeface="Arial"/>
                <a:cs typeface="Arial"/>
              </a:rPr>
              <a:t>we should </a:t>
            </a:r>
            <a:r>
              <a:rPr sz="1200" spc="-30" dirty="0">
                <a:latin typeface="Arial"/>
                <a:cs typeface="Arial"/>
              </a:rPr>
              <a:t>reject</a:t>
            </a:r>
            <a:r>
              <a:rPr sz="1200" spc="13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it?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127635">
              <a:lnSpc>
                <a:spcPct val="100000"/>
              </a:lnSpc>
            </a:pPr>
            <a:r>
              <a:rPr sz="1100" dirty="0">
                <a:solidFill>
                  <a:srgbClr val="024F84"/>
                </a:solidFill>
                <a:latin typeface="DejaVu Sans"/>
                <a:cs typeface="DejaVu Sans"/>
              </a:rPr>
              <a:t>▶ </a:t>
            </a:r>
            <a:r>
              <a:rPr sz="1200" spc="-5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answer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5" dirty="0">
                <a:latin typeface="Arial"/>
                <a:cs typeface="Arial"/>
              </a:rPr>
              <a:t>not </a:t>
            </a:r>
            <a:r>
              <a:rPr sz="1200" spc="-20" dirty="0">
                <a:latin typeface="Arial"/>
                <a:cs typeface="Arial"/>
              </a:rPr>
              <a:t>obvious,</a:t>
            </a:r>
            <a:r>
              <a:rPr sz="1200" dirty="0">
                <a:latin typeface="Arial"/>
                <a:cs typeface="Arial"/>
              </a:rPr>
              <a:t> but</a:t>
            </a:r>
            <a:endParaRPr sz="1200">
              <a:latin typeface="Arial"/>
              <a:cs typeface="Arial"/>
            </a:endParaRPr>
          </a:p>
          <a:p>
            <a:pPr marL="607060" marR="5080" indent="-137795">
              <a:lnSpc>
                <a:spcPct val="100000"/>
              </a:lnSpc>
              <a:spcBef>
                <a:spcPts val="80"/>
              </a:spcBef>
              <a:buClr>
                <a:srgbClr val="024F84"/>
              </a:buClr>
              <a:buChar char="–"/>
              <a:tabLst>
                <a:tab pos="607695" algn="l"/>
              </a:tabLst>
            </a:pPr>
            <a:r>
              <a:rPr sz="1000" spc="-40" dirty="0">
                <a:latin typeface="Arial"/>
                <a:cs typeface="Arial"/>
              </a:rPr>
              <a:t>If </a:t>
            </a:r>
            <a:r>
              <a:rPr sz="1000" spc="-20" dirty="0">
                <a:latin typeface="Arial"/>
                <a:cs typeface="Arial"/>
              </a:rPr>
              <a:t>the true </a:t>
            </a:r>
            <a:r>
              <a:rPr sz="1000" spc="-15" dirty="0">
                <a:latin typeface="Arial"/>
                <a:cs typeface="Arial"/>
              </a:rPr>
              <a:t>population </a:t>
            </a:r>
            <a:r>
              <a:rPr sz="1000" spc="-35" dirty="0">
                <a:latin typeface="Arial"/>
                <a:cs typeface="Arial"/>
              </a:rPr>
              <a:t>average is </a:t>
            </a:r>
            <a:r>
              <a:rPr sz="1000" spc="-40" dirty="0">
                <a:latin typeface="Arial"/>
                <a:cs typeface="Arial"/>
              </a:rPr>
              <a:t>very </a:t>
            </a:r>
            <a:r>
              <a:rPr sz="1000" spc="-20" dirty="0">
                <a:latin typeface="Arial"/>
                <a:cs typeface="Arial"/>
              </a:rPr>
              <a:t>close </a:t>
            </a:r>
            <a:r>
              <a:rPr sz="1000" spc="5" dirty="0">
                <a:latin typeface="Arial"/>
                <a:cs typeface="Arial"/>
              </a:rPr>
              <a:t>to </a:t>
            </a:r>
            <a:r>
              <a:rPr sz="1000" spc="-20" dirty="0">
                <a:latin typeface="Arial"/>
                <a:cs typeface="Arial"/>
              </a:rPr>
              <a:t>the </a:t>
            </a:r>
            <a:r>
              <a:rPr sz="1000" spc="-35" dirty="0">
                <a:latin typeface="Arial"/>
                <a:cs typeface="Arial"/>
              </a:rPr>
              <a:t>null </a:t>
            </a:r>
            <a:r>
              <a:rPr sz="1000" spc="-20" dirty="0">
                <a:latin typeface="Arial"/>
                <a:cs typeface="Arial"/>
              </a:rPr>
              <a:t>hypothesis  </a:t>
            </a:r>
            <a:r>
              <a:rPr sz="1000" spc="-35" dirty="0">
                <a:latin typeface="Arial"/>
                <a:cs typeface="Arial"/>
              </a:rPr>
              <a:t>value, </a:t>
            </a:r>
            <a:r>
              <a:rPr sz="1000" spc="-15" dirty="0">
                <a:latin typeface="Arial"/>
                <a:cs typeface="Arial"/>
              </a:rPr>
              <a:t>it </a:t>
            </a:r>
            <a:r>
              <a:rPr sz="1000" spc="-30" dirty="0">
                <a:latin typeface="Arial"/>
                <a:cs typeface="Arial"/>
              </a:rPr>
              <a:t>will </a:t>
            </a:r>
            <a:r>
              <a:rPr sz="1000" spc="-15" dirty="0">
                <a:latin typeface="Arial"/>
                <a:cs typeface="Arial"/>
              </a:rPr>
              <a:t>be </a:t>
            </a:r>
            <a:r>
              <a:rPr sz="1000" spc="-20" dirty="0">
                <a:latin typeface="Arial"/>
                <a:cs typeface="Arial"/>
              </a:rPr>
              <a:t>difﬁcult </a:t>
            </a:r>
            <a:r>
              <a:rPr sz="1000" spc="5" dirty="0">
                <a:latin typeface="Arial"/>
                <a:cs typeface="Arial"/>
              </a:rPr>
              <a:t>to </a:t>
            </a:r>
            <a:r>
              <a:rPr sz="1000" spc="-5" dirty="0">
                <a:latin typeface="Arial"/>
                <a:cs typeface="Arial"/>
              </a:rPr>
              <a:t>detect </a:t>
            </a:r>
            <a:r>
              <a:rPr sz="1000" spc="-45" dirty="0">
                <a:latin typeface="Arial"/>
                <a:cs typeface="Arial"/>
              </a:rPr>
              <a:t>a </a:t>
            </a:r>
            <a:r>
              <a:rPr sz="1000" spc="-30" dirty="0">
                <a:latin typeface="Arial"/>
                <a:cs typeface="Arial"/>
              </a:rPr>
              <a:t>difference </a:t>
            </a:r>
            <a:r>
              <a:rPr sz="1000" spc="-40" dirty="0">
                <a:latin typeface="Arial"/>
                <a:cs typeface="Arial"/>
              </a:rPr>
              <a:t>(and </a:t>
            </a:r>
            <a:r>
              <a:rPr sz="1000" spc="-25" dirty="0">
                <a:latin typeface="Arial"/>
                <a:cs typeface="Arial"/>
              </a:rPr>
              <a:t>reject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i="1" spc="-20" dirty="0">
                <a:latin typeface="Times New Roman"/>
                <a:cs typeface="Times New Roman"/>
              </a:rPr>
              <a:t>H</a:t>
            </a:r>
            <a:r>
              <a:rPr sz="1050" spc="-30" baseline="-11904" dirty="0">
                <a:latin typeface="Georgia"/>
                <a:cs typeface="Georgia"/>
              </a:rPr>
              <a:t>0</a:t>
            </a:r>
            <a:r>
              <a:rPr sz="1000" spc="-20" dirty="0">
                <a:latin typeface="Arial"/>
                <a:cs typeface="Arial"/>
              </a:rPr>
              <a:t>).</a:t>
            </a:r>
            <a:endParaRPr sz="1000">
              <a:latin typeface="Arial"/>
              <a:cs typeface="Arial"/>
            </a:endParaRPr>
          </a:p>
          <a:p>
            <a:pPr marL="607060" marR="339725" indent="-137795">
              <a:lnSpc>
                <a:spcPct val="100000"/>
              </a:lnSpc>
              <a:spcBef>
                <a:spcPts val="1185"/>
              </a:spcBef>
              <a:buClr>
                <a:srgbClr val="024F84"/>
              </a:buClr>
              <a:buChar char="–"/>
              <a:tabLst>
                <a:tab pos="607695" algn="l"/>
              </a:tabLst>
            </a:pPr>
            <a:r>
              <a:rPr sz="1000" spc="-40" dirty="0">
                <a:latin typeface="Arial"/>
                <a:cs typeface="Arial"/>
              </a:rPr>
              <a:t>If </a:t>
            </a:r>
            <a:r>
              <a:rPr sz="1000" spc="-20" dirty="0">
                <a:latin typeface="Arial"/>
                <a:cs typeface="Arial"/>
              </a:rPr>
              <a:t>the true </a:t>
            </a:r>
            <a:r>
              <a:rPr sz="1000" spc="-15" dirty="0">
                <a:latin typeface="Arial"/>
                <a:cs typeface="Arial"/>
              </a:rPr>
              <a:t>population </a:t>
            </a:r>
            <a:r>
              <a:rPr sz="1000" spc="-35" dirty="0">
                <a:latin typeface="Arial"/>
                <a:cs typeface="Arial"/>
              </a:rPr>
              <a:t>average is </a:t>
            </a:r>
            <a:r>
              <a:rPr sz="1000" spc="-40" dirty="0">
                <a:latin typeface="Arial"/>
                <a:cs typeface="Arial"/>
              </a:rPr>
              <a:t>very </a:t>
            </a:r>
            <a:r>
              <a:rPr sz="1000" spc="-25" dirty="0">
                <a:latin typeface="Arial"/>
                <a:cs typeface="Arial"/>
              </a:rPr>
              <a:t>different </a:t>
            </a:r>
            <a:r>
              <a:rPr sz="1000" spc="-20" dirty="0">
                <a:latin typeface="Arial"/>
                <a:cs typeface="Arial"/>
              </a:rPr>
              <a:t>from the </a:t>
            </a:r>
            <a:r>
              <a:rPr sz="1000" spc="-35" dirty="0">
                <a:latin typeface="Arial"/>
                <a:cs typeface="Arial"/>
              </a:rPr>
              <a:t>null  </a:t>
            </a:r>
            <a:r>
              <a:rPr sz="1000" spc="-20" dirty="0">
                <a:latin typeface="Arial"/>
                <a:cs typeface="Arial"/>
              </a:rPr>
              <a:t>hypothesis </a:t>
            </a:r>
            <a:r>
              <a:rPr sz="1000" spc="-35" dirty="0">
                <a:latin typeface="Arial"/>
                <a:cs typeface="Arial"/>
              </a:rPr>
              <a:t>value, </a:t>
            </a:r>
            <a:r>
              <a:rPr sz="1000" spc="-15" dirty="0">
                <a:latin typeface="Arial"/>
                <a:cs typeface="Arial"/>
              </a:rPr>
              <a:t>it </a:t>
            </a:r>
            <a:r>
              <a:rPr sz="1000" spc="-30" dirty="0">
                <a:latin typeface="Arial"/>
                <a:cs typeface="Arial"/>
              </a:rPr>
              <a:t>will </a:t>
            </a:r>
            <a:r>
              <a:rPr sz="1000" spc="-15" dirty="0">
                <a:latin typeface="Arial"/>
                <a:cs typeface="Arial"/>
              </a:rPr>
              <a:t>be </a:t>
            </a:r>
            <a:r>
              <a:rPr sz="1000" spc="-35" dirty="0">
                <a:latin typeface="Arial"/>
                <a:cs typeface="Arial"/>
              </a:rPr>
              <a:t>easier </a:t>
            </a:r>
            <a:r>
              <a:rPr sz="1000" spc="5" dirty="0">
                <a:latin typeface="Arial"/>
                <a:cs typeface="Arial"/>
              </a:rPr>
              <a:t>to </a:t>
            </a:r>
            <a:r>
              <a:rPr sz="1000" spc="-5" dirty="0">
                <a:latin typeface="Arial"/>
                <a:cs typeface="Arial"/>
              </a:rPr>
              <a:t>detect </a:t>
            </a:r>
            <a:r>
              <a:rPr sz="1000" spc="-45" dirty="0">
                <a:latin typeface="Arial"/>
                <a:cs typeface="Arial"/>
              </a:rPr>
              <a:t>a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difference.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578" y="-19158"/>
            <a:ext cx="1015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👫</a:t>
            </a:r>
            <a:r>
              <a:rPr lang="en-US" spc="20" dirty="0">
                <a:latin typeface="Arial"/>
                <a:cs typeface="Arial"/>
              </a:rPr>
              <a:t> ⚙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6371" y="57937"/>
            <a:ext cx="1036319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Type </a:t>
            </a:r>
            <a:r>
              <a:rPr sz="1050" spc="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2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error</a:t>
            </a:r>
            <a:r>
              <a:rPr sz="1050" spc="-4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rate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6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411" y="426453"/>
            <a:ext cx="4080510" cy="574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50" dirty="0">
                <a:solidFill>
                  <a:srgbClr val="000000"/>
                </a:solidFill>
                <a:latin typeface="Arial"/>
                <a:cs typeface="Arial"/>
              </a:rPr>
              <a:t>If </a:t>
            </a:r>
            <a:r>
              <a:rPr sz="1200" spc="-20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sz="1200" spc="-35" dirty="0">
                <a:solidFill>
                  <a:srgbClr val="000000"/>
                </a:solidFill>
                <a:latin typeface="Arial"/>
                <a:cs typeface="Arial"/>
              </a:rPr>
              <a:t>alternative </a:t>
            </a:r>
            <a:r>
              <a:rPr sz="1200" spc="-25" dirty="0">
                <a:solidFill>
                  <a:srgbClr val="000000"/>
                </a:solidFill>
                <a:latin typeface="Arial"/>
                <a:cs typeface="Arial"/>
              </a:rPr>
              <a:t>hypothesis </a:t>
            </a:r>
            <a:r>
              <a:rPr sz="1200" spc="-40" dirty="0">
                <a:solidFill>
                  <a:srgbClr val="000000"/>
                </a:solidFill>
                <a:latin typeface="Arial"/>
                <a:cs typeface="Arial"/>
              </a:rPr>
              <a:t>is </a:t>
            </a:r>
            <a:r>
              <a:rPr sz="1200" spc="-30" dirty="0">
                <a:solidFill>
                  <a:srgbClr val="000000"/>
                </a:solidFill>
                <a:latin typeface="Arial"/>
                <a:cs typeface="Arial"/>
              </a:rPr>
              <a:t>actually </a:t>
            </a:r>
            <a:r>
              <a:rPr sz="1200" spc="-20" dirty="0">
                <a:solidFill>
                  <a:srgbClr val="000000"/>
                </a:solidFill>
                <a:latin typeface="Arial"/>
                <a:cs typeface="Arial"/>
              </a:rPr>
              <a:t>true, </a:t>
            </a:r>
            <a:r>
              <a:rPr sz="1200" spc="-15" dirty="0">
                <a:solidFill>
                  <a:srgbClr val="000000"/>
                </a:solidFill>
                <a:latin typeface="Arial"/>
                <a:cs typeface="Arial"/>
              </a:rPr>
              <a:t>what </a:t>
            </a:r>
            <a:r>
              <a:rPr sz="1200" spc="-40" dirty="0">
                <a:solidFill>
                  <a:srgbClr val="000000"/>
                </a:solidFill>
                <a:latin typeface="Arial"/>
                <a:cs typeface="Arial"/>
              </a:rPr>
              <a:t>is </a:t>
            </a:r>
            <a:r>
              <a:rPr sz="1200" spc="-20" dirty="0">
                <a:solidFill>
                  <a:srgbClr val="000000"/>
                </a:solidFill>
                <a:latin typeface="Arial"/>
                <a:cs typeface="Arial"/>
              </a:rPr>
              <a:t>the chance  </a:t>
            </a:r>
            <a:r>
              <a:rPr sz="1200" spc="-10" dirty="0">
                <a:solidFill>
                  <a:srgbClr val="000000"/>
                </a:solidFill>
                <a:latin typeface="Arial"/>
                <a:cs typeface="Arial"/>
              </a:rPr>
              <a:t>that </a:t>
            </a:r>
            <a:r>
              <a:rPr sz="1200" spc="-20" dirty="0">
                <a:solidFill>
                  <a:srgbClr val="000000"/>
                </a:solidFill>
                <a:latin typeface="Arial"/>
                <a:cs typeface="Arial"/>
              </a:rPr>
              <a:t>we </a:t>
            </a:r>
            <a:r>
              <a:rPr sz="1200" spc="-30" dirty="0">
                <a:solidFill>
                  <a:srgbClr val="000000"/>
                </a:solidFill>
                <a:latin typeface="Arial"/>
                <a:cs typeface="Arial"/>
              </a:rPr>
              <a:t>make </a:t>
            </a:r>
            <a:r>
              <a:rPr sz="1200" spc="-5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sz="1200" spc="-75" dirty="0">
                <a:solidFill>
                  <a:srgbClr val="000000"/>
                </a:solidFill>
                <a:latin typeface="Arial"/>
                <a:cs typeface="Arial"/>
              </a:rPr>
              <a:t>Type </a:t>
            </a:r>
            <a:r>
              <a:rPr sz="1200" spc="-10" dirty="0">
                <a:solidFill>
                  <a:srgbClr val="000000"/>
                </a:solidFill>
                <a:latin typeface="Arial"/>
                <a:cs typeface="Arial"/>
              </a:rPr>
              <a:t>2 </a:t>
            </a:r>
            <a:r>
              <a:rPr sz="1200" spc="-55" dirty="0">
                <a:solidFill>
                  <a:srgbClr val="000000"/>
                </a:solidFill>
                <a:latin typeface="Arial"/>
                <a:cs typeface="Arial"/>
              </a:rPr>
              <a:t>Error, </a:t>
            </a:r>
            <a:r>
              <a:rPr sz="1200" spc="-25" dirty="0">
                <a:solidFill>
                  <a:srgbClr val="000000"/>
                </a:solidFill>
                <a:latin typeface="Arial"/>
                <a:cs typeface="Arial"/>
              </a:rPr>
              <a:t>i.e. </a:t>
            </a:r>
            <a:r>
              <a:rPr sz="1200" spc="-20" dirty="0">
                <a:solidFill>
                  <a:srgbClr val="000000"/>
                </a:solidFill>
                <a:latin typeface="Arial"/>
                <a:cs typeface="Arial"/>
              </a:rPr>
              <a:t>we </a:t>
            </a:r>
            <a:r>
              <a:rPr sz="1200" spc="-45" dirty="0">
                <a:solidFill>
                  <a:srgbClr val="000000"/>
                </a:solidFill>
                <a:latin typeface="Arial"/>
                <a:cs typeface="Arial"/>
              </a:rPr>
              <a:t>fail </a:t>
            </a:r>
            <a:r>
              <a:rPr sz="1200" spc="5" dirty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sz="1200" spc="-30" dirty="0">
                <a:solidFill>
                  <a:srgbClr val="000000"/>
                </a:solidFill>
                <a:latin typeface="Arial"/>
                <a:cs typeface="Arial"/>
              </a:rPr>
              <a:t>reject </a:t>
            </a:r>
            <a:r>
              <a:rPr sz="1200" spc="-20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sz="1200" spc="-40" dirty="0">
                <a:solidFill>
                  <a:srgbClr val="000000"/>
                </a:solidFill>
                <a:latin typeface="Arial"/>
                <a:cs typeface="Arial"/>
              </a:rPr>
              <a:t>null  </a:t>
            </a:r>
            <a:r>
              <a:rPr sz="1200" spc="-25" dirty="0">
                <a:solidFill>
                  <a:srgbClr val="000000"/>
                </a:solidFill>
                <a:latin typeface="Arial"/>
                <a:cs typeface="Arial"/>
              </a:rPr>
              <a:t>hypothesis </a:t>
            </a:r>
            <a:r>
              <a:rPr sz="1200" spc="-45" dirty="0">
                <a:solidFill>
                  <a:srgbClr val="000000"/>
                </a:solidFill>
                <a:latin typeface="Arial"/>
                <a:cs typeface="Arial"/>
              </a:rPr>
              <a:t>even </a:t>
            </a:r>
            <a:r>
              <a:rPr sz="1200" spc="-25" dirty="0">
                <a:solidFill>
                  <a:srgbClr val="000000"/>
                </a:solidFill>
                <a:latin typeface="Arial"/>
                <a:cs typeface="Arial"/>
              </a:rPr>
              <a:t>when </a:t>
            </a:r>
            <a:r>
              <a:rPr sz="1200" spc="-20" dirty="0">
                <a:solidFill>
                  <a:srgbClr val="000000"/>
                </a:solidFill>
                <a:latin typeface="Arial"/>
                <a:cs typeface="Arial"/>
              </a:rPr>
              <a:t>we should </a:t>
            </a:r>
            <a:r>
              <a:rPr sz="1200" spc="-30" dirty="0">
                <a:solidFill>
                  <a:srgbClr val="000000"/>
                </a:solidFill>
                <a:latin typeface="Arial"/>
                <a:cs typeface="Arial"/>
              </a:rPr>
              <a:t>reject</a:t>
            </a:r>
            <a:r>
              <a:rPr sz="12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0000"/>
                </a:solidFill>
                <a:latin typeface="Arial"/>
                <a:cs typeface="Arial"/>
              </a:rPr>
              <a:t>it?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600" y="1169766"/>
            <a:ext cx="4001770" cy="136127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00" dirty="0">
                <a:solidFill>
                  <a:srgbClr val="024F84"/>
                </a:solidFill>
                <a:latin typeface="DejaVu Sans"/>
                <a:cs typeface="DejaVu Sans"/>
              </a:rPr>
              <a:t>▶ </a:t>
            </a:r>
            <a:r>
              <a:rPr sz="1200" spc="-5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answer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5" dirty="0">
                <a:latin typeface="Arial"/>
                <a:cs typeface="Arial"/>
              </a:rPr>
              <a:t>not </a:t>
            </a:r>
            <a:r>
              <a:rPr sz="1200" spc="-20" dirty="0">
                <a:latin typeface="Arial"/>
                <a:cs typeface="Arial"/>
              </a:rPr>
              <a:t>obvious,</a:t>
            </a:r>
            <a:r>
              <a:rPr sz="1200" dirty="0">
                <a:latin typeface="Arial"/>
                <a:cs typeface="Arial"/>
              </a:rPr>
              <a:t> but</a:t>
            </a:r>
          </a:p>
          <a:p>
            <a:pPr marL="492125" marR="28575" indent="-137795">
              <a:lnSpc>
                <a:spcPct val="100000"/>
              </a:lnSpc>
              <a:spcBef>
                <a:spcPts val="80"/>
              </a:spcBef>
              <a:buClr>
                <a:srgbClr val="024F84"/>
              </a:buClr>
              <a:buChar char="–"/>
              <a:tabLst>
                <a:tab pos="492125" algn="l"/>
              </a:tabLst>
            </a:pPr>
            <a:r>
              <a:rPr sz="1000" spc="-40" dirty="0">
                <a:latin typeface="Arial"/>
                <a:cs typeface="Arial"/>
              </a:rPr>
              <a:t>If </a:t>
            </a:r>
            <a:r>
              <a:rPr sz="1000" spc="-20" dirty="0">
                <a:latin typeface="Arial"/>
                <a:cs typeface="Arial"/>
              </a:rPr>
              <a:t>the true </a:t>
            </a:r>
            <a:r>
              <a:rPr sz="1000" spc="-15" dirty="0">
                <a:latin typeface="Arial"/>
                <a:cs typeface="Arial"/>
              </a:rPr>
              <a:t>population </a:t>
            </a:r>
            <a:r>
              <a:rPr sz="1000" spc="-35" dirty="0">
                <a:latin typeface="Arial"/>
                <a:cs typeface="Arial"/>
              </a:rPr>
              <a:t>average is </a:t>
            </a:r>
            <a:r>
              <a:rPr sz="1000" spc="-40" dirty="0">
                <a:latin typeface="Arial"/>
                <a:cs typeface="Arial"/>
              </a:rPr>
              <a:t>very </a:t>
            </a:r>
            <a:r>
              <a:rPr sz="1000" spc="-20" dirty="0">
                <a:latin typeface="Arial"/>
                <a:cs typeface="Arial"/>
              </a:rPr>
              <a:t>close </a:t>
            </a:r>
            <a:r>
              <a:rPr sz="1000" spc="5" dirty="0">
                <a:latin typeface="Arial"/>
                <a:cs typeface="Arial"/>
              </a:rPr>
              <a:t>to </a:t>
            </a:r>
            <a:r>
              <a:rPr sz="1000" spc="-20" dirty="0">
                <a:latin typeface="Arial"/>
                <a:cs typeface="Arial"/>
              </a:rPr>
              <a:t>the </a:t>
            </a:r>
            <a:r>
              <a:rPr sz="1000" spc="-35" dirty="0">
                <a:latin typeface="Arial"/>
                <a:cs typeface="Arial"/>
              </a:rPr>
              <a:t>null </a:t>
            </a:r>
            <a:r>
              <a:rPr sz="1000" spc="-20" dirty="0">
                <a:latin typeface="Arial"/>
                <a:cs typeface="Arial"/>
              </a:rPr>
              <a:t>hypothesis  </a:t>
            </a:r>
            <a:r>
              <a:rPr sz="1000" spc="-35" dirty="0">
                <a:latin typeface="Arial"/>
                <a:cs typeface="Arial"/>
              </a:rPr>
              <a:t>value, </a:t>
            </a:r>
            <a:r>
              <a:rPr sz="1000" spc="-15" dirty="0">
                <a:latin typeface="Arial"/>
                <a:cs typeface="Arial"/>
              </a:rPr>
              <a:t>it </a:t>
            </a:r>
            <a:r>
              <a:rPr sz="1000" spc="-30" dirty="0">
                <a:latin typeface="Arial"/>
                <a:cs typeface="Arial"/>
              </a:rPr>
              <a:t>will </a:t>
            </a:r>
            <a:r>
              <a:rPr sz="1000" spc="-15" dirty="0">
                <a:latin typeface="Arial"/>
                <a:cs typeface="Arial"/>
              </a:rPr>
              <a:t>be </a:t>
            </a:r>
            <a:r>
              <a:rPr sz="1000" spc="-20" dirty="0">
                <a:latin typeface="Arial"/>
                <a:cs typeface="Arial"/>
              </a:rPr>
              <a:t>difﬁcult </a:t>
            </a:r>
            <a:r>
              <a:rPr sz="1000" spc="5" dirty="0">
                <a:latin typeface="Arial"/>
                <a:cs typeface="Arial"/>
              </a:rPr>
              <a:t>to </a:t>
            </a:r>
            <a:r>
              <a:rPr sz="1000" spc="-5" dirty="0">
                <a:latin typeface="Arial"/>
                <a:cs typeface="Arial"/>
              </a:rPr>
              <a:t>detect </a:t>
            </a:r>
            <a:r>
              <a:rPr sz="1000" spc="-45" dirty="0">
                <a:latin typeface="Arial"/>
                <a:cs typeface="Arial"/>
              </a:rPr>
              <a:t>a </a:t>
            </a:r>
            <a:r>
              <a:rPr sz="1000" spc="-30" dirty="0">
                <a:latin typeface="Arial"/>
                <a:cs typeface="Arial"/>
              </a:rPr>
              <a:t>difference </a:t>
            </a:r>
            <a:r>
              <a:rPr sz="1000" spc="-40" dirty="0">
                <a:latin typeface="Arial"/>
                <a:cs typeface="Arial"/>
              </a:rPr>
              <a:t>(and </a:t>
            </a:r>
            <a:r>
              <a:rPr sz="1000" spc="-25" dirty="0">
                <a:latin typeface="Arial"/>
                <a:cs typeface="Arial"/>
              </a:rPr>
              <a:t>reject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i="1" spc="-20" dirty="0">
                <a:latin typeface="Times New Roman"/>
                <a:cs typeface="Times New Roman"/>
              </a:rPr>
              <a:t>H</a:t>
            </a:r>
            <a:r>
              <a:rPr sz="1050" spc="-30" baseline="-11904" dirty="0">
                <a:latin typeface="Georgia"/>
                <a:cs typeface="Georgia"/>
              </a:rPr>
              <a:t>0</a:t>
            </a:r>
            <a:r>
              <a:rPr sz="1000" spc="-20" dirty="0">
                <a:latin typeface="Arial"/>
                <a:cs typeface="Arial"/>
              </a:rPr>
              <a:t>).</a:t>
            </a:r>
            <a:endParaRPr sz="1000" dirty="0">
              <a:latin typeface="Arial"/>
              <a:cs typeface="Arial"/>
            </a:endParaRPr>
          </a:p>
          <a:p>
            <a:pPr marL="492125" marR="363220" indent="-137795">
              <a:lnSpc>
                <a:spcPct val="100000"/>
              </a:lnSpc>
              <a:spcBef>
                <a:spcPts val="1190"/>
              </a:spcBef>
              <a:buClr>
                <a:srgbClr val="024F84"/>
              </a:buClr>
              <a:buChar char="–"/>
              <a:tabLst>
                <a:tab pos="492125" algn="l"/>
              </a:tabLst>
            </a:pPr>
            <a:r>
              <a:rPr sz="1000" spc="-40" dirty="0">
                <a:latin typeface="Arial"/>
                <a:cs typeface="Arial"/>
              </a:rPr>
              <a:t>If </a:t>
            </a:r>
            <a:r>
              <a:rPr sz="1000" spc="-20" dirty="0">
                <a:latin typeface="Arial"/>
                <a:cs typeface="Arial"/>
              </a:rPr>
              <a:t>the true </a:t>
            </a:r>
            <a:r>
              <a:rPr sz="1000" spc="-15" dirty="0">
                <a:latin typeface="Arial"/>
                <a:cs typeface="Arial"/>
              </a:rPr>
              <a:t>population </a:t>
            </a:r>
            <a:r>
              <a:rPr sz="1000" spc="-35" dirty="0">
                <a:latin typeface="Arial"/>
                <a:cs typeface="Arial"/>
              </a:rPr>
              <a:t>average is </a:t>
            </a:r>
            <a:r>
              <a:rPr sz="1000" spc="-40" dirty="0">
                <a:latin typeface="Arial"/>
                <a:cs typeface="Arial"/>
              </a:rPr>
              <a:t>very </a:t>
            </a:r>
            <a:r>
              <a:rPr sz="1000" spc="-25" dirty="0">
                <a:latin typeface="Arial"/>
                <a:cs typeface="Arial"/>
              </a:rPr>
              <a:t>different </a:t>
            </a:r>
            <a:r>
              <a:rPr sz="1000" spc="-20" dirty="0">
                <a:latin typeface="Arial"/>
                <a:cs typeface="Arial"/>
              </a:rPr>
              <a:t>from the </a:t>
            </a:r>
            <a:r>
              <a:rPr sz="1000" spc="-35" dirty="0">
                <a:latin typeface="Arial"/>
                <a:cs typeface="Arial"/>
              </a:rPr>
              <a:t>null  </a:t>
            </a:r>
            <a:r>
              <a:rPr sz="1000" spc="-20" dirty="0">
                <a:latin typeface="Arial"/>
                <a:cs typeface="Arial"/>
              </a:rPr>
              <a:t>hypothesis </a:t>
            </a:r>
            <a:r>
              <a:rPr sz="1000" spc="-35" dirty="0">
                <a:latin typeface="Arial"/>
                <a:cs typeface="Arial"/>
              </a:rPr>
              <a:t>value, </a:t>
            </a:r>
            <a:r>
              <a:rPr sz="1000" spc="-15" dirty="0">
                <a:latin typeface="Arial"/>
                <a:cs typeface="Arial"/>
              </a:rPr>
              <a:t>it </a:t>
            </a:r>
            <a:r>
              <a:rPr sz="1000" spc="-30" dirty="0">
                <a:latin typeface="Arial"/>
                <a:cs typeface="Arial"/>
              </a:rPr>
              <a:t>will </a:t>
            </a:r>
            <a:r>
              <a:rPr sz="1000" spc="-15" dirty="0">
                <a:latin typeface="Arial"/>
                <a:cs typeface="Arial"/>
              </a:rPr>
              <a:t>be </a:t>
            </a:r>
            <a:r>
              <a:rPr sz="1000" spc="-35" dirty="0">
                <a:latin typeface="Arial"/>
                <a:cs typeface="Arial"/>
              </a:rPr>
              <a:t>easier </a:t>
            </a:r>
            <a:r>
              <a:rPr sz="1000" spc="5" dirty="0">
                <a:latin typeface="Arial"/>
                <a:cs typeface="Arial"/>
              </a:rPr>
              <a:t>to </a:t>
            </a:r>
            <a:r>
              <a:rPr sz="1000" spc="-5" dirty="0">
                <a:latin typeface="Arial"/>
                <a:cs typeface="Arial"/>
              </a:rPr>
              <a:t>detect </a:t>
            </a:r>
            <a:r>
              <a:rPr sz="1000" spc="-45" dirty="0">
                <a:latin typeface="Arial"/>
                <a:cs typeface="Arial"/>
              </a:rPr>
              <a:t>a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difference</a:t>
            </a:r>
            <a:r>
              <a:rPr sz="1000" spc="-25" dirty="0" smtClean="0">
                <a:latin typeface="Arial"/>
                <a:cs typeface="Arial"/>
              </a:rPr>
              <a:t>.</a:t>
            </a:r>
            <a:endParaRPr sz="1550" dirty="0">
              <a:latin typeface="Times New Roman"/>
              <a:cs typeface="Times New Roman"/>
            </a:endParaRPr>
          </a:p>
          <a:p>
            <a:pPr marL="194310" marR="209550" indent="-182245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024F84"/>
                </a:solidFill>
                <a:latin typeface="DejaVu Sans"/>
                <a:cs typeface="DejaVu Sans"/>
              </a:rPr>
              <a:t>▶ </a:t>
            </a:r>
            <a:r>
              <a:rPr sz="1200" spc="-40" dirty="0">
                <a:latin typeface="Arial"/>
                <a:cs typeface="Arial"/>
              </a:rPr>
              <a:t>Therefore, </a:t>
            </a:r>
            <a:r>
              <a:rPr sz="1200" i="1" spc="60" dirty="0">
                <a:latin typeface="Times New Roman"/>
                <a:cs typeface="Times New Roman"/>
              </a:rPr>
              <a:t>β </a:t>
            </a:r>
            <a:r>
              <a:rPr sz="1200" spc="-15" dirty="0">
                <a:latin typeface="Arial"/>
                <a:cs typeface="Arial"/>
              </a:rPr>
              <a:t>must depend </a:t>
            </a:r>
            <a:r>
              <a:rPr sz="1200" spc="-20" dirty="0">
                <a:latin typeface="Arial"/>
                <a:cs typeface="Arial"/>
              </a:rPr>
              <a:t>on the </a:t>
            </a:r>
            <a:r>
              <a:rPr sz="1200" i="1" spc="-25" dirty="0">
                <a:solidFill>
                  <a:srgbClr val="024F84"/>
                </a:solidFill>
                <a:latin typeface="Arial"/>
                <a:cs typeface="Arial"/>
              </a:rPr>
              <a:t>effect </a:t>
            </a:r>
            <a:r>
              <a:rPr sz="1200" i="1" spc="-55" dirty="0">
                <a:solidFill>
                  <a:srgbClr val="024F84"/>
                </a:solidFill>
                <a:latin typeface="Arial"/>
                <a:cs typeface="Arial"/>
              </a:rPr>
              <a:t>size </a:t>
            </a:r>
            <a:r>
              <a:rPr sz="1200" spc="-75" dirty="0">
                <a:latin typeface="Arial"/>
                <a:cs typeface="Arial"/>
              </a:rPr>
              <a:t>(</a:t>
            </a:r>
            <a:r>
              <a:rPr sz="1200" i="1" spc="-75" dirty="0">
                <a:latin typeface="Times New Roman"/>
                <a:cs typeface="Times New Roman"/>
              </a:rPr>
              <a:t>δ</a:t>
            </a:r>
            <a:r>
              <a:rPr sz="1200" spc="-75" dirty="0">
                <a:latin typeface="Arial"/>
                <a:cs typeface="Arial"/>
              </a:rPr>
              <a:t>)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5" dirty="0">
                <a:latin typeface="Arial"/>
                <a:cs typeface="Arial"/>
              </a:rPr>
              <a:t>some  </a:t>
            </a:r>
            <a:r>
              <a:rPr sz="1200" spc="-30" dirty="0" smtClean="0">
                <a:latin typeface="Arial"/>
                <a:cs typeface="Arial"/>
              </a:rPr>
              <a:t>way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578" y="-19158"/>
            <a:ext cx="1015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👫</a:t>
            </a:r>
            <a:r>
              <a:rPr lang="en-US" spc="20" dirty="0">
                <a:latin typeface="Arial"/>
                <a:cs typeface="Arial"/>
              </a:rPr>
              <a:t> ⚙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1085" y="2560713"/>
            <a:ext cx="25908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To ↑ power/↓ </a:t>
            </a:r>
            <a:r>
              <a:rPr lang="el-GR" sz="1200" b="1" u="sng" dirty="0" smtClean="0"/>
              <a:t>β</a:t>
            </a:r>
            <a:r>
              <a:rPr lang="en-US" sz="1200" b="1" u="sng" dirty="0" smtClean="0"/>
              <a:t> you can: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↑ 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↑ </a:t>
            </a:r>
            <a:r>
              <a:rPr lang="el-GR" sz="1200" dirty="0" smtClean="0"/>
              <a:t>δ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↑ </a:t>
            </a:r>
            <a:r>
              <a:rPr lang="el-GR" sz="1200" dirty="0" smtClean="0"/>
              <a:t>α</a:t>
            </a:r>
            <a:endParaRPr lang="en-US" sz="12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319375"/>
            <a:ext cx="4536186" cy="32446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-5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oto Sans CJK JP Regular"/>
                <a:cs typeface="Noto Sans CJK JP Regular"/>
              </a:rPr>
              <a:t>Housekeeping</a:t>
            </a:r>
            <a:endParaRPr sz="1450" dirty="0">
              <a:solidFill>
                <a:schemeClr val="tx2">
                  <a:lumMod val="20000"/>
                  <a:lumOff val="80000"/>
                </a:schemeClr>
              </a:solidFill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dirty="0">
                <a:solidFill>
                  <a:schemeClr val="tx2"/>
                </a:solidFill>
                <a:latin typeface="Noto Sans CJK JP Regular"/>
                <a:cs typeface="Noto Sans CJK JP Regular"/>
              </a:rPr>
              <a:t>Main</a:t>
            </a:r>
            <a:r>
              <a:rPr sz="1050" spc="65" dirty="0">
                <a:solidFill>
                  <a:schemeClr val="tx2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5" dirty="0" smtClean="0">
                <a:solidFill>
                  <a:schemeClr val="tx2"/>
                </a:solidFill>
                <a:latin typeface="Noto Sans CJK JP Regular"/>
                <a:cs typeface="Noto Sans CJK JP Regular"/>
              </a:rPr>
              <a:t>ideas</a:t>
            </a:r>
            <a:endParaRPr lang="en-US" sz="1050" dirty="0">
              <a:solidFill>
                <a:schemeClr val="tx2"/>
              </a:solidFill>
              <a:latin typeface="Noto Sans CJK JP Regular"/>
              <a:cs typeface="Noto Sans CJK JP Regular"/>
            </a:endParaRPr>
          </a:p>
          <a:p>
            <a:pPr marL="12700">
              <a:tabLst>
                <a:tab pos="167005" algn="l"/>
              </a:tabLst>
            </a:pPr>
            <a:r>
              <a:rPr lang="en-US" sz="1050" spc="-50" dirty="0">
                <a:latin typeface="Arial"/>
                <a:cs typeface="Arial"/>
              </a:rPr>
              <a:t>The </a:t>
            </a:r>
            <a:r>
              <a:rPr lang="en-US" sz="1050" spc="-40" dirty="0">
                <a:latin typeface="Arial"/>
                <a:cs typeface="Arial"/>
              </a:rPr>
              <a:t>role </a:t>
            </a:r>
            <a:r>
              <a:rPr lang="en-US" sz="1050" spc="-15" dirty="0">
                <a:latin typeface="Arial"/>
                <a:cs typeface="Arial"/>
              </a:rPr>
              <a:t>of </a:t>
            </a:r>
            <a:r>
              <a:rPr lang="en-US" sz="1050" spc="-50" dirty="0">
                <a:latin typeface="Arial"/>
                <a:cs typeface="Arial"/>
              </a:rPr>
              <a:t>a </a:t>
            </a:r>
            <a:r>
              <a:rPr lang="en-US" sz="1050" spc="-25" dirty="0">
                <a:latin typeface="Arial"/>
                <a:cs typeface="Arial"/>
              </a:rPr>
              <a:t>statistician </a:t>
            </a:r>
            <a:r>
              <a:rPr lang="en-US" sz="1050" spc="-40" dirty="0">
                <a:latin typeface="Arial"/>
                <a:cs typeface="Arial"/>
              </a:rPr>
              <a:t>is </a:t>
            </a:r>
            <a:r>
              <a:rPr lang="en-US" sz="1050" spc="-5" dirty="0">
                <a:latin typeface="Arial"/>
                <a:cs typeface="Arial"/>
              </a:rPr>
              <a:t>not </a:t>
            </a:r>
            <a:r>
              <a:rPr lang="en-US" sz="1050" spc="-25" dirty="0">
                <a:latin typeface="Arial"/>
                <a:cs typeface="Arial"/>
              </a:rPr>
              <a:t>just </a:t>
            </a:r>
            <a:r>
              <a:rPr lang="en-US" sz="1050" spc="-40" dirty="0">
                <a:latin typeface="Arial"/>
                <a:cs typeface="Arial"/>
              </a:rPr>
              <a:t>in </a:t>
            </a:r>
            <a:r>
              <a:rPr lang="en-US" sz="1050" spc="-20" dirty="0">
                <a:latin typeface="Arial"/>
                <a:cs typeface="Arial"/>
              </a:rPr>
              <a:t>the </a:t>
            </a:r>
            <a:r>
              <a:rPr lang="en-US" sz="1050" spc="-45" dirty="0">
                <a:latin typeface="Arial"/>
                <a:cs typeface="Arial"/>
              </a:rPr>
              <a:t>analysis </a:t>
            </a:r>
            <a:r>
              <a:rPr lang="en-US" sz="1050" spc="-15" dirty="0">
                <a:latin typeface="Arial"/>
                <a:cs typeface="Arial"/>
              </a:rPr>
              <a:t>of </a:t>
            </a:r>
            <a:r>
              <a:rPr lang="en-US" sz="1050" spc="-20" dirty="0">
                <a:latin typeface="Arial"/>
                <a:cs typeface="Arial"/>
              </a:rPr>
              <a:t>data  </a:t>
            </a:r>
            <a:r>
              <a:rPr lang="en-US" sz="1050" dirty="0">
                <a:latin typeface="Arial"/>
                <a:cs typeface="Arial"/>
              </a:rPr>
              <a:t>but </a:t>
            </a:r>
            <a:r>
              <a:rPr lang="en-US" sz="1050" spc="-35" dirty="0">
                <a:latin typeface="Arial"/>
                <a:cs typeface="Arial"/>
              </a:rPr>
              <a:t>also </a:t>
            </a:r>
            <a:r>
              <a:rPr lang="en-US" sz="1050" spc="-40" dirty="0">
                <a:latin typeface="Arial"/>
                <a:cs typeface="Arial"/>
              </a:rPr>
              <a:t>in </a:t>
            </a:r>
            <a:r>
              <a:rPr lang="en-US" sz="1050" spc="-30" dirty="0">
                <a:latin typeface="Arial"/>
                <a:cs typeface="Arial"/>
              </a:rPr>
              <a:t>planning </a:t>
            </a:r>
            <a:r>
              <a:rPr lang="en-US" sz="1050" spc="-25" dirty="0">
                <a:latin typeface="Arial"/>
                <a:cs typeface="Arial"/>
              </a:rPr>
              <a:t>and design </a:t>
            </a:r>
            <a:r>
              <a:rPr lang="en-US" sz="1050" spc="-15" dirty="0">
                <a:latin typeface="Arial"/>
                <a:cs typeface="Arial"/>
              </a:rPr>
              <a:t>of </a:t>
            </a:r>
            <a:r>
              <a:rPr lang="en-US" sz="1050" spc="-50" dirty="0">
                <a:latin typeface="Arial"/>
                <a:cs typeface="Arial"/>
              </a:rPr>
              <a:t>a</a:t>
            </a:r>
            <a:r>
              <a:rPr lang="en-US" sz="1050" spc="160" dirty="0">
                <a:latin typeface="Arial"/>
                <a:cs typeface="Arial"/>
              </a:rPr>
              <a:t> </a:t>
            </a:r>
            <a:r>
              <a:rPr lang="en-US" sz="1050" spc="-30" dirty="0">
                <a:latin typeface="Arial"/>
                <a:cs typeface="Arial"/>
              </a:rPr>
              <a:t>study</a:t>
            </a:r>
            <a:r>
              <a:rPr lang="en-US" sz="1050" spc="-30" dirty="0" smtClean="0">
                <a:latin typeface="Arial"/>
                <a:cs typeface="Arial"/>
              </a:rPr>
              <a:t>.</a:t>
            </a:r>
            <a:endParaRPr lang="en-US" sz="1050" spc="-15" dirty="0" smtClean="0">
              <a:latin typeface="Noto Sans CJK JP Regular"/>
              <a:cs typeface="Noto Sans CJK JP Regular"/>
            </a:endParaRPr>
          </a:p>
          <a:p>
            <a:pPr marL="469900" marR="40005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u="sng" spc="-1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Considerations when selecting </a:t>
            </a:r>
            <a:r>
              <a:rPr lang="en-US" sz="1050" b="1" u="sng" spc="-1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sample size:</a:t>
            </a:r>
          </a:p>
          <a:p>
            <a:pPr marL="927100" marR="400050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-1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Not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every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statistically signiﬁcant 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result 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is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practically  signiﬁcant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469900" lvl="2" indent="276860">
              <a:spcBef>
                <a:spcPts val="95"/>
              </a:spcBef>
              <a:buFontTx/>
              <a:buAutoNum type="arabicPeriod"/>
              <a:tabLst>
                <a:tab pos="443865" algn="l"/>
              </a:tabLst>
            </a:pPr>
            <a:r>
              <a:rPr lang="en-US" sz="1050" u="sng" spc="-15" dirty="0">
                <a:latin typeface="Noto Sans CJK JP Regular"/>
                <a:cs typeface="Noto Sans CJK JP Regular"/>
              </a:rPr>
              <a:t>Considerations when selecting </a:t>
            </a:r>
            <a:r>
              <a:rPr lang="en-US" sz="1050" b="1" u="sng" spc="-15" dirty="0" smtClean="0">
                <a:latin typeface="Noto Sans CJK JP Regular"/>
                <a:cs typeface="Noto Sans CJK JP Regular"/>
              </a:rPr>
              <a:t>significance level:</a:t>
            </a:r>
            <a:endParaRPr lang="en-US" sz="1050" b="1" spc="-5" dirty="0" smtClean="0">
              <a:latin typeface="Noto Sans CJK JP Regular"/>
              <a:cs typeface="Noto Sans CJK JP Regular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-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Hypothesis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tests </a:t>
            </a:r>
            <a:r>
              <a:rPr sz="1050" spc="-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have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error </a:t>
            </a:r>
            <a:r>
              <a:rPr sz="1050" spc="-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rates 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associated </a:t>
            </a:r>
            <a:r>
              <a:rPr sz="1050" spc="-4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with</a:t>
            </a:r>
            <a:r>
              <a:rPr sz="1050" spc="-7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them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🔍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👫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⚙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sz="1050" spc="-3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Type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1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error 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rate </a:t>
            </a:r>
            <a:r>
              <a:rPr sz="1050" spc="6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=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signiﬁcance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level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/>
              <a:t>🔍 ✋ </a:t>
            </a:r>
            <a:r>
              <a:rPr lang="en-US" sz="1050" spc="20" dirty="0" smtClean="0">
                <a:latin typeface="Arial"/>
                <a:cs typeface="Arial"/>
              </a:rPr>
              <a:t>⚙</a:t>
            </a:r>
            <a:r>
              <a:rPr lang="en-US" sz="1050" dirty="0" smtClean="0"/>
              <a:t> </a:t>
            </a:r>
            <a:r>
              <a:rPr sz="1050" spc="-10" dirty="0" smtClean="0">
                <a:latin typeface="Noto Sans CJK JP Regular"/>
                <a:cs typeface="Noto Sans CJK JP Regular"/>
              </a:rPr>
              <a:t>Calculating </a:t>
            </a:r>
            <a:r>
              <a:rPr sz="1050" spc="-30" dirty="0">
                <a:latin typeface="Noto Sans CJK JP Regular"/>
                <a:cs typeface="Noto Sans CJK JP Regular"/>
              </a:rPr>
              <a:t>the </a:t>
            </a:r>
            <a:r>
              <a:rPr sz="1050" spc="-20" dirty="0">
                <a:latin typeface="Noto Sans CJK JP Regular"/>
                <a:cs typeface="Noto Sans CJK JP Regular"/>
              </a:rPr>
              <a:t>power </a:t>
            </a:r>
            <a:r>
              <a:rPr sz="1050" dirty="0">
                <a:latin typeface="Noto Sans CJK JP Regular"/>
                <a:cs typeface="Noto Sans CJK JP Regular"/>
              </a:rPr>
              <a:t>is </a:t>
            </a:r>
            <a:r>
              <a:rPr sz="1050" spc="-10" dirty="0">
                <a:latin typeface="Noto Sans CJK JP Regular"/>
                <a:cs typeface="Noto Sans CJK JP Regular"/>
              </a:rPr>
              <a:t>a </a:t>
            </a:r>
            <a:r>
              <a:rPr sz="1050" spc="-30" dirty="0">
                <a:latin typeface="Noto Sans CJK JP Regular"/>
                <a:cs typeface="Noto Sans CJK JP Regular"/>
              </a:rPr>
              <a:t>two </a:t>
            </a:r>
            <a:r>
              <a:rPr sz="1050" spc="-5" dirty="0">
                <a:latin typeface="Noto Sans CJK JP Regular"/>
                <a:cs typeface="Noto Sans CJK JP Regular"/>
              </a:rPr>
              <a:t>step</a:t>
            </a:r>
            <a:r>
              <a:rPr sz="1050" spc="-50" dirty="0">
                <a:latin typeface="Noto Sans CJK JP Regular"/>
                <a:cs typeface="Noto Sans CJK JP Regular"/>
              </a:rPr>
              <a:t> </a:t>
            </a:r>
            <a:r>
              <a:rPr sz="1050" spc="10" dirty="0">
                <a:latin typeface="Noto Sans CJK JP Regular"/>
                <a:cs typeface="Noto Sans CJK JP Regular"/>
              </a:rPr>
              <a:t>process</a:t>
            </a:r>
            <a:endParaRPr sz="1050" dirty="0">
              <a:latin typeface="Noto Sans CJK JP Regular"/>
              <a:cs typeface="Noto Sans CJK JP Regular"/>
            </a:endParaRPr>
          </a:p>
          <a:p>
            <a:pPr marL="927100" marR="102235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🆕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👫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⚙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sz="1050" spc="-1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Power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goes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up </a:t>
            </a:r>
            <a:r>
              <a:rPr sz="1050" spc="-4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with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eﬀect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size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and </a:t>
            </a:r>
            <a:r>
              <a:rPr sz="1050" spc="-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sample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size,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and 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is 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inversely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proportional </a:t>
            </a:r>
            <a:r>
              <a:rPr sz="1050" spc="-4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with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signiﬁcance </a:t>
            </a:r>
            <a:r>
              <a:rPr sz="1050" spc="-2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level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and standard</a:t>
            </a:r>
            <a:r>
              <a:rPr sz="1050" spc="9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error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🆕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👫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⚙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sz="1050" spc="6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priori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power </a:t>
            </a:r>
            <a:r>
              <a:rPr sz="1050" spc="-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calculations 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determine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desired </a:t>
            </a:r>
            <a:r>
              <a:rPr sz="1050" spc="-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sample</a:t>
            </a:r>
            <a:r>
              <a:rPr sz="1050" spc="1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size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CCCCCC"/>
              </a:buClr>
              <a:buFont typeface="Noto Sans CJK JP Regular"/>
              <a:buAutoNum type="arabicPeriod"/>
            </a:pPr>
            <a:endParaRPr sz="14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+mj-lt"/>
              <a:buAutoNum type="arabicPeriod" startAt="3"/>
              <a:tabLst>
                <a:tab pos="167005" algn="l"/>
              </a:tabLst>
            </a:pPr>
            <a:r>
              <a:rPr sz="1050" spc="-15" dirty="0">
                <a:solidFill>
                  <a:srgbClr val="CCDBE6"/>
                </a:solidFill>
                <a:latin typeface="Noto Sans CJK JP Regular"/>
                <a:cs typeface="Noto Sans CJK JP Regular"/>
              </a:rPr>
              <a:t>Summary</a:t>
            </a:r>
            <a:endParaRPr sz="1050" dirty="0">
              <a:latin typeface="Noto Sans CJK JP Regular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1165080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650" y="434975"/>
            <a:ext cx="4038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✋ </a:t>
            </a:r>
            <a:r>
              <a:rPr lang="en-US" sz="2400" dirty="0" smtClean="0"/>
              <a:t>Let’s calculate the </a:t>
            </a:r>
            <a:r>
              <a:rPr lang="en-US" sz="2400" b="1" dirty="0" smtClean="0"/>
              <a:t>power</a:t>
            </a:r>
            <a:r>
              <a:rPr lang="en-US" sz="2400" dirty="0" smtClean="0"/>
              <a:t> of a test for a given: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Sample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Effect size.</a:t>
            </a:r>
          </a:p>
          <a:p>
            <a:endParaRPr lang="en-US" i="1" dirty="0"/>
          </a:p>
        </p:txBody>
      </p:sp>
      <p:pic>
        <p:nvPicPr>
          <p:cNvPr id="1026" name="Picture 2" descr="Survey, Opinion Research, Voting, Fill, Vote, H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390" y="1801085"/>
            <a:ext cx="1996860" cy="133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04235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3307" y="57937"/>
            <a:ext cx="659130" cy="178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050" spc="-25" dirty="0" smtClean="0">
                <a:solidFill>
                  <a:srgbClr val="FFFFFF"/>
                </a:solidFill>
                <a:latin typeface="Noto Sans CJK JP Regular"/>
                <a:cs typeface="Noto Sans CJK JP Regular"/>
              </a:rPr>
              <a:t>Warm Up</a:t>
            </a:r>
            <a:endParaRPr sz="1050" dirty="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2912" y="470154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912" y="674243"/>
            <a:ext cx="4222115" cy="675132"/>
          </a:xfrm>
          <a:custGeom>
            <a:avLst/>
            <a:gdLst/>
            <a:ahLst/>
            <a:cxnLst/>
            <a:rect l="l" t="t" r="r" b="b"/>
            <a:pathLst>
              <a:path w="4222115" h="1520189">
                <a:moveTo>
                  <a:pt x="0" y="1519936"/>
                </a:moveTo>
                <a:lnTo>
                  <a:pt x="4222115" y="1519936"/>
                </a:lnTo>
                <a:lnTo>
                  <a:pt x="4222115" y="0"/>
                </a:lnTo>
                <a:lnTo>
                  <a:pt x="0" y="0"/>
                </a:lnTo>
                <a:lnTo>
                  <a:pt x="0" y="1519936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/>
              <p:cNvSpPr txBox="1"/>
              <p:nvPr/>
            </p:nvSpPr>
            <p:spPr>
              <a:xfrm>
                <a:off x="171450" y="663007"/>
                <a:ext cx="4123690" cy="614271"/>
              </a:xfrm>
              <a:prstGeom prst="rect">
                <a:avLst/>
              </a:prstGeom>
            </p:spPr>
            <p:txBody>
              <a:bodyPr vert="horz" wrap="square" lIns="0" tIns="59690" rIns="0" bIns="0" rtlCol="0">
                <a:spAutoFit/>
              </a:bodyPr>
              <a:lstStyle/>
              <a:p>
                <a:pPr marL="106680">
                  <a:lnSpc>
                    <a:spcPct val="100000"/>
                  </a:lnSpc>
                  <a:spcBef>
                    <a:spcPts val="450"/>
                  </a:spcBef>
                </a:pPr>
                <a:r>
                  <a:rPr lang="en-US" sz="1200" spc="-30" dirty="0" smtClean="0">
                    <a:solidFill>
                      <a:srgbClr val="1A2E3D"/>
                    </a:solidFill>
                    <a:latin typeface="Arial"/>
                    <a:cs typeface="Arial"/>
                  </a:rPr>
                  <a:t>Below is the sampling </a:t>
                </a:r>
                <a:r>
                  <a:rPr lang="en-US" sz="1200" spc="-30" dirty="0">
                    <a:solidFill>
                      <a:srgbClr val="1A2E3D"/>
                    </a:solidFill>
                    <a:latin typeface="Arial"/>
                    <a:cs typeface="Arial"/>
                  </a:rPr>
                  <a:t>distribution </a:t>
                </a:r>
                <a:r>
                  <a:rPr lang="en-US" sz="1200" spc="-30" dirty="0" smtClean="0">
                    <a:solidFill>
                      <a:srgbClr val="1A2E3D"/>
                    </a:solidFill>
                    <a:latin typeface="Arial"/>
                    <a:cs typeface="Arial"/>
                  </a:rPr>
                  <a:t>of sampling statistics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spc="-30" dirty="0">
                    <a:solidFill>
                      <a:srgbClr val="1A2E3D"/>
                    </a:solidFill>
                    <a:latin typeface="Arial"/>
                    <a:cs typeface="Arial"/>
                  </a:rPr>
                  <a:t>. </a:t>
                </a:r>
                <a:r>
                  <a:rPr lang="en-US" sz="1200" spc="-30" dirty="0">
                    <a:solidFill>
                      <a:srgbClr val="C00000"/>
                    </a:solidFill>
                    <a:latin typeface="Arial"/>
                    <a:cs typeface="Arial"/>
                  </a:rPr>
                  <a:t>What are the types of sample statistics plotted on the x-axis?</a:t>
                </a:r>
                <a:endParaRPr lang="en-US" sz="1200" spc="-20" dirty="0">
                  <a:solidFill>
                    <a:srgbClr val="C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663007"/>
                <a:ext cx="4123690" cy="614271"/>
              </a:xfrm>
              <a:prstGeom prst="rect">
                <a:avLst/>
              </a:prstGeom>
              <a:blipFill>
                <a:blip r:embed="rId2"/>
                <a:stretch>
                  <a:fillRect b="-1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ject 19"/>
          <p:cNvSpPr txBox="1"/>
          <p:nvPr/>
        </p:nvSpPr>
        <p:spPr>
          <a:xfrm>
            <a:off x="4412488" y="3279140"/>
            <a:ext cx="13779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12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1605235"/>
            <a:ext cx="3743325" cy="1478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4850" y="3221677"/>
                <a:ext cx="3505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𝑉𝑎𝑙𝑢𝑒𝑠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sample</m:t>
                      </m:r>
                      <m: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sizes</m:t>
                      </m:r>
                      <m: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are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=20)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3221677"/>
                <a:ext cx="3505200" cy="261610"/>
              </a:xfrm>
              <a:prstGeom prst="rect">
                <a:avLst/>
              </a:prstGeom>
              <a:blipFill>
                <a:blip r:embed="rId4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5443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5248" y="57937"/>
            <a:ext cx="214757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" dirty="0"/>
              <a:t>Example </a:t>
            </a:r>
            <a:r>
              <a:rPr spc="55" dirty="0"/>
              <a:t>- </a:t>
            </a:r>
            <a:r>
              <a:rPr dirty="0"/>
              <a:t>Medical </a:t>
            </a:r>
            <a:r>
              <a:rPr spc="-25" dirty="0"/>
              <a:t>history </a:t>
            </a:r>
            <a:r>
              <a:rPr dirty="0"/>
              <a:t>surveys</a:t>
            </a:r>
          </a:p>
        </p:txBody>
      </p:sp>
      <p:sp>
        <p:nvSpPr>
          <p:cNvPr id="3" name="object 3"/>
          <p:cNvSpPr/>
          <p:nvPr/>
        </p:nvSpPr>
        <p:spPr>
          <a:xfrm>
            <a:off x="192912" y="493395"/>
            <a:ext cx="4222115" cy="2840990"/>
          </a:xfrm>
          <a:custGeom>
            <a:avLst/>
            <a:gdLst/>
            <a:ahLst/>
            <a:cxnLst/>
            <a:rect l="l" t="t" r="r" b="b"/>
            <a:pathLst>
              <a:path w="4222115" h="2840990">
                <a:moveTo>
                  <a:pt x="0" y="2840863"/>
                </a:moveTo>
                <a:lnTo>
                  <a:pt x="4222115" y="2840863"/>
                </a:lnTo>
                <a:lnTo>
                  <a:pt x="4222115" y="0"/>
                </a:lnTo>
                <a:lnTo>
                  <a:pt x="0" y="0"/>
                </a:lnTo>
                <a:lnTo>
                  <a:pt x="0" y="2840863"/>
                </a:lnTo>
                <a:close/>
              </a:path>
            </a:pathLst>
          </a:custGeom>
          <a:solidFill>
            <a:srgbClr val="CCD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0411" y="512813"/>
            <a:ext cx="4127500" cy="28328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5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medical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research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group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recruiting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people </a:t>
            </a:r>
            <a:r>
              <a:rPr sz="1200" spc="5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complete  short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surveys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about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their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medical </a:t>
            </a:r>
            <a:r>
              <a:rPr sz="1200" spc="-35" dirty="0" smtClean="0">
                <a:solidFill>
                  <a:srgbClr val="0E3652"/>
                </a:solidFill>
                <a:latin typeface="Arial"/>
                <a:cs typeface="Arial"/>
              </a:rPr>
              <a:t>history</a:t>
            </a:r>
            <a:r>
              <a:rPr lang="en-US" sz="1200" spc="-35" dirty="0" smtClean="0">
                <a:solidFill>
                  <a:srgbClr val="0E3652"/>
                </a:solidFill>
                <a:latin typeface="Arial"/>
                <a:cs typeface="Arial"/>
              </a:rPr>
              <a:t>. </a:t>
            </a:r>
            <a:r>
              <a:rPr sz="1200" b="1" spc="-30" dirty="0" smtClean="0">
                <a:solidFill>
                  <a:srgbClr val="0E3652"/>
                </a:solidFill>
                <a:latin typeface="Arial"/>
                <a:cs typeface="Arial"/>
              </a:rPr>
              <a:t>So </a:t>
            </a:r>
            <a:r>
              <a:rPr sz="1200" b="1" spc="-55" dirty="0" smtClean="0">
                <a:solidFill>
                  <a:srgbClr val="0E3652"/>
                </a:solidFill>
                <a:latin typeface="Arial"/>
                <a:cs typeface="Arial"/>
              </a:rPr>
              <a:t>far</a:t>
            </a:r>
            <a:r>
              <a:rPr sz="1200" spc="-55" dirty="0">
                <a:solidFill>
                  <a:srgbClr val="0E3652"/>
                </a:solidFill>
                <a:latin typeface="Arial"/>
                <a:cs typeface="Arial"/>
              </a:rPr>
              <a:t>, </a:t>
            </a:r>
            <a:r>
              <a:rPr sz="1200" spc="-20" dirty="0" smtClean="0">
                <a:solidFill>
                  <a:srgbClr val="0E3652"/>
                </a:solidFill>
                <a:latin typeface="Arial"/>
                <a:cs typeface="Arial"/>
              </a:rPr>
              <a:t>people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complete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an </a:t>
            </a:r>
            <a:r>
              <a:rPr sz="1200" b="1" spc="-40" dirty="0">
                <a:solidFill>
                  <a:srgbClr val="0E3652"/>
                </a:solidFill>
                <a:latin typeface="Arial"/>
                <a:cs typeface="Arial"/>
              </a:rPr>
              <a:t>average </a:t>
            </a:r>
            <a:r>
              <a:rPr sz="1200" b="1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200" b="1" spc="-10" dirty="0">
                <a:solidFill>
                  <a:srgbClr val="0E3652"/>
                </a:solidFill>
                <a:latin typeface="Arial"/>
                <a:cs typeface="Arial"/>
              </a:rPr>
              <a:t>4 </a:t>
            </a:r>
            <a:r>
              <a:rPr sz="1200" b="1" spc="-35" dirty="0">
                <a:solidFill>
                  <a:srgbClr val="0E3652"/>
                </a:solidFill>
                <a:latin typeface="Arial"/>
                <a:cs typeface="Arial"/>
              </a:rPr>
              <a:t>surveys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,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with </a:t>
            </a:r>
            <a:r>
              <a:rPr sz="1200" spc="-20" dirty="0" smtClean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b="1" spc="-20" dirty="0">
                <a:solidFill>
                  <a:srgbClr val="0E3652"/>
                </a:solidFill>
                <a:latin typeface="Arial"/>
                <a:cs typeface="Arial"/>
              </a:rPr>
              <a:t>standard </a:t>
            </a:r>
            <a:r>
              <a:rPr sz="1200" b="1" spc="-30" dirty="0">
                <a:solidFill>
                  <a:srgbClr val="0E3652"/>
                </a:solidFill>
                <a:latin typeface="Arial"/>
                <a:cs typeface="Arial"/>
              </a:rPr>
              <a:t>deviation </a:t>
            </a:r>
            <a:r>
              <a:rPr sz="1200" b="1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200" b="1" spc="-5" dirty="0">
                <a:solidFill>
                  <a:srgbClr val="0E3652"/>
                </a:solidFill>
                <a:latin typeface="Arial"/>
                <a:cs typeface="Arial"/>
              </a:rPr>
              <a:t>2.2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surveys. </a:t>
            </a:r>
            <a:endParaRPr lang="en-US" sz="1200" spc="-35" dirty="0" smtClean="0">
              <a:solidFill>
                <a:srgbClr val="0E3652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endParaRPr lang="en-US" sz="1200" spc="-35" dirty="0">
              <a:solidFill>
                <a:srgbClr val="0E3652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50" dirty="0" smtClean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research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group </a:t>
            </a:r>
            <a:r>
              <a:rPr sz="1200" spc="-15" dirty="0" smtClean="0">
                <a:solidFill>
                  <a:srgbClr val="0E3652"/>
                </a:solidFill>
                <a:latin typeface="Arial"/>
                <a:cs typeface="Arial"/>
              </a:rPr>
              <a:t>wants </a:t>
            </a:r>
            <a:r>
              <a:rPr sz="1200" spc="5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try </a:t>
            </a:r>
            <a:r>
              <a:rPr sz="1200" spc="-5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new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interface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1200" u="sng" spc="-30" dirty="0">
                <a:solidFill>
                  <a:srgbClr val="0E3652"/>
                </a:solidFill>
                <a:latin typeface="Arial"/>
                <a:cs typeface="Arial"/>
              </a:rPr>
              <a:t>they </a:t>
            </a:r>
            <a:r>
              <a:rPr sz="1200" u="sng" spc="-20" dirty="0">
                <a:solidFill>
                  <a:srgbClr val="0E3652"/>
                </a:solidFill>
                <a:latin typeface="Arial"/>
                <a:cs typeface="Arial"/>
              </a:rPr>
              <a:t>think </a:t>
            </a:r>
            <a:r>
              <a:rPr sz="1200" u="sng" spc="-35" dirty="0">
                <a:solidFill>
                  <a:srgbClr val="0E3652"/>
                </a:solidFill>
                <a:latin typeface="Arial"/>
                <a:cs typeface="Arial"/>
              </a:rPr>
              <a:t>will </a:t>
            </a:r>
            <a:r>
              <a:rPr sz="1200" u="sng" spc="-25" dirty="0">
                <a:solidFill>
                  <a:srgbClr val="0E3652"/>
                </a:solidFill>
                <a:latin typeface="Arial"/>
                <a:cs typeface="Arial"/>
              </a:rPr>
              <a:t>encourage new </a:t>
            </a:r>
            <a:r>
              <a:rPr sz="1200" u="sng" spc="-40" dirty="0" smtClean="0">
                <a:solidFill>
                  <a:srgbClr val="0E3652"/>
                </a:solidFill>
                <a:latin typeface="Arial"/>
                <a:cs typeface="Arial"/>
              </a:rPr>
              <a:t>enrollees </a:t>
            </a:r>
            <a:r>
              <a:rPr sz="1200" u="sng" spc="5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sz="1200" u="sng" spc="-15" dirty="0">
                <a:solidFill>
                  <a:srgbClr val="0E3652"/>
                </a:solidFill>
                <a:latin typeface="Arial"/>
                <a:cs typeface="Arial"/>
              </a:rPr>
              <a:t>complete </a:t>
            </a:r>
            <a:r>
              <a:rPr sz="1200" u="sng" spc="-30" dirty="0">
                <a:solidFill>
                  <a:srgbClr val="0E3652"/>
                </a:solidFill>
                <a:latin typeface="Arial"/>
                <a:cs typeface="Arial"/>
              </a:rPr>
              <a:t>more </a:t>
            </a:r>
            <a:r>
              <a:rPr sz="1200" u="sng" spc="-35" dirty="0">
                <a:solidFill>
                  <a:srgbClr val="0E3652"/>
                </a:solidFill>
                <a:latin typeface="Arial"/>
                <a:cs typeface="Arial"/>
              </a:rPr>
              <a:t>surveys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, where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they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will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randomize </a:t>
            </a:r>
            <a:r>
              <a:rPr sz="1200" spc="-50" dirty="0" smtClean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total of </a:t>
            </a:r>
            <a:r>
              <a:rPr sz="1200" u="sng" spc="-10" dirty="0">
                <a:solidFill>
                  <a:srgbClr val="0E3652"/>
                </a:solidFill>
                <a:latin typeface="Arial"/>
                <a:cs typeface="Arial"/>
              </a:rPr>
              <a:t>300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enrollees </a:t>
            </a:r>
            <a:r>
              <a:rPr sz="1200" spc="5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either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get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new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interface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or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20" dirty="0" smtClean="0">
                <a:solidFill>
                  <a:srgbClr val="0E3652"/>
                </a:solidFill>
                <a:latin typeface="Arial"/>
                <a:cs typeface="Arial"/>
              </a:rPr>
              <a:t>current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interface </a:t>
            </a:r>
            <a:r>
              <a:rPr sz="1200" spc="-50" dirty="0">
                <a:solidFill>
                  <a:srgbClr val="0E3652"/>
                </a:solidFill>
                <a:latin typeface="Arial"/>
                <a:cs typeface="Arial"/>
              </a:rPr>
              <a:t>(equally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distributed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between the </a:t>
            </a:r>
            <a:r>
              <a:rPr sz="1200" spc="10" dirty="0">
                <a:solidFill>
                  <a:srgbClr val="0E3652"/>
                </a:solidFill>
                <a:latin typeface="Arial"/>
                <a:cs typeface="Arial"/>
              </a:rPr>
              <a:t>two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groups).  </a:t>
            </a:r>
            <a:endParaRPr lang="en-US" sz="1200" spc="-30" dirty="0" smtClean="0">
              <a:solidFill>
                <a:srgbClr val="0E3652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endParaRPr lang="en-US" sz="1200" spc="-30" dirty="0">
              <a:solidFill>
                <a:srgbClr val="0E3652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30" dirty="0" smtClean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b="1" spc="-10" dirty="0">
                <a:solidFill>
                  <a:srgbClr val="0E3652"/>
                </a:solidFill>
                <a:latin typeface="Arial"/>
                <a:cs typeface="Arial"/>
              </a:rPr>
              <a:t>power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test that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can </a:t>
            </a:r>
            <a:r>
              <a:rPr sz="1200" spc="-5" dirty="0">
                <a:solidFill>
                  <a:srgbClr val="0E3652"/>
                </a:solidFill>
                <a:latin typeface="Arial"/>
                <a:cs typeface="Arial"/>
              </a:rPr>
              <a:t>detect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an </a:t>
            </a:r>
            <a:r>
              <a:rPr sz="1200" u="sng" spc="-35" dirty="0">
                <a:solidFill>
                  <a:srgbClr val="0E3652"/>
                </a:solidFill>
                <a:latin typeface="Arial"/>
                <a:cs typeface="Arial"/>
              </a:rPr>
              <a:t>increase </a:t>
            </a:r>
            <a:r>
              <a:rPr sz="1200" u="sng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200" u="sng" spc="-5" dirty="0">
                <a:solidFill>
                  <a:srgbClr val="0E3652"/>
                </a:solidFill>
                <a:latin typeface="Arial"/>
                <a:cs typeface="Arial"/>
              </a:rPr>
              <a:t>0.5 </a:t>
            </a:r>
            <a:r>
              <a:rPr sz="1200" spc="-40" dirty="0" smtClean="0">
                <a:solidFill>
                  <a:srgbClr val="0E3652"/>
                </a:solidFill>
                <a:latin typeface="Arial"/>
                <a:cs typeface="Arial"/>
              </a:rPr>
              <a:t>surveys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per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enrollee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for the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new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interface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compared </a:t>
            </a:r>
            <a:r>
              <a:rPr sz="1200" spc="5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old 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interface?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Assume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new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interface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does </a:t>
            </a:r>
            <a:r>
              <a:rPr sz="1200" spc="-5" dirty="0">
                <a:solidFill>
                  <a:srgbClr val="0E3652"/>
                </a:solidFill>
                <a:latin typeface="Arial"/>
                <a:cs typeface="Arial"/>
              </a:rPr>
              <a:t>not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affect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20" dirty="0" smtClean="0">
                <a:solidFill>
                  <a:srgbClr val="0E3652"/>
                </a:solidFill>
                <a:latin typeface="Arial"/>
                <a:cs typeface="Arial"/>
              </a:rPr>
              <a:t>standard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deviation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completed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surveys,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and </a:t>
            </a:r>
            <a:r>
              <a:rPr sz="1200" i="1" u="sng" spc="110" dirty="0">
                <a:solidFill>
                  <a:srgbClr val="0E3652"/>
                </a:solidFill>
                <a:latin typeface="Times New Roman"/>
                <a:cs typeface="Times New Roman"/>
              </a:rPr>
              <a:t>α </a:t>
            </a:r>
            <a:r>
              <a:rPr sz="1200" u="sng" spc="204" dirty="0">
                <a:solidFill>
                  <a:srgbClr val="0E3652"/>
                </a:solidFill>
                <a:latin typeface="Arial"/>
                <a:cs typeface="Arial"/>
              </a:rPr>
              <a:t>=</a:t>
            </a:r>
            <a:r>
              <a:rPr sz="1200" u="sng" spc="65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u="sng" spc="-50" dirty="0">
                <a:solidFill>
                  <a:srgbClr val="0E3652"/>
                </a:solidFill>
                <a:latin typeface="Arial"/>
                <a:cs typeface="Arial"/>
              </a:rPr>
              <a:t>0</a:t>
            </a:r>
            <a:r>
              <a:rPr sz="1200" i="1" u="sng" spc="-50" dirty="0">
                <a:solidFill>
                  <a:srgbClr val="0E3652"/>
                </a:solidFill>
                <a:latin typeface="Times New Roman"/>
                <a:cs typeface="Times New Roman"/>
              </a:rPr>
              <a:t>.</a:t>
            </a:r>
            <a:r>
              <a:rPr sz="1200" u="sng" spc="-50" dirty="0">
                <a:solidFill>
                  <a:srgbClr val="0E3652"/>
                </a:solidFill>
                <a:latin typeface="Arial"/>
                <a:cs typeface="Arial"/>
              </a:rPr>
              <a:t>05</a:t>
            </a:r>
            <a:r>
              <a:rPr sz="1200" spc="-50" dirty="0">
                <a:solidFill>
                  <a:srgbClr val="0E3652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27982" y="3283980"/>
            <a:ext cx="107314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7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68802" y="57937"/>
            <a:ext cx="114427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Calculating</a:t>
            </a:r>
            <a:r>
              <a:rPr sz="1050" spc="1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power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8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381553"/>
            <a:ext cx="4100829" cy="14888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9880">
              <a:lnSpc>
                <a:spcPct val="100000"/>
              </a:lnSpc>
              <a:spcBef>
                <a:spcPts val="484"/>
              </a:spcBef>
            </a:pPr>
            <a:r>
              <a:rPr lang="en-US" sz="3600" b="1" i="1" spc="15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Hypothesis Tests we </a:t>
            </a:r>
            <a:r>
              <a:rPr lang="en-US" sz="3600" b="1" i="1" u="sng" spc="15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would</a:t>
            </a:r>
            <a:r>
              <a:rPr lang="en-US" sz="3600" b="1" i="1" spc="15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 use:</a:t>
            </a:r>
            <a:r>
              <a:rPr lang="en-US" sz="3600" i="1" spc="15" baseline="9259" dirty="0" smtClean="0">
                <a:solidFill>
                  <a:srgbClr val="1A2E3D"/>
                </a:solidFill>
                <a:latin typeface="Times New Roman"/>
                <a:cs typeface="Times New Roman"/>
              </a:rPr>
              <a:t/>
            </a:r>
            <a:br>
              <a:rPr lang="en-US" sz="3600" i="1" spc="15" baseline="9259" dirty="0" smtClean="0">
                <a:solidFill>
                  <a:srgbClr val="1A2E3D"/>
                </a:solidFill>
                <a:latin typeface="Times New Roman"/>
                <a:cs typeface="Times New Roman"/>
              </a:rPr>
            </a:br>
            <a:r>
              <a:rPr lang="en-US" sz="3600" i="1" spc="15" baseline="9259" dirty="0" smtClean="0">
                <a:solidFill>
                  <a:srgbClr val="1A2E3D"/>
                </a:solidFill>
                <a:latin typeface="Times New Roman"/>
                <a:cs typeface="Times New Roman"/>
              </a:rPr>
              <a:t>H</a:t>
            </a:r>
            <a:r>
              <a:rPr lang="en-US" sz="1200" spc="10" dirty="0" smtClean="0">
                <a:solidFill>
                  <a:srgbClr val="1A2E3D"/>
                </a:solidFill>
                <a:latin typeface="Times New Roman"/>
                <a:cs typeface="Times New Roman"/>
              </a:rPr>
              <a:t>0 </a:t>
            </a:r>
            <a:r>
              <a:rPr lang="en-US" sz="3600" spc="-15" baseline="9259" dirty="0">
                <a:solidFill>
                  <a:srgbClr val="1A2E3D"/>
                </a:solidFill>
                <a:latin typeface="Arial"/>
                <a:cs typeface="Arial"/>
              </a:rPr>
              <a:t>: </a:t>
            </a:r>
            <a:r>
              <a:rPr lang="en-US" sz="3600" i="1" spc="-22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lang="en-US" sz="1200" i="1" spc="-15" dirty="0">
                <a:solidFill>
                  <a:srgbClr val="1A2E3D"/>
                </a:solidFill>
                <a:latin typeface="Georgia"/>
                <a:cs typeface="Georgia"/>
              </a:rPr>
              <a:t>new </a:t>
            </a:r>
            <a:r>
              <a:rPr lang="en-US" sz="3600" i="1" spc="172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− </a:t>
            </a:r>
            <a:r>
              <a:rPr lang="en-US" sz="3600" i="1" spc="7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lang="en-US" sz="1200" i="1" spc="5" dirty="0">
                <a:solidFill>
                  <a:srgbClr val="1A2E3D"/>
                </a:solidFill>
                <a:latin typeface="Georgia"/>
                <a:cs typeface="Georgia"/>
              </a:rPr>
              <a:t>current </a:t>
            </a:r>
            <a:r>
              <a:rPr lang="en-US" sz="3600" spc="307" baseline="9259" dirty="0">
                <a:solidFill>
                  <a:srgbClr val="1A2E3D"/>
                </a:solidFill>
                <a:latin typeface="Arial"/>
                <a:cs typeface="Arial"/>
              </a:rPr>
              <a:t>=</a:t>
            </a:r>
            <a:r>
              <a:rPr lang="en-US" sz="3600" spc="-120" baseline="9259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lang="en-US" sz="3600" spc="-127" baseline="9259" dirty="0">
                <a:solidFill>
                  <a:srgbClr val="1A2E3D"/>
                </a:solidFill>
                <a:latin typeface="Arial"/>
                <a:cs typeface="Arial"/>
              </a:rPr>
              <a:t>0</a:t>
            </a:r>
            <a:r>
              <a:rPr lang="en-US" sz="3600" baseline="9259" dirty="0">
                <a:latin typeface="Arial"/>
                <a:cs typeface="Arial"/>
              </a:rPr>
              <a:t/>
            </a:r>
            <a:br>
              <a:rPr lang="en-US" sz="3600" baseline="9259" dirty="0">
                <a:latin typeface="Arial"/>
                <a:cs typeface="Arial"/>
              </a:rPr>
            </a:br>
            <a:r>
              <a:rPr lang="en-US" sz="3600" i="1" spc="67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H</a:t>
            </a:r>
            <a:r>
              <a:rPr lang="en-US" sz="1200" i="1" spc="45" dirty="0">
                <a:solidFill>
                  <a:srgbClr val="1A2E3D"/>
                </a:solidFill>
                <a:latin typeface="Georgia"/>
                <a:cs typeface="Georgia"/>
              </a:rPr>
              <a:t>A </a:t>
            </a:r>
            <a:r>
              <a:rPr lang="en-US" sz="3600" spc="-15" baseline="9259" dirty="0">
                <a:solidFill>
                  <a:srgbClr val="1A2E3D"/>
                </a:solidFill>
                <a:latin typeface="Arial"/>
                <a:cs typeface="Arial"/>
              </a:rPr>
              <a:t>: </a:t>
            </a:r>
            <a:r>
              <a:rPr lang="en-US" sz="3600" i="1" spc="-22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lang="en-US" sz="1200" i="1" spc="-15" dirty="0">
                <a:solidFill>
                  <a:srgbClr val="1A2E3D"/>
                </a:solidFill>
                <a:latin typeface="Georgia"/>
                <a:cs typeface="Georgia"/>
              </a:rPr>
              <a:t>new </a:t>
            </a:r>
            <a:r>
              <a:rPr lang="en-US" sz="3600" i="1" spc="172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− </a:t>
            </a:r>
            <a:r>
              <a:rPr lang="en-US" sz="3600" i="1" spc="7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lang="en-US" sz="1200" i="1" spc="5" dirty="0">
                <a:solidFill>
                  <a:srgbClr val="1A2E3D"/>
                </a:solidFill>
                <a:latin typeface="Georgia"/>
                <a:cs typeface="Georgia"/>
              </a:rPr>
              <a:t>current </a:t>
            </a:r>
            <a:r>
              <a:rPr lang="en-US" sz="3600" i="1" spc="150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&gt;</a:t>
            </a:r>
            <a:r>
              <a:rPr lang="en-US" sz="3600" i="1" spc="-60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 </a:t>
            </a:r>
            <a:r>
              <a:rPr lang="en-US" sz="3600" spc="-127" baseline="9259" dirty="0">
                <a:solidFill>
                  <a:srgbClr val="1A2E3D"/>
                </a:solidFill>
                <a:latin typeface="Arial"/>
                <a:cs typeface="Arial"/>
              </a:rPr>
              <a:t>0</a:t>
            </a:r>
            <a:endParaRPr lang="en-US" sz="3600" baseline="9259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9994" y="1925498"/>
            <a:ext cx="25298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spc="15" baseline="9259" dirty="0" smtClean="0">
                <a:solidFill>
                  <a:srgbClr val="1A2E3D"/>
                </a:solidFill>
                <a:latin typeface="Times New Roman"/>
                <a:cs typeface="Times New Roman"/>
              </a:rPr>
              <a:t>Info:</a:t>
            </a:r>
          </a:p>
          <a:p>
            <a:endParaRPr lang="en-US" sz="2400" b="1" i="1" spc="15" baseline="9259" dirty="0" smtClean="0">
              <a:solidFill>
                <a:srgbClr val="1A2E3D"/>
              </a:solidFill>
              <a:latin typeface="Cambria Math" panose="02040503050406030204" pitchFamily="18" charset="0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i="1" spc="15" baseline="9259" dirty="0" smtClean="0">
              <a:solidFill>
                <a:srgbClr val="1A2E3D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i="1" spc="15" baseline="9259" dirty="0">
              <a:solidFill>
                <a:srgbClr val="1A2E3D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i="1" spc="15" baseline="9259" dirty="0" smtClean="0">
              <a:solidFill>
                <a:srgbClr val="1A2E3D"/>
              </a:solidFill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63105" y="2263775"/>
                <a:ext cx="1634615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pc="15" baseline="9259">
                            <a:solidFill>
                              <a:srgbClr val="1A2E3D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b="1" i="1" spc="15" baseline="9259">
                            <a:solidFill>
                              <a:srgbClr val="1A2E3D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𝒏</m:t>
                        </m:r>
                      </m:e>
                      <m:sub>
                        <m:r>
                          <a:rPr lang="en-US" b="1" i="1" spc="15" baseline="9259">
                            <a:solidFill>
                              <a:srgbClr val="1A2E3D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𝒏𝒆𝒘</m:t>
                        </m:r>
                      </m:sub>
                    </m:sSub>
                    <m:r>
                      <a:rPr lang="en-US" b="1" i="1" spc="15" baseline="9259">
                        <a:solidFill>
                          <a:srgbClr val="1A2E3D"/>
                        </a:solidFill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b="1" i="1" spc="15" baseline="9259">
                            <a:solidFill>
                              <a:srgbClr val="1A2E3D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b="1" i="1" spc="15" baseline="9259">
                            <a:solidFill>
                              <a:srgbClr val="1A2E3D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𝒏</m:t>
                        </m:r>
                      </m:e>
                      <m:sub>
                        <m:r>
                          <a:rPr lang="en-US" b="1" i="1" spc="15" baseline="9259">
                            <a:solidFill>
                              <a:srgbClr val="1A2E3D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𝒄𝒖𝒓𝒓𝒆𝒏𝒕</m:t>
                        </m:r>
                      </m:sub>
                    </m:sSub>
                  </m:oMath>
                </a14:m>
                <a:r>
                  <a:rPr lang="en-US" b="1" i="1" spc="15" baseline="9259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=150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05" y="2263775"/>
                <a:ext cx="1634615" cy="362984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885040" y="741794"/>
            <a:ext cx="1042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spc="110" dirty="0">
                <a:solidFill>
                  <a:srgbClr val="0E3652"/>
                </a:solidFill>
                <a:latin typeface="Times New Roman"/>
                <a:cs typeface="Times New Roman"/>
              </a:rPr>
              <a:t>α </a:t>
            </a:r>
            <a:r>
              <a:rPr lang="el-GR" spc="204" dirty="0">
                <a:solidFill>
                  <a:srgbClr val="0E3652"/>
                </a:solidFill>
                <a:latin typeface="Arial"/>
                <a:cs typeface="Arial"/>
              </a:rPr>
              <a:t>=</a:t>
            </a:r>
            <a:r>
              <a:rPr lang="el-GR" spc="65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lang="el-GR" spc="-50" dirty="0">
                <a:solidFill>
                  <a:srgbClr val="0E3652"/>
                </a:solidFill>
                <a:latin typeface="Arial"/>
                <a:cs typeface="Arial"/>
              </a:rPr>
              <a:t>0</a:t>
            </a:r>
            <a:r>
              <a:rPr lang="el-GR" i="1" spc="-50" dirty="0">
                <a:solidFill>
                  <a:srgbClr val="0E3652"/>
                </a:solidFill>
                <a:latin typeface="Times New Roman"/>
                <a:cs typeface="Times New Roman"/>
              </a:rPr>
              <a:t>.</a:t>
            </a:r>
            <a:r>
              <a:rPr lang="el-GR" spc="-50" dirty="0">
                <a:solidFill>
                  <a:srgbClr val="0E3652"/>
                </a:solidFill>
                <a:latin typeface="Arial"/>
                <a:cs typeface="Arial"/>
              </a:rPr>
              <a:t>05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9733" y="2533472"/>
                <a:ext cx="1642629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pc="15" baseline="9259" smtClean="0">
                            <a:solidFill>
                              <a:srgbClr val="1A2E3D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b="1" i="1" spc="15" baseline="9259">
                            <a:solidFill>
                              <a:srgbClr val="1A2E3D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𝒔</m:t>
                        </m:r>
                      </m:e>
                      <m:sub>
                        <m:r>
                          <a:rPr lang="en-US" b="1" i="1" spc="15" baseline="9259">
                            <a:solidFill>
                              <a:srgbClr val="1A2E3D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𝒏𝒆𝒘</m:t>
                        </m:r>
                      </m:sub>
                    </m:sSub>
                    <m:r>
                      <a:rPr lang="en-US" b="1" i="1" spc="15" baseline="9259">
                        <a:solidFill>
                          <a:srgbClr val="1A2E3D"/>
                        </a:solidFill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b="1" i="1" spc="15" baseline="9259">
                            <a:solidFill>
                              <a:srgbClr val="1A2E3D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b="1" i="1" spc="15" baseline="9259">
                            <a:solidFill>
                              <a:srgbClr val="1A2E3D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𝒔</m:t>
                        </m:r>
                      </m:e>
                      <m:sub>
                        <m:r>
                          <a:rPr lang="en-US" b="1" i="1" spc="15" baseline="9259" smtClean="0">
                            <a:solidFill>
                              <a:srgbClr val="1A2E3D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𝒄𝒖𝒓𝒓𝒆𝒏𝒕</m:t>
                        </m:r>
                      </m:sub>
                    </m:sSub>
                    <m:r>
                      <a:rPr lang="en-US" b="1" i="1" spc="15" baseline="9259">
                        <a:solidFill>
                          <a:srgbClr val="1A2E3D"/>
                        </a:solidFill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</m:oMath>
                </a14:m>
                <a:r>
                  <a:rPr lang="en-US" b="1" i="1" spc="15" baseline="9259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2.2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33" y="2533472"/>
                <a:ext cx="1642629" cy="362984"/>
              </a:xfrm>
              <a:prstGeom prst="rect">
                <a:avLst/>
              </a:prstGeom>
              <a:blipFill>
                <a:blip r:embed="rId4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Survey, Opinion Research, Voting, Fill, Vote, Ha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048" y="2035174"/>
            <a:ext cx="1792861" cy="119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68802" y="57937"/>
            <a:ext cx="114427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Calculating</a:t>
            </a:r>
            <a:r>
              <a:rPr sz="1050" spc="1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power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8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775" y="313359"/>
            <a:ext cx="4417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pc="-30" dirty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lang="en-US" sz="1600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lang="en-US" sz="1600" b="1" spc="-10" dirty="0">
                <a:solidFill>
                  <a:srgbClr val="0E3652"/>
                </a:solidFill>
                <a:latin typeface="Arial"/>
                <a:cs typeface="Arial"/>
              </a:rPr>
              <a:t>power</a:t>
            </a:r>
            <a:r>
              <a:rPr lang="en-US" sz="1600" spc="-1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lang="en-US" sz="160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lang="en-US" sz="1600" spc="-10" dirty="0">
                <a:solidFill>
                  <a:srgbClr val="0E3652"/>
                </a:solidFill>
                <a:latin typeface="Arial"/>
                <a:cs typeface="Arial"/>
              </a:rPr>
              <a:t>test that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can </a:t>
            </a:r>
            <a:r>
              <a:rPr lang="en-US" sz="1600" spc="-5" dirty="0">
                <a:solidFill>
                  <a:srgbClr val="0E3652"/>
                </a:solidFill>
                <a:latin typeface="Arial"/>
                <a:cs typeface="Arial"/>
              </a:rPr>
              <a:t>detect </a:t>
            </a:r>
            <a:r>
              <a:rPr lang="en-US" sz="1600" spc="-40" dirty="0">
                <a:solidFill>
                  <a:srgbClr val="0E3652"/>
                </a:solidFill>
                <a:latin typeface="Arial"/>
                <a:cs typeface="Arial"/>
              </a:rPr>
              <a:t>an </a:t>
            </a:r>
            <a:r>
              <a:rPr lang="en-US" sz="1600" u="sng" spc="-35" dirty="0">
                <a:solidFill>
                  <a:srgbClr val="0E3652"/>
                </a:solidFill>
                <a:latin typeface="Arial"/>
                <a:cs typeface="Arial"/>
              </a:rPr>
              <a:t>increase </a:t>
            </a:r>
            <a:r>
              <a:rPr lang="en-US" sz="1600" u="sng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lang="en-US" sz="1600" u="sng" spc="-5" dirty="0">
                <a:solidFill>
                  <a:srgbClr val="0E3652"/>
                </a:solidFill>
                <a:latin typeface="Arial"/>
                <a:cs typeface="Arial"/>
              </a:rPr>
              <a:t>0.5 </a:t>
            </a:r>
            <a:r>
              <a:rPr lang="en-US" sz="1600" spc="-40" dirty="0">
                <a:solidFill>
                  <a:srgbClr val="0E3652"/>
                </a:solidFill>
                <a:latin typeface="Arial"/>
                <a:cs typeface="Arial"/>
              </a:rPr>
              <a:t>surveys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per </a:t>
            </a:r>
            <a:r>
              <a:rPr lang="en-US" sz="1600" spc="-40" dirty="0">
                <a:solidFill>
                  <a:srgbClr val="0E3652"/>
                </a:solidFill>
                <a:latin typeface="Arial"/>
                <a:cs typeface="Arial"/>
              </a:rPr>
              <a:t>enrollee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for the </a:t>
            </a:r>
            <a:r>
              <a:rPr lang="en-US" sz="1600" spc="-25" dirty="0">
                <a:solidFill>
                  <a:srgbClr val="0E3652"/>
                </a:solidFill>
                <a:latin typeface="Arial"/>
                <a:cs typeface="Arial"/>
              </a:rPr>
              <a:t>new </a:t>
            </a:r>
            <a:r>
              <a:rPr lang="en-US" sz="1600" spc="-30" dirty="0">
                <a:solidFill>
                  <a:srgbClr val="0E3652"/>
                </a:solidFill>
                <a:latin typeface="Arial"/>
                <a:cs typeface="Arial"/>
              </a:rPr>
              <a:t>interface </a:t>
            </a:r>
            <a:r>
              <a:rPr lang="en-US" sz="1600" spc="-15" dirty="0">
                <a:solidFill>
                  <a:srgbClr val="0E3652"/>
                </a:solidFill>
                <a:latin typeface="Arial"/>
                <a:cs typeface="Arial"/>
              </a:rPr>
              <a:t>compared </a:t>
            </a:r>
            <a:r>
              <a:rPr lang="en-US" sz="1600" spc="5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lang="en-US" sz="1600" spc="-15" dirty="0">
                <a:solidFill>
                  <a:srgbClr val="0E3652"/>
                </a:solidFill>
                <a:latin typeface="Arial"/>
                <a:cs typeface="Arial"/>
              </a:rPr>
              <a:t>old  </a:t>
            </a:r>
            <a:r>
              <a:rPr lang="en-US" sz="1600" spc="-30" dirty="0">
                <a:solidFill>
                  <a:srgbClr val="0E3652"/>
                </a:solidFill>
                <a:latin typeface="Arial"/>
                <a:cs typeface="Arial"/>
              </a:rPr>
              <a:t>interface? </a:t>
            </a:r>
            <a:endParaRPr lang="en-US" sz="1600" dirty="0"/>
          </a:p>
        </p:txBody>
      </p:sp>
      <p:pic>
        <p:nvPicPr>
          <p:cNvPr id="6" name="Picture 2" descr="Survey, Opinion Research, Voting, Fill, Vote, H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048" y="2035174"/>
            <a:ext cx="1792861" cy="119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00281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68802" y="57937"/>
            <a:ext cx="114427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Calculating</a:t>
            </a:r>
            <a:r>
              <a:rPr sz="1050" spc="1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power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8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7050" y="1591875"/>
            <a:ext cx="1674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Effect </a:t>
            </a:r>
            <a:r>
              <a:rPr lang="en-US" sz="1200" dirty="0" smtClean="0"/>
              <a:t>size = |0.5-0|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66850" y="816910"/>
            <a:ext cx="1600200" cy="913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775" y="313359"/>
            <a:ext cx="4417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pc="-30" dirty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lang="en-US" sz="1600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lang="en-US" sz="1600" b="1" spc="-10" dirty="0">
                <a:solidFill>
                  <a:srgbClr val="0E3652"/>
                </a:solidFill>
                <a:latin typeface="Arial"/>
                <a:cs typeface="Arial"/>
              </a:rPr>
              <a:t>power</a:t>
            </a:r>
            <a:r>
              <a:rPr lang="en-US" sz="1600" spc="-1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lang="en-US" sz="160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lang="en-US" sz="1600" spc="-10" dirty="0">
                <a:solidFill>
                  <a:srgbClr val="0E3652"/>
                </a:solidFill>
                <a:latin typeface="Arial"/>
                <a:cs typeface="Arial"/>
              </a:rPr>
              <a:t>test that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can </a:t>
            </a:r>
            <a:r>
              <a:rPr lang="en-US" sz="1600" spc="-5" dirty="0">
                <a:solidFill>
                  <a:srgbClr val="0E3652"/>
                </a:solidFill>
                <a:latin typeface="Arial"/>
                <a:cs typeface="Arial"/>
              </a:rPr>
              <a:t>detect </a:t>
            </a:r>
            <a:r>
              <a:rPr lang="en-US" sz="1600" spc="-40" dirty="0">
                <a:solidFill>
                  <a:srgbClr val="0E3652"/>
                </a:solidFill>
                <a:latin typeface="Arial"/>
                <a:cs typeface="Arial"/>
              </a:rPr>
              <a:t>an </a:t>
            </a:r>
            <a:r>
              <a:rPr lang="en-US" sz="1600" u="sng" spc="-35" dirty="0">
                <a:solidFill>
                  <a:srgbClr val="0E3652"/>
                </a:solidFill>
                <a:latin typeface="Arial"/>
                <a:cs typeface="Arial"/>
              </a:rPr>
              <a:t>increase </a:t>
            </a:r>
            <a:r>
              <a:rPr lang="en-US" sz="1600" u="sng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lang="en-US" sz="1600" u="sng" spc="-5" dirty="0">
                <a:solidFill>
                  <a:srgbClr val="0E3652"/>
                </a:solidFill>
                <a:latin typeface="Arial"/>
                <a:cs typeface="Arial"/>
              </a:rPr>
              <a:t>0.5 </a:t>
            </a:r>
            <a:r>
              <a:rPr lang="en-US" sz="1600" spc="-40" dirty="0">
                <a:solidFill>
                  <a:srgbClr val="0E3652"/>
                </a:solidFill>
                <a:latin typeface="Arial"/>
                <a:cs typeface="Arial"/>
              </a:rPr>
              <a:t>surveys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per </a:t>
            </a:r>
            <a:r>
              <a:rPr lang="en-US" sz="1600" spc="-40" dirty="0">
                <a:solidFill>
                  <a:srgbClr val="0E3652"/>
                </a:solidFill>
                <a:latin typeface="Arial"/>
                <a:cs typeface="Arial"/>
              </a:rPr>
              <a:t>enrollee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for the </a:t>
            </a:r>
            <a:r>
              <a:rPr lang="en-US" sz="1600" spc="-25" dirty="0">
                <a:solidFill>
                  <a:srgbClr val="0E3652"/>
                </a:solidFill>
                <a:latin typeface="Arial"/>
                <a:cs typeface="Arial"/>
              </a:rPr>
              <a:t>new </a:t>
            </a:r>
            <a:r>
              <a:rPr lang="en-US" sz="1600" spc="-30" dirty="0">
                <a:solidFill>
                  <a:srgbClr val="0E3652"/>
                </a:solidFill>
                <a:latin typeface="Arial"/>
                <a:cs typeface="Arial"/>
              </a:rPr>
              <a:t>interface </a:t>
            </a:r>
            <a:r>
              <a:rPr lang="en-US" sz="1600" spc="-15" dirty="0">
                <a:solidFill>
                  <a:srgbClr val="0E3652"/>
                </a:solidFill>
                <a:latin typeface="Arial"/>
                <a:cs typeface="Arial"/>
              </a:rPr>
              <a:t>compared </a:t>
            </a:r>
            <a:r>
              <a:rPr lang="en-US" sz="1600" spc="5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lang="en-US" sz="1600" spc="-15" dirty="0">
                <a:solidFill>
                  <a:srgbClr val="0E3652"/>
                </a:solidFill>
                <a:latin typeface="Arial"/>
                <a:cs typeface="Arial"/>
              </a:rPr>
              <a:t>old  </a:t>
            </a:r>
            <a:r>
              <a:rPr lang="en-US" sz="1600" spc="-30" dirty="0">
                <a:solidFill>
                  <a:srgbClr val="0E3652"/>
                </a:solidFill>
                <a:latin typeface="Arial"/>
                <a:cs typeface="Arial"/>
              </a:rPr>
              <a:t>interface? </a:t>
            </a:r>
            <a:endParaRPr lang="en-US" sz="1600" dirty="0"/>
          </a:p>
        </p:txBody>
      </p:sp>
      <p:pic>
        <p:nvPicPr>
          <p:cNvPr id="11" name="Picture 2" descr="Survey, Opinion Research, Voting, Fill, Vote, H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048" y="2035174"/>
            <a:ext cx="1792861" cy="119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46900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68802" y="57937"/>
            <a:ext cx="114427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Calculating</a:t>
            </a:r>
            <a:r>
              <a:rPr sz="1050" spc="1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power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8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727" y="352969"/>
            <a:ext cx="44178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pc="-30" dirty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lang="en-US" sz="1600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lang="en-US" sz="1600" b="1" spc="-10" dirty="0">
                <a:solidFill>
                  <a:srgbClr val="0E3652"/>
                </a:solidFill>
                <a:latin typeface="Arial"/>
                <a:cs typeface="Arial"/>
              </a:rPr>
              <a:t>power</a:t>
            </a:r>
            <a:r>
              <a:rPr lang="en-US" sz="1600" spc="-1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lang="en-US" sz="160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lang="en-US" sz="1600" spc="-10" dirty="0">
                <a:solidFill>
                  <a:srgbClr val="0E3652"/>
                </a:solidFill>
                <a:latin typeface="Arial"/>
                <a:cs typeface="Arial"/>
              </a:rPr>
              <a:t>test that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can </a:t>
            </a:r>
            <a:r>
              <a:rPr lang="en-US" sz="1600" spc="-5" dirty="0">
                <a:solidFill>
                  <a:srgbClr val="0E3652"/>
                </a:solidFill>
                <a:latin typeface="Arial"/>
                <a:cs typeface="Arial"/>
              </a:rPr>
              <a:t>detect </a:t>
            </a:r>
            <a:r>
              <a:rPr lang="en-US" sz="1600" spc="-40" dirty="0">
                <a:solidFill>
                  <a:srgbClr val="0E3652"/>
                </a:solidFill>
                <a:latin typeface="Arial"/>
                <a:cs typeface="Arial"/>
              </a:rPr>
              <a:t>an </a:t>
            </a:r>
            <a:r>
              <a:rPr lang="en-US" sz="1600" u="sng" spc="-35" dirty="0">
                <a:solidFill>
                  <a:srgbClr val="0E3652"/>
                </a:solidFill>
                <a:latin typeface="Arial"/>
                <a:cs typeface="Arial"/>
              </a:rPr>
              <a:t>increase </a:t>
            </a:r>
            <a:r>
              <a:rPr lang="en-US" sz="1600" u="sng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lang="en-US" sz="1600" u="sng" spc="-5" dirty="0">
                <a:solidFill>
                  <a:srgbClr val="0E3652"/>
                </a:solidFill>
                <a:latin typeface="Arial"/>
                <a:cs typeface="Arial"/>
              </a:rPr>
              <a:t>0.5 </a:t>
            </a:r>
            <a:r>
              <a:rPr lang="en-US" sz="1600" spc="-40" dirty="0">
                <a:solidFill>
                  <a:srgbClr val="0E3652"/>
                </a:solidFill>
                <a:latin typeface="Arial"/>
                <a:cs typeface="Arial"/>
              </a:rPr>
              <a:t>surveys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per </a:t>
            </a:r>
            <a:r>
              <a:rPr lang="en-US" sz="1600" spc="-40" dirty="0">
                <a:solidFill>
                  <a:srgbClr val="0E3652"/>
                </a:solidFill>
                <a:latin typeface="Arial"/>
                <a:cs typeface="Arial"/>
              </a:rPr>
              <a:t>enrollee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for the </a:t>
            </a:r>
            <a:r>
              <a:rPr lang="en-US" sz="1600" spc="-25" dirty="0">
                <a:solidFill>
                  <a:srgbClr val="0E3652"/>
                </a:solidFill>
                <a:latin typeface="Arial"/>
                <a:cs typeface="Arial"/>
              </a:rPr>
              <a:t>new </a:t>
            </a:r>
            <a:r>
              <a:rPr lang="en-US" sz="1600" spc="-30" dirty="0">
                <a:solidFill>
                  <a:srgbClr val="0E3652"/>
                </a:solidFill>
                <a:latin typeface="Arial"/>
                <a:cs typeface="Arial"/>
              </a:rPr>
              <a:t>interface </a:t>
            </a:r>
            <a:r>
              <a:rPr lang="en-US" sz="1600" spc="-15" dirty="0">
                <a:solidFill>
                  <a:srgbClr val="0E3652"/>
                </a:solidFill>
                <a:latin typeface="Arial"/>
                <a:cs typeface="Arial"/>
              </a:rPr>
              <a:t>compared </a:t>
            </a:r>
            <a:r>
              <a:rPr lang="en-US" sz="1600" spc="5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lang="en-US" sz="1600" spc="-15" dirty="0">
                <a:solidFill>
                  <a:srgbClr val="0E3652"/>
                </a:solidFill>
                <a:latin typeface="Arial"/>
                <a:cs typeface="Arial"/>
              </a:rPr>
              <a:t>old  </a:t>
            </a:r>
            <a:r>
              <a:rPr lang="en-US" sz="1600" spc="-30" dirty="0" smtClean="0">
                <a:solidFill>
                  <a:srgbClr val="0E3652"/>
                </a:solidFill>
                <a:latin typeface="Arial"/>
                <a:cs typeface="Arial"/>
              </a:rPr>
              <a:t>interface </a:t>
            </a:r>
          </a:p>
          <a:p>
            <a:r>
              <a:rPr lang="en-US" sz="1600" spc="-30" dirty="0" smtClean="0">
                <a:solidFill>
                  <a:srgbClr val="0E3652"/>
                </a:solidFill>
                <a:latin typeface="Arial"/>
                <a:cs typeface="Arial"/>
              </a:rPr>
              <a:t>(</a:t>
            </a:r>
            <a:r>
              <a:rPr lang="en-US" sz="1600" spc="-4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ie</a:t>
            </a:r>
            <a:r>
              <a:rPr lang="en-US" sz="1600" spc="-4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en-US" sz="1600" spc="-4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What is the </a:t>
            </a:r>
            <a:r>
              <a:rPr lang="en-US" sz="1600" b="1" spc="-4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power</a:t>
            </a:r>
            <a:r>
              <a:rPr lang="en-US" sz="1600" spc="-4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that detects Ha</a:t>
            </a:r>
            <a:r>
              <a:rPr lang="en-US" sz="1600" spc="-4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en-US" sz="1600" i="1" spc="-15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µ</a:t>
            </a:r>
            <a:r>
              <a:rPr lang="en-US" sz="1600" i="1" spc="-22" baseline="-13888" dirty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new </a:t>
            </a:r>
            <a:r>
              <a:rPr lang="en-US" sz="1600" i="1" spc="114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− </a:t>
            </a:r>
            <a:r>
              <a:rPr lang="en-US" sz="1600" i="1" spc="5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µ</a:t>
            </a:r>
            <a:r>
              <a:rPr lang="en-US" sz="1600" i="1" spc="7" baseline="-13888" dirty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current </a:t>
            </a:r>
            <a:r>
              <a:rPr lang="en-US" sz="1600" spc="20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= </a:t>
            </a:r>
            <a:r>
              <a:rPr lang="en-US" sz="1600" spc="204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0+</a:t>
            </a:r>
            <a:r>
              <a:rPr lang="en-US" sz="1600" spc="-85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0.5 </a:t>
            </a:r>
            <a:r>
              <a:rPr lang="en-US" sz="1600" spc="-8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)</a:t>
            </a:r>
            <a:r>
              <a:rPr lang="en-US" sz="1600" spc="-3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?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Survey, Opinion Research, Voting, Fill, Vote, H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048" y="2035174"/>
            <a:ext cx="1792861" cy="119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83203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68802" y="57937"/>
            <a:ext cx="114427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Calculating</a:t>
            </a:r>
            <a:r>
              <a:rPr sz="1050" spc="1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power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8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727" y="352969"/>
            <a:ext cx="44178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pc="-30" dirty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lang="en-US" sz="1600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lang="en-US" sz="1600" b="1" spc="-10" dirty="0">
                <a:solidFill>
                  <a:srgbClr val="0E3652"/>
                </a:solidFill>
                <a:latin typeface="Arial"/>
                <a:cs typeface="Arial"/>
              </a:rPr>
              <a:t>power</a:t>
            </a:r>
            <a:r>
              <a:rPr lang="en-US" sz="1600" spc="-1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lang="en-US" sz="160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lang="en-US" sz="1600" spc="-10" dirty="0">
                <a:solidFill>
                  <a:srgbClr val="0E3652"/>
                </a:solidFill>
                <a:latin typeface="Arial"/>
                <a:cs typeface="Arial"/>
              </a:rPr>
              <a:t>test that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can </a:t>
            </a:r>
            <a:r>
              <a:rPr lang="en-US" sz="1600" spc="-5" dirty="0">
                <a:solidFill>
                  <a:srgbClr val="0E3652"/>
                </a:solidFill>
                <a:latin typeface="Arial"/>
                <a:cs typeface="Arial"/>
              </a:rPr>
              <a:t>detect </a:t>
            </a:r>
            <a:r>
              <a:rPr lang="en-US" sz="1600" spc="-40" dirty="0">
                <a:solidFill>
                  <a:srgbClr val="0E3652"/>
                </a:solidFill>
                <a:latin typeface="Arial"/>
                <a:cs typeface="Arial"/>
              </a:rPr>
              <a:t>an </a:t>
            </a:r>
            <a:r>
              <a:rPr lang="en-US" sz="1600" u="sng" spc="-35" dirty="0">
                <a:solidFill>
                  <a:srgbClr val="0E3652"/>
                </a:solidFill>
                <a:latin typeface="Arial"/>
                <a:cs typeface="Arial"/>
              </a:rPr>
              <a:t>increase </a:t>
            </a:r>
            <a:r>
              <a:rPr lang="en-US" sz="1600" u="sng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lang="en-US" sz="1600" u="sng" spc="-5" dirty="0">
                <a:solidFill>
                  <a:srgbClr val="0E3652"/>
                </a:solidFill>
                <a:latin typeface="Arial"/>
                <a:cs typeface="Arial"/>
              </a:rPr>
              <a:t>0.5 </a:t>
            </a:r>
            <a:r>
              <a:rPr lang="en-US" sz="1600" spc="-40" dirty="0">
                <a:solidFill>
                  <a:srgbClr val="0E3652"/>
                </a:solidFill>
                <a:latin typeface="Arial"/>
                <a:cs typeface="Arial"/>
              </a:rPr>
              <a:t>surveys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per </a:t>
            </a:r>
            <a:r>
              <a:rPr lang="en-US" sz="1600" spc="-40" dirty="0">
                <a:solidFill>
                  <a:srgbClr val="0E3652"/>
                </a:solidFill>
                <a:latin typeface="Arial"/>
                <a:cs typeface="Arial"/>
              </a:rPr>
              <a:t>enrollee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for the </a:t>
            </a:r>
            <a:r>
              <a:rPr lang="en-US" sz="1600" spc="-25" dirty="0">
                <a:solidFill>
                  <a:srgbClr val="0E3652"/>
                </a:solidFill>
                <a:latin typeface="Arial"/>
                <a:cs typeface="Arial"/>
              </a:rPr>
              <a:t>new </a:t>
            </a:r>
            <a:r>
              <a:rPr lang="en-US" sz="1600" spc="-30" dirty="0">
                <a:solidFill>
                  <a:srgbClr val="0E3652"/>
                </a:solidFill>
                <a:latin typeface="Arial"/>
                <a:cs typeface="Arial"/>
              </a:rPr>
              <a:t>interface </a:t>
            </a:r>
            <a:r>
              <a:rPr lang="en-US" sz="1600" spc="-15" dirty="0">
                <a:solidFill>
                  <a:srgbClr val="0E3652"/>
                </a:solidFill>
                <a:latin typeface="Arial"/>
                <a:cs typeface="Arial"/>
              </a:rPr>
              <a:t>compared </a:t>
            </a:r>
            <a:r>
              <a:rPr lang="en-US" sz="1600" spc="5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lang="en-US" sz="1600" spc="-15" dirty="0">
                <a:solidFill>
                  <a:srgbClr val="0E3652"/>
                </a:solidFill>
                <a:latin typeface="Arial"/>
                <a:cs typeface="Arial"/>
              </a:rPr>
              <a:t>old  </a:t>
            </a:r>
            <a:r>
              <a:rPr lang="en-US" sz="1600" spc="-30" dirty="0" smtClean="0">
                <a:solidFill>
                  <a:srgbClr val="0E3652"/>
                </a:solidFill>
                <a:latin typeface="Arial"/>
                <a:cs typeface="Arial"/>
              </a:rPr>
              <a:t>interface </a:t>
            </a:r>
          </a:p>
          <a:p>
            <a:r>
              <a:rPr lang="en-US" sz="1600" spc="-30" dirty="0" smtClean="0">
                <a:solidFill>
                  <a:srgbClr val="0E3652"/>
                </a:solidFill>
                <a:latin typeface="Arial"/>
                <a:cs typeface="Arial"/>
              </a:rPr>
              <a:t>(</a:t>
            </a:r>
            <a:r>
              <a:rPr lang="en-US" sz="1600" spc="-4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ie</a:t>
            </a:r>
            <a:r>
              <a:rPr lang="en-US" sz="1600" spc="-4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en-US" sz="1600" spc="-4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What is the </a:t>
            </a:r>
            <a:r>
              <a:rPr lang="en-US" sz="1600" b="1" spc="-4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power</a:t>
            </a:r>
            <a:r>
              <a:rPr lang="en-US" sz="1600" spc="-4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that detects Ha</a:t>
            </a:r>
            <a:r>
              <a:rPr lang="en-US" sz="1600" spc="-4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en-US" sz="1600" i="1" spc="-15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µ</a:t>
            </a:r>
            <a:r>
              <a:rPr lang="en-US" sz="1600" i="1" spc="-22" baseline="-13888" dirty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new </a:t>
            </a:r>
            <a:r>
              <a:rPr lang="en-US" sz="1600" i="1" spc="114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− </a:t>
            </a:r>
            <a:r>
              <a:rPr lang="en-US" sz="1600" i="1" spc="5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µ</a:t>
            </a:r>
            <a:r>
              <a:rPr lang="en-US" sz="1600" i="1" spc="7" baseline="-13888" dirty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current </a:t>
            </a:r>
            <a:r>
              <a:rPr lang="en-US" sz="1600" spc="20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= </a:t>
            </a:r>
            <a:r>
              <a:rPr lang="en-US" sz="1600" spc="-8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0.5 )</a:t>
            </a:r>
            <a:r>
              <a:rPr lang="en-US" sz="1600" spc="-3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?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4246" y="1937866"/>
                <a:ext cx="4505325" cy="81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en-US" sz="1400" spc="-35" dirty="0">
                    <a:latin typeface="Arial"/>
                    <a:cs typeface="Arial"/>
                  </a:rPr>
                  <a:t>Let’s </a:t>
                </a:r>
                <a:r>
                  <a:rPr lang="en-US" sz="1400" spc="-30" dirty="0">
                    <a:latin typeface="Arial"/>
                    <a:cs typeface="Arial"/>
                  </a:rPr>
                  <a:t>break </a:t>
                </a:r>
                <a:r>
                  <a:rPr lang="en-US" sz="1400" spc="-25" dirty="0">
                    <a:latin typeface="Arial"/>
                    <a:cs typeface="Arial"/>
                  </a:rPr>
                  <a:t>this </a:t>
                </a:r>
                <a:r>
                  <a:rPr lang="en-US" sz="1400" spc="-5" dirty="0">
                    <a:latin typeface="Arial"/>
                    <a:cs typeface="Arial"/>
                  </a:rPr>
                  <a:t>down </a:t>
                </a:r>
                <a:r>
                  <a:rPr lang="en-US" sz="1400" spc="-25" dirty="0">
                    <a:latin typeface="Arial"/>
                    <a:cs typeface="Arial"/>
                  </a:rPr>
                  <a:t>into </a:t>
                </a:r>
                <a:r>
                  <a:rPr lang="en-US" sz="1400" spc="10" dirty="0">
                    <a:latin typeface="Arial"/>
                    <a:cs typeface="Arial"/>
                  </a:rPr>
                  <a:t>two </a:t>
                </a:r>
                <a:r>
                  <a:rPr lang="en-US" sz="1400" spc="-30" dirty="0">
                    <a:latin typeface="Arial"/>
                    <a:cs typeface="Arial"/>
                  </a:rPr>
                  <a:t>simpler</a:t>
                </a:r>
                <a:r>
                  <a:rPr lang="en-US" sz="1400" spc="120" dirty="0">
                    <a:latin typeface="Arial"/>
                    <a:cs typeface="Arial"/>
                  </a:rPr>
                  <a:t> </a:t>
                </a:r>
                <a:r>
                  <a:rPr lang="en-US" sz="1400" spc="-20" dirty="0">
                    <a:latin typeface="Arial"/>
                    <a:cs typeface="Arial"/>
                  </a:rPr>
                  <a:t>problems:</a:t>
                </a:r>
                <a:endParaRPr lang="en-US" sz="1400" dirty="0">
                  <a:latin typeface="Arial"/>
                  <a:cs typeface="Arial"/>
                </a:endParaRPr>
              </a:p>
              <a:p>
                <a:pPr marL="309880" marR="316865" indent="-201295">
                  <a:lnSpc>
                    <a:spcPct val="100000"/>
                  </a:lnSpc>
                  <a:spcBef>
                    <a:spcPts val="605"/>
                  </a:spcBef>
                </a:pPr>
                <a:r>
                  <a:rPr lang="en-US" sz="1400" spc="-5" dirty="0">
                    <a:solidFill>
                      <a:srgbClr val="024F84"/>
                    </a:solidFill>
                    <a:latin typeface="Noto Sans CJK JP Regular"/>
                    <a:cs typeface="Noto Sans CJK JP Regular"/>
                  </a:rPr>
                  <a:t>1. </a:t>
                </a:r>
                <a:r>
                  <a:rPr lang="en-US" sz="1400" b="1" spc="-30" dirty="0">
                    <a:solidFill>
                      <a:srgbClr val="00B0F0"/>
                    </a:solidFill>
                    <a:latin typeface="Arial"/>
                    <a:cs typeface="Arial"/>
                  </a:rPr>
                  <a:t>Problem </a:t>
                </a:r>
                <a:r>
                  <a:rPr lang="en-US" sz="1400" b="1" spc="-5" dirty="0">
                    <a:solidFill>
                      <a:srgbClr val="00B0F0"/>
                    </a:solidFill>
                    <a:latin typeface="Arial"/>
                    <a:cs typeface="Arial"/>
                  </a:rPr>
                  <a:t>1</a:t>
                </a:r>
                <a:r>
                  <a:rPr lang="en-US" sz="1400" spc="-5" dirty="0">
                    <a:solidFill>
                      <a:srgbClr val="00B0F0"/>
                    </a:solidFill>
                    <a:latin typeface="Arial"/>
                    <a:cs typeface="Arial"/>
                  </a:rPr>
                  <a:t>: </a:t>
                </a:r>
                <a:r>
                  <a:rPr lang="en-US" sz="1400" spc="-30" dirty="0">
                    <a:solidFill>
                      <a:srgbClr val="00B0F0"/>
                    </a:solidFill>
                    <a:latin typeface="Arial"/>
                    <a:cs typeface="Arial"/>
                  </a:rPr>
                  <a:t>Which </a:t>
                </a:r>
                <a:r>
                  <a:rPr lang="en-US" sz="1400" spc="-45" dirty="0">
                    <a:solidFill>
                      <a:srgbClr val="00B0F0"/>
                    </a:solidFill>
                    <a:latin typeface="Arial"/>
                    <a:cs typeface="Arial"/>
                  </a:rPr>
                  <a:t>values </a:t>
                </a:r>
                <a:r>
                  <a:rPr lang="en-US" sz="1400" spc="-15" dirty="0">
                    <a:solidFill>
                      <a:srgbClr val="00B0F0"/>
                    </a:solidFill>
                    <a:latin typeface="Arial"/>
                    <a:cs typeface="Arial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400" i="1" spc="-114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ar-AE" sz="1400" i="1" spc="-114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ar-AE" sz="1400" i="1" spc="-114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ar-AE" sz="1400" i="1" spc="-114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ar-AE" sz="1400" i="1" spc="-114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ar-AE" sz="1400" i="1" spc="-114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ar-AE" sz="1400" i="1" spc="-114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ar-AE" sz="1400" i="1" spc="-114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ar-AE" sz="1400" i="1" spc="-114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ar-AE" sz="1400" spc="-50" dirty="0">
                    <a:solidFill>
                      <a:srgbClr val="00B0F0"/>
                    </a:solidFill>
                    <a:latin typeface="Arial"/>
                    <a:cs typeface="Arial"/>
                  </a:rPr>
                  <a:t> </a:t>
                </a:r>
                <a:r>
                  <a:rPr lang="en-US" sz="1400" spc="-30" dirty="0">
                    <a:solidFill>
                      <a:srgbClr val="00B0F0"/>
                    </a:solidFill>
                    <a:latin typeface="Arial"/>
                    <a:cs typeface="Arial"/>
                  </a:rPr>
                  <a:t>represent  sufﬁcient evidence </a:t>
                </a:r>
                <a:r>
                  <a:rPr lang="en-US" sz="1400" spc="5" dirty="0">
                    <a:solidFill>
                      <a:srgbClr val="00B0F0"/>
                    </a:solidFill>
                    <a:latin typeface="Arial"/>
                    <a:cs typeface="Arial"/>
                  </a:rPr>
                  <a:t>to </a:t>
                </a:r>
                <a:r>
                  <a:rPr lang="en-US" sz="1400" spc="-30" dirty="0">
                    <a:solidFill>
                      <a:srgbClr val="00B0F0"/>
                    </a:solidFill>
                    <a:latin typeface="Arial"/>
                    <a:cs typeface="Arial"/>
                  </a:rPr>
                  <a:t>reject </a:t>
                </a:r>
                <a:r>
                  <a:rPr lang="en-US" sz="1400" spc="-25" dirty="0">
                    <a:solidFill>
                      <a:srgbClr val="00B0F0"/>
                    </a:solidFill>
                    <a:latin typeface="Arial"/>
                    <a:cs typeface="Arial"/>
                  </a:rPr>
                  <a:t>this</a:t>
                </a:r>
                <a:r>
                  <a:rPr lang="en-US" sz="1400" spc="80" dirty="0">
                    <a:solidFill>
                      <a:srgbClr val="00B0F0"/>
                    </a:solidFill>
                    <a:latin typeface="Arial"/>
                    <a:cs typeface="Arial"/>
                  </a:rPr>
                  <a:t> </a:t>
                </a:r>
                <a:r>
                  <a:rPr lang="en-US" sz="1400" i="1" spc="10" dirty="0">
                    <a:solidFill>
                      <a:srgbClr val="00B0F0"/>
                    </a:solidFill>
                    <a:latin typeface="Times New Roman"/>
                    <a:cs typeface="Times New Roman"/>
                  </a:rPr>
                  <a:t>H</a:t>
                </a:r>
                <a:r>
                  <a:rPr lang="en-US" sz="1400" spc="15" baseline="-13888" dirty="0">
                    <a:solidFill>
                      <a:srgbClr val="00B0F0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1400" spc="10" dirty="0">
                    <a:solidFill>
                      <a:srgbClr val="00B0F0"/>
                    </a:solidFill>
                    <a:latin typeface="Arial"/>
                    <a:cs typeface="Arial"/>
                  </a:rPr>
                  <a:t>?</a:t>
                </a:r>
                <a:endParaRPr lang="en-US" sz="1400" dirty="0">
                  <a:solidFill>
                    <a:srgbClr val="00B0F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46" y="1937866"/>
                <a:ext cx="4505325" cy="815608"/>
              </a:xfrm>
              <a:prstGeom prst="rect">
                <a:avLst/>
              </a:prstGeom>
              <a:blipFill>
                <a:blip r:embed="rId2"/>
                <a:stretch>
                  <a:fillRect l="-135" t="-1493" b="-6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10554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639840"/>
            <a:ext cx="2162175" cy="158115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576450" y="57937"/>
            <a:ext cx="29362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Reminder: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Type </a:t>
            </a:r>
            <a:r>
              <a:rPr sz="1050" spc="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1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error </a:t>
            </a:r>
            <a:r>
              <a:rPr sz="1050" spc="-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rate </a:t>
            </a:r>
            <a:r>
              <a:rPr sz="1050" spc="6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=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signiﬁcance</a:t>
            </a:r>
            <a:r>
              <a:rPr sz="1050" spc="1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level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4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536" y="388748"/>
            <a:ext cx="4230948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7060">
              <a:lnSpc>
                <a:spcPct val="100000"/>
              </a:lnSpc>
              <a:spcBef>
                <a:spcPts val="1205"/>
              </a:spcBef>
            </a:pPr>
            <a:r>
              <a:rPr sz="1200" i="1" spc="-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200" spc="-30" dirty="0" smtClean="0">
                <a:solidFill>
                  <a:srgbClr val="FF0000"/>
                </a:solidFill>
                <a:latin typeface="Arial"/>
                <a:cs typeface="Arial"/>
              </a:rPr>
              <a:t>(Type </a:t>
            </a:r>
            <a:r>
              <a:rPr sz="1200" spc="-10" dirty="0">
                <a:solidFill>
                  <a:srgbClr val="FF0000"/>
                </a:solidFill>
                <a:latin typeface="Arial"/>
                <a:cs typeface="Arial"/>
              </a:rPr>
              <a:t>1 </a:t>
            </a:r>
            <a:r>
              <a:rPr sz="1200" spc="-20" dirty="0">
                <a:solidFill>
                  <a:srgbClr val="FF0000"/>
                </a:solidFill>
                <a:latin typeface="Arial"/>
                <a:cs typeface="Arial"/>
              </a:rPr>
              <a:t>error) </a:t>
            </a:r>
            <a:r>
              <a:rPr sz="1200" spc="204" dirty="0">
                <a:solidFill>
                  <a:srgbClr val="024F84"/>
                </a:solidFill>
                <a:latin typeface="Arial"/>
                <a:cs typeface="Arial"/>
              </a:rPr>
              <a:t>= </a:t>
            </a:r>
            <a:r>
              <a:rPr sz="12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200" spc="-1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1200" spc="-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10" dirty="0" smtClean="0">
                <a:solidFill>
                  <a:srgbClr val="FFC000"/>
                </a:solidFill>
                <a:latin typeface="Arial"/>
                <a:cs typeface="Arial"/>
              </a:rPr>
              <a:t>Reject </a:t>
            </a:r>
            <a:r>
              <a:rPr sz="1200" i="1" spc="15" dirty="0">
                <a:solidFill>
                  <a:srgbClr val="FFC000"/>
                </a:solidFill>
                <a:latin typeface="Times New Roman"/>
                <a:cs typeface="Times New Roman"/>
              </a:rPr>
              <a:t>H</a:t>
            </a:r>
            <a:r>
              <a:rPr sz="1200" spc="22" baseline="-13888" dirty="0">
                <a:solidFill>
                  <a:srgbClr val="FFC000"/>
                </a:solidFill>
                <a:latin typeface="Times New Roman"/>
                <a:cs typeface="Times New Roman"/>
              </a:rPr>
              <a:t>0</a:t>
            </a:r>
            <a:r>
              <a:rPr sz="1200" i="1" spc="15" dirty="0" smtClean="0">
                <a:solidFill>
                  <a:srgbClr val="024F84"/>
                </a:solidFill>
                <a:latin typeface="Times New Roman"/>
                <a:cs typeface="Times New Roman"/>
              </a:rPr>
              <a:t>|</a:t>
            </a:r>
            <a:r>
              <a:rPr lang="en-US" sz="1200" i="1" spc="15" dirty="0" smtClean="0">
                <a:solidFill>
                  <a:srgbClr val="024F84"/>
                </a:solidFill>
                <a:latin typeface="Times New Roman"/>
                <a:cs typeface="Times New Roman"/>
              </a:rPr>
              <a:t> </a:t>
            </a:r>
            <a:r>
              <a:rPr sz="1200" i="1" spc="15" dirty="0" smtClean="0">
                <a:solidFill>
                  <a:srgbClr val="92D050"/>
                </a:solidFill>
                <a:latin typeface="Times New Roman"/>
                <a:cs typeface="Times New Roman"/>
              </a:rPr>
              <a:t>H</a:t>
            </a:r>
            <a:r>
              <a:rPr sz="1200" spc="22" baseline="-13888" dirty="0" smtClean="0">
                <a:solidFill>
                  <a:srgbClr val="92D050"/>
                </a:solidFill>
                <a:latin typeface="Times New Roman"/>
                <a:cs typeface="Times New Roman"/>
              </a:rPr>
              <a:t>0 </a:t>
            </a:r>
            <a:r>
              <a:rPr sz="1200" spc="-40" dirty="0">
                <a:solidFill>
                  <a:srgbClr val="92D050"/>
                </a:solidFill>
                <a:latin typeface="Arial"/>
                <a:cs typeface="Arial"/>
              </a:rPr>
              <a:t>is </a:t>
            </a:r>
            <a:r>
              <a:rPr sz="1200" spc="-10" dirty="0">
                <a:solidFill>
                  <a:srgbClr val="92D050"/>
                </a:solidFill>
                <a:latin typeface="Arial"/>
                <a:cs typeface="Arial"/>
              </a:rPr>
              <a:t>true</a:t>
            </a:r>
            <a:r>
              <a:rPr sz="1200" spc="-10" dirty="0">
                <a:solidFill>
                  <a:srgbClr val="FF0000"/>
                </a:solidFill>
                <a:latin typeface="Arial"/>
                <a:cs typeface="Arial"/>
              </a:rPr>
              <a:t>) </a:t>
            </a:r>
            <a:r>
              <a:rPr sz="1200" spc="204" dirty="0">
                <a:solidFill>
                  <a:srgbClr val="024F84"/>
                </a:solidFill>
                <a:latin typeface="Arial"/>
                <a:cs typeface="Arial"/>
              </a:rPr>
              <a:t>=</a:t>
            </a:r>
            <a:r>
              <a:rPr sz="1200" spc="-14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lang="el-GR" sz="1200" dirty="0" smtClean="0">
                <a:solidFill>
                  <a:srgbClr val="FF0000"/>
                </a:solidFill>
              </a:rPr>
              <a:t>α </a:t>
            </a:r>
            <a:r>
              <a:rPr lang="en-US" sz="1200" dirty="0" smtClean="0">
                <a:solidFill>
                  <a:srgbClr val="FF0000"/>
                </a:solidFill>
              </a:rPr>
              <a:t>=</a:t>
            </a:r>
            <a:r>
              <a:rPr lang="en-US" sz="1200" i="1" spc="1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0.05</a:t>
            </a:r>
            <a:endParaRPr sz="1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69352" y="2076770"/>
                <a:ext cx="111062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800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600" dirty="0" smtClean="0"/>
                  <a:t>=0</a:t>
                </a:r>
                <a:endParaRPr lang="en-US" sz="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352" y="2076770"/>
                <a:ext cx="1110621" cy="2154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65615" y="1781386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smtClean="0">
                <a:solidFill>
                  <a:srgbClr val="FF0000"/>
                </a:solidFill>
              </a:rPr>
              <a:t>α</a:t>
            </a:r>
            <a:r>
              <a:rPr lang="en-US" sz="900" dirty="0" smtClean="0">
                <a:solidFill>
                  <a:srgbClr val="FF0000"/>
                </a:solidFill>
              </a:rPr>
              <a:t>=0.05</a:t>
            </a:r>
            <a:endParaRPr lang="en-US" sz="9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57450" y="1058867"/>
                <a:ext cx="1457695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chemeClr val="tx1"/>
                    </a:solidFill>
                  </a:rPr>
                  <a:t>Sampling Distribution of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05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05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05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105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05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105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05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05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  <m:r>
                      <a:rPr lang="en-US" sz="105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050" u="sng" dirty="0" smtClean="0">
                    <a:solidFill>
                      <a:srgbClr val="92D050"/>
                    </a:solidFill>
                  </a:rPr>
                  <a:t>assuming Ho is true</a:t>
                </a:r>
                <a:r>
                  <a:rPr lang="en-US" sz="1050" dirty="0" smtClean="0">
                    <a:solidFill>
                      <a:schemeClr val="tx1"/>
                    </a:solidFill>
                  </a:rPr>
                  <a:t>.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450" y="1058867"/>
                <a:ext cx="1457695" cy="577081"/>
              </a:xfrm>
              <a:prstGeom prst="rect">
                <a:avLst/>
              </a:prstGeom>
              <a:blipFill>
                <a:blip r:embed="rId4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p:sp>
        <p:nvSpPr>
          <p:cNvPr id="20" name="object 3"/>
          <p:cNvSpPr txBox="1">
            <a:spLocks noGrp="1"/>
          </p:cNvSpPr>
          <p:nvPr>
            <p:ph type="title"/>
          </p:nvPr>
        </p:nvSpPr>
        <p:spPr>
          <a:xfrm>
            <a:off x="-57150" y="772247"/>
            <a:ext cx="1828800" cy="58605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9880">
              <a:lnSpc>
                <a:spcPct val="100000"/>
              </a:lnSpc>
              <a:spcBef>
                <a:spcPts val="484"/>
              </a:spcBef>
            </a:pPr>
            <a:r>
              <a:rPr lang="en-US" sz="1800" b="1" i="1" spc="15" baseline="9259" dirty="0" smtClean="0">
                <a:solidFill>
                  <a:srgbClr val="1A2E3D"/>
                </a:solidFill>
                <a:latin typeface="Times New Roman"/>
                <a:cs typeface="Times New Roman"/>
              </a:rPr>
              <a:t>Hypothesis Tests:</a:t>
            </a:r>
            <a:r>
              <a:rPr lang="en-US" sz="1800" i="1" spc="15" baseline="9259" dirty="0" smtClean="0">
                <a:solidFill>
                  <a:srgbClr val="1A2E3D"/>
                </a:solidFill>
                <a:latin typeface="Times New Roman"/>
                <a:cs typeface="Times New Roman"/>
              </a:rPr>
              <a:t/>
            </a:r>
            <a:br>
              <a:rPr lang="en-US" sz="1800" i="1" spc="15" baseline="9259" dirty="0" smtClean="0">
                <a:solidFill>
                  <a:srgbClr val="1A2E3D"/>
                </a:solidFill>
                <a:latin typeface="Times New Roman"/>
                <a:cs typeface="Times New Roman"/>
              </a:rPr>
            </a:br>
            <a:r>
              <a:rPr lang="en-US" sz="1800" i="1" spc="15" baseline="9259" dirty="0" smtClean="0">
                <a:solidFill>
                  <a:srgbClr val="1A2E3D"/>
                </a:solidFill>
                <a:latin typeface="Times New Roman"/>
                <a:cs typeface="Times New Roman"/>
              </a:rPr>
              <a:t>H</a:t>
            </a:r>
            <a:r>
              <a:rPr lang="en-US" sz="800" spc="10" dirty="0" smtClean="0">
                <a:solidFill>
                  <a:srgbClr val="1A2E3D"/>
                </a:solidFill>
                <a:latin typeface="Times New Roman"/>
                <a:cs typeface="Times New Roman"/>
              </a:rPr>
              <a:t>0 </a:t>
            </a:r>
            <a:r>
              <a:rPr lang="en-US" sz="1800" spc="-15" baseline="9259" dirty="0">
                <a:solidFill>
                  <a:srgbClr val="1A2E3D"/>
                </a:solidFill>
                <a:latin typeface="Arial"/>
                <a:cs typeface="Arial"/>
              </a:rPr>
              <a:t>: </a:t>
            </a:r>
            <a:r>
              <a:rPr lang="en-US" sz="1800" i="1" spc="-22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lang="en-US" sz="800" i="1" spc="-15" dirty="0">
                <a:solidFill>
                  <a:srgbClr val="1A2E3D"/>
                </a:solidFill>
                <a:latin typeface="Georgia"/>
                <a:cs typeface="Georgia"/>
              </a:rPr>
              <a:t>new </a:t>
            </a:r>
            <a:r>
              <a:rPr lang="en-US" sz="1800" i="1" spc="172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− </a:t>
            </a:r>
            <a:r>
              <a:rPr lang="en-US" sz="1800" i="1" spc="7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lang="en-US" sz="800" i="1" spc="5" dirty="0">
                <a:solidFill>
                  <a:srgbClr val="1A2E3D"/>
                </a:solidFill>
                <a:latin typeface="Georgia"/>
                <a:cs typeface="Georgia"/>
              </a:rPr>
              <a:t>current </a:t>
            </a:r>
            <a:r>
              <a:rPr lang="en-US" sz="1800" spc="307" baseline="9259" dirty="0">
                <a:solidFill>
                  <a:srgbClr val="1A2E3D"/>
                </a:solidFill>
                <a:latin typeface="Arial"/>
                <a:cs typeface="Arial"/>
              </a:rPr>
              <a:t>=</a:t>
            </a:r>
            <a:r>
              <a:rPr lang="en-US" sz="1800" spc="-120" baseline="9259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lang="en-US" sz="1800" spc="-127" baseline="9259" dirty="0">
                <a:solidFill>
                  <a:srgbClr val="1A2E3D"/>
                </a:solidFill>
                <a:latin typeface="Arial"/>
                <a:cs typeface="Arial"/>
              </a:rPr>
              <a:t>0</a:t>
            </a:r>
            <a:r>
              <a:rPr lang="en-US" sz="1800" baseline="9259" dirty="0">
                <a:latin typeface="Arial"/>
                <a:cs typeface="Arial"/>
              </a:rPr>
              <a:t/>
            </a:r>
            <a:br>
              <a:rPr lang="en-US" sz="1800" baseline="9259" dirty="0">
                <a:latin typeface="Arial"/>
                <a:cs typeface="Arial"/>
              </a:rPr>
            </a:br>
            <a:r>
              <a:rPr lang="en-US" sz="1800" i="1" spc="67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H</a:t>
            </a:r>
            <a:r>
              <a:rPr lang="en-US" sz="800" i="1" spc="45" dirty="0">
                <a:solidFill>
                  <a:srgbClr val="1A2E3D"/>
                </a:solidFill>
                <a:latin typeface="Georgia"/>
                <a:cs typeface="Georgia"/>
              </a:rPr>
              <a:t>A </a:t>
            </a:r>
            <a:r>
              <a:rPr lang="en-US" sz="1800" spc="-15" baseline="9259" dirty="0">
                <a:solidFill>
                  <a:srgbClr val="1A2E3D"/>
                </a:solidFill>
                <a:latin typeface="Arial"/>
                <a:cs typeface="Arial"/>
              </a:rPr>
              <a:t>: </a:t>
            </a:r>
            <a:r>
              <a:rPr lang="en-US" sz="1800" i="1" spc="-22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lang="en-US" sz="800" i="1" spc="-15" dirty="0">
                <a:solidFill>
                  <a:srgbClr val="1A2E3D"/>
                </a:solidFill>
                <a:latin typeface="Georgia"/>
                <a:cs typeface="Georgia"/>
              </a:rPr>
              <a:t>new </a:t>
            </a:r>
            <a:r>
              <a:rPr lang="en-US" sz="1800" i="1" spc="172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− </a:t>
            </a:r>
            <a:r>
              <a:rPr lang="en-US" sz="1800" i="1" spc="7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lang="en-US" sz="800" i="1" spc="5" dirty="0">
                <a:solidFill>
                  <a:srgbClr val="1A2E3D"/>
                </a:solidFill>
                <a:latin typeface="Georgia"/>
                <a:cs typeface="Georgia"/>
              </a:rPr>
              <a:t>current </a:t>
            </a:r>
            <a:r>
              <a:rPr lang="en-US" sz="1800" i="1" spc="150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&gt;</a:t>
            </a:r>
            <a:r>
              <a:rPr lang="en-US" sz="1800" i="1" spc="-60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 </a:t>
            </a:r>
            <a:r>
              <a:rPr lang="en-US" sz="1800" spc="-127" baseline="9259" dirty="0">
                <a:solidFill>
                  <a:srgbClr val="1A2E3D"/>
                </a:solidFill>
                <a:latin typeface="Arial"/>
                <a:cs typeface="Arial"/>
              </a:rPr>
              <a:t>0</a:t>
            </a:r>
            <a:endParaRPr lang="en-US" sz="1800" baseline="9259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90438" y="3003446"/>
                <a:ext cx="472440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09880" marR="316865" indent="-201295">
                  <a:lnSpc>
                    <a:spcPct val="100000"/>
                  </a:lnSpc>
                  <a:spcBef>
                    <a:spcPts val="605"/>
                  </a:spcBef>
                </a:pPr>
                <a:r>
                  <a:rPr lang="en-US" sz="900" b="1" spc="-3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Problem </a:t>
                </a:r>
                <a:r>
                  <a:rPr lang="en-US" sz="900" b="1" spc="-5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1</a:t>
                </a:r>
                <a:r>
                  <a:rPr lang="en-US" sz="900" spc="-5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: </a:t>
                </a:r>
                <a:r>
                  <a:rPr lang="en-US" sz="900" spc="-3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Which </a:t>
                </a:r>
                <a:r>
                  <a:rPr lang="en-US" sz="900" spc="-45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values </a:t>
                </a:r>
                <a:r>
                  <a:rPr lang="en-US" sz="900" spc="-15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of </a:t>
                </a:r>
                <a:r>
                  <a:rPr lang="en-US" sz="900" spc="-114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pc="-114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900" i="1" spc="-114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900" b="0" i="1" spc="-114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900" b="0" i="1" spc="-114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900" i="1" spc="-114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900" b="0" i="1" spc="-114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900" i="1" spc="-114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900" b="0" i="1" spc="-114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900" b="0" i="1" spc="-114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900" spc="-5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) </a:t>
                </a:r>
                <a:r>
                  <a:rPr lang="en-US" sz="900" spc="-3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represent  sufﬁcient evidence </a:t>
                </a:r>
                <a:r>
                  <a:rPr lang="en-US" sz="900" spc="5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to </a:t>
                </a:r>
                <a:r>
                  <a:rPr lang="en-US" sz="900" spc="-30" dirty="0" smtClean="0">
                    <a:solidFill>
                      <a:srgbClr val="FFC000"/>
                    </a:solidFill>
                    <a:latin typeface="Arial"/>
                    <a:cs typeface="Arial"/>
                  </a:rPr>
                  <a:t>reject </a:t>
                </a:r>
                <a:r>
                  <a:rPr lang="en-US" sz="900" i="1" spc="10" dirty="0" smtClean="0">
                    <a:solidFill>
                      <a:srgbClr val="FFC000"/>
                    </a:solidFill>
                    <a:latin typeface="Times New Roman"/>
                    <a:cs typeface="Times New Roman"/>
                  </a:rPr>
                  <a:t>H</a:t>
                </a:r>
                <a:r>
                  <a:rPr lang="en-US" sz="900" spc="15" baseline="-13888" dirty="0" smtClean="0">
                    <a:solidFill>
                      <a:srgbClr val="FFC000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900" spc="1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?</a:t>
                </a:r>
                <a:endParaRPr lang="en-US" sz="900" dirty="0">
                  <a:solidFill>
                    <a:srgbClr val="00B0F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8" y="3003446"/>
                <a:ext cx="4724400" cy="230832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79567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639840"/>
            <a:ext cx="2162175" cy="158115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576450" y="57937"/>
            <a:ext cx="29362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Reminder: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Type </a:t>
            </a:r>
            <a:r>
              <a:rPr sz="1050" spc="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1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error </a:t>
            </a:r>
            <a:r>
              <a:rPr sz="1050" spc="-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rate </a:t>
            </a:r>
            <a:r>
              <a:rPr sz="1050" spc="6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=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signiﬁcance</a:t>
            </a:r>
            <a:r>
              <a:rPr sz="1050" spc="1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level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4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536" y="388748"/>
            <a:ext cx="4230948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7060">
              <a:lnSpc>
                <a:spcPct val="100000"/>
              </a:lnSpc>
              <a:spcBef>
                <a:spcPts val="1205"/>
              </a:spcBef>
            </a:pPr>
            <a:r>
              <a:rPr sz="1200" i="1" spc="-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200" spc="-30" dirty="0" smtClean="0">
                <a:solidFill>
                  <a:srgbClr val="FF0000"/>
                </a:solidFill>
                <a:latin typeface="Arial"/>
                <a:cs typeface="Arial"/>
              </a:rPr>
              <a:t>(Type </a:t>
            </a:r>
            <a:r>
              <a:rPr sz="1200" spc="-10" dirty="0">
                <a:solidFill>
                  <a:srgbClr val="FF0000"/>
                </a:solidFill>
                <a:latin typeface="Arial"/>
                <a:cs typeface="Arial"/>
              </a:rPr>
              <a:t>1 </a:t>
            </a:r>
            <a:r>
              <a:rPr sz="1200" spc="-20" dirty="0">
                <a:solidFill>
                  <a:srgbClr val="FF0000"/>
                </a:solidFill>
                <a:latin typeface="Arial"/>
                <a:cs typeface="Arial"/>
              </a:rPr>
              <a:t>error) </a:t>
            </a:r>
            <a:r>
              <a:rPr sz="1200" spc="204" dirty="0">
                <a:solidFill>
                  <a:srgbClr val="024F84"/>
                </a:solidFill>
                <a:latin typeface="Arial"/>
                <a:cs typeface="Arial"/>
              </a:rPr>
              <a:t>= </a:t>
            </a:r>
            <a:r>
              <a:rPr sz="12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200" spc="-1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1200" spc="-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10" dirty="0" smtClean="0">
                <a:solidFill>
                  <a:srgbClr val="FFC000"/>
                </a:solidFill>
                <a:latin typeface="Arial"/>
                <a:cs typeface="Arial"/>
              </a:rPr>
              <a:t>Reject </a:t>
            </a:r>
            <a:r>
              <a:rPr sz="1200" i="1" spc="15" dirty="0">
                <a:solidFill>
                  <a:srgbClr val="FFC000"/>
                </a:solidFill>
                <a:latin typeface="Times New Roman"/>
                <a:cs typeface="Times New Roman"/>
              </a:rPr>
              <a:t>H</a:t>
            </a:r>
            <a:r>
              <a:rPr sz="1200" spc="22" baseline="-13888" dirty="0">
                <a:solidFill>
                  <a:srgbClr val="FFC000"/>
                </a:solidFill>
                <a:latin typeface="Times New Roman"/>
                <a:cs typeface="Times New Roman"/>
              </a:rPr>
              <a:t>0</a:t>
            </a:r>
            <a:r>
              <a:rPr sz="1200" i="1" spc="15" dirty="0" smtClean="0">
                <a:solidFill>
                  <a:srgbClr val="024F84"/>
                </a:solidFill>
                <a:latin typeface="Times New Roman"/>
                <a:cs typeface="Times New Roman"/>
              </a:rPr>
              <a:t>|</a:t>
            </a:r>
            <a:r>
              <a:rPr lang="en-US" sz="1200" i="1" spc="15" dirty="0" smtClean="0">
                <a:solidFill>
                  <a:srgbClr val="024F84"/>
                </a:solidFill>
                <a:latin typeface="Times New Roman"/>
                <a:cs typeface="Times New Roman"/>
              </a:rPr>
              <a:t> </a:t>
            </a:r>
            <a:r>
              <a:rPr sz="1200" i="1" spc="15" dirty="0" smtClean="0">
                <a:solidFill>
                  <a:srgbClr val="92D050"/>
                </a:solidFill>
                <a:latin typeface="Times New Roman"/>
                <a:cs typeface="Times New Roman"/>
              </a:rPr>
              <a:t>H</a:t>
            </a:r>
            <a:r>
              <a:rPr sz="1200" spc="22" baseline="-13888" dirty="0" smtClean="0">
                <a:solidFill>
                  <a:srgbClr val="92D050"/>
                </a:solidFill>
                <a:latin typeface="Times New Roman"/>
                <a:cs typeface="Times New Roman"/>
              </a:rPr>
              <a:t>0 </a:t>
            </a:r>
            <a:r>
              <a:rPr sz="1200" spc="-40" dirty="0">
                <a:solidFill>
                  <a:srgbClr val="92D050"/>
                </a:solidFill>
                <a:latin typeface="Arial"/>
                <a:cs typeface="Arial"/>
              </a:rPr>
              <a:t>is </a:t>
            </a:r>
            <a:r>
              <a:rPr sz="1200" spc="-10" dirty="0">
                <a:solidFill>
                  <a:srgbClr val="92D050"/>
                </a:solidFill>
                <a:latin typeface="Arial"/>
                <a:cs typeface="Arial"/>
              </a:rPr>
              <a:t>true</a:t>
            </a:r>
            <a:r>
              <a:rPr sz="1200" spc="-10" dirty="0">
                <a:solidFill>
                  <a:srgbClr val="FF0000"/>
                </a:solidFill>
                <a:latin typeface="Arial"/>
                <a:cs typeface="Arial"/>
              </a:rPr>
              <a:t>) </a:t>
            </a:r>
            <a:r>
              <a:rPr sz="1200" spc="204" dirty="0">
                <a:solidFill>
                  <a:srgbClr val="024F84"/>
                </a:solidFill>
                <a:latin typeface="Arial"/>
                <a:cs typeface="Arial"/>
              </a:rPr>
              <a:t>=</a:t>
            </a:r>
            <a:r>
              <a:rPr sz="1200" spc="-14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lang="el-GR" sz="1200" dirty="0" smtClean="0">
                <a:solidFill>
                  <a:srgbClr val="FF0000"/>
                </a:solidFill>
              </a:rPr>
              <a:t>α </a:t>
            </a:r>
            <a:r>
              <a:rPr lang="en-US" sz="1200" dirty="0" smtClean="0">
                <a:solidFill>
                  <a:srgbClr val="FF0000"/>
                </a:solidFill>
              </a:rPr>
              <a:t>=</a:t>
            </a:r>
            <a:r>
              <a:rPr lang="en-US" sz="1200" i="1" spc="1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0.05</a:t>
            </a:r>
            <a:endParaRPr sz="1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69352" y="2076770"/>
                <a:ext cx="111062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800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600" dirty="0" smtClean="0"/>
                  <a:t>=0</a:t>
                </a:r>
                <a:endParaRPr lang="en-US" sz="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352" y="2076770"/>
                <a:ext cx="1110621" cy="2154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65615" y="1781386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smtClean="0">
                <a:solidFill>
                  <a:srgbClr val="FF0000"/>
                </a:solidFill>
              </a:rPr>
              <a:t>α</a:t>
            </a:r>
            <a:r>
              <a:rPr lang="en-US" sz="900" dirty="0" smtClean="0">
                <a:solidFill>
                  <a:srgbClr val="FF0000"/>
                </a:solidFill>
              </a:rPr>
              <a:t>=0.05</a:t>
            </a:r>
            <a:endParaRPr lang="en-US" sz="9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57450" y="1058867"/>
                <a:ext cx="1457695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chemeClr val="tx1"/>
                    </a:solidFill>
                  </a:rPr>
                  <a:t>Sampling Distribution of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05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05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05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105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05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105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05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05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  <m:r>
                      <a:rPr lang="en-US" sz="105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050" u="sng" dirty="0" smtClean="0">
                    <a:solidFill>
                      <a:srgbClr val="92D050"/>
                    </a:solidFill>
                  </a:rPr>
                  <a:t>assuming Ho is true</a:t>
                </a:r>
                <a:r>
                  <a:rPr lang="en-US" sz="1050" dirty="0" smtClean="0">
                    <a:solidFill>
                      <a:schemeClr val="tx1"/>
                    </a:solidFill>
                  </a:rPr>
                  <a:t>.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450" y="1058867"/>
                <a:ext cx="1457695" cy="577081"/>
              </a:xfrm>
              <a:prstGeom prst="rect">
                <a:avLst/>
              </a:prstGeom>
              <a:blipFill>
                <a:blip r:embed="rId4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0035" y="2483120"/>
                <a:ext cx="13376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Decision</a:t>
                </a:r>
                <a:r>
                  <a:rPr lang="en-US" sz="800" dirty="0" smtClean="0"/>
                  <a:t>: If our sample statistic</a:t>
                </a:r>
                <a14:m>
                  <m:oMath xmlns:m="http://schemas.openxmlformats.org/officeDocument/2006/math">
                    <m:r>
                      <a:rPr lang="en-US" sz="800" b="0" i="0" spc="-114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  </m:t>
                    </m:r>
                    <m:sSub>
                      <m:sSubPr>
                        <m:ctrlPr>
                          <a:rPr lang="en-US" sz="80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80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80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80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80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80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800" dirty="0" smtClean="0"/>
                  <a:t> falls in this range, we __________</a:t>
                </a:r>
                <a:endParaRPr lang="en-US" sz="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35" y="2483120"/>
                <a:ext cx="1337634" cy="461665"/>
              </a:xfrm>
              <a:prstGeom prst="rect">
                <a:avLst/>
              </a:prstGeom>
              <a:blipFill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/>
          <p:cNvSpPr/>
          <p:nvPr/>
        </p:nvSpPr>
        <p:spPr>
          <a:xfrm rot="16200000">
            <a:off x="1394964" y="1321002"/>
            <a:ext cx="227776" cy="207458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 rot="16200000">
            <a:off x="3430943" y="1380528"/>
            <a:ext cx="226326" cy="1956982"/>
          </a:xfrm>
          <a:prstGeom prst="lef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27608" y="2483121"/>
                <a:ext cx="1600876" cy="473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Decision</a:t>
                </a:r>
                <a:r>
                  <a:rPr lang="en-US" sz="800" dirty="0" smtClean="0"/>
                  <a:t>: If our sample statistic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80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  </m:t>
                        </m:r>
                        <m:acc>
                          <m:accPr>
                            <m:chr m:val="̅"/>
                            <m:ctrlPr>
                              <a:rPr lang="en-US" sz="80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80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80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80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80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800" dirty="0" smtClean="0"/>
                  <a:t>  falls in this range, we _______________</a:t>
                </a:r>
                <a:endParaRPr lang="en-US" sz="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608" y="2483121"/>
                <a:ext cx="1600876" cy="473848"/>
              </a:xfrm>
              <a:prstGeom prst="rect">
                <a:avLst/>
              </a:prstGeom>
              <a:blipFill>
                <a:blip r:embed="rId6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457450" y="2048677"/>
            <a:ext cx="428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</a:rPr>
              <a:t>?</a:t>
            </a:r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p:sp>
        <p:nvSpPr>
          <p:cNvPr id="20" name="object 3"/>
          <p:cNvSpPr txBox="1">
            <a:spLocks noGrp="1"/>
          </p:cNvSpPr>
          <p:nvPr>
            <p:ph type="title"/>
          </p:nvPr>
        </p:nvSpPr>
        <p:spPr>
          <a:xfrm>
            <a:off x="-57150" y="772247"/>
            <a:ext cx="1828800" cy="58605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9880">
              <a:lnSpc>
                <a:spcPct val="100000"/>
              </a:lnSpc>
              <a:spcBef>
                <a:spcPts val="484"/>
              </a:spcBef>
            </a:pPr>
            <a:r>
              <a:rPr lang="en-US" sz="1800" b="1" i="1" spc="15" baseline="9259" dirty="0" smtClean="0">
                <a:solidFill>
                  <a:srgbClr val="1A2E3D"/>
                </a:solidFill>
                <a:latin typeface="Times New Roman"/>
                <a:cs typeface="Times New Roman"/>
              </a:rPr>
              <a:t>Hypothesis Tests:</a:t>
            </a:r>
            <a:r>
              <a:rPr lang="en-US" sz="1800" i="1" spc="15" baseline="9259" dirty="0" smtClean="0">
                <a:solidFill>
                  <a:srgbClr val="1A2E3D"/>
                </a:solidFill>
                <a:latin typeface="Times New Roman"/>
                <a:cs typeface="Times New Roman"/>
              </a:rPr>
              <a:t/>
            </a:r>
            <a:br>
              <a:rPr lang="en-US" sz="1800" i="1" spc="15" baseline="9259" dirty="0" smtClean="0">
                <a:solidFill>
                  <a:srgbClr val="1A2E3D"/>
                </a:solidFill>
                <a:latin typeface="Times New Roman"/>
                <a:cs typeface="Times New Roman"/>
              </a:rPr>
            </a:br>
            <a:r>
              <a:rPr lang="en-US" sz="1800" i="1" spc="15" baseline="9259" dirty="0" smtClean="0">
                <a:solidFill>
                  <a:srgbClr val="1A2E3D"/>
                </a:solidFill>
                <a:latin typeface="Times New Roman"/>
                <a:cs typeface="Times New Roman"/>
              </a:rPr>
              <a:t>H</a:t>
            </a:r>
            <a:r>
              <a:rPr lang="en-US" sz="800" spc="10" dirty="0" smtClean="0">
                <a:solidFill>
                  <a:srgbClr val="1A2E3D"/>
                </a:solidFill>
                <a:latin typeface="Times New Roman"/>
                <a:cs typeface="Times New Roman"/>
              </a:rPr>
              <a:t>0 </a:t>
            </a:r>
            <a:r>
              <a:rPr lang="en-US" sz="1800" spc="-15" baseline="9259" dirty="0">
                <a:solidFill>
                  <a:srgbClr val="1A2E3D"/>
                </a:solidFill>
                <a:latin typeface="Arial"/>
                <a:cs typeface="Arial"/>
              </a:rPr>
              <a:t>: </a:t>
            </a:r>
            <a:r>
              <a:rPr lang="en-US" sz="1800" i="1" spc="-22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lang="en-US" sz="800" i="1" spc="-15" dirty="0">
                <a:solidFill>
                  <a:srgbClr val="1A2E3D"/>
                </a:solidFill>
                <a:latin typeface="Georgia"/>
                <a:cs typeface="Georgia"/>
              </a:rPr>
              <a:t>new </a:t>
            </a:r>
            <a:r>
              <a:rPr lang="en-US" sz="1800" i="1" spc="172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− </a:t>
            </a:r>
            <a:r>
              <a:rPr lang="en-US" sz="1800" i="1" spc="7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lang="en-US" sz="800" i="1" spc="5" dirty="0">
                <a:solidFill>
                  <a:srgbClr val="1A2E3D"/>
                </a:solidFill>
                <a:latin typeface="Georgia"/>
                <a:cs typeface="Georgia"/>
              </a:rPr>
              <a:t>current </a:t>
            </a:r>
            <a:r>
              <a:rPr lang="en-US" sz="1800" spc="307" baseline="9259" dirty="0">
                <a:solidFill>
                  <a:srgbClr val="1A2E3D"/>
                </a:solidFill>
                <a:latin typeface="Arial"/>
                <a:cs typeface="Arial"/>
              </a:rPr>
              <a:t>=</a:t>
            </a:r>
            <a:r>
              <a:rPr lang="en-US" sz="1800" spc="-120" baseline="9259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lang="en-US" sz="1800" spc="-127" baseline="9259" dirty="0">
                <a:solidFill>
                  <a:srgbClr val="1A2E3D"/>
                </a:solidFill>
                <a:latin typeface="Arial"/>
                <a:cs typeface="Arial"/>
              </a:rPr>
              <a:t>0</a:t>
            </a:r>
            <a:r>
              <a:rPr lang="en-US" sz="1800" baseline="9259" dirty="0">
                <a:latin typeface="Arial"/>
                <a:cs typeface="Arial"/>
              </a:rPr>
              <a:t/>
            </a:r>
            <a:br>
              <a:rPr lang="en-US" sz="1800" baseline="9259" dirty="0">
                <a:latin typeface="Arial"/>
                <a:cs typeface="Arial"/>
              </a:rPr>
            </a:br>
            <a:r>
              <a:rPr lang="en-US" sz="1800" i="1" spc="67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H</a:t>
            </a:r>
            <a:r>
              <a:rPr lang="en-US" sz="800" i="1" spc="45" dirty="0">
                <a:solidFill>
                  <a:srgbClr val="1A2E3D"/>
                </a:solidFill>
                <a:latin typeface="Georgia"/>
                <a:cs typeface="Georgia"/>
              </a:rPr>
              <a:t>A </a:t>
            </a:r>
            <a:r>
              <a:rPr lang="en-US" sz="1800" spc="-15" baseline="9259" dirty="0">
                <a:solidFill>
                  <a:srgbClr val="1A2E3D"/>
                </a:solidFill>
                <a:latin typeface="Arial"/>
                <a:cs typeface="Arial"/>
              </a:rPr>
              <a:t>: </a:t>
            </a:r>
            <a:r>
              <a:rPr lang="en-US" sz="1800" i="1" spc="-22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lang="en-US" sz="800" i="1" spc="-15" dirty="0">
                <a:solidFill>
                  <a:srgbClr val="1A2E3D"/>
                </a:solidFill>
                <a:latin typeface="Georgia"/>
                <a:cs typeface="Georgia"/>
              </a:rPr>
              <a:t>new </a:t>
            </a:r>
            <a:r>
              <a:rPr lang="en-US" sz="1800" i="1" spc="172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− </a:t>
            </a:r>
            <a:r>
              <a:rPr lang="en-US" sz="1800" i="1" spc="7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lang="en-US" sz="800" i="1" spc="5" dirty="0">
                <a:solidFill>
                  <a:srgbClr val="1A2E3D"/>
                </a:solidFill>
                <a:latin typeface="Georgia"/>
                <a:cs typeface="Georgia"/>
              </a:rPr>
              <a:t>current </a:t>
            </a:r>
            <a:r>
              <a:rPr lang="en-US" sz="1800" i="1" spc="150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&gt;</a:t>
            </a:r>
            <a:r>
              <a:rPr lang="en-US" sz="1800" i="1" spc="-60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 </a:t>
            </a:r>
            <a:r>
              <a:rPr lang="en-US" sz="1800" spc="-127" baseline="9259" dirty="0">
                <a:solidFill>
                  <a:srgbClr val="1A2E3D"/>
                </a:solidFill>
                <a:latin typeface="Arial"/>
                <a:cs typeface="Arial"/>
              </a:rPr>
              <a:t>0</a:t>
            </a:r>
            <a:endParaRPr lang="en-US" sz="1800" baseline="9259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90438" y="3003446"/>
                <a:ext cx="472440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09880" marR="316865" indent="-201295">
                  <a:lnSpc>
                    <a:spcPct val="100000"/>
                  </a:lnSpc>
                  <a:spcBef>
                    <a:spcPts val="605"/>
                  </a:spcBef>
                </a:pPr>
                <a:r>
                  <a:rPr lang="en-US" sz="900" b="1" spc="-3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Problem </a:t>
                </a:r>
                <a:r>
                  <a:rPr lang="en-US" sz="900" b="1" spc="-5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1</a:t>
                </a:r>
                <a:r>
                  <a:rPr lang="en-US" sz="900" spc="-5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: </a:t>
                </a:r>
                <a:r>
                  <a:rPr lang="en-US" sz="900" spc="-3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Which </a:t>
                </a:r>
                <a:r>
                  <a:rPr lang="en-US" sz="900" spc="-45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values </a:t>
                </a:r>
                <a:r>
                  <a:rPr lang="en-US" sz="900" spc="-15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of </a:t>
                </a:r>
                <a:r>
                  <a:rPr lang="en-US" sz="900" spc="-114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pc="-114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900" i="1" spc="-114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900" b="0" i="1" spc="-114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900" b="0" i="1" spc="-114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900" i="1" spc="-114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900" b="0" i="1" spc="-114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900" i="1" spc="-114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900" b="0" i="1" spc="-114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900" b="0" i="1" spc="-114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900" spc="-5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) </a:t>
                </a:r>
                <a:r>
                  <a:rPr lang="en-US" sz="900" spc="-3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represent  sufﬁcient evidence </a:t>
                </a:r>
                <a:r>
                  <a:rPr lang="en-US" sz="900" spc="5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to </a:t>
                </a:r>
                <a:r>
                  <a:rPr lang="en-US" sz="900" spc="-30" dirty="0" smtClean="0">
                    <a:solidFill>
                      <a:srgbClr val="FFC000"/>
                    </a:solidFill>
                    <a:latin typeface="Arial"/>
                    <a:cs typeface="Arial"/>
                  </a:rPr>
                  <a:t>reject </a:t>
                </a:r>
                <a:r>
                  <a:rPr lang="en-US" sz="900" i="1" spc="10" dirty="0" smtClean="0">
                    <a:solidFill>
                      <a:srgbClr val="FFC000"/>
                    </a:solidFill>
                    <a:latin typeface="Times New Roman"/>
                    <a:cs typeface="Times New Roman"/>
                  </a:rPr>
                  <a:t>H</a:t>
                </a:r>
                <a:r>
                  <a:rPr lang="en-US" sz="900" spc="15" baseline="-13888" dirty="0" smtClean="0">
                    <a:solidFill>
                      <a:srgbClr val="FFC000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900" spc="1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?</a:t>
                </a:r>
                <a:endParaRPr lang="en-US" sz="900" dirty="0">
                  <a:solidFill>
                    <a:srgbClr val="00B0F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8" y="3003446"/>
                <a:ext cx="4724400" cy="230832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34138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639840"/>
            <a:ext cx="2162175" cy="158115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576450" y="57937"/>
            <a:ext cx="29362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Reminder: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Type </a:t>
            </a:r>
            <a:r>
              <a:rPr sz="1050" spc="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1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error </a:t>
            </a:r>
            <a:r>
              <a:rPr sz="1050" spc="-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rate </a:t>
            </a:r>
            <a:r>
              <a:rPr sz="1050" spc="6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=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signiﬁcance</a:t>
            </a:r>
            <a:r>
              <a:rPr sz="1050" spc="1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level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4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536" y="388748"/>
            <a:ext cx="4230948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7060">
              <a:lnSpc>
                <a:spcPct val="100000"/>
              </a:lnSpc>
              <a:spcBef>
                <a:spcPts val="1205"/>
              </a:spcBef>
            </a:pPr>
            <a:r>
              <a:rPr sz="1200" i="1" spc="-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200" spc="-30" dirty="0" smtClean="0">
                <a:solidFill>
                  <a:srgbClr val="FF0000"/>
                </a:solidFill>
                <a:latin typeface="Arial"/>
                <a:cs typeface="Arial"/>
              </a:rPr>
              <a:t>(Type </a:t>
            </a:r>
            <a:r>
              <a:rPr sz="1200" spc="-10" dirty="0">
                <a:solidFill>
                  <a:srgbClr val="FF0000"/>
                </a:solidFill>
                <a:latin typeface="Arial"/>
                <a:cs typeface="Arial"/>
              </a:rPr>
              <a:t>1 </a:t>
            </a:r>
            <a:r>
              <a:rPr sz="1200" spc="-20" dirty="0">
                <a:solidFill>
                  <a:srgbClr val="FF0000"/>
                </a:solidFill>
                <a:latin typeface="Arial"/>
                <a:cs typeface="Arial"/>
              </a:rPr>
              <a:t>error) </a:t>
            </a:r>
            <a:r>
              <a:rPr sz="1200" spc="204" dirty="0">
                <a:solidFill>
                  <a:srgbClr val="024F84"/>
                </a:solidFill>
                <a:latin typeface="Arial"/>
                <a:cs typeface="Arial"/>
              </a:rPr>
              <a:t>= </a:t>
            </a:r>
            <a:r>
              <a:rPr sz="12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200" spc="-1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1200" spc="-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10" dirty="0" smtClean="0">
                <a:solidFill>
                  <a:srgbClr val="FFC000"/>
                </a:solidFill>
                <a:latin typeface="Arial"/>
                <a:cs typeface="Arial"/>
              </a:rPr>
              <a:t>Reject </a:t>
            </a:r>
            <a:r>
              <a:rPr sz="1200" i="1" spc="15" dirty="0">
                <a:solidFill>
                  <a:srgbClr val="FFC000"/>
                </a:solidFill>
                <a:latin typeface="Times New Roman"/>
                <a:cs typeface="Times New Roman"/>
              </a:rPr>
              <a:t>H</a:t>
            </a:r>
            <a:r>
              <a:rPr sz="1200" spc="22" baseline="-13888" dirty="0">
                <a:solidFill>
                  <a:srgbClr val="FFC000"/>
                </a:solidFill>
                <a:latin typeface="Times New Roman"/>
                <a:cs typeface="Times New Roman"/>
              </a:rPr>
              <a:t>0</a:t>
            </a:r>
            <a:r>
              <a:rPr sz="1200" i="1" spc="15" dirty="0" smtClean="0">
                <a:solidFill>
                  <a:srgbClr val="024F84"/>
                </a:solidFill>
                <a:latin typeface="Times New Roman"/>
                <a:cs typeface="Times New Roman"/>
              </a:rPr>
              <a:t>|</a:t>
            </a:r>
            <a:r>
              <a:rPr lang="en-US" sz="1200" i="1" spc="15" dirty="0" smtClean="0">
                <a:solidFill>
                  <a:srgbClr val="024F84"/>
                </a:solidFill>
                <a:latin typeface="Times New Roman"/>
                <a:cs typeface="Times New Roman"/>
              </a:rPr>
              <a:t> </a:t>
            </a:r>
            <a:r>
              <a:rPr sz="1200" i="1" spc="15" dirty="0" smtClean="0">
                <a:solidFill>
                  <a:srgbClr val="92D050"/>
                </a:solidFill>
                <a:latin typeface="Times New Roman"/>
                <a:cs typeface="Times New Roman"/>
              </a:rPr>
              <a:t>H</a:t>
            </a:r>
            <a:r>
              <a:rPr sz="1200" spc="22" baseline="-13888" dirty="0" smtClean="0">
                <a:solidFill>
                  <a:srgbClr val="92D050"/>
                </a:solidFill>
                <a:latin typeface="Times New Roman"/>
                <a:cs typeface="Times New Roman"/>
              </a:rPr>
              <a:t>0 </a:t>
            </a:r>
            <a:r>
              <a:rPr sz="1200" spc="-40" dirty="0">
                <a:solidFill>
                  <a:srgbClr val="92D050"/>
                </a:solidFill>
                <a:latin typeface="Arial"/>
                <a:cs typeface="Arial"/>
              </a:rPr>
              <a:t>is </a:t>
            </a:r>
            <a:r>
              <a:rPr sz="1200" spc="-10" dirty="0">
                <a:solidFill>
                  <a:srgbClr val="92D050"/>
                </a:solidFill>
                <a:latin typeface="Arial"/>
                <a:cs typeface="Arial"/>
              </a:rPr>
              <a:t>true</a:t>
            </a:r>
            <a:r>
              <a:rPr sz="1200" spc="-10" dirty="0">
                <a:solidFill>
                  <a:srgbClr val="FF0000"/>
                </a:solidFill>
                <a:latin typeface="Arial"/>
                <a:cs typeface="Arial"/>
              </a:rPr>
              <a:t>) </a:t>
            </a:r>
            <a:r>
              <a:rPr sz="1200" spc="204" dirty="0">
                <a:solidFill>
                  <a:srgbClr val="024F84"/>
                </a:solidFill>
                <a:latin typeface="Arial"/>
                <a:cs typeface="Arial"/>
              </a:rPr>
              <a:t>=</a:t>
            </a:r>
            <a:r>
              <a:rPr sz="1200" spc="-14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lang="el-GR" sz="1200" dirty="0" smtClean="0">
                <a:solidFill>
                  <a:srgbClr val="FF0000"/>
                </a:solidFill>
              </a:rPr>
              <a:t>α </a:t>
            </a:r>
            <a:r>
              <a:rPr lang="en-US" sz="1200" dirty="0" smtClean="0">
                <a:solidFill>
                  <a:srgbClr val="FF0000"/>
                </a:solidFill>
              </a:rPr>
              <a:t>=</a:t>
            </a:r>
            <a:r>
              <a:rPr lang="en-US" sz="1200" i="1" spc="1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0.05</a:t>
            </a:r>
            <a:endParaRPr sz="1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69352" y="2076770"/>
                <a:ext cx="111062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800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600" dirty="0" smtClean="0"/>
                  <a:t>=0</a:t>
                </a:r>
                <a:endParaRPr lang="en-US" sz="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352" y="2076770"/>
                <a:ext cx="1110621" cy="2154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65615" y="1781386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smtClean="0">
                <a:solidFill>
                  <a:srgbClr val="FF0000"/>
                </a:solidFill>
              </a:rPr>
              <a:t>α</a:t>
            </a:r>
            <a:r>
              <a:rPr lang="en-US" sz="900" dirty="0" smtClean="0">
                <a:solidFill>
                  <a:srgbClr val="FF0000"/>
                </a:solidFill>
              </a:rPr>
              <a:t>=0.05</a:t>
            </a:r>
            <a:endParaRPr lang="en-US" sz="9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57450" y="1058867"/>
                <a:ext cx="1457695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chemeClr val="tx1"/>
                    </a:solidFill>
                  </a:rPr>
                  <a:t>Sampling Distribution of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05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05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05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105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05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105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05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05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  <m:r>
                      <a:rPr lang="en-US" sz="105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050" u="sng" dirty="0" smtClean="0">
                    <a:solidFill>
                      <a:srgbClr val="92D050"/>
                    </a:solidFill>
                  </a:rPr>
                  <a:t>assuming Ho is true</a:t>
                </a:r>
                <a:r>
                  <a:rPr lang="en-US" sz="1050" dirty="0" smtClean="0">
                    <a:solidFill>
                      <a:schemeClr val="tx1"/>
                    </a:solidFill>
                  </a:rPr>
                  <a:t>.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450" y="1058867"/>
                <a:ext cx="1457695" cy="577081"/>
              </a:xfrm>
              <a:prstGeom prst="rect">
                <a:avLst/>
              </a:prstGeom>
              <a:blipFill>
                <a:blip r:embed="rId4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0035" y="2483120"/>
                <a:ext cx="1337634" cy="596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Decision</a:t>
                </a:r>
                <a:r>
                  <a:rPr lang="en-US" sz="800" dirty="0" smtClean="0"/>
                  <a:t>: If our sample statistic</a:t>
                </a:r>
                <a14:m>
                  <m:oMath xmlns:m="http://schemas.openxmlformats.org/officeDocument/2006/math">
                    <m:r>
                      <a:rPr lang="en-US" sz="800" b="0" i="0" spc="-114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  </m:t>
                    </m:r>
                    <m:sSub>
                      <m:sSubPr>
                        <m:ctrlPr>
                          <a:rPr lang="en-US" sz="80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80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80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80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80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80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800" dirty="0" smtClean="0"/>
                  <a:t> falls in this range, we </a:t>
                </a:r>
                <a:r>
                  <a:rPr lang="en-US" sz="800" u="sng" dirty="0" smtClean="0"/>
                  <a:t>fail to reject Ho</a:t>
                </a:r>
                <a:r>
                  <a:rPr lang="en-US" sz="800" dirty="0" smtClean="0"/>
                  <a:t>.</a:t>
                </a:r>
                <a:endParaRPr lang="en-US" sz="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35" y="2483120"/>
                <a:ext cx="1337634" cy="596958"/>
              </a:xfrm>
              <a:prstGeom prst="rect">
                <a:avLst/>
              </a:prstGeom>
              <a:blipFill>
                <a:blip r:embed="rId6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/>
          <p:cNvSpPr/>
          <p:nvPr/>
        </p:nvSpPr>
        <p:spPr>
          <a:xfrm rot="16200000">
            <a:off x="1394964" y="1321002"/>
            <a:ext cx="227776" cy="207458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 rot="16200000">
            <a:off x="3430943" y="1380528"/>
            <a:ext cx="226326" cy="1956982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27608" y="2483121"/>
                <a:ext cx="1600876" cy="473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Decision</a:t>
                </a:r>
                <a:r>
                  <a:rPr lang="en-US" sz="800" dirty="0" smtClean="0"/>
                  <a:t>: If our sample statistic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80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  </m:t>
                        </m:r>
                        <m:acc>
                          <m:accPr>
                            <m:chr m:val="̅"/>
                            <m:ctrlPr>
                              <a:rPr lang="en-US" sz="80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80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80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80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80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800" dirty="0" smtClean="0"/>
                  <a:t>  falls in this range, we </a:t>
                </a:r>
                <a:r>
                  <a:rPr lang="en-US" sz="800" u="sng" dirty="0" smtClean="0">
                    <a:solidFill>
                      <a:srgbClr val="FFC000"/>
                    </a:solidFill>
                  </a:rPr>
                  <a:t>reject Ho</a:t>
                </a:r>
                <a:r>
                  <a:rPr lang="en-US" sz="800" dirty="0" smtClean="0"/>
                  <a:t>.</a:t>
                </a:r>
                <a:endParaRPr lang="en-US" sz="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608" y="2483121"/>
                <a:ext cx="1600876" cy="473848"/>
              </a:xfrm>
              <a:prstGeom prst="rect">
                <a:avLst/>
              </a:prstGeom>
              <a:blipFill>
                <a:blip r:embed="rId7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18" idx="2"/>
          </p:cNvCxnSpPr>
          <p:nvPr/>
        </p:nvCxnSpPr>
        <p:spPr>
          <a:xfrm flipH="1">
            <a:off x="2359133" y="2244405"/>
            <a:ext cx="187011" cy="70038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57450" y="2048677"/>
            <a:ext cx="428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</a:rPr>
              <a:t>?</a:t>
            </a:r>
            <a:endParaRPr lang="en-US" sz="12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90438" y="3003446"/>
                <a:ext cx="472440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09880" marR="316865" indent="-201295">
                  <a:lnSpc>
                    <a:spcPct val="100000"/>
                  </a:lnSpc>
                  <a:spcBef>
                    <a:spcPts val="605"/>
                  </a:spcBef>
                </a:pPr>
                <a:r>
                  <a:rPr lang="en-US" sz="900" b="1" spc="-3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Problem </a:t>
                </a:r>
                <a:r>
                  <a:rPr lang="en-US" sz="900" b="1" spc="-5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1</a:t>
                </a:r>
                <a:r>
                  <a:rPr lang="en-US" sz="900" spc="-5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: </a:t>
                </a:r>
                <a:r>
                  <a:rPr lang="en-US" sz="900" spc="-3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Which </a:t>
                </a:r>
                <a:r>
                  <a:rPr lang="en-US" sz="900" spc="-45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values </a:t>
                </a:r>
                <a:r>
                  <a:rPr lang="en-US" sz="900" spc="-15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of </a:t>
                </a:r>
                <a:r>
                  <a:rPr lang="en-US" sz="900" spc="-114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pc="-114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900" i="1" spc="-114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900" b="0" i="1" spc="-114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900" b="0" i="1" spc="-114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900" i="1" spc="-114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900" b="0" i="1" spc="-114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900" i="1" spc="-114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900" b="0" i="1" spc="-114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900" b="0" i="1" spc="-114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900" spc="-5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) </a:t>
                </a:r>
                <a:r>
                  <a:rPr lang="en-US" sz="900" spc="-3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represent  sufﬁcient evidence </a:t>
                </a:r>
                <a:r>
                  <a:rPr lang="en-US" sz="900" spc="5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to </a:t>
                </a:r>
                <a:r>
                  <a:rPr lang="en-US" sz="900" spc="-30" dirty="0" smtClean="0">
                    <a:solidFill>
                      <a:srgbClr val="FFC000"/>
                    </a:solidFill>
                    <a:latin typeface="Arial"/>
                    <a:cs typeface="Arial"/>
                  </a:rPr>
                  <a:t>reject </a:t>
                </a:r>
                <a:r>
                  <a:rPr lang="en-US" sz="900" i="1" spc="10" dirty="0" smtClean="0">
                    <a:solidFill>
                      <a:srgbClr val="FFC000"/>
                    </a:solidFill>
                    <a:latin typeface="Times New Roman"/>
                    <a:cs typeface="Times New Roman"/>
                  </a:rPr>
                  <a:t>H</a:t>
                </a:r>
                <a:r>
                  <a:rPr lang="en-US" sz="900" spc="15" baseline="-13888" dirty="0" smtClean="0">
                    <a:solidFill>
                      <a:srgbClr val="FFC000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900" spc="1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?</a:t>
                </a:r>
                <a:endParaRPr lang="en-US" sz="900" dirty="0">
                  <a:solidFill>
                    <a:srgbClr val="00B0F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8" y="3003446"/>
                <a:ext cx="4724400" cy="230832"/>
              </a:xfrm>
              <a:prstGeom prst="rect">
                <a:avLst/>
              </a:prstGeom>
              <a:blipFill>
                <a:blip r:embed="rId8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p:sp>
        <p:nvSpPr>
          <p:cNvPr id="20" name="object 3"/>
          <p:cNvSpPr txBox="1">
            <a:spLocks noGrp="1"/>
          </p:cNvSpPr>
          <p:nvPr>
            <p:ph type="title"/>
          </p:nvPr>
        </p:nvSpPr>
        <p:spPr>
          <a:xfrm>
            <a:off x="-57150" y="772247"/>
            <a:ext cx="1828800" cy="58605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9880">
              <a:lnSpc>
                <a:spcPct val="100000"/>
              </a:lnSpc>
              <a:spcBef>
                <a:spcPts val="484"/>
              </a:spcBef>
            </a:pPr>
            <a:r>
              <a:rPr lang="en-US" sz="1800" b="1" i="1" spc="15" baseline="9259" dirty="0" smtClean="0">
                <a:solidFill>
                  <a:srgbClr val="1A2E3D"/>
                </a:solidFill>
                <a:latin typeface="Times New Roman"/>
                <a:cs typeface="Times New Roman"/>
              </a:rPr>
              <a:t>Hypothesis Tests:</a:t>
            </a:r>
            <a:r>
              <a:rPr lang="en-US" sz="1800" i="1" spc="15" baseline="9259" dirty="0" smtClean="0">
                <a:solidFill>
                  <a:srgbClr val="1A2E3D"/>
                </a:solidFill>
                <a:latin typeface="Times New Roman"/>
                <a:cs typeface="Times New Roman"/>
              </a:rPr>
              <a:t/>
            </a:r>
            <a:br>
              <a:rPr lang="en-US" sz="1800" i="1" spc="15" baseline="9259" dirty="0" smtClean="0">
                <a:solidFill>
                  <a:srgbClr val="1A2E3D"/>
                </a:solidFill>
                <a:latin typeface="Times New Roman"/>
                <a:cs typeface="Times New Roman"/>
              </a:rPr>
            </a:br>
            <a:r>
              <a:rPr lang="en-US" sz="1800" i="1" spc="15" baseline="9259" dirty="0" smtClean="0">
                <a:solidFill>
                  <a:srgbClr val="1A2E3D"/>
                </a:solidFill>
                <a:latin typeface="Times New Roman"/>
                <a:cs typeface="Times New Roman"/>
              </a:rPr>
              <a:t>H</a:t>
            </a:r>
            <a:r>
              <a:rPr lang="en-US" sz="800" spc="10" dirty="0" smtClean="0">
                <a:solidFill>
                  <a:srgbClr val="1A2E3D"/>
                </a:solidFill>
                <a:latin typeface="Times New Roman"/>
                <a:cs typeface="Times New Roman"/>
              </a:rPr>
              <a:t>0 </a:t>
            </a:r>
            <a:r>
              <a:rPr lang="en-US" sz="1800" spc="-15" baseline="9259" dirty="0">
                <a:solidFill>
                  <a:srgbClr val="1A2E3D"/>
                </a:solidFill>
                <a:latin typeface="Arial"/>
                <a:cs typeface="Arial"/>
              </a:rPr>
              <a:t>: </a:t>
            </a:r>
            <a:r>
              <a:rPr lang="en-US" sz="1800" i="1" spc="-22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lang="en-US" sz="800" i="1" spc="-15" dirty="0">
                <a:solidFill>
                  <a:srgbClr val="1A2E3D"/>
                </a:solidFill>
                <a:latin typeface="Georgia"/>
                <a:cs typeface="Georgia"/>
              </a:rPr>
              <a:t>new </a:t>
            </a:r>
            <a:r>
              <a:rPr lang="en-US" sz="1800" i="1" spc="172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− </a:t>
            </a:r>
            <a:r>
              <a:rPr lang="en-US" sz="1800" i="1" spc="7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lang="en-US" sz="800" i="1" spc="5" dirty="0">
                <a:solidFill>
                  <a:srgbClr val="1A2E3D"/>
                </a:solidFill>
                <a:latin typeface="Georgia"/>
                <a:cs typeface="Georgia"/>
              </a:rPr>
              <a:t>current </a:t>
            </a:r>
            <a:r>
              <a:rPr lang="en-US" sz="1800" spc="307" baseline="9259" dirty="0">
                <a:solidFill>
                  <a:srgbClr val="1A2E3D"/>
                </a:solidFill>
                <a:latin typeface="Arial"/>
                <a:cs typeface="Arial"/>
              </a:rPr>
              <a:t>=</a:t>
            </a:r>
            <a:r>
              <a:rPr lang="en-US" sz="1800" spc="-120" baseline="9259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lang="en-US" sz="1800" spc="-127" baseline="9259" dirty="0">
                <a:solidFill>
                  <a:srgbClr val="1A2E3D"/>
                </a:solidFill>
                <a:latin typeface="Arial"/>
                <a:cs typeface="Arial"/>
              </a:rPr>
              <a:t>0</a:t>
            </a:r>
            <a:r>
              <a:rPr lang="en-US" sz="1800" baseline="9259" dirty="0">
                <a:latin typeface="Arial"/>
                <a:cs typeface="Arial"/>
              </a:rPr>
              <a:t/>
            </a:r>
            <a:br>
              <a:rPr lang="en-US" sz="1800" baseline="9259" dirty="0">
                <a:latin typeface="Arial"/>
                <a:cs typeface="Arial"/>
              </a:rPr>
            </a:br>
            <a:r>
              <a:rPr lang="en-US" sz="1800" i="1" spc="67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H</a:t>
            </a:r>
            <a:r>
              <a:rPr lang="en-US" sz="800" i="1" spc="45" dirty="0">
                <a:solidFill>
                  <a:srgbClr val="1A2E3D"/>
                </a:solidFill>
                <a:latin typeface="Georgia"/>
                <a:cs typeface="Georgia"/>
              </a:rPr>
              <a:t>A </a:t>
            </a:r>
            <a:r>
              <a:rPr lang="en-US" sz="1800" spc="-15" baseline="9259" dirty="0">
                <a:solidFill>
                  <a:srgbClr val="1A2E3D"/>
                </a:solidFill>
                <a:latin typeface="Arial"/>
                <a:cs typeface="Arial"/>
              </a:rPr>
              <a:t>: </a:t>
            </a:r>
            <a:r>
              <a:rPr lang="en-US" sz="1800" i="1" spc="-22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lang="en-US" sz="800" i="1" spc="-15" dirty="0">
                <a:solidFill>
                  <a:srgbClr val="1A2E3D"/>
                </a:solidFill>
                <a:latin typeface="Georgia"/>
                <a:cs typeface="Georgia"/>
              </a:rPr>
              <a:t>new </a:t>
            </a:r>
            <a:r>
              <a:rPr lang="en-US" sz="1800" i="1" spc="172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− </a:t>
            </a:r>
            <a:r>
              <a:rPr lang="en-US" sz="1800" i="1" spc="7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lang="en-US" sz="800" i="1" spc="5" dirty="0">
                <a:solidFill>
                  <a:srgbClr val="1A2E3D"/>
                </a:solidFill>
                <a:latin typeface="Georgia"/>
                <a:cs typeface="Georgia"/>
              </a:rPr>
              <a:t>current </a:t>
            </a:r>
            <a:r>
              <a:rPr lang="en-US" sz="1800" i="1" spc="150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&gt;</a:t>
            </a:r>
            <a:r>
              <a:rPr lang="en-US" sz="1800" i="1" spc="-60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 </a:t>
            </a:r>
            <a:r>
              <a:rPr lang="en-US" sz="1800" spc="-127" baseline="9259" dirty="0">
                <a:solidFill>
                  <a:srgbClr val="1A2E3D"/>
                </a:solidFill>
                <a:latin typeface="Arial"/>
                <a:cs typeface="Arial"/>
              </a:rPr>
              <a:t>0</a:t>
            </a:r>
            <a:endParaRPr lang="en-US" sz="1800" baseline="9259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754" y="3165339"/>
            <a:ext cx="472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9880" marR="316865" indent="-201295">
              <a:lnSpc>
                <a:spcPct val="100000"/>
              </a:lnSpc>
              <a:spcBef>
                <a:spcPts val="605"/>
              </a:spcBef>
            </a:pPr>
            <a:r>
              <a:rPr lang="en-US" sz="900" b="1" spc="-30" dirty="0" smtClean="0">
                <a:solidFill>
                  <a:srgbClr val="00B0F0"/>
                </a:solidFill>
                <a:latin typeface="Arial"/>
                <a:cs typeface="Arial"/>
              </a:rPr>
              <a:t>Aka: </a:t>
            </a:r>
            <a:r>
              <a:rPr lang="en-US" sz="900" spc="-30" dirty="0" smtClean="0">
                <a:solidFill>
                  <a:srgbClr val="00B0F0"/>
                </a:solidFill>
                <a:latin typeface="Arial"/>
                <a:cs typeface="Arial"/>
              </a:rPr>
              <a:t>What is this sample statistic “cutoff” value</a:t>
            </a:r>
            <a:endParaRPr lang="en-US" sz="900" dirty="0">
              <a:solidFill>
                <a:srgbClr val="00B0F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257640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639840"/>
            <a:ext cx="2162175" cy="158115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576450" y="57937"/>
            <a:ext cx="29362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Reminder: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Type </a:t>
            </a:r>
            <a:r>
              <a:rPr sz="1050" spc="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1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error </a:t>
            </a:r>
            <a:r>
              <a:rPr sz="1050" spc="-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rate </a:t>
            </a:r>
            <a:r>
              <a:rPr sz="1050" spc="6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=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signiﬁcance</a:t>
            </a:r>
            <a:r>
              <a:rPr sz="1050" spc="1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level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4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536" y="388748"/>
            <a:ext cx="4230948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7060">
              <a:lnSpc>
                <a:spcPct val="100000"/>
              </a:lnSpc>
              <a:spcBef>
                <a:spcPts val="1205"/>
              </a:spcBef>
            </a:pPr>
            <a:r>
              <a:rPr sz="1200" i="1" spc="-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200" spc="-30" dirty="0" smtClean="0">
                <a:solidFill>
                  <a:srgbClr val="FF0000"/>
                </a:solidFill>
                <a:latin typeface="Arial"/>
                <a:cs typeface="Arial"/>
              </a:rPr>
              <a:t>(Type </a:t>
            </a:r>
            <a:r>
              <a:rPr sz="1200" spc="-10" dirty="0">
                <a:solidFill>
                  <a:srgbClr val="FF0000"/>
                </a:solidFill>
                <a:latin typeface="Arial"/>
                <a:cs typeface="Arial"/>
              </a:rPr>
              <a:t>1 </a:t>
            </a:r>
            <a:r>
              <a:rPr sz="1200" spc="-20" dirty="0">
                <a:solidFill>
                  <a:srgbClr val="FF0000"/>
                </a:solidFill>
                <a:latin typeface="Arial"/>
                <a:cs typeface="Arial"/>
              </a:rPr>
              <a:t>error) </a:t>
            </a:r>
            <a:r>
              <a:rPr sz="1200" spc="204" dirty="0">
                <a:solidFill>
                  <a:srgbClr val="024F84"/>
                </a:solidFill>
                <a:latin typeface="Arial"/>
                <a:cs typeface="Arial"/>
              </a:rPr>
              <a:t>= </a:t>
            </a:r>
            <a:r>
              <a:rPr sz="12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200" spc="-1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1200" spc="-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10" dirty="0" smtClean="0">
                <a:solidFill>
                  <a:srgbClr val="FFC000"/>
                </a:solidFill>
                <a:latin typeface="Arial"/>
                <a:cs typeface="Arial"/>
              </a:rPr>
              <a:t>Reject </a:t>
            </a:r>
            <a:r>
              <a:rPr sz="1200" i="1" spc="15" dirty="0">
                <a:solidFill>
                  <a:srgbClr val="FFC000"/>
                </a:solidFill>
                <a:latin typeface="Times New Roman"/>
                <a:cs typeface="Times New Roman"/>
              </a:rPr>
              <a:t>H</a:t>
            </a:r>
            <a:r>
              <a:rPr sz="1200" spc="22" baseline="-13888" dirty="0">
                <a:solidFill>
                  <a:srgbClr val="FFC000"/>
                </a:solidFill>
                <a:latin typeface="Times New Roman"/>
                <a:cs typeface="Times New Roman"/>
              </a:rPr>
              <a:t>0</a:t>
            </a:r>
            <a:r>
              <a:rPr sz="1200" i="1" spc="15" dirty="0" smtClean="0">
                <a:solidFill>
                  <a:srgbClr val="024F84"/>
                </a:solidFill>
                <a:latin typeface="Times New Roman"/>
                <a:cs typeface="Times New Roman"/>
              </a:rPr>
              <a:t>|</a:t>
            </a:r>
            <a:r>
              <a:rPr lang="en-US" sz="1200" i="1" spc="15" dirty="0" smtClean="0">
                <a:solidFill>
                  <a:srgbClr val="024F84"/>
                </a:solidFill>
                <a:latin typeface="Times New Roman"/>
                <a:cs typeface="Times New Roman"/>
              </a:rPr>
              <a:t> </a:t>
            </a:r>
            <a:r>
              <a:rPr sz="1200" i="1" spc="15" dirty="0" smtClean="0">
                <a:solidFill>
                  <a:srgbClr val="92D050"/>
                </a:solidFill>
                <a:latin typeface="Times New Roman"/>
                <a:cs typeface="Times New Roman"/>
              </a:rPr>
              <a:t>H</a:t>
            </a:r>
            <a:r>
              <a:rPr sz="1200" spc="22" baseline="-13888" dirty="0" smtClean="0">
                <a:solidFill>
                  <a:srgbClr val="92D050"/>
                </a:solidFill>
                <a:latin typeface="Times New Roman"/>
                <a:cs typeface="Times New Roman"/>
              </a:rPr>
              <a:t>0 </a:t>
            </a:r>
            <a:r>
              <a:rPr sz="1200" spc="-40" dirty="0">
                <a:solidFill>
                  <a:srgbClr val="92D050"/>
                </a:solidFill>
                <a:latin typeface="Arial"/>
                <a:cs typeface="Arial"/>
              </a:rPr>
              <a:t>is </a:t>
            </a:r>
            <a:r>
              <a:rPr sz="1200" spc="-10" dirty="0">
                <a:solidFill>
                  <a:srgbClr val="92D050"/>
                </a:solidFill>
                <a:latin typeface="Arial"/>
                <a:cs typeface="Arial"/>
              </a:rPr>
              <a:t>true</a:t>
            </a:r>
            <a:r>
              <a:rPr sz="1200" spc="-10" dirty="0">
                <a:solidFill>
                  <a:srgbClr val="FF0000"/>
                </a:solidFill>
                <a:latin typeface="Arial"/>
                <a:cs typeface="Arial"/>
              </a:rPr>
              <a:t>) </a:t>
            </a:r>
            <a:r>
              <a:rPr sz="1200" spc="204" dirty="0">
                <a:solidFill>
                  <a:srgbClr val="024F84"/>
                </a:solidFill>
                <a:latin typeface="Arial"/>
                <a:cs typeface="Arial"/>
              </a:rPr>
              <a:t>=</a:t>
            </a:r>
            <a:r>
              <a:rPr sz="1200" spc="-14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lang="el-GR" sz="1200" dirty="0" smtClean="0">
                <a:solidFill>
                  <a:srgbClr val="FF0000"/>
                </a:solidFill>
              </a:rPr>
              <a:t>α </a:t>
            </a:r>
            <a:r>
              <a:rPr lang="en-US" sz="1200" dirty="0" smtClean="0">
                <a:solidFill>
                  <a:srgbClr val="FF0000"/>
                </a:solidFill>
              </a:rPr>
              <a:t>=</a:t>
            </a:r>
            <a:r>
              <a:rPr lang="en-US" sz="1200" i="1" spc="1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0.05</a:t>
            </a:r>
            <a:endParaRPr sz="1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69352" y="2076770"/>
                <a:ext cx="111062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800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600" dirty="0" smtClean="0"/>
                  <a:t>=0</a:t>
                </a:r>
                <a:endParaRPr lang="en-US" sz="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352" y="2076770"/>
                <a:ext cx="1110621" cy="2154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65615" y="1781386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smtClean="0">
                <a:solidFill>
                  <a:srgbClr val="FF0000"/>
                </a:solidFill>
              </a:rPr>
              <a:t>α</a:t>
            </a:r>
            <a:r>
              <a:rPr lang="en-US" sz="900" dirty="0" smtClean="0">
                <a:solidFill>
                  <a:srgbClr val="FF0000"/>
                </a:solidFill>
              </a:rPr>
              <a:t>=0.05</a:t>
            </a:r>
            <a:endParaRPr lang="en-US" sz="9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57450" y="1058867"/>
                <a:ext cx="1457695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chemeClr val="tx1"/>
                    </a:solidFill>
                  </a:rPr>
                  <a:t>Sampling Distribution of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05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05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05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105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05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105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05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05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  <m:r>
                      <a:rPr lang="en-US" sz="105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050" u="sng" dirty="0" smtClean="0">
                    <a:solidFill>
                      <a:srgbClr val="92D050"/>
                    </a:solidFill>
                  </a:rPr>
                  <a:t>assuming Ho is true</a:t>
                </a:r>
                <a:r>
                  <a:rPr lang="en-US" sz="1050" dirty="0" smtClean="0">
                    <a:solidFill>
                      <a:schemeClr val="tx1"/>
                    </a:solidFill>
                  </a:rPr>
                  <a:t>.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450" y="1058867"/>
                <a:ext cx="1457695" cy="577081"/>
              </a:xfrm>
              <a:prstGeom prst="rect">
                <a:avLst/>
              </a:prstGeom>
              <a:blipFill>
                <a:blip r:embed="rId4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0035" y="2483120"/>
                <a:ext cx="1337634" cy="596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Decision</a:t>
                </a:r>
                <a:r>
                  <a:rPr lang="en-US" sz="800" dirty="0" smtClean="0"/>
                  <a:t>: If our sample statistic</a:t>
                </a:r>
                <a14:m>
                  <m:oMath xmlns:m="http://schemas.openxmlformats.org/officeDocument/2006/math">
                    <m:r>
                      <a:rPr lang="en-US" sz="800" b="0" i="0" spc="-114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  </m:t>
                    </m:r>
                    <m:sSub>
                      <m:sSubPr>
                        <m:ctrlPr>
                          <a:rPr lang="en-US" sz="80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80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80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80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80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80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800" dirty="0" smtClean="0"/>
                  <a:t> falls in this range, we </a:t>
                </a:r>
                <a:r>
                  <a:rPr lang="en-US" sz="800" u="sng" dirty="0" smtClean="0"/>
                  <a:t>fail to reject Ho</a:t>
                </a:r>
                <a:r>
                  <a:rPr lang="en-US" sz="800" dirty="0" smtClean="0"/>
                  <a:t>.</a:t>
                </a:r>
                <a:endParaRPr lang="en-US" sz="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35" y="2483120"/>
                <a:ext cx="1337634" cy="596958"/>
              </a:xfrm>
              <a:prstGeom prst="rect">
                <a:avLst/>
              </a:prstGeom>
              <a:blipFill>
                <a:blip r:embed="rId6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/>
          <p:cNvSpPr/>
          <p:nvPr/>
        </p:nvSpPr>
        <p:spPr>
          <a:xfrm rot="16200000">
            <a:off x="1394964" y="1321002"/>
            <a:ext cx="227776" cy="207458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 rot="16200000">
            <a:off x="3430943" y="1380528"/>
            <a:ext cx="226326" cy="1956982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27608" y="2483121"/>
                <a:ext cx="1600876" cy="473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Decision</a:t>
                </a:r>
                <a:r>
                  <a:rPr lang="en-US" sz="800" dirty="0" smtClean="0"/>
                  <a:t>: If our sample statistic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80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  </m:t>
                        </m:r>
                        <m:acc>
                          <m:accPr>
                            <m:chr m:val="̅"/>
                            <m:ctrlPr>
                              <a:rPr lang="en-US" sz="80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80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80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80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80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800" dirty="0" smtClean="0"/>
                  <a:t>  falls in this range, we </a:t>
                </a:r>
                <a:r>
                  <a:rPr lang="en-US" sz="800" u="sng" dirty="0" smtClean="0">
                    <a:solidFill>
                      <a:srgbClr val="FFC000"/>
                    </a:solidFill>
                  </a:rPr>
                  <a:t>reject Ho</a:t>
                </a:r>
                <a:r>
                  <a:rPr lang="en-US" sz="800" dirty="0" smtClean="0"/>
                  <a:t>.</a:t>
                </a:r>
                <a:endParaRPr lang="en-US" sz="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608" y="2483121"/>
                <a:ext cx="1600876" cy="473848"/>
              </a:xfrm>
              <a:prstGeom prst="rect">
                <a:avLst/>
              </a:prstGeom>
              <a:blipFill>
                <a:blip r:embed="rId7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18" idx="2"/>
          </p:cNvCxnSpPr>
          <p:nvPr/>
        </p:nvCxnSpPr>
        <p:spPr>
          <a:xfrm flipH="1">
            <a:off x="2359133" y="2244405"/>
            <a:ext cx="187011" cy="70038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433220" y="1997152"/>
                <a:ext cx="2007462" cy="342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800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8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800" dirty="0" smtClean="0">
                    <a:solidFill>
                      <a:srgbClr val="00B0F0"/>
                    </a:solidFill>
                  </a:rPr>
                  <a:t> + (__</a:t>
                </a:r>
                <a:r>
                  <a:rPr lang="en-US" sz="800" u="sng" dirty="0" smtClean="0">
                    <a:solidFill>
                      <a:srgbClr val="00B0F0"/>
                    </a:solidFill>
                  </a:rPr>
                  <a:t>?</a:t>
                </a:r>
                <a:r>
                  <a:rPr lang="en-US" sz="800" dirty="0" smtClean="0">
                    <a:solidFill>
                      <a:srgbClr val="00B0F0"/>
                    </a:solidFill>
                  </a:rPr>
                  <a:t>__)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𝑛𝑒𝑤</m:t>
                                </m:r>
                              </m:sub>
                              <m:sup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𝑛𝑒𝑤</m:t>
                                </m:r>
                              </m:sub>
                            </m:sSub>
                          </m:den>
                        </m:f>
                        <m:r>
                          <a:rPr lang="en-US" sz="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𝑐𝑢𝑟𝑟𝑒𝑛𝑡</m:t>
                                </m:r>
                              </m:sub>
                              <m:sup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𝑐𝑢𝑟𝑟𝑒𝑛𝑡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sz="800" dirty="0" smtClean="0">
                    <a:solidFill>
                      <a:srgbClr val="00B0F0"/>
                    </a:solidFill>
                  </a:rPr>
                  <a:t> </a:t>
                </a:r>
                <a:endParaRPr lang="en-US" sz="8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220" y="1997152"/>
                <a:ext cx="2007462" cy="3428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p:sp>
        <p:nvSpPr>
          <p:cNvPr id="20" name="object 3"/>
          <p:cNvSpPr txBox="1">
            <a:spLocks noGrp="1"/>
          </p:cNvSpPr>
          <p:nvPr>
            <p:ph type="title"/>
          </p:nvPr>
        </p:nvSpPr>
        <p:spPr>
          <a:xfrm>
            <a:off x="-57150" y="772247"/>
            <a:ext cx="1828800" cy="58605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9880">
              <a:lnSpc>
                <a:spcPct val="100000"/>
              </a:lnSpc>
              <a:spcBef>
                <a:spcPts val="484"/>
              </a:spcBef>
            </a:pPr>
            <a:r>
              <a:rPr lang="en-US" sz="1800" b="1" i="1" spc="15" baseline="9259" dirty="0" smtClean="0">
                <a:solidFill>
                  <a:srgbClr val="1A2E3D"/>
                </a:solidFill>
                <a:latin typeface="Times New Roman"/>
                <a:cs typeface="Times New Roman"/>
              </a:rPr>
              <a:t>Hypothesis Tests:</a:t>
            </a:r>
            <a:r>
              <a:rPr lang="en-US" sz="1800" i="1" spc="15" baseline="9259" dirty="0" smtClean="0">
                <a:solidFill>
                  <a:srgbClr val="1A2E3D"/>
                </a:solidFill>
                <a:latin typeface="Times New Roman"/>
                <a:cs typeface="Times New Roman"/>
              </a:rPr>
              <a:t/>
            </a:r>
            <a:br>
              <a:rPr lang="en-US" sz="1800" i="1" spc="15" baseline="9259" dirty="0" smtClean="0">
                <a:solidFill>
                  <a:srgbClr val="1A2E3D"/>
                </a:solidFill>
                <a:latin typeface="Times New Roman"/>
                <a:cs typeface="Times New Roman"/>
              </a:rPr>
            </a:br>
            <a:r>
              <a:rPr lang="en-US" sz="1800" i="1" spc="15" baseline="9259" dirty="0" smtClean="0">
                <a:solidFill>
                  <a:srgbClr val="1A2E3D"/>
                </a:solidFill>
                <a:latin typeface="Times New Roman"/>
                <a:cs typeface="Times New Roman"/>
              </a:rPr>
              <a:t>H</a:t>
            </a:r>
            <a:r>
              <a:rPr lang="en-US" sz="800" spc="10" dirty="0" smtClean="0">
                <a:solidFill>
                  <a:srgbClr val="1A2E3D"/>
                </a:solidFill>
                <a:latin typeface="Times New Roman"/>
                <a:cs typeface="Times New Roman"/>
              </a:rPr>
              <a:t>0 </a:t>
            </a:r>
            <a:r>
              <a:rPr lang="en-US" sz="1800" spc="-15" baseline="9259" dirty="0">
                <a:solidFill>
                  <a:srgbClr val="1A2E3D"/>
                </a:solidFill>
                <a:latin typeface="Arial"/>
                <a:cs typeface="Arial"/>
              </a:rPr>
              <a:t>: </a:t>
            </a:r>
            <a:r>
              <a:rPr lang="en-US" sz="1800" i="1" spc="-22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lang="en-US" sz="800" i="1" spc="-15" dirty="0">
                <a:solidFill>
                  <a:srgbClr val="1A2E3D"/>
                </a:solidFill>
                <a:latin typeface="Georgia"/>
                <a:cs typeface="Georgia"/>
              </a:rPr>
              <a:t>new </a:t>
            </a:r>
            <a:r>
              <a:rPr lang="en-US" sz="1800" i="1" spc="172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− </a:t>
            </a:r>
            <a:r>
              <a:rPr lang="en-US" sz="1800" i="1" spc="7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lang="en-US" sz="800" i="1" spc="5" dirty="0">
                <a:solidFill>
                  <a:srgbClr val="1A2E3D"/>
                </a:solidFill>
                <a:latin typeface="Georgia"/>
                <a:cs typeface="Georgia"/>
              </a:rPr>
              <a:t>current </a:t>
            </a:r>
            <a:r>
              <a:rPr lang="en-US" sz="1800" spc="307" baseline="9259" dirty="0">
                <a:solidFill>
                  <a:srgbClr val="1A2E3D"/>
                </a:solidFill>
                <a:latin typeface="Arial"/>
                <a:cs typeface="Arial"/>
              </a:rPr>
              <a:t>=</a:t>
            </a:r>
            <a:r>
              <a:rPr lang="en-US" sz="1800" spc="-120" baseline="9259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lang="en-US" sz="1800" spc="-127" baseline="9259" dirty="0">
                <a:solidFill>
                  <a:srgbClr val="1A2E3D"/>
                </a:solidFill>
                <a:latin typeface="Arial"/>
                <a:cs typeface="Arial"/>
              </a:rPr>
              <a:t>0</a:t>
            </a:r>
            <a:r>
              <a:rPr lang="en-US" sz="1800" baseline="9259" dirty="0">
                <a:latin typeface="Arial"/>
                <a:cs typeface="Arial"/>
              </a:rPr>
              <a:t/>
            </a:r>
            <a:br>
              <a:rPr lang="en-US" sz="1800" baseline="9259" dirty="0">
                <a:latin typeface="Arial"/>
                <a:cs typeface="Arial"/>
              </a:rPr>
            </a:br>
            <a:r>
              <a:rPr lang="en-US" sz="1800" i="1" spc="67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H</a:t>
            </a:r>
            <a:r>
              <a:rPr lang="en-US" sz="800" i="1" spc="45" dirty="0">
                <a:solidFill>
                  <a:srgbClr val="1A2E3D"/>
                </a:solidFill>
                <a:latin typeface="Georgia"/>
                <a:cs typeface="Georgia"/>
              </a:rPr>
              <a:t>A </a:t>
            </a:r>
            <a:r>
              <a:rPr lang="en-US" sz="1800" spc="-15" baseline="9259" dirty="0">
                <a:solidFill>
                  <a:srgbClr val="1A2E3D"/>
                </a:solidFill>
                <a:latin typeface="Arial"/>
                <a:cs typeface="Arial"/>
              </a:rPr>
              <a:t>: </a:t>
            </a:r>
            <a:r>
              <a:rPr lang="en-US" sz="1800" i="1" spc="-22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lang="en-US" sz="800" i="1" spc="-15" dirty="0">
                <a:solidFill>
                  <a:srgbClr val="1A2E3D"/>
                </a:solidFill>
                <a:latin typeface="Georgia"/>
                <a:cs typeface="Georgia"/>
              </a:rPr>
              <a:t>new </a:t>
            </a:r>
            <a:r>
              <a:rPr lang="en-US" sz="1800" i="1" spc="172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− </a:t>
            </a:r>
            <a:r>
              <a:rPr lang="en-US" sz="1800" i="1" spc="7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lang="en-US" sz="800" i="1" spc="5" dirty="0">
                <a:solidFill>
                  <a:srgbClr val="1A2E3D"/>
                </a:solidFill>
                <a:latin typeface="Georgia"/>
                <a:cs typeface="Georgia"/>
              </a:rPr>
              <a:t>current </a:t>
            </a:r>
            <a:r>
              <a:rPr lang="en-US" sz="1800" i="1" spc="150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&gt;</a:t>
            </a:r>
            <a:r>
              <a:rPr lang="en-US" sz="1800" i="1" spc="-60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 </a:t>
            </a:r>
            <a:r>
              <a:rPr lang="en-US" sz="1800" spc="-127" baseline="9259" dirty="0">
                <a:solidFill>
                  <a:srgbClr val="1A2E3D"/>
                </a:solidFill>
                <a:latin typeface="Arial"/>
                <a:cs typeface="Arial"/>
              </a:rPr>
              <a:t>0</a:t>
            </a:r>
            <a:endParaRPr lang="en-US" sz="1800" baseline="9259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-82510" y="2957025"/>
                <a:ext cx="4724400" cy="512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6680">
                  <a:spcBef>
                    <a:spcPts val="450"/>
                  </a:spcBef>
                </a:pPr>
                <a:r>
                  <a:rPr lang="en-US" sz="900" b="1" spc="-3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Aka: </a:t>
                </a:r>
                <a:r>
                  <a:rPr lang="en-US" sz="900" spc="-30" dirty="0">
                    <a:solidFill>
                      <a:srgbClr val="00B0F0"/>
                    </a:solidFill>
                    <a:latin typeface="Arial"/>
                    <a:cs typeface="Arial"/>
                  </a:rPr>
                  <a:t>H</a:t>
                </a:r>
                <a:r>
                  <a:rPr lang="en-US" sz="900" spc="-3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ow </a:t>
                </a:r>
                <a:r>
                  <a:rPr lang="en-US" sz="900" spc="-30" dirty="0">
                    <a:solidFill>
                      <a:srgbClr val="00B0F0"/>
                    </a:solidFill>
                    <a:latin typeface="Arial"/>
                    <a:cs typeface="Arial"/>
                  </a:rPr>
                  <a:t>many values of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9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9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9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9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9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𝑛𝑒𝑤</m:t>
                                </m:r>
                              </m:sub>
                              <m:sup>
                                <m:r>
                                  <a:rPr lang="en-US" sz="9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9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𝑛𝑒𝑤</m:t>
                                </m:r>
                              </m:sub>
                            </m:sSub>
                          </m:den>
                        </m:f>
                        <m:r>
                          <a:rPr lang="en-US" sz="9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9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9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9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9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𝑐𝑢𝑟𝑟𝑒𝑛𝑡</m:t>
                                </m:r>
                              </m:sub>
                              <m:sup>
                                <m:r>
                                  <a:rPr lang="en-US" sz="9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9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𝑐𝑢𝑟𝑟𝑒𝑛𝑡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sz="900" spc="-30" dirty="0">
                    <a:solidFill>
                      <a:srgbClr val="00B0F0"/>
                    </a:solidFill>
                    <a:latin typeface="Arial"/>
                    <a:cs typeface="Arial"/>
                  </a:rPr>
                  <a:t>do we need to be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9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900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9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9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𝑐𝑢𝑟𝑟𝑒𝑛𝑡</m:t>
                        </m:r>
                      </m:sub>
                    </m:sSub>
                    <m:r>
                      <a:rPr lang="en-US" sz="9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900" dirty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0</a:t>
                </a:r>
                <a:r>
                  <a:rPr lang="en-US" sz="900" spc="-20" dirty="0">
                    <a:solidFill>
                      <a:srgbClr val="00B0F0"/>
                    </a:solidFill>
                    <a:latin typeface="Arial"/>
                    <a:cs typeface="Arial"/>
                  </a:rPr>
                  <a:t> to create the right tail of area = </a:t>
                </a:r>
                <a:r>
                  <a:rPr lang="en-US" sz="900" spc="-2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0.05 above?</a:t>
                </a:r>
                <a:endParaRPr lang="en-US" sz="900" dirty="0">
                  <a:solidFill>
                    <a:srgbClr val="00B0F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510" y="2957025"/>
                <a:ext cx="4724400" cy="512704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01019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3307" y="57937"/>
            <a:ext cx="659130" cy="178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050" spc="-25" dirty="0" smtClean="0">
                <a:solidFill>
                  <a:srgbClr val="FFFFFF"/>
                </a:solidFill>
                <a:latin typeface="Noto Sans CJK JP Regular"/>
                <a:cs typeface="Noto Sans CJK JP Regular"/>
              </a:rPr>
              <a:t>Warm Up</a:t>
            </a:r>
            <a:endParaRPr sz="1050" dirty="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2912" y="470154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912" y="674243"/>
            <a:ext cx="4222115" cy="675132"/>
          </a:xfrm>
          <a:custGeom>
            <a:avLst/>
            <a:gdLst/>
            <a:ahLst/>
            <a:cxnLst/>
            <a:rect l="l" t="t" r="r" b="b"/>
            <a:pathLst>
              <a:path w="4222115" h="1520189">
                <a:moveTo>
                  <a:pt x="0" y="1519936"/>
                </a:moveTo>
                <a:lnTo>
                  <a:pt x="4222115" y="1519936"/>
                </a:lnTo>
                <a:lnTo>
                  <a:pt x="4222115" y="0"/>
                </a:lnTo>
                <a:lnTo>
                  <a:pt x="0" y="0"/>
                </a:lnTo>
                <a:lnTo>
                  <a:pt x="0" y="1519936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/>
              <p:cNvSpPr txBox="1"/>
              <p:nvPr/>
            </p:nvSpPr>
            <p:spPr>
              <a:xfrm>
                <a:off x="171450" y="663007"/>
                <a:ext cx="4123690" cy="614271"/>
              </a:xfrm>
              <a:prstGeom prst="rect">
                <a:avLst/>
              </a:prstGeom>
            </p:spPr>
            <p:txBody>
              <a:bodyPr vert="horz" wrap="square" lIns="0" tIns="59690" rIns="0" bIns="0" rtlCol="0">
                <a:spAutoFit/>
              </a:bodyPr>
              <a:lstStyle/>
              <a:p>
                <a:pPr marL="106680">
                  <a:lnSpc>
                    <a:spcPct val="100000"/>
                  </a:lnSpc>
                  <a:spcBef>
                    <a:spcPts val="450"/>
                  </a:spcBef>
                </a:pPr>
                <a:r>
                  <a:rPr lang="en-US" sz="1200" spc="-30" dirty="0">
                    <a:solidFill>
                      <a:srgbClr val="1A2E3D"/>
                    </a:solidFill>
                    <a:latin typeface="Arial"/>
                    <a:cs typeface="Arial"/>
                  </a:rPr>
                  <a:t>Below is the sampling distribution of sampling statistics for </a:t>
                </a:r>
                <a:r>
                  <a:rPr lang="en-US" sz="1200" spc="-30" dirty="0" smtClean="0">
                    <a:solidFill>
                      <a:srgbClr val="1A2E3D"/>
                    </a:solidFill>
                    <a:latin typeface="Arial"/>
                    <a:cs typeface="Arial"/>
                  </a:rPr>
                  <a:t>population </a:t>
                </a:r>
                <a:r>
                  <a:rPr lang="en-US" sz="1200" spc="-30" dirty="0">
                    <a:solidFill>
                      <a:srgbClr val="1A2E3D"/>
                    </a:solidFill>
                    <a:latin typeface="Arial"/>
                    <a:cs typeface="Arial"/>
                  </a:rPr>
                  <a:t>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spc="-30" dirty="0">
                    <a:solidFill>
                      <a:srgbClr val="1A2E3D"/>
                    </a:solidFill>
                    <a:latin typeface="Arial"/>
                    <a:cs typeface="Arial"/>
                  </a:rPr>
                  <a:t>. </a:t>
                </a:r>
                <a:r>
                  <a:rPr lang="en-US" sz="1200" spc="-30" dirty="0">
                    <a:solidFill>
                      <a:srgbClr val="C00000"/>
                    </a:solidFill>
                    <a:latin typeface="Arial"/>
                    <a:cs typeface="Arial"/>
                  </a:rPr>
                  <a:t>What </a:t>
                </a:r>
                <a:r>
                  <a:rPr lang="en-US" sz="1200" spc="-30" dirty="0" smtClean="0">
                    <a:solidFill>
                      <a:srgbClr val="C00000"/>
                    </a:solidFill>
                    <a:latin typeface="Arial"/>
                    <a:cs typeface="Arial"/>
                  </a:rPr>
                  <a:t>is the mean of this distribution?</a:t>
                </a:r>
                <a:endParaRPr lang="en-US" sz="1200" spc="-20" dirty="0">
                  <a:solidFill>
                    <a:srgbClr val="C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663007"/>
                <a:ext cx="4123690" cy="614271"/>
              </a:xfrm>
              <a:prstGeom prst="rect">
                <a:avLst/>
              </a:prstGeom>
              <a:blipFill>
                <a:blip r:embed="rId2"/>
                <a:stretch>
                  <a:fillRect b="-1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ject 19"/>
          <p:cNvSpPr txBox="1"/>
          <p:nvPr/>
        </p:nvSpPr>
        <p:spPr>
          <a:xfrm>
            <a:off x="4412488" y="3279140"/>
            <a:ext cx="13779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12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1605235"/>
            <a:ext cx="3743325" cy="1478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4850" y="3221677"/>
                <a:ext cx="3505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𝑉𝑎𝑙𝑢𝑒𝑠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sample</m:t>
                      </m:r>
                      <m: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sizes</m:t>
                      </m:r>
                      <m: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are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=20)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3221677"/>
                <a:ext cx="3505200" cy="261610"/>
              </a:xfrm>
              <a:prstGeom prst="rect">
                <a:avLst/>
              </a:prstGeom>
              <a:blipFill>
                <a:blip r:embed="rId4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0830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65" y="1594920"/>
            <a:ext cx="2162175" cy="158115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576450" y="57937"/>
            <a:ext cx="29362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Reminder: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Type </a:t>
            </a:r>
            <a:r>
              <a:rPr sz="1050" spc="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1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error </a:t>
            </a:r>
            <a:r>
              <a:rPr sz="1050" spc="-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rate </a:t>
            </a:r>
            <a:r>
              <a:rPr sz="1050" spc="6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=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signiﬁcance</a:t>
            </a:r>
            <a:r>
              <a:rPr sz="1050" spc="1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level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4</a:t>
            </a:r>
            <a:endParaRPr sz="800">
              <a:latin typeface="Noto Sans CJK JP Regular"/>
              <a:cs typeface="Noto Sans CJK JP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1495" y="3048860"/>
                <a:ext cx="111062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800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600" dirty="0" smtClean="0"/>
                  <a:t>=0</a:t>
                </a:r>
                <a:endParaRPr lang="en-US" sz="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95" y="3048860"/>
                <a:ext cx="1110621" cy="2154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721183" y="2729794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smtClean="0">
                <a:solidFill>
                  <a:srgbClr val="FF0000"/>
                </a:solidFill>
              </a:rPr>
              <a:t>α</a:t>
            </a:r>
            <a:r>
              <a:rPr lang="en-US" sz="900" dirty="0" smtClean="0">
                <a:solidFill>
                  <a:srgbClr val="FF0000"/>
                </a:solidFill>
              </a:rPr>
              <a:t>=0.05</a:t>
            </a:r>
            <a:endParaRPr lang="en-US" sz="9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79452" y="2986819"/>
                <a:ext cx="2007462" cy="342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8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800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8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800" dirty="0" smtClean="0">
                    <a:solidFill>
                      <a:srgbClr val="00B0F0"/>
                    </a:solidFill>
                  </a:rPr>
                  <a:t> + </a:t>
                </a:r>
                <a:r>
                  <a:rPr lang="en-US" sz="800" dirty="0" smtClean="0">
                    <a:solidFill>
                      <a:srgbClr val="00B050"/>
                    </a:solidFill>
                  </a:rPr>
                  <a:t>(__</a:t>
                </a:r>
                <a:r>
                  <a:rPr lang="en-US" sz="800" u="sng" dirty="0" smtClean="0">
                    <a:solidFill>
                      <a:srgbClr val="00B050"/>
                    </a:solidFill>
                  </a:rPr>
                  <a:t>?</a:t>
                </a:r>
                <a:r>
                  <a:rPr lang="en-US" sz="800" dirty="0" smtClean="0">
                    <a:solidFill>
                      <a:srgbClr val="00B050"/>
                    </a:solidFill>
                  </a:rPr>
                  <a:t>__)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𝑛𝑒𝑤</m:t>
                                </m:r>
                              </m:sub>
                              <m:sup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𝑛𝑒𝑤</m:t>
                                </m:r>
                              </m:sub>
                            </m:sSub>
                          </m:den>
                        </m:f>
                        <m:r>
                          <a:rPr lang="en-US" sz="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𝑐𝑢𝑟𝑟𝑒𝑛𝑡</m:t>
                                </m:r>
                              </m:sub>
                              <m:sup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𝑐𝑢𝑟𝑟𝑒𝑛𝑡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sz="8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452" y="2986819"/>
                <a:ext cx="2007462" cy="3428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p:sp>
        <p:nvSpPr>
          <p:cNvPr id="23" name="object 3"/>
          <p:cNvSpPr/>
          <p:nvPr/>
        </p:nvSpPr>
        <p:spPr>
          <a:xfrm>
            <a:off x="171942" y="328626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215"/>
                </a:moveTo>
                <a:lnTo>
                  <a:pt x="4222115" y="204215"/>
                </a:lnTo>
                <a:lnTo>
                  <a:pt x="4222115" y="0"/>
                </a:lnTo>
                <a:lnTo>
                  <a:pt x="0" y="0"/>
                </a:lnTo>
                <a:lnTo>
                  <a:pt x="0" y="204215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4"/>
          <p:cNvSpPr/>
          <p:nvPr/>
        </p:nvSpPr>
        <p:spPr>
          <a:xfrm>
            <a:off x="171942" y="532842"/>
            <a:ext cx="4222115" cy="955001"/>
          </a:xfrm>
          <a:custGeom>
            <a:avLst/>
            <a:gdLst/>
            <a:ahLst/>
            <a:cxnLst/>
            <a:rect l="l" t="t" r="r" b="b"/>
            <a:pathLst>
              <a:path w="4222115" h="1153160">
                <a:moveTo>
                  <a:pt x="0" y="1153033"/>
                </a:moveTo>
                <a:lnTo>
                  <a:pt x="4222115" y="1153033"/>
                </a:lnTo>
                <a:lnTo>
                  <a:pt x="4222115" y="0"/>
                </a:lnTo>
                <a:lnTo>
                  <a:pt x="0" y="0"/>
                </a:lnTo>
                <a:lnTo>
                  <a:pt x="0" y="1153033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5"/>
              <p:cNvSpPr txBox="1"/>
              <p:nvPr/>
            </p:nvSpPr>
            <p:spPr>
              <a:xfrm>
                <a:off x="219441" y="294454"/>
                <a:ext cx="3910965" cy="1023422"/>
              </a:xfrm>
              <a:prstGeom prst="rect">
                <a:avLst/>
              </a:prstGeom>
            </p:spPr>
            <p:txBody>
              <a:bodyPr vert="horz" wrap="square" lIns="0" tIns="5969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470"/>
                  </a:spcBef>
                </a:pPr>
                <a:r>
                  <a:rPr lang="en-US" sz="1000" spc="-20" dirty="0" smtClean="0">
                    <a:solidFill>
                      <a:srgbClr val="1A2E3D"/>
                    </a:solidFill>
                    <a:latin typeface="Noto Sans CJK JP Regular"/>
                    <a:cs typeface="Noto Sans CJK JP Regular"/>
                  </a:rPr>
                  <a:t>Clicker</a:t>
                </a:r>
                <a:r>
                  <a:rPr lang="en-US" sz="1000" spc="45" dirty="0">
                    <a:solidFill>
                      <a:srgbClr val="1A2E3D"/>
                    </a:solidFill>
                    <a:latin typeface="Noto Sans CJK JP Regular"/>
                    <a:cs typeface="Noto Sans CJK JP Regular"/>
                  </a:rPr>
                  <a:t> </a:t>
                </a:r>
                <a:r>
                  <a:rPr lang="en-US" sz="1000" spc="-40" dirty="0">
                    <a:solidFill>
                      <a:srgbClr val="1A2E3D"/>
                    </a:solidFill>
                    <a:latin typeface="Noto Sans CJK JP Regular"/>
                    <a:cs typeface="Noto Sans CJK JP Regular"/>
                  </a:rPr>
                  <a:t>question</a:t>
                </a:r>
                <a:endParaRPr lang="en-US" sz="1000" dirty="0">
                  <a:latin typeface="Noto Sans CJK JP Regular"/>
                  <a:cs typeface="Noto Sans CJK JP Regular"/>
                </a:endParaRPr>
              </a:p>
              <a:p>
                <a:pPr marL="106680">
                  <a:spcBef>
                    <a:spcPts val="450"/>
                  </a:spcBef>
                </a:pPr>
                <a:r>
                  <a:rPr lang="en-US" sz="1200" b="1" spc="-30" dirty="0">
                    <a:solidFill>
                      <a:srgbClr val="00B0F0"/>
                    </a:solidFill>
                    <a:latin typeface="Arial"/>
                    <a:cs typeface="Arial"/>
                  </a:rPr>
                  <a:t>Aka: </a:t>
                </a:r>
                <a:r>
                  <a:rPr lang="en-US" sz="1200" dirty="0">
                    <a:solidFill>
                      <a:srgbClr val="00B050"/>
                    </a:solidFill>
                    <a:latin typeface="Arial"/>
                    <a:cs typeface="Arial"/>
                  </a:rPr>
                  <a:t>H</a:t>
                </a:r>
                <a:r>
                  <a:rPr lang="en-US" sz="1200" spc="-30" dirty="0" smtClean="0">
                    <a:solidFill>
                      <a:srgbClr val="00B050"/>
                    </a:solidFill>
                    <a:latin typeface="Arial"/>
                    <a:cs typeface="Arial"/>
                  </a:rPr>
                  <a:t>ow </a:t>
                </a:r>
                <a:r>
                  <a:rPr lang="en-US" sz="1200" spc="-30" dirty="0">
                    <a:solidFill>
                      <a:srgbClr val="00B050"/>
                    </a:solidFill>
                    <a:latin typeface="Arial"/>
                    <a:cs typeface="Arial"/>
                  </a:rPr>
                  <a:t>many values</a:t>
                </a:r>
                <a:r>
                  <a:rPr lang="en-US" sz="1200" spc="-30" dirty="0">
                    <a:solidFill>
                      <a:srgbClr val="00B0F0"/>
                    </a:solidFill>
                    <a:latin typeface="Arial"/>
                    <a:cs typeface="Arial"/>
                  </a:rPr>
                  <a:t>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sz="1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ar-AE" sz="12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ar-AE" sz="12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ar-AE" sz="12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ar-AE" sz="12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2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𝑒𝑤</m:t>
                                </m:r>
                              </m:sub>
                              <m:sup>
                                <m:r>
                                  <a:rPr lang="ar-AE" sz="12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ar-AE" sz="120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2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𝑛𝑒𝑤</m:t>
                                </m:r>
                              </m:sub>
                            </m:sSub>
                          </m:den>
                        </m:f>
                        <m:r>
                          <a:rPr lang="ar-AE" sz="1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ar-AE" sz="12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ar-AE" sz="12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ar-AE" sz="12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𝑐𝑢𝑟𝑟𝑒𝑛𝑡</m:t>
                                </m:r>
                              </m:sub>
                              <m:sup>
                                <m:r>
                                  <a:rPr lang="ar-AE" sz="12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ar-AE" sz="12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2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𝑐𝑢𝑟𝑟𝑒𝑛𝑡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ar-AE" sz="1200" spc="-30" dirty="0">
                    <a:solidFill>
                      <a:srgbClr val="00B0F0"/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spc="-30" dirty="0">
                    <a:solidFill>
                      <a:srgbClr val="00B0F0"/>
                    </a:solidFill>
                    <a:latin typeface="Arial"/>
                    <a:cs typeface="Arial"/>
                  </a:rPr>
                  <a:t>do we need to be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ar-AE" sz="1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ar-AE" sz="1200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ar-AE" sz="12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ar-AE" sz="1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𝑐𝑢𝑟𝑟𝑒𝑛𝑡</m:t>
                        </m:r>
                      </m:sub>
                    </m:sSub>
                    <m:r>
                      <a:rPr lang="ar-AE" sz="12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ar-AE" sz="1200" dirty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0</a:t>
                </a:r>
                <a:r>
                  <a:rPr lang="ar-AE" sz="1200" spc="-20" dirty="0">
                    <a:solidFill>
                      <a:srgbClr val="00B0F0"/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spc="-2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 to </a:t>
                </a:r>
                <a:r>
                  <a:rPr lang="en-US" sz="1200" spc="-20" dirty="0">
                    <a:solidFill>
                      <a:srgbClr val="00B0F0"/>
                    </a:solidFill>
                    <a:latin typeface="Arial"/>
                    <a:cs typeface="Arial"/>
                  </a:rPr>
                  <a:t>create the right tail of </a:t>
                </a:r>
                <a:r>
                  <a:rPr lang="en-US" sz="1200" spc="-20" dirty="0">
                    <a:solidFill>
                      <a:srgbClr val="C00000"/>
                    </a:solidFill>
                    <a:latin typeface="Arial"/>
                    <a:cs typeface="Arial"/>
                  </a:rPr>
                  <a:t>area = 0.05 </a:t>
                </a:r>
                <a:r>
                  <a:rPr lang="en-US" sz="1200" spc="-2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below? </a:t>
                </a:r>
                <a:r>
                  <a:rPr lang="en-US" sz="1200" spc="-2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(Remember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US" sz="12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𝑐𝑢𝑟𝑟𝑒𝑛𝑡</m:t>
                        </m:r>
                      </m:sub>
                    </m:sSub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150</m:t>
                    </m:r>
                  </m:oMath>
                </a14:m>
                <a:r>
                  <a:rPr lang="en-US" sz="12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).</a:t>
                </a:r>
                <a:endParaRPr lang="en-US" sz="1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41" y="294454"/>
                <a:ext cx="3910965" cy="1023422"/>
              </a:xfrm>
              <a:prstGeom prst="rect">
                <a:avLst/>
              </a:prstGeom>
              <a:blipFill>
                <a:blip r:embed="rId5"/>
                <a:stretch>
                  <a:fillRect l="-1713" r="-2492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247265" y="1700254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1100" dirty="0" smtClean="0"/>
              <a:t>Z=1.96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100" dirty="0" smtClean="0"/>
              <a:t>Z=1.65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100" dirty="0" smtClean="0"/>
              <a:t>T=1.66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100" dirty="0" smtClean="0"/>
              <a:t>T=1.98</a:t>
            </a:r>
          </a:p>
          <a:p>
            <a:pPr marL="342900" indent="-342900">
              <a:buFont typeface="+mj-lt"/>
              <a:buAutoNum type="alphaLcPeriod"/>
            </a:pPr>
            <a:endParaRPr lang="en-US" sz="1100" dirty="0" smtClean="0"/>
          </a:p>
          <a:p>
            <a:pPr marL="342900" indent="-342900">
              <a:buFont typeface="+mj-lt"/>
              <a:buAutoNum type="alphaLcPeriod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4517226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65" y="1594920"/>
            <a:ext cx="2162175" cy="158115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576450" y="57937"/>
            <a:ext cx="29362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Reminder: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Type </a:t>
            </a:r>
            <a:r>
              <a:rPr sz="1050" spc="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1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error </a:t>
            </a:r>
            <a:r>
              <a:rPr sz="1050" spc="-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rate </a:t>
            </a:r>
            <a:r>
              <a:rPr sz="1050" spc="6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=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signiﬁcance</a:t>
            </a:r>
            <a:r>
              <a:rPr sz="1050" spc="1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level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4</a:t>
            </a:r>
            <a:endParaRPr sz="800">
              <a:latin typeface="Noto Sans CJK JP Regular"/>
              <a:cs typeface="Noto Sans CJK JP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1495" y="3048860"/>
                <a:ext cx="111062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800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600" dirty="0" smtClean="0"/>
                  <a:t>=0</a:t>
                </a:r>
                <a:endParaRPr lang="en-US" sz="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95" y="3048860"/>
                <a:ext cx="1110621" cy="2154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721183" y="2729794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smtClean="0">
                <a:solidFill>
                  <a:srgbClr val="FF0000"/>
                </a:solidFill>
              </a:rPr>
              <a:t>α</a:t>
            </a:r>
            <a:r>
              <a:rPr lang="en-US" sz="900" dirty="0" smtClean="0">
                <a:solidFill>
                  <a:srgbClr val="FF0000"/>
                </a:solidFill>
              </a:rPr>
              <a:t>=0.05</a:t>
            </a:r>
            <a:endParaRPr lang="en-US" sz="9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79452" y="2986819"/>
                <a:ext cx="2007462" cy="342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8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800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8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800" dirty="0" smtClean="0">
                    <a:solidFill>
                      <a:srgbClr val="00B0F0"/>
                    </a:solidFill>
                  </a:rPr>
                  <a:t> + </a:t>
                </a:r>
                <a:r>
                  <a:rPr lang="en-US" sz="800" dirty="0" smtClean="0">
                    <a:solidFill>
                      <a:srgbClr val="00B050"/>
                    </a:solidFill>
                  </a:rPr>
                  <a:t>(1.66)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𝑛𝑒𝑤</m:t>
                                </m:r>
                              </m:sub>
                              <m:sup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𝑛𝑒𝑤</m:t>
                                </m:r>
                              </m:sub>
                            </m:sSub>
                          </m:den>
                        </m:f>
                        <m:r>
                          <a:rPr lang="en-US" sz="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𝑐𝑢𝑟𝑟𝑒𝑛𝑡</m:t>
                                </m:r>
                              </m:sub>
                              <m:sup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𝑐𝑢𝑟𝑟𝑒𝑛𝑡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sz="8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452" y="2986819"/>
                <a:ext cx="2007462" cy="3428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p:sp>
        <p:nvSpPr>
          <p:cNvPr id="23" name="object 3"/>
          <p:cNvSpPr/>
          <p:nvPr/>
        </p:nvSpPr>
        <p:spPr>
          <a:xfrm>
            <a:off x="171942" y="328626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215"/>
                </a:moveTo>
                <a:lnTo>
                  <a:pt x="4222115" y="204215"/>
                </a:lnTo>
                <a:lnTo>
                  <a:pt x="4222115" y="0"/>
                </a:lnTo>
                <a:lnTo>
                  <a:pt x="0" y="0"/>
                </a:lnTo>
                <a:lnTo>
                  <a:pt x="0" y="204215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4"/>
          <p:cNvSpPr/>
          <p:nvPr/>
        </p:nvSpPr>
        <p:spPr>
          <a:xfrm>
            <a:off x="171942" y="532842"/>
            <a:ext cx="4222115" cy="955001"/>
          </a:xfrm>
          <a:custGeom>
            <a:avLst/>
            <a:gdLst/>
            <a:ahLst/>
            <a:cxnLst/>
            <a:rect l="l" t="t" r="r" b="b"/>
            <a:pathLst>
              <a:path w="4222115" h="1153160">
                <a:moveTo>
                  <a:pt x="0" y="1153033"/>
                </a:moveTo>
                <a:lnTo>
                  <a:pt x="4222115" y="1153033"/>
                </a:lnTo>
                <a:lnTo>
                  <a:pt x="4222115" y="0"/>
                </a:lnTo>
                <a:lnTo>
                  <a:pt x="0" y="0"/>
                </a:lnTo>
                <a:lnTo>
                  <a:pt x="0" y="1153033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5"/>
              <p:cNvSpPr txBox="1"/>
              <p:nvPr/>
            </p:nvSpPr>
            <p:spPr>
              <a:xfrm>
                <a:off x="219441" y="294454"/>
                <a:ext cx="3910965" cy="1023422"/>
              </a:xfrm>
              <a:prstGeom prst="rect">
                <a:avLst/>
              </a:prstGeom>
            </p:spPr>
            <p:txBody>
              <a:bodyPr vert="horz" wrap="square" lIns="0" tIns="5969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470"/>
                  </a:spcBef>
                </a:pPr>
                <a:r>
                  <a:rPr lang="en-US" sz="1000" spc="-20" dirty="0" smtClean="0">
                    <a:solidFill>
                      <a:srgbClr val="1A2E3D"/>
                    </a:solidFill>
                    <a:latin typeface="Noto Sans CJK JP Regular"/>
                    <a:cs typeface="Noto Sans CJK JP Regular"/>
                  </a:rPr>
                  <a:t>Clicker</a:t>
                </a:r>
                <a:r>
                  <a:rPr lang="en-US" sz="1000" spc="45" dirty="0">
                    <a:solidFill>
                      <a:srgbClr val="1A2E3D"/>
                    </a:solidFill>
                    <a:latin typeface="Noto Sans CJK JP Regular"/>
                    <a:cs typeface="Noto Sans CJK JP Regular"/>
                  </a:rPr>
                  <a:t> </a:t>
                </a:r>
                <a:r>
                  <a:rPr lang="en-US" sz="1000" spc="-40" dirty="0">
                    <a:solidFill>
                      <a:srgbClr val="1A2E3D"/>
                    </a:solidFill>
                    <a:latin typeface="Noto Sans CJK JP Regular"/>
                    <a:cs typeface="Noto Sans CJK JP Regular"/>
                  </a:rPr>
                  <a:t>question</a:t>
                </a:r>
                <a:endParaRPr lang="en-US" sz="1000" dirty="0">
                  <a:latin typeface="Noto Sans CJK JP Regular"/>
                  <a:cs typeface="Noto Sans CJK JP Regular"/>
                </a:endParaRPr>
              </a:p>
              <a:p>
                <a:pPr marL="106680">
                  <a:spcBef>
                    <a:spcPts val="450"/>
                  </a:spcBef>
                </a:pPr>
                <a:r>
                  <a:rPr lang="en-US" sz="1200" b="1" spc="-30" dirty="0">
                    <a:solidFill>
                      <a:srgbClr val="00B0F0"/>
                    </a:solidFill>
                    <a:latin typeface="Arial"/>
                    <a:cs typeface="Arial"/>
                  </a:rPr>
                  <a:t>Aka: </a:t>
                </a:r>
                <a:r>
                  <a:rPr lang="en-US" sz="1200" spc="-30" dirty="0">
                    <a:solidFill>
                      <a:srgbClr val="00B050"/>
                    </a:solidFill>
                    <a:latin typeface="Arial"/>
                    <a:cs typeface="Arial"/>
                  </a:rPr>
                  <a:t>H</a:t>
                </a:r>
                <a:r>
                  <a:rPr lang="en-US" sz="1200" spc="-30" dirty="0" smtClean="0">
                    <a:solidFill>
                      <a:srgbClr val="00B050"/>
                    </a:solidFill>
                    <a:latin typeface="Arial"/>
                    <a:cs typeface="Arial"/>
                  </a:rPr>
                  <a:t>ow </a:t>
                </a:r>
                <a:r>
                  <a:rPr lang="en-US" sz="1200" spc="-30" dirty="0">
                    <a:solidFill>
                      <a:srgbClr val="00B050"/>
                    </a:solidFill>
                    <a:latin typeface="Arial"/>
                    <a:cs typeface="Arial"/>
                  </a:rPr>
                  <a:t>many values</a:t>
                </a:r>
                <a:r>
                  <a:rPr lang="en-US" sz="1200" spc="-30" dirty="0">
                    <a:solidFill>
                      <a:srgbClr val="00B0F0"/>
                    </a:solidFill>
                    <a:latin typeface="Arial"/>
                    <a:cs typeface="Arial"/>
                  </a:rPr>
                  <a:t>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sz="1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ar-AE" sz="12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ar-AE" sz="12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ar-AE" sz="12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ar-AE" sz="12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2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𝑒𝑤</m:t>
                                </m:r>
                              </m:sub>
                              <m:sup>
                                <m:r>
                                  <a:rPr lang="ar-AE" sz="12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ar-AE" sz="120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2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𝑛𝑒𝑤</m:t>
                                </m:r>
                              </m:sub>
                            </m:sSub>
                          </m:den>
                        </m:f>
                        <m:r>
                          <a:rPr lang="ar-AE" sz="1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ar-AE" sz="12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ar-AE" sz="12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ar-AE" sz="12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𝑐𝑢𝑟𝑟𝑒𝑛𝑡</m:t>
                                </m:r>
                              </m:sub>
                              <m:sup>
                                <m:r>
                                  <a:rPr lang="ar-AE" sz="12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ar-AE" sz="12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2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𝑐𝑢𝑟𝑟𝑒𝑛𝑡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ar-AE" sz="1200" spc="-30" dirty="0">
                    <a:solidFill>
                      <a:srgbClr val="00B0F0"/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spc="-30" dirty="0">
                    <a:solidFill>
                      <a:srgbClr val="00B0F0"/>
                    </a:solidFill>
                    <a:latin typeface="Arial"/>
                    <a:cs typeface="Arial"/>
                  </a:rPr>
                  <a:t>do we need to be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ar-AE" sz="1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ar-AE" sz="1200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ar-AE" sz="12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ar-AE" sz="1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𝑐𝑢𝑟𝑟𝑒𝑛𝑡</m:t>
                        </m:r>
                      </m:sub>
                    </m:sSub>
                    <m:r>
                      <a:rPr lang="ar-AE" sz="12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ar-AE" sz="1200" dirty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0</a:t>
                </a:r>
                <a:r>
                  <a:rPr lang="ar-AE" sz="1200" spc="-20" dirty="0">
                    <a:solidFill>
                      <a:srgbClr val="00B0F0"/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spc="-2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 to </a:t>
                </a:r>
                <a:r>
                  <a:rPr lang="en-US" sz="1200" spc="-20" dirty="0">
                    <a:solidFill>
                      <a:srgbClr val="00B0F0"/>
                    </a:solidFill>
                    <a:latin typeface="Arial"/>
                    <a:cs typeface="Arial"/>
                  </a:rPr>
                  <a:t>create the right tail of </a:t>
                </a:r>
                <a:r>
                  <a:rPr lang="en-US" sz="1200" spc="-20" dirty="0">
                    <a:solidFill>
                      <a:srgbClr val="C00000"/>
                    </a:solidFill>
                    <a:latin typeface="Arial"/>
                    <a:cs typeface="Arial"/>
                  </a:rPr>
                  <a:t>area = 0.05 </a:t>
                </a:r>
                <a:r>
                  <a:rPr lang="en-US" sz="1200" spc="-2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below? </a:t>
                </a:r>
                <a:r>
                  <a:rPr lang="en-US" sz="1200" spc="-2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(Remember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US" sz="12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𝑐𝑢𝑟𝑟𝑒𝑛𝑡</m:t>
                        </m:r>
                      </m:sub>
                    </m:sSub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150</m:t>
                    </m:r>
                  </m:oMath>
                </a14:m>
                <a:r>
                  <a:rPr lang="en-US" sz="12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).</a:t>
                </a:r>
                <a:endParaRPr lang="en-US" sz="1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41" y="294454"/>
                <a:ext cx="3910965" cy="1023422"/>
              </a:xfrm>
              <a:prstGeom prst="rect">
                <a:avLst/>
              </a:prstGeom>
              <a:blipFill>
                <a:blip r:embed="rId5"/>
                <a:stretch>
                  <a:fillRect l="-1713" r="-2492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247265" y="1700254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1100" dirty="0" smtClean="0"/>
              <a:t>Z=1.96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100" dirty="0" smtClean="0"/>
              <a:t>Z=1.65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100" dirty="0" smtClean="0">
                <a:solidFill>
                  <a:srgbClr val="00B050"/>
                </a:solidFill>
              </a:rPr>
              <a:t>T=1.66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100" dirty="0" smtClean="0"/>
              <a:t>T=1.98</a:t>
            </a:r>
          </a:p>
          <a:p>
            <a:pPr marL="342900" indent="-342900">
              <a:buFont typeface="+mj-lt"/>
              <a:buAutoNum type="alphaLcPeriod"/>
            </a:pPr>
            <a:endParaRPr lang="en-US" sz="1100" dirty="0" smtClean="0"/>
          </a:p>
          <a:p>
            <a:pPr marL="342900" indent="-342900">
              <a:buFont typeface="+mj-lt"/>
              <a:buAutoNum type="alphaLcPeriod"/>
            </a:pPr>
            <a:endParaRPr lang="en-US" sz="1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107435" y="1441320"/>
                <a:ext cx="2229521" cy="3669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b="1" i="1" dirty="0" smtClean="0">
                    <a:latin typeface="Cambria Math" panose="02040503050406030204" pitchFamily="18" charset="0"/>
                  </a:rPr>
                  <a:t>Use T-tables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1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𝑛𝑒𝑤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𝑐𝑢𝑟𝑟𝑒𝑛𝑡</m:t>
                                  </m:r>
                                </m:sub>
                              </m:s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05</m:t>
                      </m:r>
                    </m:oMath>
                  </m:oMathPara>
                </a14:m>
                <a:endParaRPr lang="en-US" sz="11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435" y="1441320"/>
                <a:ext cx="2229521" cy="366960"/>
              </a:xfrm>
              <a:prstGeom prst="rect">
                <a:avLst/>
              </a:prstGeom>
              <a:blipFill>
                <a:blip r:embed="rId6"/>
                <a:stretch>
                  <a:fillRect l="-4110" t="-13115" r="-1370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>
            <a:endCxn id="14" idx="0"/>
          </p:cNvCxnSpPr>
          <p:nvPr/>
        </p:nvCxnSpPr>
        <p:spPr>
          <a:xfrm flipH="1">
            <a:off x="2483183" y="1756243"/>
            <a:ext cx="281809" cy="123057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12647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639840"/>
            <a:ext cx="2162175" cy="158115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576450" y="57937"/>
            <a:ext cx="29362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Reminder: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Type </a:t>
            </a:r>
            <a:r>
              <a:rPr sz="1050" spc="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1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error </a:t>
            </a:r>
            <a:r>
              <a:rPr sz="1050" spc="-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rate </a:t>
            </a:r>
            <a:r>
              <a:rPr sz="1050" spc="6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=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signiﬁcance</a:t>
            </a:r>
            <a:r>
              <a:rPr sz="1050" spc="1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level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4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536" y="388748"/>
            <a:ext cx="4230948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7060">
              <a:lnSpc>
                <a:spcPct val="100000"/>
              </a:lnSpc>
              <a:spcBef>
                <a:spcPts val="1205"/>
              </a:spcBef>
            </a:pPr>
            <a:r>
              <a:rPr sz="1200" i="1" spc="-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200" spc="-30" dirty="0" smtClean="0">
                <a:solidFill>
                  <a:srgbClr val="FF0000"/>
                </a:solidFill>
                <a:latin typeface="Arial"/>
                <a:cs typeface="Arial"/>
              </a:rPr>
              <a:t>(Type </a:t>
            </a:r>
            <a:r>
              <a:rPr sz="1200" spc="-10" dirty="0">
                <a:solidFill>
                  <a:srgbClr val="FF0000"/>
                </a:solidFill>
                <a:latin typeface="Arial"/>
                <a:cs typeface="Arial"/>
              </a:rPr>
              <a:t>1 </a:t>
            </a:r>
            <a:r>
              <a:rPr sz="1200" spc="-20" dirty="0">
                <a:solidFill>
                  <a:srgbClr val="FF0000"/>
                </a:solidFill>
                <a:latin typeface="Arial"/>
                <a:cs typeface="Arial"/>
              </a:rPr>
              <a:t>error) </a:t>
            </a:r>
            <a:r>
              <a:rPr sz="1200" spc="204" dirty="0">
                <a:solidFill>
                  <a:srgbClr val="024F84"/>
                </a:solidFill>
                <a:latin typeface="Arial"/>
                <a:cs typeface="Arial"/>
              </a:rPr>
              <a:t>= </a:t>
            </a:r>
            <a:r>
              <a:rPr sz="12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200" spc="-1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1200" spc="-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10" dirty="0" smtClean="0">
                <a:solidFill>
                  <a:srgbClr val="FFC000"/>
                </a:solidFill>
                <a:latin typeface="Arial"/>
                <a:cs typeface="Arial"/>
              </a:rPr>
              <a:t>Reject </a:t>
            </a:r>
            <a:r>
              <a:rPr sz="1200" i="1" spc="15" dirty="0">
                <a:solidFill>
                  <a:srgbClr val="FFC000"/>
                </a:solidFill>
                <a:latin typeface="Times New Roman"/>
                <a:cs typeface="Times New Roman"/>
              </a:rPr>
              <a:t>H</a:t>
            </a:r>
            <a:r>
              <a:rPr sz="1200" spc="22" baseline="-13888" dirty="0">
                <a:solidFill>
                  <a:srgbClr val="FFC000"/>
                </a:solidFill>
                <a:latin typeface="Times New Roman"/>
                <a:cs typeface="Times New Roman"/>
              </a:rPr>
              <a:t>0</a:t>
            </a:r>
            <a:r>
              <a:rPr sz="1200" i="1" spc="15" dirty="0" smtClean="0">
                <a:solidFill>
                  <a:srgbClr val="024F84"/>
                </a:solidFill>
                <a:latin typeface="Times New Roman"/>
                <a:cs typeface="Times New Roman"/>
              </a:rPr>
              <a:t>|</a:t>
            </a:r>
            <a:r>
              <a:rPr lang="en-US" sz="1200" i="1" spc="15" dirty="0" smtClean="0">
                <a:solidFill>
                  <a:srgbClr val="024F84"/>
                </a:solidFill>
                <a:latin typeface="Times New Roman"/>
                <a:cs typeface="Times New Roman"/>
              </a:rPr>
              <a:t> </a:t>
            </a:r>
            <a:r>
              <a:rPr sz="1200" i="1" spc="15" dirty="0" smtClean="0">
                <a:solidFill>
                  <a:srgbClr val="92D050"/>
                </a:solidFill>
                <a:latin typeface="Times New Roman"/>
                <a:cs typeface="Times New Roman"/>
              </a:rPr>
              <a:t>H</a:t>
            </a:r>
            <a:r>
              <a:rPr sz="1200" spc="22" baseline="-13888" dirty="0" smtClean="0">
                <a:solidFill>
                  <a:srgbClr val="92D050"/>
                </a:solidFill>
                <a:latin typeface="Times New Roman"/>
                <a:cs typeface="Times New Roman"/>
              </a:rPr>
              <a:t>0 </a:t>
            </a:r>
            <a:r>
              <a:rPr sz="1200" spc="-40" dirty="0">
                <a:solidFill>
                  <a:srgbClr val="92D050"/>
                </a:solidFill>
                <a:latin typeface="Arial"/>
                <a:cs typeface="Arial"/>
              </a:rPr>
              <a:t>is </a:t>
            </a:r>
            <a:r>
              <a:rPr sz="1200" spc="-10" dirty="0">
                <a:solidFill>
                  <a:srgbClr val="92D050"/>
                </a:solidFill>
                <a:latin typeface="Arial"/>
                <a:cs typeface="Arial"/>
              </a:rPr>
              <a:t>true</a:t>
            </a:r>
            <a:r>
              <a:rPr sz="1200" spc="-10" dirty="0">
                <a:solidFill>
                  <a:srgbClr val="FF0000"/>
                </a:solidFill>
                <a:latin typeface="Arial"/>
                <a:cs typeface="Arial"/>
              </a:rPr>
              <a:t>) </a:t>
            </a:r>
            <a:r>
              <a:rPr sz="1200" spc="204" dirty="0">
                <a:solidFill>
                  <a:srgbClr val="024F84"/>
                </a:solidFill>
                <a:latin typeface="Arial"/>
                <a:cs typeface="Arial"/>
              </a:rPr>
              <a:t>=</a:t>
            </a:r>
            <a:r>
              <a:rPr sz="1200" spc="-14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lang="el-GR" sz="1200" dirty="0" smtClean="0">
                <a:solidFill>
                  <a:srgbClr val="FF0000"/>
                </a:solidFill>
              </a:rPr>
              <a:t>α </a:t>
            </a:r>
            <a:r>
              <a:rPr lang="en-US" sz="1200" dirty="0" smtClean="0">
                <a:solidFill>
                  <a:srgbClr val="FF0000"/>
                </a:solidFill>
              </a:rPr>
              <a:t>=</a:t>
            </a:r>
            <a:r>
              <a:rPr lang="en-US" sz="1200" i="1" spc="1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0.05</a:t>
            </a:r>
            <a:endParaRPr sz="1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69352" y="2076770"/>
                <a:ext cx="111062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800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600" dirty="0" smtClean="0"/>
                  <a:t>=0</a:t>
                </a:r>
                <a:endParaRPr lang="en-US" sz="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352" y="2076770"/>
                <a:ext cx="1110621" cy="2154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65615" y="1781386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smtClean="0">
                <a:solidFill>
                  <a:srgbClr val="FF0000"/>
                </a:solidFill>
              </a:rPr>
              <a:t>α</a:t>
            </a:r>
            <a:r>
              <a:rPr lang="en-US" sz="900" dirty="0" smtClean="0">
                <a:solidFill>
                  <a:srgbClr val="FF0000"/>
                </a:solidFill>
              </a:rPr>
              <a:t>=0.05</a:t>
            </a:r>
            <a:endParaRPr lang="en-US" sz="9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57450" y="1058867"/>
                <a:ext cx="1457695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chemeClr val="tx1"/>
                    </a:solidFill>
                  </a:rPr>
                  <a:t>Sampling Distribution of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05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05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05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105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05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105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05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05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  <m:r>
                      <a:rPr lang="en-US" sz="105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050" u="sng" dirty="0" smtClean="0">
                    <a:solidFill>
                      <a:srgbClr val="92D050"/>
                    </a:solidFill>
                  </a:rPr>
                  <a:t>assuming Ho is true</a:t>
                </a:r>
                <a:r>
                  <a:rPr lang="en-US" sz="1050" dirty="0" smtClean="0">
                    <a:solidFill>
                      <a:schemeClr val="tx1"/>
                    </a:solidFill>
                  </a:rPr>
                  <a:t>.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450" y="1058867"/>
                <a:ext cx="1457695" cy="577081"/>
              </a:xfrm>
              <a:prstGeom prst="rect">
                <a:avLst/>
              </a:prstGeom>
              <a:blipFill>
                <a:blip r:embed="rId4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0035" y="2483120"/>
                <a:ext cx="1337634" cy="596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Decision</a:t>
                </a:r>
                <a:r>
                  <a:rPr lang="en-US" sz="800" dirty="0" smtClean="0"/>
                  <a:t>: If our sample statistic</a:t>
                </a:r>
                <a14:m>
                  <m:oMath xmlns:m="http://schemas.openxmlformats.org/officeDocument/2006/math">
                    <m:r>
                      <a:rPr lang="en-US" sz="800" b="0" i="0" spc="-114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  </m:t>
                    </m:r>
                    <m:sSub>
                      <m:sSubPr>
                        <m:ctrlPr>
                          <a:rPr lang="en-US" sz="80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80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80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80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80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80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800" dirty="0" smtClean="0"/>
                  <a:t> falls in this range, we </a:t>
                </a:r>
                <a:r>
                  <a:rPr lang="en-US" sz="800" u="sng" dirty="0" smtClean="0"/>
                  <a:t>fail to reject Ho</a:t>
                </a:r>
                <a:r>
                  <a:rPr lang="en-US" sz="800" dirty="0" smtClean="0"/>
                  <a:t>.</a:t>
                </a:r>
                <a:endParaRPr lang="en-US" sz="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35" y="2483120"/>
                <a:ext cx="1337634" cy="596958"/>
              </a:xfrm>
              <a:prstGeom prst="rect">
                <a:avLst/>
              </a:prstGeom>
              <a:blipFill>
                <a:blip r:embed="rId6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/>
          <p:cNvSpPr/>
          <p:nvPr/>
        </p:nvSpPr>
        <p:spPr>
          <a:xfrm rot="16200000">
            <a:off x="1394964" y="1321002"/>
            <a:ext cx="227776" cy="207458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 rot="16200000">
            <a:off x="3430943" y="1380528"/>
            <a:ext cx="226326" cy="1956982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27608" y="2483121"/>
                <a:ext cx="1600876" cy="473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Decision</a:t>
                </a:r>
                <a:r>
                  <a:rPr lang="en-US" sz="800" dirty="0" smtClean="0"/>
                  <a:t>: If our sample statistic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80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  </m:t>
                        </m:r>
                        <m:acc>
                          <m:accPr>
                            <m:chr m:val="̅"/>
                            <m:ctrlPr>
                              <a:rPr lang="en-US" sz="80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80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80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80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80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800" dirty="0" smtClean="0"/>
                  <a:t>  falls in this range, we </a:t>
                </a:r>
                <a:r>
                  <a:rPr lang="en-US" sz="800" u="sng" dirty="0" smtClean="0">
                    <a:solidFill>
                      <a:srgbClr val="FFC000"/>
                    </a:solidFill>
                  </a:rPr>
                  <a:t>reject Ho</a:t>
                </a:r>
                <a:r>
                  <a:rPr lang="en-US" sz="800" dirty="0" smtClean="0"/>
                  <a:t>.</a:t>
                </a:r>
                <a:endParaRPr lang="en-US" sz="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608" y="2483121"/>
                <a:ext cx="1600876" cy="473848"/>
              </a:xfrm>
              <a:prstGeom prst="rect">
                <a:avLst/>
              </a:prstGeom>
              <a:blipFill>
                <a:blip r:embed="rId7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18" idx="2"/>
          </p:cNvCxnSpPr>
          <p:nvPr/>
        </p:nvCxnSpPr>
        <p:spPr>
          <a:xfrm flipH="1">
            <a:off x="2359133" y="2244405"/>
            <a:ext cx="187011" cy="70038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433220" y="1997152"/>
                <a:ext cx="2007462" cy="342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8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800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8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800" dirty="0" smtClean="0">
                    <a:solidFill>
                      <a:srgbClr val="00B0F0"/>
                    </a:solidFill>
                  </a:rPr>
                  <a:t> + (</a:t>
                </a:r>
                <a:r>
                  <a:rPr lang="en-US" sz="800" dirty="0" smtClean="0">
                    <a:solidFill>
                      <a:srgbClr val="00B050"/>
                    </a:solidFill>
                  </a:rPr>
                  <a:t>1.66</a:t>
                </a:r>
                <a:r>
                  <a:rPr lang="en-US" sz="800" dirty="0" smtClean="0">
                    <a:solidFill>
                      <a:srgbClr val="00B0F0"/>
                    </a:solidFill>
                  </a:rPr>
                  <a:t>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𝑛𝑒𝑤</m:t>
                                </m:r>
                              </m:sub>
                              <m:sup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𝑛𝑒𝑤</m:t>
                                </m:r>
                              </m:sub>
                            </m:sSub>
                          </m:den>
                        </m:f>
                        <m:r>
                          <a:rPr lang="en-US" sz="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𝑐𝑢𝑟𝑟𝑒𝑛𝑡</m:t>
                                </m:r>
                              </m:sub>
                              <m:sup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𝑐𝑢𝑟𝑟𝑒𝑛𝑡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sz="8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220" y="1997152"/>
                <a:ext cx="2007462" cy="3428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p:sp>
        <p:nvSpPr>
          <p:cNvPr id="20" name="object 3"/>
          <p:cNvSpPr txBox="1">
            <a:spLocks noGrp="1"/>
          </p:cNvSpPr>
          <p:nvPr>
            <p:ph type="title"/>
          </p:nvPr>
        </p:nvSpPr>
        <p:spPr>
          <a:xfrm>
            <a:off x="-57150" y="772247"/>
            <a:ext cx="1828800" cy="58605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9880">
              <a:lnSpc>
                <a:spcPct val="100000"/>
              </a:lnSpc>
              <a:spcBef>
                <a:spcPts val="484"/>
              </a:spcBef>
            </a:pPr>
            <a:r>
              <a:rPr lang="en-US" sz="1800" b="1" i="1" spc="15" baseline="9259" dirty="0" smtClean="0">
                <a:solidFill>
                  <a:srgbClr val="1A2E3D"/>
                </a:solidFill>
                <a:latin typeface="Times New Roman"/>
                <a:cs typeface="Times New Roman"/>
              </a:rPr>
              <a:t>Hypothesis Tests:</a:t>
            </a:r>
            <a:r>
              <a:rPr lang="en-US" sz="1800" i="1" spc="15" baseline="9259" dirty="0" smtClean="0">
                <a:solidFill>
                  <a:srgbClr val="1A2E3D"/>
                </a:solidFill>
                <a:latin typeface="Times New Roman"/>
                <a:cs typeface="Times New Roman"/>
              </a:rPr>
              <a:t/>
            </a:r>
            <a:br>
              <a:rPr lang="en-US" sz="1800" i="1" spc="15" baseline="9259" dirty="0" smtClean="0">
                <a:solidFill>
                  <a:srgbClr val="1A2E3D"/>
                </a:solidFill>
                <a:latin typeface="Times New Roman"/>
                <a:cs typeface="Times New Roman"/>
              </a:rPr>
            </a:br>
            <a:r>
              <a:rPr lang="en-US" sz="1800" i="1" spc="15" baseline="9259" dirty="0" smtClean="0">
                <a:solidFill>
                  <a:srgbClr val="1A2E3D"/>
                </a:solidFill>
                <a:latin typeface="Times New Roman"/>
                <a:cs typeface="Times New Roman"/>
              </a:rPr>
              <a:t>H</a:t>
            </a:r>
            <a:r>
              <a:rPr lang="en-US" sz="800" spc="10" dirty="0" smtClean="0">
                <a:solidFill>
                  <a:srgbClr val="1A2E3D"/>
                </a:solidFill>
                <a:latin typeface="Times New Roman"/>
                <a:cs typeface="Times New Roman"/>
              </a:rPr>
              <a:t>0 </a:t>
            </a:r>
            <a:r>
              <a:rPr lang="en-US" sz="1800" spc="-15" baseline="9259" dirty="0">
                <a:solidFill>
                  <a:srgbClr val="1A2E3D"/>
                </a:solidFill>
                <a:latin typeface="Arial"/>
                <a:cs typeface="Arial"/>
              </a:rPr>
              <a:t>: </a:t>
            </a:r>
            <a:r>
              <a:rPr lang="en-US" sz="1800" i="1" spc="-22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lang="en-US" sz="800" i="1" spc="-15" dirty="0">
                <a:solidFill>
                  <a:srgbClr val="1A2E3D"/>
                </a:solidFill>
                <a:latin typeface="Georgia"/>
                <a:cs typeface="Georgia"/>
              </a:rPr>
              <a:t>new </a:t>
            </a:r>
            <a:r>
              <a:rPr lang="en-US" sz="1800" i="1" spc="172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− </a:t>
            </a:r>
            <a:r>
              <a:rPr lang="en-US" sz="1800" i="1" spc="7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lang="en-US" sz="800" i="1" spc="5" dirty="0">
                <a:solidFill>
                  <a:srgbClr val="1A2E3D"/>
                </a:solidFill>
                <a:latin typeface="Georgia"/>
                <a:cs typeface="Georgia"/>
              </a:rPr>
              <a:t>current </a:t>
            </a:r>
            <a:r>
              <a:rPr lang="en-US" sz="1800" spc="307" baseline="9259" dirty="0">
                <a:solidFill>
                  <a:srgbClr val="1A2E3D"/>
                </a:solidFill>
                <a:latin typeface="Arial"/>
                <a:cs typeface="Arial"/>
              </a:rPr>
              <a:t>=</a:t>
            </a:r>
            <a:r>
              <a:rPr lang="en-US" sz="1800" spc="-120" baseline="9259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lang="en-US" sz="1800" spc="-127" baseline="9259" dirty="0">
                <a:solidFill>
                  <a:srgbClr val="1A2E3D"/>
                </a:solidFill>
                <a:latin typeface="Arial"/>
                <a:cs typeface="Arial"/>
              </a:rPr>
              <a:t>0</a:t>
            </a:r>
            <a:r>
              <a:rPr lang="en-US" sz="1800" baseline="9259" dirty="0">
                <a:latin typeface="Arial"/>
                <a:cs typeface="Arial"/>
              </a:rPr>
              <a:t/>
            </a:r>
            <a:br>
              <a:rPr lang="en-US" sz="1800" baseline="9259" dirty="0">
                <a:latin typeface="Arial"/>
                <a:cs typeface="Arial"/>
              </a:rPr>
            </a:br>
            <a:r>
              <a:rPr lang="en-US" sz="1800" i="1" spc="67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H</a:t>
            </a:r>
            <a:r>
              <a:rPr lang="en-US" sz="800" i="1" spc="45" dirty="0">
                <a:solidFill>
                  <a:srgbClr val="1A2E3D"/>
                </a:solidFill>
                <a:latin typeface="Georgia"/>
                <a:cs typeface="Georgia"/>
              </a:rPr>
              <a:t>A </a:t>
            </a:r>
            <a:r>
              <a:rPr lang="en-US" sz="1800" spc="-15" baseline="9259" dirty="0">
                <a:solidFill>
                  <a:srgbClr val="1A2E3D"/>
                </a:solidFill>
                <a:latin typeface="Arial"/>
                <a:cs typeface="Arial"/>
              </a:rPr>
              <a:t>: </a:t>
            </a:r>
            <a:r>
              <a:rPr lang="en-US" sz="1800" i="1" spc="-22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lang="en-US" sz="800" i="1" spc="-15" dirty="0">
                <a:solidFill>
                  <a:srgbClr val="1A2E3D"/>
                </a:solidFill>
                <a:latin typeface="Georgia"/>
                <a:cs typeface="Georgia"/>
              </a:rPr>
              <a:t>new </a:t>
            </a:r>
            <a:r>
              <a:rPr lang="en-US" sz="1800" i="1" spc="172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− </a:t>
            </a:r>
            <a:r>
              <a:rPr lang="en-US" sz="1800" i="1" spc="7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lang="en-US" sz="800" i="1" spc="5" dirty="0">
                <a:solidFill>
                  <a:srgbClr val="1A2E3D"/>
                </a:solidFill>
                <a:latin typeface="Georgia"/>
                <a:cs typeface="Georgia"/>
              </a:rPr>
              <a:t>current </a:t>
            </a:r>
            <a:r>
              <a:rPr lang="en-US" sz="1800" i="1" spc="150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&gt;</a:t>
            </a:r>
            <a:r>
              <a:rPr lang="en-US" sz="1800" i="1" spc="-60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 </a:t>
            </a:r>
            <a:r>
              <a:rPr lang="en-US" sz="1800" spc="-127" baseline="9259" dirty="0">
                <a:solidFill>
                  <a:srgbClr val="1A2E3D"/>
                </a:solidFill>
                <a:latin typeface="Arial"/>
                <a:cs typeface="Arial"/>
              </a:rPr>
              <a:t>0</a:t>
            </a:r>
            <a:endParaRPr lang="en-US" sz="1800" baseline="9259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1020" y="3047503"/>
                <a:ext cx="472440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09880" marR="316865" indent="-201295">
                  <a:lnSpc>
                    <a:spcPct val="100000"/>
                  </a:lnSpc>
                  <a:spcBef>
                    <a:spcPts val="605"/>
                  </a:spcBef>
                </a:pPr>
                <a:r>
                  <a:rPr lang="en-US" sz="900" b="1" spc="-3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Problem </a:t>
                </a:r>
                <a:r>
                  <a:rPr lang="en-US" sz="900" b="1" spc="-5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1</a:t>
                </a:r>
                <a:r>
                  <a:rPr lang="en-US" sz="900" spc="-5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: </a:t>
                </a:r>
                <a:r>
                  <a:rPr lang="en-US" sz="900" spc="-3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Which </a:t>
                </a:r>
                <a:r>
                  <a:rPr lang="en-US" sz="900" spc="-45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values </a:t>
                </a:r>
                <a:r>
                  <a:rPr lang="en-US" sz="900" spc="-15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of </a:t>
                </a:r>
                <a:r>
                  <a:rPr lang="en-US" sz="900" spc="-114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pc="-114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900" i="1" spc="-114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900" b="0" i="1" spc="-114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900" b="0" i="1" spc="-114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900" i="1" spc="-114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900" b="0" i="1" spc="-114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900" i="1" spc="-114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900" b="0" i="1" spc="-114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900" b="0" i="1" spc="-114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900" spc="-5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) </a:t>
                </a:r>
                <a:r>
                  <a:rPr lang="en-US" sz="900" spc="-3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represent  sufﬁcient evidence </a:t>
                </a:r>
                <a:r>
                  <a:rPr lang="en-US" sz="900" spc="5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to </a:t>
                </a:r>
                <a:r>
                  <a:rPr lang="en-US" sz="900" spc="-30" dirty="0" smtClean="0">
                    <a:solidFill>
                      <a:srgbClr val="FFC000"/>
                    </a:solidFill>
                    <a:latin typeface="Arial"/>
                    <a:cs typeface="Arial"/>
                  </a:rPr>
                  <a:t>reject </a:t>
                </a:r>
                <a:r>
                  <a:rPr lang="en-US" sz="900" i="1" spc="10" dirty="0" smtClean="0">
                    <a:solidFill>
                      <a:srgbClr val="FFC000"/>
                    </a:solidFill>
                    <a:latin typeface="Times New Roman"/>
                    <a:cs typeface="Times New Roman"/>
                  </a:rPr>
                  <a:t>H</a:t>
                </a:r>
                <a:r>
                  <a:rPr lang="en-US" sz="900" spc="15" baseline="-13888" dirty="0" smtClean="0">
                    <a:solidFill>
                      <a:srgbClr val="FFC000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900" spc="1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?</a:t>
                </a:r>
                <a:endParaRPr lang="en-US" sz="900" dirty="0">
                  <a:solidFill>
                    <a:srgbClr val="00B0F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0" y="3047503"/>
                <a:ext cx="4724400" cy="230832"/>
              </a:xfrm>
              <a:prstGeom prst="rect">
                <a:avLst/>
              </a:prstGeom>
              <a:blipFill>
                <a:blip r:embed="rId9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04730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9315" y="57937"/>
            <a:ext cx="110363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Problem </a:t>
            </a:r>
            <a:r>
              <a:rPr sz="1050" spc="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1 </a:t>
            </a:r>
            <a:r>
              <a:rPr sz="1050" spc="5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-</a:t>
            </a:r>
            <a:r>
              <a:rPr sz="1050" spc="-5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cont.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922" y="435982"/>
            <a:ext cx="4194175" cy="1768433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185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18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185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18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185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11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p:sp>
        <p:nvSpPr>
          <p:cNvPr id="11" name="object 3"/>
          <p:cNvSpPr/>
          <p:nvPr/>
        </p:nvSpPr>
        <p:spPr>
          <a:xfrm>
            <a:off x="190373" y="373941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/>
          <p:nvPr/>
        </p:nvSpPr>
        <p:spPr>
          <a:xfrm>
            <a:off x="190373" y="578030"/>
            <a:ext cx="4222115" cy="653838"/>
          </a:xfrm>
          <a:custGeom>
            <a:avLst/>
            <a:gdLst/>
            <a:ahLst/>
            <a:cxnLst/>
            <a:rect l="l" t="t" r="r" b="b"/>
            <a:pathLst>
              <a:path w="4222115" h="1153160">
                <a:moveTo>
                  <a:pt x="0" y="1153033"/>
                </a:moveTo>
                <a:lnTo>
                  <a:pt x="4222115" y="1153033"/>
                </a:lnTo>
                <a:lnTo>
                  <a:pt x="4222115" y="0"/>
                </a:lnTo>
                <a:lnTo>
                  <a:pt x="0" y="0"/>
                </a:lnTo>
                <a:lnTo>
                  <a:pt x="0" y="1153033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5"/>
              <p:cNvSpPr txBox="1"/>
              <p:nvPr/>
            </p:nvSpPr>
            <p:spPr>
              <a:xfrm>
                <a:off x="237872" y="339769"/>
                <a:ext cx="4099560" cy="857927"/>
              </a:xfrm>
              <a:prstGeom prst="rect">
                <a:avLst/>
              </a:prstGeom>
            </p:spPr>
            <p:txBody>
              <a:bodyPr vert="horz" wrap="square" lIns="0" tIns="5969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470"/>
                  </a:spcBef>
                </a:pPr>
                <a:r>
                  <a:rPr sz="1000" spc="-20" dirty="0">
                    <a:solidFill>
                      <a:srgbClr val="1A2E3D"/>
                    </a:solidFill>
                    <a:latin typeface="Noto Sans CJK JP Regular"/>
                    <a:cs typeface="Noto Sans CJK JP Regular"/>
                  </a:rPr>
                  <a:t>Clicker</a:t>
                </a:r>
                <a:r>
                  <a:rPr sz="1000" spc="45" dirty="0">
                    <a:solidFill>
                      <a:srgbClr val="1A2E3D"/>
                    </a:solidFill>
                    <a:latin typeface="Noto Sans CJK JP Regular"/>
                    <a:cs typeface="Noto Sans CJK JP Regular"/>
                  </a:rPr>
                  <a:t> </a:t>
                </a:r>
                <a:r>
                  <a:rPr sz="1000" spc="-40" dirty="0">
                    <a:solidFill>
                      <a:srgbClr val="1A2E3D"/>
                    </a:solidFill>
                    <a:latin typeface="Noto Sans CJK JP Regular"/>
                    <a:cs typeface="Noto Sans CJK JP Regular"/>
                  </a:rPr>
                  <a:t>question</a:t>
                </a:r>
                <a:endParaRPr sz="1000" dirty="0">
                  <a:latin typeface="Noto Sans CJK JP Regular"/>
                  <a:cs typeface="Noto Sans CJK JP Regular"/>
                </a:endParaRPr>
              </a:p>
              <a:p>
                <a:pPr marL="309880" marR="316865" indent="-201295">
                  <a:lnSpc>
                    <a:spcPct val="100000"/>
                  </a:lnSpc>
                  <a:spcBef>
                    <a:spcPts val="605"/>
                  </a:spcBef>
                </a:pPr>
                <a:r>
                  <a:rPr lang="en-US" sz="1200" b="1" spc="-30" dirty="0">
                    <a:solidFill>
                      <a:srgbClr val="00B0F0"/>
                    </a:solidFill>
                    <a:latin typeface="Arial"/>
                    <a:cs typeface="Arial"/>
                  </a:rPr>
                  <a:t>Problem </a:t>
                </a:r>
                <a:r>
                  <a:rPr lang="en-US" sz="1200" b="1" spc="-5" dirty="0">
                    <a:solidFill>
                      <a:srgbClr val="00B0F0"/>
                    </a:solidFill>
                    <a:latin typeface="Arial"/>
                    <a:cs typeface="Arial"/>
                  </a:rPr>
                  <a:t>1</a:t>
                </a:r>
                <a:r>
                  <a:rPr lang="en-US" sz="1200" spc="-5" dirty="0">
                    <a:solidFill>
                      <a:srgbClr val="00B0F0"/>
                    </a:solidFill>
                    <a:latin typeface="Arial"/>
                    <a:cs typeface="Arial"/>
                  </a:rPr>
                  <a:t>: </a:t>
                </a:r>
                <a:r>
                  <a:rPr lang="en-US" sz="1200" spc="-30" dirty="0">
                    <a:solidFill>
                      <a:srgbClr val="00B0F0"/>
                    </a:solidFill>
                    <a:latin typeface="Arial"/>
                    <a:cs typeface="Arial"/>
                  </a:rPr>
                  <a:t>Which </a:t>
                </a:r>
                <a:r>
                  <a:rPr lang="en-US" sz="1200" spc="-45" dirty="0">
                    <a:solidFill>
                      <a:srgbClr val="00B0F0"/>
                    </a:solidFill>
                    <a:latin typeface="Arial"/>
                    <a:cs typeface="Arial"/>
                  </a:rPr>
                  <a:t>values </a:t>
                </a:r>
                <a:r>
                  <a:rPr lang="en-US" sz="1200" spc="-15" dirty="0">
                    <a:solidFill>
                      <a:srgbClr val="00B0F0"/>
                    </a:solidFill>
                    <a:latin typeface="Arial"/>
                    <a:cs typeface="Arial"/>
                  </a:rPr>
                  <a:t>of </a:t>
                </a:r>
                <a:r>
                  <a:rPr lang="en-US" sz="1200" spc="-114" dirty="0">
                    <a:solidFill>
                      <a:srgbClr val="00B0F0"/>
                    </a:solidFill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pc="-114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200" i="1" spc="-114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200" i="1" spc="-114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200" i="1" spc="-114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1200" i="1" spc="-114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200" i="1" spc="-114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1200" i="1" spc="-114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200" i="1" spc="-114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200" i="1" spc="-114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1200" spc="-50" dirty="0">
                    <a:solidFill>
                      <a:srgbClr val="00B0F0"/>
                    </a:solidFill>
                    <a:latin typeface="Arial"/>
                    <a:cs typeface="Arial"/>
                  </a:rPr>
                  <a:t>) </a:t>
                </a:r>
                <a:r>
                  <a:rPr lang="en-US" sz="1200" spc="-30" dirty="0">
                    <a:solidFill>
                      <a:srgbClr val="00B0F0"/>
                    </a:solidFill>
                    <a:latin typeface="Arial"/>
                    <a:cs typeface="Arial"/>
                  </a:rPr>
                  <a:t>represent  sufﬁcient evidence </a:t>
                </a:r>
                <a:r>
                  <a:rPr lang="en-US" sz="1200" spc="5" dirty="0">
                    <a:solidFill>
                      <a:srgbClr val="00B0F0"/>
                    </a:solidFill>
                    <a:latin typeface="Arial"/>
                    <a:cs typeface="Arial"/>
                  </a:rPr>
                  <a:t>to </a:t>
                </a:r>
                <a:r>
                  <a:rPr lang="en-US" sz="1200" spc="-30" dirty="0">
                    <a:solidFill>
                      <a:srgbClr val="FFC000"/>
                    </a:solidFill>
                    <a:latin typeface="Arial"/>
                    <a:cs typeface="Arial"/>
                  </a:rPr>
                  <a:t>reject </a:t>
                </a:r>
                <a:r>
                  <a:rPr lang="en-US" sz="1200" i="1" spc="10" dirty="0">
                    <a:solidFill>
                      <a:srgbClr val="FFC000"/>
                    </a:solidFill>
                    <a:latin typeface="Times New Roman"/>
                    <a:cs typeface="Times New Roman"/>
                  </a:rPr>
                  <a:t>H</a:t>
                </a:r>
                <a:r>
                  <a:rPr lang="en-US" sz="1200" spc="15" baseline="-13888" dirty="0">
                    <a:solidFill>
                      <a:srgbClr val="FFC000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1200" spc="10" dirty="0">
                    <a:solidFill>
                      <a:srgbClr val="00B0F0"/>
                    </a:solidFill>
                    <a:latin typeface="Arial"/>
                    <a:cs typeface="Arial"/>
                  </a:rPr>
                  <a:t>?</a:t>
                </a:r>
                <a:endParaRPr lang="en-US" sz="1200" dirty="0">
                  <a:solidFill>
                    <a:srgbClr val="00B0F0"/>
                  </a:solidFill>
                  <a:latin typeface="Arial"/>
                  <a:cs typeface="Arial"/>
                </a:endParaRPr>
              </a:p>
              <a:p>
                <a:pPr marL="309880">
                  <a:lnSpc>
                    <a:spcPct val="100000"/>
                  </a:lnSpc>
                  <a:spcBef>
                    <a:spcPts val="125"/>
                  </a:spcBef>
                </a:pPr>
                <a:r>
                  <a:rPr sz="1200" i="1" spc="-5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n</a:t>
                </a:r>
                <a:r>
                  <a:rPr sz="1200" i="1" spc="-7" baseline="-13888" dirty="0">
                    <a:solidFill>
                      <a:srgbClr val="1A2E3D"/>
                    </a:solidFill>
                    <a:latin typeface="Georgia"/>
                    <a:cs typeface="Georgia"/>
                  </a:rPr>
                  <a:t>new</a:t>
                </a:r>
                <a:r>
                  <a:rPr sz="1200" i="1" baseline="-13888" dirty="0">
                    <a:solidFill>
                      <a:srgbClr val="1A2E3D"/>
                    </a:solidFill>
                    <a:latin typeface="Georgia"/>
                    <a:cs typeface="Georgia"/>
                  </a:rPr>
                  <a:t> </a:t>
                </a:r>
                <a:r>
                  <a:rPr sz="1200" spc="204" dirty="0">
                    <a:solidFill>
                      <a:srgbClr val="1A2E3D"/>
                    </a:solidFill>
                    <a:latin typeface="Arial"/>
                    <a:cs typeface="Arial"/>
                  </a:rPr>
                  <a:t>=</a:t>
                </a:r>
                <a:r>
                  <a:rPr sz="1200" spc="-5" dirty="0">
                    <a:solidFill>
                      <a:srgbClr val="1A2E3D"/>
                    </a:solidFill>
                    <a:latin typeface="Arial"/>
                    <a:cs typeface="Arial"/>
                  </a:rPr>
                  <a:t> </a:t>
                </a:r>
                <a:r>
                  <a:rPr sz="1200" i="1" spc="10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n</a:t>
                </a:r>
                <a:r>
                  <a:rPr sz="1200" i="1" spc="15" baseline="-13888" dirty="0">
                    <a:solidFill>
                      <a:srgbClr val="1A2E3D"/>
                    </a:solidFill>
                    <a:latin typeface="Georgia"/>
                    <a:cs typeface="Georgia"/>
                  </a:rPr>
                  <a:t>current</a:t>
                </a:r>
                <a:r>
                  <a:rPr sz="1200" i="1" spc="284" baseline="-13888" dirty="0">
                    <a:solidFill>
                      <a:srgbClr val="1A2E3D"/>
                    </a:solidFill>
                    <a:latin typeface="Georgia"/>
                    <a:cs typeface="Georgia"/>
                  </a:rPr>
                  <a:t> </a:t>
                </a:r>
                <a:r>
                  <a:rPr sz="1200" spc="204" dirty="0">
                    <a:solidFill>
                      <a:srgbClr val="1A2E3D"/>
                    </a:solidFill>
                    <a:latin typeface="Arial"/>
                    <a:cs typeface="Arial"/>
                  </a:rPr>
                  <a:t>=</a:t>
                </a:r>
                <a:r>
                  <a:rPr sz="1200" spc="-5" dirty="0">
                    <a:solidFill>
                      <a:srgbClr val="1A2E3D"/>
                    </a:solidFill>
                    <a:latin typeface="Arial"/>
                    <a:cs typeface="Arial"/>
                  </a:rPr>
                  <a:t> </a:t>
                </a:r>
                <a:r>
                  <a:rPr sz="1200" spc="-65" dirty="0">
                    <a:solidFill>
                      <a:srgbClr val="1A2E3D"/>
                    </a:solidFill>
                    <a:latin typeface="Arial"/>
                    <a:cs typeface="Arial"/>
                  </a:rPr>
                  <a:t>150,</a:t>
                </a:r>
                <a:r>
                  <a:rPr sz="1200" dirty="0">
                    <a:solidFill>
                      <a:srgbClr val="1A2E3D"/>
                    </a:solidFill>
                    <a:latin typeface="Arial"/>
                    <a:cs typeface="Arial"/>
                  </a:rPr>
                  <a:t> </a:t>
                </a:r>
                <a:r>
                  <a:rPr sz="1200" i="1" spc="110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α</a:t>
                </a:r>
                <a:r>
                  <a:rPr sz="1200" i="1" spc="45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1200" spc="204" dirty="0">
                    <a:solidFill>
                      <a:srgbClr val="1A2E3D"/>
                    </a:solidFill>
                    <a:latin typeface="Arial"/>
                    <a:cs typeface="Arial"/>
                  </a:rPr>
                  <a:t>=</a:t>
                </a:r>
                <a:r>
                  <a:rPr sz="1200" spc="-5" dirty="0">
                    <a:solidFill>
                      <a:srgbClr val="1A2E3D"/>
                    </a:solidFill>
                    <a:latin typeface="Arial"/>
                    <a:cs typeface="Arial"/>
                  </a:rPr>
                  <a:t> </a:t>
                </a:r>
                <a:r>
                  <a:rPr sz="1200" spc="-50" dirty="0">
                    <a:solidFill>
                      <a:srgbClr val="1A2E3D"/>
                    </a:solidFill>
                    <a:latin typeface="Arial"/>
                    <a:cs typeface="Arial"/>
                  </a:rPr>
                  <a:t>0</a:t>
                </a:r>
                <a:r>
                  <a:rPr sz="1200" i="1" spc="-50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.</a:t>
                </a:r>
                <a:r>
                  <a:rPr sz="1200" spc="-50" dirty="0">
                    <a:solidFill>
                      <a:srgbClr val="1A2E3D"/>
                    </a:solidFill>
                    <a:latin typeface="Arial"/>
                    <a:cs typeface="Arial"/>
                  </a:rPr>
                  <a:t>05,</a:t>
                </a:r>
                <a:r>
                  <a:rPr sz="1200" dirty="0">
                    <a:solidFill>
                      <a:srgbClr val="1A2E3D"/>
                    </a:solidFill>
                    <a:latin typeface="Arial"/>
                    <a:cs typeface="Arial"/>
                  </a:rPr>
                  <a:t> </a:t>
                </a:r>
                <a:r>
                  <a:rPr sz="1200" i="1" spc="-15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sz="1200" i="1" spc="-22" baseline="-13888" dirty="0">
                    <a:solidFill>
                      <a:srgbClr val="1A2E3D"/>
                    </a:solidFill>
                    <a:latin typeface="Georgia"/>
                    <a:cs typeface="Georgia"/>
                  </a:rPr>
                  <a:t>new</a:t>
                </a:r>
                <a:r>
                  <a:rPr sz="1200" i="1" spc="22" baseline="-13888" dirty="0">
                    <a:solidFill>
                      <a:srgbClr val="1A2E3D"/>
                    </a:solidFill>
                    <a:latin typeface="Georgia"/>
                    <a:cs typeface="Georgia"/>
                  </a:rPr>
                  <a:t> </a:t>
                </a:r>
                <a:r>
                  <a:rPr sz="1200" spc="204" dirty="0">
                    <a:solidFill>
                      <a:srgbClr val="1A2E3D"/>
                    </a:solidFill>
                    <a:latin typeface="Arial"/>
                    <a:cs typeface="Arial"/>
                  </a:rPr>
                  <a:t>=</a:t>
                </a:r>
                <a:r>
                  <a:rPr sz="1200" spc="-5" dirty="0">
                    <a:solidFill>
                      <a:srgbClr val="1A2E3D"/>
                    </a:solidFill>
                    <a:latin typeface="Arial"/>
                    <a:cs typeface="Arial"/>
                  </a:rPr>
                  <a:t> </a:t>
                </a:r>
                <a:r>
                  <a:rPr sz="1200" spc="-50" dirty="0">
                    <a:solidFill>
                      <a:srgbClr val="1A2E3D"/>
                    </a:solidFill>
                    <a:latin typeface="Arial"/>
                    <a:cs typeface="Arial"/>
                  </a:rPr>
                  <a:t>2</a:t>
                </a:r>
                <a:r>
                  <a:rPr sz="1200" i="1" spc="-50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.</a:t>
                </a:r>
                <a:r>
                  <a:rPr sz="1200" spc="-50" dirty="0">
                    <a:solidFill>
                      <a:srgbClr val="1A2E3D"/>
                    </a:solidFill>
                    <a:latin typeface="Arial"/>
                    <a:cs typeface="Arial"/>
                  </a:rPr>
                  <a:t>2</a:t>
                </a:r>
                <a:r>
                  <a:rPr sz="1200" spc="-5" dirty="0">
                    <a:solidFill>
                      <a:srgbClr val="1A2E3D"/>
                    </a:solidFill>
                    <a:latin typeface="Arial"/>
                    <a:cs typeface="Arial"/>
                  </a:rPr>
                  <a:t> </a:t>
                </a:r>
                <a:r>
                  <a:rPr sz="1200" spc="204" dirty="0">
                    <a:solidFill>
                      <a:srgbClr val="1A2E3D"/>
                    </a:solidFill>
                    <a:latin typeface="Arial"/>
                    <a:cs typeface="Arial"/>
                  </a:rPr>
                  <a:t>=</a:t>
                </a:r>
                <a:r>
                  <a:rPr sz="1200" dirty="0">
                    <a:solidFill>
                      <a:srgbClr val="1A2E3D"/>
                    </a:solidFill>
                    <a:latin typeface="Arial"/>
                    <a:cs typeface="Arial"/>
                  </a:rPr>
                  <a:t> </a:t>
                </a:r>
                <a:r>
                  <a:rPr sz="1200" i="1" spc="5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sz="1200" i="1" spc="7" baseline="-13888" dirty="0">
                    <a:solidFill>
                      <a:srgbClr val="1A2E3D"/>
                    </a:solidFill>
                    <a:latin typeface="Georgia"/>
                    <a:cs typeface="Georgia"/>
                  </a:rPr>
                  <a:t>current</a:t>
                </a:r>
                <a:r>
                  <a:rPr sz="1200" i="1" spc="284" baseline="-13888" dirty="0">
                    <a:solidFill>
                      <a:srgbClr val="1A2E3D"/>
                    </a:solidFill>
                    <a:latin typeface="Georgia"/>
                    <a:cs typeface="Georgia"/>
                  </a:rPr>
                  <a:t> </a:t>
                </a:r>
                <a:r>
                  <a:rPr sz="1200" spc="204" dirty="0">
                    <a:solidFill>
                      <a:srgbClr val="1A2E3D"/>
                    </a:solidFill>
                    <a:latin typeface="Arial"/>
                    <a:cs typeface="Arial"/>
                  </a:rPr>
                  <a:t>=</a:t>
                </a:r>
                <a:r>
                  <a:rPr sz="1200" spc="-5" dirty="0">
                    <a:solidFill>
                      <a:srgbClr val="1A2E3D"/>
                    </a:solidFill>
                    <a:latin typeface="Arial"/>
                    <a:cs typeface="Arial"/>
                  </a:rPr>
                  <a:t> </a:t>
                </a:r>
                <a:r>
                  <a:rPr sz="1200" spc="-50" dirty="0">
                    <a:solidFill>
                      <a:srgbClr val="1A2E3D"/>
                    </a:solidFill>
                    <a:latin typeface="Arial"/>
                    <a:cs typeface="Arial"/>
                  </a:rPr>
                  <a:t>2</a:t>
                </a:r>
                <a:r>
                  <a:rPr sz="1200" i="1" spc="-50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.</a:t>
                </a:r>
                <a:r>
                  <a:rPr sz="1200" spc="-50" dirty="0">
                    <a:solidFill>
                      <a:srgbClr val="1A2E3D"/>
                    </a:solidFill>
                    <a:latin typeface="Arial"/>
                    <a:cs typeface="Arial"/>
                  </a:rPr>
                  <a:t>2</a:t>
                </a:r>
                <a:endParaRPr sz="12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3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72" y="339769"/>
                <a:ext cx="4099560" cy="857927"/>
              </a:xfrm>
              <a:prstGeom prst="rect">
                <a:avLst/>
              </a:prstGeom>
              <a:blipFill>
                <a:blip r:embed="rId3"/>
                <a:stretch>
                  <a:fillRect l="-1634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-57150" y="1339744"/>
                <a:ext cx="3384044" cy="1400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38125" indent="-217804">
                  <a:lnSpc>
                    <a:spcPct val="100000"/>
                  </a:lnSpc>
                  <a:buClr>
                    <a:srgbClr val="024F84"/>
                  </a:buClr>
                  <a:buSzPct val="95454"/>
                  <a:buFont typeface="Noto Sans CJK JP Regular"/>
                  <a:buAutoNum type="alphaLcParenBoth"/>
                  <a:tabLst>
                    <a:tab pos="23876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1100" i="1" spc="105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&lt;</a:t>
                </a:r>
                <a:r>
                  <a:rPr lang="en-US" sz="1100" i="1" spc="-114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100" i="1" spc="2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−</a:t>
                </a:r>
                <a:r>
                  <a:rPr lang="en-US" sz="1100" spc="2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1100" i="1" spc="2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.</a:t>
                </a:r>
                <a:r>
                  <a:rPr lang="en-US" sz="1100" spc="2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42</a:t>
                </a:r>
                <a:endParaRPr lang="en-US" sz="1100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  <a:p>
                <a:pPr marL="238125" indent="-225425">
                  <a:lnSpc>
                    <a:spcPct val="100000"/>
                  </a:lnSpc>
                  <a:spcBef>
                    <a:spcPts val="935"/>
                  </a:spcBef>
                  <a:buClr>
                    <a:srgbClr val="024F84"/>
                  </a:buClr>
                  <a:buSzPct val="95454"/>
                  <a:buFont typeface="Noto Sans CJK JP Regular"/>
                  <a:buAutoNum type="alphaLcParenBoth"/>
                  <a:tabLst>
                    <a:tab pos="23876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1100" i="1" spc="105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&gt;</a:t>
                </a:r>
                <a:r>
                  <a:rPr lang="en-US" sz="1100" i="1" spc="-114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100" i="1" spc="2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−</a:t>
                </a:r>
                <a:r>
                  <a:rPr lang="en-US" sz="1100" spc="2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1100" i="1" spc="2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.</a:t>
                </a:r>
                <a:r>
                  <a:rPr lang="en-US" sz="1100" spc="2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42</a:t>
                </a:r>
                <a:endParaRPr lang="en-US" sz="1100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  <a:p>
                <a:pPr marL="238125" indent="-217804">
                  <a:lnSpc>
                    <a:spcPct val="100000"/>
                  </a:lnSpc>
                  <a:spcBef>
                    <a:spcPts val="930"/>
                  </a:spcBef>
                  <a:buClr>
                    <a:srgbClr val="024F84"/>
                  </a:buClr>
                  <a:buSzPct val="95454"/>
                  <a:buFont typeface="Noto Sans CJK JP Regular"/>
                  <a:buAutoNum type="alphaLcParenBoth"/>
                  <a:tabLst>
                    <a:tab pos="23876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1100" i="1" spc="105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&lt;</a:t>
                </a:r>
                <a:r>
                  <a:rPr lang="en-US" sz="1100" i="1" spc="-114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1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.</a:t>
                </a:r>
                <a:r>
                  <a:rPr lang="en-US" sz="11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42</a:t>
                </a:r>
              </a:p>
              <a:p>
                <a:pPr marL="238125" indent="-225425">
                  <a:lnSpc>
                    <a:spcPct val="100000"/>
                  </a:lnSpc>
                  <a:spcBef>
                    <a:spcPts val="930"/>
                  </a:spcBef>
                  <a:buClr>
                    <a:srgbClr val="024F84"/>
                  </a:buClr>
                  <a:buSzPct val="95454"/>
                  <a:buFont typeface="Noto Sans CJK JP Regular"/>
                  <a:buAutoNum type="alphaLcParenBoth"/>
                  <a:tabLst>
                    <a:tab pos="23876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1100" i="1" spc="105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&gt;</a:t>
                </a:r>
                <a:r>
                  <a:rPr lang="en-US" sz="1100" i="1" spc="-114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1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.</a:t>
                </a:r>
                <a:r>
                  <a:rPr lang="en-US" sz="11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42</a:t>
                </a:r>
              </a:p>
              <a:p>
                <a:pPr marL="238125" indent="-225425">
                  <a:lnSpc>
                    <a:spcPct val="100000"/>
                  </a:lnSpc>
                  <a:spcBef>
                    <a:spcPts val="930"/>
                  </a:spcBef>
                  <a:buClr>
                    <a:srgbClr val="024F84"/>
                  </a:buClr>
                  <a:buSzPct val="95454"/>
                  <a:buFont typeface="Noto Sans CJK JP Regular"/>
                  <a:buAutoNum type="alphaLcParenBoth"/>
                  <a:tabLst>
                    <a:tab pos="23876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11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&gt;1.66</a:t>
                </a:r>
                <a:endParaRPr lang="en-US" sz="1100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150" y="1339744"/>
                <a:ext cx="3384044" cy="1400383"/>
              </a:xfrm>
              <a:prstGeom prst="rect">
                <a:avLst/>
              </a:prstGeom>
              <a:blipFill>
                <a:blip r:embed="rId4"/>
                <a:stretch>
                  <a:fillRect b="-2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244" y="1320198"/>
            <a:ext cx="2914198" cy="15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8148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9315" y="57937"/>
            <a:ext cx="110363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Problem </a:t>
            </a:r>
            <a:r>
              <a:rPr sz="1050" spc="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1 </a:t>
            </a:r>
            <a:r>
              <a:rPr sz="1050" spc="5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-</a:t>
            </a:r>
            <a:r>
              <a:rPr sz="1050" spc="-5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cont.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922" y="435982"/>
            <a:ext cx="4194175" cy="1768433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185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18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185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18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185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11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p:sp>
        <p:nvSpPr>
          <p:cNvPr id="11" name="object 3"/>
          <p:cNvSpPr/>
          <p:nvPr/>
        </p:nvSpPr>
        <p:spPr>
          <a:xfrm>
            <a:off x="190373" y="373941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/>
          <p:nvPr/>
        </p:nvSpPr>
        <p:spPr>
          <a:xfrm>
            <a:off x="190373" y="578030"/>
            <a:ext cx="4222115" cy="653838"/>
          </a:xfrm>
          <a:custGeom>
            <a:avLst/>
            <a:gdLst/>
            <a:ahLst/>
            <a:cxnLst/>
            <a:rect l="l" t="t" r="r" b="b"/>
            <a:pathLst>
              <a:path w="4222115" h="1153160">
                <a:moveTo>
                  <a:pt x="0" y="1153033"/>
                </a:moveTo>
                <a:lnTo>
                  <a:pt x="4222115" y="1153033"/>
                </a:lnTo>
                <a:lnTo>
                  <a:pt x="4222115" y="0"/>
                </a:lnTo>
                <a:lnTo>
                  <a:pt x="0" y="0"/>
                </a:lnTo>
                <a:lnTo>
                  <a:pt x="0" y="1153033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5"/>
              <p:cNvSpPr txBox="1"/>
              <p:nvPr/>
            </p:nvSpPr>
            <p:spPr>
              <a:xfrm>
                <a:off x="237872" y="339769"/>
                <a:ext cx="4099560" cy="857927"/>
              </a:xfrm>
              <a:prstGeom prst="rect">
                <a:avLst/>
              </a:prstGeom>
            </p:spPr>
            <p:txBody>
              <a:bodyPr vert="horz" wrap="square" lIns="0" tIns="5969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470"/>
                  </a:spcBef>
                </a:pPr>
                <a:r>
                  <a:rPr sz="1000" spc="-20" dirty="0">
                    <a:solidFill>
                      <a:srgbClr val="1A2E3D"/>
                    </a:solidFill>
                    <a:latin typeface="Noto Sans CJK JP Regular"/>
                    <a:cs typeface="Noto Sans CJK JP Regular"/>
                  </a:rPr>
                  <a:t>Clicker</a:t>
                </a:r>
                <a:r>
                  <a:rPr sz="1000" spc="45" dirty="0">
                    <a:solidFill>
                      <a:srgbClr val="1A2E3D"/>
                    </a:solidFill>
                    <a:latin typeface="Noto Sans CJK JP Regular"/>
                    <a:cs typeface="Noto Sans CJK JP Regular"/>
                  </a:rPr>
                  <a:t> </a:t>
                </a:r>
                <a:r>
                  <a:rPr sz="1000" spc="-40" dirty="0">
                    <a:solidFill>
                      <a:srgbClr val="1A2E3D"/>
                    </a:solidFill>
                    <a:latin typeface="Noto Sans CJK JP Regular"/>
                    <a:cs typeface="Noto Sans CJK JP Regular"/>
                  </a:rPr>
                  <a:t>question</a:t>
                </a:r>
                <a:endParaRPr sz="1000" dirty="0">
                  <a:latin typeface="Noto Sans CJK JP Regular"/>
                  <a:cs typeface="Noto Sans CJK JP Regular"/>
                </a:endParaRPr>
              </a:p>
              <a:p>
                <a:pPr marL="309880" marR="316865" indent="-201295">
                  <a:lnSpc>
                    <a:spcPct val="100000"/>
                  </a:lnSpc>
                  <a:spcBef>
                    <a:spcPts val="605"/>
                  </a:spcBef>
                </a:pPr>
                <a:r>
                  <a:rPr lang="en-US" sz="1200" b="1" spc="-30" dirty="0">
                    <a:solidFill>
                      <a:srgbClr val="00B0F0"/>
                    </a:solidFill>
                    <a:latin typeface="Arial"/>
                    <a:cs typeface="Arial"/>
                  </a:rPr>
                  <a:t>Problem </a:t>
                </a:r>
                <a:r>
                  <a:rPr lang="en-US" sz="1200" b="1" spc="-5" dirty="0">
                    <a:solidFill>
                      <a:srgbClr val="00B0F0"/>
                    </a:solidFill>
                    <a:latin typeface="Arial"/>
                    <a:cs typeface="Arial"/>
                  </a:rPr>
                  <a:t>1</a:t>
                </a:r>
                <a:r>
                  <a:rPr lang="en-US" sz="1200" spc="-5" dirty="0">
                    <a:solidFill>
                      <a:srgbClr val="00B0F0"/>
                    </a:solidFill>
                    <a:latin typeface="Arial"/>
                    <a:cs typeface="Arial"/>
                  </a:rPr>
                  <a:t>: </a:t>
                </a:r>
                <a:r>
                  <a:rPr lang="en-US" sz="1200" spc="-30" dirty="0">
                    <a:solidFill>
                      <a:srgbClr val="00B0F0"/>
                    </a:solidFill>
                    <a:latin typeface="Arial"/>
                    <a:cs typeface="Arial"/>
                  </a:rPr>
                  <a:t>Which </a:t>
                </a:r>
                <a:r>
                  <a:rPr lang="en-US" sz="1200" spc="-45" dirty="0">
                    <a:solidFill>
                      <a:srgbClr val="00B0F0"/>
                    </a:solidFill>
                    <a:latin typeface="Arial"/>
                    <a:cs typeface="Arial"/>
                  </a:rPr>
                  <a:t>values </a:t>
                </a:r>
                <a:r>
                  <a:rPr lang="en-US" sz="1200" spc="-15" dirty="0">
                    <a:solidFill>
                      <a:srgbClr val="00B0F0"/>
                    </a:solidFill>
                    <a:latin typeface="Arial"/>
                    <a:cs typeface="Arial"/>
                  </a:rPr>
                  <a:t>of </a:t>
                </a:r>
                <a:r>
                  <a:rPr lang="en-US" sz="1200" spc="-114" dirty="0">
                    <a:solidFill>
                      <a:srgbClr val="00B0F0"/>
                    </a:solidFill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pc="-114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200" i="1" spc="-114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200" i="1" spc="-114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200" i="1" spc="-114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1200" i="1" spc="-114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200" i="1" spc="-114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1200" i="1" spc="-114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200" i="1" spc="-114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200" i="1" spc="-114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1200" spc="-50" dirty="0">
                    <a:solidFill>
                      <a:srgbClr val="00B0F0"/>
                    </a:solidFill>
                    <a:latin typeface="Arial"/>
                    <a:cs typeface="Arial"/>
                  </a:rPr>
                  <a:t>) </a:t>
                </a:r>
                <a:r>
                  <a:rPr lang="en-US" sz="1200" spc="-30" dirty="0">
                    <a:solidFill>
                      <a:srgbClr val="00B0F0"/>
                    </a:solidFill>
                    <a:latin typeface="Arial"/>
                    <a:cs typeface="Arial"/>
                  </a:rPr>
                  <a:t>represent  sufﬁcient evidence </a:t>
                </a:r>
                <a:r>
                  <a:rPr lang="en-US" sz="1200" spc="5" dirty="0">
                    <a:solidFill>
                      <a:srgbClr val="00B0F0"/>
                    </a:solidFill>
                    <a:latin typeface="Arial"/>
                    <a:cs typeface="Arial"/>
                  </a:rPr>
                  <a:t>to </a:t>
                </a:r>
                <a:r>
                  <a:rPr lang="en-US" sz="1200" spc="-30" dirty="0">
                    <a:solidFill>
                      <a:srgbClr val="FFC000"/>
                    </a:solidFill>
                    <a:latin typeface="Arial"/>
                    <a:cs typeface="Arial"/>
                  </a:rPr>
                  <a:t>reject </a:t>
                </a:r>
                <a:r>
                  <a:rPr lang="en-US" sz="1200" i="1" spc="10" dirty="0">
                    <a:solidFill>
                      <a:srgbClr val="FFC000"/>
                    </a:solidFill>
                    <a:latin typeface="Times New Roman"/>
                    <a:cs typeface="Times New Roman"/>
                  </a:rPr>
                  <a:t>H</a:t>
                </a:r>
                <a:r>
                  <a:rPr lang="en-US" sz="1200" spc="15" baseline="-13888" dirty="0">
                    <a:solidFill>
                      <a:srgbClr val="FFC000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1200" spc="10" dirty="0">
                    <a:solidFill>
                      <a:srgbClr val="00B0F0"/>
                    </a:solidFill>
                    <a:latin typeface="Arial"/>
                    <a:cs typeface="Arial"/>
                  </a:rPr>
                  <a:t>?</a:t>
                </a:r>
                <a:endParaRPr lang="en-US" sz="1200" dirty="0">
                  <a:solidFill>
                    <a:srgbClr val="00B0F0"/>
                  </a:solidFill>
                  <a:latin typeface="Arial"/>
                  <a:cs typeface="Arial"/>
                </a:endParaRPr>
              </a:p>
              <a:p>
                <a:pPr marL="309880">
                  <a:lnSpc>
                    <a:spcPct val="100000"/>
                  </a:lnSpc>
                  <a:spcBef>
                    <a:spcPts val="125"/>
                  </a:spcBef>
                </a:pPr>
                <a:r>
                  <a:rPr sz="1200" i="1" spc="-5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n</a:t>
                </a:r>
                <a:r>
                  <a:rPr sz="1200" i="1" spc="-7" baseline="-13888" dirty="0">
                    <a:solidFill>
                      <a:srgbClr val="1A2E3D"/>
                    </a:solidFill>
                    <a:latin typeface="Georgia"/>
                    <a:cs typeface="Georgia"/>
                  </a:rPr>
                  <a:t>new</a:t>
                </a:r>
                <a:r>
                  <a:rPr sz="1200" i="1" baseline="-13888" dirty="0">
                    <a:solidFill>
                      <a:srgbClr val="1A2E3D"/>
                    </a:solidFill>
                    <a:latin typeface="Georgia"/>
                    <a:cs typeface="Georgia"/>
                  </a:rPr>
                  <a:t> </a:t>
                </a:r>
                <a:r>
                  <a:rPr sz="1200" spc="204" dirty="0">
                    <a:solidFill>
                      <a:srgbClr val="1A2E3D"/>
                    </a:solidFill>
                    <a:latin typeface="Arial"/>
                    <a:cs typeface="Arial"/>
                  </a:rPr>
                  <a:t>=</a:t>
                </a:r>
                <a:r>
                  <a:rPr sz="1200" spc="-5" dirty="0">
                    <a:solidFill>
                      <a:srgbClr val="1A2E3D"/>
                    </a:solidFill>
                    <a:latin typeface="Arial"/>
                    <a:cs typeface="Arial"/>
                  </a:rPr>
                  <a:t> </a:t>
                </a:r>
                <a:r>
                  <a:rPr sz="1200" i="1" spc="10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n</a:t>
                </a:r>
                <a:r>
                  <a:rPr sz="1200" i="1" spc="15" baseline="-13888" dirty="0">
                    <a:solidFill>
                      <a:srgbClr val="1A2E3D"/>
                    </a:solidFill>
                    <a:latin typeface="Georgia"/>
                    <a:cs typeface="Georgia"/>
                  </a:rPr>
                  <a:t>current</a:t>
                </a:r>
                <a:r>
                  <a:rPr sz="1200" i="1" spc="284" baseline="-13888" dirty="0">
                    <a:solidFill>
                      <a:srgbClr val="1A2E3D"/>
                    </a:solidFill>
                    <a:latin typeface="Georgia"/>
                    <a:cs typeface="Georgia"/>
                  </a:rPr>
                  <a:t> </a:t>
                </a:r>
                <a:r>
                  <a:rPr sz="1200" spc="204" dirty="0">
                    <a:solidFill>
                      <a:srgbClr val="1A2E3D"/>
                    </a:solidFill>
                    <a:latin typeface="Arial"/>
                    <a:cs typeface="Arial"/>
                  </a:rPr>
                  <a:t>=</a:t>
                </a:r>
                <a:r>
                  <a:rPr sz="1200" spc="-5" dirty="0">
                    <a:solidFill>
                      <a:srgbClr val="1A2E3D"/>
                    </a:solidFill>
                    <a:latin typeface="Arial"/>
                    <a:cs typeface="Arial"/>
                  </a:rPr>
                  <a:t> </a:t>
                </a:r>
                <a:r>
                  <a:rPr sz="1200" spc="-65" dirty="0">
                    <a:solidFill>
                      <a:srgbClr val="1A2E3D"/>
                    </a:solidFill>
                    <a:latin typeface="Arial"/>
                    <a:cs typeface="Arial"/>
                  </a:rPr>
                  <a:t>150,</a:t>
                </a:r>
                <a:r>
                  <a:rPr sz="1200" dirty="0">
                    <a:solidFill>
                      <a:srgbClr val="1A2E3D"/>
                    </a:solidFill>
                    <a:latin typeface="Arial"/>
                    <a:cs typeface="Arial"/>
                  </a:rPr>
                  <a:t> </a:t>
                </a:r>
                <a:r>
                  <a:rPr sz="1200" i="1" spc="110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α</a:t>
                </a:r>
                <a:r>
                  <a:rPr sz="1200" i="1" spc="45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1200" spc="204" dirty="0">
                    <a:solidFill>
                      <a:srgbClr val="1A2E3D"/>
                    </a:solidFill>
                    <a:latin typeface="Arial"/>
                    <a:cs typeface="Arial"/>
                  </a:rPr>
                  <a:t>=</a:t>
                </a:r>
                <a:r>
                  <a:rPr sz="1200" spc="-5" dirty="0">
                    <a:solidFill>
                      <a:srgbClr val="1A2E3D"/>
                    </a:solidFill>
                    <a:latin typeface="Arial"/>
                    <a:cs typeface="Arial"/>
                  </a:rPr>
                  <a:t> </a:t>
                </a:r>
                <a:r>
                  <a:rPr sz="1200" spc="-50" dirty="0">
                    <a:solidFill>
                      <a:srgbClr val="1A2E3D"/>
                    </a:solidFill>
                    <a:latin typeface="Arial"/>
                    <a:cs typeface="Arial"/>
                  </a:rPr>
                  <a:t>0</a:t>
                </a:r>
                <a:r>
                  <a:rPr sz="1200" i="1" spc="-50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.</a:t>
                </a:r>
                <a:r>
                  <a:rPr sz="1200" spc="-50" dirty="0">
                    <a:solidFill>
                      <a:srgbClr val="1A2E3D"/>
                    </a:solidFill>
                    <a:latin typeface="Arial"/>
                    <a:cs typeface="Arial"/>
                  </a:rPr>
                  <a:t>05,</a:t>
                </a:r>
                <a:r>
                  <a:rPr sz="1200" dirty="0">
                    <a:solidFill>
                      <a:srgbClr val="1A2E3D"/>
                    </a:solidFill>
                    <a:latin typeface="Arial"/>
                    <a:cs typeface="Arial"/>
                  </a:rPr>
                  <a:t> </a:t>
                </a:r>
                <a:r>
                  <a:rPr sz="1200" i="1" spc="-15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sz="1200" i="1" spc="-22" baseline="-13888" dirty="0">
                    <a:solidFill>
                      <a:srgbClr val="1A2E3D"/>
                    </a:solidFill>
                    <a:latin typeface="Georgia"/>
                    <a:cs typeface="Georgia"/>
                  </a:rPr>
                  <a:t>new</a:t>
                </a:r>
                <a:r>
                  <a:rPr sz="1200" i="1" spc="22" baseline="-13888" dirty="0">
                    <a:solidFill>
                      <a:srgbClr val="1A2E3D"/>
                    </a:solidFill>
                    <a:latin typeface="Georgia"/>
                    <a:cs typeface="Georgia"/>
                  </a:rPr>
                  <a:t> </a:t>
                </a:r>
                <a:r>
                  <a:rPr sz="1200" spc="204" dirty="0">
                    <a:solidFill>
                      <a:srgbClr val="1A2E3D"/>
                    </a:solidFill>
                    <a:latin typeface="Arial"/>
                    <a:cs typeface="Arial"/>
                  </a:rPr>
                  <a:t>=</a:t>
                </a:r>
                <a:r>
                  <a:rPr sz="1200" spc="-5" dirty="0">
                    <a:solidFill>
                      <a:srgbClr val="1A2E3D"/>
                    </a:solidFill>
                    <a:latin typeface="Arial"/>
                    <a:cs typeface="Arial"/>
                  </a:rPr>
                  <a:t> </a:t>
                </a:r>
                <a:r>
                  <a:rPr sz="1200" spc="-50" dirty="0">
                    <a:solidFill>
                      <a:srgbClr val="1A2E3D"/>
                    </a:solidFill>
                    <a:latin typeface="Arial"/>
                    <a:cs typeface="Arial"/>
                  </a:rPr>
                  <a:t>2</a:t>
                </a:r>
                <a:r>
                  <a:rPr sz="1200" i="1" spc="-50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.</a:t>
                </a:r>
                <a:r>
                  <a:rPr sz="1200" spc="-50" dirty="0">
                    <a:solidFill>
                      <a:srgbClr val="1A2E3D"/>
                    </a:solidFill>
                    <a:latin typeface="Arial"/>
                    <a:cs typeface="Arial"/>
                  </a:rPr>
                  <a:t>2</a:t>
                </a:r>
                <a:r>
                  <a:rPr sz="1200" spc="-5" dirty="0">
                    <a:solidFill>
                      <a:srgbClr val="1A2E3D"/>
                    </a:solidFill>
                    <a:latin typeface="Arial"/>
                    <a:cs typeface="Arial"/>
                  </a:rPr>
                  <a:t> </a:t>
                </a:r>
                <a:r>
                  <a:rPr sz="1200" spc="204" dirty="0">
                    <a:solidFill>
                      <a:srgbClr val="1A2E3D"/>
                    </a:solidFill>
                    <a:latin typeface="Arial"/>
                    <a:cs typeface="Arial"/>
                  </a:rPr>
                  <a:t>=</a:t>
                </a:r>
                <a:r>
                  <a:rPr sz="1200" dirty="0">
                    <a:solidFill>
                      <a:srgbClr val="1A2E3D"/>
                    </a:solidFill>
                    <a:latin typeface="Arial"/>
                    <a:cs typeface="Arial"/>
                  </a:rPr>
                  <a:t> </a:t>
                </a:r>
                <a:r>
                  <a:rPr sz="1200" i="1" spc="5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sz="1200" i="1" spc="7" baseline="-13888" dirty="0">
                    <a:solidFill>
                      <a:srgbClr val="1A2E3D"/>
                    </a:solidFill>
                    <a:latin typeface="Georgia"/>
                    <a:cs typeface="Georgia"/>
                  </a:rPr>
                  <a:t>current</a:t>
                </a:r>
                <a:r>
                  <a:rPr sz="1200" i="1" spc="284" baseline="-13888" dirty="0">
                    <a:solidFill>
                      <a:srgbClr val="1A2E3D"/>
                    </a:solidFill>
                    <a:latin typeface="Georgia"/>
                    <a:cs typeface="Georgia"/>
                  </a:rPr>
                  <a:t> </a:t>
                </a:r>
                <a:r>
                  <a:rPr sz="1200" spc="204" dirty="0">
                    <a:solidFill>
                      <a:srgbClr val="1A2E3D"/>
                    </a:solidFill>
                    <a:latin typeface="Arial"/>
                    <a:cs typeface="Arial"/>
                  </a:rPr>
                  <a:t>=</a:t>
                </a:r>
                <a:r>
                  <a:rPr sz="1200" spc="-5" dirty="0">
                    <a:solidFill>
                      <a:srgbClr val="1A2E3D"/>
                    </a:solidFill>
                    <a:latin typeface="Arial"/>
                    <a:cs typeface="Arial"/>
                  </a:rPr>
                  <a:t> </a:t>
                </a:r>
                <a:r>
                  <a:rPr sz="1200" spc="-50" dirty="0">
                    <a:solidFill>
                      <a:srgbClr val="1A2E3D"/>
                    </a:solidFill>
                    <a:latin typeface="Arial"/>
                    <a:cs typeface="Arial"/>
                  </a:rPr>
                  <a:t>2</a:t>
                </a:r>
                <a:r>
                  <a:rPr sz="1200" i="1" spc="-50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.</a:t>
                </a:r>
                <a:r>
                  <a:rPr sz="1200" spc="-50" dirty="0">
                    <a:solidFill>
                      <a:srgbClr val="1A2E3D"/>
                    </a:solidFill>
                    <a:latin typeface="Arial"/>
                    <a:cs typeface="Arial"/>
                  </a:rPr>
                  <a:t>2</a:t>
                </a:r>
                <a:endParaRPr sz="12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3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72" y="339769"/>
                <a:ext cx="4099560" cy="857927"/>
              </a:xfrm>
              <a:prstGeom prst="rect">
                <a:avLst/>
              </a:prstGeom>
              <a:blipFill>
                <a:blip r:embed="rId3"/>
                <a:stretch>
                  <a:fillRect l="-1634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-57150" y="1339744"/>
                <a:ext cx="3384044" cy="1400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38125" indent="-217804">
                  <a:lnSpc>
                    <a:spcPct val="100000"/>
                  </a:lnSpc>
                  <a:buClr>
                    <a:srgbClr val="024F84"/>
                  </a:buClr>
                  <a:buSzPct val="95454"/>
                  <a:buFont typeface="Noto Sans CJK JP Regular"/>
                  <a:buAutoNum type="alphaLcParenBoth"/>
                  <a:tabLst>
                    <a:tab pos="23876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1100" i="1" spc="105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&lt;</a:t>
                </a:r>
                <a:r>
                  <a:rPr lang="en-US" sz="1100" i="1" spc="-114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100" i="1" spc="2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−</a:t>
                </a:r>
                <a:r>
                  <a:rPr lang="en-US" sz="1100" spc="2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1100" i="1" spc="2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.</a:t>
                </a:r>
                <a:r>
                  <a:rPr lang="en-US" sz="1100" spc="2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42</a:t>
                </a:r>
                <a:endParaRPr lang="en-US" sz="1100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  <a:p>
                <a:pPr marL="238125" indent="-225425">
                  <a:lnSpc>
                    <a:spcPct val="100000"/>
                  </a:lnSpc>
                  <a:spcBef>
                    <a:spcPts val="935"/>
                  </a:spcBef>
                  <a:buClr>
                    <a:srgbClr val="024F84"/>
                  </a:buClr>
                  <a:buSzPct val="95454"/>
                  <a:buFont typeface="Noto Sans CJK JP Regular"/>
                  <a:buAutoNum type="alphaLcParenBoth"/>
                  <a:tabLst>
                    <a:tab pos="23876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1100" i="1" spc="105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&gt;</a:t>
                </a:r>
                <a:r>
                  <a:rPr lang="en-US" sz="1100" i="1" spc="-114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100" i="1" spc="2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−</a:t>
                </a:r>
                <a:r>
                  <a:rPr lang="en-US" sz="1100" spc="2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1100" i="1" spc="2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.</a:t>
                </a:r>
                <a:r>
                  <a:rPr lang="en-US" sz="1100" spc="2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42</a:t>
                </a:r>
                <a:endParaRPr lang="en-US" sz="1100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  <a:p>
                <a:pPr marL="238125" indent="-217804">
                  <a:lnSpc>
                    <a:spcPct val="100000"/>
                  </a:lnSpc>
                  <a:spcBef>
                    <a:spcPts val="930"/>
                  </a:spcBef>
                  <a:buClr>
                    <a:srgbClr val="024F84"/>
                  </a:buClr>
                  <a:buSzPct val="95454"/>
                  <a:buFont typeface="Noto Sans CJK JP Regular"/>
                  <a:buAutoNum type="alphaLcParenBoth"/>
                  <a:tabLst>
                    <a:tab pos="23876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1100" i="1" spc="105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&lt;</a:t>
                </a:r>
                <a:r>
                  <a:rPr lang="en-US" sz="1100" i="1" spc="-114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1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.</a:t>
                </a:r>
                <a:r>
                  <a:rPr lang="en-US" sz="11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42</a:t>
                </a:r>
              </a:p>
              <a:p>
                <a:pPr marL="238125" indent="-225425">
                  <a:lnSpc>
                    <a:spcPct val="100000"/>
                  </a:lnSpc>
                  <a:spcBef>
                    <a:spcPts val="930"/>
                  </a:spcBef>
                  <a:buClr>
                    <a:srgbClr val="024F84"/>
                  </a:buClr>
                  <a:buSzPct val="95454"/>
                  <a:buFont typeface="Noto Sans CJK JP Regular"/>
                  <a:buAutoNum type="alphaLcParenBoth"/>
                  <a:tabLst>
                    <a:tab pos="23876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pc="-114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100" i="1" spc="-114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100" i="1" spc="-114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100" i="1" spc="-114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1100" i="1" spc="-114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100" i="1" spc="-114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1100" i="1" spc="-114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100" i="1" spc="-114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100" i="1" spc="-114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1100" i="1" spc="105" dirty="0">
                    <a:solidFill>
                      <a:srgbClr val="00B0F0"/>
                    </a:solidFill>
                    <a:latin typeface="Times New Roman"/>
                    <a:cs typeface="Times New Roman"/>
                  </a:rPr>
                  <a:t>&gt;</a:t>
                </a:r>
                <a:r>
                  <a:rPr lang="en-US" sz="1100" i="1" spc="-114" dirty="0">
                    <a:solidFill>
                      <a:srgbClr val="00B0F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100" dirty="0" smtClean="0">
                    <a:solidFill>
                      <a:srgbClr val="00B0F0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1100" i="1" dirty="0" smtClean="0">
                    <a:solidFill>
                      <a:srgbClr val="00B0F0"/>
                    </a:solidFill>
                    <a:latin typeface="Times New Roman"/>
                    <a:cs typeface="Times New Roman"/>
                  </a:rPr>
                  <a:t>.</a:t>
                </a:r>
                <a:r>
                  <a:rPr lang="en-US" sz="1100" dirty="0" smtClean="0">
                    <a:solidFill>
                      <a:srgbClr val="00B0F0"/>
                    </a:solidFill>
                    <a:latin typeface="Times New Roman"/>
                    <a:cs typeface="Times New Roman"/>
                  </a:rPr>
                  <a:t>42</a:t>
                </a:r>
              </a:p>
              <a:p>
                <a:pPr marL="238125" indent="-225425">
                  <a:lnSpc>
                    <a:spcPct val="100000"/>
                  </a:lnSpc>
                  <a:spcBef>
                    <a:spcPts val="930"/>
                  </a:spcBef>
                  <a:buClr>
                    <a:srgbClr val="024F84"/>
                  </a:buClr>
                  <a:buSzPct val="95454"/>
                  <a:buFont typeface="Noto Sans CJK JP Regular"/>
                  <a:buAutoNum type="alphaLcParenBoth"/>
                  <a:tabLst>
                    <a:tab pos="23876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100" i="1" spc="-114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100" i="1" spc="-114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11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&gt;1.66</a:t>
                </a:r>
                <a:endParaRPr lang="en-US" sz="1100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150" y="1339744"/>
                <a:ext cx="3384044" cy="1400383"/>
              </a:xfrm>
              <a:prstGeom prst="rect">
                <a:avLst/>
              </a:prstGeom>
              <a:blipFill>
                <a:blip r:embed="rId4"/>
                <a:stretch>
                  <a:fillRect b="-2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31546" y="2848003"/>
                <a:ext cx="4411529" cy="509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900" i="1" spc="-114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900" i="1" spc="-114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</m:ctrlPr>
                                </m:accPr>
                                <m:e>
                                  <m:r>
                                    <a:rPr lang="en-US" sz="900" i="1" spc="-114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900" i="1" spc="-114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𝑛𝑒𝑤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900" i="1" spc="-114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900" i="1" spc="-114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900" i="1" spc="-114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</m:ctrlPr>
                                </m:accPr>
                                <m:e>
                                  <m:r>
                                    <a:rPr lang="en-US" sz="900" i="1" spc="-114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900" i="1" spc="-114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𝑐𝑢𝑟𝑟𝑒𝑛𝑡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900" i="1" spc="105" dirty="0">
                              <a:solidFill>
                                <a:srgbClr val="00B0F0"/>
                              </a:solidFill>
                              <a:latin typeface="Times New Roman"/>
                              <a:cs typeface="Times New Roman"/>
                            </a:rPr>
                            <m:t>&gt;</m:t>
                          </m:r>
                          <m:r>
                            <a:rPr lang="en-US" sz="9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9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US" sz="900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900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9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𝑐𝑢𝑟𝑟𝑒𝑛𝑡</m:t>
                          </m:r>
                        </m:sub>
                      </m:sSub>
                      <m:r>
                        <a:rPr lang="en-US" sz="900" b="0" i="1" spc="-114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r>
                        <a:rPr lang="en-US" sz="900" b="0" i="1" spc="-114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/>
                        </a:rPr>
                        <m:t>1</m:t>
                      </m:r>
                      <m:r>
                        <a:rPr lang="en-US" sz="900" b="0" i="1" spc="-114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/>
                        </a:rPr>
                        <m:t>.</m:t>
                      </m:r>
                      <m:r>
                        <a:rPr lang="en-US" sz="900" b="0" i="1" spc="-114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/>
                        </a:rPr>
                        <m:t>66</m:t>
                      </m:r>
                      <m:rad>
                        <m:radPr>
                          <m:degHide m:val="on"/>
                          <m:ctrlPr>
                            <a:rPr lang="ar-AE" sz="9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ar-AE" sz="9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ar-AE" sz="9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ar-AE" sz="9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ar-AE" sz="9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9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𝑒𝑤</m:t>
                                  </m:r>
                                </m:sub>
                                <m:sup>
                                  <m:r>
                                    <a:rPr lang="ar-AE" sz="9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ar-AE" sz="9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9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9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𝑛𝑒𝑤</m:t>
                                  </m:r>
                                </m:sub>
                              </m:sSub>
                            </m:den>
                          </m:f>
                          <m:r>
                            <a:rPr lang="ar-AE" sz="9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ar-AE" sz="9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ar-AE" sz="9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ar-AE" sz="9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9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𝑐𝑢𝑟𝑟𝑒𝑛𝑡</m:t>
                                  </m:r>
                                </m:sub>
                                <m:sup>
                                  <m:r>
                                    <a:rPr lang="ar-AE" sz="9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ar-AE" sz="9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9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9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𝑐𝑢𝑟𝑟𝑒𝑛𝑡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sz="9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9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9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9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9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9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66</m:t>
                      </m:r>
                      <m:rad>
                        <m:radPr>
                          <m:degHide m:val="on"/>
                          <m:ctrlPr>
                            <a:rPr lang="ar-AE" sz="9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ar-AE" sz="9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9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9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9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9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9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9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150</m:t>
                              </m:r>
                            </m:den>
                          </m:f>
                          <m:r>
                            <a:rPr lang="ar-AE" sz="9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ar-AE" sz="9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9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9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9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9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9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9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150</m:t>
                              </m:r>
                            </m:den>
                          </m:f>
                        </m:e>
                      </m:rad>
                      <m:r>
                        <a:rPr lang="en-US" sz="9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9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9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9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9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6" y="2848003"/>
                <a:ext cx="4411529" cy="5090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8244" y="1320198"/>
            <a:ext cx="2914198" cy="15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5988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639840"/>
            <a:ext cx="2162175" cy="158115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576450" y="57937"/>
            <a:ext cx="29362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Reminder: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Type </a:t>
            </a:r>
            <a:r>
              <a:rPr sz="1050" spc="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1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error </a:t>
            </a:r>
            <a:r>
              <a:rPr sz="1050" spc="-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rate </a:t>
            </a:r>
            <a:r>
              <a:rPr sz="1050" spc="6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=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signiﬁcance</a:t>
            </a:r>
            <a:r>
              <a:rPr sz="1050" spc="1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level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4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536" y="388748"/>
            <a:ext cx="4230948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7060">
              <a:lnSpc>
                <a:spcPct val="100000"/>
              </a:lnSpc>
              <a:spcBef>
                <a:spcPts val="1205"/>
              </a:spcBef>
            </a:pPr>
            <a:r>
              <a:rPr sz="1200" i="1" spc="-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200" spc="-30" dirty="0" smtClean="0">
                <a:solidFill>
                  <a:srgbClr val="FF0000"/>
                </a:solidFill>
                <a:latin typeface="Arial"/>
                <a:cs typeface="Arial"/>
              </a:rPr>
              <a:t>(Type </a:t>
            </a:r>
            <a:r>
              <a:rPr sz="1200" spc="-10" dirty="0">
                <a:solidFill>
                  <a:srgbClr val="FF0000"/>
                </a:solidFill>
                <a:latin typeface="Arial"/>
                <a:cs typeface="Arial"/>
              </a:rPr>
              <a:t>1 </a:t>
            </a:r>
            <a:r>
              <a:rPr sz="1200" spc="-20" dirty="0">
                <a:solidFill>
                  <a:srgbClr val="FF0000"/>
                </a:solidFill>
                <a:latin typeface="Arial"/>
                <a:cs typeface="Arial"/>
              </a:rPr>
              <a:t>error) </a:t>
            </a:r>
            <a:r>
              <a:rPr sz="1200" spc="204" dirty="0">
                <a:solidFill>
                  <a:srgbClr val="024F84"/>
                </a:solidFill>
                <a:latin typeface="Arial"/>
                <a:cs typeface="Arial"/>
              </a:rPr>
              <a:t>= </a:t>
            </a:r>
            <a:r>
              <a:rPr sz="12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200" spc="-1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1200" spc="-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10" dirty="0" smtClean="0">
                <a:solidFill>
                  <a:srgbClr val="FFC000"/>
                </a:solidFill>
                <a:latin typeface="Arial"/>
                <a:cs typeface="Arial"/>
              </a:rPr>
              <a:t>Reject </a:t>
            </a:r>
            <a:r>
              <a:rPr sz="1200" i="1" spc="15" dirty="0">
                <a:solidFill>
                  <a:srgbClr val="FFC000"/>
                </a:solidFill>
                <a:latin typeface="Times New Roman"/>
                <a:cs typeface="Times New Roman"/>
              </a:rPr>
              <a:t>H</a:t>
            </a:r>
            <a:r>
              <a:rPr sz="1200" spc="22" baseline="-13888" dirty="0">
                <a:solidFill>
                  <a:srgbClr val="FFC000"/>
                </a:solidFill>
                <a:latin typeface="Times New Roman"/>
                <a:cs typeface="Times New Roman"/>
              </a:rPr>
              <a:t>0</a:t>
            </a:r>
            <a:r>
              <a:rPr sz="1200" i="1" spc="15" dirty="0" smtClean="0">
                <a:solidFill>
                  <a:srgbClr val="024F84"/>
                </a:solidFill>
                <a:latin typeface="Times New Roman"/>
                <a:cs typeface="Times New Roman"/>
              </a:rPr>
              <a:t>|</a:t>
            </a:r>
            <a:r>
              <a:rPr lang="en-US" sz="1200" i="1" spc="15" dirty="0" smtClean="0">
                <a:solidFill>
                  <a:srgbClr val="024F84"/>
                </a:solidFill>
                <a:latin typeface="Times New Roman"/>
                <a:cs typeface="Times New Roman"/>
              </a:rPr>
              <a:t> </a:t>
            </a:r>
            <a:r>
              <a:rPr sz="1200" i="1" spc="15" dirty="0" smtClean="0">
                <a:solidFill>
                  <a:srgbClr val="92D050"/>
                </a:solidFill>
                <a:latin typeface="Times New Roman"/>
                <a:cs typeface="Times New Roman"/>
              </a:rPr>
              <a:t>H</a:t>
            </a:r>
            <a:r>
              <a:rPr sz="1200" spc="22" baseline="-13888" dirty="0" smtClean="0">
                <a:solidFill>
                  <a:srgbClr val="92D050"/>
                </a:solidFill>
                <a:latin typeface="Times New Roman"/>
                <a:cs typeface="Times New Roman"/>
              </a:rPr>
              <a:t>0 </a:t>
            </a:r>
            <a:r>
              <a:rPr sz="1200" spc="-40" dirty="0">
                <a:solidFill>
                  <a:srgbClr val="92D050"/>
                </a:solidFill>
                <a:latin typeface="Arial"/>
                <a:cs typeface="Arial"/>
              </a:rPr>
              <a:t>is </a:t>
            </a:r>
            <a:r>
              <a:rPr sz="1200" spc="-10" dirty="0">
                <a:solidFill>
                  <a:srgbClr val="92D050"/>
                </a:solidFill>
                <a:latin typeface="Arial"/>
                <a:cs typeface="Arial"/>
              </a:rPr>
              <a:t>true</a:t>
            </a:r>
            <a:r>
              <a:rPr sz="1200" spc="-10" dirty="0">
                <a:solidFill>
                  <a:srgbClr val="FF0000"/>
                </a:solidFill>
                <a:latin typeface="Arial"/>
                <a:cs typeface="Arial"/>
              </a:rPr>
              <a:t>) </a:t>
            </a:r>
            <a:r>
              <a:rPr sz="1200" spc="204" dirty="0">
                <a:solidFill>
                  <a:srgbClr val="024F84"/>
                </a:solidFill>
                <a:latin typeface="Arial"/>
                <a:cs typeface="Arial"/>
              </a:rPr>
              <a:t>=</a:t>
            </a:r>
            <a:r>
              <a:rPr sz="1200" spc="-14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lang="el-GR" sz="1200" dirty="0" smtClean="0">
                <a:solidFill>
                  <a:srgbClr val="FF0000"/>
                </a:solidFill>
              </a:rPr>
              <a:t>α </a:t>
            </a:r>
            <a:r>
              <a:rPr lang="en-US" sz="1200" dirty="0" smtClean="0">
                <a:solidFill>
                  <a:srgbClr val="FF0000"/>
                </a:solidFill>
              </a:rPr>
              <a:t>=</a:t>
            </a:r>
            <a:r>
              <a:rPr lang="en-US" sz="1200" i="1" spc="1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0.05</a:t>
            </a:r>
            <a:endParaRPr sz="1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69352" y="2076770"/>
                <a:ext cx="111062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800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600" dirty="0" smtClean="0"/>
                  <a:t>=0</a:t>
                </a:r>
                <a:endParaRPr lang="en-US" sz="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352" y="2076770"/>
                <a:ext cx="1110621" cy="2154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65615" y="1781386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smtClean="0">
                <a:solidFill>
                  <a:srgbClr val="FF0000"/>
                </a:solidFill>
              </a:rPr>
              <a:t>α</a:t>
            </a:r>
            <a:r>
              <a:rPr lang="en-US" sz="900" dirty="0" smtClean="0">
                <a:solidFill>
                  <a:srgbClr val="FF0000"/>
                </a:solidFill>
              </a:rPr>
              <a:t>=0.05</a:t>
            </a:r>
            <a:endParaRPr lang="en-US" sz="9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57450" y="1058867"/>
                <a:ext cx="1457695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chemeClr val="tx1"/>
                    </a:solidFill>
                  </a:rPr>
                  <a:t>Sampling Distribution of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05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05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05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105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05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105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05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05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  <m:r>
                      <a:rPr lang="en-US" sz="105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050" u="sng" dirty="0" smtClean="0">
                    <a:solidFill>
                      <a:srgbClr val="92D050"/>
                    </a:solidFill>
                  </a:rPr>
                  <a:t>assuming Ho is true</a:t>
                </a:r>
                <a:r>
                  <a:rPr lang="en-US" sz="1050" dirty="0" smtClean="0">
                    <a:solidFill>
                      <a:schemeClr val="tx1"/>
                    </a:solidFill>
                  </a:rPr>
                  <a:t>.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450" y="1058867"/>
                <a:ext cx="1457695" cy="577081"/>
              </a:xfrm>
              <a:prstGeom prst="rect">
                <a:avLst/>
              </a:prstGeom>
              <a:blipFill>
                <a:blip r:embed="rId4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0035" y="2483120"/>
                <a:ext cx="1337634" cy="596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Decision</a:t>
                </a:r>
                <a:r>
                  <a:rPr lang="en-US" sz="800" dirty="0" smtClean="0"/>
                  <a:t>: If our sample statistic</a:t>
                </a:r>
                <a14:m>
                  <m:oMath xmlns:m="http://schemas.openxmlformats.org/officeDocument/2006/math">
                    <m:r>
                      <a:rPr lang="en-US" sz="800" b="0" i="0" spc="-114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  </m:t>
                    </m:r>
                    <m:sSub>
                      <m:sSubPr>
                        <m:ctrlPr>
                          <a:rPr lang="en-US" sz="80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80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80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80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80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80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800" dirty="0" smtClean="0"/>
                  <a:t> falls in this range, we </a:t>
                </a:r>
                <a:r>
                  <a:rPr lang="en-US" sz="800" u="sng" dirty="0" smtClean="0"/>
                  <a:t>fail to reject Ho</a:t>
                </a:r>
                <a:r>
                  <a:rPr lang="en-US" sz="800" dirty="0" smtClean="0"/>
                  <a:t>.</a:t>
                </a:r>
                <a:endParaRPr lang="en-US" sz="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35" y="2483120"/>
                <a:ext cx="1337634" cy="596958"/>
              </a:xfrm>
              <a:prstGeom prst="rect">
                <a:avLst/>
              </a:prstGeom>
              <a:blipFill>
                <a:blip r:embed="rId6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/>
          <p:cNvSpPr/>
          <p:nvPr/>
        </p:nvSpPr>
        <p:spPr>
          <a:xfrm rot="16200000">
            <a:off x="1394964" y="1321002"/>
            <a:ext cx="227776" cy="207458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 rot="16200000">
            <a:off x="3430943" y="1380528"/>
            <a:ext cx="226326" cy="1956982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27608" y="2483121"/>
                <a:ext cx="1600876" cy="473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Decision</a:t>
                </a:r>
                <a:r>
                  <a:rPr lang="en-US" sz="800" dirty="0" smtClean="0"/>
                  <a:t>: If our sample statistic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80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  </m:t>
                        </m:r>
                        <m:acc>
                          <m:accPr>
                            <m:chr m:val="̅"/>
                            <m:ctrlPr>
                              <a:rPr lang="en-US" sz="80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80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80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80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80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800" dirty="0" smtClean="0"/>
                  <a:t>  falls in this range, we </a:t>
                </a:r>
                <a:r>
                  <a:rPr lang="en-US" sz="800" u="sng" dirty="0" smtClean="0">
                    <a:solidFill>
                      <a:srgbClr val="FFC000"/>
                    </a:solidFill>
                  </a:rPr>
                  <a:t>reject Ho</a:t>
                </a:r>
                <a:r>
                  <a:rPr lang="en-US" sz="800" dirty="0" smtClean="0"/>
                  <a:t>.</a:t>
                </a:r>
                <a:endParaRPr lang="en-US" sz="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608" y="2483121"/>
                <a:ext cx="1600876" cy="473848"/>
              </a:xfrm>
              <a:prstGeom prst="rect">
                <a:avLst/>
              </a:prstGeom>
              <a:blipFill>
                <a:blip r:embed="rId7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420767" y="2087709"/>
            <a:ext cx="20074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B0F0"/>
                </a:solidFill>
              </a:rPr>
              <a:t>0.42 </a:t>
            </a:r>
            <a:endParaRPr lang="en-US" sz="800" dirty="0"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p:sp>
        <p:nvSpPr>
          <p:cNvPr id="20" name="object 3"/>
          <p:cNvSpPr txBox="1">
            <a:spLocks noGrp="1"/>
          </p:cNvSpPr>
          <p:nvPr>
            <p:ph type="title"/>
          </p:nvPr>
        </p:nvSpPr>
        <p:spPr>
          <a:xfrm>
            <a:off x="-57150" y="772247"/>
            <a:ext cx="1828800" cy="58605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9880">
              <a:lnSpc>
                <a:spcPct val="100000"/>
              </a:lnSpc>
              <a:spcBef>
                <a:spcPts val="484"/>
              </a:spcBef>
            </a:pPr>
            <a:r>
              <a:rPr lang="en-US" sz="1800" b="1" i="1" spc="15" baseline="9259" dirty="0" smtClean="0">
                <a:solidFill>
                  <a:srgbClr val="1A2E3D"/>
                </a:solidFill>
                <a:latin typeface="Times New Roman"/>
                <a:cs typeface="Times New Roman"/>
              </a:rPr>
              <a:t>Hypothesis Tests:</a:t>
            </a:r>
            <a:r>
              <a:rPr lang="en-US" sz="1800" i="1" spc="15" baseline="9259" dirty="0" smtClean="0">
                <a:solidFill>
                  <a:srgbClr val="1A2E3D"/>
                </a:solidFill>
                <a:latin typeface="Times New Roman"/>
                <a:cs typeface="Times New Roman"/>
              </a:rPr>
              <a:t/>
            </a:r>
            <a:br>
              <a:rPr lang="en-US" sz="1800" i="1" spc="15" baseline="9259" dirty="0" smtClean="0">
                <a:solidFill>
                  <a:srgbClr val="1A2E3D"/>
                </a:solidFill>
                <a:latin typeface="Times New Roman"/>
                <a:cs typeface="Times New Roman"/>
              </a:rPr>
            </a:br>
            <a:r>
              <a:rPr lang="en-US" sz="1800" i="1" spc="15" baseline="9259" dirty="0" smtClean="0">
                <a:solidFill>
                  <a:srgbClr val="1A2E3D"/>
                </a:solidFill>
                <a:latin typeface="Times New Roman"/>
                <a:cs typeface="Times New Roman"/>
              </a:rPr>
              <a:t>H</a:t>
            </a:r>
            <a:r>
              <a:rPr lang="en-US" sz="800" spc="10" dirty="0" smtClean="0">
                <a:solidFill>
                  <a:srgbClr val="1A2E3D"/>
                </a:solidFill>
                <a:latin typeface="Times New Roman"/>
                <a:cs typeface="Times New Roman"/>
              </a:rPr>
              <a:t>0 </a:t>
            </a:r>
            <a:r>
              <a:rPr lang="en-US" sz="1800" spc="-15" baseline="9259" dirty="0">
                <a:solidFill>
                  <a:srgbClr val="1A2E3D"/>
                </a:solidFill>
                <a:latin typeface="Arial"/>
                <a:cs typeface="Arial"/>
              </a:rPr>
              <a:t>: </a:t>
            </a:r>
            <a:r>
              <a:rPr lang="en-US" sz="1800" i="1" spc="-22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lang="en-US" sz="800" i="1" spc="-15" dirty="0">
                <a:solidFill>
                  <a:srgbClr val="1A2E3D"/>
                </a:solidFill>
                <a:latin typeface="Georgia"/>
                <a:cs typeface="Georgia"/>
              </a:rPr>
              <a:t>new </a:t>
            </a:r>
            <a:r>
              <a:rPr lang="en-US" sz="1800" i="1" spc="172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− </a:t>
            </a:r>
            <a:r>
              <a:rPr lang="en-US" sz="1800" i="1" spc="7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lang="en-US" sz="800" i="1" spc="5" dirty="0">
                <a:solidFill>
                  <a:srgbClr val="1A2E3D"/>
                </a:solidFill>
                <a:latin typeface="Georgia"/>
                <a:cs typeface="Georgia"/>
              </a:rPr>
              <a:t>current </a:t>
            </a:r>
            <a:r>
              <a:rPr lang="en-US" sz="1800" spc="307" baseline="9259" dirty="0">
                <a:solidFill>
                  <a:srgbClr val="1A2E3D"/>
                </a:solidFill>
                <a:latin typeface="Arial"/>
                <a:cs typeface="Arial"/>
              </a:rPr>
              <a:t>=</a:t>
            </a:r>
            <a:r>
              <a:rPr lang="en-US" sz="1800" spc="-120" baseline="9259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lang="en-US" sz="1800" spc="-127" baseline="9259" dirty="0">
                <a:solidFill>
                  <a:srgbClr val="1A2E3D"/>
                </a:solidFill>
                <a:latin typeface="Arial"/>
                <a:cs typeface="Arial"/>
              </a:rPr>
              <a:t>0</a:t>
            </a:r>
            <a:r>
              <a:rPr lang="en-US" sz="1800" baseline="9259" dirty="0">
                <a:latin typeface="Arial"/>
                <a:cs typeface="Arial"/>
              </a:rPr>
              <a:t/>
            </a:r>
            <a:br>
              <a:rPr lang="en-US" sz="1800" baseline="9259" dirty="0">
                <a:latin typeface="Arial"/>
                <a:cs typeface="Arial"/>
              </a:rPr>
            </a:br>
            <a:r>
              <a:rPr lang="en-US" sz="1800" i="1" spc="67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H</a:t>
            </a:r>
            <a:r>
              <a:rPr lang="en-US" sz="800" i="1" spc="45" dirty="0">
                <a:solidFill>
                  <a:srgbClr val="1A2E3D"/>
                </a:solidFill>
                <a:latin typeface="Georgia"/>
                <a:cs typeface="Georgia"/>
              </a:rPr>
              <a:t>A </a:t>
            </a:r>
            <a:r>
              <a:rPr lang="en-US" sz="1800" spc="-15" baseline="9259" dirty="0">
                <a:solidFill>
                  <a:srgbClr val="1A2E3D"/>
                </a:solidFill>
                <a:latin typeface="Arial"/>
                <a:cs typeface="Arial"/>
              </a:rPr>
              <a:t>: </a:t>
            </a:r>
            <a:r>
              <a:rPr lang="en-US" sz="1800" i="1" spc="-22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lang="en-US" sz="800" i="1" spc="-15" dirty="0">
                <a:solidFill>
                  <a:srgbClr val="1A2E3D"/>
                </a:solidFill>
                <a:latin typeface="Georgia"/>
                <a:cs typeface="Georgia"/>
              </a:rPr>
              <a:t>new </a:t>
            </a:r>
            <a:r>
              <a:rPr lang="en-US" sz="1800" i="1" spc="172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− </a:t>
            </a:r>
            <a:r>
              <a:rPr lang="en-US" sz="1800" i="1" spc="7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lang="en-US" sz="800" i="1" spc="5" dirty="0">
                <a:solidFill>
                  <a:srgbClr val="1A2E3D"/>
                </a:solidFill>
                <a:latin typeface="Georgia"/>
                <a:cs typeface="Georgia"/>
              </a:rPr>
              <a:t>current </a:t>
            </a:r>
            <a:r>
              <a:rPr lang="en-US" sz="1800" i="1" spc="150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&gt;</a:t>
            </a:r>
            <a:r>
              <a:rPr lang="en-US" sz="1800" i="1" spc="-60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 </a:t>
            </a:r>
            <a:r>
              <a:rPr lang="en-US" sz="1800" spc="-127" baseline="9259" dirty="0">
                <a:solidFill>
                  <a:srgbClr val="1A2E3D"/>
                </a:solidFill>
                <a:latin typeface="Arial"/>
                <a:cs typeface="Arial"/>
              </a:rPr>
              <a:t>0</a:t>
            </a:r>
            <a:endParaRPr lang="en-US" sz="1800" baseline="9259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103793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68802" y="57937"/>
            <a:ext cx="114427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Calculating</a:t>
            </a:r>
            <a:r>
              <a:rPr sz="1050" spc="1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power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8</a:t>
            </a:r>
            <a:endParaRPr sz="800">
              <a:latin typeface="Noto Sans CJK JP Regular"/>
              <a:cs typeface="Noto Sans CJK JP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/>
              <p:cNvSpPr txBox="1"/>
              <p:nvPr/>
            </p:nvSpPr>
            <p:spPr>
              <a:xfrm>
                <a:off x="95249" y="1577975"/>
                <a:ext cx="4396299" cy="1581843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20"/>
                  </a:spcBef>
                </a:pPr>
                <a:endParaRPr sz="1250" dirty="0">
                  <a:latin typeface="Times New Roman"/>
                  <a:cs typeface="Times New Roman"/>
                </a:endParaRPr>
              </a:p>
              <a:p>
                <a:pPr marL="12700">
                  <a:lnSpc>
                    <a:spcPct val="100000"/>
                  </a:lnSpc>
                </a:pPr>
                <a:r>
                  <a:rPr sz="1200" spc="-35" dirty="0">
                    <a:latin typeface="Arial"/>
                    <a:cs typeface="Arial"/>
                  </a:rPr>
                  <a:t>Let’s </a:t>
                </a:r>
                <a:r>
                  <a:rPr sz="1200" spc="-30" dirty="0">
                    <a:latin typeface="Arial"/>
                    <a:cs typeface="Arial"/>
                  </a:rPr>
                  <a:t>break </a:t>
                </a:r>
                <a:r>
                  <a:rPr sz="1200" spc="-25" dirty="0">
                    <a:latin typeface="Arial"/>
                    <a:cs typeface="Arial"/>
                  </a:rPr>
                  <a:t>this </a:t>
                </a:r>
                <a:r>
                  <a:rPr sz="1200" spc="-5" dirty="0">
                    <a:latin typeface="Arial"/>
                    <a:cs typeface="Arial"/>
                  </a:rPr>
                  <a:t>down </a:t>
                </a:r>
                <a:r>
                  <a:rPr sz="1200" spc="-25" dirty="0">
                    <a:latin typeface="Arial"/>
                    <a:cs typeface="Arial"/>
                  </a:rPr>
                  <a:t>intro </a:t>
                </a:r>
                <a:r>
                  <a:rPr sz="1200" spc="10" dirty="0">
                    <a:latin typeface="Arial"/>
                    <a:cs typeface="Arial"/>
                  </a:rPr>
                  <a:t>two </a:t>
                </a:r>
                <a:r>
                  <a:rPr sz="1200" spc="-30" dirty="0">
                    <a:latin typeface="Arial"/>
                    <a:cs typeface="Arial"/>
                  </a:rPr>
                  <a:t>simpler</a:t>
                </a:r>
                <a:r>
                  <a:rPr sz="1200" spc="120" dirty="0">
                    <a:latin typeface="Arial"/>
                    <a:cs typeface="Arial"/>
                  </a:rPr>
                  <a:t> </a:t>
                </a:r>
                <a:r>
                  <a:rPr sz="1200" spc="-20" dirty="0">
                    <a:latin typeface="Arial"/>
                    <a:cs typeface="Arial"/>
                  </a:rPr>
                  <a:t>problems:</a:t>
                </a:r>
                <a:endParaRPr sz="1200" dirty="0">
                  <a:latin typeface="Arial"/>
                  <a:cs typeface="Arial"/>
                </a:endParaRPr>
              </a:p>
              <a:p>
                <a:pPr marL="309880" marR="316865" indent="-201295">
                  <a:spcBef>
                    <a:spcPts val="605"/>
                  </a:spcBef>
                </a:pPr>
                <a:r>
                  <a:rPr lang="en-US" sz="1200" b="1" spc="-3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Problem </a:t>
                </a:r>
                <a:r>
                  <a:rPr lang="en-US" sz="1200" b="1" spc="-5" dirty="0">
                    <a:solidFill>
                      <a:srgbClr val="00B0F0"/>
                    </a:solidFill>
                    <a:latin typeface="Arial"/>
                    <a:cs typeface="Arial"/>
                  </a:rPr>
                  <a:t>1</a:t>
                </a:r>
                <a:r>
                  <a:rPr lang="en-US" sz="1200" spc="-5" dirty="0">
                    <a:solidFill>
                      <a:srgbClr val="00B0F0"/>
                    </a:solidFill>
                    <a:latin typeface="Arial"/>
                    <a:cs typeface="Arial"/>
                  </a:rPr>
                  <a:t>: </a:t>
                </a:r>
                <a:r>
                  <a:rPr lang="en-US" sz="1200" spc="-30" dirty="0">
                    <a:solidFill>
                      <a:srgbClr val="00B0F0"/>
                    </a:solidFill>
                    <a:latin typeface="Arial"/>
                    <a:cs typeface="Arial"/>
                  </a:rPr>
                  <a:t>Which </a:t>
                </a:r>
                <a:r>
                  <a:rPr lang="en-US" sz="1200" spc="-45" dirty="0">
                    <a:solidFill>
                      <a:srgbClr val="00B0F0"/>
                    </a:solidFill>
                    <a:latin typeface="Arial"/>
                    <a:cs typeface="Arial"/>
                  </a:rPr>
                  <a:t>values </a:t>
                </a:r>
                <a:r>
                  <a:rPr lang="en-US" sz="1200" spc="-15" dirty="0">
                    <a:solidFill>
                      <a:srgbClr val="00B0F0"/>
                    </a:solidFill>
                    <a:latin typeface="Arial"/>
                    <a:cs typeface="Arial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 spc="-114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ar-AE" sz="1200" i="1" spc="-114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ar-AE" sz="1200" b="0" i="1" spc="-114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ar-AE" sz="1200" b="0" i="1" spc="-114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ar-AE" sz="1200" i="1" spc="-114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ar-AE" sz="1200" b="0" i="1" spc="-114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ar-AE" sz="1200" i="1" spc="-114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ar-AE" sz="1200" b="0" i="1" spc="-114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ar-AE" sz="1200" b="0" i="1" spc="-114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ar-AE" sz="1200" spc="-50" dirty="0">
                    <a:solidFill>
                      <a:srgbClr val="00B0F0"/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spc="-30" dirty="0">
                    <a:solidFill>
                      <a:srgbClr val="00B0F0"/>
                    </a:solidFill>
                    <a:latin typeface="Arial"/>
                    <a:cs typeface="Arial"/>
                  </a:rPr>
                  <a:t>represent  sufﬁcient evidence </a:t>
                </a:r>
                <a:r>
                  <a:rPr lang="en-US" sz="1200" spc="5" dirty="0">
                    <a:solidFill>
                      <a:srgbClr val="00B0F0"/>
                    </a:solidFill>
                    <a:latin typeface="Arial"/>
                    <a:cs typeface="Arial"/>
                  </a:rPr>
                  <a:t>to </a:t>
                </a:r>
                <a:r>
                  <a:rPr lang="en-US" sz="1200" spc="-30" dirty="0">
                    <a:solidFill>
                      <a:srgbClr val="00B0F0"/>
                    </a:solidFill>
                    <a:latin typeface="Arial"/>
                    <a:cs typeface="Arial"/>
                  </a:rPr>
                  <a:t>reject </a:t>
                </a:r>
                <a:r>
                  <a:rPr lang="en-US" sz="1200" spc="-25" dirty="0">
                    <a:solidFill>
                      <a:srgbClr val="00B0F0"/>
                    </a:solidFill>
                    <a:latin typeface="Arial"/>
                    <a:cs typeface="Arial"/>
                  </a:rPr>
                  <a:t>this</a:t>
                </a:r>
                <a:r>
                  <a:rPr lang="en-US" sz="1200" spc="80" dirty="0">
                    <a:solidFill>
                      <a:srgbClr val="00B0F0"/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i="1" spc="10" dirty="0">
                    <a:solidFill>
                      <a:srgbClr val="00B0F0"/>
                    </a:solidFill>
                    <a:latin typeface="Times New Roman"/>
                    <a:cs typeface="Times New Roman"/>
                  </a:rPr>
                  <a:t>H</a:t>
                </a:r>
                <a:r>
                  <a:rPr lang="en-US" sz="1200" spc="15" baseline="-13888" dirty="0">
                    <a:solidFill>
                      <a:srgbClr val="00B0F0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1200" spc="1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?</a:t>
                </a:r>
              </a:p>
              <a:p>
                <a:pPr marL="309880" marR="316865" indent="-201295">
                  <a:spcBef>
                    <a:spcPts val="605"/>
                  </a:spcBef>
                </a:pPr>
                <a:r>
                  <a:rPr lang="en-US" sz="1200" b="1" spc="1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Answer 1</a:t>
                </a:r>
                <a:r>
                  <a:rPr lang="en-US" sz="1200" spc="1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pc="-114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200" i="1" spc="-114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200" i="1" spc="-114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200" i="1" spc="-114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1200" i="1" spc="-114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200" i="1" spc="-114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1200" i="1" spc="-114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200" i="1" spc="-114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200" i="1" spc="-114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1200" i="1" spc="105" dirty="0">
                    <a:solidFill>
                      <a:srgbClr val="00B0F0"/>
                    </a:solidFill>
                    <a:latin typeface="Times New Roman"/>
                    <a:cs typeface="Times New Roman"/>
                  </a:rPr>
                  <a:t>&gt;</a:t>
                </a:r>
                <a:r>
                  <a:rPr lang="en-US" sz="1200" i="1" spc="-114" dirty="0">
                    <a:solidFill>
                      <a:srgbClr val="00B0F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200" dirty="0">
                    <a:solidFill>
                      <a:srgbClr val="00B0F0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1200" i="1" dirty="0">
                    <a:solidFill>
                      <a:srgbClr val="00B0F0"/>
                    </a:solidFill>
                    <a:latin typeface="Times New Roman"/>
                    <a:cs typeface="Times New Roman"/>
                  </a:rPr>
                  <a:t>.</a:t>
                </a:r>
                <a:r>
                  <a:rPr lang="en-US" sz="1200" dirty="0">
                    <a:solidFill>
                      <a:srgbClr val="00B0F0"/>
                    </a:solidFill>
                    <a:latin typeface="Times New Roman"/>
                    <a:cs typeface="Times New Roman"/>
                  </a:rPr>
                  <a:t>42</a:t>
                </a:r>
              </a:p>
              <a:p>
                <a:pPr marL="309880" marR="316865" indent="-201295">
                  <a:lnSpc>
                    <a:spcPct val="100000"/>
                  </a:lnSpc>
                  <a:spcBef>
                    <a:spcPts val="605"/>
                  </a:spcBef>
                </a:pPr>
                <a:endParaRPr lang="en-US" sz="1200" dirty="0">
                  <a:solidFill>
                    <a:srgbClr val="00B0F0"/>
                  </a:solidFill>
                  <a:latin typeface="Arial"/>
                  <a:cs typeface="Arial"/>
                </a:endParaRPr>
              </a:p>
              <a:p>
                <a:pPr marL="108585" marR="5080">
                  <a:lnSpc>
                    <a:spcPct val="100000"/>
                  </a:lnSpc>
                  <a:spcBef>
                    <a:spcPts val="305"/>
                  </a:spcBef>
                  <a:buClr>
                    <a:srgbClr val="024F84"/>
                  </a:buClr>
                  <a:tabLst>
                    <a:tab pos="310515" algn="l"/>
                  </a:tabLst>
                </a:pPr>
                <a:r>
                  <a:rPr lang="en-US" sz="1200" b="1" spc="-30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Problem </a:t>
                </a:r>
                <a:r>
                  <a:rPr lang="en-US" sz="1200" b="1" spc="-5" dirty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2</a:t>
                </a:r>
                <a:r>
                  <a:rPr lang="en-US" sz="1200" spc="-5" dirty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: </a:t>
                </a:r>
                <a:r>
                  <a:rPr lang="en-US" sz="1200" spc="-20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What is the </a:t>
                </a:r>
                <a:r>
                  <a:rPr lang="en-US" sz="1200" b="1" spc="-20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power </a:t>
                </a:r>
                <a:r>
                  <a:rPr lang="en-US" sz="1200" spc="-20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that detects</a:t>
                </a:r>
                <a:r>
                  <a:rPr lang="en-US" sz="1200" b="1" spc="-20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i="1" spc="-15" dirty="0" smtClean="0">
                    <a:solidFill>
                      <a:srgbClr val="0070C0"/>
                    </a:solidFill>
                    <a:latin typeface="Times New Roman"/>
                    <a:cs typeface="Times New Roman"/>
                  </a:rPr>
                  <a:t>µ</a:t>
                </a:r>
                <a:r>
                  <a:rPr lang="en-US" sz="1200" i="1" spc="-22" baseline="-13888" dirty="0" smtClean="0">
                    <a:solidFill>
                      <a:srgbClr val="0070C0"/>
                    </a:solidFill>
                    <a:latin typeface="Georgia"/>
                    <a:cs typeface="Georgia"/>
                  </a:rPr>
                  <a:t>new </a:t>
                </a:r>
                <a:r>
                  <a:rPr lang="en-US" sz="1200" i="1" spc="114" dirty="0">
                    <a:solidFill>
                      <a:srgbClr val="0070C0"/>
                    </a:solidFill>
                    <a:latin typeface="Times New Roman"/>
                    <a:cs typeface="Times New Roman"/>
                  </a:rPr>
                  <a:t>− </a:t>
                </a:r>
                <a:r>
                  <a:rPr lang="en-US" sz="1200" i="1" spc="5" dirty="0">
                    <a:solidFill>
                      <a:srgbClr val="0070C0"/>
                    </a:solidFill>
                    <a:latin typeface="Times New Roman"/>
                    <a:cs typeface="Times New Roman"/>
                  </a:rPr>
                  <a:t>µ</a:t>
                </a:r>
                <a:r>
                  <a:rPr lang="en-US" sz="1200" i="1" spc="7" baseline="-13888" dirty="0">
                    <a:solidFill>
                      <a:srgbClr val="0070C0"/>
                    </a:solidFill>
                    <a:latin typeface="Georgia"/>
                    <a:cs typeface="Georgia"/>
                  </a:rPr>
                  <a:t>current </a:t>
                </a:r>
                <a:r>
                  <a:rPr lang="en-US" sz="1200" spc="204" dirty="0">
                    <a:solidFill>
                      <a:srgbClr val="0070C0"/>
                    </a:solidFill>
                    <a:latin typeface="Arial"/>
                    <a:cs typeface="Arial"/>
                  </a:rPr>
                  <a:t>= </a:t>
                </a:r>
                <a:r>
                  <a:rPr lang="en-US" sz="1200" spc="-40" dirty="0" smtClean="0">
                    <a:solidFill>
                      <a:srgbClr val="0070C0"/>
                    </a:solidFill>
                    <a:latin typeface="Arial"/>
                    <a:cs typeface="Arial"/>
                  </a:rPr>
                  <a:t>0</a:t>
                </a:r>
                <a:r>
                  <a:rPr lang="en-US" sz="1200" i="1" spc="-40" dirty="0" smtClean="0">
                    <a:solidFill>
                      <a:srgbClr val="0070C0"/>
                    </a:solidFill>
                    <a:latin typeface="Times New Roman"/>
                    <a:cs typeface="Times New Roman"/>
                  </a:rPr>
                  <a:t>.</a:t>
                </a:r>
                <a:r>
                  <a:rPr lang="en-US" sz="1200" spc="-40" dirty="0" smtClean="0">
                    <a:solidFill>
                      <a:srgbClr val="0070C0"/>
                    </a:solidFill>
                    <a:latin typeface="Arial"/>
                    <a:cs typeface="Arial"/>
                  </a:rPr>
                  <a:t>5</a:t>
                </a:r>
                <a:r>
                  <a:rPr lang="en-US" sz="1200" spc="-20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?</a:t>
                </a:r>
                <a:endParaRPr lang="en-US" sz="1200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9" y="1577975"/>
                <a:ext cx="4396299" cy="1581843"/>
              </a:xfrm>
              <a:prstGeom prst="rect">
                <a:avLst/>
              </a:prstGeom>
              <a:blipFill>
                <a:blip r:embed="rId2"/>
                <a:stretch>
                  <a:fillRect l="-1942" r="-555" b="-5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73727" y="352969"/>
            <a:ext cx="44178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pc="-30" dirty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lang="en-US" sz="1600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lang="en-US" sz="1600" b="1" spc="-10" dirty="0">
                <a:solidFill>
                  <a:srgbClr val="0E3652"/>
                </a:solidFill>
                <a:latin typeface="Arial"/>
                <a:cs typeface="Arial"/>
              </a:rPr>
              <a:t>power</a:t>
            </a:r>
            <a:r>
              <a:rPr lang="en-US" sz="1600" spc="-1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lang="en-US" sz="160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lang="en-US" sz="1600" spc="-10" dirty="0">
                <a:solidFill>
                  <a:srgbClr val="0E3652"/>
                </a:solidFill>
                <a:latin typeface="Arial"/>
                <a:cs typeface="Arial"/>
              </a:rPr>
              <a:t>test that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can </a:t>
            </a:r>
            <a:r>
              <a:rPr lang="en-US" sz="1600" spc="-5" dirty="0">
                <a:solidFill>
                  <a:srgbClr val="0E3652"/>
                </a:solidFill>
                <a:latin typeface="Arial"/>
                <a:cs typeface="Arial"/>
              </a:rPr>
              <a:t>detect </a:t>
            </a:r>
            <a:r>
              <a:rPr lang="en-US" sz="1600" spc="-40" dirty="0">
                <a:solidFill>
                  <a:srgbClr val="0E3652"/>
                </a:solidFill>
                <a:latin typeface="Arial"/>
                <a:cs typeface="Arial"/>
              </a:rPr>
              <a:t>an </a:t>
            </a:r>
            <a:r>
              <a:rPr lang="en-US" sz="1600" u="sng" spc="-35" dirty="0">
                <a:solidFill>
                  <a:srgbClr val="0E3652"/>
                </a:solidFill>
                <a:latin typeface="Arial"/>
                <a:cs typeface="Arial"/>
              </a:rPr>
              <a:t>increase </a:t>
            </a:r>
            <a:r>
              <a:rPr lang="en-US" sz="1600" u="sng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lang="en-US" sz="1600" u="sng" spc="-5" dirty="0">
                <a:solidFill>
                  <a:srgbClr val="0E3652"/>
                </a:solidFill>
                <a:latin typeface="Arial"/>
                <a:cs typeface="Arial"/>
              </a:rPr>
              <a:t>0.5 </a:t>
            </a:r>
            <a:r>
              <a:rPr lang="en-US" sz="1600" spc="-40" dirty="0">
                <a:solidFill>
                  <a:srgbClr val="0E3652"/>
                </a:solidFill>
                <a:latin typeface="Arial"/>
                <a:cs typeface="Arial"/>
              </a:rPr>
              <a:t>surveys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per </a:t>
            </a:r>
            <a:r>
              <a:rPr lang="en-US" sz="1600" spc="-40" dirty="0">
                <a:solidFill>
                  <a:srgbClr val="0E3652"/>
                </a:solidFill>
                <a:latin typeface="Arial"/>
                <a:cs typeface="Arial"/>
              </a:rPr>
              <a:t>enrollee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for the </a:t>
            </a:r>
            <a:r>
              <a:rPr lang="en-US" sz="1600" spc="-25" dirty="0">
                <a:solidFill>
                  <a:srgbClr val="0E3652"/>
                </a:solidFill>
                <a:latin typeface="Arial"/>
                <a:cs typeface="Arial"/>
              </a:rPr>
              <a:t>new </a:t>
            </a:r>
            <a:r>
              <a:rPr lang="en-US" sz="1600" spc="-30" dirty="0">
                <a:solidFill>
                  <a:srgbClr val="0E3652"/>
                </a:solidFill>
                <a:latin typeface="Arial"/>
                <a:cs typeface="Arial"/>
              </a:rPr>
              <a:t>interface </a:t>
            </a:r>
            <a:r>
              <a:rPr lang="en-US" sz="1600" spc="-15" dirty="0">
                <a:solidFill>
                  <a:srgbClr val="0E3652"/>
                </a:solidFill>
                <a:latin typeface="Arial"/>
                <a:cs typeface="Arial"/>
              </a:rPr>
              <a:t>compared </a:t>
            </a:r>
            <a:r>
              <a:rPr lang="en-US" sz="1600" spc="5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lang="en-US" sz="1600" spc="-15" dirty="0">
                <a:solidFill>
                  <a:srgbClr val="0E3652"/>
                </a:solidFill>
                <a:latin typeface="Arial"/>
                <a:cs typeface="Arial"/>
              </a:rPr>
              <a:t>old  </a:t>
            </a:r>
            <a:r>
              <a:rPr lang="en-US" sz="1600" spc="-30" dirty="0" smtClean="0">
                <a:solidFill>
                  <a:srgbClr val="0E3652"/>
                </a:solidFill>
                <a:latin typeface="Arial"/>
                <a:cs typeface="Arial"/>
              </a:rPr>
              <a:t>interface </a:t>
            </a:r>
          </a:p>
          <a:p>
            <a:r>
              <a:rPr lang="en-US" sz="1600" spc="-30" dirty="0" smtClean="0">
                <a:solidFill>
                  <a:srgbClr val="0E3652"/>
                </a:solidFill>
                <a:latin typeface="Arial"/>
                <a:cs typeface="Arial"/>
              </a:rPr>
              <a:t>(</a:t>
            </a:r>
            <a:r>
              <a:rPr lang="en-US" sz="1600" spc="-4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ie</a:t>
            </a:r>
            <a:r>
              <a:rPr lang="en-US" sz="1600" spc="-4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en-US" sz="1600" spc="-4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What is the </a:t>
            </a:r>
            <a:r>
              <a:rPr lang="en-US" sz="1600" b="1" spc="-4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power</a:t>
            </a:r>
            <a:r>
              <a:rPr lang="en-US" sz="1600" spc="-4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that detects </a:t>
            </a:r>
            <a:r>
              <a:rPr lang="en-US" sz="1600" i="1" spc="-15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µ</a:t>
            </a:r>
            <a:r>
              <a:rPr lang="en-US" sz="1600" i="1" spc="-22" baseline="-13888" dirty="0" smtClean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new </a:t>
            </a:r>
            <a:r>
              <a:rPr lang="en-US" sz="1600" i="1" spc="114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− </a:t>
            </a:r>
            <a:r>
              <a:rPr lang="en-US" sz="1600" i="1" spc="5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µ</a:t>
            </a:r>
            <a:r>
              <a:rPr lang="en-US" sz="1600" i="1" spc="7" baseline="-13888" dirty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current </a:t>
            </a:r>
            <a:r>
              <a:rPr lang="en-US" sz="1600" spc="20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= </a:t>
            </a:r>
            <a:r>
              <a:rPr lang="en-US" sz="1600" spc="-8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0.5 )</a:t>
            </a:r>
            <a:r>
              <a:rPr lang="en-US" sz="1600" spc="-3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?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2674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6450" y="57937"/>
            <a:ext cx="29362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Reminder: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Type </a:t>
            </a:r>
            <a:r>
              <a:rPr sz="1050" spc="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1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error </a:t>
            </a:r>
            <a:r>
              <a:rPr sz="1050" spc="-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rate </a:t>
            </a:r>
            <a:r>
              <a:rPr sz="1050" spc="6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=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signiﬁcance</a:t>
            </a:r>
            <a:r>
              <a:rPr sz="1050" spc="1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level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4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450" y="388182"/>
            <a:ext cx="4230948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7060">
              <a:lnSpc>
                <a:spcPct val="100000"/>
              </a:lnSpc>
              <a:spcBef>
                <a:spcPts val="1205"/>
              </a:spcBef>
            </a:pPr>
            <a:r>
              <a:rPr lang="en-US" sz="1200" i="1" spc="-3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Power =1-</a:t>
            </a:r>
            <a:r>
              <a:rPr lang="el-GR" sz="1200" i="1" spc="-3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β</a:t>
            </a:r>
            <a:r>
              <a:rPr lang="en-US" sz="1200" i="1" spc="-3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 </a:t>
            </a:r>
            <a:r>
              <a:rPr sz="1200" spc="204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=</a:t>
            </a:r>
            <a:r>
              <a:rPr sz="1200" i="1" spc="-1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P</a:t>
            </a:r>
            <a:r>
              <a:rPr sz="1200" spc="-1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(</a:t>
            </a:r>
            <a:r>
              <a:rPr lang="en-US" sz="1200" spc="-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10" dirty="0" smtClean="0">
                <a:solidFill>
                  <a:srgbClr val="FFC000"/>
                </a:solidFill>
                <a:latin typeface="Arial"/>
                <a:cs typeface="Arial"/>
              </a:rPr>
              <a:t>Reject </a:t>
            </a:r>
            <a:r>
              <a:rPr sz="1200" i="1" spc="15" dirty="0">
                <a:solidFill>
                  <a:srgbClr val="FFC000"/>
                </a:solidFill>
                <a:latin typeface="Times New Roman"/>
                <a:cs typeface="Times New Roman"/>
              </a:rPr>
              <a:t>H</a:t>
            </a:r>
            <a:r>
              <a:rPr sz="1200" spc="22" baseline="-13888" dirty="0">
                <a:solidFill>
                  <a:srgbClr val="FFC000"/>
                </a:solidFill>
                <a:latin typeface="Times New Roman"/>
                <a:cs typeface="Times New Roman"/>
              </a:rPr>
              <a:t>0</a:t>
            </a:r>
            <a:r>
              <a:rPr sz="1200" i="1" spc="15" dirty="0" smtClean="0">
                <a:solidFill>
                  <a:srgbClr val="024F84"/>
                </a:solidFill>
                <a:latin typeface="Times New Roman"/>
                <a:cs typeface="Times New Roman"/>
              </a:rPr>
              <a:t>|</a:t>
            </a:r>
            <a:r>
              <a:rPr lang="en-US" sz="1200" i="1" spc="15" dirty="0" smtClean="0">
                <a:solidFill>
                  <a:srgbClr val="024F84"/>
                </a:solidFill>
                <a:latin typeface="Times New Roman"/>
                <a:cs typeface="Times New Roman"/>
              </a:rPr>
              <a:t> </a:t>
            </a:r>
            <a:r>
              <a:rPr sz="1200" i="1" spc="15" dirty="0" smtClean="0">
                <a:solidFill>
                  <a:srgbClr val="0070C0"/>
                </a:solidFill>
                <a:latin typeface="Times New Roman"/>
                <a:cs typeface="Times New Roman"/>
              </a:rPr>
              <a:t>H</a:t>
            </a:r>
            <a:r>
              <a:rPr lang="en-US" sz="1200" spc="22" baseline="-13888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1200" spc="22" baseline="-13888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0070C0"/>
                </a:solidFill>
                <a:latin typeface="Arial"/>
                <a:cs typeface="Arial"/>
              </a:rPr>
              <a:t>is </a:t>
            </a:r>
            <a:r>
              <a:rPr sz="1200" spc="-10" dirty="0">
                <a:solidFill>
                  <a:srgbClr val="0070C0"/>
                </a:solidFill>
                <a:latin typeface="Arial"/>
                <a:cs typeface="Arial"/>
              </a:rPr>
              <a:t>true</a:t>
            </a:r>
            <a:r>
              <a:rPr sz="1200" spc="-1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)</a:t>
            </a:r>
            <a:endParaRPr sz="120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312146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438" y="377689"/>
            <a:ext cx="4812122" cy="1914525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576450" y="57937"/>
            <a:ext cx="29362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Reminder: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Type </a:t>
            </a:r>
            <a:r>
              <a:rPr sz="1050" spc="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1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error </a:t>
            </a:r>
            <a:r>
              <a:rPr sz="1050" spc="-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rate </a:t>
            </a:r>
            <a:r>
              <a:rPr sz="1050" spc="6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=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signiﬁcance</a:t>
            </a:r>
            <a:r>
              <a:rPr sz="1050" spc="1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level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4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450" y="388182"/>
            <a:ext cx="4230948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7060">
              <a:lnSpc>
                <a:spcPct val="100000"/>
              </a:lnSpc>
              <a:spcBef>
                <a:spcPts val="1205"/>
              </a:spcBef>
            </a:pPr>
            <a:r>
              <a:rPr lang="en-US" sz="1200" i="1" spc="-3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Power =1-</a:t>
            </a:r>
            <a:r>
              <a:rPr lang="el-GR" sz="1200" i="1" spc="-3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β</a:t>
            </a:r>
            <a:r>
              <a:rPr lang="en-US" sz="1200" i="1" spc="-3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 </a:t>
            </a:r>
            <a:r>
              <a:rPr sz="1200" spc="204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=</a:t>
            </a:r>
            <a:r>
              <a:rPr sz="1200" i="1" spc="-1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P</a:t>
            </a:r>
            <a:r>
              <a:rPr sz="1200" spc="-1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(</a:t>
            </a:r>
            <a:r>
              <a:rPr lang="en-US" sz="1200" spc="-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10" dirty="0" smtClean="0">
                <a:solidFill>
                  <a:srgbClr val="FFC000"/>
                </a:solidFill>
                <a:latin typeface="Arial"/>
                <a:cs typeface="Arial"/>
              </a:rPr>
              <a:t>Reject </a:t>
            </a:r>
            <a:r>
              <a:rPr sz="1200" i="1" spc="15" dirty="0">
                <a:solidFill>
                  <a:srgbClr val="FFC000"/>
                </a:solidFill>
                <a:latin typeface="Times New Roman"/>
                <a:cs typeface="Times New Roman"/>
              </a:rPr>
              <a:t>H</a:t>
            </a:r>
            <a:r>
              <a:rPr sz="1200" spc="22" baseline="-13888" dirty="0">
                <a:solidFill>
                  <a:srgbClr val="FFC000"/>
                </a:solidFill>
                <a:latin typeface="Times New Roman"/>
                <a:cs typeface="Times New Roman"/>
              </a:rPr>
              <a:t>0</a:t>
            </a:r>
            <a:r>
              <a:rPr sz="1200" i="1" spc="15" dirty="0" smtClean="0">
                <a:solidFill>
                  <a:srgbClr val="024F84"/>
                </a:solidFill>
                <a:latin typeface="Times New Roman"/>
                <a:cs typeface="Times New Roman"/>
              </a:rPr>
              <a:t>|</a:t>
            </a:r>
            <a:r>
              <a:rPr lang="en-US" sz="1200" i="1" spc="15" dirty="0" smtClean="0">
                <a:solidFill>
                  <a:srgbClr val="024F84"/>
                </a:solidFill>
                <a:latin typeface="Times New Roman"/>
                <a:cs typeface="Times New Roman"/>
              </a:rPr>
              <a:t> </a:t>
            </a:r>
            <a:r>
              <a:rPr sz="1200" i="1" spc="15" dirty="0" smtClean="0">
                <a:solidFill>
                  <a:srgbClr val="0070C0"/>
                </a:solidFill>
                <a:latin typeface="Times New Roman"/>
                <a:cs typeface="Times New Roman"/>
              </a:rPr>
              <a:t>H</a:t>
            </a:r>
            <a:r>
              <a:rPr lang="en-US" sz="1200" spc="22" baseline="-13888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1200" spc="22" baseline="-13888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0070C0"/>
                </a:solidFill>
                <a:latin typeface="Arial"/>
                <a:cs typeface="Arial"/>
              </a:rPr>
              <a:t>is </a:t>
            </a:r>
            <a:r>
              <a:rPr sz="1200" spc="-10" dirty="0">
                <a:solidFill>
                  <a:srgbClr val="0070C0"/>
                </a:solidFill>
                <a:latin typeface="Arial"/>
                <a:cs typeface="Arial"/>
              </a:rPr>
              <a:t>true</a:t>
            </a:r>
            <a:r>
              <a:rPr sz="1200" spc="-1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)</a:t>
            </a:r>
            <a:endParaRPr sz="120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8763" y="1781256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smtClean="0">
                <a:solidFill>
                  <a:srgbClr val="FF0000"/>
                </a:solidFill>
              </a:rPr>
              <a:t>α</a:t>
            </a:r>
            <a:r>
              <a:rPr lang="en-US" sz="900" dirty="0" smtClean="0">
                <a:solidFill>
                  <a:srgbClr val="FF0000"/>
                </a:solidFill>
              </a:rPr>
              <a:t>=0.05</a:t>
            </a:r>
            <a:endParaRPr lang="en-US" sz="9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0050" y="1028657"/>
                <a:ext cx="1457695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chemeClr val="tx1"/>
                    </a:solidFill>
                  </a:rPr>
                  <a:t>Sampling Distribution of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05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05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05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105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05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105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05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05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  <m:r>
                      <a:rPr lang="en-US" sz="105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050" u="sng" dirty="0" smtClean="0">
                    <a:solidFill>
                      <a:srgbClr val="92D050"/>
                    </a:solidFill>
                  </a:rPr>
                  <a:t>assuming Ho is true</a:t>
                </a:r>
                <a:r>
                  <a:rPr lang="en-US" sz="1050" dirty="0" smtClean="0">
                    <a:solidFill>
                      <a:schemeClr val="tx1"/>
                    </a:solidFill>
                  </a:rPr>
                  <a:t>.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1028657"/>
                <a:ext cx="1457695" cy="577081"/>
              </a:xfrm>
              <a:prstGeom prst="rect">
                <a:avLst/>
              </a:prstGeom>
              <a:blipFill>
                <a:blip r:embed="rId3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0035" y="2483120"/>
                <a:ext cx="1337634" cy="596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solidFill>
                      <a:schemeClr val="tx1"/>
                    </a:solidFill>
                  </a:rPr>
                  <a:t>Decision</a:t>
                </a:r>
                <a:r>
                  <a:rPr lang="en-US" sz="800" dirty="0" smtClean="0">
                    <a:solidFill>
                      <a:schemeClr val="tx1"/>
                    </a:solidFill>
                  </a:rPr>
                  <a:t>: If our sample statistic</a:t>
                </a:r>
                <a14:m>
                  <m:oMath xmlns:m="http://schemas.openxmlformats.org/officeDocument/2006/math">
                    <m:r>
                      <a:rPr lang="en-US" sz="800" b="0" i="0" spc="-114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  </m:t>
                    </m:r>
                    <m:sSub>
                      <m:sSubPr>
                        <m:ctrlPr>
                          <a:rPr lang="en-US" sz="80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80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80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80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80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80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800" dirty="0" smtClean="0">
                    <a:solidFill>
                      <a:schemeClr val="tx1"/>
                    </a:solidFill>
                  </a:rPr>
                  <a:t> falls in this range, we </a:t>
                </a:r>
                <a:r>
                  <a:rPr lang="en-US" sz="800" u="sng" dirty="0" smtClean="0">
                    <a:solidFill>
                      <a:schemeClr val="tx1"/>
                    </a:solidFill>
                  </a:rPr>
                  <a:t>fail to reject Ho</a:t>
                </a:r>
                <a:r>
                  <a:rPr lang="en-US" sz="800" dirty="0" smtClean="0">
                    <a:solidFill>
                      <a:schemeClr val="tx1"/>
                    </a:solidFill>
                  </a:rPr>
                  <a:t>.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35" y="2483120"/>
                <a:ext cx="1337634" cy="596958"/>
              </a:xfrm>
              <a:prstGeom prst="rect">
                <a:avLst/>
              </a:prstGeom>
              <a:blipFill>
                <a:blip r:embed="rId4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/>
          <p:cNvSpPr/>
          <p:nvPr/>
        </p:nvSpPr>
        <p:spPr>
          <a:xfrm rot="16200000">
            <a:off x="1394964" y="1321002"/>
            <a:ext cx="227776" cy="207458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 rot="16200000">
            <a:off x="3430943" y="1380528"/>
            <a:ext cx="226326" cy="1956982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27608" y="2483121"/>
                <a:ext cx="1600876" cy="473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solidFill>
                      <a:schemeClr val="tx1"/>
                    </a:solidFill>
                  </a:rPr>
                  <a:t>Decision</a:t>
                </a:r>
                <a:r>
                  <a:rPr lang="en-US" sz="800" dirty="0" smtClean="0">
                    <a:solidFill>
                      <a:schemeClr val="tx1"/>
                    </a:solidFill>
                  </a:rPr>
                  <a:t>: If our sample statistic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80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  </m:t>
                        </m:r>
                        <m:acc>
                          <m:accPr>
                            <m:chr m:val="̅"/>
                            <m:ctrlPr>
                              <a:rPr lang="en-US" sz="80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80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80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80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80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800" dirty="0" smtClean="0">
                    <a:solidFill>
                      <a:schemeClr val="tx1"/>
                    </a:solidFill>
                  </a:rPr>
                  <a:t>  falls in this range, </a:t>
                </a:r>
                <a:r>
                  <a:rPr lang="en-US" sz="800" dirty="0" smtClean="0"/>
                  <a:t>we </a:t>
                </a:r>
                <a:r>
                  <a:rPr lang="en-US" sz="800" u="sng" dirty="0" smtClean="0">
                    <a:solidFill>
                      <a:srgbClr val="FFC000"/>
                    </a:solidFill>
                  </a:rPr>
                  <a:t>reject Ho</a:t>
                </a:r>
                <a:r>
                  <a:rPr lang="en-US" sz="800" dirty="0" smtClean="0"/>
                  <a:t>.</a:t>
                </a:r>
                <a:endParaRPr lang="en-US" sz="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608" y="2483121"/>
                <a:ext cx="1600876" cy="473848"/>
              </a:xfrm>
              <a:prstGeom prst="rect">
                <a:avLst/>
              </a:prstGeom>
              <a:blipFill>
                <a:blip r:embed="rId5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08337" y="776786"/>
                <a:ext cx="18255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chemeClr val="tx1"/>
                    </a:solidFill>
                  </a:rPr>
                  <a:t>Sampling Distribution of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05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05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05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105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05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105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05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05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  <m:r>
                      <a:rPr lang="en-US" sz="105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050" u="sng" dirty="0" smtClean="0">
                    <a:solidFill>
                      <a:srgbClr val="0070C0"/>
                    </a:solidFill>
                  </a:rPr>
                  <a:t>assuming Ha is true</a:t>
                </a:r>
                <a:r>
                  <a:rPr lang="en-US" sz="105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05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105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05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05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800" dirty="0" smtClean="0">
                    <a:solidFill>
                      <a:srgbClr val="0070C0"/>
                    </a:solidFill>
                  </a:rPr>
                  <a:t>=0.50</a:t>
                </a:r>
                <a:endParaRPr lang="en-US" sz="800" dirty="0">
                  <a:solidFill>
                    <a:srgbClr val="0070C0"/>
                  </a:solidFill>
                </a:endParaRPr>
              </a:p>
              <a:p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37" y="776786"/>
                <a:ext cx="1825599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931622" y="2118041"/>
            <a:ext cx="1944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tx1"/>
                </a:solidFill>
              </a:rPr>
              <a:t>0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3231" y="2061652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</a:rPr>
              <a:t>0.42</a:t>
            </a:r>
            <a:endParaRPr lang="en-US" sz="1200" dirty="0">
              <a:solidFill>
                <a:srgbClr val="00B0F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780431" y="2074914"/>
            <a:ext cx="0" cy="1581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128897" y="615979"/>
            <a:ext cx="1565477" cy="50479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958556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438" y="377689"/>
            <a:ext cx="4812122" cy="1914525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576450" y="57937"/>
            <a:ext cx="29362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Reminder: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Type </a:t>
            </a:r>
            <a:r>
              <a:rPr sz="1050" spc="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1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error </a:t>
            </a:r>
            <a:r>
              <a:rPr sz="1050" spc="-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rate </a:t>
            </a:r>
            <a:r>
              <a:rPr sz="1050" spc="6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=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signiﬁcance</a:t>
            </a:r>
            <a:r>
              <a:rPr sz="1050" spc="1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level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4</a:t>
            </a:r>
            <a:endParaRPr sz="800">
              <a:latin typeface="Noto Sans CJK JP Regular"/>
              <a:cs typeface="Noto Sans CJK JP Regular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ject 4"/>
              <p:cNvSpPr txBox="1"/>
              <p:nvPr/>
            </p:nvSpPr>
            <p:spPr>
              <a:xfrm>
                <a:off x="171450" y="388182"/>
                <a:ext cx="4404234" cy="196849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607060">
                  <a:spcBef>
                    <a:spcPts val="1205"/>
                  </a:spcBef>
                </a:pPr>
                <a:r>
                  <a:rPr lang="en-US" sz="1200" i="1" spc="-30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/>
                    <a:cs typeface="Times New Roman"/>
                  </a:rPr>
                  <a:t>Power =1-</a:t>
                </a:r>
                <a:r>
                  <a:rPr lang="el-GR" sz="1200" i="1" spc="-30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/>
                    <a:cs typeface="Times New Roman"/>
                  </a:rPr>
                  <a:t>β</a:t>
                </a:r>
                <a:r>
                  <a:rPr lang="en-US" sz="1200" i="1" spc="-30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/>
                    <a:cs typeface="Times New Roman"/>
                  </a:rPr>
                  <a:t>  </a:t>
                </a:r>
                <a:r>
                  <a:rPr sz="1200" spc="204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=</a:t>
                </a:r>
                <a:r>
                  <a:rPr sz="1200" i="1" spc="-10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/>
                    <a:cs typeface="Times New Roman"/>
                  </a:rPr>
                  <a:t>P</a:t>
                </a:r>
                <a:r>
                  <a:rPr sz="1200" spc="-10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(</a:t>
                </a:r>
                <a:r>
                  <a:rPr lang="en-US" sz="1200" spc="-1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 </a:t>
                </a:r>
                <a:r>
                  <a:rPr sz="1200" spc="-10" dirty="0" smtClean="0">
                    <a:solidFill>
                      <a:srgbClr val="FFC000"/>
                    </a:solidFill>
                    <a:latin typeface="Arial"/>
                    <a:cs typeface="Arial"/>
                  </a:rPr>
                  <a:t>Reject </a:t>
                </a:r>
                <a:r>
                  <a:rPr sz="1200" i="1" spc="15" dirty="0" smtClean="0">
                    <a:solidFill>
                      <a:srgbClr val="FFC000"/>
                    </a:solidFill>
                    <a:latin typeface="Times New Roman"/>
                    <a:cs typeface="Times New Roman"/>
                  </a:rPr>
                  <a:t>H</a:t>
                </a:r>
                <a:r>
                  <a:rPr sz="1200" spc="22" baseline="-13888" dirty="0" smtClean="0">
                    <a:solidFill>
                      <a:srgbClr val="FFC000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sz="1200" i="1" spc="15" dirty="0" smtClean="0">
                    <a:solidFill>
                      <a:srgbClr val="024F84"/>
                    </a:solidFill>
                    <a:latin typeface="Times New Roman"/>
                    <a:cs typeface="Times New Roman"/>
                  </a:rPr>
                  <a:t>|</a:t>
                </a:r>
                <a:r>
                  <a:rPr lang="en-US" sz="1200" spc="-10" dirty="0" smtClean="0">
                    <a:solidFill>
                      <a:srgbClr val="0070C0"/>
                    </a:solidFill>
                    <a:latin typeface="Arial"/>
                    <a:cs typeface="Arial"/>
                  </a:rPr>
                  <a:t>Ha: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1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1000" dirty="0">
                    <a:solidFill>
                      <a:srgbClr val="0070C0"/>
                    </a:solidFill>
                  </a:rPr>
                  <a:t>=</a:t>
                </a:r>
                <a:r>
                  <a:rPr lang="en-US" sz="1000" dirty="0" smtClean="0">
                    <a:solidFill>
                      <a:srgbClr val="0070C0"/>
                    </a:solidFill>
                  </a:rPr>
                  <a:t>0.50</a:t>
                </a:r>
                <a:r>
                  <a:rPr sz="1200" spc="-10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)</a:t>
                </a:r>
                <a:endParaRPr sz="1200" dirty="0">
                  <a:solidFill>
                    <a:schemeClr val="accent3">
                      <a:lumMod val="75000"/>
                    </a:schemeClr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388182"/>
                <a:ext cx="4404234" cy="196849"/>
              </a:xfrm>
              <a:prstGeom prst="rect">
                <a:avLst/>
              </a:prstGeom>
              <a:blipFill>
                <a:blip r:embed="rId3"/>
                <a:stretch>
                  <a:fillRect t="-21875" b="-4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108763" y="1781256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smtClean="0">
                <a:solidFill>
                  <a:srgbClr val="FF0000"/>
                </a:solidFill>
              </a:rPr>
              <a:t>α</a:t>
            </a:r>
            <a:r>
              <a:rPr lang="en-US" sz="900" dirty="0" smtClean="0">
                <a:solidFill>
                  <a:srgbClr val="FF0000"/>
                </a:solidFill>
              </a:rPr>
              <a:t>=0.05</a:t>
            </a:r>
            <a:endParaRPr lang="en-US" sz="9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0050" y="1028657"/>
                <a:ext cx="1457695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chemeClr val="tx1"/>
                    </a:solidFill>
                  </a:rPr>
                  <a:t>Sampling Distribution of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05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05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05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105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05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105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05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05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  <m:r>
                      <a:rPr lang="en-US" sz="105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050" u="sng" dirty="0" smtClean="0">
                    <a:solidFill>
                      <a:srgbClr val="92D050"/>
                    </a:solidFill>
                  </a:rPr>
                  <a:t>assuming Ho is true</a:t>
                </a:r>
                <a:r>
                  <a:rPr lang="en-US" sz="1050" dirty="0" smtClean="0">
                    <a:solidFill>
                      <a:schemeClr val="tx1"/>
                    </a:solidFill>
                  </a:rPr>
                  <a:t>.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1028657"/>
                <a:ext cx="1457695" cy="577081"/>
              </a:xfrm>
              <a:prstGeom prst="rect">
                <a:avLst/>
              </a:prstGeom>
              <a:blipFill>
                <a:blip r:embed="rId4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0035" y="2483120"/>
                <a:ext cx="1337634" cy="596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solidFill>
                      <a:schemeClr val="tx1"/>
                    </a:solidFill>
                  </a:rPr>
                  <a:t>Decision</a:t>
                </a:r>
                <a:r>
                  <a:rPr lang="en-US" sz="800" dirty="0" smtClean="0">
                    <a:solidFill>
                      <a:schemeClr val="tx1"/>
                    </a:solidFill>
                  </a:rPr>
                  <a:t>: If our sample statistic</a:t>
                </a:r>
                <a14:m>
                  <m:oMath xmlns:m="http://schemas.openxmlformats.org/officeDocument/2006/math">
                    <m:r>
                      <a:rPr lang="en-US" sz="800" b="0" i="0" spc="-114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  </m:t>
                    </m:r>
                    <m:sSub>
                      <m:sSubPr>
                        <m:ctrlPr>
                          <a:rPr lang="en-US" sz="80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80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80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80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80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80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800" dirty="0" smtClean="0">
                    <a:solidFill>
                      <a:schemeClr val="tx1"/>
                    </a:solidFill>
                  </a:rPr>
                  <a:t> falls in this range, we </a:t>
                </a:r>
                <a:r>
                  <a:rPr lang="en-US" sz="800" u="sng" dirty="0" smtClean="0">
                    <a:solidFill>
                      <a:schemeClr val="tx1"/>
                    </a:solidFill>
                  </a:rPr>
                  <a:t>fail to reject Ho</a:t>
                </a:r>
                <a:r>
                  <a:rPr lang="en-US" sz="800" dirty="0" smtClean="0">
                    <a:solidFill>
                      <a:schemeClr val="tx1"/>
                    </a:solidFill>
                  </a:rPr>
                  <a:t>.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35" y="2483120"/>
                <a:ext cx="1337634" cy="596958"/>
              </a:xfrm>
              <a:prstGeom prst="rect">
                <a:avLst/>
              </a:prstGeom>
              <a:blipFill>
                <a:blip r:embed="rId5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/>
          <p:cNvSpPr/>
          <p:nvPr/>
        </p:nvSpPr>
        <p:spPr>
          <a:xfrm rot="16200000">
            <a:off x="1394964" y="1321002"/>
            <a:ext cx="227776" cy="207458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 rot="16200000">
            <a:off x="3430943" y="1380528"/>
            <a:ext cx="226326" cy="1956982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27608" y="2483121"/>
                <a:ext cx="1600876" cy="473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solidFill>
                      <a:schemeClr val="tx1"/>
                    </a:solidFill>
                  </a:rPr>
                  <a:t>Decision</a:t>
                </a:r>
                <a:r>
                  <a:rPr lang="en-US" sz="800" dirty="0" smtClean="0">
                    <a:solidFill>
                      <a:schemeClr val="tx1"/>
                    </a:solidFill>
                  </a:rPr>
                  <a:t>: If our sample statistic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80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  </m:t>
                        </m:r>
                        <m:acc>
                          <m:accPr>
                            <m:chr m:val="̅"/>
                            <m:ctrlPr>
                              <a:rPr lang="en-US" sz="80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80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80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80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80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80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800" dirty="0" smtClean="0">
                    <a:solidFill>
                      <a:schemeClr val="tx1"/>
                    </a:solidFill>
                  </a:rPr>
                  <a:t>  falls in this range, </a:t>
                </a:r>
                <a:r>
                  <a:rPr lang="en-US" sz="800" dirty="0" smtClean="0"/>
                  <a:t>we </a:t>
                </a:r>
                <a:r>
                  <a:rPr lang="en-US" sz="800" u="sng" dirty="0" smtClean="0">
                    <a:solidFill>
                      <a:srgbClr val="FFC000"/>
                    </a:solidFill>
                  </a:rPr>
                  <a:t>reject Ho</a:t>
                </a:r>
                <a:r>
                  <a:rPr lang="en-US" sz="800" dirty="0" smtClean="0"/>
                  <a:t>.</a:t>
                </a:r>
                <a:endParaRPr lang="en-US" sz="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608" y="2483121"/>
                <a:ext cx="1600876" cy="473848"/>
              </a:xfrm>
              <a:prstGeom prst="rect">
                <a:avLst/>
              </a:prstGeom>
              <a:blipFill>
                <a:blip r:embed="rId6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08337" y="776786"/>
                <a:ext cx="18255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chemeClr val="tx1"/>
                    </a:solidFill>
                  </a:rPr>
                  <a:t>Sampling Distribution of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05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05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05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105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05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105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05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050" b="0" i="1" spc="-114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  <m:r>
                      <a:rPr lang="en-US" sz="105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050" u="sng" dirty="0" smtClean="0">
                    <a:solidFill>
                      <a:srgbClr val="0070C0"/>
                    </a:solidFill>
                  </a:rPr>
                  <a:t>assuming Ha is true</a:t>
                </a:r>
                <a:r>
                  <a:rPr lang="en-US" sz="105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05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105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05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05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800" dirty="0" smtClean="0">
                    <a:solidFill>
                      <a:srgbClr val="0070C0"/>
                    </a:solidFill>
                  </a:rPr>
                  <a:t>=0.50</a:t>
                </a:r>
                <a:endParaRPr lang="en-US" sz="800" dirty="0">
                  <a:solidFill>
                    <a:srgbClr val="0070C0"/>
                  </a:solidFill>
                </a:endParaRPr>
              </a:p>
              <a:p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37" y="776786"/>
                <a:ext cx="1825599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931622" y="2118041"/>
            <a:ext cx="1944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tx1"/>
                </a:solidFill>
              </a:rPr>
              <a:t>0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3231" y="2061652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</a:rPr>
              <a:t>0.42</a:t>
            </a:r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8842" y="2137884"/>
            <a:ext cx="595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70C0"/>
                </a:solidFill>
              </a:rPr>
              <a:t>0.50</a:t>
            </a:r>
            <a:endParaRPr lang="en-US" sz="1050" dirty="0">
              <a:solidFill>
                <a:srgbClr val="0070C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780431" y="2074914"/>
            <a:ext cx="0" cy="1581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128897" y="615979"/>
            <a:ext cx="1565477" cy="50479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016471" y="1334951"/>
            <a:ext cx="1381344" cy="920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66503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3307" y="57937"/>
            <a:ext cx="659130" cy="178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050" spc="-25" dirty="0" smtClean="0">
                <a:solidFill>
                  <a:srgbClr val="FFFFFF"/>
                </a:solidFill>
                <a:latin typeface="Noto Sans CJK JP Regular"/>
                <a:cs typeface="Noto Sans CJK JP Regular"/>
              </a:rPr>
              <a:t>Warm Up</a:t>
            </a:r>
            <a:endParaRPr sz="1050" dirty="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2912" y="470154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912" y="674243"/>
            <a:ext cx="4222115" cy="675132"/>
          </a:xfrm>
          <a:custGeom>
            <a:avLst/>
            <a:gdLst/>
            <a:ahLst/>
            <a:cxnLst/>
            <a:rect l="l" t="t" r="r" b="b"/>
            <a:pathLst>
              <a:path w="4222115" h="1520189">
                <a:moveTo>
                  <a:pt x="0" y="1519936"/>
                </a:moveTo>
                <a:lnTo>
                  <a:pt x="4222115" y="1519936"/>
                </a:lnTo>
                <a:lnTo>
                  <a:pt x="4222115" y="0"/>
                </a:lnTo>
                <a:lnTo>
                  <a:pt x="0" y="0"/>
                </a:lnTo>
                <a:lnTo>
                  <a:pt x="0" y="1519936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/>
              <p:cNvSpPr txBox="1"/>
              <p:nvPr/>
            </p:nvSpPr>
            <p:spPr>
              <a:xfrm>
                <a:off x="171450" y="663007"/>
                <a:ext cx="4123690" cy="614271"/>
              </a:xfrm>
              <a:prstGeom prst="rect">
                <a:avLst/>
              </a:prstGeom>
            </p:spPr>
            <p:txBody>
              <a:bodyPr vert="horz" wrap="square" lIns="0" tIns="59690" rIns="0" bIns="0" rtlCol="0">
                <a:spAutoFit/>
              </a:bodyPr>
              <a:lstStyle/>
              <a:p>
                <a:pPr marL="106680">
                  <a:lnSpc>
                    <a:spcPct val="100000"/>
                  </a:lnSpc>
                  <a:spcBef>
                    <a:spcPts val="450"/>
                  </a:spcBef>
                </a:pPr>
                <a:r>
                  <a:rPr lang="en-US" sz="1200" spc="-30" dirty="0">
                    <a:solidFill>
                      <a:srgbClr val="1A2E3D"/>
                    </a:solidFill>
                    <a:latin typeface="Arial"/>
                    <a:cs typeface="Arial"/>
                  </a:rPr>
                  <a:t>Below is the sampling distribution of sampling statistics for </a:t>
                </a:r>
                <a:r>
                  <a:rPr lang="en-US" sz="1200" spc="-30" dirty="0" smtClean="0">
                    <a:solidFill>
                      <a:srgbClr val="1A2E3D"/>
                    </a:solidFill>
                    <a:latin typeface="Arial"/>
                    <a:cs typeface="Arial"/>
                  </a:rPr>
                  <a:t>population </a:t>
                </a:r>
                <a:r>
                  <a:rPr lang="en-US" sz="1200" spc="-30" dirty="0">
                    <a:solidFill>
                      <a:srgbClr val="1A2E3D"/>
                    </a:solidFill>
                    <a:latin typeface="Arial"/>
                    <a:cs typeface="Arial"/>
                  </a:rPr>
                  <a:t>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spc="-30" dirty="0">
                    <a:solidFill>
                      <a:srgbClr val="1A2E3D"/>
                    </a:solidFill>
                    <a:latin typeface="Arial"/>
                    <a:cs typeface="Arial"/>
                  </a:rPr>
                  <a:t>. </a:t>
                </a:r>
                <a:r>
                  <a:rPr lang="en-US" sz="1200" spc="-30" dirty="0">
                    <a:solidFill>
                      <a:srgbClr val="C00000"/>
                    </a:solidFill>
                    <a:latin typeface="Arial"/>
                    <a:cs typeface="Arial"/>
                  </a:rPr>
                  <a:t>What </a:t>
                </a:r>
                <a:r>
                  <a:rPr lang="en-US" sz="1200" spc="-30" dirty="0" smtClean="0">
                    <a:solidFill>
                      <a:srgbClr val="C00000"/>
                    </a:solidFill>
                    <a:latin typeface="Arial"/>
                    <a:cs typeface="Arial"/>
                  </a:rPr>
                  <a:t>is the mean of this distribution?</a:t>
                </a:r>
                <a:endParaRPr lang="en-US" sz="1200" spc="-20" dirty="0">
                  <a:solidFill>
                    <a:srgbClr val="C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663007"/>
                <a:ext cx="4123690" cy="614271"/>
              </a:xfrm>
              <a:prstGeom prst="rect">
                <a:avLst/>
              </a:prstGeom>
              <a:blipFill>
                <a:blip r:embed="rId2"/>
                <a:stretch>
                  <a:fillRect b="-1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ject 19"/>
          <p:cNvSpPr txBox="1"/>
          <p:nvPr/>
        </p:nvSpPr>
        <p:spPr>
          <a:xfrm>
            <a:off x="4412488" y="3279140"/>
            <a:ext cx="13779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12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1605235"/>
            <a:ext cx="3743325" cy="1478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4850" y="3221677"/>
                <a:ext cx="3505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𝑉𝑎𝑙𝑢𝑒𝑠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sample</m:t>
                      </m:r>
                      <m: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sizes</m:t>
                      </m:r>
                      <m: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are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=20)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3221677"/>
                <a:ext cx="3505200" cy="261610"/>
              </a:xfrm>
              <a:prstGeom prst="rect">
                <a:avLst/>
              </a:prstGeom>
              <a:blipFill>
                <a:blip r:embed="rId4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43152" y="2997524"/>
                <a:ext cx="71429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152" y="2997524"/>
                <a:ext cx="714298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08125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3307" y="57937"/>
            <a:ext cx="65913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Problem</a:t>
            </a:r>
            <a:r>
              <a:rPr sz="1050" spc="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2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2912" y="470154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912" y="674243"/>
            <a:ext cx="4222115" cy="503398"/>
          </a:xfrm>
          <a:custGeom>
            <a:avLst/>
            <a:gdLst/>
            <a:ahLst/>
            <a:cxnLst/>
            <a:rect l="l" t="t" r="r" b="b"/>
            <a:pathLst>
              <a:path w="4222115" h="1520189">
                <a:moveTo>
                  <a:pt x="0" y="1519936"/>
                </a:moveTo>
                <a:lnTo>
                  <a:pt x="4222115" y="1519936"/>
                </a:lnTo>
                <a:lnTo>
                  <a:pt x="4222115" y="0"/>
                </a:lnTo>
                <a:lnTo>
                  <a:pt x="0" y="0"/>
                </a:lnTo>
                <a:lnTo>
                  <a:pt x="0" y="1519936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5922" y="435982"/>
            <a:ext cx="4123690" cy="95795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470"/>
              </a:spcBef>
            </a:pPr>
            <a:r>
              <a:rPr sz="1000" spc="-20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Clicker</a:t>
            </a:r>
            <a:r>
              <a:rPr sz="1000" spc="45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 </a:t>
            </a:r>
            <a:r>
              <a:rPr sz="1000" spc="-40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question</a:t>
            </a:r>
            <a:endParaRPr sz="1000" dirty="0">
              <a:latin typeface="Noto Sans CJK JP Regular"/>
              <a:cs typeface="Noto Sans CJK JP Regular"/>
            </a:endParaRPr>
          </a:p>
          <a:p>
            <a:pPr marL="108585" marR="5080">
              <a:spcBef>
                <a:spcPts val="305"/>
              </a:spcBef>
              <a:buClr>
                <a:srgbClr val="024F84"/>
              </a:buClr>
              <a:tabLst>
                <a:tab pos="310515" algn="l"/>
              </a:tabLst>
            </a:pPr>
            <a:r>
              <a:rPr lang="en-US" sz="1200" spc="-20" dirty="0">
                <a:latin typeface="Arial"/>
                <a:cs typeface="Arial"/>
              </a:rPr>
              <a:t>What is the </a:t>
            </a:r>
            <a:r>
              <a:rPr lang="en-US" sz="1200" b="1" spc="-20" dirty="0">
                <a:latin typeface="Arial"/>
                <a:cs typeface="Arial"/>
              </a:rPr>
              <a:t>power </a:t>
            </a:r>
            <a:r>
              <a:rPr lang="en-US" sz="1200" spc="-20" dirty="0">
                <a:latin typeface="Arial"/>
                <a:cs typeface="Arial"/>
              </a:rPr>
              <a:t>if</a:t>
            </a:r>
            <a:r>
              <a:rPr lang="en-US" sz="1200" b="1" spc="-20" dirty="0">
                <a:latin typeface="Arial"/>
                <a:cs typeface="Arial"/>
              </a:rPr>
              <a:t> </a:t>
            </a:r>
            <a:r>
              <a:rPr lang="en-US" sz="1200" i="1" spc="-15" dirty="0">
                <a:solidFill>
                  <a:srgbClr val="0070C0"/>
                </a:solidFill>
                <a:latin typeface="Times New Roman"/>
                <a:cs typeface="Times New Roman"/>
              </a:rPr>
              <a:t>µ</a:t>
            </a:r>
            <a:r>
              <a:rPr lang="en-US" sz="1200" i="1" spc="-22" baseline="-13888" dirty="0">
                <a:solidFill>
                  <a:srgbClr val="0070C0"/>
                </a:solidFill>
                <a:latin typeface="Georgia"/>
                <a:cs typeface="Georgia"/>
              </a:rPr>
              <a:t>new </a:t>
            </a:r>
            <a:r>
              <a:rPr lang="en-US" sz="1200" i="1" spc="114" dirty="0">
                <a:solidFill>
                  <a:srgbClr val="0070C0"/>
                </a:solidFill>
                <a:latin typeface="Times New Roman"/>
                <a:cs typeface="Times New Roman"/>
              </a:rPr>
              <a:t>− </a:t>
            </a:r>
            <a:r>
              <a:rPr lang="en-US" sz="1200" i="1" spc="5" dirty="0">
                <a:solidFill>
                  <a:srgbClr val="0070C0"/>
                </a:solidFill>
                <a:latin typeface="Times New Roman"/>
                <a:cs typeface="Times New Roman"/>
              </a:rPr>
              <a:t>µ</a:t>
            </a:r>
            <a:r>
              <a:rPr lang="en-US" sz="1200" i="1" spc="7" baseline="-13888" dirty="0">
                <a:solidFill>
                  <a:srgbClr val="0070C0"/>
                </a:solidFill>
                <a:latin typeface="Georgia"/>
                <a:cs typeface="Georgia"/>
              </a:rPr>
              <a:t>current </a:t>
            </a:r>
            <a:r>
              <a:rPr lang="en-US" sz="1200" spc="204" dirty="0">
                <a:solidFill>
                  <a:srgbClr val="0070C0"/>
                </a:solidFill>
                <a:latin typeface="Arial"/>
                <a:cs typeface="Arial"/>
              </a:rPr>
              <a:t>= </a:t>
            </a:r>
            <a:r>
              <a:rPr lang="en-US" sz="1200" spc="-40" dirty="0">
                <a:solidFill>
                  <a:srgbClr val="0070C0"/>
                </a:solidFill>
                <a:latin typeface="Arial"/>
                <a:cs typeface="Arial"/>
              </a:rPr>
              <a:t>0</a:t>
            </a:r>
            <a:r>
              <a:rPr lang="en-US" sz="1200" i="1" spc="-40" dirty="0">
                <a:solidFill>
                  <a:srgbClr val="0070C0"/>
                </a:solidFill>
                <a:latin typeface="Times New Roman"/>
                <a:cs typeface="Times New Roman"/>
              </a:rPr>
              <a:t>.</a:t>
            </a:r>
            <a:r>
              <a:rPr lang="en-US" sz="1200" spc="-40" dirty="0">
                <a:solidFill>
                  <a:srgbClr val="0070C0"/>
                </a:solidFill>
                <a:latin typeface="Arial"/>
                <a:cs typeface="Arial"/>
              </a:rPr>
              <a:t>5</a:t>
            </a:r>
            <a:r>
              <a:rPr lang="en-US" sz="1200" spc="-20" dirty="0">
                <a:latin typeface="Arial"/>
                <a:cs typeface="Arial"/>
              </a:rPr>
              <a:t>?</a:t>
            </a:r>
            <a:endParaRPr lang="en-US" sz="1200" dirty="0">
              <a:latin typeface="Arial"/>
              <a:cs typeface="Arial"/>
            </a:endParaRPr>
          </a:p>
          <a:p>
            <a:pPr marL="404495">
              <a:lnSpc>
                <a:spcPct val="100000"/>
              </a:lnSpc>
              <a:spcBef>
                <a:spcPts val="125"/>
              </a:spcBef>
            </a:pPr>
            <a:r>
              <a:rPr sz="1200" i="1" spc="-5" dirty="0" err="1" smtClean="0">
                <a:solidFill>
                  <a:srgbClr val="1A2E3D"/>
                </a:solidFill>
                <a:latin typeface="Times New Roman"/>
                <a:cs typeface="Times New Roman"/>
              </a:rPr>
              <a:t>n</a:t>
            </a:r>
            <a:r>
              <a:rPr sz="1200" i="1" spc="-7" baseline="-13888" dirty="0" err="1" smtClean="0">
                <a:solidFill>
                  <a:srgbClr val="1A2E3D"/>
                </a:solidFill>
                <a:latin typeface="Georgia"/>
                <a:cs typeface="Georgia"/>
              </a:rPr>
              <a:t>new</a:t>
            </a:r>
            <a:r>
              <a:rPr sz="1200" i="1" baseline="-13888" dirty="0" smtClean="0">
                <a:solidFill>
                  <a:srgbClr val="1A2E3D"/>
                </a:solidFill>
                <a:latin typeface="Georgia"/>
                <a:cs typeface="Georgia"/>
              </a:rPr>
              <a:t> </a:t>
            </a:r>
            <a:r>
              <a:rPr sz="1200" spc="204" dirty="0">
                <a:solidFill>
                  <a:srgbClr val="1A2E3D"/>
                </a:solidFill>
                <a:latin typeface="Arial"/>
                <a:cs typeface="Arial"/>
              </a:rPr>
              <a:t>=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i="1" spc="10" dirty="0">
                <a:solidFill>
                  <a:srgbClr val="1A2E3D"/>
                </a:solidFill>
                <a:latin typeface="Times New Roman"/>
                <a:cs typeface="Times New Roman"/>
              </a:rPr>
              <a:t>n</a:t>
            </a:r>
            <a:r>
              <a:rPr sz="1200" i="1" spc="15" baseline="-13888" dirty="0">
                <a:solidFill>
                  <a:srgbClr val="1A2E3D"/>
                </a:solidFill>
                <a:latin typeface="Georgia"/>
                <a:cs typeface="Georgia"/>
              </a:rPr>
              <a:t>current</a:t>
            </a:r>
            <a:r>
              <a:rPr sz="1200" i="1" spc="284" baseline="-13888" dirty="0">
                <a:solidFill>
                  <a:srgbClr val="1A2E3D"/>
                </a:solidFill>
                <a:latin typeface="Georgia"/>
                <a:cs typeface="Georgia"/>
              </a:rPr>
              <a:t> </a:t>
            </a:r>
            <a:r>
              <a:rPr sz="1200" spc="204" dirty="0">
                <a:solidFill>
                  <a:srgbClr val="1A2E3D"/>
                </a:solidFill>
                <a:latin typeface="Arial"/>
                <a:cs typeface="Arial"/>
              </a:rPr>
              <a:t>=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1A2E3D"/>
                </a:solidFill>
                <a:latin typeface="Arial"/>
                <a:cs typeface="Arial"/>
              </a:rPr>
              <a:t>150,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i="1" spc="110" dirty="0">
                <a:solidFill>
                  <a:srgbClr val="1A2E3D"/>
                </a:solidFill>
                <a:latin typeface="Times New Roman"/>
                <a:cs typeface="Times New Roman"/>
              </a:rPr>
              <a:t>α</a:t>
            </a:r>
            <a:r>
              <a:rPr sz="1200" i="1" spc="40" dirty="0">
                <a:solidFill>
                  <a:srgbClr val="1A2E3D"/>
                </a:solidFill>
                <a:latin typeface="Times New Roman"/>
                <a:cs typeface="Times New Roman"/>
              </a:rPr>
              <a:t> </a:t>
            </a:r>
            <a:r>
              <a:rPr sz="1200" spc="204" dirty="0">
                <a:solidFill>
                  <a:srgbClr val="1A2E3D"/>
                </a:solidFill>
                <a:latin typeface="Arial"/>
                <a:cs typeface="Arial"/>
              </a:rPr>
              <a:t>=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0</a:t>
            </a:r>
            <a:r>
              <a:rPr sz="1200" i="1" spc="-50" dirty="0">
                <a:solidFill>
                  <a:srgbClr val="1A2E3D"/>
                </a:solidFill>
                <a:latin typeface="Times New Roman"/>
                <a:cs typeface="Times New Roman"/>
              </a:rPr>
              <a:t>.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05,</a:t>
            </a:r>
            <a:r>
              <a:rPr sz="120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i="1" spc="-15" dirty="0">
                <a:solidFill>
                  <a:srgbClr val="1A2E3D"/>
                </a:solidFill>
                <a:latin typeface="Times New Roman"/>
                <a:cs typeface="Times New Roman"/>
              </a:rPr>
              <a:t>s</a:t>
            </a:r>
            <a:r>
              <a:rPr sz="1200" i="1" spc="-22" baseline="-13888" dirty="0">
                <a:solidFill>
                  <a:srgbClr val="1A2E3D"/>
                </a:solidFill>
                <a:latin typeface="Georgia"/>
                <a:cs typeface="Georgia"/>
              </a:rPr>
              <a:t>new</a:t>
            </a:r>
            <a:r>
              <a:rPr sz="1200" i="1" spc="22" baseline="-13888" dirty="0">
                <a:solidFill>
                  <a:srgbClr val="1A2E3D"/>
                </a:solidFill>
                <a:latin typeface="Georgia"/>
                <a:cs typeface="Georgia"/>
              </a:rPr>
              <a:t> </a:t>
            </a:r>
            <a:r>
              <a:rPr sz="1200" spc="204" dirty="0">
                <a:solidFill>
                  <a:srgbClr val="1A2E3D"/>
                </a:solidFill>
                <a:latin typeface="Arial"/>
                <a:cs typeface="Arial"/>
              </a:rPr>
              <a:t>=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2</a:t>
            </a:r>
            <a:r>
              <a:rPr sz="1200" i="1" spc="-50" dirty="0">
                <a:solidFill>
                  <a:srgbClr val="1A2E3D"/>
                </a:solidFill>
                <a:latin typeface="Times New Roman"/>
                <a:cs typeface="Times New Roman"/>
              </a:rPr>
              <a:t>.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2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204" dirty="0">
                <a:solidFill>
                  <a:srgbClr val="1A2E3D"/>
                </a:solidFill>
                <a:latin typeface="Arial"/>
                <a:cs typeface="Arial"/>
              </a:rPr>
              <a:t>=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i="1" spc="5" dirty="0">
                <a:solidFill>
                  <a:srgbClr val="1A2E3D"/>
                </a:solidFill>
                <a:latin typeface="Times New Roman"/>
                <a:cs typeface="Times New Roman"/>
              </a:rPr>
              <a:t>s</a:t>
            </a:r>
            <a:r>
              <a:rPr sz="1200" i="1" spc="7" baseline="-13888" dirty="0">
                <a:solidFill>
                  <a:srgbClr val="1A2E3D"/>
                </a:solidFill>
                <a:latin typeface="Georgia"/>
                <a:cs typeface="Georgia"/>
              </a:rPr>
              <a:t>current</a:t>
            </a:r>
            <a:r>
              <a:rPr sz="1200" i="1" spc="284" baseline="-13888" dirty="0">
                <a:solidFill>
                  <a:srgbClr val="1A2E3D"/>
                </a:solidFill>
                <a:latin typeface="Georgia"/>
                <a:cs typeface="Georgia"/>
              </a:rPr>
              <a:t> </a:t>
            </a:r>
            <a:r>
              <a:rPr sz="1200" spc="204" dirty="0">
                <a:solidFill>
                  <a:srgbClr val="1A2E3D"/>
                </a:solidFill>
                <a:latin typeface="Arial"/>
                <a:cs typeface="Arial"/>
              </a:rPr>
              <a:t>=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2</a:t>
            </a:r>
            <a:r>
              <a:rPr sz="1200" i="1" spc="-50" dirty="0">
                <a:solidFill>
                  <a:srgbClr val="1A2E3D"/>
                </a:solidFill>
                <a:latin typeface="Times New Roman"/>
                <a:cs typeface="Times New Roman"/>
              </a:rPr>
              <a:t>.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2</a:t>
            </a:r>
            <a:endParaRPr sz="1200" dirty="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</a:pPr>
            <a:endParaRPr lang="en-US" sz="1050" spc="-55" dirty="0" smtClean="0">
              <a:solidFill>
                <a:srgbClr val="024F84"/>
              </a:solidFill>
              <a:latin typeface="Noto Sans CJK JP Regular"/>
              <a:cs typeface="Noto Sans CJK JP Regular"/>
            </a:endParaRPr>
          </a:p>
          <a:p>
            <a:pPr marL="20320">
              <a:lnSpc>
                <a:spcPct val="100000"/>
              </a:lnSpc>
            </a:pPr>
            <a:endParaRPr lang="en-US" sz="1050" spc="-55" dirty="0">
              <a:solidFill>
                <a:srgbClr val="024F84"/>
              </a:solidFill>
              <a:latin typeface="Noto Sans CJK JP Regular"/>
              <a:cs typeface="Noto Sans CJK JP Regular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12488" y="3279140"/>
            <a:ext cx="13779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12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922" y="1349375"/>
            <a:ext cx="2305050" cy="18979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0320">
              <a:lnSpc>
                <a:spcPct val="100000"/>
              </a:lnSpc>
            </a:pPr>
            <a:r>
              <a:rPr lang="pt-BR" sz="1600" spc="-55" dirty="0">
                <a:latin typeface="Noto Sans CJK JP Regular"/>
                <a:cs typeface="Noto Sans CJK JP Regular"/>
              </a:rPr>
              <a:t>(a)</a:t>
            </a:r>
            <a:r>
              <a:rPr lang="pt-BR" sz="1600" spc="-15" dirty="0">
                <a:latin typeface="Noto Sans CJK JP Regular"/>
                <a:cs typeface="Noto Sans CJK JP Regular"/>
              </a:rPr>
              <a:t> </a:t>
            </a:r>
            <a:r>
              <a:rPr lang="pt-BR" sz="1600" spc="25" dirty="0">
                <a:latin typeface="Arial"/>
                <a:cs typeface="Arial"/>
              </a:rPr>
              <a:t>5%</a:t>
            </a:r>
            <a:endParaRPr lang="pt-BR"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lang="pt-BR" sz="1600" spc="-55" dirty="0">
                <a:latin typeface="Noto Sans CJK JP Regular"/>
                <a:cs typeface="Noto Sans CJK JP Regular"/>
              </a:rPr>
              <a:t>(b) </a:t>
            </a:r>
            <a:r>
              <a:rPr lang="pt-BR" sz="1600" spc="95" dirty="0">
                <a:latin typeface="Noto Sans CJK JP Regular"/>
                <a:cs typeface="Noto Sans CJK JP Regular"/>
              </a:rPr>
              <a:t> </a:t>
            </a:r>
            <a:r>
              <a:rPr lang="pt-BR" sz="1600" spc="20" dirty="0">
                <a:latin typeface="Arial"/>
                <a:cs typeface="Arial"/>
              </a:rPr>
              <a:t>38%</a:t>
            </a:r>
            <a:endParaRPr lang="pt-BR" sz="1600" dirty="0">
              <a:latin typeface="Arial"/>
              <a:cs typeface="Arial"/>
            </a:endParaRPr>
          </a:p>
          <a:p>
            <a:pPr marL="363220" indent="-342900">
              <a:lnSpc>
                <a:spcPct val="100000"/>
              </a:lnSpc>
              <a:spcBef>
                <a:spcPts val="990"/>
              </a:spcBef>
              <a:buAutoNum type="alphaLcParenBoth" startAt="3"/>
            </a:pPr>
            <a:r>
              <a:rPr lang="pt-BR" sz="1600" spc="35" dirty="0" smtClean="0">
                <a:latin typeface="Arial"/>
                <a:cs typeface="Arial"/>
              </a:rPr>
              <a:t>62%</a:t>
            </a:r>
          </a:p>
          <a:p>
            <a:pPr marL="363220" indent="-342900">
              <a:spcBef>
                <a:spcPts val="990"/>
              </a:spcBef>
              <a:buFontTx/>
              <a:buAutoNum type="alphaLcParenBoth" startAt="3"/>
            </a:pPr>
            <a:r>
              <a:rPr lang="pt-BR" sz="1600" spc="20" dirty="0" smtClean="0">
                <a:latin typeface="Arial"/>
                <a:cs typeface="Arial"/>
              </a:rPr>
              <a:t>80%</a:t>
            </a:r>
            <a:endParaRPr lang="pt-BR" sz="1600" dirty="0">
              <a:latin typeface="Arial"/>
              <a:cs typeface="Arial"/>
            </a:endParaRPr>
          </a:p>
          <a:p>
            <a:pPr marL="363220" indent="-342900">
              <a:lnSpc>
                <a:spcPct val="100000"/>
              </a:lnSpc>
              <a:spcBef>
                <a:spcPts val="990"/>
              </a:spcBef>
              <a:buAutoNum type="alphaLcParenBoth" startAt="3"/>
            </a:pPr>
            <a:endParaRPr lang="pt-BR" sz="1600" b="1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2250" y="1177641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 smtClean="0"/>
              <a:t>Hint</a:t>
            </a:r>
            <a:r>
              <a:rPr lang="en-US" sz="1050" dirty="0" smtClean="0"/>
              <a:t>: use </a:t>
            </a:r>
            <a:r>
              <a:rPr lang="en-US" sz="1050" dirty="0" err="1" smtClean="0"/>
              <a:t>pt</a:t>
            </a:r>
            <a:r>
              <a:rPr lang="en-US" sz="1050" dirty="0" smtClean="0"/>
              <a:t>( ) function in R</a:t>
            </a:r>
            <a:endParaRPr lang="en-US" sz="10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342" y="1548111"/>
            <a:ext cx="2785590" cy="15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7817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3307" y="57937"/>
            <a:ext cx="65913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Problem</a:t>
            </a:r>
            <a:r>
              <a:rPr sz="1050" spc="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2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2912" y="470154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912" y="674243"/>
            <a:ext cx="4222115" cy="503398"/>
          </a:xfrm>
          <a:custGeom>
            <a:avLst/>
            <a:gdLst/>
            <a:ahLst/>
            <a:cxnLst/>
            <a:rect l="l" t="t" r="r" b="b"/>
            <a:pathLst>
              <a:path w="4222115" h="1520189">
                <a:moveTo>
                  <a:pt x="0" y="1519936"/>
                </a:moveTo>
                <a:lnTo>
                  <a:pt x="4222115" y="1519936"/>
                </a:lnTo>
                <a:lnTo>
                  <a:pt x="4222115" y="0"/>
                </a:lnTo>
                <a:lnTo>
                  <a:pt x="0" y="0"/>
                </a:lnTo>
                <a:lnTo>
                  <a:pt x="0" y="1519936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5922" y="435982"/>
            <a:ext cx="4123690" cy="95795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470"/>
              </a:spcBef>
            </a:pPr>
            <a:r>
              <a:rPr sz="1000" spc="-20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Clicker</a:t>
            </a:r>
            <a:r>
              <a:rPr sz="1000" spc="45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 </a:t>
            </a:r>
            <a:r>
              <a:rPr sz="1000" spc="-40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question</a:t>
            </a:r>
            <a:endParaRPr sz="1000" dirty="0">
              <a:latin typeface="Noto Sans CJK JP Regular"/>
              <a:cs typeface="Noto Sans CJK JP Regular"/>
            </a:endParaRPr>
          </a:p>
          <a:p>
            <a:pPr marL="108585" marR="5080">
              <a:spcBef>
                <a:spcPts val="305"/>
              </a:spcBef>
              <a:buClr>
                <a:srgbClr val="024F84"/>
              </a:buClr>
              <a:tabLst>
                <a:tab pos="310515" algn="l"/>
              </a:tabLst>
            </a:pPr>
            <a:r>
              <a:rPr lang="en-US" sz="1200" spc="-20" dirty="0">
                <a:latin typeface="Arial"/>
                <a:cs typeface="Arial"/>
              </a:rPr>
              <a:t>What is the </a:t>
            </a:r>
            <a:r>
              <a:rPr lang="en-US" sz="1200" b="1" spc="-20" dirty="0">
                <a:latin typeface="Arial"/>
                <a:cs typeface="Arial"/>
              </a:rPr>
              <a:t>power </a:t>
            </a:r>
            <a:r>
              <a:rPr lang="en-US" sz="1200" spc="-20" dirty="0">
                <a:latin typeface="Arial"/>
                <a:cs typeface="Arial"/>
              </a:rPr>
              <a:t>if</a:t>
            </a:r>
            <a:r>
              <a:rPr lang="en-US" sz="1200" b="1" spc="-20" dirty="0">
                <a:latin typeface="Arial"/>
                <a:cs typeface="Arial"/>
              </a:rPr>
              <a:t> </a:t>
            </a:r>
            <a:r>
              <a:rPr lang="en-US" sz="1200" i="1" spc="-15" dirty="0">
                <a:solidFill>
                  <a:srgbClr val="0070C0"/>
                </a:solidFill>
                <a:latin typeface="Times New Roman"/>
                <a:cs typeface="Times New Roman"/>
              </a:rPr>
              <a:t>µ</a:t>
            </a:r>
            <a:r>
              <a:rPr lang="en-US" sz="1200" i="1" spc="-22" baseline="-13888" dirty="0">
                <a:solidFill>
                  <a:srgbClr val="0070C0"/>
                </a:solidFill>
                <a:latin typeface="Georgia"/>
                <a:cs typeface="Georgia"/>
              </a:rPr>
              <a:t>new </a:t>
            </a:r>
            <a:r>
              <a:rPr lang="en-US" sz="1200" i="1" spc="114" dirty="0">
                <a:solidFill>
                  <a:srgbClr val="0070C0"/>
                </a:solidFill>
                <a:latin typeface="Times New Roman"/>
                <a:cs typeface="Times New Roman"/>
              </a:rPr>
              <a:t>− </a:t>
            </a:r>
            <a:r>
              <a:rPr lang="en-US" sz="1200" i="1" spc="5" dirty="0">
                <a:solidFill>
                  <a:srgbClr val="0070C0"/>
                </a:solidFill>
                <a:latin typeface="Times New Roman"/>
                <a:cs typeface="Times New Roman"/>
              </a:rPr>
              <a:t>µ</a:t>
            </a:r>
            <a:r>
              <a:rPr lang="en-US" sz="1200" i="1" spc="7" baseline="-13888" dirty="0">
                <a:solidFill>
                  <a:srgbClr val="0070C0"/>
                </a:solidFill>
                <a:latin typeface="Georgia"/>
                <a:cs typeface="Georgia"/>
              </a:rPr>
              <a:t>current </a:t>
            </a:r>
            <a:r>
              <a:rPr lang="en-US" sz="1200" spc="204" dirty="0">
                <a:solidFill>
                  <a:srgbClr val="0070C0"/>
                </a:solidFill>
                <a:latin typeface="Arial"/>
                <a:cs typeface="Arial"/>
              </a:rPr>
              <a:t>= </a:t>
            </a:r>
            <a:r>
              <a:rPr lang="en-US" sz="1200" spc="-40" dirty="0">
                <a:solidFill>
                  <a:srgbClr val="0070C0"/>
                </a:solidFill>
                <a:latin typeface="Arial"/>
                <a:cs typeface="Arial"/>
              </a:rPr>
              <a:t>0</a:t>
            </a:r>
            <a:r>
              <a:rPr lang="en-US" sz="1200" i="1" spc="-40" dirty="0">
                <a:solidFill>
                  <a:srgbClr val="0070C0"/>
                </a:solidFill>
                <a:latin typeface="Times New Roman"/>
                <a:cs typeface="Times New Roman"/>
              </a:rPr>
              <a:t>.</a:t>
            </a:r>
            <a:r>
              <a:rPr lang="en-US" sz="1200" spc="-40" dirty="0">
                <a:solidFill>
                  <a:srgbClr val="0070C0"/>
                </a:solidFill>
                <a:latin typeface="Arial"/>
                <a:cs typeface="Arial"/>
              </a:rPr>
              <a:t>5</a:t>
            </a:r>
            <a:r>
              <a:rPr lang="en-US" sz="1200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?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404495">
              <a:lnSpc>
                <a:spcPct val="100000"/>
              </a:lnSpc>
              <a:spcBef>
                <a:spcPts val="125"/>
              </a:spcBef>
            </a:pPr>
            <a:r>
              <a:rPr sz="1200" i="1" spc="-5" dirty="0" err="1" smtClean="0">
                <a:solidFill>
                  <a:srgbClr val="1A2E3D"/>
                </a:solidFill>
                <a:latin typeface="Times New Roman"/>
                <a:cs typeface="Times New Roman"/>
              </a:rPr>
              <a:t>n</a:t>
            </a:r>
            <a:r>
              <a:rPr sz="1200" i="1" spc="-7" baseline="-13888" dirty="0" err="1" smtClean="0">
                <a:solidFill>
                  <a:srgbClr val="1A2E3D"/>
                </a:solidFill>
                <a:latin typeface="Georgia"/>
                <a:cs typeface="Georgia"/>
              </a:rPr>
              <a:t>new</a:t>
            </a:r>
            <a:r>
              <a:rPr sz="1200" i="1" baseline="-13888" dirty="0" smtClean="0">
                <a:solidFill>
                  <a:srgbClr val="1A2E3D"/>
                </a:solidFill>
                <a:latin typeface="Georgia"/>
                <a:cs typeface="Georgia"/>
              </a:rPr>
              <a:t> </a:t>
            </a:r>
            <a:r>
              <a:rPr sz="1200" spc="204" dirty="0">
                <a:solidFill>
                  <a:srgbClr val="1A2E3D"/>
                </a:solidFill>
                <a:latin typeface="Arial"/>
                <a:cs typeface="Arial"/>
              </a:rPr>
              <a:t>=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i="1" spc="10" dirty="0">
                <a:solidFill>
                  <a:srgbClr val="1A2E3D"/>
                </a:solidFill>
                <a:latin typeface="Times New Roman"/>
                <a:cs typeface="Times New Roman"/>
              </a:rPr>
              <a:t>n</a:t>
            </a:r>
            <a:r>
              <a:rPr sz="1200" i="1" spc="15" baseline="-13888" dirty="0">
                <a:solidFill>
                  <a:srgbClr val="1A2E3D"/>
                </a:solidFill>
                <a:latin typeface="Georgia"/>
                <a:cs typeface="Georgia"/>
              </a:rPr>
              <a:t>current</a:t>
            </a:r>
            <a:r>
              <a:rPr sz="1200" i="1" spc="284" baseline="-13888" dirty="0">
                <a:solidFill>
                  <a:srgbClr val="1A2E3D"/>
                </a:solidFill>
                <a:latin typeface="Georgia"/>
                <a:cs typeface="Georgia"/>
              </a:rPr>
              <a:t> </a:t>
            </a:r>
            <a:r>
              <a:rPr sz="1200" spc="204" dirty="0">
                <a:solidFill>
                  <a:srgbClr val="1A2E3D"/>
                </a:solidFill>
                <a:latin typeface="Arial"/>
                <a:cs typeface="Arial"/>
              </a:rPr>
              <a:t>=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1A2E3D"/>
                </a:solidFill>
                <a:latin typeface="Arial"/>
                <a:cs typeface="Arial"/>
              </a:rPr>
              <a:t>150,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i="1" spc="110" dirty="0">
                <a:solidFill>
                  <a:srgbClr val="1A2E3D"/>
                </a:solidFill>
                <a:latin typeface="Times New Roman"/>
                <a:cs typeface="Times New Roman"/>
              </a:rPr>
              <a:t>α</a:t>
            </a:r>
            <a:r>
              <a:rPr sz="1200" i="1" spc="40" dirty="0">
                <a:solidFill>
                  <a:srgbClr val="1A2E3D"/>
                </a:solidFill>
                <a:latin typeface="Times New Roman"/>
                <a:cs typeface="Times New Roman"/>
              </a:rPr>
              <a:t> </a:t>
            </a:r>
            <a:r>
              <a:rPr sz="1200" spc="204" dirty="0">
                <a:solidFill>
                  <a:srgbClr val="1A2E3D"/>
                </a:solidFill>
                <a:latin typeface="Arial"/>
                <a:cs typeface="Arial"/>
              </a:rPr>
              <a:t>=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0</a:t>
            </a:r>
            <a:r>
              <a:rPr sz="1200" i="1" spc="-50" dirty="0">
                <a:solidFill>
                  <a:srgbClr val="1A2E3D"/>
                </a:solidFill>
                <a:latin typeface="Times New Roman"/>
                <a:cs typeface="Times New Roman"/>
              </a:rPr>
              <a:t>.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05,</a:t>
            </a:r>
            <a:r>
              <a:rPr sz="120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i="1" spc="-15" dirty="0">
                <a:solidFill>
                  <a:srgbClr val="1A2E3D"/>
                </a:solidFill>
                <a:latin typeface="Times New Roman"/>
                <a:cs typeface="Times New Roman"/>
              </a:rPr>
              <a:t>s</a:t>
            </a:r>
            <a:r>
              <a:rPr sz="1200" i="1" spc="-22" baseline="-13888" dirty="0">
                <a:solidFill>
                  <a:srgbClr val="1A2E3D"/>
                </a:solidFill>
                <a:latin typeface="Georgia"/>
                <a:cs typeface="Georgia"/>
              </a:rPr>
              <a:t>new</a:t>
            </a:r>
            <a:r>
              <a:rPr sz="1200" i="1" spc="22" baseline="-13888" dirty="0">
                <a:solidFill>
                  <a:srgbClr val="1A2E3D"/>
                </a:solidFill>
                <a:latin typeface="Georgia"/>
                <a:cs typeface="Georgia"/>
              </a:rPr>
              <a:t> </a:t>
            </a:r>
            <a:r>
              <a:rPr sz="1200" spc="204" dirty="0">
                <a:solidFill>
                  <a:srgbClr val="1A2E3D"/>
                </a:solidFill>
                <a:latin typeface="Arial"/>
                <a:cs typeface="Arial"/>
              </a:rPr>
              <a:t>=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2</a:t>
            </a:r>
            <a:r>
              <a:rPr sz="1200" i="1" spc="-50" dirty="0">
                <a:solidFill>
                  <a:srgbClr val="1A2E3D"/>
                </a:solidFill>
                <a:latin typeface="Times New Roman"/>
                <a:cs typeface="Times New Roman"/>
              </a:rPr>
              <a:t>.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2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204" dirty="0">
                <a:solidFill>
                  <a:srgbClr val="1A2E3D"/>
                </a:solidFill>
                <a:latin typeface="Arial"/>
                <a:cs typeface="Arial"/>
              </a:rPr>
              <a:t>=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i="1" spc="5" dirty="0">
                <a:solidFill>
                  <a:srgbClr val="1A2E3D"/>
                </a:solidFill>
                <a:latin typeface="Times New Roman"/>
                <a:cs typeface="Times New Roman"/>
              </a:rPr>
              <a:t>s</a:t>
            </a:r>
            <a:r>
              <a:rPr sz="1200" i="1" spc="7" baseline="-13888" dirty="0">
                <a:solidFill>
                  <a:srgbClr val="1A2E3D"/>
                </a:solidFill>
                <a:latin typeface="Georgia"/>
                <a:cs typeface="Georgia"/>
              </a:rPr>
              <a:t>current</a:t>
            </a:r>
            <a:r>
              <a:rPr sz="1200" i="1" spc="284" baseline="-13888" dirty="0">
                <a:solidFill>
                  <a:srgbClr val="1A2E3D"/>
                </a:solidFill>
                <a:latin typeface="Georgia"/>
                <a:cs typeface="Georgia"/>
              </a:rPr>
              <a:t> </a:t>
            </a:r>
            <a:r>
              <a:rPr sz="1200" spc="204" dirty="0">
                <a:solidFill>
                  <a:srgbClr val="1A2E3D"/>
                </a:solidFill>
                <a:latin typeface="Arial"/>
                <a:cs typeface="Arial"/>
              </a:rPr>
              <a:t>=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2</a:t>
            </a:r>
            <a:r>
              <a:rPr sz="1200" i="1" spc="-50" dirty="0">
                <a:solidFill>
                  <a:srgbClr val="1A2E3D"/>
                </a:solidFill>
                <a:latin typeface="Times New Roman"/>
                <a:cs typeface="Times New Roman"/>
              </a:rPr>
              <a:t>.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2</a:t>
            </a:r>
            <a:endParaRPr sz="1200" dirty="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</a:pPr>
            <a:endParaRPr lang="en-US" sz="1050" spc="-55" dirty="0" smtClean="0">
              <a:solidFill>
                <a:srgbClr val="024F84"/>
              </a:solidFill>
              <a:latin typeface="Noto Sans CJK JP Regular"/>
              <a:cs typeface="Noto Sans CJK JP Regular"/>
            </a:endParaRPr>
          </a:p>
          <a:p>
            <a:pPr marL="20320">
              <a:lnSpc>
                <a:spcPct val="100000"/>
              </a:lnSpc>
            </a:pPr>
            <a:endParaRPr lang="en-US" sz="1050" spc="-55" dirty="0">
              <a:solidFill>
                <a:srgbClr val="024F84"/>
              </a:solidFill>
              <a:latin typeface="Noto Sans CJK JP Regular"/>
              <a:cs typeface="Noto Sans CJK JP Regular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12488" y="3279140"/>
            <a:ext cx="13779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12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922" y="1349375"/>
            <a:ext cx="2305050" cy="18979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0320">
              <a:lnSpc>
                <a:spcPct val="100000"/>
              </a:lnSpc>
            </a:pPr>
            <a:r>
              <a:rPr lang="pt-BR" sz="1600" spc="-55" dirty="0">
                <a:latin typeface="Noto Sans CJK JP Regular"/>
                <a:cs typeface="Noto Sans CJK JP Regular"/>
              </a:rPr>
              <a:t>(a)</a:t>
            </a:r>
            <a:r>
              <a:rPr lang="pt-BR" sz="1600" spc="-15" dirty="0">
                <a:latin typeface="Noto Sans CJK JP Regular"/>
                <a:cs typeface="Noto Sans CJK JP Regular"/>
              </a:rPr>
              <a:t> </a:t>
            </a:r>
            <a:r>
              <a:rPr lang="pt-BR" sz="1600" spc="25" dirty="0">
                <a:latin typeface="Arial"/>
                <a:cs typeface="Arial"/>
              </a:rPr>
              <a:t>5%</a:t>
            </a:r>
            <a:endParaRPr lang="pt-BR"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lang="pt-BR" sz="1600" spc="-55" dirty="0">
                <a:latin typeface="Noto Sans CJK JP Regular"/>
                <a:cs typeface="Noto Sans CJK JP Regular"/>
              </a:rPr>
              <a:t>(b) </a:t>
            </a:r>
            <a:r>
              <a:rPr lang="pt-BR" sz="1600" spc="95" dirty="0">
                <a:latin typeface="Noto Sans CJK JP Regular"/>
                <a:cs typeface="Noto Sans CJK JP Regular"/>
              </a:rPr>
              <a:t> </a:t>
            </a:r>
            <a:r>
              <a:rPr lang="pt-BR" sz="1600" spc="20" dirty="0">
                <a:latin typeface="Arial"/>
                <a:cs typeface="Arial"/>
              </a:rPr>
              <a:t>38%</a:t>
            </a:r>
            <a:endParaRPr lang="pt-BR" sz="1600" dirty="0">
              <a:latin typeface="Arial"/>
              <a:cs typeface="Arial"/>
            </a:endParaRPr>
          </a:p>
          <a:p>
            <a:pPr marL="363220" indent="-342900">
              <a:lnSpc>
                <a:spcPct val="100000"/>
              </a:lnSpc>
              <a:spcBef>
                <a:spcPts val="990"/>
              </a:spcBef>
              <a:buAutoNum type="alphaLcParenBoth" startAt="3"/>
            </a:pPr>
            <a:r>
              <a:rPr lang="pt-BR" sz="1600" spc="35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62%</a:t>
            </a:r>
          </a:p>
          <a:p>
            <a:pPr marL="363220" indent="-342900">
              <a:spcBef>
                <a:spcPts val="990"/>
              </a:spcBef>
              <a:buFontTx/>
              <a:buAutoNum type="alphaLcParenBoth" startAt="3"/>
            </a:pPr>
            <a:r>
              <a:rPr lang="pt-BR" sz="1600" spc="20" dirty="0" smtClean="0">
                <a:latin typeface="Arial"/>
                <a:cs typeface="Arial"/>
              </a:rPr>
              <a:t>80%</a:t>
            </a:r>
            <a:endParaRPr lang="pt-BR" sz="1600" dirty="0">
              <a:latin typeface="Arial"/>
              <a:cs typeface="Arial"/>
            </a:endParaRPr>
          </a:p>
          <a:p>
            <a:pPr marL="363220" indent="-342900">
              <a:lnSpc>
                <a:spcPct val="100000"/>
              </a:lnSpc>
              <a:spcBef>
                <a:spcPts val="990"/>
              </a:spcBef>
              <a:buAutoNum type="alphaLcParenBoth" startAt="3"/>
            </a:pPr>
            <a:endParaRPr lang="pt-BR" sz="1600" b="1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2250" y="1177641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 smtClean="0"/>
              <a:t>Hint</a:t>
            </a:r>
            <a:r>
              <a:rPr lang="en-US" sz="1050" dirty="0" smtClean="0"/>
              <a:t>: use </a:t>
            </a:r>
            <a:r>
              <a:rPr lang="en-US" sz="1050" dirty="0" err="1" smtClean="0"/>
              <a:t>pt</a:t>
            </a:r>
            <a:r>
              <a:rPr lang="en-US" sz="1050" dirty="0" smtClean="0"/>
              <a:t>( ) function in R</a:t>
            </a:r>
            <a:endParaRPr lang="en-US" sz="10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342" y="1548111"/>
            <a:ext cx="2785590" cy="15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4916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6450" y="57937"/>
            <a:ext cx="29362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Reminder: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Type </a:t>
            </a:r>
            <a:r>
              <a:rPr sz="1050" spc="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1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error </a:t>
            </a:r>
            <a:r>
              <a:rPr sz="1050" spc="-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rate </a:t>
            </a:r>
            <a:r>
              <a:rPr sz="1050" spc="6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=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signiﬁcance</a:t>
            </a:r>
            <a:r>
              <a:rPr sz="1050" spc="1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level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75098" y="3722266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4</a:t>
            </a:r>
            <a:endParaRPr sz="800">
              <a:latin typeface="Noto Sans CJK JP Regular"/>
              <a:cs typeface="Noto Sans CJK JP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/>
              <p:cNvSpPr txBox="1"/>
              <p:nvPr/>
            </p:nvSpPr>
            <p:spPr>
              <a:xfrm>
                <a:off x="-209550" y="303776"/>
                <a:ext cx="5124450" cy="766235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607060">
                  <a:lnSpc>
                    <a:spcPct val="100000"/>
                  </a:lnSpc>
                  <a:spcBef>
                    <a:spcPts val="1205"/>
                  </a:spcBef>
                </a:pPr>
                <a:r>
                  <a:rPr lang="en-US" sz="1050" b="1" i="1" spc="-30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/>
                    <a:cs typeface="Times New Roman"/>
                  </a:rPr>
                  <a:t>Power</a:t>
                </a:r>
                <a:r>
                  <a:rPr lang="en-US" sz="1050" i="1" spc="-30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/>
                    <a:cs typeface="Times New Roman"/>
                  </a:rPr>
                  <a:t> =</a:t>
                </a:r>
                <a:r>
                  <a:rPr lang="en-US" sz="1050" b="1" i="1" spc="-30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/>
                    <a:cs typeface="Times New Roman"/>
                  </a:rPr>
                  <a:t>1-β</a:t>
                </a:r>
                <a:r>
                  <a:rPr lang="en-US" sz="1050" i="1" spc="-30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/>
                    <a:cs typeface="Times New Roman"/>
                  </a:rPr>
                  <a:t>  </a:t>
                </a:r>
                <a:r>
                  <a:rPr lang="en-US" sz="1050" spc="204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=</a:t>
                </a:r>
                <a:r>
                  <a:rPr lang="en-US" sz="1050" i="1" spc="-10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/>
                    <a:cs typeface="Times New Roman"/>
                  </a:rPr>
                  <a:t>P</a:t>
                </a:r>
                <a:r>
                  <a:rPr lang="en-US" sz="1050" spc="-10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(</a:t>
                </a:r>
                <a:r>
                  <a:rPr lang="en-US" sz="1050" spc="-1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 </a:t>
                </a:r>
                <a:r>
                  <a:rPr lang="en-US" sz="1050" spc="-10" dirty="0" smtClean="0">
                    <a:solidFill>
                      <a:srgbClr val="FFC000"/>
                    </a:solidFill>
                    <a:latin typeface="Arial"/>
                    <a:cs typeface="Arial"/>
                  </a:rPr>
                  <a:t>Reject </a:t>
                </a:r>
                <a:r>
                  <a:rPr lang="en-US" sz="1050" i="1" spc="15" dirty="0">
                    <a:solidFill>
                      <a:srgbClr val="FFC000"/>
                    </a:solidFill>
                    <a:latin typeface="Times New Roman"/>
                    <a:cs typeface="Times New Roman"/>
                  </a:rPr>
                  <a:t>H</a:t>
                </a:r>
                <a:r>
                  <a:rPr lang="en-US" sz="1050" spc="22" baseline="-13888" dirty="0">
                    <a:solidFill>
                      <a:srgbClr val="FFC000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1050" i="1" spc="15" dirty="0" smtClean="0">
                    <a:solidFill>
                      <a:srgbClr val="024F84"/>
                    </a:solidFill>
                    <a:latin typeface="Times New Roman"/>
                    <a:cs typeface="Times New Roman"/>
                  </a:rPr>
                  <a:t>| </a:t>
                </a:r>
                <a:r>
                  <a:rPr lang="en-US" sz="1050" i="1" spc="15" dirty="0" smtClean="0">
                    <a:solidFill>
                      <a:srgbClr val="0070C0"/>
                    </a:solidFill>
                    <a:latin typeface="Times New Roman"/>
                    <a:cs typeface="Times New Roman"/>
                  </a:rPr>
                  <a:t>H</a:t>
                </a:r>
                <a:r>
                  <a:rPr lang="en-US" sz="1050" spc="22" baseline="-13888" dirty="0">
                    <a:solidFill>
                      <a:srgbClr val="0070C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1050" spc="22" baseline="-13888" dirty="0" smtClean="0">
                    <a:solidFill>
                      <a:srgbClr val="0070C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050" spc="-40" dirty="0">
                    <a:solidFill>
                      <a:srgbClr val="0070C0"/>
                    </a:solidFill>
                    <a:latin typeface="Arial"/>
                    <a:cs typeface="Arial"/>
                  </a:rPr>
                  <a:t>is </a:t>
                </a:r>
                <a:r>
                  <a:rPr lang="en-US" sz="1050" spc="-10" dirty="0">
                    <a:solidFill>
                      <a:srgbClr val="0070C0"/>
                    </a:solidFill>
                    <a:latin typeface="Arial"/>
                    <a:cs typeface="Arial"/>
                  </a:rPr>
                  <a:t>true</a:t>
                </a:r>
                <a:r>
                  <a:rPr lang="en-US" sz="1050" spc="-10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)</a:t>
                </a:r>
              </a:p>
              <a:p>
                <a:pPr marL="607060">
                  <a:spcBef>
                    <a:spcPts val="1205"/>
                  </a:spcBef>
                </a:pPr>
                <a:r>
                  <a:rPr lang="en-US" sz="1050" spc="-10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=</a:t>
                </a:r>
                <a14:m>
                  <m:oMath xmlns:m="http://schemas.openxmlformats.org/officeDocument/2006/math">
                    <m:r>
                      <a:rPr lang="en-US" sz="1050" b="0" i="1" spc="-1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𝑃</m:t>
                    </m:r>
                    <m:r>
                      <a:rPr lang="en-US" sz="1050" b="0" i="1" spc="-1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sSub>
                      <m:sSubPr>
                        <m:ctrlPr>
                          <a:rPr lang="en-US" sz="1050" i="1" spc="-114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050" i="1" spc="-114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050" b="0" i="1" spc="-114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050" b="0" i="1" spc="-114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1050" i="1" spc="-114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050" b="0" i="1" spc="-114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1050" i="1" spc="-114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050" b="0" i="1" spc="-114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050" b="0" i="1" spc="-114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1050" dirty="0" smtClean="0">
                    <a:solidFill>
                      <a:srgbClr val="FFC000"/>
                    </a:solidFill>
                    <a:latin typeface="Times New Roman"/>
                    <a:cs typeface="Times New Roman"/>
                  </a:rPr>
                  <a:t>&gt;</a:t>
                </a:r>
                <a:r>
                  <a:rPr lang="en-US" sz="1050" dirty="0" smtClean="0">
                    <a:solidFill>
                      <a:srgbClr val="00B0F0"/>
                    </a:solidFill>
                    <a:latin typeface="Times New Roman"/>
                    <a:cs typeface="Times New Roman"/>
                  </a:rPr>
                  <a:t>0.42</a:t>
                </a:r>
                <a:r>
                  <a:rPr lang="en-US" sz="1050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/>
                    <a:cs typeface="Times New Roman"/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05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105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05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05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800" dirty="0" smtClean="0">
                    <a:solidFill>
                      <a:srgbClr val="0070C0"/>
                    </a:solidFill>
                  </a:rPr>
                  <a:t>=0.50)</a:t>
                </a:r>
              </a:p>
              <a:p>
                <a:pPr marL="607060">
                  <a:spcBef>
                    <a:spcPts val="1205"/>
                  </a:spcBef>
                </a:pPr>
                <a:endParaRPr lang="en-US" sz="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9550" y="303776"/>
                <a:ext cx="5124450" cy="766235"/>
              </a:xfrm>
              <a:prstGeom prst="rect">
                <a:avLst/>
              </a:prstGeom>
              <a:blipFill>
                <a:blip r:embed="rId3"/>
                <a:stretch>
                  <a:fillRect t="-3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882775"/>
            <a:ext cx="2785590" cy="15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0442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6450" y="57937"/>
            <a:ext cx="29362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Reminder: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Type </a:t>
            </a:r>
            <a:r>
              <a:rPr sz="1050" spc="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1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error </a:t>
            </a:r>
            <a:r>
              <a:rPr sz="1050" spc="-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rate </a:t>
            </a:r>
            <a:r>
              <a:rPr sz="1050" spc="6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=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signiﬁcance</a:t>
            </a:r>
            <a:r>
              <a:rPr sz="1050" spc="1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level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75098" y="3722266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4</a:t>
            </a:r>
            <a:endParaRPr sz="800">
              <a:latin typeface="Noto Sans CJK JP Regular"/>
              <a:cs typeface="Noto Sans CJK JP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/>
              <p:cNvSpPr txBox="1"/>
              <p:nvPr/>
            </p:nvSpPr>
            <p:spPr>
              <a:xfrm>
                <a:off x="-209550" y="303776"/>
                <a:ext cx="5124450" cy="1039452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607060">
                  <a:lnSpc>
                    <a:spcPct val="100000"/>
                  </a:lnSpc>
                  <a:spcBef>
                    <a:spcPts val="1205"/>
                  </a:spcBef>
                </a:pPr>
                <a:r>
                  <a:rPr lang="en-US" sz="1050" b="1" i="1" spc="-30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/>
                    <a:cs typeface="Times New Roman"/>
                  </a:rPr>
                  <a:t>Power</a:t>
                </a:r>
                <a:r>
                  <a:rPr lang="en-US" sz="1050" i="1" spc="-30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/>
                    <a:cs typeface="Times New Roman"/>
                  </a:rPr>
                  <a:t> =</a:t>
                </a:r>
                <a:r>
                  <a:rPr lang="en-US" sz="1050" b="1" i="1" spc="-30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/>
                    <a:cs typeface="Times New Roman"/>
                  </a:rPr>
                  <a:t>1-β</a:t>
                </a:r>
                <a:r>
                  <a:rPr lang="en-US" sz="1050" i="1" spc="-30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/>
                    <a:cs typeface="Times New Roman"/>
                  </a:rPr>
                  <a:t>  </a:t>
                </a:r>
                <a:r>
                  <a:rPr lang="en-US" sz="1050" spc="204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=</a:t>
                </a:r>
                <a:r>
                  <a:rPr lang="en-US" sz="1050" i="1" spc="-10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/>
                    <a:cs typeface="Times New Roman"/>
                  </a:rPr>
                  <a:t>P</a:t>
                </a:r>
                <a:r>
                  <a:rPr lang="en-US" sz="1050" spc="-10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(</a:t>
                </a:r>
                <a:r>
                  <a:rPr lang="en-US" sz="1050" spc="-1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 </a:t>
                </a:r>
                <a:r>
                  <a:rPr lang="en-US" sz="1050" spc="-10" dirty="0" smtClean="0">
                    <a:solidFill>
                      <a:srgbClr val="FFC000"/>
                    </a:solidFill>
                    <a:latin typeface="Arial"/>
                    <a:cs typeface="Arial"/>
                  </a:rPr>
                  <a:t>Reject </a:t>
                </a:r>
                <a:r>
                  <a:rPr lang="en-US" sz="1050" i="1" spc="15" dirty="0">
                    <a:solidFill>
                      <a:srgbClr val="FFC000"/>
                    </a:solidFill>
                    <a:latin typeface="Times New Roman"/>
                    <a:cs typeface="Times New Roman"/>
                  </a:rPr>
                  <a:t>H</a:t>
                </a:r>
                <a:r>
                  <a:rPr lang="en-US" sz="1050" spc="22" baseline="-13888" dirty="0">
                    <a:solidFill>
                      <a:srgbClr val="FFC000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1050" i="1" spc="15" dirty="0" smtClean="0">
                    <a:solidFill>
                      <a:srgbClr val="024F84"/>
                    </a:solidFill>
                    <a:latin typeface="Times New Roman"/>
                    <a:cs typeface="Times New Roman"/>
                  </a:rPr>
                  <a:t>| </a:t>
                </a:r>
                <a:r>
                  <a:rPr lang="en-US" sz="1050" i="1" spc="15" dirty="0" smtClean="0">
                    <a:solidFill>
                      <a:srgbClr val="0070C0"/>
                    </a:solidFill>
                    <a:latin typeface="Times New Roman"/>
                    <a:cs typeface="Times New Roman"/>
                  </a:rPr>
                  <a:t>H</a:t>
                </a:r>
                <a:r>
                  <a:rPr lang="en-US" sz="1050" spc="22" baseline="-13888" dirty="0">
                    <a:solidFill>
                      <a:srgbClr val="0070C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1050" spc="22" baseline="-13888" dirty="0" smtClean="0">
                    <a:solidFill>
                      <a:srgbClr val="0070C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050" spc="-40" dirty="0">
                    <a:solidFill>
                      <a:srgbClr val="0070C0"/>
                    </a:solidFill>
                    <a:latin typeface="Arial"/>
                    <a:cs typeface="Arial"/>
                  </a:rPr>
                  <a:t>is </a:t>
                </a:r>
                <a:r>
                  <a:rPr lang="en-US" sz="1050" spc="-10" dirty="0">
                    <a:solidFill>
                      <a:srgbClr val="0070C0"/>
                    </a:solidFill>
                    <a:latin typeface="Arial"/>
                    <a:cs typeface="Arial"/>
                  </a:rPr>
                  <a:t>true</a:t>
                </a:r>
                <a:r>
                  <a:rPr lang="en-US" sz="1050" spc="-10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)</a:t>
                </a:r>
              </a:p>
              <a:p>
                <a:pPr marL="607060">
                  <a:spcBef>
                    <a:spcPts val="1205"/>
                  </a:spcBef>
                </a:pPr>
                <a:r>
                  <a:rPr lang="en-US" sz="1050" spc="-10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=</a:t>
                </a:r>
                <a14:m>
                  <m:oMath xmlns:m="http://schemas.openxmlformats.org/officeDocument/2006/math">
                    <m:r>
                      <a:rPr lang="en-US" sz="1050" b="0" i="1" spc="-1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𝑃</m:t>
                    </m:r>
                    <m:r>
                      <a:rPr lang="en-US" sz="1050" b="0" i="1" spc="-1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sSub>
                      <m:sSubPr>
                        <m:ctrlPr>
                          <a:rPr lang="en-US" sz="1050" i="1" spc="-114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050" i="1" spc="-114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050" b="0" i="1" spc="-114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050" b="0" i="1" spc="-114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1050" i="1" spc="-114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050" b="0" i="1" spc="-114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1050" i="1" spc="-114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050" b="0" i="1" spc="-114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050" b="0" i="1" spc="-114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1050" dirty="0" smtClean="0">
                    <a:solidFill>
                      <a:srgbClr val="FFC000"/>
                    </a:solidFill>
                    <a:latin typeface="Times New Roman"/>
                    <a:cs typeface="Times New Roman"/>
                  </a:rPr>
                  <a:t>&gt;</a:t>
                </a:r>
                <a:r>
                  <a:rPr lang="en-US" sz="1050" dirty="0" smtClean="0">
                    <a:solidFill>
                      <a:srgbClr val="00B0F0"/>
                    </a:solidFill>
                    <a:latin typeface="Times New Roman"/>
                    <a:cs typeface="Times New Roman"/>
                  </a:rPr>
                  <a:t>0.42</a:t>
                </a:r>
                <a:r>
                  <a:rPr lang="en-US" sz="1050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/>
                    <a:cs typeface="Times New Roman"/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05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105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05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05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800" dirty="0" smtClean="0">
                    <a:solidFill>
                      <a:srgbClr val="0070C0"/>
                    </a:solidFill>
                  </a:rPr>
                  <a:t>=0.50)</a:t>
                </a:r>
              </a:p>
              <a:p>
                <a:pPr marL="607060">
                  <a:spcBef>
                    <a:spcPts val="1205"/>
                  </a:spcBef>
                </a:pPr>
                <a:r>
                  <a:rPr lang="en-US" sz="800" spc="-10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=</a:t>
                </a:r>
                <a14:m>
                  <m:oMath xmlns:m="http://schemas.openxmlformats.org/officeDocument/2006/math">
                    <m:r>
                      <a:rPr lang="en-US" sz="800" b="0" i="1" spc="-1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𝑃</m:t>
                    </m:r>
                    <m:d>
                      <m:dPr>
                        <m:ctrlPr>
                          <a:rPr lang="en-US" sz="800" b="0" i="1" spc="-1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800" b="0" i="1" spc="-1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800" b="0" i="1" spc="-1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𝑡</m:t>
                            </m:r>
                          </m:e>
                          <m:sub>
                            <m:func>
                              <m:funcPr>
                                <m:ctrlPr>
                                  <a:rPr lang="en-US" sz="800" b="0" i="1" spc="-1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800" b="0" i="0" spc="-1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80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800" b="0" i="1" spc="-1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800" b="0" i="1" spc="-1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800" b="0" i="1" spc="-1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80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−</m:t>
                                    </m:r>
                                    <m:r>
                                      <a:rPr lang="en-US" sz="80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1</m:t>
                                    </m:r>
                                    <m:r>
                                      <a:rPr lang="en-US" sz="80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800" b="0" i="1" spc="-1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800" b="0" i="1" spc="-1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800" b="0" i="1" spc="-1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80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−</m:t>
                                    </m:r>
                                    <m:r>
                                      <a:rPr lang="en-US" sz="80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func>
                          </m:sub>
                        </m:sSub>
                        <m:r>
                          <a:rPr lang="en-US" sz="800" b="0" i="1" spc="-1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&gt;</m:t>
                        </m:r>
                        <m:f>
                          <m:fPr>
                            <m:ctrlPr>
                              <a:rPr lang="en-US" sz="800" b="0" i="1" spc="-10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800" dirty="0">
                                <a:solidFill>
                                  <a:srgbClr val="00B0F0"/>
                                </a:solidFill>
                                <a:latin typeface="Times New Roman"/>
                                <a:cs typeface="Times New Roman"/>
                              </a:rPr>
                              <m:t>0.42</m:t>
                            </m:r>
                            <m:r>
                              <a:rPr lang="en-US" sz="800" b="0" i="1" spc="-114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𝑛𝑒𝑤</m:t>
                                </m:r>
                              </m:sub>
                            </m:sSub>
                            <m:r>
                              <a:rPr lang="en-US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𝑐𝑢𝑟𝑟𝑒𝑛𝑡</m:t>
                                </m:r>
                              </m:sub>
                            </m:sSub>
                            <m:r>
                              <a:rPr lang="en-US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ar-AE" sz="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ar-AE" sz="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ar-AE" sz="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ar-AE" sz="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ar-AE" sz="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𝑒𝑤</m:t>
                                        </m:r>
                                      </m:sub>
                                      <m:sup>
                                        <m:r>
                                          <a:rPr lang="ar-AE" sz="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ar-AE" sz="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ar-AE" sz="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𝑛𝑒𝑤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ar-AE" sz="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ar-AE" sz="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ar-AE" sz="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ar-AE" sz="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𝑐𝑢𝑟𝑟𝑒𝑛𝑡</m:t>
                                        </m:r>
                                      </m:sub>
                                      <m:sup>
                                        <m:r>
                                          <a:rPr lang="ar-AE" sz="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ar-AE" sz="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ar-AE" sz="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𝑐𝑢𝑟𝑟𝑒𝑛𝑡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lang="en-US" sz="800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/>
                            <a:cs typeface="Times New Roman"/>
                          </a:rPr>
                          <m:t>|</m:t>
                        </m:r>
                        <m:sSub>
                          <m:sSubPr>
                            <m:ctrlPr>
                              <a:rPr lang="en-US" sz="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  <m:r>
                          <a:rPr lang="en-US" sz="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𝑐𝑢𝑟𝑟𝑒𝑛𝑡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600" dirty="0" smtClean="0">
                            <a:solidFill>
                              <a:srgbClr val="0070C0"/>
                            </a:solidFill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600" dirty="0" smtClean="0">
                            <a:solidFill>
                              <a:srgbClr val="0070C0"/>
                            </a:solidFill>
                          </a:rPr>
                          <m:t>0.50 </m:t>
                        </m:r>
                      </m:e>
                    </m:d>
                  </m:oMath>
                </a14:m>
                <a:endParaRPr lang="en-US" sz="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9550" y="303776"/>
                <a:ext cx="5124450" cy="1039452"/>
              </a:xfrm>
              <a:prstGeom prst="rect">
                <a:avLst/>
              </a:prstGeom>
              <a:blipFill>
                <a:blip r:embed="rId2"/>
                <a:stretch>
                  <a:fillRect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882775"/>
            <a:ext cx="2785590" cy="15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3713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6450" y="57937"/>
            <a:ext cx="29362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Reminder: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Type </a:t>
            </a:r>
            <a:r>
              <a:rPr sz="1050" spc="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1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error </a:t>
            </a:r>
            <a:r>
              <a:rPr sz="1050" spc="-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rate </a:t>
            </a:r>
            <a:r>
              <a:rPr sz="1050" spc="6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=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signiﬁcance</a:t>
            </a:r>
            <a:r>
              <a:rPr sz="1050" spc="1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level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75098" y="3722266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4</a:t>
            </a:r>
            <a:endParaRPr sz="800">
              <a:latin typeface="Noto Sans CJK JP Regular"/>
              <a:cs typeface="Noto Sans CJK JP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/>
              <p:cNvSpPr txBox="1"/>
              <p:nvPr/>
            </p:nvSpPr>
            <p:spPr>
              <a:xfrm>
                <a:off x="-209550" y="303776"/>
                <a:ext cx="5124450" cy="1435201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607060">
                  <a:lnSpc>
                    <a:spcPct val="100000"/>
                  </a:lnSpc>
                  <a:spcBef>
                    <a:spcPts val="1205"/>
                  </a:spcBef>
                </a:pPr>
                <a:r>
                  <a:rPr lang="en-US" sz="1050" b="1" i="1" spc="-30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/>
                    <a:cs typeface="Times New Roman"/>
                  </a:rPr>
                  <a:t>Power</a:t>
                </a:r>
                <a:r>
                  <a:rPr lang="en-US" sz="1050" i="1" spc="-30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/>
                    <a:cs typeface="Times New Roman"/>
                  </a:rPr>
                  <a:t> =</a:t>
                </a:r>
                <a:r>
                  <a:rPr lang="en-US" sz="1050" b="1" i="1" spc="-30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/>
                    <a:cs typeface="Times New Roman"/>
                  </a:rPr>
                  <a:t>1-β</a:t>
                </a:r>
                <a:r>
                  <a:rPr lang="en-US" sz="1050" i="1" spc="-30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/>
                    <a:cs typeface="Times New Roman"/>
                  </a:rPr>
                  <a:t>  </a:t>
                </a:r>
                <a:r>
                  <a:rPr lang="en-US" sz="1050" spc="204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=</a:t>
                </a:r>
                <a:r>
                  <a:rPr lang="en-US" sz="1050" i="1" spc="-10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/>
                    <a:cs typeface="Times New Roman"/>
                  </a:rPr>
                  <a:t>P</a:t>
                </a:r>
                <a:r>
                  <a:rPr lang="en-US" sz="1050" spc="-10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(</a:t>
                </a:r>
                <a:r>
                  <a:rPr lang="en-US" sz="1050" spc="-1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 </a:t>
                </a:r>
                <a:r>
                  <a:rPr lang="en-US" sz="1050" spc="-10" dirty="0" smtClean="0">
                    <a:solidFill>
                      <a:srgbClr val="FFC000"/>
                    </a:solidFill>
                    <a:latin typeface="Arial"/>
                    <a:cs typeface="Arial"/>
                  </a:rPr>
                  <a:t>Reject </a:t>
                </a:r>
                <a:r>
                  <a:rPr lang="en-US" sz="1050" i="1" spc="15" dirty="0">
                    <a:solidFill>
                      <a:srgbClr val="FFC000"/>
                    </a:solidFill>
                    <a:latin typeface="Times New Roman"/>
                    <a:cs typeface="Times New Roman"/>
                  </a:rPr>
                  <a:t>H</a:t>
                </a:r>
                <a:r>
                  <a:rPr lang="en-US" sz="1050" spc="22" baseline="-13888" dirty="0">
                    <a:solidFill>
                      <a:srgbClr val="FFC000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1050" i="1" spc="15" dirty="0" smtClean="0">
                    <a:solidFill>
                      <a:srgbClr val="024F84"/>
                    </a:solidFill>
                    <a:latin typeface="Times New Roman"/>
                    <a:cs typeface="Times New Roman"/>
                  </a:rPr>
                  <a:t>| </a:t>
                </a:r>
                <a:r>
                  <a:rPr lang="en-US" sz="1050" i="1" spc="15" dirty="0" smtClean="0">
                    <a:solidFill>
                      <a:srgbClr val="0070C0"/>
                    </a:solidFill>
                    <a:latin typeface="Times New Roman"/>
                    <a:cs typeface="Times New Roman"/>
                  </a:rPr>
                  <a:t>H</a:t>
                </a:r>
                <a:r>
                  <a:rPr lang="en-US" sz="1050" spc="22" baseline="-13888" dirty="0">
                    <a:solidFill>
                      <a:srgbClr val="0070C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1050" spc="22" baseline="-13888" dirty="0" smtClean="0">
                    <a:solidFill>
                      <a:srgbClr val="0070C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050" spc="-40" dirty="0">
                    <a:solidFill>
                      <a:srgbClr val="0070C0"/>
                    </a:solidFill>
                    <a:latin typeface="Arial"/>
                    <a:cs typeface="Arial"/>
                  </a:rPr>
                  <a:t>is </a:t>
                </a:r>
                <a:r>
                  <a:rPr lang="en-US" sz="1050" spc="-10" dirty="0">
                    <a:solidFill>
                      <a:srgbClr val="0070C0"/>
                    </a:solidFill>
                    <a:latin typeface="Arial"/>
                    <a:cs typeface="Arial"/>
                  </a:rPr>
                  <a:t>true</a:t>
                </a:r>
                <a:r>
                  <a:rPr lang="en-US" sz="1050" spc="-10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)</a:t>
                </a:r>
              </a:p>
              <a:p>
                <a:pPr marL="607060">
                  <a:spcBef>
                    <a:spcPts val="1205"/>
                  </a:spcBef>
                </a:pPr>
                <a:r>
                  <a:rPr lang="en-US" sz="1050" spc="-10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=</a:t>
                </a:r>
                <a14:m>
                  <m:oMath xmlns:m="http://schemas.openxmlformats.org/officeDocument/2006/math">
                    <m:r>
                      <a:rPr lang="en-US" sz="1050" b="0" i="1" spc="-1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𝑃</m:t>
                    </m:r>
                    <m:r>
                      <a:rPr lang="en-US" sz="1050" b="0" i="1" spc="-1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sSub>
                      <m:sSubPr>
                        <m:ctrlPr>
                          <a:rPr lang="en-US" sz="1050" i="1" spc="-114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050" i="1" spc="-114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050" b="0" i="1" spc="-114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050" b="0" i="1" spc="-114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1050" i="1" spc="-114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050" b="0" i="1" spc="-114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1050" i="1" spc="-114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050" b="0" i="1" spc="-114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050" b="0" i="1" spc="-114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1050" dirty="0" smtClean="0">
                    <a:solidFill>
                      <a:srgbClr val="FFC000"/>
                    </a:solidFill>
                    <a:latin typeface="Times New Roman"/>
                    <a:cs typeface="Times New Roman"/>
                  </a:rPr>
                  <a:t>&gt;</a:t>
                </a:r>
                <a:r>
                  <a:rPr lang="en-US" sz="1050" dirty="0" smtClean="0">
                    <a:solidFill>
                      <a:srgbClr val="00B0F0"/>
                    </a:solidFill>
                    <a:latin typeface="Times New Roman"/>
                    <a:cs typeface="Times New Roman"/>
                  </a:rPr>
                  <a:t>0.42</a:t>
                </a:r>
                <a:r>
                  <a:rPr lang="en-US" sz="1050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/>
                    <a:cs typeface="Times New Roman"/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05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105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05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05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800" dirty="0" smtClean="0">
                    <a:solidFill>
                      <a:srgbClr val="0070C0"/>
                    </a:solidFill>
                  </a:rPr>
                  <a:t>=0.50)</a:t>
                </a:r>
              </a:p>
              <a:p>
                <a:pPr marL="607060">
                  <a:spcBef>
                    <a:spcPts val="1205"/>
                  </a:spcBef>
                </a:pPr>
                <a:r>
                  <a:rPr lang="en-US" sz="800" spc="-10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=</a:t>
                </a:r>
                <a14:m>
                  <m:oMath xmlns:m="http://schemas.openxmlformats.org/officeDocument/2006/math">
                    <m:r>
                      <a:rPr lang="en-US" sz="800" b="0" i="1" spc="-1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𝑃</m:t>
                    </m:r>
                    <m:d>
                      <m:dPr>
                        <m:ctrlPr>
                          <a:rPr lang="en-US" sz="800" b="0" i="1" spc="-1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800" b="0" i="1" spc="-1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800" b="0" i="1" spc="-1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𝑡</m:t>
                            </m:r>
                          </m:e>
                          <m:sub>
                            <m:func>
                              <m:funcPr>
                                <m:ctrlPr>
                                  <a:rPr lang="en-US" sz="800" b="0" i="1" spc="-1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800" b="0" i="0" spc="-1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80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800" b="0" i="1" spc="-1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800" b="0" i="1" spc="-1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800" b="0" i="1" spc="-1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80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−</m:t>
                                    </m:r>
                                    <m:r>
                                      <a:rPr lang="en-US" sz="80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1</m:t>
                                    </m:r>
                                    <m:r>
                                      <a:rPr lang="en-US" sz="80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800" b="0" i="1" spc="-1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800" b="0" i="1" spc="-1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800" b="0" i="1" spc="-1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80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−</m:t>
                                    </m:r>
                                    <m:r>
                                      <a:rPr lang="en-US" sz="80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func>
                          </m:sub>
                        </m:sSub>
                        <m:r>
                          <a:rPr lang="en-US" sz="800" b="0" i="1" spc="-1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&gt;</m:t>
                        </m:r>
                        <m:f>
                          <m:fPr>
                            <m:ctrlPr>
                              <a:rPr lang="en-US" sz="800" b="0" i="1" spc="-10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800" dirty="0">
                                <a:solidFill>
                                  <a:srgbClr val="00B0F0"/>
                                </a:solidFill>
                                <a:latin typeface="Times New Roman"/>
                                <a:cs typeface="Times New Roman"/>
                              </a:rPr>
                              <m:t>0.42</m:t>
                            </m:r>
                            <m:r>
                              <a:rPr lang="en-US" sz="800" b="0" i="1" spc="-114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𝑛𝑒𝑤</m:t>
                                </m:r>
                              </m:sub>
                            </m:sSub>
                            <m:r>
                              <a:rPr lang="en-US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𝑐𝑢𝑟𝑟𝑒𝑛𝑡</m:t>
                                </m:r>
                              </m:sub>
                            </m:sSub>
                            <m:r>
                              <a:rPr lang="en-US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ar-AE" sz="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ar-AE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ar-AE" sz="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ar-AE" sz="8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ar-AE" sz="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800" i="1">
                                            <a:latin typeface="Cambria Math" panose="02040503050406030204" pitchFamily="18" charset="0"/>
                                          </a:rPr>
                                          <m:t>𝑒𝑤</m:t>
                                        </m:r>
                                      </m:sub>
                                      <m:sup>
                                        <m:r>
                                          <a:rPr lang="ar-AE" sz="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ar-AE" sz="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ar-AE" sz="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800" i="1">
                                            <a:latin typeface="Cambria Math" panose="02040503050406030204" pitchFamily="18" charset="0"/>
                                          </a:rPr>
                                          <m:t>𝑛𝑒𝑤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ar-AE" sz="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ar-AE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ar-AE" sz="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ar-AE" sz="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𝑐𝑢𝑟𝑟𝑒𝑛𝑡</m:t>
                                        </m:r>
                                      </m:sub>
                                      <m:sup>
                                        <m:r>
                                          <a:rPr lang="ar-AE" sz="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ar-AE" sz="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ar-AE" sz="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800" i="1">
                                            <a:latin typeface="Cambria Math" panose="02040503050406030204" pitchFamily="18" charset="0"/>
                                          </a:rPr>
                                          <m:t>𝑐𝑢𝑟𝑟𝑒𝑛𝑡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lang="en-US" sz="800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/>
                            <a:cs typeface="Times New Roman"/>
                          </a:rPr>
                          <m:t>|</m:t>
                        </m:r>
                        <m:sSub>
                          <m:sSubPr>
                            <m:ctrlPr>
                              <a:rPr lang="en-US" sz="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  <m:r>
                          <a:rPr lang="en-US" sz="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𝑐𝑢𝑟𝑟𝑒𝑛𝑡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600" dirty="0" smtClean="0">
                            <a:solidFill>
                              <a:srgbClr val="0070C0"/>
                            </a:solidFill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600" dirty="0" smtClean="0">
                            <a:solidFill>
                              <a:srgbClr val="0070C0"/>
                            </a:solidFill>
                          </a:rPr>
                          <m:t>0.50 </m:t>
                        </m:r>
                      </m:e>
                    </m:d>
                  </m:oMath>
                </a14:m>
                <a:endParaRPr lang="en-US" sz="800" dirty="0">
                  <a:solidFill>
                    <a:srgbClr val="0070C0"/>
                  </a:solidFill>
                </a:endParaRPr>
              </a:p>
              <a:p>
                <a:pPr marL="607060">
                  <a:lnSpc>
                    <a:spcPct val="100000"/>
                  </a:lnSpc>
                  <a:spcBef>
                    <a:spcPts val="1205"/>
                  </a:spcBef>
                </a:pPr>
                <a:r>
                  <a:rPr lang="en-US" sz="1050" spc="-10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=</a:t>
                </a:r>
                <a14:m>
                  <m:oMath xmlns:m="http://schemas.openxmlformats.org/officeDocument/2006/math">
                    <m:r>
                      <a:rPr lang="en-US" sz="1050" b="0" i="1" spc="-1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𝑃</m:t>
                    </m:r>
                    <m:d>
                      <m:dPr>
                        <m:ctrlPr>
                          <a:rPr lang="en-US" sz="1050" b="0" i="1" spc="-1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050" b="0" i="1" spc="-1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1050" b="0" i="1" spc="-1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𝑡</m:t>
                            </m:r>
                          </m:e>
                          <m:sub>
                            <m:func>
                              <m:funcPr>
                                <m:ctrlPr>
                                  <a:rPr lang="en-US" sz="1050" b="0" i="1" spc="-1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050" b="0" i="0" spc="-1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05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050" b="0" i="1" spc="-1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050" b="0" i="1" spc="-1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050" b="0" i="1" spc="-1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05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−</m:t>
                                    </m:r>
                                    <m:r>
                                      <a:rPr lang="en-US" sz="105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1</m:t>
                                    </m:r>
                                    <m:r>
                                      <a:rPr lang="en-US" sz="105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1050" b="0" i="1" spc="-1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050" b="0" i="1" spc="-1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050" b="0" i="1" spc="-1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105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−</m:t>
                                    </m:r>
                                    <m:r>
                                      <a:rPr lang="en-US" sz="105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func>
                          </m:sub>
                        </m:sSub>
                        <m:r>
                          <a:rPr lang="en-US" sz="1050" b="0" i="1" spc="-1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&gt;</m:t>
                        </m:r>
                        <m:f>
                          <m:fPr>
                            <m:ctrlPr>
                              <a:rPr lang="en-US" sz="1050" b="0" i="1" spc="-10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en-US" sz="1050" i="1" spc="-114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  <m:r>
                              <a:rPr lang="en-US" sz="1050" b="0" i="1" spc="-114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.</m:t>
                            </m:r>
                            <m:r>
                              <a:rPr lang="en-US" sz="1050" b="0" i="1" spc="-114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42</m:t>
                            </m:r>
                            <m:r>
                              <a:rPr lang="en-US" sz="1050" b="0" i="1" spc="-114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−</m:t>
                            </m:r>
                            <m:r>
                              <a:rPr lang="en-US" sz="105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05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05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50</m:t>
                            </m:r>
                          </m:num>
                          <m:den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e>
                    </m:d>
                    <m:r>
                      <a:rPr lang="en-US" sz="9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50" b="0" i="1" spc="-1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𝑃</m:t>
                    </m:r>
                    <m:d>
                      <m:dPr>
                        <m:ctrlPr>
                          <a:rPr lang="en-US" sz="1050" b="0" i="1" spc="-1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050" b="0" i="1" spc="-1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1050" b="0" i="1" spc="-1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𝑡</m:t>
                            </m:r>
                          </m:e>
                          <m:sub>
                            <m:func>
                              <m:funcPr>
                                <m:ctrlPr>
                                  <a:rPr lang="en-US" sz="1050" b="0" i="1" spc="-1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050" b="0" i="0" spc="-1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05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5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150</m:t>
                                    </m:r>
                                    <m:r>
                                      <a:rPr lang="en-US" sz="105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−</m:t>
                                    </m:r>
                                    <m:r>
                                      <a:rPr lang="en-US" sz="105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1</m:t>
                                    </m:r>
                                    <m:r>
                                      <a:rPr lang="en-US" sz="105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,</m:t>
                                    </m:r>
                                    <m:r>
                                      <a:rPr lang="en-US" sz="105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150</m:t>
                                    </m:r>
                                    <m:r>
                                      <a:rPr lang="en-US" sz="105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 −</m:t>
                                    </m:r>
                                    <m:r>
                                      <a:rPr lang="en-US" sz="105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func>
                          </m:sub>
                        </m:sSub>
                        <m:r>
                          <a:rPr lang="en-US" sz="1050" b="0" i="1" spc="-1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&gt;−</m:t>
                        </m:r>
                        <m:r>
                          <a:rPr lang="en-US" sz="1050" b="0" i="1" spc="-1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0</m:t>
                        </m:r>
                        <m:r>
                          <a:rPr lang="en-US" sz="1050" b="0" i="1" spc="-1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.</m:t>
                        </m:r>
                        <m:r>
                          <a:rPr lang="en-US" sz="1050" b="0" i="1" spc="-1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315</m:t>
                        </m:r>
                      </m:e>
                    </m:d>
                  </m:oMath>
                </a14:m>
                <a:endParaRPr sz="1050" b="1" dirty="0">
                  <a:solidFill>
                    <a:schemeClr val="accent3">
                      <a:lumMod val="75000"/>
                    </a:schemeClr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9550" y="303776"/>
                <a:ext cx="5124450" cy="1435201"/>
              </a:xfrm>
              <a:prstGeom prst="rect">
                <a:avLst/>
              </a:prstGeom>
              <a:blipFill>
                <a:blip r:embed="rId2"/>
                <a:stretch>
                  <a:fillRect t="-2128" b="-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Down Arrow 11"/>
          <p:cNvSpPr/>
          <p:nvPr/>
        </p:nvSpPr>
        <p:spPr>
          <a:xfrm flipH="1">
            <a:off x="1924050" y="826576"/>
            <a:ext cx="914400" cy="14179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882775"/>
            <a:ext cx="2785590" cy="15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4943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6450" y="57937"/>
            <a:ext cx="29362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Reminder: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Type </a:t>
            </a:r>
            <a:r>
              <a:rPr sz="1050" spc="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1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error </a:t>
            </a:r>
            <a:r>
              <a:rPr sz="1050" spc="-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rate </a:t>
            </a:r>
            <a:r>
              <a:rPr sz="1050" spc="6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=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signiﬁcance</a:t>
            </a:r>
            <a:r>
              <a:rPr sz="1050" spc="1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level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75098" y="3722266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4</a:t>
            </a:r>
            <a:endParaRPr sz="800">
              <a:latin typeface="Noto Sans CJK JP Regular"/>
              <a:cs typeface="Noto Sans CJK JP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/>
              <p:cNvSpPr txBox="1"/>
              <p:nvPr/>
            </p:nvSpPr>
            <p:spPr>
              <a:xfrm>
                <a:off x="-209550" y="303776"/>
                <a:ext cx="5124450" cy="1435201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607060">
                  <a:lnSpc>
                    <a:spcPct val="100000"/>
                  </a:lnSpc>
                  <a:spcBef>
                    <a:spcPts val="1205"/>
                  </a:spcBef>
                </a:pPr>
                <a:r>
                  <a:rPr lang="en-US" sz="1050" b="1" i="1" spc="-30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/>
                    <a:cs typeface="Times New Roman"/>
                  </a:rPr>
                  <a:t>Power</a:t>
                </a:r>
                <a:r>
                  <a:rPr lang="en-US" sz="1050" i="1" spc="-30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/>
                    <a:cs typeface="Times New Roman"/>
                  </a:rPr>
                  <a:t> =</a:t>
                </a:r>
                <a:r>
                  <a:rPr lang="en-US" sz="1050" b="1" i="1" spc="-30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/>
                    <a:cs typeface="Times New Roman"/>
                  </a:rPr>
                  <a:t>1-β</a:t>
                </a:r>
                <a:r>
                  <a:rPr lang="en-US" sz="1050" i="1" spc="-30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/>
                    <a:cs typeface="Times New Roman"/>
                  </a:rPr>
                  <a:t>  </a:t>
                </a:r>
                <a:r>
                  <a:rPr lang="en-US" sz="1050" spc="204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=</a:t>
                </a:r>
                <a:r>
                  <a:rPr lang="en-US" sz="1050" i="1" spc="-10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/>
                    <a:cs typeface="Times New Roman"/>
                  </a:rPr>
                  <a:t>P</a:t>
                </a:r>
                <a:r>
                  <a:rPr lang="en-US" sz="1050" spc="-10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(</a:t>
                </a:r>
                <a:r>
                  <a:rPr lang="en-US" sz="1050" spc="-1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 </a:t>
                </a:r>
                <a:r>
                  <a:rPr lang="en-US" sz="1050" spc="-10" dirty="0" smtClean="0">
                    <a:solidFill>
                      <a:srgbClr val="FFC000"/>
                    </a:solidFill>
                    <a:latin typeface="Arial"/>
                    <a:cs typeface="Arial"/>
                  </a:rPr>
                  <a:t>Reject </a:t>
                </a:r>
                <a:r>
                  <a:rPr lang="en-US" sz="1050" i="1" spc="15" dirty="0">
                    <a:solidFill>
                      <a:srgbClr val="FFC000"/>
                    </a:solidFill>
                    <a:latin typeface="Times New Roman"/>
                    <a:cs typeface="Times New Roman"/>
                  </a:rPr>
                  <a:t>H</a:t>
                </a:r>
                <a:r>
                  <a:rPr lang="en-US" sz="1050" spc="22" baseline="-13888" dirty="0">
                    <a:solidFill>
                      <a:srgbClr val="FFC000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1050" i="1" spc="15" dirty="0" smtClean="0">
                    <a:solidFill>
                      <a:srgbClr val="024F84"/>
                    </a:solidFill>
                    <a:latin typeface="Times New Roman"/>
                    <a:cs typeface="Times New Roman"/>
                  </a:rPr>
                  <a:t>| </a:t>
                </a:r>
                <a:r>
                  <a:rPr lang="en-US" sz="1050" i="1" spc="15" dirty="0" smtClean="0">
                    <a:solidFill>
                      <a:srgbClr val="0070C0"/>
                    </a:solidFill>
                    <a:latin typeface="Times New Roman"/>
                    <a:cs typeface="Times New Roman"/>
                  </a:rPr>
                  <a:t>H</a:t>
                </a:r>
                <a:r>
                  <a:rPr lang="en-US" sz="1050" spc="22" baseline="-13888" dirty="0">
                    <a:solidFill>
                      <a:srgbClr val="0070C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1050" spc="22" baseline="-13888" dirty="0" smtClean="0">
                    <a:solidFill>
                      <a:srgbClr val="0070C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050" spc="-40" dirty="0">
                    <a:solidFill>
                      <a:srgbClr val="0070C0"/>
                    </a:solidFill>
                    <a:latin typeface="Arial"/>
                    <a:cs typeface="Arial"/>
                  </a:rPr>
                  <a:t>is </a:t>
                </a:r>
                <a:r>
                  <a:rPr lang="en-US" sz="1050" spc="-10" dirty="0">
                    <a:solidFill>
                      <a:srgbClr val="0070C0"/>
                    </a:solidFill>
                    <a:latin typeface="Arial"/>
                    <a:cs typeface="Arial"/>
                  </a:rPr>
                  <a:t>true</a:t>
                </a:r>
                <a:r>
                  <a:rPr lang="en-US" sz="1050" spc="-10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)</a:t>
                </a:r>
              </a:p>
              <a:p>
                <a:pPr marL="607060">
                  <a:spcBef>
                    <a:spcPts val="1205"/>
                  </a:spcBef>
                </a:pPr>
                <a:r>
                  <a:rPr lang="en-US" sz="1050" spc="-10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=</a:t>
                </a:r>
                <a14:m>
                  <m:oMath xmlns:m="http://schemas.openxmlformats.org/officeDocument/2006/math">
                    <m:r>
                      <a:rPr lang="en-US" sz="1050" b="0" i="1" spc="-1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𝑃</m:t>
                    </m:r>
                    <m:r>
                      <a:rPr lang="en-US" sz="1050" b="0" i="1" spc="-1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sSub>
                      <m:sSubPr>
                        <m:ctrlPr>
                          <a:rPr lang="en-US" sz="1050" i="1" spc="-114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050" i="1" spc="-114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050" b="0" i="1" spc="-114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050" b="0" i="1" spc="-114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en-US" sz="1050" i="1" spc="-114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050" b="0" i="1" spc="-114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1050" i="1" spc="-114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1050" b="0" i="1" spc="-114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050" b="0" i="1" spc="-114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1050" dirty="0" smtClean="0">
                    <a:solidFill>
                      <a:srgbClr val="FFC000"/>
                    </a:solidFill>
                    <a:latin typeface="Times New Roman"/>
                    <a:cs typeface="Times New Roman"/>
                  </a:rPr>
                  <a:t>&gt;</a:t>
                </a:r>
                <a:r>
                  <a:rPr lang="en-US" sz="1050" dirty="0" smtClean="0">
                    <a:solidFill>
                      <a:srgbClr val="00B0F0"/>
                    </a:solidFill>
                    <a:latin typeface="Times New Roman"/>
                    <a:cs typeface="Times New Roman"/>
                  </a:rPr>
                  <a:t>0.42</a:t>
                </a:r>
                <a:r>
                  <a:rPr lang="en-US" sz="1050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/>
                    <a:cs typeface="Times New Roman"/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05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105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05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05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sz="800" dirty="0" smtClean="0">
                    <a:solidFill>
                      <a:srgbClr val="0070C0"/>
                    </a:solidFill>
                  </a:rPr>
                  <a:t>=0.50)</a:t>
                </a:r>
              </a:p>
              <a:p>
                <a:pPr marL="607060">
                  <a:spcBef>
                    <a:spcPts val="1205"/>
                  </a:spcBef>
                </a:pPr>
                <a:r>
                  <a:rPr lang="en-US" sz="800" spc="-10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=</a:t>
                </a:r>
                <a14:m>
                  <m:oMath xmlns:m="http://schemas.openxmlformats.org/officeDocument/2006/math">
                    <m:r>
                      <a:rPr lang="en-US" sz="800" b="0" i="1" spc="-1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𝑃</m:t>
                    </m:r>
                    <m:d>
                      <m:dPr>
                        <m:ctrlPr>
                          <a:rPr lang="en-US" sz="800" b="0" i="1" spc="-1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800" b="0" i="1" spc="-1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800" b="0" i="1" spc="-1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𝑡</m:t>
                            </m:r>
                          </m:e>
                          <m:sub>
                            <m:func>
                              <m:funcPr>
                                <m:ctrlPr>
                                  <a:rPr lang="en-US" sz="800" b="0" i="1" spc="-1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800" b="0" i="0" spc="-1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80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800" b="0" i="1" spc="-1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800" b="0" i="1" spc="-1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800" b="0" i="1" spc="-1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80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−</m:t>
                                    </m:r>
                                    <m:r>
                                      <a:rPr lang="en-US" sz="80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1</m:t>
                                    </m:r>
                                    <m:r>
                                      <a:rPr lang="en-US" sz="80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800" b="0" i="1" spc="-1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800" b="0" i="1" spc="-1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800" b="0" i="1" spc="-1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80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−</m:t>
                                    </m:r>
                                    <m:r>
                                      <a:rPr lang="en-US" sz="80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func>
                          </m:sub>
                        </m:sSub>
                        <m:r>
                          <a:rPr lang="en-US" sz="800" b="0" i="1" spc="-1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&gt;</m:t>
                        </m:r>
                        <m:f>
                          <m:fPr>
                            <m:ctrlPr>
                              <a:rPr lang="en-US" sz="800" b="0" i="1" spc="-10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800" dirty="0">
                                <a:solidFill>
                                  <a:srgbClr val="00B0F0"/>
                                </a:solidFill>
                                <a:latin typeface="Times New Roman"/>
                                <a:cs typeface="Times New Roman"/>
                              </a:rPr>
                              <m:t>0.42</m:t>
                            </m:r>
                            <m:r>
                              <a:rPr lang="en-US" sz="800" b="0" i="1" spc="-114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𝑛𝑒𝑤</m:t>
                                </m:r>
                              </m:sub>
                            </m:sSub>
                            <m:r>
                              <a:rPr lang="en-US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𝑐𝑢𝑟𝑟𝑒𝑛𝑡</m:t>
                                </m:r>
                              </m:sub>
                            </m:sSub>
                            <m:r>
                              <a:rPr lang="en-US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ar-AE" sz="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ar-AE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ar-AE" sz="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ar-AE" sz="8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ar-AE" sz="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800" i="1">
                                            <a:latin typeface="Cambria Math" panose="02040503050406030204" pitchFamily="18" charset="0"/>
                                          </a:rPr>
                                          <m:t>𝑒𝑤</m:t>
                                        </m:r>
                                      </m:sub>
                                      <m:sup>
                                        <m:r>
                                          <a:rPr lang="ar-AE" sz="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ar-AE" sz="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ar-AE" sz="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800" i="1">
                                            <a:latin typeface="Cambria Math" panose="02040503050406030204" pitchFamily="18" charset="0"/>
                                          </a:rPr>
                                          <m:t>𝑛𝑒𝑤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ar-AE" sz="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ar-AE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ar-AE" sz="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ar-AE" sz="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𝑐𝑢𝑟𝑟𝑒𝑛𝑡</m:t>
                                        </m:r>
                                      </m:sub>
                                      <m:sup>
                                        <m:r>
                                          <a:rPr lang="ar-AE" sz="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ar-AE" sz="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ar-AE" sz="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800" i="1">
                                            <a:latin typeface="Cambria Math" panose="02040503050406030204" pitchFamily="18" charset="0"/>
                                          </a:rPr>
                                          <m:t>𝑐𝑢𝑟𝑟𝑒𝑛𝑡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lang="en-US" sz="800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/>
                            <a:cs typeface="Times New Roman"/>
                          </a:rPr>
                          <m:t>|</m:t>
                        </m:r>
                        <m:sSub>
                          <m:sSubPr>
                            <m:ctrlPr>
                              <a:rPr lang="en-US" sz="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  <m:r>
                          <a:rPr lang="en-US" sz="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𝑐𝑢𝑟𝑟𝑒𝑛𝑡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600" dirty="0" smtClean="0">
                            <a:solidFill>
                              <a:srgbClr val="0070C0"/>
                            </a:solidFill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600" dirty="0" smtClean="0">
                            <a:solidFill>
                              <a:srgbClr val="0070C0"/>
                            </a:solidFill>
                          </a:rPr>
                          <m:t>0.50 </m:t>
                        </m:r>
                      </m:e>
                    </m:d>
                  </m:oMath>
                </a14:m>
                <a:endParaRPr lang="en-US" sz="800" dirty="0">
                  <a:solidFill>
                    <a:srgbClr val="0070C0"/>
                  </a:solidFill>
                </a:endParaRPr>
              </a:p>
              <a:p>
                <a:pPr marL="607060">
                  <a:lnSpc>
                    <a:spcPct val="100000"/>
                  </a:lnSpc>
                  <a:spcBef>
                    <a:spcPts val="1205"/>
                  </a:spcBef>
                </a:pPr>
                <a:r>
                  <a:rPr lang="en-US" sz="1050" spc="-10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=</a:t>
                </a:r>
                <a14:m>
                  <m:oMath xmlns:m="http://schemas.openxmlformats.org/officeDocument/2006/math">
                    <m:r>
                      <a:rPr lang="en-US" sz="1050" b="0" i="1" spc="-1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𝑃</m:t>
                    </m:r>
                    <m:d>
                      <m:dPr>
                        <m:ctrlPr>
                          <a:rPr lang="en-US" sz="1050" b="0" i="1" spc="-1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050" b="0" i="1" spc="-1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1050" b="0" i="1" spc="-1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𝑡</m:t>
                            </m:r>
                          </m:e>
                          <m:sub>
                            <m:func>
                              <m:funcPr>
                                <m:ctrlPr>
                                  <a:rPr lang="en-US" sz="1050" b="0" i="1" spc="-1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050" b="0" i="0" spc="-1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05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050" b="0" i="1" spc="-1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050" b="0" i="1" spc="-1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050" b="0" i="1" spc="-1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05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−</m:t>
                                    </m:r>
                                    <m:r>
                                      <a:rPr lang="en-US" sz="105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1</m:t>
                                    </m:r>
                                    <m:r>
                                      <a:rPr lang="en-US" sz="105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1050" b="0" i="1" spc="-1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050" b="0" i="1" spc="-1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050" b="0" i="1" spc="-1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105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−</m:t>
                                    </m:r>
                                    <m:r>
                                      <a:rPr lang="en-US" sz="105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func>
                          </m:sub>
                        </m:sSub>
                        <m:r>
                          <a:rPr lang="en-US" sz="1050" b="0" i="1" spc="-1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&gt;</m:t>
                        </m:r>
                        <m:f>
                          <m:fPr>
                            <m:ctrlPr>
                              <a:rPr lang="en-US" sz="1050" b="0" i="1" spc="-10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en-US" sz="1050" i="1" spc="-114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  <m:r>
                              <a:rPr lang="en-US" sz="1050" b="0" i="1" spc="-114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.</m:t>
                            </m:r>
                            <m:r>
                              <a:rPr lang="en-US" sz="1050" b="0" i="1" spc="-114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42</m:t>
                            </m:r>
                            <m:r>
                              <a:rPr lang="en-US" sz="1050" b="0" i="1" spc="-114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−</m:t>
                            </m:r>
                            <m:r>
                              <a:rPr lang="en-US" sz="105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05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05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50</m:t>
                            </m:r>
                          </m:num>
                          <m:den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e>
                    </m:d>
                    <m:r>
                      <a:rPr lang="en-US" sz="9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50" b="0" i="1" spc="-1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𝑃</m:t>
                    </m:r>
                    <m:d>
                      <m:dPr>
                        <m:ctrlPr>
                          <a:rPr lang="en-US" sz="1050" b="0" i="1" spc="-1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050" b="0" i="1" spc="-1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1050" b="0" i="1" spc="-1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𝑡</m:t>
                            </m:r>
                          </m:e>
                          <m:sub>
                            <m:func>
                              <m:funcPr>
                                <m:ctrlPr>
                                  <a:rPr lang="en-US" sz="1050" b="0" i="1" spc="-1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050" b="0" i="0" spc="-1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05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5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150</m:t>
                                    </m:r>
                                    <m:r>
                                      <a:rPr lang="en-US" sz="105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−</m:t>
                                    </m:r>
                                    <m:r>
                                      <a:rPr lang="en-US" sz="105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1</m:t>
                                    </m:r>
                                    <m:r>
                                      <a:rPr lang="en-US" sz="105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,</m:t>
                                    </m:r>
                                    <m:r>
                                      <a:rPr lang="en-US" sz="105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150</m:t>
                                    </m:r>
                                    <m:r>
                                      <a:rPr lang="en-US" sz="105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 −</m:t>
                                    </m:r>
                                    <m:r>
                                      <a:rPr lang="en-US" sz="1050" b="0" i="1" spc="-1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func>
                          </m:sub>
                        </m:sSub>
                        <m:r>
                          <a:rPr lang="en-US" sz="1050" b="0" i="1" spc="-1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&gt;−</m:t>
                        </m:r>
                        <m:r>
                          <a:rPr lang="en-US" sz="1050" b="0" i="1" spc="-1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0</m:t>
                        </m:r>
                        <m:r>
                          <a:rPr lang="en-US" sz="1050" b="0" i="1" spc="-1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.</m:t>
                        </m:r>
                        <m:r>
                          <a:rPr lang="en-US" sz="1050" b="0" i="1" spc="-1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315</m:t>
                        </m:r>
                      </m:e>
                    </m:d>
                  </m:oMath>
                </a14:m>
                <a:r>
                  <a:rPr lang="en-US" sz="1050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/>
                    <a:cs typeface="Times New Roman"/>
                  </a:rPr>
                  <a:t>=</a:t>
                </a:r>
                <a:r>
                  <a:rPr lang="en-US" sz="1050" b="1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/>
                    <a:cs typeface="Times New Roman"/>
                  </a:rPr>
                  <a:t>0.62</a:t>
                </a:r>
                <a:endParaRPr sz="1050" b="1" dirty="0">
                  <a:solidFill>
                    <a:schemeClr val="accent3">
                      <a:lumMod val="75000"/>
                    </a:schemeClr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9550" y="303776"/>
                <a:ext cx="5124450" cy="1435201"/>
              </a:xfrm>
              <a:prstGeom prst="rect">
                <a:avLst/>
              </a:prstGeom>
              <a:blipFill>
                <a:blip r:embed="rId2"/>
                <a:stretch>
                  <a:fillRect t="-2128" b="-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Down Arrow 11"/>
          <p:cNvSpPr/>
          <p:nvPr/>
        </p:nvSpPr>
        <p:spPr>
          <a:xfrm flipH="1">
            <a:off x="1924050" y="826576"/>
            <a:ext cx="914400" cy="14179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4650" y="1273175"/>
            <a:ext cx="18287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pt</a:t>
            </a:r>
            <a:r>
              <a:rPr lang="en-US" sz="900" dirty="0" smtClean="0"/>
              <a:t>(-.315,df=149,lower.tail=FALSE)</a:t>
            </a:r>
            <a:endParaRPr lang="en-US" sz="900" dirty="0"/>
          </a:p>
        </p:txBody>
      </p:sp>
      <p:sp>
        <p:nvSpPr>
          <p:cNvPr id="9" name="Rectangle 8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81450" y="1425575"/>
            <a:ext cx="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882775"/>
            <a:ext cx="2785590" cy="15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6501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68802" y="57937"/>
            <a:ext cx="114427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Calculating</a:t>
            </a:r>
            <a:r>
              <a:rPr sz="1050" spc="1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power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8</a:t>
            </a:r>
            <a:endParaRPr sz="800">
              <a:latin typeface="Noto Sans CJK JP Regular"/>
              <a:cs typeface="Noto Sans CJK JP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/>
              <p:cNvSpPr txBox="1"/>
              <p:nvPr/>
            </p:nvSpPr>
            <p:spPr>
              <a:xfrm>
                <a:off x="95249" y="1577975"/>
                <a:ext cx="4396299" cy="1804981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20"/>
                  </a:spcBef>
                </a:pPr>
                <a:endParaRPr lang="en-US" sz="1250" dirty="0" smtClean="0">
                  <a:latin typeface="Times New Roman"/>
                  <a:cs typeface="Times New Roman"/>
                </a:endParaRPr>
              </a:p>
              <a:p>
                <a:pPr marL="12700">
                  <a:lnSpc>
                    <a:spcPct val="100000"/>
                  </a:lnSpc>
                </a:pPr>
                <a:r>
                  <a:rPr lang="en-US" sz="1200" spc="-35" dirty="0">
                    <a:latin typeface="Arial"/>
                    <a:cs typeface="Arial"/>
                  </a:rPr>
                  <a:t>Let’s </a:t>
                </a:r>
                <a:r>
                  <a:rPr lang="en-US" sz="1200" spc="-30" dirty="0">
                    <a:latin typeface="Arial"/>
                    <a:cs typeface="Arial"/>
                  </a:rPr>
                  <a:t>break </a:t>
                </a:r>
                <a:r>
                  <a:rPr lang="en-US" sz="1200" spc="-25" dirty="0">
                    <a:latin typeface="Arial"/>
                    <a:cs typeface="Arial"/>
                  </a:rPr>
                  <a:t>this </a:t>
                </a:r>
                <a:r>
                  <a:rPr lang="en-US" sz="1200" spc="-5" dirty="0">
                    <a:latin typeface="Arial"/>
                    <a:cs typeface="Arial"/>
                  </a:rPr>
                  <a:t>down </a:t>
                </a:r>
                <a:r>
                  <a:rPr lang="en-US" sz="1200" spc="-25" dirty="0">
                    <a:latin typeface="Arial"/>
                    <a:cs typeface="Arial"/>
                  </a:rPr>
                  <a:t>intro </a:t>
                </a:r>
                <a:r>
                  <a:rPr lang="en-US" sz="1200" spc="10" dirty="0">
                    <a:latin typeface="Arial"/>
                    <a:cs typeface="Arial"/>
                  </a:rPr>
                  <a:t>two </a:t>
                </a:r>
                <a:r>
                  <a:rPr lang="en-US" sz="1200" spc="-30" dirty="0">
                    <a:latin typeface="Arial"/>
                    <a:cs typeface="Arial"/>
                  </a:rPr>
                  <a:t>simpler</a:t>
                </a:r>
                <a:r>
                  <a:rPr lang="en-US" sz="1200" spc="120" dirty="0">
                    <a:latin typeface="Arial"/>
                    <a:cs typeface="Arial"/>
                  </a:rPr>
                  <a:t> </a:t>
                </a:r>
                <a:r>
                  <a:rPr lang="en-US" sz="1200" spc="-20" dirty="0">
                    <a:latin typeface="Arial"/>
                    <a:cs typeface="Arial"/>
                  </a:rPr>
                  <a:t>problems:</a:t>
                </a:r>
                <a:endParaRPr lang="en-US" sz="1200" dirty="0">
                  <a:latin typeface="Arial"/>
                  <a:cs typeface="Arial"/>
                </a:endParaRPr>
              </a:p>
              <a:p>
                <a:pPr marL="309880" marR="316865" indent="-201295">
                  <a:spcBef>
                    <a:spcPts val="605"/>
                  </a:spcBef>
                </a:pPr>
                <a:r>
                  <a:rPr lang="en-US" sz="1200" b="1" spc="-3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Problem </a:t>
                </a:r>
                <a:r>
                  <a:rPr lang="en-US" sz="1200" b="1" spc="-5" dirty="0">
                    <a:solidFill>
                      <a:srgbClr val="00B0F0"/>
                    </a:solidFill>
                    <a:latin typeface="Arial"/>
                    <a:cs typeface="Arial"/>
                  </a:rPr>
                  <a:t>1</a:t>
                </a:r>
                <a:r>
                  <a:rPr lang="en-US" sz="1200" spc="-5" dirty="0">
                    <a:solidFill>
                      <a:srgbClr val="00B0F0"/>
                    </a:solidFill>
                    <a:latin typeface="Arial"/>
                    <a:cs typeface="Arial"/>
                  </a:rPr>
                  <a:t>: </a:t>
                </a:r>
                <a:r>
                  <a:rPr lang="en-US" sz="1200" spc="-30" dirty="0">
                    <a:solidFill>
                      <a:srgbClr val="00B0F0"/>
                    </a:solidFill>
                    <a:latin typeface="Arial"/>
                    <a:cs typeface="Arial"/>
                  </a:rPr>
                  <a:t>Which </a:t>
                </a:r>
                <a:r>
                  <a:rPr lang="en-US" sz="1200" spc="-45" dirty="0">
                    <a:solidFill>
                      <a:srgbClr val="00B0F0"/>
                    </a:solidFill>
                    <a:latin typeface="Arial"/>
                    <a:cs typeface="Arial"/>
                  </a:rPr>
                  <a:t>values </a:t>
                </a:r>
                <a:r>
                  <a:rPr lang="en-US" sz="1200" spc="-15" dirty="0">
                    <a:solidFill>
                      <a:srgbClr val="00B0F0"/>
                    </a:solidFill>
                    <a:latin typeface="Arial"/>
                    <a:cs typeface="Arial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 spc="-114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ar-AE" sz="1200" i="1" spc="-114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ar-AE" sz="1200" b="0" i="1" spc="-114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ar-AE" sz="1200" b="0" i="1" spc="-114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ar-AE" sz="1200" i="1" spc="-114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ar-AE" sz="1200" b="0" i="1" spc="-114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ar-AE" sz="1200" i="1" spc="-114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ar-AE" sz="1200" b="0" i="1" spc="-114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ar-AE" sz="1200" b="0" i="1" spc="-114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ar-AE" sz="1200" spc="-50" dirty="0">
                    <a:solidFill>
                      <a:srgbClr val="00B0F0"/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spc="-30" dirty="0">
                    <a:solidFill>
                      <a:srgbClr val="00B0F0"/>
                    </a:solidFill>
                    <a:latin typeface="Arial"/>
                    <a:cs typeface="Arial"/>
                  </a:rPr>
                  <a:t>represent  sufﬁcient evidence </a:t>
                </a:r>
                <a:r>
                  <a:rPr lang="en-US" sz="1200" spc="5" dirty="0">
                    <a:solidFill>
                      <a:srgbClr val="00B0F0"/>
                    </a:solidFill>
                    <a:latin typeface="Arial"/>
                    <a:cs typeface="Arial"/>
                  </a:rPr>
                  <a:t>to </a:t>
                </a:r>
                <a:r>
                  <a:rPr lang="en-US" sz="1200" spc="-30" dirty="0">
                    <a:solidFill>
                      <a:srgbClr val="00B0F0"/>
                    </a:solidFill>
                    <a:latin typeface="Arial"/>
                    <a:cs typeface="Arial"/>
                  </a:rPr>
                  <a:t>reject </a:t>
                </a:r>
                <a:r>
                  <a:rPr lang="en-US" sz="1200" spc="-25" dirty="0">
                    <a:solidFill>
                      <a:srgbClr val="00B0F0"/>
                    </a:solidFill>
                    <a:latin typeface="Arial"/>
                    <a:cs typeface="Arial"/>
                  </a:rPr>
                  <a:t>this</a:t>
                </a:r>
                <a:r>
                  <a:rPr lang="en-US" sz="1200" spc="80" dirty="0">
                    <a:solidFill>
                      <a:srgbClr val="00B0F0"/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i="1" spc="10" dirty="0">
                    <a:solidFill>
                      <a:srgbClr val="00B0F0"/>
                    </a:solidFill>
                    <a:latin typeface="Times New Roman"/>
                    <a:cs typeface="Times New Roman"/>
                  </a:rPr>
                  <a:t>H</a:t>
                </a:r>
                <a:r>
                  <a:rPr lang="en-US" sz="1200" spc="15" baseline="-13888" dirty="0">
                    <a:solidFill>
                      <a:srgbClr val="00B0F0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1200" spc="1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?</a:t>
                </a:r>
              </a:p>
              <a:p>
                <a:pPr marL="309880" marR="316865" indent="-201295">
                  <a:spcBef>
                    <a:spcPts val="605"/>
                  </a:spcBef>
                </a:pPr>
                <a:r>
                  <a:rPr lang="en-US" sz="1200" b="1" spc="1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Answer 1</a:t>
                </a:r>
                <a:r>
                  <a:rPr lang="en-US" sz="1200" spc="1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 spc="-114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ar-AE" sz="1200" i="1" spc="-114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ar-AE" sz="1200" i="1" spc="-114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ar-AE" sz="1200" i="1" spc="-114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𝑛𝑒𝑤</m:t>
                        </m:r>
                      </m:sub>
                    </m:sSub>
                    <m:sSub>
                      <m:sSubPr>
                        <m:ctrlPr>
                          <a:rPr lang="ar-AE" sz="1200" i="1" spc="-114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ar-AE" sz="1200" i="1" spc="-114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ar-AE" sz="1200" i="1" spc="-114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ar-AE" sz="1200" i="1" spc="-114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ar-AE" sz="1200" i="1" spc="-114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𝑐𝑢𝑟𝑟𝑒𝑛𝑡</m:t>
                        </m:r>
                      </m:sub>
                    </m:sSub>
                    <m:r>
                      <a:rPr lang="en-US" sz="1200" b="0" i="1" spc="-114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/>
                      </a:rPr>
                      <m:t>&gt;</m:t>
                    </m:r>
                  </m:oMath>
                </a14:m>
                <a:r>
                  <a:rPr lang="ar-AE" sz="1200" i="1" spc="-114" dirty="0">
                    <a:solidFill>
                      <a:srgbClr val="00B0F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ar-AE" sz="1200" dirty="0" smtClean="0">
                    <a:solidFill>
                      <a:srgbClr val="00B0F0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ar-AE" sz="1200" i="1" dirty="0" smtClean="0">
                    <a:solidFill>
                      <a:srgbClr val="00B0F0"/>
                    </a:solidFill>
                    <a:latin typeface="Times New Roman"/>
                    <a:cs typeface="Times New Roman"/>
                  </a:rPr>
                  <a:t>.</a:t>
                </a:r>
                <a:r>
                  <a:rPr lang="ar-AE" sz="1200" dirty="0" smtClean="0">
                    <a:solidFill>
                      <a:srgbClr val="00B0F0"/>
                    </a:solidFill>
                    <a:latin typeface="Times New Roman"/>
                    <a:cs typeface="Times New Roman"/>
                  </a:rPr>
                  <a:t>42</a:t>
                </a:r>
                <a:endParaRPr lang="ar-AE" sz="1200" dirty="0">
                  <a:solidFill>
                    <a:srgbClr val="00B0F0"/>
                  </a:solidFill>
                  <a:latin typeface="Times New Roman"/>
                  <a:cs typeface="Times New Roman"/>
                </a:endParaRPr>
              </a:p>
              <a:p>
                <a:pPr marL="309880" marR="316865" indent="-201295">
                  <a:lnSpc>
                    <a:spcPct val="100000"/>
                  </a:lnSpc>
                  <a:spcBef>
                    <a:spcPts val="605"/>
                  </a:spcBef>
                </a:pPr>
                <a:endParaRPr lang="ar-AE" sz="1200" dirty="0">
                  <a:solidFill>
                    <a:srgbClr val="00B0F0"/>
                  </a:solidFill>
                  <a:latin typeface="Arial"/>
                  <a:cs typeface="Arial"/>
                </a:endParaRPr>
              </a:p>
              <a:p>
                <a:pPr marL="108585" marR="5080">
                  <a:lnSpc>
                    <a:spcPct val="100000"/>
                  </a:lnSpc>
                  <a:spcBef>
                    <a:spcPts val="305"/>
                  </a:spcBef>
                  <a:buClr>
                    <a:srgbClr val="024F84"/>
                  </a:buClr>
                  <a:tabLst>
                    <a:tab pos="310515" algn="l"/>
                  </a:tabLst>
                </a:pPr>
                <a:r>
                  <a:rPr lang="en-US" sz="1200" b="1" spc="-30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Problem </a:t>
                </a:r>
                <a:r>
                  <a:rPr lang="en-US" sz="1200" b="1" spc="-5" dirty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2</a:t>
                </a:r>
                <a:r>
                  <a:rPr lang="en-US" sz="1200" spc="-5" dirty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: </a:t>
                </a:r>
                <a:r>
                  <a:rPr lang="en-US" sz="1200" spc="-20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What is the </a:t>
                </a:r>
                <a:r>
                  <a:rPr lang="en-US" sz="1200" b="1" spc="-20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power </a:t>
                </a:r>
                <a:r>
                  <a:rPr lang="en-US" sz="1200" spc="-20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that detects</a:t>
                </a:r>
                <a:r>
                  <a:rPr lang="en-US" sz="1200" b="1" spc="-20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i="1" spc="-15" dirty="0" smtClean="0">
                    <a:solidFill>
                      <a:srgbClr val="0070C0"/>
                    </a:solidFill>
                    <a:latin typeface="Times New Roman"/>
                    <a:cs typeface="Times New Roman"/>
                  </a:rPr>
                  <a:t>µ</a:t>
                </a:r>
                <a:r>
                  <a:rPr lang="en-US" sz="1200" i="1" spc="-22" baseline="-13888" dirty="0" smtClean="0">
                    <a:solidFill>
                      <a:srgbClr val="0070C0"/>
                    </a:solidFill>
                    <a:latin typeface="Georgia"/>
                    <a:cs typeface="Georgia"/>
                  </a:rPr>
                  <a:t>new </a:t>
                </a:r>
                <a:r>
                  <a:rPr lang="en-US" sz="1200" i="1" spc="114" dirty="0">
                    <a:solidFill>
                      <a:srgbClr val="0070C0"/>
                    </a:solidFill>
                    <a:latin typeface="Times New Roman"/>
                    <a:cs typeface="Times New Roman"/>
                  </a:rPr>
                  <a:t>− </a:t>
                </a:r>
                <a:r>
                  <a:rPr lang="en-US" sz="1200" i="1" spc="5" dirty="0">
                    <a:solidFill>
                      <a:srgbClr val="0070C0"/>
                    </a:solidFill>
                    <a:latin typeface="Times New Roman"/>
                    <a:cs typeface="Times New Roman"/>
                  </a:rPr>
                  <a:t>µ</a:t>
                </a:r>
                <a:r>
                  <a:rPr lang="en-US" sz="1200" i="1" spc="7" baseline="-13888" dirty="0">
                    <a:solidFill>
                      <a:srgbClr val="0070C0"/>
                    </a:solidFill>
                    <a:latin typeface="Georgia"/>
                    <a:cs typeface="Georgia"/>
                  </a:rPr>
                  <a:t>current </a:t>
                </a:r>
                <a:r>
                  <a:rPr lang="en-US" sz="1200" spc="204" dirty="0">
                    <a:solidFill>
                      <a:srgbClr val="0070C0"/>
                    </a:solidFill>
                    <a:latin typeface="Arial"/>
                    <a:cs typeface="Arial"/>
                  </a:rPr>
                  <a:t>= </a:t>
                </a:r>
                <a:r>
                  <a:rPr lang="en-US" sz="1200" spc="-40" dirty="0" smtClean="0">
                    <a:solidFill>
                      <a:srgbClr val="0070C0"/>
                    </a:solidFill>
                    <a:latin typeface="Arial"/>
                    <a:cs typeface="Arial"/>
                  </a:rPr>
                  <a:t>0</a:t>
                </a:r>
                <a:r>
                  <a:rPr lang="en-US" sz="1200" i="1" spc="-40" dirty="0" smtClean="0">
                    <a:solidFill>
                      <a:srgbClr val="0070C0"/>
                    </a:solidFill>
                    <a:latin typeface="Times New Roman"/>
                    <a:cs typeface="Times New Roman"/>
                  </a:rPr>
                  <a:t>.</a:t>
                </a:r>
                <a:r>
                  <a:rPr lang="en-US" sz="1200" spc="-40" dirty="0" smtClean="0">
                    <a:solidFill>
                      <a:srgbClr val="0070C0"/>
                    </a:solidFill>
                    <a:latin typeface="Arial"/>
                    <a:cs typeface="Arial"/>
                  </a:rPr>
                  <a:t>5</a:t>
                </a:r>
                <a:r>
                  <a:rPr lang="en-US" sz="1200" spc="-20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?</a:t>
                </a:r>
              </a:p>
              <a:p>
                <a:pPr marL="108585" marR="5080">
                  <a:spcBef>
                    <a:spcPts val="305"/>
                  </a:spcBef>
                  <a:buClr>
                    <a:srgbClr val="024F84"/>
                  </a:buClr>
                  <a:tabLst>
                    <a:tab pos="310515" algn="l"/>
                  </a:tabLst>
                </a:pPr>
                <a:r>
                  <a:rPr lang="en-US" sz="1200" b="1" spc="10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Answer 2</a:t>
                </a:r>
                <a:r>
                  <a:rPr lang="en-US" sz="1200" spc="10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200" b="0" i="1" spc="-114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𝑝𝑜𝑤𝑒𝑟</m:t>
                    </m:r>
                    <m:r>
                      <a:rPr lang="en-US" sz="1200" b="0" i="1" spc="-114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en-US" sz="1200" b="0" i="1" spc="-114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0</m:t>
                    </m:r>
                    <m:r>
                      <a:rPr lang="en-US" sz="1200" b="0" i="1" spc="-114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.</m:t>
                    </m:r>
                    <m:r>
                      <a:rPr lang="en-US" sz="1200" b="0" i="1" spc="-114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62</m:t>
                    </m:r>
                  </m:oMath>
                </a14:m>
                <a:endParaRPr lang="en-US" sz="1200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9" y="1577975"/>
                <a:ext cx="4396299" cy="1804981"/>
              </a:xfrm>
              <a:prstGeom prst="rect">
                <a:avLst/>
              </a:prstGeom>
              <a:blipFill>
                <a:blip r:embed="rId2"/>
                <a:stretch>
                  <a:fillRect l="-1942" r="-555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73727" y="352969"/>
            <a:ext cx="44178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pc="-30" dirty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lang="en-US" sz="1600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lang="en-US" sz="1600" b="1" spc="-10" dirty="0">
                <a:solidFill>
                  <a:srgbClr val="0E3652"/>
                </a:solidFill>
                <a:latin typeface="Arial"/>
                <a:cs typeface="Arial"/>
              </a:rPr>
              <a:t>power</a:t>
            </a:r>
            <a:r>
              <a:rPr lang="en-US" sz="1600" spc="-1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lang="en-US" sz="160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lang="en-US" sz="1600" spc="-10" dirty="0">
                <a:solidFill>
                  <a:srgbClr val="0E3652"/>
                </a:solidFill>
                <a:latin typeface="Arial"/>
                <a:cs typeface="Arial"/>
              </a:rPr>
              <a:t>test that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can </a:t>
            </a:r>
            <a:r>
              <a:rPr lang="en-US" sz="1600" spc="-5" dirty="0">
                <a:solidFill>
                  <a:srgbClr val="0E3652"/>
                </a:solidFill>
                <a:latin typeface="Arial"/>
                <a:cs typeface="Arial"/>
              </a:rPr>
              <a:t>detect </a:t>
            </a:r>
            <a:r>
              <a:rPr lang="en-US" sz="1600" spc="-40" dirty="0">
                <a:solidFill>
                  <a:srgbClr val="0E3652"/>
                </a:solidFill>
                <a:latin typeface="Arial"/>
                <a:cs typeface="Arial"/>
              </a:rPr>
              <a:t>an </a:t>
            </a:r>
            <a:r>
              <a:rPr lang="en-US" sz="1600" u="sng" spc="-35" dirty="0">
                <a:solidFill>
                  <a:srgbClr val="0E3652"/>
                </a:solidFill>
                <a:latin typeface="Arial"/>
                <a:cs typeface="Arial"/>
              </a:rPr>
              <a:t>increase </a:t>
            </a:r>
            <a:r>
              <a:rPr lang="en-US" sz="1600" u="sng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lang="en-US" sz="1600" u="sng" spc="-5" dirty="0">
                <a:solidFill>
                  <a:srgbClr val="0E3652"/>
                </a:solidFill>
                <a:latin typeface="Arial"/>
                <a:cs typeface="Arial"/>
              </a:rPr>
              <a:t>0.5 </a:t>
            </a:r>
            <a:r>
              <a:rPr lang="en-US" sz="1600" spc="-40" dirty="0">
                <a:solidFill>
                  <a:srgbClr val="0E3652"/>
                </a:solidFill>
                <a:latin typeface="Arial"/>
                <a:cs typeface="Arial"/>
              </a:rPr>
              <a:t>surveys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per </a:t>
            </a:r>
            <a:r>
              <a:rPr lang="en-US" sz="1600" spc="-40" dirty="0">
                <a:solidFill>
                  <a:srgbClr val="0E3652"/>
                </a:solidFill>
                <a:latin typeface="Arial"/>
                <a:cs typeface="Arial"/>
              </a:rPr>
              <a:t>enrollee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for the </a:t>
            </a:r>
            <a:r>
              <a:rPr lang="en-US" sz="1600" spc="-25" dirty="0">
                <a:solidFill>
                  <a:srgbClr val="0E3652"/>
                </a:solidFill>
                <a:latin typeface="Arial"/>
                <a:cs typeface="Arial"/>
              </a:rPr>
              <a:t>new </a:t>
            </a:r>
            <a:r>
              <a:rPr lang="en-US" sz="1600" spc="-30" dirty="0">
                <a:solidFill>
                  <a:srgbClr val="0E3652"/>
                </a:solidFill>
                <a:latin typeface="Arial"/>
                <a:cs typeface="Arial"/>
              </a:rPr>
              <a:t>interface </a:t>
            </a:r>
            <a:r>
              <a:rPr lang="en-US" sz="1600" spc="-15" dirty="0">
                <a:solidFill>
                  <a:srgbClr val="0E3652"/>
                </a:solidFill>
                <a:latin typeface="Arial"/>
                <a:cs typeface="Arial"/>
              </a:rPr>
              <a:t>compared </a:t>
            </a:r>
            <a:r>
              <a:rPr lang="en-US" sz="1600" spc="5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lang="en-US" sz="16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lang="en-US" sz="1600" spc="-15" dirty="0">
                <a:solidFill>
                  <a:srgbClr val="0E3652"/>
                </a:solidFill>
                <a:latin typeface="Arial"/>
                <a:cs typeface="Arial"/>
              </a:rPr>
              <a:t>old  </a:t>
            </a:r>
            <a:r>
              <a:rPr lang="en-US" sz="1600" spc="-30" dirty="0" smtClean="0">
                <a:solidFill>
                  <a:srgbClr val="0E3652"/>
                </a:solidFill>
                <a:latin typeface="Arial"/>
                <a:cs typeface="Arial"/>
              </a:rPr>
              <a:t>interface </a:t>
            </a:r>
          </a:p>
          <a:p>
            <a:r>
              <a:rPr lang="en-US" sz="1600" spc="-30" dirty="0" smtClean="0">
                <a:solidFill>
                  <a:srgbClr val="0E3652"/>
                </a:solidFill>
                <a:latin typeface="Arial"/>
                <a:cs typeface="Arial"/>
              </a:rPr>
              <a:t>(</a:t>
            </a:r>
            <a:r>
              <a:rPr lang="en-US" sz="1600" spc="-4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ie</a:t>
            </a:r>
            <a:r>
              <a:rPr lang="en-US" sz="1600" spc="-4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en-US" sz="1600" spc="-4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What is the </a:t>
            </a:r>
            <a:r>
              <a:rPr lang="en-US" sz="1600" b="1" spc="-4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power</a:t>
            </a:r>
            <a:r>
              <a:rPr lang="en-US" sz="1600" spc="-4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that detects </a:t>
            </a:r>
            <a:r>
              <a:rPr lang="en-US" sz="1600" i="1" spc="-15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µ</a:t>
            </a:r>
            <a:r>
              <a:rPr lang="en-US" sz="1600" i="1" spc="-22" baseline="-13888" dirty="0" smtClean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new </a:t>
            </a:r>
            <a:r>
              <a:rPr lang="en-US" sz="1600" i="1" spc="114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− </a:t>
            </a:r>
            <a:r>
              <a:rPr lang="en-US" sz="1600" i="1" spc="5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µ</a:t>
            </a:r>
            <a:r>
              <a:rPr lang="en-US" sz="1600" i="1" spc="7" baseline="-13888" dirty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current </a:t>
            </a:r>
            <a:r>
              <a:rPr lang="en-US" sz="1600" spc="20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= </a:t>
            </a:r>
            <a:r>
              <a:rPr lang="en-US" sz="1600" spc="-8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0.5 )</a:t>
            </a:r>
            <a:r>
              <a:rPr lang="en-US" sz="1600" spc="-3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?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4670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9315" y="57937"/>
            <a:ext cx="110363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Problem </a:t>
            </a:r>
            <a:r>
              <a:rPr sz="1050" spc="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2 </a:t>
            </a:r>
            <a:r>
              <a:rPr sz="1050" spc="5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-</a:t>
            </a:r>
            <a:r>
              <a:rPr sz="1050" spc="-5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cont.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13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912" y="495427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spc="-20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Clicker</a:t>
            </a:r>
            <a:r>
              <a:rPr sz="1000" spc="45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 </a:t>
            </a:r>
            <a:r>
              <a:rPr sz="1000" spc="-40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question</a:t>
            </a:r>
            <a:endParaRPr sz="10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912" y="699643"/>
            <a:ext cx="4222115" cy="27305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048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40"/>
              </a:spcBef>
            </a:pP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What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i="1" spc="60" dirty="0">
                <a:solidFill>
                  <a:srgbClr val="1A2E3D"/>
                </a:solidFill>
                <a:latin typeface="Times New Roman"/>
                <a:cs typeface="Times New Roman"/>
              </a:rPr>
              <a:t>β</a:t>
            </a:r>
            <a:r>
              <a:rPr sz="1200" spc="60" dirty="0">
                <a:solidFill>
                  <a:srgbClr val="1A2E3D"/>
                </a:solidFill>
                <a:latin typeface="Arial"/>
                <a:cs typeface="Arial"/>
              </a:rPr>
              <a:t>,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75" dirty="0">
                <a:solidFill>
                  <a:srgbClr val="1A2E3D"/>
                </a:solidFill>
                <a:latin typeface="Arial"/>
                <a:cs typeface="Arial"/>
              </a:rPr>
              <a:t>Type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2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error</a:t>
            </a:r>
            <a:r>
              <a:rPr sz="1200" spc="11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rate?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10184" y="1123722"/>
          <a:ext cx="609600" cy="10617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9390">
                <a:tc>
                  <a:txBody>
                    <a:bodyPr/>
                    <a:lstStyle/>
                    <a:p>
                      <a:pPr marL="2540" algn="ctr">
                        <a:lnSpc>
                          <a:spcPts val="1390"/>
                        </a:lnSpc>
                      </a:pPr>
                      <a:r>
                        <a:rPr sz="1200" spc="-80" dirty="0">
                          <a:solidFill>
                            <a:srgbClr val="024F84"/>
                          </a:solidFill>
                          <a:latin typeface="Noto Sans CJK JP Regular"/>
                          <a:cs typeface="Noto Sans CJK JP Regular"/>
                        </a:rPr>
                        <a:t>(a)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80" dirty="0">
                          <a:solidFill>
                            <a:srgbClr val="024F84"/>
                          </a:solidFill>
                          <a:latin typeface="Noto Sans CJK JP Regular"/>
                          <a:cs typeface="Noto Sans CJK JP Regular"/>
                        </a:rPr>
                        <a:t>(b)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38%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60" dirty="0">
                          <a:solidFill>
                            <a:srgbClr val="024F84"/>
                          </a:solidFill>
                          <a:latin typeface="Noto Sans CJK JP Regular"/>
                          <a:cs typeface="Noto Sans CJK JP Regular"/>
                        </a:rPr>
                        <a:t>(c)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62%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80" dirty="0">
                          <a:solidFill>
                            <a:srgbClr val="024F84"/>
                          </a:solidFill>
                          <a:latin typeface="Noto Sans CJK JP Regular"/>
                          <a:cs typeface="Noto Sans CJK JP Regular"/>
                        </a:rPr>
                        <a:t>(d)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80%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marL="2540" algn="ctr">
                        <a:lnSpc>
                          <a:spcPts val="1355"/>
                        </a:lnSpc>
                        <a:spcBef>
                          <a:spcPts val="120"/>
                        </a:spcBef>
                      </a:pPr>
                      <a:r>
                        <a:rPr sz="1200" spc="-75" dirty="0">
                          <a:solidFill>
                            <a:srgbClr val="024F84"/>
                          </a:solidFill>
                          <a:latin typeface="Noto Sans CJK JP Regular"/>
                          <a:cs typeface="Noto Sans CJK JP Regular"/>
                        </a:rPr>
                        <a:t>(e)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355"/>
                        </a:lnSpc>
                        <a:spcBef>
                          <a:spcPts val="12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95%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9315" y="57937"/>
            <a:ext cx="110363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Problem </a:t>
            </a:r>
            <a:r>
              <a:rPr sz="1050" spc="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2 </a:t>
            </a:r>
            <a:r>
              <a:rPr sz="1050" spc="5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-</a:t>
            </a:r>
            <a:r>
              <a:rPr sz="1050" spc="-5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cont.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13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912" y="495427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spc="-20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Clicker</a:t>
            </a:r>
            <a:r>
              <a:rPr sz="1000" spc="45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 </a:t>
            </a:r>
            <a:r>
              <a:rPr sz="1000" spc="-40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question</a:t>
            </a:r>
            <a:endParaRPr sz="10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912" y="699643"/>
            <a:ext cx="4222115" cy="27305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048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40"/>
              </a:spcBef>
            </a:pP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What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i="1" spc="60" dirty="0">
                <a:solidFill>
                  <a:srgbClr val="1A2E3D"/>
                </a:solidFill>
                <a:latin typeface="Times New Roman"/>
                <a:cs typeface="Times New Roman"/>
              </a:rPr>
              <a:t>β</a:t>
            </a:r>
            <a:r>
              <a:rPr sz="1200" spc="60" dirty="0">
                <a:solidFill>
                  <a:srgbClr val="1A2E3D"/>
                </a:solidFill>
                <a:latin typeface="Arial"/>
                <a:cs typeface="Arial"/>
              </a:rPr>
              <a:t>,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75" dirty="0">
                <a:solidFill>
                  <a:srgbClr val="1A2E3D"/>
                </a:solidFill>
                <a:latin typeface="Arial"/>
                <a:cs typeface="Arial"/>
              </a:rPr>
              <a:t>Type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2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error</a:t>
            </a:r>
            <a:r>
              <a:rPr sz="1200" spc="11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rate?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10184" y="1123722"/>
          <a:ext cx="615315" cy="10623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660">
                <a:tc>
                  <a:txBody>
                    <a:bodyPr/>
                    <a:lstStyle/>
                    <a:p>
                      <a:pPr marL="2540" algn="ctr">
                        <a:lnSpc>
                          <a:spcPts val="1390"/>
                        </a:lnSpc>
                      </a:pPr>
                      <a:r>
                        <a:rPr sz="1200" spc="-80" dirty="0">
                          <a:solidFill>
                            <a:srgbClr val="024F84"/>
                          </a:solidFill>
                          <a:latin typeface="Noto Sans CJK JP Regular"/>
                          <a:cs typeface="Noto Sans CJK JP Regular"/>
                        </a:rPr>
                        <a:t>(a)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3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spc="-80" dirty="0">
                          <a:solidFill>
                            <a:srgbClr val="024F84"/>
                          </a:solidFill>
                          <a:latin typeface="Noto Sans CJK JP Regular"/>
                          <a:cs typeface="Noto Sans CJK JP Regular"/>
                        </a:rPr>
                        <a:t>(b)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i="1" spc="5" dirty="0">
                          <a:solidFill>
                            <a:srgbClr val="935151"/>
                          </a:solidFill>
                          <a:latin typeface="Arial"/>
                          <a:cs typeface="Arial"/>
                        </a:rPr>
                        <a:t>38%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460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60" dirty="0">
                          <a:solidFill>
                            <a:srgbClr val="024F84"/>
                          </a:solidFill>
                          <a:latin typeface="Noto Sans CJK JP Regular"/>
                          <a:cs typeface="Noto Sans CJK JP Regular"/>
                        </a:rPr>
                        <a:t>(c)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62%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80" dirty="0">
                          <a:solidFill>
                            <a:srgbClr val="024F84"/>
                          </a:solidFill>
                          <a:latin typeface="Noto Sans CJK JP Regular"/>
                          <a:cs typeface="Noto Sans CJK JP Regular"/>
                        </a:rPr>
                        <a:t>(d)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80%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marL="2540" algn="ctr">
                        <a:lnSpc>
                          <a:spcPts val="1355"/>
                        </a:lnSpc>
                        <a:spcBef>
                          <a:spcPts val="120"/>
                        </a:spcBef>
                      </a:pPr>
                      <a:r>
                        <a:rPr sz="1200" spc="-75" dirty="0">
                          <a:solidFill>
                            <a:srgbClr val="024F84"/>
                          </a:solidFill>
                          <a:latin typeface="Noto Sans CJK JP Regular"/>
                          <a:cs typeface="Noto Sans CJK JP Regular"/>
                        </a:rPr>
                        <a:t>(e)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355"/>
                        </a:lnSpc>
                        <a:spcBef>
                          <a:spcPts val="12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95%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71650" y="1212528"/>
                <a:ext cx="2133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spc="60" dirty="0" smtClean="0">
                        <a:solidFill>
                          <a:srgbClr val="1A2E3D"/>
                        </a:solidFill>
                        <a:latin typeface="Times New Roman"/>
                        <a:cs typeface="Times New Roman"/>
                      </a:rPr>
                      <m:t>β</m:t>
                    </m:r>
                  </m:oMath>
                </a14:m>
                <a:r>
                  <a:rPr lang="en-US" dirty="0" smtClean="0"/>
                  <a:t>=1-power=1-0.62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50" y="1212528"/>
                <a:ext cx="2133600" cy="369332"/>
              </a:xfrm>
              <a:prstGeom prst="rect">
                <a:avLst/>
              </a:prstGeom>
              <a:blipFill>
                <a:blip r:embed="rId2"/>
                <a:stretch>
                  <a:fillRect l="-85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95250" y="-16363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👫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319375"/>
            <a:ext cx="4536186" cy="32446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-5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oto Sans CJK JP Regular"/>
                <a:cs typeface="Noto Sans CJK JP Regular"/>
              </a:rPr>
              <a:t>Housekeeping</a:t>
            </a:r>
            <a:endParaRPr sz="1450" dirty="0">
              <a:solidFill>
                <a:schemeClr val="tx2">
                  <a:lumMod val="20000"/>
                  <a:lumOff val="80000"/>
                </a:schemeClr>
              </a:solidFill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dirty="0">
                <a:solidFill>
                  <a:schemeClr val="tx2"/>
                </a:solidFill>
                <a:latin typeface="Noto Sans CJK JP Regular"/>
                <a:cs typeface="Noto Sans CJK JP Regular"/>
              </a:rPr>
              <a:t>Main</a:t>
            </a:r>
            <a:r>
              <a:rPr sz="1050" spc="65" dirty="0">
                <a:solidFill>
                  <a:schemeClr val="tx2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5" dirty="0" smtClean="0">
                <a:solidFill>
                  <a:schemeClr val="tx2"/>
                </a:solidFill>
                <a:latin typeface="Noto Sans CJK JP Regular"/>
                <a:cs typeface="Noto Sans CJK JP Regular"/>
              </a:rPr>
              <a:t>ideas</a:t>
            </a:r>
            <a:endParaRPr lang="en-US" sz="1050" dirty="0">
              <a:solidFill>
                <a:schemeClr val="tx2"/>
              </a:solidFill>
              <a:latin typeface="Noto Sans CJK JP Regular"/>
              <a:cs typeface="Noto Sans CJK JP Regular"/>
            </a:endParaRPr>
          </a:p>
          <a:p>
            <a:pPr marL="12700">
              <a:tabLst>
                <a:tab pos="167005" algn="l"/>
              </a:tabLst>
            </a:pPr>
            <a:r>
              <a:rPr lang="en-US" sz="1050" spc="-50" dirty="0">
                <a:latin typeface="Arial"/>
                <a:cs typeface="Arial"/>
              </a:rPr>
              <a:t>The </a:t>
            </a:r>
            <a:r>
              <a:rPr lang="en-US" sz="1050" spc="-40" dirty="0">
                <a:latin typeface="Arial"/>
                <a:cs typeface="Arial"/>
              </a:rPr>
              <a:t>role </a:t>
            </a:r>
            <a:r>
              <a:rPr lang="en-US" sz="1050" spc="-15" dirty="0">
                <a:latin typeface="Arial"/>
                <a:cs typeface="Arial"/>
              </a:rPr>
              <a:t>of </a:t>
            </a:r>
            <a:r>
              <a:rPr lang="en-US" sz="1050" spc="-50" dirty="0">
                <a:latin typeface="Arial"/>
                <a:cs typeface="Arial"/>
              </a:rPr>
              <a:t>a </a:t>
            </a:r>
            <a:r>
              <a:rPr lang="en-US" sz="1050" spc="-25" dirty="0">
                <a:latin typeface="Arial"/>
                <a:cs typeface="Arial"/>
              </a:rPr>
              <a:t>statistician </a:t>
            </a:r>
            <a:r>
              <a:rPr lang="en-US" sz="1050" spc="-40" dirty="0">
                <a:latin typeface="Arial"/>
                <a:cs typeface="Arial"/>
              </a:rPr>
              <a:t>is </a:t>
            </a:r>
            <a:r>
              <a:rPr lang="en-US" sz="1050" spc="-5" dirty="0">
                <a:latin typeface="Arial"/>
                <a:cs typeface="Arial"/>
              </a:rPr>
              <a:t>not </a:t>
            </a:r>
            <a:r>
              <a:rPr lang="en-US" sz="1050" spc="-25" dirty="0">
                <a:latin typeface="Arial"/>
                <a:cs typeface="Arial"/>
              </a:rPr>
              <a:t>just </a:t>
            </a:r>
            <a:r>
              <a:rPr lang="en-US" sz="1050" spc="-40" dirty="0">
                <a:latin typeface="Arial"/>
                <a:cs typeface="Arial"/>
              </a:rPr>
              <a:t>in </a:t>
            </a:r>
            <a:r>
              <a:rPr lang="en-US" sz="1050" spc="-20" dirty="0">
                <a:latin typeface="Arial"/>
                <a:cs typeface="Arial"/>
              </a:rPr>
              <a:t>the </a:t>
            </a:r>
            <a:r>
              <a:rPr lang="en-US" sz="1050" spc="-45" dirty="0">
                <a:latin typeface="Arial"/>
                <a:cs typeface="Arial"/>
              </a:rPr>
              <a:t>analysis </a:t>
            </a:r>
            <a:r>
              <a:rPr lang="en-US" sz="1050" spc="-15" dirty="0">
                <a:latin typeface="Arial"/>
                <a:cs typeface="Arial"/>
              </a:rPr>
              <a:t>of </a:t>
            </a:r>
            <a:r>
              <a:rPr lang="en-US" sz="1050" spc="-20" dirty="0">
                <a:latin typeface="Arial"/>
                <a:cs typeface="Arial"/>
              </a:rPr>
              <a:t>data  </a:t>
            </a:r>
            <a:r>
              <a:rPr lang="en-US" sz="1050" dirty="0">
                <a:latin typeface="Arial"/>
                <a:cs typeface="Arial"/>
              </a:rPr>
              <a:t>but </a:t>
            </a:r>
            <a:r>
              <a:rPr lang="en-US" sz="1050" spc="-35" dirty="0">
                <a:latin typeface="Arial"/>
                <a:cs typeface="Arial"/>
              </a:rPr>
              <a:t>also </a:t>
            </a:r>
            <a:r>
              <a:rPr lang="en-US" sz="1050" spc="-40" dirty="0">
                <a:latin typeface="Arial"/>
                <a:cs typeface="Arial"/>
              </a:rPr>
              <a:t>in </a:t>
            </a:r>
            <a:r>
              <a:rPr lang="en-US" sz="1050" spc="-30" dirty="0">
                <a:latin typeface="Arial"/>
                <a:cs typeface="Arial"/>
              </a:rPr>
              <a:t>planning </a:t>
            </a:r>
            <a:r>
              <a:rPr lang="en-US" sz="1050" spc="-25" dirty="0">
                <a:latin typeface="Arial"/>
                <a:cs typeface="Arial"/>
              </a:rPr>
              <a:t>and design </a:t>
            </a:r>
            <a:r>
              <a:rPr lang="en-US" sz="1050" spc="-15" dirty="0">
                <a:latin typeface="Arial"/>
                <a:cs typeface="Arial"/>
              </a:rPr>
              <a:t>of </a:t>
            </a:r>
            <a:r>
              <a:rPr lang="en-US" sz="1050" spc="-50" dirty="0">
                <a:latin typeface="Arial"/>
                <a:cs typeface="Arial"/>
              </a:rPr>
              <a:t>a</a:t>
            </a:r>
            <a:r>
              <a:rPr lang="en-US" sz="1050" spc="160" dirty="0">
                <a:latin typeface="Arial"/>
                <a:cs typeface="Arial"/>
              </a:rPr>
              <a:t> </a:t>
            </a:r>
            <a:r>
              <a:rPr lang="en-US" sz="1050" spc="-30" dirty="0">
                <a:latin typeface="Arial"/>
                <a:cs typeface="Arial"/>
              </a:rPr>
              <a:t>study</a:t>
            </a:r>
            <a:r>
              <a:rPr lang="en-US" sz="1050" spc="-30" dirty="0" smtClean="0">
                <a:latin typeface="Arial"/>
                <a:cs typeface="Arial"/>
              </a:rPr>
              <a:t>.</a:t>
            </a:r>
            <a:endParaRPr lang="en-US" sz="1050" spc="-15" dirty="0" smtClean="0">
              <a:latin typeface="Noto Sans CJK JP Regular"/>
              <a:cs typeface="Noto Sans CJK JP Regular"/>
            </a:endParaRPr>
          </a:p>
          <a:p>
            <a:pPr marL="469900" marR="40005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u="sng" spc="-1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Considerations when selecting </a:t>
            </a:r>
            <a:r>
              <a:rPr lang="en-US" sz="1050" b="1" u="sng" spc="-1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sample size:</a:t>
            </a:r>
          </a:p>
          <a:p>
            <a:pPr marL="927100" marR="400050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-1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Not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every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statistically signiﬁcant 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result 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is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practically  signiﬁcant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469900" lvl="2" indent="276860">
              <a:spcBef>
                <a:spcPts val="95"/>
              </a:spcBef>
              <a:buFontTx/>
              <a:buAutoNum type="arabicPeriod"/>
              <a:tabLst>
                <a:tab pos="443865" algn="l"/>
              </a:tabLst>
            </a:pPr>
            <a:r>
              <a:rPr lang="en-US" sz="1050" u="sng" spc="-15" dirty="0">
                <a:latin typeface="Noto Sans CJK JP Regular"/>
                <a:cs typeface="Noto Sans CJK JP Regular"/>
              </a:rPr>
              <a:t>Considerations when selecting </a:t>
            </a:r>
            <a:r>
              <a:rPr lang="en-US" sz="1050" b="1" u="sng" spc="-15" dirty="0" smtClean="0">
                <a:latin typeface="Noto Sans CJK JP Regular"/>
                <a:cs typeface="Noto Sans CJK JP Regular"/>
              </a:rPr>
              <a:t>significance level:</a:t>
            </a:r>
            <a:endParaRPr lang="en-US" sz="1050" b="1" spc="-5" dirty="0" smtClean="0">
              <a:latin typeface="Noto Sans CJK JP Regular"/>
              <a:cs typeface="Noto Sans CJK JP Regular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-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Hypothesis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tests </a:t>
            </a:r>
            <a:r>
              <a:rPr sz="1050" spc="-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have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error </a:t>
            </a:r>
            <a:r>
              <a:rPr sz="1050" spc="-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rates 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associated </a:t>
            </a:r>
            <a:r>
              <a:rPr sz="1050" spc="-4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with</a:t>
            </a:r>
            <a:r>
              <a:rPr sz="1050" spc="-7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them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🔍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👫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⚙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sz="1050" spc="-3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Type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1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error 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rate </a:t>
            </a:r>
            <a:r>
              <a:rPr sz="1050" spc="6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=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signiﬁcance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level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✋ 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⚙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sz="1050" spc="-1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Calculating 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the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power 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is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 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two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step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process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927100" marR="102235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/>
              <a:t>🆕</a:t>
            </a:r>
            <a:r>
              <a:rPr lang="en-US" sz="1050" dirty="0" smtClean="0"/>
              <a:t> </a:t>
            </a:r>
            <a:r>
              <a:rPr lang="en-US" sz="1050" dirty="0"/>
              <a:t>👫</a:t>
            </a:r>
            <a:r>
              <a:rPr lang="en-US" sz="1050" spc="20" dirty="0">
                <a:latin typeface="Arial"/>
                <a:cs typeface="Arial"/>
              </a:rPr>
              <a:t> ⚙</a:t>
            </a:r>
            <a:r>
              <a:rPr lang="en-US" sz="1050" dirty="0"/>
              <a:t> </a:t>
            </a:r>
            <a:r>
              <a:rPr sz="1050" spc="-10" dirty="0" smtClean="0">
                <a:latin typeface="Noto Sans CJK JP Regular"/>
                <a:cs typeface="Noto Sans CJK JP Regular"/>
              </a:rPr>
              <a:t>Power </a:t>
            </a:r>
            <a:r>
              <a:rPr sz="1050" spc="15" dirty="0">
                <a:latin typeface="Noto Sans CJK JP Regular"/>
                <a:cs typeface="Noto Sans CJK JP Regular"/>
              </a:rPr>
              <a:t>goes </a:t>
            </a:r>
            <a:r>
              <a:rPr sz="1050" spc="-20" dirty="0">
                <a:latin typeface="Noto Sans CJK JP Regular"/>
                <a:cs typeface="Noto Sans CJK JP Regular"/>
              </a:rPr>
              <a:t>up </a:t>
            </a:r>
            <a:r>
              <a:rPr sz="1050" spc="-40" dirty="0">
                <a:latin typeface="Noto Sans CJK JP Regular"/>
                <a:cs typeface="Noto Sans CJK JP Regular"/>
              </a:rPr>
              <a:t>with </a:t>
            </a:r>
            <a:r>
              <a:rPr sz="1050" spc="-10" dirty="0">
                <a:latin typeface="Noto Sans CJK JP Regular"/>
                <a:cs typeface="Noto Sans CJK JP Regular"/>
              </a:rPr>
              <a:t>eﬀect </a:t>
            </a:r>
            <a:r>
              <a:rPr sz="1050" spc="5" dirty="0">
                <a:latin typeface="Noto Sans CJK JP Regular"/>
                <a:cs typeface="Noto Sans CJK JP Regular"/>
              </a:rPr>
              <a:t>size </a:t>
            </a:r>
            <a:r>
              <a:rPr sz="1050" spc="-20" dirty="0">
                <a:latin typeface="Noto Sans CJK JP Regular"/>
                <a:cs typeface="Noto Sans CJK JP Regular"/>
              </a:rPr>
              <a:t>and </a:t>
            </a:r>
            <a:r>
              <a:rPr sz="1050" spc="-15" dirty="0">
                <a:latin typeface="Noto Sans CJK JP Regular"/>
                <a:cs typeface="Noto Sans CJK JP Regular"/>
              </a:rPr>
              <a:t>sample </a:t>
            </a:r>
            <a:r>
              <a:rPr sz="1050" spc="5" dirty="0">
                <a:latin typeface="Noto Sans CJK JP Regular"/>
                <a:cs typeface="Noto Sans CJK JP Regular"/>
              </a:rPr>
              <a:t>size, </a:t>
            </a:r>
            <a:r>
              <a:rPr sz="1050" spc="-20" dirty="0">
                <a:latin typeface="Noto Sans CJK JP Regular"/>
                <a:cs typeface="Noto Sans CJK JP Regular"/>
              </a:rPr>
              <a:t>and </a:t>
            </a:r>
            <a:r>
              <a:rPr sz="1050" dirty="0">
                <a:latin typeface="Noto Sans CJK JP Regular"/>
                <a:cs typeface="Noto Sans CJK JP Regular"/>
              </a:rPr>
              <a:t>is  </a:t>
            </a:r>
            <a:r>
              <a:rPr sz="1050" spc="-20" dirty="0">
                <a:latin typeface="Noto Sans CJK JP Regular"/>
                <a:cs typeface="Noto Sans CJK JP Regular"/>
              </a:rPr>
              <a:t>inversely </a:t>
            </a:r>
            <a:r>
              <a:rPr sz="1050" spc="-35" dirty="0">
                <a:latin typeface="Noto Sans CJK JP Regular"/>
                <a:cs typeface="Noto Sans CJK JP Regular"/>
              </a:rPr>
              <a:t>proportional </a:t>
            </a:r>
            <a:r>
              <a:rPr sz="1050" spc="-40" dirty="0">
                <a:latin typeface="Noto Sans CJK JP Regular"/>
                <a:cs typeface="Noto Sans CJK JP Regular"/>
              </a:rPr>
              <a:t>with </a:t>
            </a:r>
            <a:r>
              <a:rPr sz="1050" spc="-10" dirty="0">
                <a:latin typeface="Noto Sans CJK JP Regular"/>
                <a:cs typeface="Noto Sans CJK JP Regular"/>
              </a:rPr>
              <a:t>signiﬁcance </a:t>
            </a:r>
            <a:r>
              <a:rPr sz="1050" spc="-25" dirty="0">
                <a:latin typeface="Noto Sans CJK JP Regular"/>
                <a:cs typeface="Noto Sans CJK JP Regular"/>
              </a:rPr>
              <a:t>level </a:t>
            </a:r>
            <a:r>
              <a:rPr sz="1050" spc="-20" dirty="0">
                <a:latin typeface="Noto Sans CJK JP Regular"/>
                <a:cs typeface="Noto Sans CJK JP Regular"/>
              </a:rPr>
              <a:t>and standard</a:t>
            </a:r>
            <a:r>
              <a:rPr sz="1050" spc="90" dirty="0">
                <a:latin typeface="Noto Sans CJK JP Regular"/>
                <a:cs typeface="Noto Sans CJK JP Regular"/>
              </a:rPr>
              <a:t> </a:t>
            </a:r>
            <a:r>
              <a:rPr sz="1050" spc="-35" dirty="0">
                <a:latin typeface="Noto Sans CJK JP Regular"/>
                <a:cs typeface="Noto Sans CJK JP Regular"/>
              </a:rPr>
              <a:t>error</a:t>
            </a:r>
            <a:endParaRPr sz="1050" dirty="0">
              <a:latin typeface="Noto Sans CJK JP Regular"/>
              <a:cs typeface="Noto Sans CJK JP Regular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🆕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👫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⚙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sz="1050" spc="6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priori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power </a:t>
            </a:r>
            <a:r>
              <a:rPr sz="1050" spc="-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calculations 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determine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desired </a:t>
            </a:r>
            <a:r>
              <a:rPr sz="1050" spc="-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sample</a:t>
            </a:r>
            <a:r>
              <a:rPr sz="1050" spc="1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size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CCCCCC"/>
              </a:buClr>
              <a:buFont typeface="Noto Sans CJK JP Regular"/>
              <a:buAutoNum type="arabicPeriod"/>
            </a:pPr>
            <a:endParaRPr sz="14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+mj-lt"/>
              <a:buAutoNum type="arabicPeriod" startAt="3"/>
              <a:tabLst>
                <a:tab pos="167005" algn="l"/>
              </a:tabLst>
            </a:pPr>
            <a:r>
              <a:rPr sz="1050" spc="-15" dirty="0">
                <a:solidFill>
                  <a:srgbClr val="CCDBE6"/>
                </a:solidFill>
                <a:latin typeface="Noto Sans CJK JP Regular"/>
                <a:cs typeface="Noto Sans CJK JP Regular"/>
              </a:rPr>
              <a:t>Summary</a:t>
            </a:r>
            <a:endParaRPr sz="1050" dirty="0">
              <a:latin typeface="Noto Sans CJK JP Regular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2871180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3307" y="57937"/>
            <a:ext cx="659130" cy="178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050" spc="-25" dirty="0" smtClean="0">
                <a:solidFill>
                  <a:srgbClr val="FFFFFF"/>
                </a:solidFill>
                <a:latin typeface="Noto Sans CJK JP Regular"/>
                <a:cs typeface="Noto Sans CJK JP Regular"/>
              </a:rPr>
              <a:t>Warm Up</a:t>
            </a:r>
            <a:endParaRPr sz="1050" dirty="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2912" y="470154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912" y="674243"/>
            <a:ext cx="4222115" cy="513004"/>
          </a:xfrm>
          <a:custGeom>
            <a:avLst/>
            <a:gdLst/>
            <a:ahLst/>
            <a:cxnLst/>
            <a:rect l="l" t="t" r="r" b="b"/>
            <a:pathLst>
              <a:path w="4222115" h="1520189">
                <a:moveTo>
                  <a:pt x="0" y="1519936"/>
                </a:moveTo>
                <a:lnTo>
                  <a:pt x="4222115" y="1519936"/>
                </a:lnTo>
                <a:lnTo>
                  <a:pt x="4222115" y="0"/>
                </a:lnTo>
                <a:lnTo>
                  <a:pt x="0" y="0"/>
                </a:lnTo>
                <a:lnTo>
                  <a:pt x="0" y="1519936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1450" y="663007"/>
            <a:ext cx="4123690" cy="42960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450"/>
              </a:spcBef>
            </a:pPr>
            <a:r>
              <a:rPr lang="en-US" sz="1200" spc="-30" dirty="0" smtClean="0">
                <a:solidFill>
                  <a:srgbClr val="1A2E3D"/>
                </a:solidFill>
                <a:latin typeface="Arial"/>
                <a:cs typeface="Arial"/>
              </a:rPr>
              <a:t>Below is the sampling distribution we would use to find the p-value for the following hypotheses. </a:t>
            </a:r>
            <a:r>
              <a:rPr lang="en-US" sz="1200" spc="-30" dirty="0" smtClean="0">
                <a:solidFill>
                  <a:srgbClr val="C00000"/>
                </a:solidFill>
                <a:latin typeface="Arial"/>
                <a:cs typeface="Arial"/>
              </a:rPr>
              <a:t>What is the center/mean?</a:t>
            </a:r>
            <a:endParaRPr lang="en-US" sz="1200" spc="-20" dirty="0" smtClean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12488" y="3279140"/>
            <a:ext cx="13779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12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605235"/>
            <a:ext cx="3743325" cy="1478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82772" y="1385591"/>
                <a:ext cx="1600200" cy="5078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b="1" i="1" dirty="0" smtClean="0">
                    <a:latin typeface="Cambria Math" panose="02040503050406030204" pitchFamily="18" charset="0"/>
                  </a:rPr>
                  <a:t>Hypotheses</a:t>
                </a:r>
              </a:p>
              <a:p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𝐻𝑜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11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1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1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1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100" b="0" dirty="0" smtClean="0">
                    <a:ea typeface="Cambria Math" panose="02040503050406030204" pitchFamily="18" charset="0"/>
                  </a:rPr>
                  <a:t>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1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&gt; </m:t>
                      </m:r>
                      <m:r>
                        <m:rPr>
                          <m:nor/>
                        </m:rPr>
                        <a:rPr lang="en-US" sz="1100" dirty="0"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1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772" y="1385591"/>
                <a:ext cx="1600200" cy="507831"/>
              </a:xfrm>
              <a:prstGeom prst="rect">
                <a:avLst/>
              </a:prstGeom>
              <a:blipFill>
                <a:blip r:embed="rId3"/>
                <a:stretch>
                  <a:fillRect l="-5725" t="-9524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4850" y="3221677"/>
                <a:ext cx="3505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𝑉𝑎𝑙𝑢𝑒𝑠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sample</m:t>
                      </m:r>
                      <m: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sizes</m:t>
                      </m:r>
                      <m: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are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=20)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3221677"/>
                <a:ext cx="3505200" cy="261610"/>
              </a:xfrm>
              <a:prstGeom prst="rect">
                <a:avLst/>
              </a:prstGeom>
              <a:blipFill>
                <a:blip r:embed="rId4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743152" y="2997524"/>
                <a:ext cx="71429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152" y="2997524"/>
                <a:ext cx="714298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67970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536" y="358775"/>
            <a:ext cx="47983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👫</a:t>
            </a:r>
            <a:r>
              <a:rPr lang="en-US" sz="2800" b="1" dirty="0" smtClean="0"/>
              <a:t>What </a:t>
            </a:r>
            <a:r>
              <a:rPr lang="en-US" sz="2800" b="1" dirty="0" smtClean="0"/>
              <a:t>is the relationship between </a:t>
            </a:r>
            <a:r>
              <a:rPr lang="en-US" sz="2800" b="1" u="sng" dirty="0" smtClean="0"/>
              <a:t>power</a:t>
            </a:r>
            <a:r>
              <a:rPr lang="en-US" sz="2800" b="1" dirty="0" smtClean="0"/>
              <a:t> and: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Sample size?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Standard deviation?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Significance Level?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Effect Size?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93536" y="2930690"/>
            <a:ext cx="4505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https://rpsychologist.com/d3/NHST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551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3291" y="57937"/>
            <a:ext cx="154940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" dirty="0"/>
              <a:t>Achieving </a:t>
            </a:r>
            <a:r>
              <a:rPr spc="-10" dirty="0"/>
              <a:t>desired</a:t>
            </a:r>
            <a:r>
              <a:rPr spc="100" dirty="0"/>
              <a:t> </a:t>
            </a:r>
            <a:r>
              <a:rPr spc="-20" dirty="0"/>
              <a:t>power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14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411" y="426453"/>
            <a:ext cx="4127500" cy="390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50" dirty="0">
                <a:latin typeface="Arial"/>
                <a:cs typeface="Arial"/>
              </a:rPr>
              <a:t>There are </a:t>
            </a:r>
            <a:r>
              <a:rPr sz="1200" spc="-45" dirty="0">
                <a:latin typeface="Arial"/>
                <a:cs typeface="Arial"/>
              </a:rPr>
              <a:t>several </a:t>
            </a:r>
            <a:r>
              <a:rPr sz="1200" spc="-30" dirty="0">
                <a:latin typeface="Arial"/>
                <a:cs typeface="Arial"/>
              </a:rPr>
              <a:t>ways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35" dirty="0">
                <a:latin typeface="Arial"/>
                <a:cs typeface="Arial"/>
              </a:rPr>
              <a:t>increase </a:t>
            </a:r>
            <a:r>
              <a:rPr sz="1200" spc="-10" dirty="0">
                <a:latin typeface="Arial"/>
                <a:cs typeface="Arial"/>
              </a:rPr>
              <a:t>power </a:t>
            </a:r>
            <a:r>
              <a:rPr sz="1200" spc="-45" dirty="0">
                <a:latin typeface="Arial"/>
                <a:cs typeface="Arial"/>
              </a:rPr>
              <a:t>(and </a:t>
            </a:r>
            <a:r>
              <a:rPr sz="1200" spc="-30" dirty="0">
                <a:latin typeface="Arial"/>
                <a:cs typeface="Arial"/>
              </a:rPr>
              <a:t>hence decrease  </a:t>
            </a:r>
            <a:r>
              <a:rPr sz="1200" spc="-75" dirty="0">
                <a:latin typeface="Arial"/>
                <a:cs typeface="Arial"/>
              </a:rPr>
              <a:t>Type </a:t>
            </a:r>
            <a:r>
              <a:rPr sz="1200" spc="-10" dirty="0">
                <a:latin typeface="Arial"/>
                <a:cs typeface="Arial"/>
              </a:rPr>
              <a:t>2 </a:t>
            </a:r>
            <a:r>
              <a:rPr sz="1200" spc="-30" dirty="0">
                <a:latin typeface="Arial"/>
                <a:cs typeface="Arial"/>
              </a:rPr>
              <a:t>error</a:t>
            </a:r>
            <a:r>
              <a:rPr sz="1200" spc="80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rate):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-31569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🆕</a:t>
            </a:r>
            <a:r>
              <a:rPr lang="en-US" dirty="0"/>
              <a:t> 👫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878455">
              <a:lnSpc>
                <a:spcPct val="100000"/>
              </a:lnSpc>
              <a:spcBef>
                <a:spcPts val="135"/>
              </a:spcBef>
            </a:pPr>
            <a:r>
              <a:rPr spc="-5" dirty="0"/>
              <a:t>Achieving </a:t>
            </a:r>
            <a:r>
              <a:rPr spc="-10" dirty="0"/>
              <a:t>desired</a:t>
            </a:r>
            <a:r>
              <a:rPr spc="100" dirty="0"/>
              <a:t> </a:t>
            </a:r>
            <a:r>
              <a:rPr spc="-20" dirty="0"/>
              <a:t>power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14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411" y="426453"/>
            <a:ext cx="4127500" cy="593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50" dirty="0">
                <a:latin typeface="Arial"/>
                <a:cs typeface="Arial"/>
              </a:rPr>
              <a:t>There are </a:t>
            </a:r>
            <a:r>
              <a:rPr sz="1200" spc="-45" dirty="0">
                <a:latin typeface="Arial"/>
                <a:cs typeface="Arial"/>
              </a:rPr>
              <a:t>several </a:t>
            </a:r>
            <a:r>
              <a:rPr sz="1200" spc="-30" dirty="0">
                <a:latin typeface="Arial"/>
                <a:cs typeface="Arial"/>
              </a:rPr>
              <a:t>ways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35" dirty="0">
                <a:latin typeface="Arial"/>
                <a:cs typeface="Arial"/>
              </a:rPr>
              <a:t>increase </a:t>
            </a:r>
            <a:r>
              <a:rPr sz="1200" spc="-10" dirty="0">
                <a:latin typeface="Arial"/>
                <a:cs typeface="Arial"/>
              </a:rPr>
              <a:t>power </a:t>
            </a:r>
            <a:r>
              <a:rPr sz="1200" spc="-45" dirty="0">
                <a:latin typeface="Arial"/>
                <a:cs typeface="Arial"/>
              </a:rPr>
              <a:t>(and </a:t>
            </a:r>
            <a:r>
              <a:rPr sz="1200" spc="-30" dirty="0">
                <a:latin typeface="Arial"/>
                <a:cs typeface="Arial"/>
              </a:rPr>
              <a:t>hence decrease  </a:t>
            </a:r>
            <a:r>
              <a:rPr sz="1200" spc="-75" dirty="0">
                <a:latin typeface="Arial"/>
                <a:cs typeface="Arial"/>
              </a:rPr>
              <a:t>Type </a:t>
            </a:r>
            <a:r>
              <a:rPr sz="1200" spc="-10" dirty="0">
                <a:latin typeface="Arial"/>
                <a:cs typeface="Arial"/>
              </a:rPr>
              <a:t>2 </a:t>
            </a:r>
            <a:r>
              <a:rPr sz="1200" spc="-30" dirty="0">
                <a:latin typeface="Arial"/>
                <a:cs typeface="Arial"/>
              </a:rPr>
              <a:t>error</a:t>
            </a:r>
            <a:r>
              <a:rPr sz="1200" spc="80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rate):</a:t>
            </a:r>
            <a:endParaRPr sz="1200">
              <a:latin typeface="Arial"/>
              <a:cs typeface="Arial"/>
            </a:endParaRPr>
          </a:p>
          <a:p>
            <a:pPr marL="108585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1. </a:t>
            </a:r>
            <a:r>
              <a:rPr sz="1200" spc="-40" dirty="0">
                <a:latin typeface="Arial"/>
                <a:cs typeface="Arial"/>
              </a:rPr>
              <a:t>Increase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sample</a:t>
            </a:r>
            <a:r>
              <a:rPr sz="1200" spc="11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size.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250" y="-31569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🆕</a:t>
            </a:r>
            <a:r>
              <a:rPr lang="en-US" dirty="0"/>
              <a:t> 👫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3291" y="57937"/>
            <a:ext cx="154940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Achieving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desired</a:t>
            </a:r>
            <a:r>
              <a:rPr sz="1050" spc="1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power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14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411" y="426453"/>
            <a:ext cx="4127500" cy="390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50" dirty="0">
                <a:solidFill>
                  <a:srgbClr val="000000"/>
                </a:solidFill>
                <a:latin typeface="Arial"/>
                <a:cs typeface="Arial"/>
              </a:rPr>
              <a:t>There are </a:t>
            </a:r>
            <a:r>
              <a:rPr sz="1200" spc="-45" dirty="0">
                <a:solidFill>
                  <a:srgbClr val="000000"/>
                </a:solidFill>
                <a:latin typeface="Arial"/>
                <a:cs typeface="Arial"/>
              </a:rPr>
              <a:t>several </a:t>
            </a:r>
            <a:r>
              <a:rPr sz="1200" spc="-30" dirty="0">
                <a:solidFill>
                  <a:srgbClr val="000000"/>
                </a:solidFill>
                <a:latin typeface="Arial"/>
                <a:cs typeface="Arial"/>
              </a:rPr>
              <a:t>ways </a:t>
            </a:r>
            <a:r>
              <a:rPr sz="1200" spc="5" dirty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sz="1200" spc="-35" dirty="0">
                <a:solidFill>
                  <a:srgbClr val="000000"/>
                </a:solidFill>
                <a:latin typeface="Arial"/>
                <a:cs typeface="Arial"/>
              </a:rPr>
              <a:t>increase </a:t>
            </a:r>
            <a:r>
              <a:rPr sz="1200" spc="-10" dirty="0">
                <a:solidFill>
                  <a:srgbClr val="000000"/>
                </a:solidFill>
                <a:latin typeface="Arial"/>
                <a:cs typeface="Arial"/>
              </a:rPr>
              <a:t>power </a:t>
            </a:r>
            <a:r>
              <a:rPr sz="1200" spc="-45" dirty="0">
                <a:solidFill>
                  <a:srgbClr val="000000"/>
                </a:solidFill>
                <a:latin typeface="Arial"/>
                <a:cs typeface="Arial"/>
              </a:rPr>
              <a:t>(and </a:t>
            </a:r>
            <a:r>
              <a:rPr sz="1200" spc="-30" dirty="0">
                <a:solidFill>
                  <a:srgbClr val="000000"/>
                </a:solidFill>
                <a:latin typeface="Arial"/>
                <a:cs typeface="Arial"/>
              </a:rPr>
              <a:t>hence decrease  </a:t>
            </a:r>
            <a:r>
              <a:rPr sz="1200" spc="-75" dirty="0">
                <a:solidFill>
                  <a:srgbClr val="000000"/>
                </a:solidFill>
                <a:latin typeface="Arial"/>
                <a:cs typeface="Arial"/>
              </a:rPr>
              <a:t>Type </a:t>
            </a:r>
            <a:r>
              <a:rPr sz="1200" spc="-10" dirty="0">
                <a:solidFill>
                  <a:srgbClr val="000000"/>
                </a:solidFill>
                <a:latin typeface="Arial"/>
                <a:cs typeface="Arial"/>
              </a:rPr>
              <a:t>2 </a:t>
            </a:r>
            <a:r>
              <a:rPr sz="1200" spc="-30" dirty="0">
                <a:solidFill>
                  <a:srgbClr val="000000"/>
                </a:solidFill>
                <a:latin typeface="Arial"/>
                <a:cs typeface="Arial"/>
              </a:rPr>
              <a:t>error</a:t>
            </a:r>
            <a:r>
              <a:rPr sz="12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000000"/>
                </a:solidFill>
                <a:latin typeface="Arial"/>
                <a:cs typeface="Arial"/>
              </a:rPr>
              <a:t>rate):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677" y="812279"/>
            <a:ext cx="4030979" cy="14916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3360" indent="-200660">
              <a:lnSpc>
                <a:spcPct val="100000"/>
              </a:lnSpc>
              <a:spcBef>
                <a:spcPts val="90"/>
              </a:spcBef>
              <a:buClr>
                <a:srgbClr val="024F84"/>
              </a:buClr>
              <a:buFont typeface="Noto Sans CJK JP Regular"/>
              <a:buAutoNum type="arabicPeriod"/>
              <a:tabLst>
                <a:tab pos="213995" algn="l"/>
              </a:tabLst>
            </a:pPr>
            <a:r>
              <a:rPr sz="1200" spc="-40" dirty="0">
                <a:latin typeface="Arial"/>
                <a:cs typeface="Arial"/>
              </a:rPr>
              <a:t>Increase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sample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size.</a:t>
            </a:r>
            <a:endParaRPr sz="1200" dirty="0">
              <a:latin typeface="Arial"/>
              <a:cs typeface="Arial"/>
            </a:endParaRPr>
          </a:p>
          <a:p>
            <a:pPr marL="213360" marR="5080" indent="-200660">
              <a:lnSpc>
                <a:spcPct val="100000"/>
              </a:lnSpc>
              <a:spcBef>
                <a:spcPts val="5"/>
              </a:spcBef>
              <a:buClr>
                <a:srgbClr val="024F84"/>
              </a:buClr>
              <a:buFont typeface="Noto Sans CJK JP Regular"/>
              <a:buAutoNum type="arabicPeriod"/>
              <a:tabLst>
                <a:tab pos="213995" algn="l"/>
              </a:tabLst>
            </a:pPr>
            <a:r>
              <a:rPr sz="1200" spc="-40" dirty="0">
                <a:latin typeface="Arial"/>
                <a:cs typeface="Arial"/>
              </a:rPr>
              <a:t>Decrease </a:t>
            </a:r>
            <a:r>
              <a:rPr sz="1200" spc="-20" dirty="0">
                <a:latin typeface="Arial"/>
                <a:cs typeface="Arial"/>
              </a:rPr>
              <a:t>the standard </a:t>
            </a:r>
            <a:r>
              <a:rPr sz="1200" spc="-30" dirty="0">
                <a:latin typeface="Arial"/>
                <a:cs typeface="Arial"/>
              </a:rPr>
              <a:t>deviation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sample, </a:t>
            </a:r>
            <a:r>
              <a:rPr sz="1200" spc="-15" dirty="0">
                <a:latin typeface="Arial"/>
                <a:cs typeface="Arial"/>
              </a:rPr>
              <a:t>which </a:t>
            </a:r>
            <a:r>
              <a:rPr sz="1200" spc="-40" dirty="0">
                <a:latin typeface="Arial"/>
                <a:cs typeface="Arial"/>
              </a:rPr>
              <a:t>is  </a:t>
            </a:r>
            <a:r>
              <a:rPr sz="1200" spc="-35" dirty="0">
                <a:latin typeface="Arial"/>
                <a:cs typeface="Arial"/>
              </a:rPr>
              <a:t>equivalent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35" dirty="0">
                <a:latin typeface="Arial"/>
                <a:cs typeface="Arial"/>
              </a:rPr>
              <a:t>increasing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sample </a:t>
            </a:r>
            <a:r>
              <a:rPr sz="1200" spc="-45" dirty="0">
                <a:latin typeface="Arial"/>
                <a:cs typeface="Arial"/>
              </a:rPr>
              <a:t>size </a:t>
            </a:r>
            <a:r>
              <a:rPr sz="1200" spc="-50" dirty="0">
                <a:latin typeface="Arial"/>
                <a:cs typeface="Arial"/>
              </a:rPr>
              <a:t>(it </a:t>
            </a:r>
            <a:r>
              <a:rPr sz="1200" spc="-35" dirty="0">
                <a:latin typeface="Arial"/>
                <a:cs typeface="Arial"/>
              </a:rPr>
              <a:t>will </a:t>
            </a:r>
            <a:r>
              <a:rPr sz="1200" spc="-30" dirty="0">
                <a:latin typeface="Arial"/>
                <a:cs typeface="Arial"/>
              </a:rPr>
              <a:t>decrease  </a:t>
            </a:r>
            <a:r>
              <a:rPr sz="1200" spc="-20" dirty="0">
                <a:latin typeface="Arial"/>
                <a:cs typeface="Arial"/>
              </a:rPr>
              <a:t>the standard </a:t>
            </a:r>
            <a:r>
              <a:rPr sz="1200" spc="-40" dirty="0">
                <a:latin typeface="Arial"/>
                <a:cs typeface="Arial"/>
              </a:rPr>
              <a:t>error). </a:t>
            </a:r>
            <a:r>
              <a:rPr sz="1200" spc="-20" dirty="0">
                <a:latin typeface="Arial"/>
                <a:cs typeface="Arial"/>
              </a:rPr>
              <a:t>With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40" dirty="0">
                <a:latin typeface="Arial"/>
                <a:cs typeface="Arial"/>
              </a:rPr>
              <a:t>smaller </a:t>
            </a:r>
            <a:r>
              <a:rPr sz="1200" i="1" spc="10" dirty="0">
                <a:latin typeface="Times New Roman"/>
                <a:cs typeface="Times New Roman"/>
              </a:rPr>
              <a:t>s </a:t>
            </a:r>
            <a:r>
              <a:rPr sz="1200" spc="-20" dirty="0">
                <a:latin typeface="Arial"/>
                <a:cs typeface="Arial"/>
              </a:rPr>
              <a:t>we </a:t>
            </a:r>
            <a:r>
              <a:rPr sz="1200" spc="-45" dirty="0">
                <a:latin typeface="Arial"/>
                <a:cs typeface="Arial"/>
              </a:rPr>
              <a:t>have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15" dirty="0">
                <a:latin typeface="Arial"/>
                <a:cs typeface="Arial"/>
              </a:rPr>
              <a:t>better  </a:t>
            </a:r>
            <a:r>
              <a:rPr sz="1200" spc="-20" dirty="0">
                <a:latin typeface="Arial"/>
                <a:cs typeface="Arial"/>
              </a:rPr>
              <a:t>chance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5" dirty="0">
                <a:latin typeface="Arial"/>
                <a:cs typeface="Arial"/>
              </a:rPr>
              <a:t>distinguishing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40" dirty="0">
                <a:latin typeface="Arial"/>
                <a:cs typeface="Arial"/>
              </a:rPr>
              <a:t>null </a:t>
            </a:r>
            <a:r>
              <a:rPr sz="1200" spc="-45" dirty="0">
                <a:latin typeface="Arial"/>
                <a:cs typeface="Arial"/>
              </a:rPr>
              <a:t>value </a:t>
            </a:r>
            <a:r>
              <a:rPr sz="1200" spc="-25" dirty="0">
                <a:latin typeface="Arial"/>
                <a:cs typeface="Arial"/>
              </a:rPr>
              <a:t>from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observed  </a:t>
            </a:r>
            <a:r>
              <a:rPr sz="1200" spc="-10" dirty="0">
                <a:latin typeface="Arial"/>
                <a:cs typeface="Arial"/>
              </a:rPr>
              <a:t>point </a:t>
            </a:r>
            <a:r>
              <a:rPr sz="1200" spc="-25" dirty="0">
                <a:latin typeface="Arial"/>
                <a:cs typeface="Arial"/>
              </a:rPr>
              <a:t>estimate. </a:t>
            </a:r>
            <a:r>
              <a:rPr sz="1200" spc="-45" dirty="0">
                <a:latin typeface="Arial"/>
                <a:cs typeface="Arial"/>
              </a:rPr>
              <a:t>This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25" dirty="0">
                <a:latin typeface="Arial"/>
                <a:cs typeface="Arial"/>
              </a:rPr>
              <a:t>difﬁcult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40" dirty="0">
                <a:latin typeface="Arial"/>
                <a:cs typeface="Arial"/>
              </a:rPr>
              <a:t>ensure </a:t>
            </a:r>
            <a:r>
              <a:rPr sz="1200" dirty="0">
                <a:latin typeface="Arial"/>
                <a:cs typeface="Arial"/>
              </a:rPr>
              <a:t>but </a:t>
            </a:r>
            <a:r>
              <a:rPr sz="1200" spc="-20" dirty="0">
                <a:latin typeface="Arial"/>
                <a:cs typeface="Arial"/>
              </a:rPr>
              <a:t>cautious  </a:t>
            </a:r>
            <a:r>
              <a:rPr sz="1200" spc="-30" dirty="0">
                <a:latin typeface="Arial"/>
                <a:cs typeface="Arial"/>
              </a:rPr>
              <a:t>measurement </a:t>
            </a:r>
            <a:r>
              <a:rPr sz="1200" spc="-20" dirty="0">
                <a:latin typeface="Arial"/>
                <a:cs typeface="Arial"/>
              </a:rPr>
              <a:t>process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spc="-30" dirty="0">
                <a:latin typeface="Arial"/>
                <a:cs typeface="Arial"/>
              </a:rPr>
              <a:t>limiting </a:t>
            </a:r>
            <a:r>
              <a:rPr sz="1200" spc="-20" dirty="0">
                <a:latin typeface="Arial"/>
                <a:cs typeface="Arial"/>
              </a:rPr>
              <a:t>the population so </a:t>
            </a:r>
            <a:r>
              <a:rPr sz="1200" spc="-10" dirty="0">
                <a:latin typeface="Arial"/>
                <a:cs typeface="Arial"/>
              </a:rPr>
              <a:t>that </a:t>
            </a:r>
            <a:r>
              <a:rPr sz="1200" spc="-15" dirty="0">
                <a:latin typeface="Arial"/>
                <a:cs typeface="Arial"/>
              </a:rPr>
              <a:t>it 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30" dirty="0">
                <a:latin typeface="Arial"/>
                <a:cs typeface="Arial"/>
              </a:rPr>
              <a:t>more </a:t>
            </a:r>
            <a:r>
              <a:rPr sz="1200" spc="-20" dirty="0">
                <a:latin typeface="Arial"/>
                <a:cs typeface="Arial"/>
              </a:rPr>
              <a:t>homogenous </a:t>
            </a:r>
            <a:r>
              <a:rPr sz="1200" spc="-35" dirty="0">
                <a:latin typeface="Arial"/>
                <a:cs typeface="Arial"/>
              </a:rPr>
              <a:t>may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help.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-31569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🆕</a:t>
            </a:r>
            <a:r>
              <a:rPr lang="en-US" dirty="0"/>
              <a:t> 👫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3291" y="57937"/>
            <a:ext cx="154940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Achieving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desired</a:t>
            </a:r>
            <a:r>
              <a:rPr sz="1050" spc="1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power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14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411" y="426453"/>
            <a:ext cx="4127500" cy="390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50" dirty="0">
                <a:solidFill>
                  <a:srgbClr val="000000"/>
                </a:solidFill>
                <a:latin typeface="Arial"/>
                <a:cs typeface="Arial"/>
              </a:rPr>
              <a:t>There are </a:t>
            </a:r>
            <a:r>
              <a:rPr sz="1200" spc="-45" dirty="0">
                <a:solidFill>
                  <a:srgbClr val="000000"/>
                </a:solidFill>
                <a:latin typeface="Arial"/>
                <a:cs typeface="Arial"/>
              </a:rPr>
              <a:t>several </a:t>
            </a:r>
            <a:r>
              <a:rPr sz="1200" spc="-30" dirty="0">
                <a:solidFill>
                  <a:srgbClr val="000000"/>
                </a:solidFill>
                <a:latin typeface="Arial"/>
                <a:cs typeface="Arial"/>
              </a:rPr>
              <a:t>ways </a:t>
            </a:r>
            <a:r>
              <a:rPr sz="1200" spc="5" dirty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sz="1200" spc="-35" dirty="0">
                <a:solidFill>
                  <a:srgbClr val="000000"/>
                </a:solidFill>
                <a:latin typeface="Arial"/>
                <a:cs typeface="Arial"/>
              </a:rPr>
              <a:t>increase </a:t>
            </a:r>
            <a:r>
              <a:rPr sz="1200" spc="-10" dirty="0">
                <a:solidFill>
                  <a:srgbClr val="000000"/>
                </a:solidFill>
                <a:latin typeface="Arial"/>
                <a:cs typeface="Arial"/>
              </a:rPr>
              <a:t>power </a:t>
            </a:r>
            <a:r>
              <a:rPr sz="1200" spc="-45" dirty="0">
                <a:solidFill>
                  <a:srgbClr val="000000"/>
                </a:solidFill>
                <a:latin typeface="Arial"/>
                <a:cs typeface="Arial"/>
              </a:rPr>
              <a:t>(and </a:t>
            </a:r>
            <a:r>
              <a:rPr sz="1200" spc="-30" dirty="0">
                <a:solidFill>
                  <a:srgbClr val="000000"/>
                </a:solidFill>
                <a:latin typeface="Arial"/>
                <a:cs typeface="Arial"/>
              </a:rPr>
              <a:t>hence decrease  </a:t>
            </a:r>
            <a:r>
              <a:rPr sz="1200" spc="-75" dirty="0">
                <a:solidFill>
                  <a:srgbClr val="000000"/>
                </a:solidFill>
                <a:latin typeface="Arial"/>
                <a:cs typeface="Arial"/>
              </a:rPr>
              <a:t>Type </a:t>
            </a:r>
            <a:r>
              <a:rPr sz="1200" spc="-10" dirty="0">
                <a:solidFill>
                  <a:srgbClr val="000000"/>
                </a:solidFill>
                <a:latin typeface="Arial"/>
                <a:cs typeface="Arial"/>
              </a:rPr>
              <a:t>2 </a:t>
            </a:r>
            <a:r>
              <a:rPr sz="1200" spc="-30" dirty="0">
                <a:solidFill>
                  <a:srgbClr val="000000"/>
                </a:solidFill>
                <a:latin typeface="Arial"/>
                <a:cs typeface="Arial"/>
              </a:rPr>
              <a:t>error</a:t>
            </a:r>
            <a:r>
              <a:rPr sz="12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000000"/>
                </a:solidFill>
                <a:latin typeface="Arial"/>
                <a:cs typeface="Arial"/>
              </a:rPr>
              <a:t>rate):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677" y="812279"/>
            <a:ext cx="4030979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3360" indent="-200660">
              <a:lnSpc>
                <a:spcPct val="100000"/>
              </a:lnSpc>
              <a:spcBef>
                <a:spcPts val="90"/>
              </a:spcBef>
              <a:buClr>
                <a:srgbClr val="024F84"/>
              </a:buClr>
              <a:buFont typeface="Noto Sans CJK JP Regular"/>
              <a:buAutoNum type="arabicPeriod"/>
              <a:tabLst>
                <a:tab pos="213995" algn="l"/>
              </a:tabLst>
            </a:pPr>
            <a:r>
              <a:rPr sz="1200" spc="-40" dirty="0">
                <a:latin typeface="Arial"/>
                <a:cs typeface="Arial"/>
              </a:rPr>
              <a:t>Increase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sample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spc="-35" dirty="0" smtClean="0">
                <a:latin typeface="Arial"/>
                <a:cs typeface="Arial"/>
              </a:rPr>
              <a:t>size</a:t>
            </a:r>
            <a:r>
              <a:rPr lang="en-US" sz="1200" spc="-35" dirty="0" smtClean="0">
                <a:latin typeface="Arial"/>
                <a:cs typeface="Arial"/>
              </a:rPr>
              <a:t>(s)</a:t>
            </a:r>
            <a:r>
              <a:rPr sz="1200" spc="-35" dirty="0" smtClean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213360" marR="5080" indent="-200660">
              <a:lnSpc>
                <a:spcPct val="100000"/>
              </a:lnSpc>
              <a:spcBef>
                <a:spcPts val="5"/>
              </a:spcBef>
              <a:buClr>
                <a:srgbClr val="024F84"/>
              </a:buClr>
              <a:buFont typeface="Noto Sans CJK JP Regular"/>
              <a:buAutoNum type="arabicPeriod"/>
              <a:tabLst>
                <a:tab pos="213995" algn="l"/>
              </a:tabLst>
            </a:pPr>
            <a:r>
              <a:rPr sz="1200" spc="-40" dirty="0">
                <a:latin typeface="Arial"/>
                <a:cs typeface="Arial"/>
              </a:rPr>
              <a:t>Decrease </a:t>
            </a:r>
            <a:r>
              <a:rPr sz="1200" spc="-20" dirty="0">
                <a:latin typeface="Arial"/>
                <a:cs typeface="Arial"/>
              </a:rPr>
              <a:t>the standard </a:t>
            </a:r>
            <a:r>
              <a:rPr sz="1200" spc="-30" dirty="0" smtClean="0">
                <a:latin typeface="Arial"/>
                <a:cs typeface="Arial"/>
              </a:rPr>
              <a:t>deviation</a:t>
            </a:r>
            <a:r>
              <a:rPr lang="en-US" sz="1200" spc="-30" dirty="0" smtClean="0">
                <a:latin typeface="Arial"/>
                <a:cs typeface="Arial"/>
              </a:rPr>
              <a:t>(s)</a:t>
            </a:r>
            <a:r>
              <a:rPr sz="1200" spc="-30" dirty="0" smtClean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 smtClean="0">
                <a:latin typeface="Arial"/>
                <a:cs typeface="Arial"/>
              </a:rPr>
              <a:t>sample</a:t>
            </a:r>
            <a:r>
              <a:rPr lang="en-US" sz="1200" spc="-25" dirty="0" smtClean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5696"/>
            <a:ext cx="2972321" cy="1652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2250" y="1183105"/>
            <a:ext cx="17504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Can we see why in this example?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/>
              <a:t>Both changes would decrease the spread (SE) of both of these sampling distributions.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/>
              <a:t>The “cut-off value” 0.42 would decrease to something lower, and a higher percentage of values in the distribution on the right would be higher than this new “cut-off value”.</a:t>
            </a:r>
          </a:p>
        </p:txBody>
      </p:sp>
      <p:sp>
        <p:nvSpPr>
          <p:cNvPr id="8" name="Rectangle 7"/>
          <p:cNvSpPr/>
          <p:nvPr/>
        </p:nvSpPr>
        <p:spPr>
          <a:xfrm>
            <a:off x="95250" y="-31569"/>
            <a:ext cx="95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🆕</a:t>
            </a:r>
            <a:r>
              <a:rPr lang="en-US" dirty="0"/>
              <a:t> </a:t>
            </a:r>
            <a:r>
              <a:rPr lang="en-US" dirty="0" smtClean="0"/>
              <a:t>👫</a:t>
            </a:r>
            <a:r>
              <a:rPr lang="en-US" spc="20" dirty="0">
                <a:latin typeface="Arial"/>
                <a:cs typeface="Arial"/>
              </a:rPr>
              <a:t> ⚙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69437" y="1280160"/>
                <a:ext cx="1334724" cy="436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 smtClean="0"/>
                  <a:t>SE=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sz="11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ar-AE" sz="1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ar-AE" sz="11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ar-AE" sz="11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ar-AE" sz="11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𝑒𝑤</m:t>
                                </m:r>
                              </m:sub>
                              <m:sup>
                                <m:r>
                                  <a:rPr lang="ar-AE" sz="11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ar-AE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1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𝑛𝑒𝑤</m:t>
                                </m:r>
                              </m:sub>
                            </m:sSub>
                          </m:den>
                        </m:f>
                        <m:r>
                          <a:rPr lang="ar-AE" sz="11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ar-AE" sz="1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ar-AE" sz="11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ar-AE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𝑐𝑢𝑟𝑟𝑒𝑛𝑡</m:t>
                                </m:r>
                              </m:sub>
                              <m:sup>
                                <m:r>
                                  <a:rPr lang="ar-AE" sz="11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ar-AE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1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𝑐𝑢𝑟𝑟𝑒𝑛𝑡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sz="11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37" y="1280160"/>
                <a:ext cx="1334724" cy="4367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25032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3291" y="57937"/>
            <a:ext cx="154940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Achieving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desired</a:t>
            </a:r>
            <a:r>
              <a:rPr sz="1050" spc="1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power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14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411" y="426453"/>
            <a:ext cx="4127500" cy="390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50" dirty="0">
                <a:solidFill>
                  <a:srgbClr val="000000"/>
                </a:solidFill>
                <a:latin typeface="Arial"/>
                <a:cs typeface="Arial"/>
              </a:rPr>
              <a:t>There are </a:t>
            </a:r>
            <a:r>
              <a:rPr sz="1200" spc="-45" dirty="0">
                <a:solidFill>
                  <a:srgbClr val="000000"/>
                </a:solidFill>
                <a:latin typeface="Arial"/>
                <a:cs typeface="Arial"/>
              </a:rPr>
              <a:t>several </a:t>
            </a:r>
            <a:r>
              <a:rPr sz="1200" spc="-30" dirty="0">
                <a:solidFill>
                  <a:srgbClr val="000000"/>
                </a:solidFill>
                <a:latin typeface="Arial"/>
                <a:cs typeface="Arial"/>
              </a:rPr>
              <a:t>ways </a:t>
            </a:r>
            <a:r>
              <a:rPr sz="1200" spc="5" dirty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sz="1200" spc="-35" dirty="0">
                <a:solidFill>
                  <a:srgbClr val="000000"/>
                </a:solidFill>
                <a:latin typeface="Arial"/>
                <a:cs typeface="Arial"/>
              </a:rPr>
              <a:t>increase </a:t>
            </a:r>
            <a:r>
              <a:rPr sz="1200" spc="-10" dirty="0">
                <a:solidFill>
                  <a:srgbClr val="000000"/>
                </a:solidFill>
                <a:latin typeface="Arial"/>
                <a:cs typeface="Arial"/>
              </a:rPr>
              <a:t>power </a:t>
            </a:r>
            <a:r>
              <a:rPr sz="1200" spc="-45" dirty="0">
                <a:solidFill>
                  <a:srgbClr val="000000"/>
                </a:solidFill>
                <a:latin typeface="Arial"/>
                <a:cs typeface="Arial"/>
              </a:rPr>
              <a:t>(and </a:t>
            </a:r>
            <a:r>
              <a:rPr sz="1200" spc="-30" dirty="0">
                <a:solidFill>
                  <a:srgbClr val="000000"/>
                </a:solidFill>
                <a:latin typeface="Arial"/>
                <a:cs typeface="Arial"/>
              </a:rPr>
              <a:t>hence decrease  </a:t>
            </a:r>
            <a:r>
              <a:rPr sz="1200" spc="-75" dirty="0">
                <a:solidFill>
                  <a:srgbClr val="000000"/>
                </a:solidFill>
                <a:latin typeface="Arial"/>
                <a:cs typeface="Arial"/>
              </a:rPr>
              <a:t>Type </a:t>
            </a:r>
            <a:r>
              <a:rPr sz="1200" spc="-10" dirty="0">
                <a:solidFill>
                  <a:srgbClr val="000000"/>
                </a:solidFill>
                <a:latin typeface="Arial"/>
                <a:cs typeface="Arial"/>
              </a:rPr>
              <a:t>2 </a:t>
            </a:r>
            <a:r>
              <a:rPr sz="1200" spc="-30" dirty="0">
                <a:solidFill>
                  <a:srgbClr val="000000"/>
                </a:solidFill>
                <a:latin typeface="Arial"/>
                <a:cs typeface="Arial"/>
              </a:rPr>
              <a:t>error</a:t>
            </a:r>
            <a:r>
              <a:rPr sz="12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000000"/>
                </a:solidFill>
                <a:latin typeface="Arial"/>
                <a:cs typeface="Arial"/>
              </a:rPr>
              <a:t>rate):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677" y="812279"/>
            <a:ext cx="4030979" cy="2042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3360" indent="-200660">
              <a:lnSpc>
                <a:spcPct val="100000"/>
              </a:lnSpc>
              <a:spcBef>
                <a:spcPts val="90"/>
              </a:spcBef>
              <a:buClr>
                <a:srgbClr val="024F84"/>
              </a:buClr>
              <a:buFont typeface="Noto Sans CJK JP Regular"/>
              <a:buAutoNum type="arabicPeriod"/>
              <a:tabLst>
                <a:tab pos="213995" algn="l"/>
              </a:tabLst>
            </a:pPr>
            <a:r>
              <a:rPr sz="1200" spc="-40" dirty="0">
                <a:latin typeface="Arial"/>
                <a:cs typeface="Arial"/>
              </a:rPr>
              <a:t>Increase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sample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size.</a:t>
            </a:r>
            <a:endParaRPr sz="1200">
              <a:latin typeface="Arial"/>
              <a:cs typeface="Arial"/>
            </a:endParaRPr>
          </a:p>
          <a:p>
            <a:pPr marL="213360" marR="5080" indent="-200660">
              <a:lnSpc>
                <a:spcPct val="100000"/>
              </a:lnSpc>
              <a:spcBef>
                <a:spcPts val="5"/>
              </a:spcBef>
              <a:buClr>
                <a:srgbClr val="024F84"/>
              </a:buClr>
              <a:buFont typeface="Noto Sans CJK JP Regular"/>
              <a:buAutoNum type="arabicPeriod"/>
              <a:tabLst>
                <a:tab pos="213995" algn="l"/>
              </a:tabLst>
            </a:pPr>
            <a:r>
              <a:rPr sz="1200" spc="-40" dirty="0">
                <a:latin typeface="Arial"/>
                <a:cs typeface="Arial"/>
              </a:rPr>
              <a:t>Decrease </a:t>
            </a:r>
            <a:r>
              <a:rPr sz="1200" spc="-20" dirty="0">
                <a:latin typeface="Arial"/>
                <a:cs typeface="Arial"/>
              </a:rPr>
              <a:t>the standard </a:t>
            </a:r>
            <a:r>
              <a:rPr sz="1200" spc="-30" dirty="0">
                <a:latin typeface="Arial"/>
                <a:cs typeface="Arial"/>
              </a:rPr>
              <a:t>deviation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sample, </a:t>
            </a:r>
            <a:r>
              <a:rPr sz="1200" spc="-15" dirty="0">
                <a:latin typeface="Arial"/>
                <a:cs typeface="Arial"/>
              </a:rPr>
              <a:t>which </a:t>
            </a:r>
            <a:r>
              <a:rPr sz="1200" spc="-40" dirty="0">
                <a:latin typeface="Arial"/>
                <a:cs typeface="Arial"/>
              </a:rPr>
              <a:t>is  </a:t>
            </a:r>
            <a:r>
              <a:rPr sz="1200" spc="-35" dirty="0">
                <a:latin typeface="Arial"/>
                <a:cs typeface="Arial"/>
              </a:rPr>
              <a:t>equivalent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35" dirty="0">
                <a:latin typeface="Arial"/>
                <a:cs typeface="Arial"/>
              </a:rPr>
              <a:t>increasing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sample </a:t>
            </a:r>
            <a:r>
              <a:rPr sz="1200" spc="-45" dirty="0">
                <a:latin typeface="Arial"/>
                <a:cs typeface="Arial"/>
              </a:rPr>
              <a:t>size </a:t>
            </a:r>
            <a:r>
              <a:rPr sz="1200" spc="-50" dirty="0">
                <a:latin typeface="Arial"/>
                <a:cs typeface="Arial"/>
              </a:rPr>
              <a:t>(it </a:t>
            </a:r>
            <a:r>
              <a:rPr sz="1200" spc="-35" dirty="0">
                <a:latin typeface="Arial"/>
                <a:cs typeface="Arial"/>
              </a:rPr>
              <a:t>will </a:t>
            </a:r>
            <a:r>
              <a:rPr sz="1200" spc="-30" dirty="0">
                <a:latin typeface="Arial"/>
                <a:cs typeface="Arial"/>
              </a:rPr>
              <a:t>decrease  </a:t>
            </a:r>
            <a:r>
              <a:rPr sz="1200" spc="-20" dirty="0">
                <a:latin typeface="Arial"/>
                <a:cs typeface="Arial"/>
              </a:rPr>
              <a:t>the standard </a:t>
            </a:r>
            <a:r>
              <a:rPr sz="1200" spc="-40" dirty="0">
                <a:latin typeface="Arial"/>
                <a:cs typeface="Arial"/>
              </a:rPr>
              <a:t>error). </a:t>
            </a:r>
            <a:r>
              <a:rPr sz="1200" spc="-20" dirty="0">
                <a:latin typeface="Arial"/>
                <a:cs typeface="Arial"/>
              </a:rPr>
              <a:t>With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40" dirty="0">
                <a:latin typeface="Arial"/>
                <a:cs typeface="Arial"/>
              </a:rPr>
              <a:t>smaller </a:t>
            </a:r>
            <a:r>
              <a:rPr sz="1200" i="1" spc="10" dirty="0">
                <a:latin typeface="Times New Roman"/>
                <a:cs typeface="Times New Roman"/>
              </a:rPr>
              <a:t>s </a:t>
            </a:r>
            <a:r>
              <a:rPr sz="1200" spc="-20" dirty="0">
                <a:latin typeface="Arial"/>
                <a:cs typeface="Arial"/>
              </a:rPr>
              <a:t>we </a:t>
            </a:r>
            <a:r>
              <a:rPr sz="1200" spc="-45" dirty="0">
                <a:latin typeface="Arial"/>
                <a:cs typeface="Arial"/>
              </a:rPr>
              <a:t>have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15" dirty="0">
                <a:latin typeface="Arial"/>
                <a:cs typeface="Arial"/>
              </a:rPr>
              <a:t>better  </a:t>
            </a:r>
            <a:r>
              <a:rPr sz="1200" spc="-20" dirty="0">
                <a:latin typeface="Arial"/>
                <a:cs typeface="Arial"/>
              </a:rPr>
              <a:t>chance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5" dirty="0">
                <a:latin typeface="Arial"/>
                <a:cs typeface="Arial"/>
              </a:rPr>
              <a:t>distinguishing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40" dirty="0">
                <a:latin typeface="Arial"/>
                <a:cs typeface="Arial"/>
              </a:rPr>
              <a:t>null </a:t>
            </a:r>
            <a:r>
              <a:rPr sz="1200" spc="-45" dirty="0">
                <a:latin typeface="Arial"/>
                <a:cs typeface="Arial"/>
              </a:rPr>
              <a:t>value </a:t>
            </a:r>
            <a:r>
              <a:rPr sz="1200" spc="-25" dirty="0">
                <a:latin typeface="Arial"/>
                <a:cs typeface="Arial"/>
              </a:rPr>
              <a:t>from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observed  </a:t>
            </a:r>
            <a:r>
              <a:rPr sz="1200" spc="-10" dirty="0">
                <a:latin typeface="Arial"/>
                <a:cs typeface="Arial"/>
              </a:rPr>
              <a:t>point </a:t>
            </a:r>
            <a:r>
              <a:rPr sz="1200" spc="-25" dirty="0">
                <a:latin typeface="Arial"/>
                <a:cs typeface="Arial"/>
              </a:rPr>
              <a:t>estimate. </a:t>
            </a:r>
            <a:r>
              <a:rPr sz="1200" spc="-45" dirty="0">
                <a:latin typeface="Arial"/>
                <a:cs typeface="Arial"/>
              </a:rPr>
              <a:t>This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25" dirty="0">
                <a:latin typeface="Arial"/>
                <a:cs typeface="Arial"/>
              </a:rPr>
              <a:t>difﬁcult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40" dirty="0">
                <a:latin typeface="Arial"/>
                <a:cs typeface="Arial"/>
              </a:rPr>
              <a:t>ensure </a:t>
            </a:r>
            <a:r>
              <a:rPr sz="1200" dirty="0">
                <a:latin typeface="Arial"/>
                <a:cs typeface="Arial"/>
              </a:rPr>
              <a:t>but </a:t>
            </a:r>
            <a:r>
              <a:rPr sz="1200" spc="-20" dirty="0">
                <a:latin typeface="Arial"/>
                <a:cs typeface="Arial"/>
              </a:rPr>
              <a:t>cautious  </a:t>
            </a:r>
            <a:r>
              <a:rPr sz="1200" spc="-30" dirty="0">
                <a:latin typeface="Arial"/>
                <a:cs typeface="Arial"/>
              </a:rPr>
              <a:t>measurement </a:t>
            </a:r>
            <a:r>
              <a:rPr sz="1200" spc="-20" dirty="0">
                <a:latin typeface="Arial"/>
                <a:cs typeface="Arial"/>
              </a:rPr>
              <a:t>process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spc="-30" dirty="0">
                <a:latin typeface="Arial"/>
                <a:cs typeface="Arial"/>
              </a:rPr>
              <a:t>limiting </a:t>
            </a:r>
            <a:r>
              <a:rPr sz="1200" spc="-20" dirty="0">
                <a:latin typeface="Arial"/>
                <a:cs typeface="Arial"/>
              </a:rPr>
              <a:t>the population so </a:t>
            </a:r>
            <a:r>
              <a:rPr sz="1200" spc="-10" dirty="0">
                <a:latin typeface="Arial"/>
                <a:cs typeface="Arial"/>
              </a:rPr>
              <a:t>that </a:t>
            </a:r>
            <a:r>
              <a:rPr sz="1200" spc="-15" dirty="0">
                <a:latin typeface="Arial"/>
                <a:cs typeface="Arial"/>
              </a:rPr>
              <a:t>it 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30" dirty="0">
                <a:latin typeface="Arial"/>
                <a:cs typeface="Arial"/>
              </a:rPr>
              <a:t>more </a:t>
            </a:r>
            <a:r>
              <a:rPr sz="1200" spc="-20" dirty="0">
                <a:latin typeface="Arial"/>
                <a:cs typeface="Arial"/>
              </a:rPr>
              <a:t>homogenous </a:t>
            </a:r>
            <a:r>
              <a:rPr sz="1200" spc="-35" dirty="0">
                <a:latin typeface="Arial"/>
                <a:cs typeface="Arial"/>
              </a:rPr>
              <a:t>may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help.</a:t>
            </a:r>
            <a:endParaRPr sz="1200">
              <a:latin typeface="Arial"/>
              <a:cs typeface="Arial"/>
            </a:endParaRPr>
          </a:p>
          <a:p>
            <a:pPr marL="213360" marR="97790" indent="-200660" algn="just">
              <a:lnSpc>
                <a:spcPct val="100000"/>
              </a:lnSpc>
              <a:spcBef>
                <a:spcPts val="30"/>
              </a:spcBef>
              <a:buClr>
                <a:srgbClr val="024F84"/>
              </a:buClr>
              <a:buFont typeface="Noto Sans CJK JP Regular"/>
              <a:buAutoNum type="arabicPeriod"/>
              <a:tabLst>
                <a:tab pos="213995" algn="l"/>
              </a:tabLst>
            </a:pPr>
            <a:r>
              <a:rPr sz="1200" spc="-40" dirty="0">
                <a:latin typeface="Arial"/>
                <a:cs typeface="Arial"/>
              </a:rPr>
              <a:t>Increase </a:t>
            </a:r>
            <a:r>
              <a:rPr sz="1200" i="1" spc="55" dirty="0">
                <a:latin typeface="Times New Roman"/>
                <a:cs typeface="Times New Roman"/>
              </a:rPr>
              <a:t>α</a:t>
            </a:r>
            <a:r>
              <a:rPr sz="1200" spc="55" dirty="0">
                <a:latin typeface="Arial"/>
                <a:cs typeface="Arial"/>
              </a:rPr>
              <a:t>, </a:t>
            </a:r>
            <a:r>
              <a:rPr sz="1200" spc="-15" dirty="0">
                <a:latin typeface="Arial"/>
                <a:cs typeface="Arial"/>
              </a:rPr>
              <a:t>which </a:t>
            </a:r>
            <a:r>
              <a:rPr sz="1200" spc="-35" dirty="0">
                <a:latin typeface="Arial"/>
                <a:cs typeface="Arial"/>
              </a:rPr>
              <a:t>will </a:t>
            </a:r>
            <a:r>
              <a:rPr sz="1200" spc="-30" dirty="0">
                <a:latin typeface="Arial"/>
                <a:cs typeface="Arial"/>
              </a:rPr>
              <a:t>make </a:t>
            </a:r>
            <a:r>
              <a:rPr sz="1200" spc="-15" dirty="0">
                <a:latin typeface="Arial"/>
                <a:cs typeface="Arial"/>
              </a:rPr>
              <a:t>it </a:t>
            </a:r>
            <a:r>
              <a:rPr sz="1200" spc="-30" dirty="0">
                <a:latin typeface="Arial"/>
                <a:cs typeface="Arial"/>
              </a:rPr>
              <a:t>more </a:t>
            </a:r>
            <a:r>
              <a:rPr sz="1200" spc="-45" dirty="0">
                <a:latin typeface="Arial"/>
                <a:cs typeface="Arial"/>
              </a:rPr>
              <a:t>likely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30" dirty="0">
                <a:latin typeface="Arial"/>
                <a:cs typeface="Arial"/>
              </a:rPr>
              <a:t>reject </a:t>
            </a:r>
            <a:r>
              <a:rPr sz="1200" i="1" spc="10" dirty="0">
                <a:latin typeface="Times New Roman"/>
                <a:cs typeface="Times New Roman"/>
              </a:rPr>
              <a:t>H</a:t>
            </a:r>
            <a:r>
              <a:rPr sz="1200" spc="15" baseline="-13888" dirty="0">
                <a:latin typeface="Times New Roman"/>
                <a:cs typeface="Times New Roman"/>
              </a:rPr>
              <a:t>0 </a:t>
            </a:r>
            <a:r>
              <a:rPr sz="1200" spc="-30" dirty="0">
                <a:latin typeface="Arial"/>
                <a:cs typeface="Arial"/>
              </a:rPr>
              <a:t>(but  </a:t>
            </a:r>
            <a:r>
              <a:rPr sz="1200" spc="-20" dirty="0">
                <a:latin typeface="Arial"/>
                <a:cs typeface="Arial"/>
              </a:rPr>
              <a:t>note </a:t>
            </a:r>
            <a:r>
              <a:rPr sz="1200" spc="-10" dirty="0">
                <a:latin typeface="Arial"/>
                <a:cs typeface="Arial"/>
              </a:rPr>
              <a:t>that </a:t>
            </a:r>
            <a:r>
              <a:rPr sz="1200" spc="-25" dirty="0">
                <a:latin typeface="Arial"/>
                <a:cs typeface="Arial"/>
              </a:rPr>
              <a:t>this </a:t>
            </a:r>
            <a:r>
              <a:rPr sz="1200" spc="-35" dirty="0">
                <a:latin typeface="Arial"/>
                <a:cs typeface="Arial"/>
              </a:rPr>
              <a:t>has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side </a:t>
            </a:r>
            <a:r>
              <a:rPr sz="1200" spc="-25" dirty="0">
                <a:latin typeface="Arial"/>
                <a:cs typeface="Arial"/>
              </a:rPr>
              <a:t>effect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35" dirty="0">
                <a:latin typeface="Arial"/>
                <a:cs typeface="Arial"/>
              </a:rPr>
              <a:t>increasing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75" dirty="0">
                <a:latin typeface="Arial"/>
                <a:cs typeface="Arial"/>
              </a:rPr>
              <a:t>Type </a:t>
            </a:r>
            <a:r>
              <a:rPr sz="1200" spc="-10" dirty="0">
                <a:latin typeface="Arial"/>
                <a:cs typeface="Arial"/>
              </a:rPr>
              <a:t>1  </a:t>
            </a:r>
            <a:r>
              <a:rPr sz="1200" spc="-30" dirty="0">
                <a:latin typeface="Arial"/>
                <a:cs typeface="Arial"/>
              </a:rPr>
              <a:t>error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rate).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-31569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🆕</a:t>
            </a:r>
            <a:r>
              <a:rPr lang="en-US" dirty="0"/>
              <a:t> 👫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3291" y="57937"/>
            <a:ext cx="154940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Achieving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desired</a:t>
            </a:r>
            <a:r>
              <a:rPr sz="1050" spc="1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power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14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411" y="426453"/>
            <a:ext cx="4127500" cy="390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50" dirty="0">
                <a:solidFill>
                  <a:srgbClr val="000000"/>
                </a:solidFill>
                <a:latin typeface="Arial"/>
                <a:cs typeface="Arial"/>
              </a:rPr>
              <a:t>There are </a:t>
            </a:r>
            <a:r>
              <a:rPr sz="1200" spc="-45" dirty="0">
                <a:solidFill>
                  <a:srgbClr val="000000"/>
                </a:solidFill>
                <a:latin typeface="Arial"/>
                <a:cs typeface="Arial"/>
              </a:rPr>
              <a:t>several </a:t>
            </a:r>
            <a:r>
              <a:rPr sz="1200" spc="-30" dirty="0">
                <a:solidFill>
                  <a:srgbClr val="000000"/>
                </a:solidFill>
                <a:latin typeface="Arial"/>
                <a:cs typeface="Arial"/>
              </a:rPr>
              <a:t>ways </a:t>
            </a:r>
            <a:r>
              <a:rPr sz="1200" spc="5" dirty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sz="1200" spc="-35" dirty="0">
                <a:solidFill>
                  <a:srgbClr val="000000"/>
                </a:solidFill>
                <a:latin typeface="Arial"/>
                <a:cs typeface="Arial"/>
              </a:rPr>
              <a:t>increase </a:t>
            </a:r>
            <a:r>
              <a:rPr sz="1200" spc="-10" dirty="0">
                <a:solidFill>
                  <a:srgbClr val="000000"/>
                </a:solidFill>
                <a:latin typeface="Arial"/>
                <a:cs typeface="Arial"/>
              </a:rPr>
              <a:t>power </a:t>
            </a:r>
            <a:r>
              <a:rPr sz="1200" spc="-45" dirty="0">
                <a:solidFill>
                  <a:srgbClr val="000000"/>
                </a:solidFill>
                <a:latin typeface="Arial"/>
                <a:cs typeface="Arial"/>
              </a:rPr>
              <a:t>(and </a:t>
            </a:r>
            <a:r>
              <a:rPr sz="1200" spc="-30" dirty="0">
                <a:solidFill>
                  <a:srgbClr val="000000"/>
                </a:solidFill>
                <a:latin typeface="Arial"/>
                <a:cs typeface="Arial"/>
              </a:rPr>
              <a:t>hence decrease  </a:t>
            </a:r>
            <a:r>
              <a:rPr sz="1200" spc="-75" dirty="0">
                <a:solidFill>
                  <a:srgbClr val="000000"/>
                </a:solidFill>
                <a:latin typeface="Arial"/>
                <a:cs typeface="Arial"/>
              </a:rPr>
              <a:t>Type </a:t>
            </a:r>
            <a:r>
              <a:rPr sz="1200" spc="-10" dirty="0">
                <a:solidFill>
                  <a:srgbClr val="000000"/>
                </a:solidFill>
                <a:latin typeface="Arial"/>
                <a:cs typeface="Arial"/>
              </a:rPr>
              <a:t>2 </a:t>
            </a:r>
            <a:r>
              <a:rPr sz="1200" spc="-30" dirty="0">
                <a:solidFill>
                  <a:srgbClr val="000000"/>
                </a:solidFill>
                <a:latin typeface="Arial"/>
                <a:cs typeface="Arial"/>
              </a:rPr>
              <a:t>error</a:t>
            </a:r>
            <a:r>
              <a:rPr sz="12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000000"/>
                </a:solidFill>
                <a:latin typeface="Arial"/>
                <a:cs typeface="Arial"/>
              </a:rPr>
              <a:t>rate):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677" y="812279"/>
            <a:ext cx="4030979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97790" algn="just">
              <a:lnSpc>
                <a:spcPct val="100000"/>
              </a:lnSpc>
              <a:spcBef>
                <a:spcPts val="30"/>
              </a:spcBef>
              <a:buClr>
                <a:srgbClr val="024F84"/>
              </a:buClr>
              <a:tabLst>
                <a:tab pos="213995" algn="l"/>
              </a:tabLst>
            </a:pPr>
            <a:r>
              <a:rPr lang="en-US" sz="1200" spc="-40" dirty="0" smtClean="0">
                <a:latin typeface="Arial"/>
                <a:cs typeface="Arial"/>
              </a:rPr>
              <a:t>3. </a:t>
            </a:r>
            <a:r>
              <a:rPr sz="1200" spc="-40" dirty="0" smtClean="0">
                <a:latin typeface="Arial"/>
                <a:cs typeface="Arial"/>
              </a:rPr>
              <a:t>Increase </a:t>
            </a:r>
            <a:r>
              <a:rPr sz="1200" i="1" spc="55" dirty="0">
                <a:latin typeface="Times New Roman"/>
                <a:cs typeface="Times New Roman"/>
              </a:rPr>
              <a:t>α</a:t>
            </a:r>
            <a:r>
              <a:rPr sz="1200" spc="55" dirty="0">
                <a:latin typeface="Arial"/>
                <a:cs typeface="Arial"/>
              </a:rPr>
              <a:t>, </a:t>
            </a:r>
            <a:r>
              <a:rPr sz="1200" spc="-15" dirty="0">
                <a:latin typeface="Arial"/>
                <a:cs typeface="Arial"/>
              </a:rPr>
              <a:t>which </a:t>
            </a:r>
            <a:r>
              <a:rPr sz="1200" spc="-35" dirty="0">
                <a:latin typeface="Arial"/>
                <a:cs typeface="Arial"/>
              </a:rPr>
              <a:t>will </a:t>
            </a:r>
            <a:r>
              <a:rPr sz="1200" spc="-30" dirty="0">
                <a:latin typeface="Arial"/>
                <a:cs typeface="Arial"/>
              </a:rPr>
              <a:t>make </a:t>
            </a:r>
            <a:r>
              <a:rPr sz="1200" spc="-15" dirty="0">
                <a:latin typeface="Arial"/>
                <a:cs typeface="Arial"/>
              </a:rPr>
              <a:t>it </a:t>
            </a:r>
            <a:r>
              <a:rPr sz="1200" spc="-30" dirty="0">
                <a:latin typeface="Arial"/>
                <a:cs typeface="Arial"/>
              </a:rPr>
              <a:t>more </a:t>
            </a:r>
            <a:r>
              <a:rPr sz="1200" spc="-45" dirty="0">
                <a:latin typeface="Arial"/>
                <a:cs typeface="Arial"/>
              </a:rPr>
              <a:t>likely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30" dirty="0">
                <a:latin typeface="Arial"/>
                <a:cs typeface="Arial"/>
              </a:rPr>
              <a:t>reject </a:t>
            </a:r>
            <a:r>
              <a:rPr sz="1200" i="1" spc="10" dirty="0">
                <a:latin typeface="Times New Roman"/>
                <a:cs typeface="Times New Roman"/>
              </a:rPr>
              <a:t>H</a:t>
            </a:r>
            <a:r>
              <a:rPr sz="1200" spc="15" baseline="-13888" dirty="0">
                <a:latin typeface="Times New Roman"/>
                <a:cs typeface="Times New Roman"/>
              </a:rPr>
              <a:t>0 </a:t>
            </a:r>
            <a:r>
              <a:rPr sz="1200" spc="-30" dirty="0">
                <a:latin typeface="Arial"/>
                <a:cs typeface="Arial"/>
              </a:rPr>
              <a:t>(but  </a:t>
            </a:r>
            <a:r>
              <a:rPr sz="1200" spc="-20" dirty="0">
                <a:latin typeface="Arial"/>
                <a:cs typeface="Arial"/>
              </a:rPr>
              <a:t>note </a:t>
            </a:r>
            <a:r>
              <a:rPr sz="1200" spc="-10" dirty="0">
                <a:latin typeface="Arial"/>
                <a:cs typeface="Arial"/>
              </a:rPr>
              <a:t>that </a:t>
            </a:r>
            <a:r>
              <a:rPr sz="1200" spc="-25" dirty="0">
                <a:latin typeface="Arial"/>
                <a:cs typeface="Arial"/>
              </a:rPr>
              <a:t>this </a:t>
            </a:r>
            <a:r>
              <a:rPr sz="1200" spc="-35" dirty="0">
                <a:latin typeface="Arial"/>
                <a:cs typeface="Arial"/>
              </a:rPr>
              <a:t>has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side </a:t>
            </a:r>
            <a:r>
              <a:rPr sz="1200" spc="-25" dirty="0">
                <a:latin typeface="Arial"/>
                <a:cs typeface="Arial"/>
              </a:rPr>
              <a:t>effect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35" dirty="0">
                <a:latin typeface="Arial"/>
                <a:cs typeface="Arial"/>
              </a:rPr>
              <a:t>increasing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75" dirty="0">
                <a:latin typeface="Arial"/>
                <a:cs typeface="Arial"/>
              </a:rPr>
              <a:t>Type </a:t>
            </a:r>
            <a:r>
              <a:rPr sz="1200" spc="-10" dirty="0">
                <a:latin typeface="Arial"/>
                <a:cs typeface="Arial"/>
              </a:rPr>
              <a:t>1  </a:t>
            </a:r>
            <a:r>
              <a:rPr sz="1200" spc="-30" dirty="0">
                <a:latin typeface="Arial"/>
                <a:cs typeface="Arial"/>
              </a:rPr>
              <a:t>error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rate).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14</a:t>
            </a:r>
            <a:endParaRPr sz="800">
              <a:latin typeface="Noto Sans CJK JP Regular"/>
              <a:cs typeface="Noto Sans CJK JP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5696"/>
            <a:ext cx="2972321" cy="16525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2250" y="1183105"/>
            <a:ext cx="175044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Can we see why in this example?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/>
              <a:t>The “cut-off value” 0.42 would decrease to something lower, and thus a higher percentage of values in the distribution on the right would be higher than this new “cut-off value”.</a:t>
            </a:r>
          </a:p>
        </p:txBody>
      </p:sp>
      <p:sp>
        <p:nvSpPr>
          <p:cNvPr id="9" name="Rectangle 8"/>
          <p:cNvSpPr/>
          <p:nvPr/>
        </p:nvSpPr>
        <p:spPr>
          <a:xfrm>
            <a:off x="95250" y="-31569"/>
            <a:ext cx="95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🆕</a:t>
            </a:r>
            <a:r>
              <a:rPr lang="en-US" dirty="0"/>
              <a:t> </a:t>
            </a:r>
            <a:r>
              <a:rPr lang="en-US" dirty="0" smtClean="0"/>
              <a:t>👫</a:t>
            </a:r>
            <a:r>
              <a:rPr lang="en-US" spc="20" dirty="0">
                <a:latin typeface="Arial"/>
                <a:cs typeface="Arial"/>
              </a:rPr>
              <a:t> 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9249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3291" y="57937"/>
            <a:ext cx="154940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Achieving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desired</a:t>
            </a:r>
            <a:r>
              <a:rPr sz="1050" spc="1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power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411" y="426453"/>
            <a:ext cx="4127500" cy="390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50" dirty="0">
                <a:solidFill>
                  <a:srgbClr val="000000"/>
                </a:solidFill>
                <a:latin typeface="Arial"/>
                <a:cs typeface="Arial"/>
              </a:rPr>
              <a:t>There are </a:t>
            </a:r>
            <a:r>
              <a:rPr sz="1200" spc="-45" dirty="0">
                <a:solidFill>
                  <a:srgbClr val="000000"/>
                </a:solidFill>
                <a:latin typeface="Arial"/>
                <a:cs typeface="Arial"/>
              </a:rPr>
              <a:t>several </a:t>
            </a:r>
            <a:r>
              <a:rPr sz="1200" spc="-30" dirty="0">
                <a:solidFill>
                  <a:srgbClr val="000000"/>
                </a:solidFill>
                <a:latin typeface="Arial"/>
                <a:cs typeface="Arial"/>
              </a:rPr>
              <a:t>ways </a:t>
            </a:r>
            <a:r>
              <a:rPr sz="1200" spc="5" dirty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sz="1200" spc="-35" dirty="0">
                <a:solidFill>
                  <a:srgbClr val="000000"/>
                </a:solidFill>
                <a:latin typeface="Arial"/>
                <a:cs typeface="Arial"/>
              </a:rPr>
              <a:t>increase </a:t>
            </a:r>
            <a:r>
              <a:rPr sz="1200" spc="-10" dirty="0">
                <a:solidFill>
                  <a:srgbClr val="000000"/>
                </a:solidFill>
                <a:latin typeface="Arial"/>
                <a:cs typeface="Arial"/>
              </a:rPr>
              <a:t>power </a:t>
            </a:r>
            <a:r>
              <a:rPr sz="1200" spc="-45" dirty="0">
                <a:solidFill>
                  <a:srgbClr val="000000"/>
                </a:solidFill>
                <a:latin typeface="Arial"/>
                <a:cs typeface="Arial"/>
              </a:rPr>
              <a:t>(and </a:t>
            </a:r>
            <a:r>
              <a:rPr sz="1200" spc="-30" dirty="0">
                <a:solidFill>
                  <a:srgbClr val="000000"/>
                </a:solidFill>
                <a:latin typeface="Arial"/>
                <a:cs typeface="Arial"/>
              </a:rPr>
              <a:t>hence decrease  </a:t>
            </a:r>
            <a:r>
              <a:rPr sz="1200" spc="-75" dirty="0">
                <a:solidFill>
                  <a:srgbClr val="000000"/>
                </a:solidFill>
                <a:latin typeface="Arial"/>
                <a:cs typeface="Arial"/>
              </a:rPr>
              <a:t>Type </a:t>
            </a:r>
            <a:r>
              <a:rPr sz="1200" spc="-10" dirty="0">
                <a:solidFill>
                  <a:srgbClr val="000000"/>
                </a:solidFill>
                <a:latin typeface="Arial"/>
                <a:cs typeface="Arial"/>
              </a:rPr>
              <a:t>2 </a:t>
            </a:r>
            <a:r>
              <a:rPr sz="1200" spc="-30" dirty="0">
                <a:solidFill>
                  <a:srgbClr val="000000"/>
                </a:solidFill>
                <a:latin typeface="Arial"/>
                <a:cs typeface="Arial"/>
              </a:rPr>
              <a:t>error</a:t>
            </a:r>
            <a:r>
              <a:rPr sz="12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000000"/>
                </a:solidFill>
                <a:latin typeface="Arial"/>
                <a:cs typeface="Arial"/>
              </a:rPr>
              <a:t>rate):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677" y="812279"/>
            <a:ext cx="4030979" cy="2592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3360" indent="-200660">
              <a:lnSpc>
                <a:spcPct val="100000"/>
              </a:lnSpc>
              <a:spcBef>
                <a:spcPts val="90"/>
              </a:spcBef>
              <a:buClr>
                <a:srgbClr val="024F84"/>
              </a:buClr>
              <a:buFont typeface="Noto Sans CJK JP Regular"/>
              <a:buAutoNum type="arabicPeriod"/>
              <a:tabLst>
                <a:tab pos="213995" algn="l"/>
              </a:tabLst>
            </a:pPr>
            <a:r>
              <a:rPr sz="1200" spc="-40" dirty="0">
                <a:latin typeface="Arial"/>
                <a:cs typeface="Arial"/>
              </a:rPr>
              <a:t>Increase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sample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size.</a:t>
            </a:r>
            <a:endParaRPr sz="1200" dirty="0">
              <a:latin typeface="Arial"/>
              <a:cs typeface="Arial"/>
            </a:endParaRPr>
          </a:p>
          <a:p>
            <a:pPr marL="213360" marR="5080" indent="-200660">
              <a:lnSpc>
                <a:spcPct val="100000"/>
              </a:lnSpc>
              <a:spcBef>
                <a:spcPts val="5"/>
              </a:spcBef>
              <a:buClr>
                <a:srgbClr val="024F84"/>
              </a:buClr>
              <a:buFont typeface="Noto Sans CJK JP Regular"/>
              <a:buAutoNum type="arabicPeriod"/>
              <a:tabLst>
                <a:tab pos="213995" algn="l"/>
              </a:tabLst>
            </a:pPr>
            <a:r>
              <a:rPr sz="1200" spc="-40" dirty="0">
                <a:latin typeface="Arial"/>
                <a:cs typeface="Arial"/>
              </a:rPr>
              <a:t>Decrease </a:t>
            </a:r>
            <a:r>
              <a:rPr sz="1200" spc="-20" dirty="0">
                <a:latin typeface="Arial"/>
                <a:cs typeface="Arial"/>
              </a:rPr>
              <a:t>the standard </a:t>
            </a:r>
            <a:r>
              <a:rPr sz="1200" spc="-30" dirty="0">
                <a:latin typeface="Arial"/>
                <a:cs typeface="Arial"/>
              </a:rPr>
              <a:t>deviation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sample, </a:t>
            </a:r>
            <a:r>
              <a:rPr sz="1200" spc="-15" dirty="0">
                <a:latin typeface="Arial"/>
                <a:cs typeface="Arial"/>
              </a:rPr>
              <a:t>which </a:t>
            </a:r>
            <a:r>
              <a:rPr sz="1200" spc="-40" dirty="0">
                <a:latin typeface="Arial"/>
                <a:cs typeface="Arial"/>
              </a:rPr>
              <a:t>is  </a:t>
            </a:r>
            <a:r>
              <a:rPr sz="1200" spc="-35" dirty="0">
                <a:latin typeface="Arial"/>
                <a:cs typeface="Arial"/>
              </a:rPr>
              <a:t>equivalent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35" dirty="0">
                <a:latin typeface="Arial"/>
                <a:cs typeface="Arial"/>
              </a:rPr>
              <a:t>increasing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sample </a:t>
            </a:r>
            <a:r>
              <a:rPr sz="1200" spc="-45" dirty="0">
                <a:latin typeface="Arial"/>
                <a:cs typeface="Arial"/>
              </a:rPr>
              <a:t>size </a:t>
            </a:r>
            <a:r>
              <a:rPr sz="1200" spc="-50" dirty="0">
                <a:latin typeface="Arial"/>
                <a:cs typeface="Arial"/>
              </a:rPr>
              <a:t>(it </a:t>
            </a:r>
            <a:r>
              <a:rPr sz="1200" spc="-35" dirty="0">
                <a:latin typeface="Arial"/>
                <a:cs typeface="Arial"/>
              </a:rPr>
              <a:t>will </a:t>
            </a:r>
            <a:r>
              <a:rPr sz="1200" spc="-30" dirty="0">
                <a:latin typeface="Arial"/>
                <a:cs typeface="Arial"/>
              </a:rPr>
              <a:t>decrease  </a:t>
            </a:r>
            <a:r>
              <a:rPr sz="1200" spc="-20" dirty="0">
                <a:latin typeface="Arial"/>
                <a:cs typeface="Arial"/>
              </a:rPr>
              <a:t>the standard </a:t>
            </a:r>
            <a:r>
              <a:rPr sz="1200" spc="-40" dirty="0">
                <a:latin typeface="Arial"/>
                <a:cs typeface="Arial"/>
              </a:rPr>
              <a:t>error). </a:t>
            </a:r>
            <a:r>
              <a:rPr sz="1200" spc="-20" dirty="0">
                <a:latin typeface="Arial"/>
                <a:cs typeface="Arial"/>
              </a:rPr>
              <a:t>With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40" dirty="0">
                <a:latin typeface="Arial"/>
                <a:cs typeface="Arial"/>
              </a:rPr>
              <a:t>smaller </a:t>
            </a:r>
            <a:r>
              <a:rPr sz="1200" i="1" spc="10" dirty="0">
                <a:latin typeface="Times New Roman"/>
                <a:cs typeface="Times New Roman"/>
              </a:rPr>
              <a:t>s </a:t>
            </a:r>
            <a:r>
              <a:rPr sz="1200" spc="-20" dirty="0">
                <a:latin typeface="Arial"/>
                <a:cs typeface="Arial"/>
              </a:rPr>
              <a:t>we </a:t>
            </a:r>
            <a:r>
              <a:rPr sz="1200" spc="-45" dirty="0">
                <a:latin typeface="Arial"/>
                <a:cs typeface="Arial"/>
              </a:rPr>
              <a:t>have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15" dirty="0">
                <a:latin typeface="Arial"/>
                <a:cs typeface="Arial"/>
              </a:rPr>
              <a:t>better  </a:t>
            </a:r>
            <a:r>
              <a:rPr sz="1200" spc="-20" dirty="0">
                <a:latin typeface="Arial"/>
                <a:cs typeface="Arial"/>
              </a:rPr>
              <a:t>chance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5" dirty="0">
                <a:latin typeface="Arial"/>
                <a:cs typeface="Arial"/>
              </a:rPr>
              <a:t>distinguishing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40" dirty="0">
                <a:latin typeface="Arial"/>
                <a:cs typeface="Arial"/>
              </a:rPr>
              <a:t>null </a:t>
            </a:r>
            <a:r>
              <a:rPr sz="1200" spc="-45" dirty="0">
                <a:latin typeface="Arial"/>
                <a:cs typeface="Arial"/>
              </a:rPr>
              <a:t>value </a:t>
            </a:r>
            <a:r>
              <a:rPr sz="1200" spc="-25" dirty="0">
                <a:latin typeface="Arial"/>
                <a:cs typeface="Arial"/>
              </a:rPr>
              <a:t>from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observed  </a:t>
            </a:r>
            <a:r>
              <a:rPr sz="1200" spc="-10" dirty="0">
                <a:latin typeface="Arial"/>
                <a:cs typeface="Arial"/>
              </a:rPr>
              <a:t>point </a:t>
            </a:r>
            <a:r>
              <a:rPr sz="1200" spc="-25" dirty="0">
                <a:latin typeface="Arial"/>
                <a:cs typeface="Arial"/>
              </a:rPr>
              <a:t>estimate. </a:t>
            </a:r>
            <a:r>
              <a:rPr sz="1200" spc="-45" dirty="0">
                <a:latin typeface="Arial"/>
                <a:cs typeface="Arial"/>
              </a:rPr>
              <a:t>This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25" dirty="0">
                <a:latin typeface="Arial"/>
                <a:cs typeface="Arial"/>
              </a:rPr>
              <a:t>difﬁcult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40" dirty="0">
                <a:latin typeface="Arial"/>
                <a:cs typeface="Arial"/>
              </a:rPr>
              <a:t>ensure </a:t>
            </a:r>
            <a:r>
              <a:rPr sz="1200" dirty="0">
                <a:latin typeface="Arial"/>
                <a:cs typeface="Arial"/>
              </a:rPr>
              <a:t>but </a:t>
            </a:r>
            <a:r>
              <a:rPr sz="1200" spc="-20" dirty="0">
                <a:latin typeface="Arial"/>
                <a:cs typeface="Arial"/>
              </a:rPr>
              <a:t>cautious  </a:t>
            </a:r>
            <a:r>
              <a:rPr sz="1200" spc="-30" dirty="0">
                <a:latin typeface="Arial"/>
                <a:cs typeface="Arial"/>
              </a:rPr>
              <a:t>measurement </a:t>
            </a:r>
            <a:r>
              <a:rPr sz="1200" spc="-20" dirty="0">
                <a:latin typeface="Arial"/>
                <a:cs typeface="Arial"/>
              </a:rPr>
              <a:t>process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spc="-30" dirty="0">
                <a:latin typeface="Arial"/>
                <a:cs typeface="Arial"/>
              </a:rPr>
              <a:t>limiting </a:t>
            </a:r>
            <a:r>
              <a:rPr sz="1200" spc="-20" dirty="0">
                <a:latin typeface="Arial"/>
                <a:cs typeface="Arial"/>
              </a:rPr>
              <a:t>the population so </a:t>
            </a:r>
            <a:r>
              <a:rPr sz="1200" spc="-10" dirty="0">
                <a:latin typeface="Arial"/>
                <a:cs typeface="Arial"/>
              </a:rPr>
              <a:t>that </a:t>
            </a:r>
            <a:r>
              <a:rPr sz="1200" spc="-15" dirty="0">
                <a:latin typeface="Arial"/>
                <a:cs typeface="Arial"/>
              </a:rPr>
              <a:t>it 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30" dirty="0">
                <a:latin typeface="Arial"/>
                <a:cs typeface="Arial"/>
              </a:rPr>
              <a:t>more </a:t>
            </a:r>
            <a:r>
              <a:rPr sz="1200" spc="-20" dirty="0">
                <a:latin typeface="Arial"/>
                <a:cs typeface="Arial"/>
              </a:rPr>
              <a:t>homogenous </a:t>
            </a:r>
            <a:r>
              <a:rPr sz="1200" spc="-35" dirty="0">
                <a:latin typeface="Arial"/>
                <a:cs typeface="Arial"/>
              </a:rPr>
              <a:t>may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help.</a:t>
            </a:r>
            <a:endParaRPr sz="1200" dirty="0">
              <a:latin typeface="Arial"/>
              <a:cs typeface="Arial"/>
            </a:endParaRPr>
          </a:p>
          <a:p>
            <a:pPr marL="213360" marR="97790" indent="-200660" algn="just">
              <a:lnSpc>
                <a:spcPct val="100000"/>
              </a:lnSpc>
              <a:spcBef>
                <a:spcPts val="30"/>
              </a:spcBef>
              <a:buClr>
                <a:srgbClr val="024F84"/>
              </a:buClr>
              <a:buFont typeface="Noto Sans CJK JP Regular"/>
              <a:buAutoNum type="arabicPeriod"/>
              <a:tabLst>
                <a:tab pos="213995" algn="l"/>
              </a:tabLst>
            </a:pPr>
            <a:r>
              <a:rPr sz="1200" spc="-40" dirty="0">
                <a:latin typeface="Arial"/>
                <a:cs typeface="Arial"/>
              </a:rPr>
              <a:t>Increase </a:t>
            </a:r>
            <a:r>
              <a:rPr sz="1200" i="1" spc="55" dirty="0">
                <a:latin typeface="Times New Roman"/>
                <a:cs typeface="Times New Roman"/>
              </a:rPr>
              <a:t>α</a:t>
            </a:r>
            <a:r>
              <a:rPr sz="1200" spc="55" dirty="0">
                <a:latin typeface="Arial"/>
                <a:cs typeface="Arial"/>
              </a:rPr>
              <a:t>, </a:t>
            </a:r>
            <a:r>
              <a:rPr sz="1200" spc="-15" dirty="0">
                <a:latin typeface="Arial"/>
                <a:cs typeface="Arial"/>
              </a:rPr>
              <a:t>which </a:t>
            </a:r>
            <a:r>
              <a:rPr sz="1200" spc="-35" dirty="0">
                <a:latin typeface="Arial"/>
                <a:cs typeface="Arial"/>
              </a:rPr>
              <a:t>will </a:t>
            </a:r>
            <a:r>
              <a:rPr sz="1200" spc="-30" dirty="0">
                <a:latin typeface="Arial"/>
                <a:cs typeface="Arial"/>
              </a:rPr>
              <a:t>make </a:t>
            </a:r>
            <a:r>
              <a:rPr sz="1200" spc="-15" dirty="0">
                <a:latin typeface="Arial"/>
                <a:cs typeface="Arial"/>
              </a:rPr>
              <a:t>it </a:t>
            </a:r>
            <a:r>
              <a:rPr sz="1200" spc="-30" dirty="0">
                <a:latin typeface="Arial"/>
                <a:cs typeface="Arial"/>
              </a:rPr>
              <a:t>more </a:t>
            </a:r>
            <a:r>
              <a:rPr sz="1200" spc="-45" dirty="0">
                <a:latin typeface="Arial"/>
                <a:cs typeface="Arial"/>
              </a:rPr>
              <a:t>likely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30" dirty="0">
                <a:latin typeface="Arial"/>
                <a:cs typeface="Arial"/>
              </a:rPr>
              <a:t>reject </a:t>
            </a:r>
            <a:r>
              <a:rPr sz="1200" i="1" spc="10" dirty="0">
                <a:latin typeface="Times New Roman"/>
                <a:cs typeface="Times New Roman"/>
              </a:rPr>
              <a:t>H</a:t>
            </a:r>
            <a:r>
              <a:rPr sz="1200" spc="15" baseline="-13888" dirty="0">
                <a:latin typeface="Times New Roman"/>
                <a:cs typeface="Times New Roman"/>
              </a:rPr>
              <a:t>0 </a:t>
            </a:r>
            <a:r>
              <a:rPr sz="1200" spc="-30" dirty="0">
                <a:latin typeface="Arial"/>
                <a:cs typeface="Arial"/>
              </a:rPr>
              <a:t>(but  </a:t>
            </a:r>
            <a:r>
              <a:rPr sz="1200" spc="-20" dirty="0">
                <a:latin typeface="Arial"/>
                <a:cs typeface="Arial"/>
              </a:rPr>
              <a:t>note </a:t>
            </a:r>
            <a:r>
              <a:rPr sz="1200" spc="-10" dirty="0">
                <a:latin typeface="Arial"/>
                <a:cs typeface="Arial"/>
              </a:rPr>
              <a:t>that </a:t>
            </a:r>
            <a:r>
              <a:rPr sz="1200" spc="-25" dirty="0">
                <a:latin typeface="Arial"/>
                <a:cs typeface="Arial"/>
              </a:rPr>
              <a:t>this </a:t>
            </a:r>
            <a:r>
              <a:rPr sz="1200" spc="-35" dirty="0">
                <a:latin typeface="Arial"/>
                <a:cs typeface="Arial"/>
              </a:rPr>
              <a:t>has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side </a:t>
            </a:r>
            <a:r>
              <a:rPr sz="1200" spc="-25" dirty="0">
                <a:latin typeface="Arial"/>
                <a:cs typeface="Arial"/>
              </a:rPr>
              <a:t>effect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35" dirty="0">
                <a:latin typeface="Arial"/>
                <a:cs typeface="Arial"/>
              </a:rPr>
              <a:t>increasing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75" dirty="0">
                <a:latin typeface="Arial"/>
                <a:cs typeface="Arial"/>
              </a:rPr>
              <a:t>Type </a:t>
            </a:r>
            <a:r>
              <a:rPr sz="1200" spc="-10" dirty="0">
                <a:latin typeface="Arial"/>
                <a:cs typeface="Arial"/>
              </a:rPr>
              <a:t>1  </a:t>
            </a:r>
            <a:r>
              <a:rPr sz="1200" spc="-30" dirty="0">
                <a:latin typeface="Arial"/>
                <a:cs typeface="Arial"/>
              </a:rPr>
              <a:t>error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rate).</a:t>
            </a:r>
            <a:endParaRPr sz="1200" dirty="0">
              <a:latin typeface="Arial"/>
              <a:cs typeface="Arial"/>
            </a:endParaRPr>
          </a:p>
          <a:p>
            <a:pPr marL="213360" marR="69215" indent="-200660">
              <a:lnSpc>
                <a:spcPct val="100000"/>
              </a:lnSpc>
              <a:spcBef>
                <a:spcPts val="15"/>
              </a:spcBef>
              <a:buClr>
                <a:srgbClr val="024F84"/>
              </a:buClr>
              <a:buFont typeface="Noto Sans CJK JP Regular"/>
              <a:buAutoNum type="arabicPeriod"/>
              <a:tabLst>
                <a:tab pos="213995" algn="l"/>
              </a:tabLst>
            </a:pPr>
            <a:r>
              <a:rPr sz="1200" spc="-25" dirty="0">
                <a:latin typeface="Arial"/>
                <a:cs typeface="Arial"/>
              </a:rPr>
              <a:t>Consider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35" dirty="0">
                <a:latin typeface="Arial"/>
                <a:cs typeface="Arial"/>
              </a:rPr>
              <a:t>larger </a:t>
            </a:r>
            <a:r>
              <a:rPr sz="1200" spc="-25" dirty="0">
                <a:latin typeface="Arial"/>
                <a:cs typeface="Arial"/>
              </a:rPr>
              <a:t>effect </a:t>
            </a:r>
            <a:r>
              <a:rPr sz="1200" spc="-35" dirty="0">
                <a:latin typeface="Arial"/>
                <a:cs typeface="Arial"/>
              </a:rPr>
              <a:t>size. </a:t>
            </a:r>
            <a:r>
              <a:rPr sz="1200" spc="-50" dirty="0">
                <a:latin typeface="Arial"/>
                <a:cs typeface="Arial"/>
              </a:rPr>
              <a:t>If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true </a:t>
            </a:r>
            <a:r>
              <a:rPr sz="1200" spc="-35" dirty="0">
                <a:latin typeface="Arial"/>
                <a:cs typeface="Arial"/>
              </a:rPr>
              <a:t>mean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 population </a:t>
            </a:r>
            <a:r>
              <a:rPr sz="1200" spc="-40" dirty="0">
                <a:latin typeface="Arial"/>
                <a:cs typeface="Arial"/>
              </a:rPr>
              <a:t>is in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5" dirty="0">
                <a:latin typeface="Arial"/>
                <a:cs typeface="Arial"/>
              </a:rPr>
              <a:t>alternative </a:t>
            </a:r>
            <a:r>
              <a:rPr sz="1200" spc="-25" dirty="0">
                <a:latin typeface="Arial"/>
                <a:cs typeface="Arial"/>
              </a:rPr>
              <a:t>hypothesis </a:t>
            </a:r>
            <a:r>
              <a:rPr sz="1200" dirty="0">
                <a:latin typeface="Arial"/>
                <a:cs typeface="Arial"/>
              </a:rPr>
              <a:t>but </a:t>
            </a:r>
            <a:r>
              <a:rPr sz="1200" spc="-25" dirty="0">
                <a:latin typeface="Arial"/>
                <a:cs typeface="Arial"/>
              </a:rPr>
              <a:t>close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the  </a:t>
            </a:r>
            <a:r>
              <a:rPr sz="1200" spc="-40" dirty="0">
                <a:latin typeface="Arial"/>
                <a:cs typeface="Arial"/>
              </a:rPr>
              <a:t>null value, </a:t>
            </a:r>
            <a:r>
              <a:rPr sz="1200" spc="-15" dirty="0">
                <a:latin typeface="Arial"/>
                <a:cs typeface="Arial"/>
              </a:rPr>
              <a:t>it </a:t>
            </a:r>
            <a:r>
              <a:rPr sz="1200" spc="-35" dirty="0">
                <a:latin typeface="Arial"/>
                <a:cs typeface="Arial"/>
              </a:rPr>
              <a:t>will </a:t>
            </a:r>
            <a:r>
              <a:rPr sz="1200" spc="-20" dirty="0">
                <a:latin typeface="Arial"/>
                <a:cs typeface="Arial"/>
              </a:rPr>
              <a:t>be </a:t>
            </a:r>
            <a:r>
              <a:rPr sz="1200" spc="-30" dirty="0">
                <a:latin typeface="Arial"/>
                <a:cs typeface="Arial"/>
              </a:rPr>
              <a:t>harder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detect </a:t>
            </a:r>
            <a:r>
              <a:rPr sz="1200" spc="-50" dirty="0">
                <a:latin typeface="Arial"/>
                <a:cs typeface="Arial"/>
              </a:rPr>
              <a:t>a</a:t>
            </a:r>
            <a:r>
              <a:rPr sz="1200" spc="17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difference.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2488" y="3279140"/>
            <a:ext cx="13779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14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-31569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🆕</a:t>
            </a:r>
            <a:r>
              <a:rPr lang="en-US" dirty="0"/>
              <a:t> </a:t>
            </a:r>
            <a:r>
              <a:rPr lang="en-US" dirty="0" smtClean="0"/>
              <a:t>👫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3291" y="57937"/>
            <a:ext cx="154940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Achieving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desired</a:t>
            </a:r>
            <a:r>
              <a:rPr sz="1050" spc="1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power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14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411" y="426453"/>
            <a:ext cx="4127500" cy="390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50" dirty="0">
                <a:solidFill>
                  <a:srgbClr val="000000"/>
                </a:solidFill>
                <a:latin typeface="Arial"/>
                <a:cs typeface="Arial"/>
              </a:rPr>
              <a:t>There are </a:t>
            </a:r>
            <a:r>
              <a:rPr sz="1200" spc="-45" dirty="0">
                <a:solidFill>
                  <a:srgbClr val="000000"/>
                </a:solidFill>
                <a:latin typeface="Arial"/>
                <a:cs typeface="Arial"/>
              </a:rPr>
              <a:t>several </a:t>
            </a:r>
            <a:r>
              <a:rPr sz="1200" spc="-30" dirty="0">
                <a:solidFill>
                  <a:srgbClr val="000000"/>
                </a:solidFill>
                <a:latin typeface="Arial"/>
                <a:cs typeface="Arial"/>
              </a:rPr>
              <a:t>ways </a:t>
            </a:r>
            <a:r>
              <a:rPr sz="1200" spc="5" dirty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sz="1200" spc="-35" dirty="0">
                <a:solidFill>
                  <a:srgbClr val="000000"/>
                </a:solidFill>
                <a:latin typeface="Arial"/>
                <a:cs typeface="Arial"/>
              </a:rPr>
              <a:t>increase </a:t>
            </a:r>
            <a:r>
              <a:rPr sz="1200" spc="-10" dirty="0">
                <a:solidFill>
                  <a:srgbClr val="000000"/>
                </a:solidFill>
                <a:latin typeface="Arial"/>
                <a:cs typeface="Arial"/>
              </a:rPr>
              <a:t>power </a:t>
            </a:r>
            <a:r>
              <a:rPr sz="1200" spc="-45" dirty="0">
                <a:solidFill>
                  <a:srgbClr val="000000"/>
                </a:solidFill>
                <a:latin typeface="Arial"/>
                <a:cs typeface="Arial"/>
              </a:rPr>
              <a:t>(and </a:t>
            </a:r>
            <a:r>
              <a:rPr sz="1200" spc="-30" dirty="0">
                <a:solidFill>
                  <a:srgbClr val="000000"/>
                </a:solidFill>
                <a:latin typeface="Arial"/>
                <a:cs typeface="Arial"/>
              </a:rPr>
              <a:t>hence decrease  </a:t>
            </a:r>
            <a:r>
              <a:rPr sz="1200" spc="-75" dirty="0">
                <a:solidFill>
                  <a:srgbClr val="000000"/>
                </a:solidFill>
                <a:latin typeface="Arial"/>
                <a:cs typeface="Arial"/>
              </a:rPr>
              <a:t>Type </a:t>
            </a:r>
            <a:r>
              <a:rPr sz="1200" spc="-10" dirty="0">
                <a:solidFill>
                  <a:srgbClr val="000000"/>
                </a:solidFill>
                <a:latin typeface="Arial"/>
                <a:cs typeface="Arial"/>
              </a:rPr>
              <a:t>2 </a:t>
            </a:r>
            <a:r>
              <a:rPr sz="1200" spc="-30" dirty="0">
                <a:solidFill>
                  <a:srgbClr val="000000"/>
                </a:solidFill>
                <a:latin typeface="Arial"/>
                <a:cs typeface="Arial"/>
              </a:rPr>
              <a:t>error</a:t>
            </a:r>
            <a:r>
              <a:rPr sz="12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000000"/>
                </a:solidFill>
                <a:latin typeface="Arial"/>
                <a:cs typeface="Arial"/>
              </a:rPr>
              <a:t>rate):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677" y="812279"/>
            <a:ext cx="4030979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9215">
              <a:lnSpc>
                <a:spcPct val="100000"/>
              </a:lnSpc>
              <a:spcBef>
                <a:spcPts val="15"/>
              </a:spcBef>
              <a:buClr>
                <a:srgbClr val="024F84"/>
              </a:buClr>
              <a:tabLst>
                <a:tab pos="213995" algn="l"/>
              </a:tabLst>
            </a:pPr>
            <a:r>
              <a:rPr lang="en-US" sz="1200" spc="-25" dirty="0" smtClean="0">
                <a:latin typeface="Arial"/>
                <a:cs typeface="Arial"/>
              </a:rPr>
              <a:t>4. Consider </a:t>
            </a:r>
            <a:r>
              <a:rPr lang="en-US" sz="1200" spc="-50" dirty="0" smtClean="0">
                <a:latin typeface="Arial"/>
                <a:cs typeface="Arial"/>
              </a:rPr>
              <a:t>a </a:t>
            </a:r>
            <a:r>
              <a:rPr lang="en-US" sz="1200" spc="-35" dirty="0" smtClean="0">
                <a:latin typeface="Arial"/>
                <a:cs typeface="Arial"/>
              </a:rPr>
              <a:t>larger </a:t>
            </a:r>
            <a:r>
              <a:rPr lang="en-US" sz="1200" spc="-25" dirty="0" smtClean="0">
                <a:latin typeface="Arial"/>
                <a:cs typeface="Arial"/>
              </a:rPr>
              <a:t>effect </a:t>
            </a:r>
            <a:r>
              <a:rPr lang="en-US" sz="1200" spc="-35" dirty="0" smtClean="0">
                <a:latin typeface="Arial"/>
                <a:cs typeface="Arial"/>
              </a:rPr>
              <a:t>size. </a:t>
            </a:r>
            <a:r>
              <a:rPr lang="en-US" sz="1200" spc="-50" dirty="0" smtClean="0">
                <a:latin typeface="Arial"/>
                <a:cs typeface="Arial"/>
              </a:rPr>
              <a:t>If </a:t>
            </a:r>
            <a:r>
              <a:rPr lang="en-US" sz="1200" spc="-20" dirty="0" smtClean="0">
                <a:latin typeface="Arial"/>
                <a:cs typeface="Arial"/>
              </a:rPr>
              <a:t>the </a:t>
            </a:r>
            <a:r>
              <a:rPr lang="en-US" sz="1200" spc="-25" dirty="0" smtClean="0">
                <a:latin typeface="Arial"/>
                <a:cs typeface="Arial"/>
              </a:rPr>
              <a:t>true </a:t>
            </a:r>
            <a:r>
              <a:rPr lang="en-US" sz="1200" spc="-35" dirty="0" smtClean="0">
                <a:latin typeface="Arial"/>
                <a:cs typeface="Arial"/>
              </a:rPr>
              <a:t>mean </a:t>
            </a:r>
            <a:r>
              <a:rPr lang="en-US" sz="1200" spc="-15" dirty="0" smtClean="0">
                <a:latin typeface="Arial"/>
                <a:cs typeface="Arial"/>
              </a:rPr>
              <a:t>of </a:t>
            </a:r>
            <a:r>
              <a:rPr lang="en-US" sz="1200" spc="-20" dirty="0" smtClean="0">
                <a:latin typeface="Arial"/>
                <a:cs typeface="Arial"/>
              </a:rPr>
              <a:t>the  population </a:t>
            </a:r>
            <a:r>
              <a:rPr lang="en-US" sz="1200" spc="-40" dirty="0" smtClean="0">
                <a:latin typeface="Arial"/>
                <a:cs typeface="Arial"/>
              </a:rPr>
              <a:t>is in </a:t>
            </a:r>
            <a:r>
              <a:rPr lang="en-US" sz="1200" spc="-20" dirty="0" smtClean="0">
                <a:latin typeface="Arial"/>
                <a:cs typeface="Arial"/>
              </a:rPr>
              <a:t>the </a:t>
            </a:r>
            <a:r>
              <a:rPr lang="en-US" sz="1200" spc="-35" dirty="0" smtClean="0">
                <a:latin typeface="Arial"/>
                <a:cs typeface="Arial"/>
              </a:rPr>
              <a:t>alternative </a:t>
            </a:r>
            <a:r>
              <a:rPr lang="en-US" sz="1200" spc="-25" dirty="0" smtClean="0">
                <a:latin typeface="Arial"/>
                <a:cs typeface="Arial"/>
              </a:rPr>
              <a:t>hypothesis </a:t>
            </a:r>
            <a:r>
              <a:rPr lang="en-US" sz="1200" dirty="0" smtClean="0">
                <a:latin typeface="Arial"/>
                <a:cs typeface="Arial"/>
              </a:rPr>
              <a:t>but </a:t>
            </a:r>
            <a:r>
              <a:rPr lang="en-US" sz="1200" spc="-25" dirty="0" smtClean="0">
                <a:latin typeface="Arial"/>
                <a:cs typeface="Arial"/>
              </a:rPr>
              <a:t>close </a:t>
            </a:r>
            <a:r>
              <a:rPr lang="en-US" sz="1200" spc="5" dirty="0" smtClean="0">
                <a:latin typeface="Arial"/>
                <a:cs typeface="Arial"/>
              </a:rPr>
              <a:t>to </a:t>
            </a:r>
            <a:r>
              <a:rPr lang="en-US" sz="1200" spc="-20" dirty="0" smtClean="0">
                <a:latin typeface="Arial"/>
                <a:cs typeface="Arial"/>
              </a:rPr>
              <a:t>the  </a:t>
            </a:r>
            <a:r>
              <a:rPr lang="en-US" sz="1200" spc="-40" dirty="0" smtClean="0">
                <a:latin typeface="Arial"/>
                <a:cs typeface="Arial"/>
              </a:rPr>
              <a:t>null value, </a:t>
            </a:r>
            <a:r>
              <a:rPr lang="en-US" sz="1200" spc="-15" dirty="0" smtClean="0">
                <a:latin typeface="Arial"/>
                <a:cs typeface="Arial"/>
              </a:rPr>
              <a:t>it </a:t>
            </a:r>
            <a:r>
              <a:rPr lang="en-US" sz="1200" spc="-35" dirty="0" smtClean="0">
                <a:latin typeface="Arial"/>
                <a:cs typeface="Arial"/>
              </a:rPr>
              <a:t>will </a:t>
            </a:r>
            <a:r>
              <a:rPr lang="en-US" sz="1200" spc="-20" dirty="0" smtClean="0">
                <a:latin typeface="Arial"/>
                <a:cs typeface="Arial"/>
              </a:rPr>
              <a:t>be </a:t>
            </a:r>
            <a:r>
              <a:rPr lang="en-US" sz="1200" spc="-30" dirty="0" smtClean="0">
                <a:latin typeface="Arial"/>
                <a:cs typeface="Arial"/>
              </a:rPr>
              <a:t>harder </a:t>
            </a:r>
            <a:r>
              <a:rPr lang="en-US" sz="1200" spc="5" dirty="0" smtClean="0">
                <a:latin typeface="Arial"/>
                <a:cs typeface="Arial"/>
              </a:rPr>
              <a:t>to </a:t>
            </a:r>
            <a:r>
              <a:rPr lang="en-US" sz="1200" spc="-5" dirty="0" smtClean="0">
                <a:latin typeface="Arial"/>
                <a:cs typeface="Arial"/>
              </a:rPr>
              <a:t>detect </a:t>
            </a:r>
            <a:r>
              <a:rPr lang="en-US" sz="1200" spc="-50" dirty="0" smtClean="0">
                <a:latin typeface="Arial"/>
                <a:cs typeface="Arial"/>
              </a:rPr>
              <a:t>a</a:t>
            </a:r>
            <a:r>
              <a:rPr lang="en-US" sz="1200" spc="175" dirty="0" smtClean="0">
                <a:latin typeface="Arial"/>
                <a:cs typeface="Arial"/>
              </a:rPr>
              <a:t> </a:t>
            </a:r>
            <a:r>
              <a:rPr lang="en-US" sz="1200" spc="-30" dirty="0" smtClean="0">
                <a:latin typeface="Arial"/>
                <a:cs typeface="Arial"/>
              </a:rPr>
              <a:t>difference.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14</a:t>
            </a:r>
            <a:endParaRPr sz="800">
              <a:latin typeface="Noto Sans CJK JP Regular"/>
              <a:cs typeface="Noto Sans CJK JP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5696"/>
            <a:ext cx="2972321" cy="16525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9659" y="1433797"/>
            <a:ext cx="17504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Can we see why in this example?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/>
              <a:t>The distribution on the right would shift further to the right, and thus the percentage of values in this distribution that are higher than 0.42 would increase.</a:t>
            </a:r>
          </a:p>
        </p:txBody>
      </p:sp>
      <p:sp>
        <p:nvSpPr>
          <p:cNvPr id="9" name="Rectangle 8"/>
          <p:cNvSpPr/>
          <p:nvPr/>
        </p:nvSpPr>
        <p:spPr>
          <a:xfrm>
            <a:off x="95250" y="-31569"/>
            <a:ext cx="95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🆕</a:t>
            </a:r>
            <a:r>
              <a:rPr lang="en-US" dirty="0"/>
              <a:t> </a:t>
            </a:r>
            <a:r>
              <a:rPr lang="en-US" dirty="0" smtClean="0"/>
              <a:t>👫</a:t>
            </a:r>
            <a:r>
              <a:rPr lang="en-US" spc="20" dirty="0">
                <a:latin typeface="Arial"/>
                <a:cs typeface="Arial"/>
              </a:rPr>
              <a:t> 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3729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0067" y="57937"/>
            <a:ext cx="168275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Recap </a:t>
            </a:r>
            <a:r>
              <a:rPr spc="55" dirty="0"/>
              <a:t>- </a:t>
            </a:r>
            <a:r>
              <a:rPr spc="-10" dirty="0"/>
              <a:t>Calculating</a:t>
            </a:r>
            <a:r>
              <a:rPr spc="75" dirty="0"/>
              <a:t> </a:t>
            </a:r>
            <a:r>
              <a:rPr spc="-10" dirty="0"/>
              <a:t>Power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5600" y="501840"/>
            <a:ext cx="4011929" cy="1751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310" marR="109220" indent="-182245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24F84"/>
                </a:solidFill>
                <a:latin typeface="DejaVu Sans"/>
                <a:cs typeface="DejaVu Sans"/>
              </a:rPr>
              <a:t>▶ </a:t>
            </a:r>
            <a:r>
              <a:rPr sz="1200" i="1" spc="-20" dirty="0">
                <a:solidFill>
                  <a:srgbClr val="024F84"/>
                </a:solidFill>
                <a:latin typeface="Arial"/>
                <a:cs typeface="Arial"/>
              </a:rPr>
              <a:t>Step </a:t>
            </a:r>
            <a:r>
              <a:rPr sz="1200" i="1" spc="-5" dirty="0">
                <a:solidFill>
                  <a:srgbClr val="024F84"/>
                </a:solidFill>
                <a:latin typeface="Arial"/>
                <a:cs typeface="Arial"/>
              </a:rPr>
              <a:t>0: </a:t>
            </a:r>
            <a:r>
              <a:rPr sz="1200" spc="-25" dirty="0">
                <a:latin typeface="Arial"/>
                <a:cs typeface="Arial"/>
              </a:rPr>
              <a:t>Pick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35" dirty="0">
                <a:latin typeface="Arial"/>
                <a:cs typeface="Arial"/>
              </a:rPr>
              <a:t>meaningful </a:t>
            </a:r>
            <a:r>
              <a:rPr sz="1200" spc="-25" dirty="0">
                <a:latin typeface="Arial"/>
                <a:cs typeface="Arial"/>
              </a:rPr>
              <a:t>effect </a:t>
            </a:r>
            <a:r>
              <a:rPr sz="1200" spc="-45" dirty="0">
                <a:latin typeface="Arial"/>
                <a:cs typeface="Arial"/>
              </a:rPr>
              <a:t>size </a:t>
            </a:r>
            <a:r>
              <a:rPr sz="1200" i="1" spc="-45" dirty="0">
                <a:latin typeface="Times New Roman"/>
                <a:cs typeface="Times New Roman"/>
              </a:rPr>
              <a:t>δ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30" dirty="0">
                <a:latin typeface="Arial"/>
                <a:cs typeface="Arial"/>
              </a:rPr>
              <a:t>signiﬁcance  </a:t>
            </a:r>
            <a:r>
              <a:rPr sz="1200" spc="-50" dirty="0">
                <a:latin typeface="Arial"/>
                <a:cs typeface="Arial"/>
              </a:rPr>
              <a:t>level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i="1" spc="110" dirty="0">
                <a:latin typeface="Times New Roman"/>
                <a:cs typeface="Times New Roman"/>
              </a:rPr>
              <a:t>α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94310" marR="5080" indent="-182245">
              <a:lnSpc>
                <a:spcPct val="100000"/>
              </a:lnSpc>
            </a:pPr>
            <a:r>
              <a:rPr sz="1100" dirty="0">
                <a:solidFill>
                  <a:srgbClr val="024F84"/>
                </a:solidFill>
                <a:latin typeface="DejaVu Sans"/>
                <a:cs typeface="DejaVu Sans"/>
              </a:rPr>
              <a:t>▶ </a:t>
            </a:r>
            <a:r>
              <a:rPr sz="1200" i="1" spc="-20" dirty="0">
                <a:solidFill>
                  <a:srgbClr val="024F84"/>
                </a:solidFill>
                <a:latin typeface="Arial"/>
                <a:cs typeface="Arial"/>
              </a:rPr>
              <a:t>Step </a:t>
            </a:r>
            <a:r>
              <a:rPr sz="1200" i="1" spc="-5" dirty="0">
                <a:solidFill>
                  <a:srgbClr val="024F84"/>
                </a:solidFill>
                <a:latin typeface="Arial"/>
                <a:cs typeface="Arial"/>
              </a:rPr>
              <a:t>1: </a:t>
            </a:r>
            <a:r>
              <a:rPr sz="1200" spc="-30" dirty="0">
                <a:latin typeface="Arial"/>
                <a:cs typeface="Arial"/>
              </a:rPr>
              <a:t>Calculate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5" dirty="0">
                <a:latin typeface="Arial"/>
                <a:cs typeface="Arial"/>
              </a:rPr>
              <a:t>range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45" dirty="0">
                <a:latin typeface="Arial"/>
                <a:cs typeface="Arial"/>
              </a:rPr>
              <a:t>values </a:t>
            </a:r>
            <a:r>
              <a:rPr sz="1200" spc="-20" dirty="0">
                <a:latin typeface="Arial"/>
                <a:cs typeface="Arial"/>
              </a:rPr>
              <a:t>for the </a:t>
            </a:r>
            <a:r>
              <a:rPr sz="1200" spc="-10" dirty="0">
                <a:latin typeface="Arial"/>
                <a:cs typeface="Arial"/>
              </a:rPr>
              <a:t>point </a:t>
            </a:r>
            <a:r>
              <a:rPr sz="1200" spc="-25" dirty="0">
                <a:latin typeface="Arial"/>
                <a:cs typeface="Arial"/>
              </a:rPr>
              <a:t>estimate  </a:t>
            </a:r>
            <a:r>
              <a:rPr sz="1200" spc="-20" dirty="0">
                <a:latin typeface="Arial"/>
                <a:cs typeface="Arial"/>
              </a:rPr>
              <a:t>beyond </a:t>
            </a:r>
            <a:r>
              <a:rPr sz="1200" spc="-15" dirty="0">
                <a:latin typeface="Arial"/>
                <a:cs typeface="Arial"/>
              </a:rPr>
              <a:t>which </a:t>
            </a:r>
            <a:r>
              <a:rPr sz="1200" spc="-30" dirty="0">
                <a:latin typeface="Arial"/>
                <a:cs typeface="Arial"/>
              </a:rPr>
              <a:t>you </a:t>
            </a:r>
            <a:r>
              <a:rPr sz="1200" spc="-10" dirty="0">
                <a:latin typeface="Arial"/>
                <a:cs typeface="Arial"/>
              </a:rPr>
              <a:t>would </a:t>
            </a:r>
            <a:r>
              <a:rPr sz="1200" spc="-30" dirty="0">
                <a:latin typeface="Arial"/>
                <a:cs typeface="Arial"/>
              </a:rPr>
              <a:t>reject </a:t>
            </a:r>
            <a:r>
              <a:rPr sz="1200" i="1" spc="10" dirty="0">
                <a:latin typeface="Times New Roman"/>
                <a:cs typeface="Times New Roman"/>
              </a:rPr>
              <a:t>H</a:t>
            </a:r>
            <a:r>
              <a:rPr sz="1200" spc="15" baseline="-13888" dirty="0">
                <a:latin typeface="Times New Roman"/>
                <a:cs typeface="Times New Roman"/>
              </a:rPr>
              <a:t>0 </a:t>
            </a:r>
            <a:r>
              <a:rPr sz="1200" spc="-15" dirty="0">
                <a:latin typeface="Arial"/>
                <a:cs typeface="Arial"/>
              </a:rPr>
              <a:t>at </a:t>
            </a:r>
            <a:r>
              <a:rPr sz="1200" spc="-20" dirty="0">
                <a:latin typeface="Arial"/>
                <a:cs typeface="Arial"/>
              </a:rPr>
              <a:t>the chosen </a:t>
            </a:r>
            <a:r>
              <a:rPr sz="1200" i="1" spc="110" dirty="0">
                <a:latin typeface="Times New Roman"/>
                <a:cs typeface="Times New Roman"/>
              </a:rPr>
              <a:t>α</a:t>
            </a:r>
            <a:r>
              <a:rPr sz="1200" i="1" spc="160" dirty="0">
                <a:latin typeface="Times New Roman"/>
                <a:cs typeface="Times New Roman"/>
              </a:rPr>
              <a:t> </a:t>
            </a:r>
            <a:r>
              <a:rPr sz="1200" spc="-45" dirty="0">
                <a:latin typeface="Arial"/>
                <a:cs typeface="Arial"/>
              </a:rPr>
              <a:t>level.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94310" marR="31750" indent="-182245">
              <a:lnSpc>
                <a:spcPct val="100000"/>
              </a:lnSpc>
            </a:pPr>
            <a:r>
              <a:rPr sz="1100" dirty="0">
                <a:solidFill>
                  <a:srgbClr val="024F84"/>
                </a:solidFill>
                <a:latin typeface="DejaVu Sans"/>
                <a:cs typeface="DejaVu Sans"/>
              </a:rPr>
              <a:t>▶ </a:t>
            </a:r>
            <a:r>
              <a:rPr sz="1200" i="1" spc="-20" dirty="0">
                <a:solidFill>
                  <a:srgbClr val="024F84"/>
                </a:solidFill>
                <a:latin typeface="Arial"/>
                <a:cs typeface="Arial"/>
              </a:rPr>
              <a:t>Step </a:t>
            </a:r>
            <a:r>
              <a:rPr sz="1200" i="1" spc="-5" dirty="0">
                <a:solidFill>
                  <a:srgbClr val="024F84"/>
                </a:solidFill>
                <a:latin typeface="Arial"/>
                <a:cs typeface="Arial"/>
              </a:rPr>
              <a:t>2: </a:t>
            </a:r>
            <a:r>
              <a:rPr sz="1200" spc="-30" dirty="0">
                <a:latin typeface="Arial"/>
                <a:cs typeface="Arial"/>
              </a:rPr>
              <a:t>Calculate </a:t>
            </a:r>
            <a:r>
              <a:rPr sz="1200" spc="-20" dirty="0">
                <a:latin typeface="Arial"/>
                <a:cs typeface="Arial"/>
              </a:rPr>
              <a:t>the probability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5" dirty="0">
                <a:latin typeface="Arial"/>
                <a:cs typeface="Arial"/>
              </a:rPr>
              <a:t>observing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45" dirty="0">
                <a:latin typeface="Arial"/>
                <a:cs typeface="Arial"/>
              </a:rPr>
              <a:t>value </a:t>
            </a:r>
            <a:r>
              <a:rPr sz="1200" spc="-25" dirty="0">
                <a:latin typeface="Arial"/>
                <a:cs typeface="Arial"/>
              </a:rPr>
              <a:t>from  </a:t>
            </a:r>
            <a:r>
              <a:rPr sz="1200" spc="-20" dirty="0">
                <a:latin typeface="Arial"/>
                <a:cs typeface="Arial"/>
              </a:rPr>
              <a:t>preceding </a:t>
            </a:r>
            <a:r>
              <a:rPr sz="1200" spc="-15" dirty="0">
                <a:latin typeface="Arial"/>
                <a:cs typeface="Arial"/>
              </a:rPr>
              <a:t>step </a:t>
            </a:r>
            <a:r>
              <a:rPr sz="1200" spc="-40" dirty="0">
                <a:latin typeface="Arial"/>
                <a:cs typeface="Arial"/>
              </a:rPr>
              <a:t>if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sample </a:t>
            </a:r>
            <a:r>
              <a:rPr sz="1200" spc="-25" dirty="0">
                <a:latin typeface="Arial"/>
                <a:cs typeface="Arial"/>
              </a:rPr>
              <a:t>was </a:t>
            </a:r>
            <a:r>
              <a:rPr sz="1200" spc="-30" dirty="0">
                <a:latin typeface="Arial"/>
                <a:cs typeface="Arial"/>
              </a:rPr>
              <a:t>derived </a:t>
            </a:r>
            <a:r>
              <a:rPr sz="1200" spc="-25" dirty="0">
                <a:latin typeface="Arial"/>
                <a:cs typeface="Arial"/>
              </a:rPr>
              <a:t>from </a:t>
            </a:r>
            <a:r>
              <a:rPr sz="1200" spc="-50" dirty="0">
                <a:latin typeface="Arial"/>
                <a:cs typeface="Arial"/>
              </a:rPr>
              <a:t>a  </a:t>
            </a:r>
            <a:r>
              <a:rPr sz="1200" spc="-20" dirty="0">
                <a:latin typeface="Arial"/>
                <a:cs typeface="Arial"/>
              </a:rPr>
              <a:t>population </a:t>
            </a:r>
            <a:r>
              <a:rPr sz="1200" spc="-35" dirty="0">
                <a:latin typeface="Arial"/>
                <a:cs typeface="Arial"/>
              </a:rPr>
              <a:t>where </a:t>
            </a:r>
            <a:r>
              <a:rPr sz="1200" i="1" spc="10" dirty="0">
                <a:latin typeface="Times New Roman"/>
                <a:cs typeface="Times New Roman"/>
              </a:rPr>
              <a:t>µ </a:t>
            </a:r>
            <a:r>
              <a:rPr sz="1200" spc="204" dirty="0">
                <a:latin typeface="Arial"/>
                <a:cs typeface="Arial"/>
              </a:rPr>
              <a:t>= </a:t>
            </a:r>
            <a:r>
              <a:rPr lang="en-US" sz="1200" i="1" spc="-5" dirty="0" smtClean="0">
                <a:latin typeface="Times New Roman"/>
                <a:cs typeface="Times New Roman"/>
              </a:rPr>
              <a:t>null value</a:t>
            </a:r>
            <a:r>
              <a:rPr sz="900" spc="-7" baseline="-27777" dirty="0" smtClean="0">
                <a:latin typeface="Comic Sans MS"/>
                <a:cs typeface="Comic Sans MS"/>
              </a:rPr>
              <a:t> </a:t>
            </a:r>
            <a:r>
              <a:rPr sz="1200" spc="204" dirty="0">
                <a:latin typeface="Arial"/>
                <a:cs typeface="Arial"/>
              </a:rPr>
              <a:t>+</a:t>
            </a:r>
            <a:r>
              <a:rPr sz="1200" spc="-195" dirty="0">
                <a:latin typeface="Arial"/>
                <a:cs typeface="Arial"/>
              </a:rPr>
              <a:t> </a:t>
            </a:r>
            <a:r>
              <a:rPr sz="1200" i="1" spc="-45" dirty="0">
                <a:latin typeface="Times New Roman"/>
                <a:cs typeface="Times New Roman"/>
              </a:rPr>
              <a:t>δ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12488" y="3279140"/>
            <a:ext cx="13779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15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851" y="-3646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3307" y="57937"/>
            <a:ext cx="659130" cy="178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050" spc="-25" dirty="0" smtClean="0">
                <a:solidFill>
                  <a:srgbClr val="FFFFFF"/>
                </a:solidFill>
                <a:latin typeface="Noto Sans CJK JP Regular"/>
                <a:cs typeface="Noto Sans CJK JP Regular"/>
              </a:rPr>
              <a:t>Warm Up</a:t>
            </a:r>
            <a:endParaRPr sz="1050" dirty="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2912" y="470154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912" y="674243"/>
            <a:ext cx="4222115" cy="513004"/>
          </a:xfrm>
          <a:custGeom>
            <a:avLst/>
            <a:gdLst/>
            <a:ahLst/>
            <a:cxnLst/>
            <a:rect l="l" t="t" r="r" b="b"/>
            <a:pathLst>
              <a:path w="4222115" h="1520189">
                <a:moveTo>
                  <a:pt x="0" y="1519936"/>
                </a:moveTo>
                <a:lnTo>
                  <a:pt x="4222115" y="1519936"/>
                </a:lnTo>
                <a:lnTo>
                  <a:pt x="4222115" y="0"/>
                </a:lnTo>
                <a:lnTo>
                  <a:pt x="0" y="0"/>
                </a:lnTo>
                <a:lnTo>
                  <a:pt x="0" y="1519936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1450" y="663007"/>
            <a:ext cx="4123690" cy="42960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450"/>
              </a:spcBef>
            </a:pPr>
            <a:r>
              <a:rPr lang="en-US" sz="1200" spc="-30" dirty="0" smtClean="0">
                <a:solidFill>
                  <a:srgbClr val="1A2E3D"/>
                </a:solidFill>
                <a:latin typeface="Arial"/>
                <a:cs typeface="Arial"/>
              </a:rPr>
              <a:t>Below is the sampling distribution we would use to find the p-value for the following hypotheses. </a:t>
            </a:r>
            <a:r>
              <a:rPr lang="en-US" sz="1200" spc="-30" dirty="0" smtClean="0">
                <a:solidFill>
                  <a:srgbClr val="C00000"/>
                </a:solidFill>
                <a:latin typeface="Arial"/>
                <a:cs typeface="Arial"/>
              </a:rPr>
              <a:t>What is the center/mean?</a:t>
            </a:r>
            <a:endParaRPr lang="en-US" sz="1200" spc="-20" dirty="0" smtClean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12488" y="3279140"/>
            <a:ext cx="13779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12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250" y="-16363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</a:t>
            </a:r>
            <a:r>
              <a:rPr lang="en-US" spc="20" dirty="0">
                <a:latin typeface="Arial"/>
                <a:cs typeface="Arial"/>
              </a:rPr>
              <a:t>⚙</a:t>
            </a:r>
            <a:r>
              <a:rPr lang="en-US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605235"/>
            <a:ext cx="3743325" cy="1478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82772" y="1385591"/>
                <a:ext cx="1600200" cy="5078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b="1" i="1" dirty="0" smtClean="0">
                    <a:latin typeface="Cambria Math" panose="02040503050406030204" pitchFamily="18" charset="0"/>
                  </a:rPr>
                  <a:t>Hypotheses</a:t>
                </a:r>
              </a:p>
              <a:p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𝐻𝑜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11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1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1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1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100" b="0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1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&gt; </m:t>
                      </m:r>
                      <m:r>
                        <m:rPr>
                          <m:nor/>
                        </m:rPr>
                        <a:rPr lang="en-US" sz="1100" dirty="0"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1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772" y="1385591"/>
                <a:ext cx="1600200" cy="507831"/>
              </a:xfrm>
              <a:prstGeom prst="rect">
                <a:avLst/>
              </a:prstGeom>
              <a:blipFill>
                <a:blip r:embed="rId3"/>
                <a:stretch>
                  <a:fillRect l="-5725" t="-9524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2119313" y="1730375"/>
            <a:ext cx="2090737" cy="1353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32259" y="3044705"/>
            <a:ext cx="15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4850" y="3221677"/>
                <a:ext cx="3505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𝑉𝑎𝑙𝑢𝑒𝑠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sample</m:t>
                      </m:r>
                      <m: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sizes</m:t>
                      </m:r>
                      <m: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are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=20)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3221677"/>
                <a:ext cx="3505200" cy="261610"/>
              </a:xfrm>
              <a:prstGeom prst="rect">
                <a:avLst/>
              </a:prstGeom>
              <a:blipFill>
                <a:blip r:embed="rId4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5250" y="226377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Sampling Dist. </a:t>
            </a:r>
          </a:p>
          <a:p>
            <a:r>
              <a:rPr lang="en-US" sz="1200" i="1" u="sng" dirty="0" smtClean="0">
                <a:solidFill>
                  <a:srgbClr val="C00000"/>
                </a:solidFill>
              </a:rPr>
              <a:t>That assumes Ho</a:t>
            </a:r>
            <a:endParaRPr lang="en-US" sz="1200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7439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319375"/>
            <a:ext cx="4536186" cy="32446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-5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oto Sans CJK JP Regular"/>
                <a:cs typeface="Noto Sans CJK JP Regular"/>
              </a:rPr>
              <a:t>Housekeeping</a:t>
            </a:r>
            <a:endParaRPr sz="1450" dirty="0">
              <a:solidFill>
                <a:schemeClr val="tx2">
                  <a:lumMod val="20000"/>
                  <a:lumOff val="80000"/>
                </a:schemeClr>
              </a:solidFill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dirty="0">
                <a:solidFill>
                  <a:schemeClr val="tx2"/>
                </a:solidFill>
                <a:latin typeface="Noto Sans CJK JP Regular"/>
                <a:cs typeface="Noto Sans CJK JP Regular"/>
              </a:rPr>
              <a:t>Main</a:t>
            </a:r>
            <a:r>
              <a:rPr sz="1050" spc="65" dirty="0">
                <a:solidFill>
                  <a:schemeClr val="tx2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5" dirty="0" smtClean="0">
                <a:solidFill>
                  <a:schemeClr val="tx2"/>
                </a:solidFill>
                <a:latin typeface="Noto Sans CJK JP Regular"/>
                <a:cs typeface="Noto Sans CJK JP Regular"/>
              </a:rPr>
              <a:t>ideas</a:t>
            </a:r>
            <a:endParaRPr lang="en-US" sz="1050" dirty="0">
              <a:solidFill>
                <a:schemeClr val="tx2"/>
              </a:solidFill>
              <a:latin typeface="Noto Sans CJK JP Regular"/>
              <a:cs typeface="Noto Sans CJK JP Regular"/>
            </a:endParaRPr>
          </a:p>
          <a:p>
            <a:pPr marL="12700">
              <a:tabLst>
                <a:tab pos="167005" algn="l"/>
              </a:tabLst>
            </a:pPr>
            <a:r>
              <a:rPr lang="en-US" sz="1050" spc="-50" dirty="0">
                <a:latin typeface="Arial"/>
                <a:cs typeface="Arial"/>
              </a:rPr>
              <a:t>The </a:t>
            </a:r>
            <a:r>
              <a:rPr lang="en-US" sz="1050" spc="-40" dirty="0">
                <a:latin typeface="Arial"/>
                <a:cs typeface="Arial"/>
              </a:rPr>
              <a:t>role </a:t>
            </a:r>
            <a:r>
              <a:rPr lang="en-US" sz="1050" spc="-15" dirty="0">
                <a:latin typeface="Arial"/>
                <a:cs typeface="Arial"/>
              </a:rPr>
              <a:t>of </a:t>
            </a:r>
            <a:r>
              <a:rPr lang="en-US" sz="1050" spc="-50" dirty="0">
                <a:latin typeface="Arial"/>
                <a:cs typeface="Arial"/>
              </a:rPr>
              <a:t>a </a:t>
            </a:r>
            <a:r>
              <a:rPr lang="en-US" sz="1050" spc="-25" dirty="0">
                <a:latin typeface="Arial"/>
                <a:cs typeface="Arial"/>
              </a:rPr>
              <a:t>statistician </a:t>
            </a:r>
            <a:r>
              <a:rPr lang="en-US" sz="1050" spc="-40" dirty="0">
                <a:latin typeface="Arial"/>
                <a:cs typeface="Arial"/>
              </a:rPr>
              <a:t>is </a:t>
            </a:r>
            <a:r>
              <a:rPr lang="en-US" sz="1050" spc="-5" dirty="0">
                <a:latin typeface="Arial"/>
                <a:cs typeface="Arial"/>
              </a:rPr>
              <a:t>not </a:t>
            </a:r>
            <a:r>
              <a:rPr lang="en-US" sz="1050" spc="-25" dirty="0">
                <a:latin typeface="Arial"/>
                <a:cs typeface="Arial"/>
              </a:rPr>
              <a:t>just </a:t>
            </a:r>
            <a:r>
              <a:rPr lang="en-US" sz="1050" spc="-40" dirty="0">
                <a:latin typeface="Arial"/>
                <a:cs typeface="Arial"/>
              </a:rPr>
              <a:t>in </a:t>
            </a:r>
            <a:r>
              <a:rPr lang="en-US" sz="1050" spc="-20" dirty="0">
                <a:latin typeface="Arial"/>
                <a:cs typeface="Arial"/>
              </a:rPr>
              <a:t>the </a:t>
            </a:r>
            <a:r>
              <a:rPr lang="en-US" sz="1050" spc="-45" dirty="0">
                <a:latin typeface="Arial"/>
                <a:cs typeface="Arial"/>
              </a:rPr>
              <a:t>analysis </a:t>
            </a:r>
            <a:r>
              <a:rPr lang="en-US" sz="1050" spc="-15" dirty="0">
                <a:latin typeface="Arial"/>
                <a:cs typeface="Arial"/>
              </a:rPr>
              <a:t>of </a:t>
            </a:r>
            <a:r>
              <a:rPr lang="en-US" sz="1050" spc="-20" dirty="0">
                <a:latin typeface="Arial"/>
                <a:cs typeface="Arial"/>
              </a:rPr>
              <a:t>data  </a:t>
            </a:r>
            <a:r>
              <a:rPr lang="en-US" sz="1050" dirty="0">
                <a:latin typeface="Arial"/>
                <a:cs typeface="Arial"/>
              </a:rPr>
              <a:t>but </a:t>
            </a:r>
            <a:r>
              <a:rPr lang="en-US" sz="1050" spc="-35" dirty="0">
                <a:latin typeface="Arial"/>
                <a:cs typeface="Arial"/>
              </a:rPr>
              <a:t>also </a:t>
            </a:r>
            <a:r>
              <a:rPr lang="en-US" sz="1050" spc="-40" dirty="0">
                <a:latin typeface="Arial"/>
                <a:cs typeface="Arial"/>
              </a:rPr>
              <a:t>in </a:t>
            </a:r>
            <a:r>
              <a:rPr lang="en-US" sz="1050" spc="-30" dirty="0">
                <a:latin typeface="Arial"/>
                <a:cs typeface="Arial"/>
              </a:rPr>
              <a:t>planning </a:t>
            </a:r>
            <a:r>
              <a:rPr lang="en-US" sz="1050" spc="-25" dirty="0">
                <a:latin typeface="Arial"/>
                <a:cs typeface="Arial"/>
              </a:rPr>
              <a:t>and design </a:t>
            </a:r>
            <a:r>
              <a:rPr lang="en-US" sz="1050" spc="-15" dirty="0">
                <a:latin typeface="Arial"/>
                <a:cs typeface="Arial"/>
              </a:rPr>
              <a:t>of </a:t>
            </a:r>
            <a:r>
              <a:rPr lang="en-US" sz="1050" spc="-50" dirty="0">
                <a:latin typeface="Arial"/>
                <a:cs typeface="Arial"/>
              </a:rPr>
              <a:t>a</a:t>
            </a:r>
            <a:r>
              <a:rPr lang="en-US" sz="1050" spc="160" dirty="0">
                <a:latin typeface="Arial"/>
                <a:cs typeface="Arial"/>
              </a:rPr>
              <a:t> </a:t>
            </a:r>
            <a:r>
              <a:rPr lang="en-US" sz="1050" spc="-30" dirty="0">
                <a:latin typeface="Arial"/>
                <a:cs typeface="Arial"/>
              </a:rPr>
              <a:t>study</a:t>
            </a:r>
            <a:r>
              <a:rPr lang="en-US" sz="1050" spc="-30" dirty="0" smtClean="0">
                <a:latin typeface="Arial"/>
                <a:cs typeface="Arial"/>
              </a:rPr>
              <a:t>.</a:t>
            </a:r>
            <a:endParaRPr lang="en-US" sz="1050" spc="-15" dirty="0" smtClean="0">
              <a:latin typeface="Noto Sans CJK JP Regular"/>
              <a:cs typeface="Noto Sans CJK JP Regular"/>
            </a:endParaRPr>
          </a:p>
          <a:p>
            <a:pPr marL="469900" marR="40005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u="sng" spc="-1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Considerations when selecting </a:t>
            </a:r>
            <a:r>
              <a:rPr lang="en-US" sz="1050" b="1" u="sng" spc="-1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sample size:</a:t>
            </a:r>
          </a:p>
          <a:p>
            <a:pPr marL="927100" marR="400050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-1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Not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every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statistically signiﬁcant 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result 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is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practically  signiﬁcant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469900" lvl="2" indent="276860">
              <a:spcBef>
                <a:spcPts val="95"/>
              </a:spcBef>
              <a:buFontTx/>
              <a:buAutoNum type="arabicPeriod"/>
              <a:tabLst>
                <a:tab pos="443865" algn="l"/>
              </a:tabLst>
            </a:pPr>
            <a:r>
              <a:rPr lang="en-US" sz="1050" u="sng" spc="-15" dirty="0">
                <a:latin typeface="Noto Sans CJK JP Regular"/>
                <a:cs typeface="Noto Sans CJK JP Regular"/>
              </a:rPr>
              <a:t>Considerations when selecting </a:t>
            </a:r>
            <a:r>
              <a:rPr lang="en-US" sz="1050" b="1" u="sng" spc="-15" dirty="0" smtClean="0">
                <a:latin typeface="Noto Sans CJK JP Regular"/>
                <a:cs typeface="Noto Sans CJK JP Regular"/>
              </a:rPr>
              <a:t>significance level:</a:t>
            </a:r>
            <a:endParaRPr lang="en-US" sz="1050" b="1" spc="-5" dirty="0" smtClean="0">
              <a:latin typeface="Noto Sans CJK JP Regular"/>
              <a:cs typeface="Noto Sans CJK JP Regular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-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Hypothesis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tests </a:t>
            </a:r>
            <a:r>
              <a:rPr sz="1050" spc="-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have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error </a:t>
            </a:r>
            <a:r>
              <a:rPr sz="1050" spc="-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rates 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associated </a:t>
            </a:r>
            <a:r>
              <a:rPr sz="1050" spc="-4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with</a:t>
            </a:r>
            <a:r>
              <a:rPr sz="1050" spc="-7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them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🔍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👫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⚙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sz="1050" spc="-3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Type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1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error 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rate </a:t>
            </a:r>
            <a:r>
              <a:rPr sz="1050" spc="6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=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signiﬁcance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level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✋ 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⚙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sz="1050" spc="-1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Calculating 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the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power 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is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 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two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step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process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927100" marR="102235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🆕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👫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⚙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sz="1050" spc="-1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Power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goes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up </a:t>
            </a:r>
            <a:r>
              <a:rPr sz="1050" spc="-4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with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eﬀect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size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and </a:t>
            </a:r>
            <a:r>
              <a:rPr sz="1050" spc="-1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sample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size,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and 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is 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inversely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proportional </a:t>
            </a:r>
            <a:r>
              <a:rPr sz="1050" spc="-4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with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signiﬁcance </a:t>
            </a:r>
            <a:r>
              <a:rPr sz="1050" spc="-2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level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and standard</a:t>
            </a:r>
            <a:r>
              <a:rPr sz="1050" spc="9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error</a:t>
            </a:r>
            <a:endParaRPr sz="1050" dirty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/>
              <a:t>🆕</a:t>
            </a:r>
            <a:r>
              <a:rPr lang="en-US" sz="1050" dirty="0" smtClean="0"/>
              <a:t> </a:t>
            </a:r>
            <a:r>
              <a:rPr lang="en-US" sz="1050" dirty="0"/>
              <a:t>👫</a:t>
            </a:r>
            <a:r>
              <a:rPr lang="en-US" sz="1050" spc="20" dirty="0">
                <a:latin typeface="Arial"/>
                <a:cs typeface="Arial"/>
              </a:rPr>
              <a:t> ⚙</a:t>
            </a:r>
            <a:r>
              <a:rPr lang="en-US" sz="1050" dirty="0"/>
              <a:t> </a:t>
            </a:r>
            <a:r>
              <a:rPr sz="1050" spc="65" dirty="0" smtClean="0">
                <a:latin typeface="Noto Sans CJK JP Regular"/>
                <a:cs typeface="Noto Sans CJK JP Regular"/>
              </a:rPr>
              <a:t>A </a:t>
            </a:r>
            <a:r>
              <a:rPr sz="1050" spc="-35" dirty="0">
                <a:latin typeface="Noto Sans CJK JP Regular"/>
                <a:cs typeface="Noto Sans CJK JP Regular"/>
              </a:rPr>
              <a:t>priori </a:t>
            </a:r>
            <a:r>
              <a:rPr sz="1050" spc="-20" dirty="0">
                <a:latin typeface="Noto Sans CJK JP Regular"/>
                <a:cs typeface="Noto Sans CJK JP Regular"/>
              </a:rPr>
              <a:t>power </a:t>
            </a:r>
            <a:r>
              <a:rPr sz="1050" spc="-15" dirty="0">
                <a:latin typeface="Noto Sans CJK JP Regular"/>
                <a:cs typeface="Noto Sans CJK JP Regular"/>
              </a:rPr>
              <a:t>calculations </a:t>
            </a:r>
            <a:r>
              <a:rPr sz="1050" spc="-30" dirty="0">
                <a:latin typeface="Noto Sans CJK JP Regular"/>
                <a:cs typeface="Noto Sans CJK JP Regular"/>
              </a:rPr>
              <a:t>determine </a:t>
            </a:r>
            <a:r>
              <a:rPr sz="1050" spc="-10" dirty="0">
                <a:latin typeface="Noto Sans CJK JP Regular"/>
                <a:cs typeface="Noto Sans CJK JP Regular"/>
              </a:rPr>
              <a:t>desired </a:t>
            </a:r>
            <a:r>
              <a:rPr sz="1050" spc="-15" dirty="0">
                <a:latin typeface="Noto Sans CJK JP Regular"/>
                <a:cs typeface="Noto Sans CJK JP Regular"/>
              </a:rPr>
              <a:t>sample</a:t>
            </a:r>
            <a:r>
              <a:rPr sz="1050" spc="130" dirty="0">
                <a:latin typeface="Noto Sans CJK JP Regular"/>
                <a:cs typeface="Noto Sans CJK JP Regular"/>
              </a:rPr>
              <a:t> </a:t>
            </a:r>
            <a:r>
              <a:rPr sz="1050" spc="5" dirty="0">
                <a:latin typeface="Noto Sans CJK JP Regular"/>
                <a:cs typeface="Noto Sans CJK JP Regular"/>
              </a:rPr>
              <a:t>size</a:t>
            </a:r>
            <a:endParaRPr sz="1050" dirty="0">
              <a:latin typeface="Noto Sans CJK JP Regular"/>
              <a:cs typeface="Noto Sans CJK JP Regular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CCCCCC"/>
              </a:buClr>
              <a:buFont typeface="Noto Sans CJK JP Regular"/>
              <a:buAutoNum type="arabicPeriod"/>
            </a:pPr>
            <a:endParaRPr sz="14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+mj-lt"/>
              <a:buAutoNum type="arabicPeriod" startAt="3"/>
              <a:tabLst>
                <a:tab pos="167005" algn="l"/>
              </a:tabLst>
            </a:pPr>
            <a:r>
              <a:rPr sz="1050" spc="-15" dirty="0">
                <a:solidFill>
                  <a:srgbClr val="CCDBE6"/>
                </a:solidFill>
                <a:latin typeface="Noto Sans CJK JP Regular"/>
                <a:cs typeface="Noto Sans CJK JP Regular"/>
              </a:rPr>
              <a:t>Summary</a:t>
            </a:r>
            <a:endParaRPr sz="1050" dirty="0">
              <a:latin typeface="Noto Sans CJK JP Regular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4725556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77241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Back </a:t>
            </a:r>
            <a:r>
              <a:rPr spc="-35" dirty="0"/>
              <a:t>to </a:t>
            </a:r>
            <a:r>
              <a:rPr spc="-20" dirty="0"/>
              <a:t>medical </a:t>
            </a:r>
            <a:r>
              <a:rPr spc="5" dirty="0"/>
              <a:t>surveys...</a:t>
            </a:r>
          </a:p>
        </p:txBody>
      </p:sp>
      <p:sp>
        <p:nvSpPr>
          <p:cNvPr id="3" name="object 3"/>
          <p:cNvSpPr/>
          <p:nvPr/>
        </p:nvSpPr>
        <p:spPr>
          <a:xfrm>
            <a:off x="198246" y="499110"/>
            <a:ext cx="4211955" cy="1210310"/>
          </a:xfrm>
          <a:custGeom>
            <a:avLst/>
            <a:gdLst/>
            <a:ahLst/>
            <a:cxnLst/>
            <a:rect l="l" t="t" r="r" b="b"/>
            <a:pathLst>
              <a:path w="4211955" h="1210310">
                <a:moveTo>
                  <a:pt x="0" y="1209802"/>
                </a:moveTo>
                <a:lnTo>
                  <a:pt x="4211574" y="1209802"/>
                </a:lnTo>
                <a:lnTo>
                  <a:pt x="4211574" y="0"/>
                </a:lnTo>
                <a:lnTo>
                  <a:pt x="0" y="0"/>
                </a:lnTo>
                <a:lnTo>
                  <a:pt x="0" y="1209802"/>
                </a:lnTo>
                <a:close/>
              </a:path>
            </a:pathLst>
          </a:custGeom>
          <a:solidFill>
            <a:srgbClr val="CCD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0411" y="520471"/>
            <a:ext cx="4029075" cy="106934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40"/>
              </a:spcBef>
            </a:pPr>
            <a:r>
              <a:rPr sz="1050" spc="20" dirty="0">
                <a:solidFill>
                  <a:srgbClr val="0E3652"/>
                </a:solidFill>
                <a:latin typeface="Arial"/>
                <a:cs typeface="Arial"/>
              </a:rPr>
              <a:t>How </a:t>
            </a:r>
            <a:r>
              <a:rPr sz="1050" spc="-15" dirty="0">
                <a:solidFill>
                  <a:srgbClr val="0E3652"/>
                </a:solidFill>
                <a:latin typeface="Arial"/>
                <a:cs typeface="Arial"/>
              </a:rPr>
              <a:t>large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sample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size </a:t>
            </a:r>
            <a:r>
              <a:rPr sz="1050" spc="10" dirty="0">
                <a:solidFill>
                  <a:srgbClr val="0E3652"/>
                </a:solidFill>
                <a:latin typeface="Arial"/>
                <a:cs typeface="Arial"/>
              </a:rPr>
              <a:t>would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you need </a:t>
            </a:r>
            <a:r>
              <a:rPr sz="1050" spc="-25" dirty="0">
                <a:solidFill>
                  <a:srgbClr val="0E3652"/>
                </a:solidFill>
                <a:latin typeface="Arial"/>
                <a:cs typeface="Arial"/>
              </a:rPr>
              <a:t>if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you </a:t>
            </a:r>
            <a:r>
              <a:rPr sz="1050" spc="10" dirty="0">
                <a:solidFill>
                  <a:srgbClr val="0E3652"/>
                </a:solidFill>
                <a:latin typeface="Arial"/>
                <a:cs typeface="Arial"/>
              </a:rPr>
              <a:t>wanted </a:t>
            </a:r>
            <a:r>
              <a:rPr sz="1050" spc="20" dirty="0">
                <a:solidFill>
                  <a:srgbClr val="0E3652"/>
                </a:solidFill>
                <a:latin typeface="Arial"/>
                <a:cs typeface="Arial"/>
              </a:rPr>
              <a:t>90% </a:t>
            </a:r>
            <a:r>
              <a:rPr sz="1050" spc="15" dirty="0">
                <a:solidFill>
                  <a:srgbClr val="0E3652"/>
                </a:solidFill>
                <a:latin typeface="Arial"/>
                <a:cs typeface="Arial"/>
              </a:rPr>
              <a:t>power  </a:t>
            </a:r>
            <a:r>
              <a:rPr sz="1050" spc="25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sz="1050" spc="15" dirty="0">
                <a:solidFill>
                  <a:srgbClr val="0E3652"/>
                </a:solidFill>
                <a:latin typeface="Arial"/>
                <a:cs typeface="Arial"/>
              </a:rPr>
              <a:t>detect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050" spc="15" dirty="0">
                <a:solidFill>
                  <a:srgbClr val="0E3652"/>
                </a:solidFill>
                <a:latin typeface="Arial"/>
                <a:cs typeface="Arial"/>
              </a:rPr>
              <a:t>0.5 </a:t>
            </a:r>
            <a:r>
              <a:rPr sz="1050" spc="-15" dirty="0">
                <a:solidFill>
                  <a:srgbClr val="0E3652"/>
                </a:solidFill>
                <a:latin typeface="Arial"/>
                <a:cs typeface="Arial"/>
              </a:rPr>
              <a:t>increase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in </a:t>
            </a:r>
            <a:r>
              <a:rPr sz="1050" spc="-15" dirty="0">
                <a:solidFill>
                  <a:srgbClr val="0E3652"/>
                </a:solidFill>
                <a:latin typeface="Arial"/>
                <a:cs typeface="Arial"/>
              </a:rPr>
              <a:t>average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number of </a:t>
            </a:r>
            <a:r>
              <a:rPr sz="1050" spc="-15" dirty="0">
                <a:solidFill>
                  <a:srgbClr val="0E3652"/>
                </a:solidFill>
                <a:latin typeface="Arial"/>
                <a:cs typeface="Arial"/>
              </a:rPr>
              <a:t>surveys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taken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at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the  </a:t>
            </a:r>
            <a:r>
              <a:rPr sz="1050" spc="25" dirty="0">
                <a:solidFill>
                  <a:srgbClr val="0E3652"/>
                </a:solidFill>
                <a:latin typeface="Arial"/>
                <a:cs typeface="Arial"/>
              </a:rPr>
              <a:t>5%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signiﬁcance </a:t>
            </a:r>
            <a:r>
              <a:rPr sz="1050" spc="-25" dirty="0">
                <a:solidFill>
                  <a:srgbClr val="0E3652"/>
                </a:solidFill>
                <a:latin typeface="Arial"/>
                <a:cs typeface="Arial"/>
              </a:rPr>
              <a:t>level?</a:t>
            </a:r>
            <a:endParaRPr sz="1050">
              <a:latin typeface="Arial"/>
              <a:cs typeface="Arial"/>
            </a:endParaRPr>
          </a:p>
          <a:p>
            <a:pPr marL="309880">
              <a:lnSpc>
                <a:spcPct val="100000"/>
              </a:lnSpc>
              <a:spcBef>
                <a:spcPts val="285"/>
              </a:spcBef>
            </a:pPr>
            <a:r>
              <a:rPr sz="1650" i="1" spc="22" baseline="10101" dirty="0">
                <a:solidFill>
                  <a:srgbClr val="0E3652"/>
                </a:solidFill>
                <a:latin typeface="Times New Roman"/>
                <a:cs typeface="Times New Roman"/>
              </a:rPr>
              <a:t>H</a:t>
            </a:r>
            <a:r>
              <a:rPr sz="1200" spc="22" baseline="3472" dirty="0">
                <a:solidFill>
                  <a:srgbClr val="0E3652"/>
                </a:solidFill>
                <a:latin typeface="Times New Roman"/>
                <a:cs typeface="Times New Roman"/>
              </a:rPr>
              <a:t>0 </a:t>
            </a:r>
            <a:r>
              <a:rPr sz="1650" spc="-7" baseline="10101" dirty="0">
                <a:solidFill>
                  <a:srgbClr val="0E3652"/>
                </a:solidFill>
                <a:latin typeface="Times New Roman"/>
                <a:cs typeface="Times New Roman"/>
              </a:rPr>
              <a:t>: </a:t>
            </a:r>
            <a:r>
              <a:rPr sz="1650" i="1" spc="-22" baseline="10101" dirty="0">
                <a:solidFill>
                  <a:srgbClr val="0E3652"/>
                </a:solidFill>
                <a:latin typeface="Times New Roman"/>
                <a:cs typeface="Times New Roman"/>
              </a:rPr>
              <a:t>µ</a:t>
            </a:r>
            <a:r>
              <a:rPr sz="1200" i="1" spc="-22" baseline="3472" dirty="0">
                <a:solidFill>
                  <a:srgbClr val="0E3652"/>
                </a:solidFill>
                <a:latin typeface="Georgia"/>
                <a:cs typeface="Georgia"/>
              </a:rPr>
              <a:t>new </a:t>
            </a:r>
            <a:r>
              <a:rPr sz="1650" i="1" spc="157" baseline="10101" dirty="0">
                <a:solidFill>
                  <a:srgbClr val="0E3652"/>
                </a:solidFill>
                <a:latin typeface="Times New Roman"/>
                <a:cs typeface="Times New Roman"/>
              </a:rPr>
              <a:t>− </a:t>
            </a:r>
            <a:r>
              <a:rPr sz="1650" i="1" spc="7" baseline="10101" dirty="0">
                <a:solidFill>
                  <a:srgbClr val="0E3652"/>
                </a:solidFill>
                <a:latin typeface="Times New Roman"/>
                <a:cs typeface="Times New Roman"/>
              </a:rPr>
              <a:t>µ</a:t>
            </a:r>
            <a:r>
              <a:rPr sz="1200" i="1" spc="7" baseline="3472" dirty="0">
                <a:solidFill>
                  <a:srgbClr val="0E3652"/>
                </a:solidFill>
                <a:latin typeface="Georgia"/>
                <a:cs typeface="Georgia"/>
              </a:rPr>
              <a:t>current </a:t>
            </a:r>
            <a:r>
              <a:rPr sz="1650" spc="337" baseline="10101" dirty="0">
                <a:solidFill>
                  <a:srgbClr val="0E3652"/>
                </a:solidFill>
                <a:latin typeface="Times New Roman"/>
                <a:cs typeface="Times New Roman"/>
              </a:rPr>
              <a:t>= </a:t>
            </a:r>
            <a:r>
              <a:rPr sz="1650" baseline="10101" dirty="0">
                <a:solidFill>
                  <a:srgbClr val="0E3652"/>
                </a:solidFill>
                <a:latin typeface="Times New Roman"/>
                <a:cs typeface="Times New Roman"/>
              </a:rPr>
              <a:t>0</a:t>
            </a:r>
            <a:r>
              <a:rPr sz="1575" baseline="10582" dirty="0">
                <a:solidFill>
                  <a:srgbClr val="0E3652"/>
                </a:solidFill>
                <a:latin typeface="Arial"/>
                <a:cs typeface="Arial"/>
              </a:rPr>
              <a:t>, </a:t>
            </a:r>
            <a:r>
              <a:rPr sz="1650" i="1" spc="82" baseline="10101" dirty="0">
                <a:solidFill>
                  <a:srgbClr val="0E3652"/>
                </a:solidFill>
                <a:latin typeface="Times New Roman"/>
                <a:cs typeface="Times New Roman"/>
              </a:rPr>
              <a:t>H</a:t>
            </a:r>
            <a:r>
              <a:rPr sz="800" i="1" spc="55" dirty="0">
                <a:solidFill>
                  <a:srgbClr val="0E3652"/>
                </a:solidFill>
                <a:latin typeface="Georgia"/>
                <a:cs typeface="Georgia"/>
              </a:rPr>
              <a:t>A </a:t>
            </a:r>
            <a:r>
              <a:rPr sz="1650" spc="-7" baseline="10101" dirty="0">
                <a:solidFill>
                  <a:srgbClr val="0E3652"/>
                </a:solidFill>
                <a:latin typeface="Times New Roman"/>
                <a:cs typeface="Times New Roman"/>
              </a:rPr>
              <a:t>: </a:t>
            </a:r>
            <a:r>
              <a:rPr sz="1650" i="1" spc="-22" baseline="10101" dirty="0">
                <a:solidFill>
                  <a:srgbClr val="0E3652"/>
                </a:solidFill>
                <a:latin typeface="Times New Roman"/>
                <a:cs typeface="Times New Roman"/>
              </a:rPr>
              <a:t>µ</a:t>
            </a:r>
            <a:r>
              <a:rPr sz="1200" i="1" spc="-22" baseline="3472" dirty="0">
                <a:solidFill>
                  <a:srgbClr val="0E3652"/>
                </a:solidFill>
                <a:latin typeface="Georgia"/>
                <a:cs typeface="Georgia"/>
              </a:rPr>
              <a:t>new </a:t>
            </a:r>
            <a:r>
              <a:rPr sz="1650" i="1" spc="157" baseline="10101" dirty="0">
                <a:solidFill>
                  <a:srgbClr val="0E3652"/>
                </a:solidFill>
                <a:latin typeface="Times New Roman"/>
                <a:cs typeface="Times New Roman"/>
              </a:rPr>
              <a:t>− </a:t>
            </a:r>
            <a:r>
              <a:rPr sz="1650" i="1" spc="7" baseline="10101" dirty="0">
                <a:solidFill>
                  <a:srgbClr val="0E3652"/>
                </a:solidFill>
                <a:latin typeface="Times New Roman"/>
                <a:cs typeface="Times New Roman"/>
              </a:rPr>
              <a:t>µ</a:t>
            </a:r>
            <a:r>
              <a:rPr sz="1200" i="1" spc="7" baseline="3472" dirty="0">
                <a:solidFill>
                  <a:srgbClr val="0E3652"/>
                </a:solidFill>
                <a:latin typeface="Georgia"/>
                <a:cs typeface="Georgia"/>
              </a:rPr>
              <a:t>current </a:t>
            </a:r>
            <a:r>
              <a:rPr sz="1650" i="1" spc="157" baseline="10101" dirty="0">
                <a:solidFill>
                  <a:srgbClr val="0E3652"/>
                </a:solidFill>
                <a:latin typeface="Times New Roman"/>
                <a:cs typeface="Times New Roman"/>
              </a:rPr>
              <a:t>&gt;</a:t>
            </a:r>
            <a:r>
              <a:rPr sz="1650" i="1" spc="-15" baseline="10101" dirty="0">
                <a:solidFill>
                  <a:srgbClr val="0E3652"/>
                </a:solidFill>
                <a:latin typeface="Times New Roman"/>
                <a:cs typeface="Times New Roman"/>
              </a:rPr>
              <a:t> </a:t>
            </a:r>
            <a:r>
              <a:rPr sz="1650" spc="-7" baseline="10101" dirty="0">
                <a:solidFill>
                  <a:srgbClr val="0E3652"/>
                </a:solidFill>
                <a:latin typeface="Times New Roman"/>
                <a:cs typeface="Times New Roman"/>
              </a:rPr>
              <a:t>0</a:t>
            </a:r>
            <a:endParaRPr sz="1650" baseline="10101">
              <a:latin typeface="Times New Roman"/>
              <a:cs typeface="Times New Roman"/>
            </a:endParaRPr>
          </a:p>
          <a:p>
            <a:pPr marL="309880">
              <a:lnSpc>
                <a:spcPts val="1280"/>
              </a:lnSpc>
              <a:spcBef>
                <a:spcPts val="50"/>
              </a:spcBef>
            </a:pPr>
            <a:r>
              <a:rPr sz="1650" i="1" spc="-7" baseline="7575" dirty="0">
                <a:solidFill>
                  <a:srgbClr val="0E3652"/>
                </a:solidFill>
                <a:latin typeface="Times New Roman"/>
                <a:cs typeface="Times New Roman"/>
              </a:rPr>
              <a:t>n</a:t>
            </a:r>
            <a:r>
              <a:rPr sz="800" i="1" spc="-5" dirty="0">
                <a:solidFill>
                  <a:srgbClr val="0E3652"/>
                </a:solidFill>
                <a:latin typeface="Georgia"/>
                <a:cs typeface="Georgia"/>
              </a:rPr>
              <a:t>new </a:t>
            </a:r>
            <a:r>
              <a:rPr sz="1650" spc="337" baseline="7575" dirty="0">
                <a:solidFill>
                  <a:srgbClr val="0E3652"/>
                </a:solidFill>
                <a:latin typeface="Times New Roman"/>
                <a:cs typeface="Times New Roman"/>
              </a:rPr>
              <a:t>= </a:t>
            </a:r>
            <a:r>
              <a:rPr sz="1650" i="1" spc="15" baseline="7575" dirty="0">
                <a:solidFill>
                  <a:srgbClr val="0E3652"/>
                </a:solidFill>
                <a:latin typeface="Times New Roman"/>
                <a:cs typeface="Times New Roman"/>
              </a:rPr>
              <a:t>n</a:t>
            </a:r>
            <a:r>
              <a:rPr sz="800" i="1" spc="10" dirty="0">
                <a:solidFill>
                  <a:srgbClr val="0E3652"/>
                </a:solidFill>
                <a:latin typeface="Georgia"/>
                <a:cs typeface="Georgia"/>
              </a:rPr>
              <a:t>current </a:t>
            </a:r>
            <a:r>
              <a:rPr sz="1650" spc="127" baseline="7575" dirty="0">
                <a:solidFill>
                  <a:srgbClr val="0E3652"/>
                </a:solidFill>
                <a:latin typeface="Times New Roman"/>
                <a:cs typeface="Times New Roman"/>
              </a:rPr>
              <a:t>=?</a:t>
            </a:r>
            <a:r>
              <a:rPr sz="1575" spc="127" baseline="7936" dirty="0">
                <a:solidFill>
                  <a:srgbClr val="0E3652"/>
                </a:solidFill>
                <a:latin typeface="Arial"/>
                <a:cs typeface="Arial"/>
              </a:rPr>
              <a:t>, </a:t>
            </a:r>
            <a:r>
              <a:rPr sz="1650" i="1" spc="-22" baseline="7575" dirty="0">
                <a:solidFill>
                  <a:srgbClr val="0E3652"/>
                </a:solidFill>
                <a:latin typeface="Times New Roman"/>
                <a:cs typeface="Times New Roman"/>
              </a:rPr>
              <a:t>s</a:t>
            </a:r>
            <a:r>
              <a:rPr sz="800" i="1" spc="-15" dirty="0">
                <a:solidFill>
                  <a:srgbClr val="0E3652"/>
                </a:solidFill>
                <a:latin typeface="Georgia"/>
                <a:cs typeface="Georgia"/>
              </a:rPr>
              <a:t>new </a:t>
            </a:r>
            <a:r>
              <a:rPr sz="1650" spc="337" baseline="7575" dirty="0">
                <a:solidFill>
                  <a:srgbClr val="0E3652"/>
                </a:solidFill>
                <a:latin typeface="Times New Roman"/>
                <a:cs typeface="Times New Roman"/>
              </a:rPr>
              <a:t>= </a:t>
            </a:r>
            <a:r>
              <a:rPr sz="1650" spc="7" baseline="7575" dirty="0">
                <a:solidFill>
                  <a:srgbClr val="0E3652"/>
                </a:solidFill>
                <a:latin typeface="Times New Roman"/>
                <a:cs typeface="Times New Roman"/>
              </a:rPr>
              <a:t>2</a:t>
            </a:r>
            <a:r>
              <a:rPr sz="1650" i="1" spc="7" baseline="7575" dirty="0">
                <a:solidFill>
                  <a:srgbClr val="0E3652"/>
                </a:solidFill>
                <a:latin typeface="Times New Roman"/>
                <a:cs typeface="Times New Roman"/>
              </a:rPr>
              <a:t>.</a:t>
            </a:r>
            <a:r>
              <a:rPr sz="1650" spc="7" baseline="7575" dirty="0">
                <a:solidFill>
                  <a:srgbClr val="0E3652"/>
                </a:solidFill>
                <a:latin typeface="Times New Roman"/>
                <a:cs typeface="Times New Roman"/>
              </a:rPr>
              <a:t>2 </a:t>
            </a:r>
            <a:r>
              <a:rPr sz="1650" spc="337" baseline="7575" dirty="0">
                <a:solidFill>
                  <a:srgbClr val="0E3652"/>
                </a:solidFill>
                <a:latin typeface="Times New Roman"/>
                <a:cs typeface="Times New Roman"/>
              </a:rPr>
              <a:t>= </a:t>
            </a:r>
            <a:r>
              <a:rPr sz="1650" i="1" spc="7" baseline="7575" dirty="0">
                <a:solidFill>
                  <a:srgbClr val="0E3652"/>
                </a:solidFill>
                <a:latin typeface="Times New Roman"/>
                <a:cs typeface="Times New Roman"/>
              </a:rPr>
              <a:t>s</a:t>
            </a:r>
            <a:r>
              <a:rPr sz="800" i="1" spc="5" dirty="0">
                <a:solidFill>
                  <a:srgbClr val="0E3652"/>
                </a:solidFill>
                <a:latin typeface="Georgia"/>
                <a:cs typeface="Georgia"/>
              </a:rPr>
              <a:t>current </a:t>
            </a:r>
            <a:r>
              <a:rPr sz="1650" spc="337" baseline="7575" dirty="0">
                <a:solidFill>
                  <a:srgbClr val="0E3652"/>
                </a:solidFill>
                <a:latin typeface="Times New Roman"/>
                <a:cs typeface="Times New Roman"/>
              </a:rPr>
              <a:t>=</a:t>
            </a:r>
            <a:r>
              <a:rPr sz="1650" spc="-262" baseline="7575" dirty="0">
                <a:solidFill>
                  <a:srgbClr val="0E3652"/>
                </a:solidFill>
                <a:latin typeface="Times New Roman"/>
                <a:cs typeface="Times New Roman"/>
              </a:rPr>
              <a:t> </a:t>
            </a:r>
            <a:r>
              <a:rPr sz="1650" spc="7" baseline="7575" dirty="0">
                <a:solidFill>
                  <a:srgbClr val="0E3652"/>
                </a:solidFill>
                <a:latin typeface="Times New Roman"/>
                <a:cs typeface="Times New Roman"/>
              </a:rPr>
              <a:t>2</a:t>
            </a:r>
            <a:r>
              <a:rPr sz="1650" i="1" spc="7" baseline="7575" dirty="0">
                <a:solidFill>
                  <a:srgbClr val="0E3652"/>
                </a:solidFill>
                <a:latin typeface="Times New Roman"/>
                <a:cs typeface="Times New Roman"/>
              </a:rPr>
              <a:t>.</a:t>
            </a:r>
            <a:r>
              <a:rPr sz="1650" spc="7" baseline="7575" dirty="0">
                <a:solidFill>
                  <a:srgbClr val="0E3652"/>
                </a:solidFill>
                <a:latin typeface="Times New Roman"/>
                <a:cs typeface="Times New Roman"/>
              </a:rPr>
              <a:t>2</a:t>
            </a:r>
            <a:endParaRPr sz="1650" baseline="7575">
              <a:latin typeface="Times New Roman"/>
              <a:cs typeface="Times New Roman"/>
            </a:endParaRPr>
          </a:p>
          <a:p>
            <a:pPr marL="309880">
              <a:lnSpc>
                <a:spcPts val="1280"/>
              </a:lnSpc>
            </a:pPr>
            <a:r>
              <a:rPr sz="1100" i="1" spc="-30" dirty="0">
                <a:solidFill>
                  <a:srgbClr val="0E3652"/>
                </a:solidFill>
                <a:latin typeface="Times New Roman"/>
                <a:cs typeface="Times New Roman"/>
              </a:rPr>
              <a:t>δ</a:t>
            </a:r>
            <a:r>
              <a:rPr sz="1100" i="1" spc="60" dirty="0">
                <a:solidFill>
                  <a:srgbClr val="0E3652"/>
                </a:solidFill>
                <a:latin typeface="Times New Roman"/>
                <a:cs typeface="Times New Roman"/>
              </a:rPr>
              <a:t> </a:t>
            </a:r>
            <a:r>
              <a:rPr sz="1100" spc="225" dirty="0">
                <a:solidFill>
                  <a:srgbClr val="0E3652"/>
                </a:solidFill>
                <a:latin typeface="Times New Roman"/>
                <a:cs typeface="Times New Roman"/>
              </a:rPr>
              <a:t>=</a:t>
            </a:r>
            <a:r>
              <a:rPr sz="1100" spc="25" dirty="0">
                <a:solidFill>
                  <a:srgbClr val="0E3652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0E3652"/>
                </a:solidFill>
                <a:latin typeface="Times New Roman"/>
                <a:cs typeface="Times New Roman"/>
              </a:rPr>
              <a:t>0</a:t>
            </a:r>
            <a:r>
              <a:rPr sz="1100" i="1" spc="5" dirty="0">
                <a:solidFill>
                  <a:srgbClr val="0E3652"/>
                </a:solidFill>
                <a:latin typeface="Times New Roman"/>
                <a:cs typeface="Times New Roman"/>
              </a:rPr>
              <a:t>.</a:t>
            </a:r>
            <a:r>
              <a:rPr sz="1100" spc="5" dirty="0">
                <a:solidFill>
                  <a:srgbClr val="0E3652"/>
                </a:solidFill>
                <a:latin typeface="Times New Roman"/>
                <a:cs typeface="Times New Roman"/>
              </a:rPr>
              <a:t>5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,</a:t>
            </a:r>
            <a:r>
              <a:rPr sz="1050" spc="1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100" i="1" spc="114" dirty="0">
                <a:solidFill>
                  <a:srgbClr val="0E3652"/>
                </a:solidFill>
                <a:latin typeface="Times New Roman"/>
                <a:cs typeface="Times New Roman"/>
              </a:rPr>
              <a:t>α</a:t>
            </a:r>
            <a:r>
              <a:rPr sz="1100" i="1" spc="30" dirty="0">
                <a:solidFill>
                  <a:srgbClr val="0E3652"/>
                </a:solidFill>
                <a:latin typeface="Times New Roman"/>
                <a:cs typeface="Times New Roman"/>
              </a:rPr>
              <a:t> </a:t>
            </a:r>
            <a:r>
              <a:rPr sz="1100" spc="225" dirty="0">
                <a:solidFill>
                  <a:srgbClr val="0E3652"/>
                </a:solidFill>
                <a:latin typeface="Times New Roman"/>
                <a:cs typeface="Times New Roman"/>
              </a:rPr>
              <a:t>=</a:t>
            </a:r>
            <a:r>
              <a:rPr sz="1100" spc="25" dirty="0">
                <a:solidFill>
                  <a:srgbClr val="0E3652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E3652"/>
                </a:solidFill>
                <a:latin typeface="Times New Roman"/>
                <a:cs typeface="Times New Roman"/>
              </a:rPr>
              <a:t>0</a:t>
            </a:r>
            <a:r>
              <a:rPr sz="1100" i="1" dirty="0">
                <a:solidFill>
                  <a:srgbClr val="0E3652"/>
                </a:solidFill>
                <a:latin typeface="Times New Roman"/>
                <a:cs typeface="Times New Roman"/>
              </a:rPr>
              <a:t>.</a:t>
            </a:r>
            <a:r>
              <a:rPr sz="1100" dirty="0">
                <a:solidFill>
                  <a:srgbClr val="0E3652"/>
                </a:solidFill>
                <a:latin typeface="Times New Roman"/>
                <a:cs typeface="Times New Roman"/>
              </a:rPr>
              <a:t>05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,</a:t>
            </a:r>
            <a:r>
              <a:rPr sz="1050" spc="1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rgbClr val="0E3652"/>
                </a:solidFill>
                <a:latin typeface="Arial"/>
                <a:cs typeface="Arial"/>
              </a:rPr>
              <a:t>power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050" spc="35" dirty="0">
                <a:solidFill>
                  <a:srgbClr val="0E3652"/>
                </a:solidFill>
                <a:latin typeface="Arial"/>
                <a:cs typeface="Arial"/>
              </a:rPr>
              <a:t>=</a:t>
            </a:r>
            <a:r>
              <a:rPr sz="1050" spc="1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0E3652"/>
                </a:solidFill>
                <a:latin typeface="Arial"/>
                <a:cs typeface="Arial"/>
              </a:rPr>
              <a:t>90%,</a:t>
            </a:r>
            <a:r>
              <a:rPr sz="1050" spc="1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100" i="1" spc="65" dirty="0">
                <a:solidFill>
                  <a:srgbClr val="0E3652"/>
                </a:solidFill>
                <a:latin typeface="Times New Roman"/>
                <a:cs typeface="Times New Roman"/>
              </a:rPr>
              <a:t>β</a:t>
            </a:r>
            <a:r>
              <a:rPr sz="1100" i="1" spc="85" dirty="0">
                <a:solidFill>
                  <a:srgbClr val="0E3652"/>
                </a:solidFill>
                <a:latin typeface="Times New Roman"/>
                <a:cs typeface="Times New Roman"/>
              </a:rPr>
              <a:t> </a:t>
            </a:r>
            <a:r>
              <a:rPr sz="1100" spc="225" dirty="0">
                <a:solidFill>
                  <a:srgbClr val="0E3652"/>
                </a:solidFill>
                <a:latin typeface="Times New Roman"/>
                <a:cs typeface="Times New Roman"/>
              </a:rPr>
              <a:t>=</a:t>
            </a:r>
            <a:r>
              <a:rPr sz="1100" spc="25" dirty="0">
                <a:solidFill>
                  <a:srgbClr val="0E3652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E3652"/>
                </a:solidFill>
                <a:latin typeface="Times New Roman"/>
                <a:cs typeface="Times New Roman"/>
              </a:rPr>
              <a:t>0</a:t>
            </a:r>
            <a:r>
              <a:rPr sz="1100" i="1" dirty="0">
                <a:solidFill>
                  <a:srgbClr val="0E3652"/>
                </a:solidFill>
                <a:latin typeface="Times New Roman"/>
                <a:cs typeface="Times New Roman"/>
              </a:rPr>
              <a:t>.</a:t>
            </a:r>
            <a:r>
              <a:rPr sz="1100" dirty="0">
                <a:solidFill>
                  <a:srgbClr val="0E3652"/>
                </a:solidFill>
                <a:latin typeface="Times New Roman"/>
                <a:cs typeface="Times New Roman"/>
              </a:rPr>
              <a:t>10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16</a:t>
            </a:r>
            <a:endParaRPr sz="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7754" y="57937"/>
            <a:ext cx="165481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1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Back </a:t>
            </a:r>
            <a:r>
              <a:rPr sz="1050" spc="-3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to </a:t>
            </a:r>
            <a:r>
              <a:rPr sz="1050" spc="-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medical </a:t>
            </a:r>
            <a:r>
              <a:rPr sz="1050" spc="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surveys...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8246" y="499110"/>
            <a:ext cx="4211955" cy="1210310"/>
          </a:xfrm>
          <a:custGeom>
            <a:avLst/>
            <a:gdLst/>
            <a:ahLst/>
            <a:cxnLst/>
            <a:rect l="l" t="t" r="r" b="b"/>
            <a:pathLst>
              <a:path w="4211955" h="1210310">
                <a:moveTo>
                  <a:pt x="0" y="1209802"/>
                </a:moveTo>
                <a:lnTo>
                  <a:pt x="4211574" y="1209802"/>
                </a:lnTo>
                <a:lnTo>
                  <a:pt x="4211574" y="0"/>
                </a:lnTo>
                <a:lnTo>
                  <a:pt x="0" y="0"/>
                </a:lnTo>
                <a:lnTo>
                  <a:pt x="0" y="1209802"/>
                </a:lnTo>
                <a:close/>
              </a:path>
            </a:pathLst>
          </a:custGeom>
          <a:solidFill>
            <a:srgbClr val="CCD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0411" y="520471"/>
            <a:ext cx="4029075" cy="106934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40"/>
              </a:spcBef>
            </a:pPr>
            <a:r>
              <a:rPr sz="1050" spc="20" dirty="0">
                <a:solidFill>
                  <a:srgbClr val="0E3652"/>
                </a:solidFill>
                <a:latin typeface="Arial"/>
                <a:cs typeface="Arial"/>
              </a:rPr>
              <a:t>How </a:t>
            </a:r>
            <a:r>
              <a:rPr sz="1050" spc="-15" dirty="0">
                <a:solidFill>
                  <a:srgbClr val="0E3652"/>
                </a:solidFill>
                <a:latin typeface="Arial"/>
                <a:cs typeface="Arial"/>
              </a:rPr>
              <a:t>large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sample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size </a:t>
            </a:r>
            <a:r>
              <a:rPr sz="1050" spc="10" dirty="0">
                <a:solidFill>
                  <a:srgbClr val="0E3652"/>
                </a:solidFill>
                <a:latin typeface="Arial"/>
                <a:cs typeface="Arial"/>
              </a:rPr>
              <a:t>would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you need </a:t>
            </a:r>
            <a:r>
              <a:rPr sz="1050" spc="-25" dirty="0">
                <a:solidFill>
                  <a:srgbClr val="0E3652"/>
                </a:solidFill>
                <a:latin typeface="Arial"/>
                <a:cs typeface="Arial"/>
              </a:rPr>
              <a:t>if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you </a:t>
            </a:r>
            <a:r>
              <a:rPr sz="1050" spc="10" dirty="0">
                <a:solidFill>
                  <a:srgbClr val="0E3652"/>
                </a:solidFill>
                <a:latin typeface="Arial"/>
                <a:cs typeface="Arial"/>
              </a:rPr>
              <a:t>wanted </a:t>
            </a:r>
            <a:r>
              <a:rPr sz="1050" spc="20" dirty="0">
                <a:solidFill>
                  <a:srgbClr val="0E3652"/>
                </a:solidFill>
                <a:latin typeface="Arial"/>
                <a:cs typeface="Arial"/>
              </a:rPr>
              <a:t>90% </a:t>
            </a:r>
            <a:r>
              <a:rPr sz="1050" spc="15" dirty="0">
                <a:solidFill>
                  <a:srgbClr val="0E3652"/>
                </a:solidFill>
                <a:latin typeface="Arial"/>
                <a:cs typeface="Arial"/>
              </a:rPr>
              <a:t>power  </a:t>
            </a:r>
            <a:r>
              <a:rPr sz="1050" spc="25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sz="1050" spc="15" dirty="0">
                <a:solidFill>
                  <a:srgbClr val="0E3652"/>
                </a:solidFill>
                <a:latin typeface="Arial"/>
                <a:cs typeface="Arial"/>
              </a:rPr>
              <a:t>detect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050" spc="15" dirty="0">
                <a:solidFill>
                  <a:srgbClr val="0E3652"/>
                </a:solidFill>
                <a:latin typeface="Arial"/>
                <a:cs typeface="Arial"/>
              </a:rPr>
              <a:t>0.5 </a:t>
            </a:r>
            <a:r>
              <a:rPr sz="1050" spc="-15" dirty="0">
                <a:solidFill>
                  <a:srgbClr val="0E3652"/>
                </a:solidFill>
                <a:latin typeface="Arial"/>
                <a:cs typeface="Arial"/>
              </a:rPr>
              <a:t>increase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in </a:t>
            </a:r>
            <a:r>
              <a:rPr sz="1050" spc="-15" dirty="0">
                <a:solidFill>
                  <a:srgbClr val="0E3652"/>
                </a:solidFill>
                <a:latin typeface="Arial"/>
                <a:cs typeface="Arial"/>
              </a:rPr>
              <a:t>average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number of </a:t>
            </a:r>
            <a:r>
              <a:rPr sz="1050" spc="-15" dirty="0">
                <a:solidFill>
                  <a:srgbClr val="0E3652"/>
                </a:solidFill>
                <a:latin typeface="Arial"/>
                <a:cs typeface="Arial"/>
              </a:rPr>
              <a:t>surveys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taken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at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the  </a:t>
            </a:r>
            <a:r>
              <a:rPr sz="1050" spc="25" dirty="0">
                <a:solidFill>
                  <a:srgbClr val="0E3652"/>
                </a:solidFill>
                <a:latin typeface="Arial"/>
                <a:cs typeface="Arial"/>
              </a:rPr>
              <a:t>5%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signiﬁcance </a:t>
            </a:r>
            <a:r>
              <a:rPr sz="1050" spc="-25" dirty="0">
                <a:solidFill>
                  <a:srgbClr val="0E3652"/>
                </a:solidFill>
                <a:latin typeface="Arial"/>
                <a:cs typeface="Arial"/>
              </a:rPr>
              <a:t>level?</a:t>
            </a:r>
            <a:endParaRPr sz="1050">
              <a:latin typeface="Arial"/>
              <a:cs typeface="Arial"/>
            </a:endParaRPr>
          </a:p>
          <a:p>
            <a:pPr marL="309880">
              <a:lnSpc>
                <a:spcPct val="100000"/>
              </a:lnSpc>
              <a:spcBef>
                <a:spcPts val="285"/>
              </a:spcBef>
            </a:pPr>
            <a:r>
              <a:rPr sz="1650" i="1" spc="22" baseline="10101" dirty="0">
                <a:solidFill>
                  <a:srgbClr val="0E3652"/>
                </a:solidFill>
                <a:latin typeface="Times New Roman"/>
                <a:cs typeface="Times New Roman"/>
              </a:rPr>
              <a:t>H</a:t>
            </a:r>
            <a:r>
              <a:rPr sz="1200" spc="22" baseline="3472" dirty="0">
                <a:solidFill>
                  <a:srgbClr val="0E3652"/>
                </a:solidFill>
                <a:latin typeface="Times New Roman"/>
                <a:cs typeface="Times New Roman"/>
              </a:rPr>
              <a:t>0 </a:t>
            </a:r>
            <a:r>
              <a:rPr sz="1650" spc="-7" baseline="10101" dirty="0">
                <a:solidFill>
                  <a:srgbClr val="0E3652"/>
                </a:solidFill>
                <a:latin typeface="Times New Roman"/>
                <a:cs typeface="Times New Roman"/>
              </a:rPr>
              <a:t>: </a:t>
            </a:r>
            <a:r>
              <a:rPr sz="1650" i="1" spc="-22" baseline="10101" dirty="0">
                <a:solidFill>
                  <a:srgbClr val="0E3652"/>
                </a:solidFill>
                <a:latin typeface="Times New Roman"/>
                <a:cs typeface="Times New Roman"/>
              </a:rPr>
              <a:t>µ</a:t>
            </a:r>
            <a:r>
              <a:rPr sz="1200" i="1" spc="-22" baseline="3472" dirty="0">
                <a:solidFill>
                  <a:srgbClr val="0E3652"/>
                </a:solidFill>
                <a:latin typeface="Georgia"/>
                <a:cs typeface="Georgia"/>
              </a:rPr>
              <a:t>new </a:t>
            </a:r>
            <a:r>
              <a:rPr sz="1650" i="1" spc="157" baseline="10101" dirty="0">
                <a:solidFill>
                  <a:srgbClr val="0E3652"/>
                </a:solidFill>
                <a:latin typeface="Times New Roman"/>
                <a:cs typeface="Times New Roman"/>
              </a:rPr>
              <a:t>− </a:t>
            </a:r>
            <a:r>
              <a:rPr sz="1650" i="1" spc="7" baseline="10101" dirty="0">
                <a:solidFill>
                  <a:srgbClr val="0E3652"/>
                </a:solidFill>
                <a:latin typeface="Times New Roman"/>
                <a:cs typeface="Times New Roman"/>
              </a:rPr>
              <a:t>µ</a:t>
            </a:r>
            <a:r>
              <a:rPr sz="1200" i="1" spc="7" baseline="3472" dirty="0">
                <a:solidFill>
                  <a:srgbClr val="0E3652"/>
                </a:solidFill>
                <a:latin typeface="Georgia"/>
                <a:cs typeface="Georgia"/>
              </a:rPr>
              <a:t>current </a:t>
            </a:r>
            <a:r>
              <a:rPr sz="1650" spc="337" baseline="10101" dirty="0">
                <a:solidFill>
                  <a:srgbClr val="0E3652"/>
                </a:solidFill>
                <a:latin typeface="Times New Roman"/>
                <a:cs typeface="Times New Roman"/>
              </a:rPr>
              <a:t>= </a:t>
            </a:r>
            <a:r>
              <a:rPr sz="1650" baseline="10101" dirty="0">
                <a:solidFill>
                  <a:srgbClr val="0E3652"/>
                </a:solidFill>
                <a:latin typeface="Times New Roman"/>
                <a:cs typeface="Times New Roman"/>
              </a:rPr>
              <a:t>0</a:t>
            </a:r>
            <a:r>
              <a:rPr sz="1575" baseline="10582" dirty="0">
                <a:solidFill>
                  <a:srgbClr val="0E3652"/>
                </a:solidFill>
                <a:latin typeface="Arial"/>
                <a:cs typeface="Arial"/>
              </a:rPr>
              <a:t>, </a:t>
            </a:r>
            <a:r>
              <a:rPr sz="1650" i="1" spc="82" baseline="10101" dirty="0">
                <a:solidFill>
                  <a:srgbClr val="0E3652"/>
                </a:solidFill>
                <a:latin typeface="Times New Roman"/>
                <a:cs typeface="Times New Roman"/>
              </a:rPr>
              <a:t>H</a:t>
            </a:r>
            <a:r>
              <a:rPr sz="800" i="1" spc="55" dirty="0">
                <a:solidFill>
                  <a:srgbClr val="0E3652"/>
                </a:solidFill>
                <a:latin typeface="Georgia"/>
                <a:cs typeface="Georgia"/>
              </a:rPr>
              <a:t>A </a:t>
            </a:r>
            <a:r>
              <a:rPr sz="1650" spc="-7" baseline="10101" dirty="0">
                <a:solidFill>
                  <a:srgbClr val="0E3652"/>
                </a:solidFill>
                <a:latin typeface="Times New Roman"/>
                <a:cs typeface="Times New Roman"/>
              </a:rPr>
              <a:t>: </a:t>
            </a:r>
            <a:r>
              <a:rPr sz="1650" i="1" spc="-22" baseline="10101" dirty="0">
                <a:solidFill>
                  <a:srgbClr val="0E3652"/>
                </a:solidFill>
                <a:latin typeface="Times New Roman"/>
                <a:cs typeface="Times New Roman"/>
              </a:rPr>
              <a:t>µ</a:t>
            </a:r>
            <a:r>
              <a:rPr sz="1200" i="1" spc="-22" baseline="3472" dirty="0">
                <a:solidFill>
                  <a:srgbClr val="0E3652"/>
                </a:solidFill>
                <a:latin typeface="Georgia"/>
                <a:cs typeface="Georgia"/>
              </a:rPr>
              <a:t>new </a:t>
            </a:r>
            <a:r>
              <a:rPr sz="1650" i="1" spc="157" baseline="10101" dirty="0">
                <a:solidFill>
                  <a:srgbClr val="0E3652"/>
                </a:solidFill>
                <a:latin typeface="Times New Roman"/>
                <a:cs typeface="Times New Roman"/>
              </a:rPr>
              <a:t>− </a:t>
            </a:r>
            <a:r>
              <a:rPr sz="1650" i="1" spc="7" baseline="10101" dirty="0">
                <a:solidFill>
                  <a:srgbClr val="0E3652"/>
                </a:solidFill>
                <a:latin typeface="Times New Roman"/>
                <a:cs typeface="Times New Roman"/>
              </a:rPr>
              <a:t>µ</a:t>
            </a:r>
            <a:r>
              <a:rPr sz="1200" i="1" spc="7" baseline="3472" dirty="0">
                <a:solidFill>
                  <a:srgbClr val="0E3652"/>
                </a:solidFill>
                <a:latin typeface="Georgia"/>
                <a:cs typeface="Georgia"/>
              </a:rPr>
              <a:t>current </a:t>
            </a:r>
            <a:r>
              <a:rPr sz="1650" i="1" spc="157" baseline="10101" dirty="0">
                <a:solidFill>
                  <a:srgbClr val="0E3652"/>
                </a:solidFill>
                <a:latin typeface="Times New Roman"/>
                <a:cs typeface="Times New Roman"/>
              </a:rPr>
              <a:t>&gt;</a:t>
            </a:r>
            <a:r>
              <a:rPr sz="1650" i="1" spc="-15" baseline="10101" dirty="0">
                <a:solidFill>
                  <a:srgbClr val="0E3652"/>
                </a:solidFill>
                <a:latin typeface="Times New Roman"/>
                <a:cs typeface="Times New Roman"/>
              </a:rPr>
              <a:t> </a:t>
            </a:r>
            <a:r>
              <a:rPr sz="1650" spc="-7" baseline="10101" dirty="0">
                <a:solidFill>
                  <a:srgbClr val="0E3652"/>
                </a:solidFill>
                <a:latin typeface="Times New Roman"/>
                <a:cs typeface="Times New Roman"/>
              </a:rPr>
              <a:t>0</a:t>
            </a:r>
            <a:endParaRPr sz="1650" baseline="10101">
              <a:latin typeface="Times New Roman"/>
              <a:cs typeface="Times New Roman"/>
            </a:endParaRPr>
          </a:p>
          <a:p>
            <a:pPr marL="309880">
              <a:lnSpc>
                <a:spcPts val="1280"/>
              </a:lnSpc>
              <a:spcBef>
                <a:spcPts val="50"/>
              </a:spcBef>
            </a:pPr>
            <a:r>
              <a:rPr sz="1650" i="1" spc="-7" baseline="7575" dirty="0">
                <a:solidFill>
                  <a:srgbClr val="0E3652"/>
                </a:solidFill>
                <a:latin typeface="Times New Roman"/>
                <a:cs typeface="Times New Roman"/>
              </a:rPr>
              <a:t>n</a:t>
            </a:r>
            <a:r>
              <a:rPr sz="800" i="1" spc="-5" dirty="0">
                <a:solidFill>
                  <a:srgbClr val="0E3652"/>
                </a:solidFill>
                <a:latin typeface="Georgia"/>
                <a:cs typeface="Georgia"/>
              </a:rPr>
              <a:t>new </a:t>
            </a:r>
            <a:r>
              <a:rPr sz="1650" spc="337" baseline="7575" dirty="0">
                <a:solidFill>
                  <a:srgbClr val="0E3652"/>
                </a:solidFill>
                <a:latin typeface="Times New Roman"/>
                <a:cs typeface="Times New Roman"/>
              </a:rPr>
              <a:t>= </a:t>
            </a:r>
            <a:r>
              <a:rPr sz="1650" i="1" spc="15" baseline="7575" dirty="0">
                <a:solidFill>
                  <a:srgbClr val="0E3652"/>
                </a:solidFill>
                <a:latin typeface="Times New Roman"/>
                <a:cs typeface="Times New Roman"/>
              </a:rPr>
              <a:t>n</a:t>
            </a:r>
            <a:r>
              <a:rPr sz="800" i="1" spc="10" dirty="0">
                <a:solidFill>
                  <a:srgbClr val="0E3652"/>
                </a:solidFill>
                <a:latin typeface="Georgia"/>
                <a:cs typeface="Georgia"/>
              </a:rPr>
              <a:t>current </a:t>
            </a:r>
            <a:r>
              <a:rPr sz="1650" spc="127" baseline="7575" dirty="0">
                <a:solidFill>
                  <a:srgbClr val="0E3652"/>
                </a:solidFill>
                <a:latin typeface="Times New Roman"/>
                <a:cs typeface="Times New Roman"/>
              </a:rPr>
              <a:t>=?</a:t>
            </a:r>
            <a:r>
              <a:rPr sz="1575" spc="127" baseline="7936" dirty="0">
                <a:solidFill>
                  <a:srgbClr val="0E3652"/>
                </a:solidFill>
                <a:latin typeface="Arial"/>
                <a:cs typeface="Arial"/>
              </a:rPr>
              <a:t>, </a:t>
            </a:r>
            <a:r>
              <a:rPr sz="1650" i="1" spc="-22" baseline="7575" dirty="0">
                <a:solidFill>
                  <a:srgbClr val="0E3652"/>
                </a:solidFill>
                <a:latin typeface="Times New Roman"/>
                <a:cs typeface="Times New Roman"/>
              </a:rPr>
              <a:t>s</a:t>
            </a:r>
            <a:r>
              <a:rPr sz="800" i="1" spc="-15" dirty="0">
                <a:solidFill>
                  <a:srgbClr val="0E3652"/>
                </a:solidFill>
                <a:latin typeface="Georgia"/>
                <a:cs typeface="Georgia"/>
              </a:rPr>
              <a:t>new </a:t>
            </a:r>
            <a:r>
              <a:rPr sz="1650" spc="337" baseline="7575" dirty="0">
                <a:solidFill>
                  <a:srgbClr val="0E3652"/>
                </a:solidFill>
                <a:latin typeface="Times New Roman"/>
                <a:cs typeface="Times New Roman"/>
              </a:rPr>
              <a:t>= </a:t>
            </a:r>
            <a:r>
              <a:rPr sz="1650" spc="7" baseline="7575" dirty="0">
                <a:solidFill>
                  <a:srgbClr val="0E3652"/>
                </a:solidFill>
                <a:latin typeface="Times New Roman"/>
                <a:cs typeface="Times New Roman"/>
              </a:rPr>
              <a:t>2</a:t>
            </a:r>
            <a:r>
              <a:rPr sz="1650" i="1" spc="7" baseline="7575" dirty="0">
                <a:solidFill>
                  <a:srgbClr val="0E3652"/>
                </a:solidFill>
                <a:latin typeface="Times New Roman"/>
                <a:cs typeface="Times New Roman"/>
              </a:rPr>
              <a:t>.</a:t>
            </a:r>
            <a:r>
              <a:rPr sz="1650" spc="7" baseline="7575" dirty="0">
                <a:solidFill>
                  <a:srgbClr val="0E3652"/>
                </a:solidFill>
                <a:latin typeface="Times New Roman"/>
                <a:cs typeface="Times New Roman"/>
              </a:rPr>
              <a:t>2 </a:t>
            </a:r>
            <a:r>
              <a:rPr sz="1650" spc="337" baseline="7575" dirty="0">
                <a:solidFill>
                  <a:srgbClr val="0E3652"/>
                </a:solidFill>
                <a:latin typeface="Times New Roman"/>
                <a:cs typeface="Times New Roman"/>
              </a:rPr>
              <a:t>= </a:t>
            </a:r>
            <a:r>
              <a:rPr sz="1650" i="1" spc="7" baseline="7575" dirty="0">
                <a:solidFill>
                  <a:srgbClr val="0E3652"/>
                </a:solidFill>
                <a:latin typeface="Times New Roman"/>
                <a:cs typeface="Times New Roman"/>
              </a:rPr>
              <a:t>s</a:t>
            </a:r>
            <a:r>
              <a:rPr sz="800" i="1" spc="5" dirty="0">
                <a:solidFill>
                  <a:srgbClr val="0E3652"/>
                </a:solidFill>
                <a:latin typeface="Georgia"/>
                <a:cs typeface="Georgia"/>
              </a:rPr>
              <a:t>current </a:t>
            </a:r>
            <a:r>
              <a:rPr sz="1650" spc="337" baseline="7575" dirty="0">
                <a:solidFill>
                  <a:srgbClr val="0E3652"/>
                </a:solidFill>
                <a:latin typeface="Times New Roman"/>
                <a:cs typeface="Times New Roman"/>
              </a:rPr>
              <a:t>=</a:t>
            </a:r>
            <a:r>
              <a:rPr sz="1650" spc="-262" baseline="7575" dirty="0">
                <a:solidFill>
                  <a:srgbClr val="0E3652"/>
                </a:solidFill>
                <a:latin typeface="Times New Roman"/>
                <a:cs typeface="Times New Roman"/>
              </a:rPr>
              <a:t> </a:t>
            </a:r>
            <a:r>
              <a:rPr sz="1650" spc="7" baseline="7575" dirty="0">
                <a:solidFill>
                  <a:srgbClr val="0E3652"/>
                </a:solidFill>
                <a:latin typeface="Times New Roman"/>
                <a:cs typeface="Times New Roman"/>
              </a:rPr>
              <a:t>2</a:t>
            </a:r>
            <a:r>
              <a:rPr sz="1650" i="1" spc="7" baseline="7575" dirty="0">
                <a:solidFill>
                  <a:srgbClr val="0E3652"/>
                </a:solidFill>
                <a:latin typeface="Times New Roman"/>
                <a:cs typeface="Times New Roman"/>
              </a:rPr>
              <a:t>.</a:t>
            </a:r>
            <a:r>
              <a:rPr sz="1650" spc="7" baseline="7575" dirty="0">
                <a:solidFill>
                  <a:srgbClr val="0E3652"/>
                </a:solidFill>
                <a:latin typeface="Times New Roman"/>
                <a:cs typeface="Times New Roman"/>
              </a:rPr>
              <a:t>2</a:t>
            </a:r>
            <a:endParaRPr sz="1650" baseline="7575">
              <a:latin typeface="Times New Roman"/>
              <a:cs typeface="Times New Roman"/>
            </a:endParaRPr>
          </a:p>
          <a:p>
            <a:pPr marL="309880">
              <a:lnSpc>
                <a:spcPts val="1280"/>
              </a:lnSpc>
            </a:pPr>
            <a:r>
              <a:rPr sz="1100" i="1" spc="-30" dirty="0">
                <a:solidFill>
                  <a:srgbClr val="0E3652"/>
                </a:solidFill>
                <a:latin typeface="Times New Roman"/>
                <a:cs typeface="Times New Roman"/>
              </a:rPr>
              <a:t>δ</a:t>
            </a:r>
            <a:r>
              <a:rPr sz="1100" i="1" spc="60" dirty="0">
                <a:solidFill>
                  <a:srgbClr val="0E3652"/>
                </a:solidFill>
                <a:latin typeface="Times New Roman"/>
                <a:cs typeface="Times New Roman"/>
              </a:rPr>
              <a:t> </a:t>
            </a:r>
            <a:r>
              <a:rPr sz="1100" spc="225" dirty="0">
                <a:solidFill>
                  <a:srgbClr val="0E3652"/>
                </a:solidFill>
                <a:latin typeface="Times New Roman"/>
                <a:cs typeface="Times New Roman"/>
              </a:rPr>
              <a:t>=</a:t>
            </a:r>
            <a:r>
              <a:rPr sz="1100" spc="25" dirty="0">
                <a:solidFill>
                  <a:srgbClr val="0E3652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0E3652"/>
                </a:solidFill>
                <a:latin typeface="Times New Roman"/>
                <a:cs typeface="Times New Roman"/>
              </a:rPr>
              <a:t>0</a:t>
            </a:r>
            <a:r>
              <a:rPr sz="1100" i="1" spc="5" dirty="0">
                <a:solidFill>
                  <a:srgbClr val="0E3652"/>
                </a:solidFill>
                <a:latin typeface="Times New Roman"/>
                <a:cs typeface="Times New Roman"/>
              </a:rPr>
              <a:t>.</a:t>
            </a:r>
            <a:r>
              <a:rPr sz="1100" spc="5" dirty="0">
                <a:solidFill>
                  <a:srgbClr val="0E3652"/>
                </a:solidFill>
                <a:latin typeface="Times New Roman"/>
                <a:cs typeface="Times New Roman"/>
              </a:rPr>
              <a:t>5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,</a:t>
            </a:r>
            <a:r>
              <a:rPr sz="1050" spc="1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100" i="1" spc="114" dirty="0">
                <a:solidFill>
                  <a:srgbClr val="0E3652"/>
                </a:solidFill>
                <a:latin typeface="Times New Roman"/>
                <a:cs typeface="Times New Roman"/>
              </a:rPr>
              <a:t>α</a:t>
            </a:r>
            <a:r>
              <a:rPr sz="1100" i="1" spc="30" dirty="0">
                <a:solidFill>
                  <a:srgbClr val="0E3652"/>
                </a:solidFill>
                <a:latin typeface="Times New Roman"/>
                <a:cs typeface="Times New Roman"/>
              </a:rPr>
              <a:t> </a:t>
            </a:r>
            <a:r>
              <a:rPr sz="1100" spc="225" dirty="0">
                <a:solidFill>
                  <a:srgbClr val="0E3652"/>
                </a:solidFill>
                <a:latin typeface="Times New Roman"/>
                <a:cs typeface="Times New Roman"/>
              </a:rPr>
              <a:t>=</a:t>
            </a:r>
            <a:r>
              <a:rPr sz="1100" spc="25" dirty="0">
                <a:solidFill>
                  <a:srgbClr val="0E3652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E3652"/>
                </a:solidFill>
                <a:latin typeface="Times New Roman"/>
                <a:cs typeface="Times New Roman"/>
              </a:rPr>
              <a:t>0</a:t>
            </a:r>
            <a:r>
              <a:rPr sz="1100" i="1" dirty="0">
                <a:solidFill>
                  <a:srgbClr val="0E3652"/>
                </a:solidFill>
                <a:latin typeface="Times New Roman"/>
                <a:cs typeface="Times New Roman"/>
              </a:rPr>
              <a:t>.</a:t>
            </a:r>
            <a:r>
              <a:rPr sz="1100" dirty="0">
                <a:solidFill>
                  <a:srgbClr val="0E3652"/>
                </a:solidFill>
                <a:latin typeface="Times New Roman"/>
                <a:cs typeface="Times New Roman"/>
              </a:rPr>
              <a:t>05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,</a:t>
            </a:r>
            <a:r>
              <a:rPr sz="1050" spc="1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rgbClr val="0E3652"/>
                </a:solidFill>
                <a:latin typeface="Arial"/>
                <a:cs typeface="Arial"/>
              </a:rPr>
              <a:t>power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050" spc="35" dirty="0">
                <a:solidFill>
                  <a:srgbClr val="0E3652"/>
                </a:solidFill>
                <a:latin typeface="Arial"/>
                <a:cs typeface="Arial"/>
              </a:rPr>
              <a:t>=</a:t>
            </a:r>
            <a:r>
              <a:rPr sz="1050" spc="1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0E3652"/>
                </a:solidFill>
                <a:latin typeface="Arial"/>
                <a:cs typeface="Arial"/>
              </a:rPr>
              <a:t>90%,</a:t>
            </a:r>
            <a:r>
              <a:rPr sz="1050" spc="1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100" i="1" spc="65" dirty="0">
                <a:solidFill>
                  <a:srgbClr val="0E3652"/>
                </a:solidFill>
                <a:latin typeface="Times New Roman"/>
                <a:cs typeface="Times New Roman"/>
              </a:rPr>
              <a:t>β</a:t>
            </a:r>
            <a:r>
              <a:rPr sz="1100" i="1" spc="85" dirty="0">
                <a:solidFill>
                  <a:srgbClr val="0E3652"/>
                </a:solidFill>
                <a:latin typeface="Times New Roman"/>
                <a:cs typeface="Times New Roman"/>
              </a:rPr>
              <a:t> </a:t>
            </a:r>
            <a:r>
              <a:rPr sz="1100" spc="225" dirty="0">
                <a:solidFill>
                  <a:srgbClr val="0E3652"/>
                </a:solidFill>
                <a:latin typeface="Times New Roman"/>
                <a:cs typeface="Times New Roman"/>
              </a:rPr>
              <a:t>=</a:t>
            </a:r>
            <a:r>
              <a:rPr sz="1100" spc="25" dirty="0">
                <a:solidFill>
                  <a:srgbClr val="0E3652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E3652"/>
                </a:solidFill>
                <a:latin typeface="Times New Roman"/>
                <a:cs typeface="Times New Roman"/>
              </a:rPr>
              <a:t>0</a:t>
            </a:r>
            <a:r>
              <a:rPr sz="1100" i="1" dirty="0">
                <a:solidFill>
                  <a:srgbClr val="0E3652"/>
                </a:solidFill>
                <a:latin typeface="Times New Roman"/>
                <a:cs typeface="Times New Roman"/>
              </a:rPr>
              <a:t>.</a:t>
            </a:r>
            <a:r>
              <a:rPr sz="1100" dirty="0">
                <a:solidFill>
                  <a:srgbClr val="0E3652"/>
                </a:solidFill>
                <a:latin typeface="Times New Roman"/>
                <a:cs typeface="Times New Roman"/>
              </a:rPr>
              <a:t>10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16</a:t>
            </a:r>
            <a:endParaRPr sz="800">
              <a:latin typeface="Noto Sans CJK JP Regular"/>
              <a:cs typeface="Noto Sans CJK JP Regular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0411" y="3077019"/>
            <a:ext cx="249237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40" dirty="0">
                <a:latin typeface="Arial"/>
                <a:cs typeface="Arial"/>
              </a:rPr>
              <a:t>When </a:t>
            </a:r>
            <a:r>
              <a:rPr sz="1200" i="1" spc="55" dirty="0">
                <a:latin typeface="Times New Roman"/>
                <a:cs typeface="Times New Roman"/>
              </a:rPr>
              <a:t>n </a:t>
            </a:r>
            <a:r>
              <a:rPr sz="1200" i="1" spc="100" dirty="0">
                <a:latin typeface="Times New Roman"/>
                <a:cs typeface="Times New Roman"/>
              </a:rPr>
              <a:t>&gt; </a:t>
            </a:r>
            <a:r>
              <a:rPr sz="1200" spc="-65" dirty="0">
                <a:latin typeface="Arial"/>
                <a:cs typeface="Arial"/>
              </a:rPr>
              <a:t>334, </a:t>
            </a:r>
            <a:r>
              <a:rPr sz="1200" spc="-10" dirty="0">
                <a:latin typeface="Arial"/>
                <a:cs typeface="Arial"/>
              </a:rPr>
              <a:t>power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15" dirty="0">
                <a:latin typeface="Arial"/>
                <a:cs typeface="Arial"/>
              </a:rPr>
              <a:t>at </a:t>
            </a:r>
            <a:r>
              <a:rPr sz="1200" spc="-35" dirty="0">
                <a:latin typeface="Arial"/>
                <a:cs typeface="Arial"/>
              </a:rPr>
              <a:t>least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90%.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761078"/>
            <a:ext cx="3058414" cy="124509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780981" y="1766868"/>
            <a:ext cx="76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See videos for discussion on how to calculate sample size n that results in a certain power level.</a:t>
            </a:r>
            <a:endParaRPr lang="en-US" sz="700" dirty="0"/>
          </a:p>
        </p:txBody>
      </p:sp>
      <p:sp>
        <p:nvSpPr>
          <p:cNvPr id="5" name="Rectangle 4"/>
          <p:cNvSpPr/>
          <p:nvPr/>
        </p:nvSpPr>
        <p:spPr>
          <a:xfrm>
            <a:off x="35066" y="-26412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🆕</a:t>
            </a:r>
            <a:r>
              <a:rPr lang="en-US" dirty="0"/>
              <a:t> 👫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2117" y="57937"/>
            <a:ext cx="129095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5" dirty="0"/>
              <a:t>If </a:t>
            </a:r>
            <a:r>
              <a:rPr spc="-20" dirty="0"/>
              <a:t>you're</a:t>
            </a:r>
            <a:r>
              <a:rPr spc="-100" dirty="0"/>
              <a:t> </a:t>
            </a:r>
            <a:r>
              <a:rPr spc="-15" dirty="0"/>
              <a:t>interested...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17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577723"/>
            <a:ext cx="3089275" cy="2430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55"/>
              </a:lnSpc>
              <a:spcBef>
                <a:spcPts val="95"/>
              </a:spcBef>
            </a:pPr>
            <a:r>
              <a:rPr sz="800" spc="-60" dirty="0">
                <a:latin typeface="Courier New"/>
                <a:cs typeface="Courier New"/>
              </a:rPr>
              <a:t>s =</a:t>
            </a:r>
            <a:r>
              <a:rPr sz="800" spc="-65" dirty="0">
                <a:latin typeface="Courier New"/>
                <a:cs typeface="Courier New"/>
              </a:rPr>
              <a:t> </a:t>
            </a:r>
            <a:r>
              <a:rPr sz="800" spc="-60" dirty="0">
                <a:latin typeface="Courier New"/>
                <a:cs typeface="Courier New"/>
              </a:rPr>
              <a:t>2.2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ts val="944"/>
              </a:lnSpc>
            </a:pPr>
            <a:r>
              <a:rPr sz="800" spc="-60" dirty="0">
                <a:latin typeface="Courier New"/>
                <a:cs typeface="Courier New"/>
              </a:rPr>
              <a:t>mu =</a:t>
            </a:r>
            <a:r>
              <a:rPr sz="800" spc="-65" dirty="0">
                <a:latin typeface="Courier New"/>
                <a:cs typeface="Courier New"/>
              </a:rPr>
              <a:t> </a:t>
            </a:r>
            <a:r>
              <a:rPr sz="800" spc="-60" dirty="0">
                <a:latin typeface="Courier New"/>
                <a:cs typeface="Courier New"/>
              </a:rPr>
              <a:t>0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ts val="955"/>
              </a:lnSpc>
            </a:pPr>
            <a:r>
              <a:rPr sz="800" spc="-60" dirty="0">
                <a:latin typeface="Courier New"/>
                <a:cs typeface="Courier New"/>
              </a:rPr>
              <a:t>delta =</a:t>
            </a:r>
            <a:r>
              <a:rPr sz="800" spc="-65" dirty="0">
                <a:latin typeface="Courier New"/>
                <a:cs typeface="Courier New"/>
              </a:rPr>
              <a:t> </a:t>
            </a:r>
            <a:r>
              <a:rPr sz="800" spc="-60" dirty="0">
                <a:latin typeface="Courier New"/>
                <a:cs typeface="Courier New"/>
              </a:rPr>
              <a:t>0.5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955"/>
              </a:lnSpc>
            </a:pPr>
            <a:r>
              <a:rPr sz="800" spc="-60" dirty="0">
                <a:latin typeface="Courier New"/>
                <a:cs typeface="Courier New"/>
              </a:rPr>
              <a:t>ns =</a:t>
            </a:r>
            <a:r>
              <a:rPr sz="800" spc="-65" dirty="0">
                <a:latin typeface="Courier New"/>
                <a:cs typeface="Courier New"/>
              </a:rPr>
              <a:t> </a:t>
            </a:r>
            <a:r>
              <a:rPr sz="800" spc="-60" dirty="0">
                <a:latin typeface="Courier New"/>
                <a:cs typeface="Courier New"/>
              </a:rPr>
              <a:t>10:1000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ts val="955"/>
              </a:lnSpc>
            </a:pPr>
            <a:r>
              <a:rPr sz="800" spc="-60" dirty="0">
                <a:latin typeface="Courier New"/>
                <a:cs typeface="Courier New"/>
              </a:rPr>
              <a:t>power = rep(NA,</a:t>
            </a:r>
            <a:r>
              <a:rPr sz="800" spc="-65" dirty="0">
                <a:latin typeface="Courier New"/>
                <a:cs typeface="Courier New"/>
              </a:rPr>
              <a:t> </a:t>
            </a:r>
            <a:r>
              <a:rPr sz="800" spc="-60" dirty="0">
                <a:latin typeface="Courier New"/>
                <a:cs typeface="Courier New"/>
              </a:rPr>
              <a:t>length(ns))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>
              <a:latin typeface="Times New Roman"/>
              <a:cs typeface="Times New Roman"/>
            </a:endParaRPr>
          </a:p>
          <a:p>
            <a:pPr marL="120014" marR="2101215" indent="-107950">
              <a:lnSpc>
                <a:spcPts val="950"/>
              </a:lnSpc>
            </a:pPr>
            <a:r>
              <a:rPr sz="800" spc="-60" dirty="0">
                <a:latin typeface="Courier New"/>
                <a:cs typeface="Courier New"/>
              </a:rPr>
              <a:t>for(i in</a:t>
            </a:r>
            <a:r>
              <a:rPr sz="800" spc="-110" dirty="0">
                <a:latin typeface="Courier New"/>
                <a:cs typeface="Courier New"/>
              </a:rPr>
              <a:t> </a:t>
            </a:r>
            <a:r>
              <a:rPr sz="800" spc="-60" dirty="0">
                <a:latin typeface="Courier New"/>
                <a:cs typeface="Courier New"/>
              </a:rPr>
              <a:t>10:1000){  n =</a:t>
            </a:r>
            <a:r>
              <a:rPr sz="800" spc="-75" dirty="0">
                <a:latin typeface="Courier New"/>
                <a:cs typeface="Courier New"/>
              </a:rPr>
              <a:t> </a:t>
            </a:r>
            <a:r>
              <a:rPr sz="800" spc="-60" dirty="0">
                <a:latin typeface="Courier New"/>
                <a:cs typeface="Courier New"/>
              </a:rPr>
              <a:t>i</a:t>
            </a:r>
            <a:endParaRPr sz="800">
              <a:latin typeface="Courier New"/>
              <a:cs typeface="Courier New"/>
            </a:endParaRPr>
          </a:p>
          <a:p>
            <a:pPr marL="120014">
              <a:lnSpc>
                <a:spcPts val="905"/>
              </a:lnSpc>
            </a:pPr>
            <a:r>
              <a:rPr sz="800" spc="-60" dirty="0">
                <a:latin typeface="Courier New"/>
                <a:cs typeface="Courier New"/>
              </a:rPr>
              <a:t>t_star = qt(0.95, df =</a:t>
            </a:r>
            <a:r>
              <a:rPr sz="800" spc="-65" dirty="0">
                <a:latin typeface="Courier New"/>
                <a:cs typeface="Courier New"/>
              </a:rPr>
              <a:t> </a:t>
            </a:r>
            <a:r>
              <a:rPr sz="800" spc="-60" dirty="0">
                <a:latin typeface="Courier New"/>
                <a:cs typeface="Courier New"/>
              </a:rPr>
              <a:t>n-1)</a:t>
            </a:r>
            <a:endParaRPr sz="800">
              <a:latin typeface="Courier New"/>
              <a:cs typeface="Courier New"/>
            </a:endParaRPr>
          </a:p>
          <a:p>
            <a:pPr marL="120014" marR="1240790">
              <a:lnSpc>
                <a:spcPts val="950"/>
              </a:lnSpc>
              <a:spcBef>
                <a:spcPts val="35"/>
              </a:spcBef>
            </a:pPr>
            <a:r>
              <a:rPr sz="800" spc="-60" dirty="0">
                <a:latin typeface="Courier New"/>
                <a:cs typeface="Courier New"/>
              </a:rPr>
              <a:t>se = sqrt((s^2 / n) + (s^2 / n))  cutoff = t_star *</a:t>
            </a:r>
            <a:r>
              <a:rPr sz="800" spc="-75" dirty="0">
                <a:latin typeface="Courier New"/>
                <a:cs typeface="Courier New"/>
              </a:rPr>
              <a:t> </a:t>
            </a:r>
            <a:r>
              <a:rPr sz="800" spc="-60" dirty="0">
                <a:latin typeface="Courier New"/>
                <a:cs typeface="Courier New"/>
              </a:rPr>
              <a:t>se</a:t>
            </a:r>
            <a:endParaRPr sz="800">
              <a:latin typeface="Courier New"/>
              <a:cs typeface="Courier New"/>
            </a:endParaRPr>
          </a:p>
          <a:p>
            <a:pPr marL="120014">
              <a:lnSpc>
                <a:spcPts val="905"/>
              </a:lnSpc>
            </a:pPr>
            <a:r>
              <a:rPr sz="800" spc="-60" dirty="0">
                <a:latin typeface="Courier New"/>
                <a:cs typeface="Courier New"/>
              </a:rPr>
              <a:t>t_cutoff = (cutoff - (mu+delta)) /</a:t>
            </a:r>
            <a:r>
              <a:rPr sz="800" spc="-65" dirty="0">
                <a:latin typeface="Courier New"/>
                <a:cs typeface="Courier New"/>
              </a:rPr>
              <a:t> </a:t>
            </a:r>
            <a:r>
              <a:rPr sz="800" spc="-60" dirty="0">
                <a:latin typeface="Courier New"/>
                <a:cs typeface="Courier New"/>
              </a:rPr>
              <a:t>se</a:t>
            </a:r>
            <a:endParaRPr sz="800">
              <a:latin typeface="Courier New"/>
              <a:cs typeface="Courier New"/>
            </a:endParaRPr>
          </a:p>
          <a:p>
            <a:pPr marL="120014">
              <a:lnSpc>
                <a:spcPts val="944"/>
              </a:lnSpc>
            </a:pPr>
            <a:r>
              <a:rPr sz="800" spc="-60" dirty="0">
                <a:latin typeface="Courier New"/>
                <a:cs typeface="Courier New"/>
              </a:rPr>
              <a:t>power[i-9] = pt(t_cutoff, df = n-1, lower.tail =</a:t>
            </a:r>
            <a:r>
              <a:rPr sz="800" spc="-15" dirty="0">
                <a:latin typeface="Courier New"/>
                <a:cs typeface="Courier New"/>
              </a:rPr>
              <a:t> </a:t>
            </a:r>
            <a:r>
              <a:rPr sz="800" spc="-60" dirty="0">
                <a:latin typeface="Courier New"/>
                <a:cs typeface="Courier New"/>
              </a:rPr>
              <a:t>FALSE)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ts val="955"/>
              </a:lnSpc>
            </a:pPr>
            <a:r>
              <a:rPr sz="800" spc="-60" dirty="0">
                <a:latin typeface="Courier New"/>
                <a:cs typeface="Courier New"/>
              </a:rPr>
              <a:t>}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 marR="1079500">
              <a:lnSpc>
                <a:spcPts val="950"/>
              </a:lnSpc>
              <a:spcBef>
                <a:spcPts val="5"/>
              </a:spcBef>
            </a:pPr>
            <a:r>
              <a:rPr sz="800" spc="-60" dirty="0">
                <a:latin typeface="Courier New"/>
                <a:cs typeface="Courier New"/>
              </a:rPr>
              <a:t>which_n = which.min(abs(power - 0.9))  power[which_n]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ts val="905"/>
              </a:lnSpc>
            </a:pPr>
            <a:r>
              <a:rPr sz="800" spc="-60" dirty="0">
                <a:latin typeface="Courier New"/>
                <a:cs typeface="Courier New"/>
              </a:rPr>
              <a:t>power[which_n +</a:t>
            </a:r>
            <a:r>
              <a:rPr sz="800" spc="-65" dirty="0">
                <a:latin typeface="Courier New"/>
                <a:cs typeface="Courier New"/>
              </a:rPr>
              <a:t> </a:t>
            </a:r>
            <a:r>
              <a:rPr sz="800" spc="-60" dirty="0">
                <a:latin typeface="Courier New"/>
                <a:cs typeface="Courier New"/>
              </a:rPr>
              <a:t>1]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ts val="955"/>
              </a:lnSpc>
            </a:pPr>
            <a:r>
              <a:rPr sz="800" spc="-60" dirty="0">
                <a:latin typeface="Courier New"/>
                <a:cs typeface="Courier New"/>
              </a:rPr>
              <a:t>ns[which_n +</a:t>
            </a:r>
            <a:r>
              <a:rPr sz="800" spc="-65" dirty="0">
                <a:latin typeface="Courier New"/>
                <a:cs typeface="Courier New"/>
              </a:rPr>
              <a:t> </a:t>
            </a:r>
            <a:r>
              <a:rPr sz="800" spc="-60" dirty="0">
                <a:latin typeface="Courier New"/>
                <a:cs typeface="Courier New"/>
              </a:rPr>
              <a:t>1]</a:t>
            </a:r>
            <a:endParaRPr sz="800">
              <a:latin typeface="Courier New"/>
              <a:cs typeface="Courier New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18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92912" y="1019175"/>
            <a:ext cx="4222115" cy="250825"/>
          </a:xfrm>
          <a:prstGeom prst="rect">
            <a:avLst/>
          </a:prstGeom>
          <a:solidFill>
            <a:srgbClr val="007784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50" spc="-1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Application </a:t>
            </a:r>
            <a:r>
              <a:rPr sz="105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exercise:</a:t>
            </a:r>
            <a:r>
              <a:rPr sz="1050" spc="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4.3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912" y="1269492"/>
            <a:ext cx="4222115" cy="245745"/>
          </a:xfrm>
          <a:prstGeom prst="rect">
            <a:avLst/>
          </a:prstGeom>
          <a:solidFill>
            <a:srgbClr val="D6E9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44"/>
              </a:spcBef>
            </a:pPr>
            <a:r>
              <a:rPr sz="1200" spc="-50" dirty="0">
                <a:latin typeface="Arial"/>
                <a:cs typeface="Arial"/>
              </a:rPr>
              <a:t>See </a:t>
            </a:r>
            <a:r>
              <a:rPr sz="1200" spc="-20" dirty="0">
                <a:latin typeface="Arial"/>
                <a:cs typeface="Arial"/>
              </a:rPr>
              <a:t>course website for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details.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6917" y="57937"/>
            <a:ext cx="148590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5" dirty="0"/>
              <a:t>Summary </a:t>
            </a:r>
            <a:r>
              <a:rPr spc="-20" dirty="0"/>
              <a:t>of </a:t>
            </a:r>
            <a:r>
              <a:rPr spc="-35" dirty="0"/>
              <a:t>main</a:t>
            </a:r>
            <a:r>
              <a:rPr spc="-30" dirty="0"/>
              <a:t> </a:t>
            </a:r>
            <a:r>
              <a:rPr spc="-5" dirty="0"/>
              <a:t>ideas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6677" y="782942"/>
            <a:ext cx="3970020" cy="18649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3360" marR="463550" indent="-200660">
              <a:lnSpc>
                <a:spcPct val="100000"/>
              </a:lnSpc>
              <a:spcBef>
                <a:spcPts val="90"/>
              </a:spcBef>
              <a:buClr>
                <a:srgbClr val="024F84"/>
              </a:buClr>
              <a:buFont typeface="Noto Sans CJK JP Regular"/>
              <a:buAutoNum type="arabicPeriod"/>
              <a:tabLst>
                <a:tab pos="213995" algn="l"/>
              </a:tabLst>
            </a:pPr>
            <a:r>
              <a:rPr sz="1200" spc="-5" dirty="0">
                <a:latin typeface="Arial"/>
                <a:cs typeface="Arial"/>
              </a:rPr>
              <a:t>Not </a:t>
            </a:r>
            <a:r>
              <a:rPr sz="1200" spc="-45" dirty="0">
                <a:latin typeface="Arial"/>
                <a:cs typeface="Arial"/>
              </a:rPr>
              <a:t>every </a:t>
            </a:r>
            <a:r>
              <a:rPr sz="1200" spc="-25" dirty="0">
                <a:latin typeface="Arial"/>
                <a:cs typeface="Arial"/>
              </a:rPr>
              <a:t>statistically </a:t>
            </a:r>
            <a:r>
              <a:rPr sz="1200" spc="-30" dirty="0">
                <a:latin typeface="Arial"/>
                <a:cs typeface="Arial"/>
              </a:rPr>
              <a:t>signiﬁcant result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25" dirty="0">
                <a:latin typeface="Arial"/>
                <a:cs typeface="Arial"/>
              </a:rPr>
              <a:t>practically  </a:t>
            </a:r>
            <a:r>
              <a:rPr sz="1200" spc="-30" dirty="0">
                <a:latin typeface="Arial"/>
                <a:cs typeface="Arial"/>
              </a:rPr>
              <a:t>signiﬁcant</a:t>
            </a:r>
            <a:endParaRPr sz="1200">
              <a:latin typeface="Arial"/>
              <a:cs typeface="Arial"/>
            </a:endParaRPr>
          </a:p>
          <a:p>
            <a:pPr marL="213360" indent="-200660">
              <a:lnSpc>
                <a:spcPct val="100000"/>
              </a:lnSpc>
              <a:spcBef>
                <a:spcPts val="309"/>
              </a:spcBef>
              <a:buClr>
                <a:srgbClr val="024F84"/>
              </a:buClr>
              <a:buFont typeface="Noto Sans CJK JP Regular"/>
              <a:buAutoNum type="arabicPeriod"/>
              <a:tabLst>
                <a:tab pos="213995" algn="l"/>
              </a:tabLst>
            </a:pPr>
            <a:r>
              <a:rPr sz="1200" spc="-25" dirty="0">
                <a:latin typeface="Arial"/>
                <a:cs typeface="Arial"/>
              </a:rPr>
              <a:t>Hypothesis </a:t>
            </a:r>
            <a:r>
              <a:rPr sz="1200" spc="-15" dirty="0">
                <a:latin typeface="Arial"/>
                <a:cs typeface="Arial"/>
              </a:rPr>
              <a:t>tests </a:t>
            </a:r>
            <a:r>
              <a:rPr sz="1200" spc="-45" dirty="0">
                <a:latin typeface="Arial"/>
                <a:cs typeface="Arial"/>
              </a:rPr>
              <a:t>have </a:t>
            </a:r>
            <a:r>
              <a:rPr sz="1200" spc="-30" dirty="0">
                <a:latin typeface="Arial"/>
                <a:cs typeface="Arial"/>
              </a:rPr>
              <a:t>error rates </a:t>
            </a:r>
            <a:r>
              <a:rPr sz="1200" spc="-20" dirty="0">
                <a:latin typeface="Arial"/>
                <a:cs typeface="Arial"/>
              </a:rPr>
              <a:t>associated </a:t>
            </a:r>
            <a:r>
              <a:rPr sz="1200" spc="-10" dirty="0">
                <a:latin typeface="Arial"/>
                <a:cs typeface="Arial"/>
              </a:rPr>
              <a:t>with</a:t>
            </a:r>
            <a:r>
              <a:rPr sz="1200" spc="15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them</a:t>
            </a:r>
            <a:endParaRPr sz="1200">
              <a:latin typeface="Arial"/>
              <a:cs typeface="Arial"/>
            </a:endParaRPr>
          </a:p>
          <a:p>
            <a:pPr marL="213360" indent="-200660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Font typeface="Noto Sans CJK JP Regular"/>
              <a:buAutoNum type="arabicPeriod"/>
              <a:tabLst>
                <a:tab pos="213995" algn="l"/>
              </a:tabLst>
            </a:pPr>
            <a:r>
              <a:rPr sz="1200" spc="-75" dirty="0">
                <a:latin typeface="Arial"/>
                <a:cs typeface="Arial"/>
              </a:rPr>
              <a:t>Type </a:t>
            </a:r>
            <a:r>
              <a:rPr sz="1200" spc="-10" dirty="0">
                <a:latin typeface="Arial"/>
                <a:cs typeface="Arial"/>
              </a:rPr>
              <a:t>1 </a:t>
            </a:r>
            <a:r>
              <a:rPr sz="1200" spc="-30" dirty="0">
                <a:latin typeface="Arial"/>
                <a:cs typeface="Arial"/>
              </a:rPr>
              <a:t>error rate </a:t>
            </a:r>
            <a:r>
              <a:rPr sz="1200" spc="10" dirty="0">
                <a:latin typeface="Arial"/>
                <a:cs typeface="Arial"/>
              </a:rPr>
              <a:t>= </a:t>
            </a:r>
            <a:r>
              <a:rPr sz="1200" spc="-30" dirty="0">
                <a:latin typeface="Arial"/>
                <a:cs typeface="Arial"/>
              </a:rPr>
              <a:t>signiﬁcance</a:t>
            </a:r>
            <a:r>
              <a:rPr sz="1200" spc="13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level</a:t>
            </a:r>
            <a:endParaRPr sz="1200">
              <a:latin typeface="Arial"/>
              <a:cs typeface="Arial"/>
            </a:endParaRPr>
          </a:p>
          <a:p>
            <a:pPr marL="213360" indent="-20066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Font typeface="Noto Sans CJK JP Regular"/>
              <a:buAutoNum type="arabicPeriod"/>
              <a:tabLst>
                <a:tab pos="213995" algn="l"/>
              </a:tabLst>
            </a:pPr>
            <a:r>
              <a:rPr sz="1200" spc="-30" dirty="0">
                <a:latin typeface="Arial"/>
                <a:cs typeface="Arial"/>
              </a:rPr>
              <a:t>Calculating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10" dirty="0">
                <a:latin typeface="Arial"/>
                <a:cs typeface="Arial"/>
              </a:rPr>
              <a:t>power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two </a:t>
            </a:r>
            <a:r>
              <a:rPr sz="1200" spc="-15" dirty="0">
                <a:latin typeface="Arial"/>
                <a:cs typeface="Arial"/>
              </a:rPr>
              <a:t>step</a:t>
            </a:r>
            <a:r>
              <a:rPr sz="1200" spc="13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process</a:t>
            </a:r>
            <a:endParaRPr sz="1200">
              <a:latin typeface="Arial"/>
              <a:cs typeface="Arial"/>
            </a:endParaRPr>
          </a:p>
          <a:p>
            <a:pPr marL="213360" marR="21590" indent="-20066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Font typeface="Noto Sans CJK JP Regular"/>
              <a:buAutoNum type="arabicPeriod"/>
              <a:tabLst>
                <a:tab pos="213995" algn="l"/>
              </a:tabLst>
            </a:pPr>
            <a:r>
              <a:rPr sz="1200" spc="-25" dirty="0">
                <a:latin typeface="Arial"/>
                <a:cs typeface="Arial"/>
              </a:rPr>
              <a:t>Power goes </a:t>
            </a:r>
            <a:r>
              <a:rPr sz="1200" spc="-10" dirty="0">
                <a:latin typeface="Arial"/>
                <a:cs typeface="Arial"/>
              </a:rPr>
              <a:t>up with </a:t>
            </a:r>
            <a:r>
              <a:rPr sz="1200" spc="-25" dirty="0">
                <a:latin typeface="Arial"/>
                <a:cs typeface="Arial"/>
              </a:rPr>
              <a:t>effect </a:t>
            </a:r>
            <a:r>
              <a:rPr sz="1200" spc="-45" dirty="0">
                <a:latin typeface="Arial"/>
                <a:cs typeface="Arial"/>
              </a:rPr>
              <a:t>size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spc="-30" dirty="0">
                <a:latin typeface="Arial"/>
                <a:cs typeface="Arial"/>
              </a:rPr>
              <a:t>sample </a:t>
            </a:r>
            <a:r>
              <a:rPr sz="1200" spc="-35" dirty="0">
                <a:latin typeface="Arial"/>
                <a:cs typeface="Arial"/>
              </a:rPr>
              <a:t>size,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spc="-40" dirty="0">
                <a:latin typeface="Arial"/>
                <a:cs typeface="Arial"/>
              </a:rPr>
              <a:t>is  </a:t>
            </a:r>
            <a:r>
              <a:rPr sz="1200" spc="-45" dirty="0">
                <a:latin typeface="Arial"/>
                <a:cs typeface="Arial"/>
              </a:rPr>
              <a:t>inversely </a:t>
            </a:r>
            <a:r>
              <a:rPr sz="1200" spc="-20" dirty="0">
                <a:latin typeface="Arial"/>
                <a:cs typeface="Arial"/>
              </a:rPr>
              <a:t>proportional </a:t>
            </a:r>
            <a:r>
              <a:rPr sz="1200" spc="-10" dirty="0">
                <a:latin typeface="Arial"/>
                <a:cs typeface="Arial"/>
              </a:rPr>
              <a:t>with </a:t>
            </a:r>
            <a:r>
              <a:rPr sz="1200" spc="-30" dirty="0">
                <a:latin typeface="Arial"/>
                <a:cs typeface="Arial"/>
              </a:rPr>
              <a:t>signiﬁcance </a:t>
            </a:r>
            <a:r>
              <a:rPr sz="1200" spc="-50" dirty="0">
                <a:latin typeface="Arial"/>
                <a:cs typeface="Arial"/>
              </a:rPr>
              <a:t>level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spc="-20" dirty="0">
                <a:latin typeface="Arial"/>
                <a:cs typeface="Arial"/>
              </a:rPr>
              <a:t>standard  </a:t>
            </a:r>
            <a:r>
              <a:rPr sz="1200" spc="-30" dirty="0">
                <a:latin typeface="Arial"/>
                <a:cs typeface="Arial"/>
              </a:rPr>
              <a:t>error</a:t>
            </a:r>
            <a:endParaRPr sz="1200">
              <a:latin typeface="Arial"/>
              <a:cs typeface="Arial"/>
            </a:endParaRPr>
          </a:p>
          <a:p>
            <a:pPr marL="213360" indent="-200660">
              <a:lnSpc>
                <a:spcPct val="100000"/>
              </a:lnSpc>
              <a:spcBef>
                <a:spcPts val="310"/>
              </a:spcBef>
              <a:buClr>
                <a:srgbClr val="024F84"/>
              </a:buClr>
              <a:buFont typeface="Noto Sans CJK JP Regular"/>
              <a:buAutoNum type="arabicPeriod"/>
              <a:tabLst>
                <a:tab pos="213995" algn="l"/>
              </a:tabLst>
            </a:pP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25" dirty="0">
                <a:latin typeface="Arial"/>
                <a:cs typeface="Arial"/>
              </a:rPr>
              <a:t>priori </a:t>
            </a:r>
            <a:r>
              <a:rPr sz="1200" spc="-10" dirty="0">
                <a:latin typeface="Arial"/>
                <a:cs typeface="Arial"/>
              </a:rPr>
              <a:t>power </a:t>
            </a:r>
            <a:r>
              <a:rPr sz="1200" spc="-25" dirty="0">
                <a:latin typeface="Arial"/>
                <a:cs typeface="Arial"/>
              </a:rPr>
              <a:t>calculations determine </a:t>
            </a:r>
            <a:r>
              <a:rPr sz="1200" spc="-30" dirty="0">
                <a:latin typeface="Arial"/>
                <a:cs typeface="Arial"/>
              </a:rPr>
              <a:t>desired sample</a:t>
            </a:r>
            <a:r>
              <a:rPr sz="1200" spc="175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size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12488" y="3279140"/>
            <a:ext cx="13779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19</a:t>
            </a:r>
            <a:endParaRPr sz="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9448</TotalTime>
  <Words>5548</Words>
  <Application>Microsoft Office PowerPoint</Application>
  <PresentationFormat>Custom</PresentationFormat>
  <Paragraphs>990</Paragraphs>
  <Slides>95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6" baseType="lpstr">
      <vt:lpstr>Arial</vt:lpstr>
      <vt:lpstr>Calibri</vt:lpstr>
      <vt:lpstr>Cambria Math</vt:lpstr>
      <vt:lpstr>Comic Sans MS</vt:lpstr>
      <vt:lpstr>Courier New</vt:lpstr>
      <vt:lpstr>DejaVu Sans</vt:lpstr>
      <vt:lpstr>DejaVu Serif</vt:lpstr>
      <vt:lpstr>Georgia</vt:lpstr>
      <vt:lpstr>Noto Sans CJK JP Regular</vt:lpstr>
      <vt:lpstr>Times New Roman</vt:lpstr>
      <vt:lpstr>Office Theme</vt:lpstr>
      <vt:lpstr>PowerPoint Presentation</vt:lpstr>
      <vt:lpstr>Outline</vt:lpstr>
      <vt:lpstr>Announcements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Outline</vt:lpstr>
      <vt:lpstr>Outline</vt:lpstr>
      <vt:lpstr>Outline</vt:lpstr>
      <vt:lpstr>Outline</vt:lpstr>
      <vt:lpstr>Outline</vt:lpstr>
      <vt:lpstr>Outline</vt:lpstr>
      <vt:lpstr>Outline</vt:lpstr>
      <vt:lpstr>Reminder:  Not every statistically signiﬁcant result  is  practically signiﬁcant</vt:lpstr>
      <vt:lpstr>Reminder:  Not every statistically signiﬁcant result  is  practically signiﬁcant</vt:lpstr>
      <vt:lpstr>Outline</vt:lpstr>
      <vt:lpstr>Outline</vt:lpstr>
      <vt:lpstr>Outline</vt:lpstr>
      <vt:lpstr>Outline</vt:lpstr>
      <vt:lpstr>Outline</vt:lpstr>
      <vt:lpstr>There are two competing hypotheses: the null and the  alternative. In a hypothesis test, we make a decision about  which might be true, but our choice might be incorrect.</vt:lpstr>
      <vt:lpstr>Decision</vt:lpstr>
      <vt:lpstr>Outline</vt:lpstr>
      <vt:lpstr>Outline</vt:lpstr>
      <vt:lpstr>Outline</vt:lpstr>
      <vt:lpstr>PowerPoint Presentation</vt:lpstr>
      <vt:lpstr>PowerPoint Presentation</vt:lpstr>
      <vt:lpstr>PowerPoint Presentation</vt:lpstr>
      <vt:lpstr>Reminder: Type 1 error rate = signiﬁcance level</vt:lpstr>
      <vt:lpstr>Reminder: Type 1 error rate = signiﬁcance level</vt:lpstr>
      <vt:lpstr>▶ As a general rule we reject H0 when the p-value is less  than 0.05, i.e. we use a signiﬁcance level of 0.05, α = 0.05.</vt:lpstr>
      <vt:lpstr>▶ As a general rule we reject H0 when the p-value is less  than 0.05, i.e. we use a signiﬁcance level of 0.05, α = 0.05.</vt:lpstr>
      <vt:lpstr>Outline</vt:lpstr>
      <vt:lpstr>Outline</vt:lpstr>
      <vt:lpstr>Type 2 error rate</vt:lpstr>
      <vt:lpstr>Type 2 error rate</vt:lpstr>
      <vt:lpstr>If the alternative hypothesis is actually true, what is the chance  that we make a Type 2 Error, i.e. we fail to reject the null  hypothesis even when we should reject it?</vt:lpstr>
      <vt:lpstr>Outline</vt:lpstr>
      <vt:lpstr>Outline</vt:lpstr>
      <vt:lpstr>Example - Medical history surveys</vt:lpstr>
      <vt:lpstr>Hypothesis Tests we would use: H0 : µnew − µcurrent = 0 HA : µnew − µcurrent &gt; 0</vt:lpstr>
      <vt:lpstr>PowerPoint Presentation</vt:lpstr>
      <vt:lpstr>PowerPoint Presentation</vt:lpstr>
      <vt:lpstr>PowerPoint Presentation</vt:lpstr>
      <vt:lpstr>PowerPoint Presentation</vt:lpstr>
      <vt:lpstr>Hypothesis Tests: H0 : µnew − µcurrent = 0 HA : µnew − µcurrent &gt; 0</vt:lpstr>
      <vt:lpstr>Hypothesis Tests: H0 : µnew − µcurrent = 0 HA : µnew − µcurrent &gt; 0</vt:lpstr>
      <vt:lpstr>Hypothesis Tests: H0 : µnew − µcurrent = 0 HA : µnew − µcurrent &gt; 0</vt:lpstr>
      <vt:lpstr>Hypothesis Tests: H0 : µnew − µcurrent = 0 HA : µnew − µcurrent &gt; 0</vt:lpstr>
      <vt:lpstr>PowerPoint Presentation</vt:lpstr>
      <vt:lpstr>PowerPoint Presentation</vt:lpstr>
      <vt:lpstr>Hypothesis Tests: H0 : µnew − µcurrent = 0 HA : µnew − µcurrent &gt; 0</vt:lpstr>
      <vt:lpstr>PowerPoint Presentation</vt:lpstr>
      <vt:lpstr>PowerPoint Presentation</vt:lpstr>
      <vt:lpstr>Hypothesis Tests: H0 : µnew − µcurrent = 0 HA : µnew − µcurrent &gt; 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Outline</vt:lpstr>
      <vt:lpstr>Achieving desired power</vt:lpstr>
      <vt:lpstr>Achieving desired power</vt:lpstr>
      <vt:lpstr>There are several ways to increase power (and hence decrease  Type 2 error rate):</vt:lpstr>
      <vt:lpstr>There are several ways to increase power (and hence decrease  Type 2 error rate):</vt:lpstr>
      <vt:lpstr>There are several ways to increase power (and hence decrease  Type 2 error rate):</vt:lpstr>
      <vt:lpstr>There are several ways to increase power (and hence decrease  Type 2 error rate):</vt:lpstr>
      <vt:lpstr>There are several ways to increase power (and hence decrease  Type 2 error rate):</vt:lpstr>
      <vt:lpstr>There are several ways to increase power (and hence decrease  Type 2 error rate):</vt:lpstr>
      <vt:lpstr>Recap - Calculating Power</vt:lpstr>
      <vt:lpstr>Outline</vt:lpstr>
      <vt:lpstr>Back to medical surveys...</vt:lpstr>
      <vt:lpstr>PowerPoint Presentation</vt:lpstr>
      <vt:lpstr>If you're interested...</vt:lpstr>
      <vt:lpstr>PowerPoint Presentation</vt:lpstr>
      <vt:lpstr>Summary of main ideas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Inference for numerical data - 3. Power</dc:title>
  <dc:creator>Sta 101 - Spring 2016</dc:creator>
  <cp:lastModifiedBy>Dr Victoria Ellison, Ph.D.</cp:lastModifiedBy>
  <cp:revision>76</cp:revision>
  <cp:lastPrinted>2019-03-04T19:16:58Z</cp:lastPrinted>
  <dcterms:created xsi:type="dcterms:W3CDTF">2018-10-16T22:07:13Z</dcterms:created>
  <dcterms:modified xsi:type="dcterms:W3CDTF">2019-03-06T18:04:58Z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2016-03-07T00:00:00Z</vt:filetime>
  </property>
  <property fmtid="{D5CDD505-2E9C-101B-9397-08002B2CF9AE}" pid="3" name="Creator">
    <vt:lpwstr>LaTeX with Beamer class version 3.36</vt:lpwstr>
  </property>
  <property fmtid="{D5CDD505-2E9C-101B-9397-08002B2CF9AE}" pid="4" name="LastSaved">
    <vt:filetime>2018-10-16T00:00:00Z</vt:filetime>
  </property>
</Properties>
</file>