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4"/>
  </p:handoutMasterIdLst>
  <p:sldIdLst>
    <p:sldId id="256" r:id="rId2"/>
    <p:sldId id="257" r:id="rId3"/>
    <p:sldId id="295" r:id="rId4"/>
    <p:sldId id="297" r:id="rId5"/>
    <p:sldId id="299" r:id="rId6"/>
    <p:sldId id="313" r:id="rId7"/>
    <p:sldId id="314" r:id="rId8"/>
    <p:sldId id="300" r:id="rId9"/>
    <p:sldId id="302" r:id="rId10"/>
    <p:sldId id="306" r:id="rId11"/>
    <p:sldId id="315" r:id="rId12"/>
    <p:sldId id="303" r:id="rId13"/>
    <p:sldId id="305" r:id="rId14"/>
    <p:sldId id="304" r:id="rId15"/>
    <p:sldId id="345" r:id="rId16"/>
    <p:sldId id="261" r:id="rId17"/>
    <p:sldId id="262" r:id="rId18"/>
    <p:sldId id="263" r:id="rId19"/>
    <p:sldId id="342" r:id="rId20"/>
    <p:sldId id="343" r:id="rId21"/>
    <p:sldId id="283" r:id="rId22"/>
    <p:sldId id="307" r:id="rId23"/>
    <p:sldId id="265" r:id="rId24"/>
    <p:sldId id="266" r:id="rId25"/>
    <p:sldId id="284" r:id="rId26"/>
    <p:sldId id="267" r:id="rId27"/>
    <p:sldId id="268" r:id="rId28"/>
    <p:sldId id="269" r:id="rId29"/>
    <p:sldId id="310" r:id="rId30"/>
    <p:sldId id="346" r:id="rId31"/>
    <p:sldId id="270" r:id="rId32"/>
    <p:sldId id="271" r:id="rId33"/>
    <p:sldId id="311" r:id="rId34"/>
    <p:sldId id="312" r:id="rId35"/>
    <p:sldId id="317" r:id="rId36"/>
    <p:sldId id="316" r:id="rId37"/>
    <p:sldId id="322" r:id="rId38"/>
    <p:sldId id="344" r:id="rId39"/>
    <p:sldId id="320" r:id="rId40"/>
    <p:sldId id="321" r:id="rId41"/>
    <p:sldId id="319" r:id="rId42"/>
    <p:sldId id="323" r:id="rId43"/>
    <p:sldId id="347" r:id="rId44"/>
    <p:sldId id="288" r:id="rId45"/>
    <p:sldId id="324" r:id="rId46"/>
    <p:sldId id="326" r:id="rId47"/>
    <p:sldId id="285" r:id="rId48"/>
    <p:sldId id="329" r:id="rId49"/>
    <p:sldId id="328" r:id="rId50"/>
    <p:sldId id="330" r:id="rId51"/>
    <p:sldId id="333" r:id="rId52"/>
    <p:sldId id="273" r:id="rId53"/>
    <p:sldId id="351" r:id="rId54"/>
    <p:sldId id="325" r:id="rId55"/>
    <p:sldId id="331" r:id="rId56"/>
    <p:sldId id="332" r:id="rId57"/>
    <p:sldId id="275" r:id="rId58"/>
    <p:sldId id="349" r:id="rId59"/>
    <p:sldId id="287" r:id="rId60"/>
    <p:sldId id="274" r:id="rId61"/>
    <p:sldId id="348" r:id="rId62"/>
    <p:sldId id="286" r:id="rId63"/>
    <p:sldId id="334" r:id="rId64"/>
    <p:sldId id="350" r:id="rId65"/>
    <p:sldId id="336" r:id="rId66"/>
    <p:sldId id="335" r:id="rId67"/>
    <p:sldId id="340" r:id="rId68"/>
    <p:sldId id="337" r:id="rId69"/>
    <p:sldId id="338" r:id="rId70"/>
    <p:sldId id="339" r:id="rId71"/>
    <p:sldId id="341" r:id="rId72"/>
    <p:sldId id="280" r:id="rId73"/>
  </p:sldIdLst>
  <p:sldSz cx="4610100" cy="34607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>
      <p:cViewPr>
        <p:scale>
          <a:sx n="150" d="100"/>
          <a:sy n="150" d="100"/>
        </p:scale>
        <p:origin x="1132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A35382FF-FF0E-4ED9-A3AF-9EEEC3496E7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9"/>
            <a:ext cx="4160838" cy="3667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9"/>
            <a:ext cx="4160838" cy="3667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9AF5F568-3A1F-4D49-9025-0D5A5D8CD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" y="57937"/>
            <a:ext cx="4415027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442" y="899441"/>
            <a:ext cx="4125214" cy="146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47421"/>
            <a:ext cx="4102100" cy="608330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4: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numerical</a:t>
            </a:r>
            <a:r>
              <a:rPr sz="14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645285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ANOVA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68209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sz="1200" spc="40" dirty="0">
                <a:latin typeface="Arial"/>
                <a:cs typeface="Arial"/>
              </a:rPr>
              <a:t>- </a:t>
            </a:r>
            <a:r>
              <a:rPr lang="en-US" sz="1200" spc="-25" dirty="0" smtClean="0">
                <a:latin typeface="Arial"/>
                <a:cs typeface="Arial"/>
              </a:rPr>
              <a:t>Spring</a:t>
            </a:r>
            <a:r>
              <a:rPr sz="1200" spc="-40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201</a:t>
            </a:r>
            <a:r>
              <a:rPr lang="en-US" sz="1200" spc="-10" dirty="0"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38554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58973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5450" y="2958973"/>
            <a:ext cx="26720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www2.stat.duke.edu/courses/Spring19/sta101.001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026" name="Picture 2" descr="Selective Focus Photography of Jelly Beans on J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89" y="1882646"/>
            <a:ext cx="1455414" cy="97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</a:t>
            </a:r>
            <a:r>
              <a:rPr lang="en-US" sz="1600" b="1" dirty="0"/>
              <a:t>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00B050"/>
                </a:solidFill>
              </a:rPr>
              <a:t>political affiliation</a:t>
            </a:r>
            <a:r>
              <a:rPr lang="en-US" sz="1600" b="1" dirty="0" smtClean="0"/>
              <a:t>?”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450" y="4782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Numerical response variable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7795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Categorical explanatory variable </a:t>
            </a:r>
            <a:r>
              <a:rPr lang="en-US" sz="1200" b="1" i="1" u="sng" dirty="0" smtClean="0">
                <a:solidFill>
                  <a:srgbClr val="00B050"/>
                </a:solidFill>
              </a:rPr>
              <a:t>with &gt;2 levels</a:t>
            </a:r>
            <a:endParaRPr lang="en-US" sz="1200" i="1" u="sng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66850" y="1349375"/>
            <a:ext cx="1371600" cy="457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1"/>
          </p:cNvCxnSpPr>
          <p:nvPr/>
        </p:nvCxnSpPr>
        <p:spPr>
          <a:xfrm>
            <a:off x="3219450" y="709048"/>
            <a:ext cx="76200" cy="82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38450" y="1577975"/>
            <a:ext cx="167640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ANOVA </a:t>
            </a:r>
          </a:p>
          <a:p>
            <a:r>
              <a:rPr lang="en-US" sz="1050" b="1" dirty="0" smtClean="0"/>
              <a:t>*provided necessary conditions are met </a:t>
            </a:r>
            <a:endParaRPr lang="en-US" sz="1050" b="1" dirty="0"/>
          </a:p>
        </p:txBody>
      </p:sp>
      <p:pic>
        <p:nvPicPr>
          <p:cNvPr id="2050" name="Picture 2" descr="Image result for political par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0" y="1922908"/>
            <a:ext cx="2122260" cy="14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050" y="1196975"/>
            <a:ext cx="1066800" cy="228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90376" y="2776071"/>
                <a:ext cx="1600200" cy="6901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</m:oMath>
                  </m:oMathPara>
                </a14:m>
                <a:endParaRPr lang="en-US" sz="11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𝒍𝒆𝒂𝒔𝒕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𝒐𝒏𝒆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𝒐𝒇</m:t>
                      </m:r>
                    </m:oMath>
                  </m:oMathPara>
                </a14:m>
                <a:endParaRPr lang="en-US" sz="11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𝒑𝒂𝒊𝒓𝒔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𝒎𝒆𝒂𝒏𝒔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𝒂𝒓𝒆</m:t>
                      </m:r>
                    </m:oMath>
                  </m:oMathPara>
                </a14:m>
                <a:endParaRPr lang="en-US" sz="11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𝒅𝒊𝒇𝒇𝒆𝒓𝒆𝒏𝒕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376" y="2776071"/>
                <a:ext cx="1600200" cy="690125"/>
              </a:xfrm>
              <a:prstGeom prst="rect">
                <a:avLst/>
              </a:prstGeom>
              <a:blipFill>
                <a:blip r:embed="rId3"/>
                <a:stretch>
                  <a:fillRect l="-2642" r="-1887" b="-6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72431" y="2572623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932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</a:t>
            </a:r>
            <a:r>
              <a:rPr lang="en-US" sz="1600" b="1" dirty="0"/>
              <a:t>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00B050"/>
                </a:solidFill>
              </a:rPr>
              <a:t>political affiliation</a:t>
            </a:r>
            <a:r>
              <a:rPr lang="en-US" sz="1600" b="1" dirty="0" smtClean="0"/>
              <a:t>?”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450" y="4782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Numerical response variable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7795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Categorical explanatory variable </a:t>
            </a:r>
            <a:r>
              <a:rPr lang="en-US" sz="1200" b="1" i="1" u="sng" dirty="0" smtClean="0">
                <a:solidFill>
                  <a:srgbClr val="00B050"/>
                </a:solidFill>
              </a:rPr>
              <a:t>with &gt;2 levels</a:t>
            </a:r>
            <a:endParaRPr lang="en-US" sz="1200" i="1" u="sng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66850" y="1349375"/>
            <a:ext cx="1371600" cy="457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1"/>
          </p:cNvCxnSpPr>
          <p:nvPr/>
        </p:nvCxnSpPr>
        <p:spPr>
          <a:xfrm>
            <a:off x="3219450" y="709048"/>
            <a:ext cx="76200" cy="82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38450" y="1577975"/>
            <a:ext cx="167640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ANOVA </a:t>
            </a:r>
          </a:p>
          <a:p>
            <a:r>
              <a:rPr lang="en-US" sz="1050" b="1" dirty="0" smtClean="0"/>
              <a:t>*provided necessary conditions are met </a:t>
            </a:r>
            <a:endParaRPr lang="en-US" sz="1050" b="1" dirty="0"/>
          </a:p>
        </p:txBody>
      </p:sp>
      <p:pic>
        <p:nvPicPr>
          <p:cNvPr id="2050" name="Picture 2" descr="Image result for political par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0" y="1922908"/>
            <a:ext cx="2122260" cy="14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050" y="1196975"/>
            <a:ext cx="1066800" cy="228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90376" y="2776071"/>
                <a:ext cx="1600200" cy="6901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</m:oMath>
                  </m:oMathPara>
                </a14:m>
                <a:endParaRPr lang="en-US" sz="11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𝒍𝒆𝒂𝒔𝒕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𝒐𝒏𝒆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𝒐𝒇</m:t>
                      </m:r>
                    </m:oMath>
                  </m:oMathPara>
                </a14:m>
                <a:endParaRPr lang="en-US" sz="11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𝒑𝒂𝒊𝒓𝒔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𝒎𝒆𝒂𝒏𝒔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𝒂𝒓𝒆</m:t>
                      </m:r>
                    </m:oMath>
                  </m:oMathPara>
                </a14:m>
                <a:endParaRPr lang="en-US" sz="11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𝒅𝒊𝒇𝒇𝒆𝒓𝒆𝒏𝒕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376" y="2776071"/>
                <a:ext cx="1600200" cy="690125"/>
              </a:xfrm>
              <a:prstGeom prst="rect">
                <a:avLst/>
              </a:prstGeom>
              <a:blipFill>
                <a:blip r:embed="rId3"/>
                <a:stretch>
                  <a:fillRect l="-2642" r="-1887" b="-6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52850" y="2846901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association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752850" y="30506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Association</a:t>
            </a:r>
            <a:endParaRPr lang="en-US" sz="9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90576" y="2962317"/>
            <a:ext cx="251071" cy="7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85255" y="3151952"/>
            <a:ext cx="251071" cy="7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2431" y="2572623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2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</a:t>
            </a:r>
            <a:r>
              <a:rPr lang="en-US" sz="1600" b="1" dirty="0"/>
              <a:t>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00B050"/>
                </a:solidFill>
              </a:rPr>
              <a:t>political affiliation</a:t>
            </a:r>
            <a:r>
              <a:rPr lang="en-US" sz="1600" b="1" dirty="0" smtClean="0"/>
              <a:t>?”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450" y="4782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Numerical response variable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7795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Categorical explanatory variable </a:t>
            </a:r>
            <a:r>
              <a:rPr lang="en-US" sz="1200" b="1" i="1" u="sng" dirty="0" smtClean="0">
                <a:solidFill>
                  <a:srgbClr val="00B050"/>
                </a:solidFill>
              </a:rPr>
              <a:t>with &gt;2 levels</a:t>
            </a:r>
            <a:endParaRPr lang="en-US" sz="1200" i="1" u="sng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66850" y="1349375"/>
            <a:ext cx="685800" cy="18233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1"/>
          </p:cNvCxnSpPr>
          <p:nvPr/>
        </p:nvCxnSpPr>
        <p:spPr>
          <a:xfrm>
            <a:off x="3219450" y="709048"/>
            <a:ext cx="0" cy="41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1559" y="1187640"/>
            <a:ext cx="1676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should we not just do the following?</a:t>
            </a:r>
            <a:endParaRPr lang="en-US" sz="1050" b="1" dirty="0"/>
          </a:p>
        </p:txBody>
      </p:sp>
      <p:pic>
        <p:nvPicPr>
          <p:cNvPr id="2050" name="Picture 2" descr="Image result for political par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0" y="1922908"/>
            <a:ext cx="2122260" cy="14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050" y="1196975"/>
            <a:ext cx="1066800" cy="228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431559" y="2184060"/>
                <a:ext cx="1320874" cy="3645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1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59" y="2184060"/>
                <a:ext cx="1320874" cy="364587"/>
              </a:xfrm>
              <a:prstGeom prst="rect">
                <a:avLst/>
              </a:prstGeom>
              <a:blipFill>
                <a:blip r:embed="rId3"/>
                <a:stretch>
                  <a:fillRect l="-1370" r="-1370" b="-96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431559" y="2621737"/>
                <a:ext cx="1304844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1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59" y="2621737"/>
                <a:ext cx="1304844" cy="338554"/>
              </a:xfrm>
              <a:prstGeom prst="rect">
                <a:avLst/>
              </a:prstGeom>
              <a:blipFill>
                <a:blip r:embed="rId4"/>
                <a:stretch>
                  <a:fillRect l="-1852" r="-1852" b="-10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435421" y="3033381"/>
                <a:ext cx="1265924" cy="3645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1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21" y="3033381"/>
                <a:ext cx="1265924" cy="364587"/>
              </a:xfrm>
              <a:prstGeom prst="rect">
                <a:avLst/>
              </a:prstGeom>
              <a:blipFill>
                <a:blip r:embed="rId5"/>
                <a:stretch>
                  <a:fillRect l="-1914" r="-2392" b="-98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22227" y="2226396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3739666" y="2658680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3722227" y="3083340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09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</a:t>
            </a:r>
            <a:r>
              <a:rPr lang="en-US" sz="1600" b="1" dirty="0"/>
              <a:t>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00B050"/>
                </a:solidFill>
              </a:rPr>
              <a:t>political affiliation</a:t>
            </a:r>
            <a:r>
              <a:rPr lang="en-US" sz="1600" b="1" dirty="0" smtClean="0"/>
              <a:t>?”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450" y="4782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Numerical response variable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7795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Categorical explanatory variable </a:t>
            </a:r>
            <a:r>
              <a:rPr lang="en-US" sz="1200" b="1" i="1" u="sng" dirty="0" smtClean="0">
                <a:solidFill>
                  <a:srgbClr val="00B050"/>
                </a:solidFill>
              </a:rPr>
              <a:t>with &gt;2 levels</a:t>
            </a:r>
            <a:endParaRPr lang="en-US" sz="1200" i="1" u="sng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66850" y="1349375"/>
            <a:ext cx="685800" cy="18233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1"/>
          </p:cNvCxnSpPr>
          <p:nvPr/>
        </p:nvCxnSpPr>
        <p:spPr>
          <a:xfrm>
            <a:off x="3219450" y="709048"/>
            <a:ext cx="0" cy="41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1559" y="1187640"/>
            <a:ext cx="167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next slides!</a:t>
            </a:r>
            <a:endParaRPr lang="en-US" sz="1050" b="1" dirty="0"/>
          </a:p>
        </p:txBody>
      </p:sp>
      <p:pic>
        <p:nvPicPr>
          <p:cNvPr id="2050" name="Picture 2" descr="Image result for political par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0" y="1922908"/>
            <a:ext cx="2122260" cy="14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050" y="1196975"/>
            <a:ext cx="1066800" cy="228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431559" y="2184060"/>
                <a:ext cx="1320874" cy="3645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1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59" y="2184060"/>
                <a:ext cx="1320874" cy="364587"/>
              </a:xfrm>
              <a:prstGeom prst="rect">
                <a:avLst/>
              </a:prstGeom>
              <a:blipFill>
                <a:blip r:embed="rId3"/>
                <a:stretch>
                  <a:fillRect l="-1370" r="-1370" b="-96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431559" y="2621737"/>
                <a:ext cx="1304844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1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𝐷𝑒𝑚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59" y="2621737"/>
                <a:ext cx="1304844" cy="338554"/>
              </a:xfrm>
              <a:prstGeom prst="rect">
                <a:avLst/>
              </a:prstGeom>
              <a:blipFill>
                <a:blip r:embed="rId4"/>
                <a:stretch>
                  <a:fillRect l="-1852" r="-1852" b="-10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435421" y="3033381"/>
                <a:ext cx="1265924" cy="3645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1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𝑅𝑒𝑝</m:t>
                          </m:r>
                        </m:sub>
                      </m:sSub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21" y="3033381"/>
                <a:ext cx="1265924" cy="364587"/>
              </a:xfrm>
              <a:prstGeom prst="rect">
                <a:avLst/>
              </a:prstGeom>
              <a:blipFill>
                <a:blip r:embed="rId5"/>
                <a:stretch>
                  <a:fillRect l="-1914" r="-2392" b="-98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722227" y="2226396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3739666" y="2658680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3722227" y="3083340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  <p:sp>
        <p:nvSpPr>
          <p:cNvPr id="4" name="Multiply 3"/>
          <p:cNvSpPr/>
          <p:nvPr/>
        </p:nvSpPr>
        <p:spPr>
          <a:xfrm>
            <a:off x="1933893" y="1654389"/>
            <a:ext cx="2286000" cy="2222805"/>
          </a:xfrm>
          <a:prstGeom prst="mathMultiply">
            <a:avLst>
              <a:gd name="adj1" fmla="val 23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35" y="356465"/>
            <a:ext cx="4415027" cy="349339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chemeClr val="tx2">
                    <a:lumMod val="20000"/>
                    <a:lumOff val="80000"/>
                  </a:schemeClr>
                </a:solidFill>
                <a:latin typeface="DejaVu Sans"/>
                <a:cs typeface="DejaVu Sans"/>
              </a:rPr>
              <a:t>Housekeeping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35" dirty="0">
                <a:solidFill>
                  <a:schemeClr val="tx2"/>
                </a:solidFill>
                <a:latin typeface="DejaVu Sans"/>
                <a:cs typeface="DejaVu Sans"/>
              </a:rPr>
              <a:t>Main </a:t>
            </a:r>
            <a:r>
              <a:rPr sz="1050" spc="-40" dirty="0" smtClean="0">
                <a:solidFill>
                  <a:schemeClr val="tx2"/>
                </a:solidFill>
                <a:latin typeface="DejaVu Sans"/>
                <a:cs typeface="DejaVu Sans"/>
              </a:rPr>
              <a:t>ideas</a:t>
            </a:r>
            <a:endParaRPr lang="en-US" sz="1050" dirty="0">
              <a:solidFill>
                <a:schemeClr val="tx2"/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Independent Means Hypothesis Testing: 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 for an Association Between a Numerical Variable and a Categorical Variable </a:t>
            </a: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 Two Levels</a:t>
            </a: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endParaRPr lang="en-US" sz="1050" b="1" spc="-45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Problem: 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What if we want to test </a:t>
            </a:r>
            <a:r>
              <a:rPr lang="en-US"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an Association Between a Numerical Variable and a Categorical Variable </a:t>
            </a:r>
            <a:r>
              <a:rPr lang="en-US" sz="1050" b="1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 </a:t>
            </a: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MORE THAN TWO Levels?</a:t>
            </a: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latin typeface="DejaVu Sans"/>
                <a:cs typeface="DejaVu Sans"/>
              </a:rPr>
              <a:t>Solution: </a:t>
            </a:r>
            <a:r>
              <a:rPr lang="en-US" sz="1050" spc="-45" dirty="0" smtClean="0">
                <a:latin typeface="DejaVu Sans"/>
                <a:cs typeface="DejaVu Sans"/>
              </a:rPr>
              <a:t>Use ANOVA!</a:t>
            </a:r>
            <a:endParaRPr lang="en-US" sz="1050" b="1" spc="-45" dirty="0" smtClean="0">
              <a:latin typeface="DejaVu Sans"/>
              <a:cs typeface="DejaVu Sans"/>
            </a:endParaRPr>
          </a:p>
          <a:p>
            <a:pPr marL="469900" lvl="2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/>
              <a:t>🆕 </a:t>
            </a:r>
            <a:r>
              <a:rPr lang="en-US" sz="1050" spc="20" dirty="0">
                <a:latin typeface="Arial"/>
                <a:cs typeface="Arial"/>
              </a:rPr>
              <a:t>⚙ </a:t>
            </a:r>
            <a:r>
              <a:rPr lang="en-US" sz="1050" dirty="0"/>
              <a:t>🔮 </a:t>
            </a:r>
            <a:r>
              <a:rPr lang="en-US" sz="1050" u="sng" spc="-45" dirty="0" smtClean="0">
                <a:latin typeface="DejaVu Sans"/>
                <a:cs typeface="DejaVu Sans"/>
              </a:rPr>
              <a:t>Why do we need ANOVA?</a:t>
            </a:r>
            <a:r>
              <a:rPr lang="en-US" sz="1050" spc="-45" dirty="0" smtClean="0">
                <a:latin typeface="DejaVu Sans"/>
                <a:cs typeface="DejaVu Sans"/>
              </a:rPr>
              <a:t> </a:t>
            </a:r>
            <a:r>
              <a:rPr sz="1050" spc="-45" dirty="0" smtClean="0">
                <a:latin typeface="DejaVu Sans"/>
                <a:cs typeface="DejaVu Sans"/>
              </a:rPr>
              <a:t>Comparing </a:t>
            </a:r>
            <a:r>
              <a:rPr sz="1050" spc="-75" dirty="0">
                <a:latin typeface="DejaVu Sans"/>
                <a:cs typeface="DejaVu Sans"/>
              </a:rPr>
              <a:t>many </a:t>
            </a:r>
            <a:r>
              <a:rPr sz="1050" spc="-60" dirty="0">
                <a:latin typeface="DejaVu Sans"/>
                <a:cs typeface="DejaVu Sans"/>
              </a:rPr>
              <a:t>means requires</a:t>
            </a:r>
            <a:r>
              <a:rPr sz="1050" spc="60" dirty="0">
                <a:latin typeface="DejaVu Sans"/>
                <a:cs typeface="DejaVu Sans"/>
              </a:rPr>
              <a:t> </a:t>
            </a:r>
            <a:r>
              <a:rPr sz="1050" spc="-55" dirty="0">
                <a:latin typeface="DejaVu Sans"/>
                <a:cs typeface="DejaVu Sans"/>
              </a:rPr>
              <a:t>care</a:t>
            </a:r>
            <a:endParaRPr sz="1050" dirty="0">
              <a:latin typeface="DejaVu Sans"/>
              <a:cs typeface="DejaVu Sans"/>
            </a:endParaRPr>
          </a:p>
          <a:p>
            <a:pPr marL="469900" marR="45021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Step 1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</a:t>
            </a:r>
            <a:r>
              <a:rPr sz="1050" u="sng" spc="-5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CCCCCC"/>
                  </a:solidFill>
                </a:uFill>
                <a:latin typeface="DejaVu Sans"/>
                <a:cs typeface="DejaVu Sans"/>
              </a:rPr>
              <a:t>some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diﬀerence in means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of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groups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👫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How/Why does ANOVA Step 1 Work?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compares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between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within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1206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lang="en-US" sz="1050" u="sng" spc="-3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Step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2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8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identify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which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are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diﬀerent,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use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t-tests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and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the 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Bonferroni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correction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CCCCCC"/>
              </a:buClr>
              <a:buFont typeface="DejaVu Sans"/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65" dirty="0">
                <a:solidFill>
                  <a:srgbClr val="CCDBE6"/>
                </a:solidFill>
                <a:latin typeface="DejaVu Sans"/>
                <a:cs typeface="DejaVu Sans"/>
              </a:rPr>
              <a:t>Summary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5981525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9" y="434975"/>
            <a:ext cx="4341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🔮 </a:t>
            </a:r>
            <a:r>
              <a:rPr lang="en-US" sz="2800" b="1" dirty="0" smtClean="0"/>
              <a:t>Why do we need ANOVA?</a:t>
            </a:r>
          </a:p>
          <a:p>
            <a:endParaRPr lang="en-US" sz="2800" dirty="0"/>
          </a:p>
          <a:p>
            <a:pPr lvl="1"/>
            <a:r>
              <a:rPr lang="en-US" sz="2800" i="1" dirty="0" smtClean="0"/>
              <a:t>Comparing more than two means requires care!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926122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828" y="139560"/>
            <a:ext cx="2416810" cy="457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3070">
              <a:lnSpc>
                <a:spcPts val="1995"/>
              </a:lnSpc>
              <a:spcBef>
                <a:spcPts val="114"/>
              </a:spcBef>
            </a:pPr>
            <a:r>
              <a:rPr sz="1700" spc="-60" dirty="0">
                <a:solidFill>
                  <a:srgbClr val="935151"/>
                </a:solidFill>
                <a:latin typeface="Arial"/>
                <a:cs typeface="Arial"/>
              </a:rPr>
              <a:t>NEWS</a:t>
            </a:r>
            <a:r>
              <a:rPr sz="1700" spc="-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935151"/>
                </a:solidFill>
                <a:latin typeface="Arial"/>
                <a:cs typeface="Arial"/>
              </a:rPr>
              <a:t>FLASH!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Jelly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beans </a:t>
            </a:r>
            <a:r>
              <a:rPr sz="1200" spc="-25" dirty="0">
                <a:solidFill>
                  <a:srgbClr val="935151"/>
                </a:solidFill>
                <a:latin typeface="Arial"/>
                <a:cs typeface="Arial"/>
              </a:rPr>
              <a:t>rumored </a:t>
            </a:r>
            <a:r>
              <a:rPr sz="1200" spc="5" dirty="0">
                <a:solidFill>
                  <a:srgbClr val="935151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cause</a:t>
            </a:r>
            <a:r>
              <a:rPr sz="1200" spc="9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acne!!!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295" y="139560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/>
              <a:t>🔮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2452"/>
          <a:stretch/>
        </p:blipFill>
        <p:spPr>
          <a:xfrm>
            <a:off x="1084537" y="663575"/>
            <a:ext cx="2591392" cy="2229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3450" y="2970462"/>
            <a:ext cx="50031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http://imgs.xkcd.com/comics/significant.png</a:t>
            </a:r>
            <a:endParaRPr lang="en-US" sz="1050" dirty="0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828" y="139560"/>
            <a:ext cx="2733422" cy="4507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3070">
              <a:lnSpc>
                <a:spcPts val="1995"/>
              </a:lnSpc>
              <a:spcBef>
                <a:spcPts val="114"/>
              </a:spcBef>
            </a:pPr>
            <a:r>
              <a:rPr sz="1700" spc="-60" dirty="0">
                <a:solidFill>
                  <a:srgbClr val="935151"/>
                </a:solidFill>
                <a:latin typeface="Arial"/>
                <a:cs typeface="Arial"/>
              </a:rPr>
              <a:t>NEWS</a:t>
            </a:r>
            <a:r>
              <a:rPr sz="1700" spc="-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935151"/>
                </a:solidFill>
                <a:latin typeface="Arial"/>
                <a:cs typeface="Arial"/>
              </a:rPr>
              <a:t>FLASH!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sz="1200" b="1" spc="-40" dirty="0">
                <a:solidFill>
                  <a:srgbClr val="935151"/>
                </a:solidFill>
                <a:latin typeface="Arial"/>
                <a:cs typeface="Arial"/>
              </a:rPr>
              <a:t>Jelly </a:t>
            </a:r>
            <a:r>
              <a:rPr sz="1200" b="1" spc="-30" dirty="0">
                <a:solidFill>
                  <a:srgbClr val="935151"/>
                </a:solidFill>
                <a:latin typeface="Arial"/>
                <a:cs typeface="Arial"/>
              </a:rPr>
              <a:t>beans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935151"/>
                </a:solidFill>
                <a:latin typeface="Arial"/>
                <a:cs typeface="Arial"/>
              </a:rPr>
              <a:t>rumored </a:t>
            </a:r>
            <a:r>
              <a:rPr sz="1200" spc="5" dirty="0">
                <a:solidFill>
                  <a:srgbClr val="935151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cause</a:t>
            </a:r>
            <a:r>
              <a:rPr sz="1200" spc="9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solidFill>
                  <a:srgbClr val="935151"/>
                </a:solidFill>
                <a:latin typeface="Arial"/>
                <a:cs typeface="Arial"/>
              </a:rPr>
              <a:t>acne</a:t>
            </a: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!!!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767461"/>
            <a:ext cx="4222115" cy="1158240"/>
          </a:xfrm>
          <a:custGeom>
            <a:avLst/>
            <a:gdLst/>
            <a:ahLst/>
            <a:cxnLst/>
            <a:rect l="l" t="t" r="r" b="b"/>
            <a:pathLst>
              <a:path w="4222115" h="1158239">
                <a:moveTo>
                  <a:pt x="0" y="1158113"/>
                </a:moveTo>
                <a:lnTo>
                  <a:pt x="4222115" y="1158113"/>
                </a:lnTo>
                <a:lnTo>
                  <a:pt x="4222115" y="0"/>
                </a:lnTo>
                <a:lnTo>
                  <a:pt x="0" y="0"/>
                </a:lnTo>
                <a:lnTo>
                  <a:pt x="0" y="1158113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787006"/>
            <a:ext cx="3945890" cy="1054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check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rumor?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Imagine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doctors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assign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“acne score”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patients on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0-100</a:t>
            </a:r>
            <a:r>
              <a:rPr sz="1200" spc="20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scale.</a:t>
            </a:r>
            <a:endParaRPr sz="12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research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question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be?</a:t>
            </a:r>
            <a:endParaRPr sz="12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conduct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</a:t>
            </a:r>
            <a:r>
              <a:rPr sz="1200" spc="-7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study?</a:t>
            </a:r>
            <a:endParaRPr sz="12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statistical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test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</a:t>
            </a:r>
            <a:r>
              <a:rPr sz="1200" spc="-6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295" y="139560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/>
              <a:t>🔮 </a:t>
            </a:r>
          </a:p>
        </p:txBody>
      </p:sp>
      <p:pic>
        <p:nvPicPr>
          <p:cNvPr id="8" name="Picture 2" descr="Selective Focus Photography of Jelly Beans on J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82" y="2102839"/>
            <a:ext cx="1757973" cy="11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828" y="139560"/>
            <a:ext cx="2416810" cy="457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3070">
              <a:lnSpc>
                <a:spcPts val="1995"/>
              </a:lnSpc>
              <a:spcBef>
                <a:spcPts val="114"/>
              </a:spcBef>
            </a:pPr>
            <a:r>
              <a:rPr sz="1700" spc="-60" dirty="0">
                <a:solidFill>
                  <a:srgbClr val="935151"/>
                </a:solidFill>
                <a:latin typeface="Arial"/>
                <a:cs typeface="Arial"/>
              </a:rPr>
              <a:t>NEWS</a:t>
            </a:r>
            <a:r>
              <a:rPr sz="1700" spc="-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935151"/>
                </a:solidFill>
                <a:latin typeface="Arial"/>
                <a:cs typeface="Arial"/>
              </a:rPr>
              <a:t>FLASH!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Jelly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beans </a:t>
            </a:r>
            <a:r>
              <a:rPr sz="1200" spc="-25" dirty="0">
                <a:solidFill>
                  <a:srgbClr val="935151"/>
                </a:solidFill>
                <a:latin typeface="Arial"/>
                <a:cs typeface="Arial"/>
              </a:rPr>
              <a:t>rumored </a:t>
            </a:r>
            <a:r>
              <a:rPr sz="1200" spc="5" dirty="0">
                <a:solidFill>
                  <a:srgbClr val="935151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cause</a:t>
            </a:r>
            <a:r>
              <a:rPr sz="1200" spc="9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acne!!!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767461"/>
            <a:ext cx="4222115" cy="1158240"/>
          </a:xfrm>
          <a:custGeom>
            <a:avLst/>
            <a:gdLst/>
            <a:ahLst/>
            <a:cxnLst/>
            <a:rect l="l" t="t" r="r" b="b"/>
            <a:pathLst>
              <a:path w="4222115" h="1158239">
                <a:moveTo>
                  <a:pt x="0" y="1158113"/>
                </a:moveTo>
                <a:lnTo>
                  <a:pt x="4222115" y="1158113"/>
                </a:lnTo>
                <a:lnTo>
                  <a:pt x="4222115" y="0"/>
                </a:lnTo>
                <a:lnTo>
                  <a:pt x="0" y="0"/>
                </a:lnTo>
                <a:lnTo>
                  <a:pt x="0" y="1158113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787006"/>
            <a:ext cx="3945890" cy="15555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check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rumor?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Imagine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doctors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assign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“acne score”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patients on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0-100</a:t>
            </a:r>
            <a:r>
              <a:rPr sz="1200" spc="20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scale.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research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question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be?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conduct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</a:t>
            </a:r>
            <a:r>
              <a:rPr sz="1200" spc="-7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study?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statistical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test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</a:t>
            </a:r>
            <a:r>
              <a:rPr sz="1200" spc="-6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use?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176655">
              <a:lnSpc>
                <a:spcPct val="100000"/>
              </a:lnSpc>
              <a:spcBef>
                <a:spcPts val="305"/>
              </a:spcBef>
            </a:pPr>
            <a:endParaRPr sz="1800" baseline="9259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295" y="139560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/>
              <a:t>🔮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6716" y="1961420"/>
            <a:ext cx="2123948" cy="415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i="1" spc="-35" dirty="0" smtClean="0">
                <a:latin typeface="Arial"/>
                <a:cs typeface="Arial"/>
              </a:rPr>
              <a:t>Research Question:</a:t>
            </a:r>
            <a:r>
              <a:rPr lang="en-US" sz="1050" i="1" spc="-35" dirty="0" smtClean="0">
                <a:latin typeface="Arial"/>
                <a:cs typeface="Arial"/>
              </a:rPr>
              <a:t> Does eating jelly beans </a:t>
            </a:r>
            <a:r>
              <a:rPr lang="en-US" sz="1050" i="1" u="sng" spc="-35" dirty="0" smtClean="0">
                <a:latin typeface="Arial"/>
                <a:cs typeface="Arial"/>
              </a:rPr>
              <a:t>cause</a:t>
            </a:r>
            <a:r>
              <a:rPr lang="en-US" sz="1050" i="1" spc="-35" dirty="0" smtClean="0">
                <a:latin typeface="Arial"/>
                <a:cs typeface="Arial"/>
              </a:rPr>
              <a:t> acne?</a:t>
            </a:r>
            <a:endParaRPr lang="en-US" sz="1050" b="1" i="1" spc="-3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828" y="139560"/>
            <a:ext cx="2416810" cy="457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3070">
              <a:lnSpc>
                <a:spcPts val="1995"/>
              </a:lnSpc>
              <a:spcBef>
                <a:spcPts val="114"/>
              </a:spcBef>
            </a:pPr>
            <a:r>
              <a:rPr sz="1700" spc="-60" dirty="0">
                <a:solidFill>
                  <a:srgbClr val="935151"/>
                </a:solidFill>
                <a:latin typeface="Arial"/>
                <a:cs typeface="Arial"/>
              </a:rPr>
              <a:t>NEWS</a:t>
            </a:r>
            <a:r>
              <a:rPr sz="1700" spc="-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935151"/>
                </a:solidFill>
                <a:latin typeface="Arial"/>
                <a:cs typeface="Arial"/>
              </a:rPr>
              <a:t>FLASH!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Jelly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beans </a:t>
            </a:r>
            <a:r>
              <a:rPr sz="1200" spc="-25" dirty="0">
                <a:solidFill>
                  <a:srgbClr val="935151"/>
                </a:solidFill>
                <a:latin typeface="Arial"/>
                <a:cs typeface="Arial"/>
              </a:rPr>
              <a:t>rumored </a:t>
            </a:r>
            <a:r>
              <a:rPr sz="1200" spc="5" dirty="0">
                <a:solidFill>
                  <a:srgbClr val="935151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cause</a:t>
            </a:r>
            <a:r>
              <a:rPr sz="1200" spc="9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acne!!!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767461"/>
            <a:ext cx="4222115" cy="1158240"/>
          </a:xfrm>
          <a:custGeom>
            <a:avLst/>
            <a:gdLst/>
            <a:ahLst/>
            <a:cxnLst/>
            <a:rect l="l" t="t" r="r" b="b"/>
            <a:pathLst>
              <a:path w="4222115" h="1158239">
                <a:moveTo>
                  <a:pt x="0" y="1158113"/>
                </a:moveTo>
                <a:lnTo>
                  <a:pt x="4222115" y="1158113"/>
                </a:lnTo>
                <a:lnTo>
                  <a:pt x="4222115" y="0"/>
                </a:lnTo>
                <a:lnTo>
                  <a:pt x="0" y="0"/>
                </a:lnTo>
                <a:lnTo>
                  <a:pt x="0" y="1158113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787006"/>
            <a:ext cx="3945890" cy="15555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check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rumor?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Imagine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doctors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assign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“acne score”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patients on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0-100</a:t>
            </a:r>
            <a:r>
              <a:rPr sz="1200" spc="20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scale.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research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question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be?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conduct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</a:t>
            </a:r>
            <a:r>
              <a:rPr sz="1200" spc="-7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study?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statistical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test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</a:t>
            </a:r>
            <a:r>
              <a:rPr sz="1200" spc="-6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use?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176655">
              <a:lnSpc>
                <a:spcPct val="100000"/>
              </a:lnSpc>
              <a:spcBef>
                <a:spcPts val="305"/>
              </a:spcBef>
            </a:pPr>
            <a:endParaRPr sz="1800" baseline="9259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295" y="139560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/>
              <a:t>🔮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2" y="2087467"/>
            <a:ext cx="1395361" cy="11965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6716" y="1961420"/>
            <a:ext cx="2123948" cy="415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i="1" spc="-35" dirty="0" smtClean="0">
                <a:latin typeface="Arial"/>
                <a:cs typeface="Arial"/>
              </a:rPr>
              <a:t>Research Question:</a:t>
            </a:r>
            <a:r>
              <a:rPr lang="en-US" sz="1050" i="1" spc="-35" dirty="0" smtClean="0">
                <a:latin typeface="Arial"/>
                <a:cs typeface="Arial"/>
              </a:rPr>
              <a:t> Does eating jelly beans cause acne?</a:t>
            </a:r>
            <a:endParaRPr lang="en-US" sz="1050" b="1" i="1" spc="-30" dirty="0" smtClean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4082" y="2423550"/>
            <a:ext cx="2123948" cy="253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i="1" spc="-35" dirty="0" smtClean="0">
                <a:latin typeface="Arial"/>
                <a:cs typeface="Arial"/>
              </a:rPr>
              <a:t>Random Experiment</a:t>
            </a:r>
            <a:endParaRPr lang="en-US" sz="1050" b="1" i="1" spc="-3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541676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35" y="356465"/>
            <a:ext cx="4415027" cy="349339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rgbClr val="024F84"/>
                </a:solidFill>
                <a:latin typeface="DejaVu Sans"/>
                <a:cs typeface="DejaVu Sans"/>
              </a:rPr>
              <a:t>Housekeeping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Main </a:t>
            </a:r>
            <a:r>
              <a:rPr sz="1050" spc="-40" dirty="0" smtClean="0">
                <a:solidFill>
                  <a:srgbClr val="CCDBE6"/>
                </a:solidFill>
                <a:latin typeface="DejaVu Sans"/>
                <a:cs typeface="DejaVu Sans"/>
              </a:rPr>
              <a:t>ideas</a:t>
            </a:r>
            <a:endParaRPr lang="en-US" sz="1050" dirty="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b="1" spc="-45" dirty="0" smtClean="0">
                <a:solidFill>
                  <a:srgbClr val="CCCCCC"/>
                </a:solidFill>
                <a:latin typeface="DejaVu Sans"/>
                <a:cs typeface="DejaVu Sans"/>
              </a:rPr>
              <a:t>Independent Means Hypothesis Testing: </a:t>
            </a:r>
            <a:r>
              <a:rPr lang="en-US" sz="1050" spc="-45" dirty="0" smtClean="0">
                <a:solidFill>
                  <a:srgbClr val="CCCCCC"/>
                </a:solidFill>
                <a:latin typeface="DejaVu Sans"/>
                <a:cs typeface="DejaVu Sans"/>
              </a:rPr>
              <a:t>Test for an Association Between a Numerical Variable and a Categorical Variable </a:t>
            </a:r>
            <a:r>
              <a:rPr lang="en-US" sz="1050" b="1" spc="-45" dirty="0" smtClean="0">
                <a:solidFill>
                  <a:srgbClr val="CCCCCC"/>
                </a:solidFill>
                <a:latin typeface="DejaVu Sans"/>
                <a:cs typeface="DejaVu Sans"/>
              </a:rPr>
              <a:t>with Two Levels</a:t>
            </a: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endParaRPr lang="en-US" sz="1050" b="1" spc="-45" dirty="0">
              <a:solidFill>
                <a:srgbClr val="CCCCCC"/>
              </a:solidFill>
              <a:latin typeface="DejaVu Sans"/>
              <a:cs typeface="DejaVu Sans"/>
            </a:endParaRP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solidFill>
                  <a:srgbClr val="CCCCCC"/>
                </a:solidFill>
                <a:latin typeface="DejaVu Sans"/>
                <a:cs typeface="DejaVu Sans"/>
              </a:rPr>
              <a:t>Problem: </a:t>
            </a:r>
            <a:r>
              <a:rPr lang="en-US" sz="1050" spc="-45" dirty="0" smtClean="0">
                <a:solidFill>
                  <a:srgbClr val="CCCCCC"/>
                </a:solidFill>
                <a:latin typeface="DejaVu Sans"/>
                <a:cs typeface="DejaVu Sans"/>
              </a:rPr>
              <a:t>What if we want to test </a:t>
            </a:r>
            <a:r>
              <a:rPr lang="en-US" sz="1050" spc="-45" dirty="0">
                <a:solidFill>
                  <a:srgbClr val="CCCCCC"/>
                </a:solidFill>
                <a:latin typeface="DejaVu Sans"/>
                <a:cs typeface="DejaVu Sans"/>
              </a:rPr>
              <a:t>for an Association Between a Numerical Variable and a Categorical Variable </a:t>
            </a:r>
            <a:r>
              <a:rPr lang="en-US" sz="1050" b="1" spc="-45" dirty="0">
                <a:solidFill>
                  <a:srgbClr val="CCCCCC"/>
                </a:solidFill>
                <a:latin typeface="DejaVu Sans"/>
                <a:cs typeface="DejaVu Sans"/>
              </a:rPr>
              <a:t>with </a:t>
            </a:r>
            <a:r>
              <a:rPr lang="en-US" sz="1050" b="1" spc="-45" dirty="0" smtClean="0">
                <a:solidFill>
                  <a:srgbClr val="CCCCCC"/>
                </a:solidFill>
                <a:latin typeface="DejaVu Sans"/>
                <a:cs typeface="DejaVu Sans"/>
              </a:rPr>
              <a:t>MORE THAN TWO Levels?</a:t>
            </a: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solidFill>
                  <a:srgbClr val="CCCCCC"/>
                </a:solidFill>
                <a:latin typeface="DejaVu Sans"/>
                <a:cs typeface="DejaVu Sans"/>
              </a:rPr>
              <a:t>Solution: </a:t>
            </a:r>
            <a:r>
              <a:rPr lang="en-US" sz="1050" spc="-45" dirty="0" smtClean="0">
                <a:solidFill>
                  <a:srgbClr val="CCCCCC"/>
                </a:solidFill>
                <a:latin typeface="DejaVu Sans"/>
                <a:cs typeface="DejaVu Sans"/>
              </a:rPr>
              <a:t>Use ANOVA!</a:t>
            </a:r>
            <a:endParaRPr lang="en-US" sz="1050" b="1" spc="-45" dirty="0" smtClean="0">
              <a:solidFill>
                <a:srgbClr val="CCCCCC"/>
              </a:solidFill>
              <a:latin typeface="DejaVu Sans"/>
              <a:cs typeface="DejaVu Sans"/>
            </a:endParaRPr>
          </a:p>
          <a:p>
            <a:pPr marL="469900" lvl="2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u="sng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Why do we need ANOVA?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Comparing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requires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care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45021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Step 1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</a:t>
            </a:r>
            <a:r>
              <a:rPr sz="1050" u="sng" spc="-5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CCCCCC"/>
                  </a:solidFill>
                </a:uFill>
                <a:latin typeface="DejaVu Sans"/>
                <a:cs typeface="DejaVu Sans"/>
              </a:rPr>
              <a:t>some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diﬀerence in means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of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groups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👫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How/Why does ANOVA Step 1 Work?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compares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between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within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1206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lang="en-US" sz="1050" u="sng" spc="-3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Step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2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8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identify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which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are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diﬀerent,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use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t-tests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and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the 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Bonferroni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correction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CCCCCC"/>
              </a:buClr>
              <a:buFont typeface="DejaVu Sans"/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65" dirty="0">
                <a:solidFill>
                  <a:srgbClr val="CCDBE6"/>
                </a:solidFill>
                <a:latin typeface="DejaVu Sans"/>
                <a:cs typeface="DejaVu Sans"/>
              </a:rPr>
              <a:t>Summary</a:t>
            </a:r>
            <a:endParaRPr sz="1050" dirty="0">
              <a:latin typeface="DejaVu Sans"/>
              <a:cs typeface="DejaVu San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828" y="139560"/>
            <a:ext cx="2416810" cy="457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3070">
              <a:lnSpc>
                <a:spcPts val="1995"/>
              </a:lnSpc>
              <a:spcBef>
                <a:spcPts val="114"/>
              </a:spcBef>
            </a:pPr>
            <a:r>
              <a:rPr sz="1700" spc="-60" dirty="0">
                <a:solidFill>
                  <a:srgbClr val="935151"/>
                </a:solidFill>
                <a:latin typeface="Arial"/>
                <a:cs typeface="Arial"/>
              </a:rPr>
              <a:t>NEWS</a:t>
            </a:r>
            <a:r>
              <a:rPr sz="1700" spc="-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935151"/>
                </a:solidFill>
                <a:latin typeface="Arial"/>
                <a:cs typeface="Arial"/>
              </a:rPr>
              <a:t>FLASH!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Jelly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beans </a:t>
            </a:r>
            <a:r>
              <a:rPr sz="1200" spc="-25" dirty="0">
                <a:solidFill>
                  <a:srgbClr val="935151"/>
                </a:solidFill>
                <a:latin typeface="Arial"/>
                <a:cs typeface="Arial"/>
              </a:rPr>
              <a:t>rumored </a:t>
            </a:r>
            <a:r>
              <a:rPr sz="1200" spc="5" dirty="0">
                <a:solidFill>
                  <a:srgbClr val="935151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935151"/>
                </a:solidFill>
                <a:latin typeface="Arial"/>
                <a:cs typeface="Arial"/>
              </a:rPr>
              <a:t>cause</a:t>
            </a:r>
            <a:r>
              <a:rPr sz="1200" spc="9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935151"/>
                </a:solidFill>
                <a:latin typeface="Arial"/>
                <a:cs typeface="Arial"/>
              </a:rPr>
              <a:t>acne!!!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767461"/>
            <a:ext cx="4222115" cy="1158240"/>
          </a:xfrm>
          <a:custGeom>
            <a:avLst/>
            <a:gdLst/>
            <a:ahLst/>
            <a:cxnLst/>
            <a:rect l="l" t="t" r="r" b="b"/>
            <a:pathLst>
              <a:path w="4222115" h="1158239">
                <a:moveTo>
                  <a:pt x="0" y="1158113"/>
                </a:moveTo>
                <a:lnTo>
                  <a:pt x="4222115" y="1158113"/>
                </a:lnTo>
                <a:lnTo>
                  <a:pt x="4222115" y="0"/>
                </a:lnTo>
                <a:lnTo>
                  <a:pt x="0" y="0"/>
                </a:lnTo>
                <a:lnTo>
                  <a:pt x="0" y="1158113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787006"/>
            <a:ext cx="3945890" cy="15555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check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rumor?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Imagine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doctors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assign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“acne score”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patients on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0-100</a:t>
            </a:r>
            <a:r>
              <a:rPr sz="1200" spc="20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scale.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research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question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be?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conduct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</a:t>
            </a:r>
            <a:r>
              <a:rPr sz="1200" spc="-7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study?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statistical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test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</a:t>
            </a:r>
            <a:r>
              <a:rPr sz="1200" spc="-6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use?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176655">
              <a:lnSpc>
                <a:spcPct val="100000"/>
              </a:lnSpc>
              <a:spcBef>
                <a:spcPts val="305"/>
              </a:spcBef>
            </a:pPr>
            <a:endParaRPr sz="1800" baseline="9259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295" y="139560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/>
              <a:t>🔮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743" y="2724099"/>
            <a:ext cx="2123948" cy="7027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i="1" spc="-35" dirty="0">
                <a:latin typeface="Arial"/>
                <a:cs typeface="Arial"/>
              </a:rPr>
              <a:t>Use </a:t>
            </a:r>
            <a:r>
              <a:rPr lang="en-US" sz="1050" b="1" i="1" spc="-40" dirty="0">
                <a:latin typeface="Arial"/>
                <a:cs typeface="Arial"/>
              </a:rPr>
              <a:t>an </a:t>
            </a:r>
            <a:r>
              <a:rPr lang="en-US" sz="1050" b="1" i="1" spc="-20" dirty="0" smtClean="0">
                <a:latin typeface="Arial"/>
                <a:cs typeface="Arial"/>
              </a:rPr>
              <a:t>Independent </a:t>
            </a:r>
            <a:r>
              <a:rPr lang="en-US" sz="1050" b="1" i="1" spc="-30" dirty="0" smtClean="0">
                <a:latin typeface="Arial"/>
                <a:cs typeface="Arial"/>
              </a:rPr>
              <a:t>Means</a:t>
            </a:r>
          </a:p>
          <a:p>
            <a:pPr marL="12700">
              <a:lnSpc>
                <a:spcPct val="100000"/>
              </a:lnSpc>
            </a:pPr>
            <a:r>
              <a:rPr lang="en-US" sz="1050" b="1" i="1" dirty="0" smtClean="0">
                <a:latin typeface="Arial"/>
                <a:cs typeface="Arial"/>
              </a:rPr>
              <a:t>Hypothesis Test:</a:t>
            </a:r>
            <a:endParaRPr lang="en-US" sz="1050" b="1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i="1" spc="15" baseline="9259" dirty="0" smtClean="0">
                <a:latin typeface="Times New Roman"/>
                <a:cs typeface="Times New Roman"/>
              </a:rPr>
              <a:t>H</a:t>
            </a:r>
            <a:r>
              <a:rPr lang="en-US" sz="600" spc="10" dirty="0" smtClean="0">
                <a:latin typeface="Times New Roman"/>
                <a:cs typeface="Times New Roman"/>
              </a:rPr>
              <a:t>0 </a:t>
            </a:r>
            <a:r>
              <a:rPr lang="en-US" sz="1400" spc="-15" baseline="9259" dirty="0">
                <a:latin typeface="Arial"/>
                <a:cs typeface="Arial"/>
              </a:rPr>
              <a:t>: </a:t>
            </a:r>
            <a:r>
              <a:rPr lang="en-US" sz="1400" i="1" spc="-37" baseline="9259" dirty="0">
                <a:latin typeface="Times New Roman"/>
                <a:cs typeface="Times New Roman"/>
              </a:rPr>
              <a:t>µ</a:t>
            </a:r>
            <a:r>
              <a:rPr lang="en-US" sz="600" i="1" spc="-25" dirty="0">
                <a:latin typeface="Arial"/>
                <a:cs typeface="Arial"/>
              </a:rPr>
              <a:t>jelly </a:t>
            </a:r>
            <a:r>
              <a:rPr lang="en-US" sz="600" i="1" spc="-20" dirty="0">
                <a:latin typeface="Arial"/>
                <a:cs typeface="Arial"/>
              </a:rPr>
              <a:t>beans </a:t>
            </a:r>
            <a:r>
              <a:rPr lang="en-US" sz="1400" i="1" spc="172" baseline="9259" dirty="0">
                <a:latin typeface="Times New Roman"/>
                <a:cs typeface="Times New Roman"/>
              </a:rPr>
              <a:t>− </a:t>
            </a:r>
            <a:r>
              <a:rPr lang="en-US" sz="1400" i="1" spc="-15" baseline="9259" dirty="0">
                <a:latin typeface="Times New Roman"/>
                <a:cs typeface="Times New Roman"/>
              </a:rPr>
              <a:t>µ</a:t>
            </a:r>
            <a:r>
              <a:rPr lang="en-US" sz="600" i="1" spc="-10" dirty="0">
                <a:latin typeface="Arial"/>
                <a:cs typeface="Arial"/>
              </a:rPr>
              <a:t>placebo </a:t>
            </a:r>
            <a:r>
              <a:rPr lang="en-US" sz="1400" spc="307" baseline="9259" dirty="0">
                <a:latin typeface="Arial"/>
                <a:cs typeface="Arial"/>
              </a:rPr>
              <a:t>=</a:t>
            </a:r>
            <a:r>
              <a:rPr lang="en-US" sz="1400" spc="-165" baseline="9259" dirty="0">
                <a:latin typeface="Arial"/>
                <a:cs typeface="Arial"/>
              </a:rPr>
              <a:t> </a:t>
            </a:r>
            <a:r>
              <a:rPr lang="en-US" sz="1400" spc="-127" baseline="9259" dirty="0" smtClean="0">
                <a:latin typeface="Arial"/>
                <a:cs typeface="Arial"/>
              </a:rPr>
              <a:t>0</a:t>
            </a:r>
            <a:endParaRPr lang="en-US" sz="1400" baseline="9259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i="1" spc="67" baseline="9259" dirty="0" smtClean="0">
                <a:latin typeface="Times New Roman"/>
                <a:cs typeface="Times New Roman"/>
              </a:rPr>
              <a:t>H</a:t>
            </a:r>
            <a:r>
              <a:rPr lang="en-US" sz="600" i="1" spc="45" dirty="0" smtClean="0">
                <a:latin typeface="Arial"/>
                <a:cs typeface="Arial"/>
              </a:rPr>
              <a:t>A </a:t>
            </a:r>
            <a:r>
              <a:rPr lang="en-US" sz="1400" spc="-15" baseline="9259" dirty="0">
                <a:latin typeface="Arial"/>
                <a:cs typeface="Arial"/>
              </a:rPr>
              <a:t>: </a:t>
            </a:r>
            <a:r>
              <a:rPr lang="en-US" sz="1400" i="1" spc="-37" baseline="9259" dirty="0">
                <a:latin typeface="Times New Roman"/>
                <a:cs typeface="Times New Roman"/>
              </a:rPr>
              <a:t>µ</a:t>
            </a:r>
            <a:r>
              <a:rPr lang="en-US" sz="600" i="1" spc="-25" dirty="0">
                <a:latin typeface="Arial"/>
                <a:cs typeface="Arial"/>
              </a:rPr>
              <a:t>jelly </a:t>
            </a:r>
            <a:r>
              <a:rPr lang="en-US" sz="600" i="1" spc="-20" dirty="0">
                <a:latin typeface="Arial"/>
                <a:cs typeface="Arial"/>
              </a:rPr>
              <a:t>beans </a:t>
            </a:r>
            <a:r>
              <a:rPr lang="en-US" sz="1400" i="1" spc="172" baseline="9259" dirty="0">
                <a:latin typeface="Times New Roman"/>
                <a:cs typeface="Times New Roman"/>
              </a:rPr>
              <a:t>− </a:t>
            </a:r>
            <a:r>
              <a:rPr lang="en-US" sz="1400" i="1" spc="-15" baseline="9259" dirty="0">
                <a:latin typeface="Times New Roman"/>
                <a:cs typeface="Times New Roman"/>
              </a:rPr>
              <a:t>µ</a:t>
            </a:r>
            <a:r>
              <a:rPr lang="en-US" sz="600" i="1" spc="-10" dirty="0">
                <a:latin typeface="Arial"/>
                <a:cs typeface="Arial"/>
              </a:rPr>
              <a:t>placebo </a:t>
            </a:r>
            <a:r>
              <a:rPr lang="en-US" sz="1050" spc="307" baseline="9259" dirty="0">
                <a:latin typeface="Arial"/>
                <a:cs typeface="Arial"/>
              </a:rPr>
              <a:t>&gt;</a:t>
            </a:r>
            <a:r>
              <a:rPr lang="en-US" sz="1050" spc="-165" baseline="9259" dirty="0" smtClean="0">
                <a:latin typeface="Arial"/>
                <a:cs typeface="Arial"/>
              </a:rPr>
              <a:t> </a:t>
            </a:r>
            <a:r>
              <a:rPr lang="en-US" sz="1050" spc="-127" baseline="9259" dirty="0">
                <a:latin typeface="Arial"/>
                <a:cs typeface="Arial"/>
              </a:rPr>
              <a:t>0</a:t>
            </a:r>
            <a:endParaRPr lang="en-US" sz="1050" baseline="9259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2" y="2087467"/>
            <a:ext cx="1395361" cy="11965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6716" y="1961420"/>
            <a:ext cx="2123948" cy="415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i="1" spc="-35" dirty="0" smtClean="0">
                <a:latin typeface="Arial"/>
                <a:cs typeface="Arial"/>
              </a:rPr>
              <a:t>Research Question:</a:t>
            </a:r>
            <a:r>
              <a:rPr lang="en-US" sz="1050" i="1" spc="-35" dirty="0" smtClean="0">
                <a:latin typeface="Arial"/>
                <a:cs typeface="Arial"/>
              </a:rPr>
              <a:t> Does eating jelly beans cause acne?</a:t>
            </a:r>
            <a:endParaRPr lang="en-US" sz="1050" b="1" i="1" spc="-30" dirty="0" smtClean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4082" y="2423550"/>
            <a:ext cx="2123948" cy="253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i="1" spc="-35" dirty="0" smtClean="0">
                <a:latin typeface="Arial"/>
                <a:cs typeface="Arial"/>
              </a:rPr>
              <a:t>Random Experiment</a:t>
            </a:r>
            <a:endParaRPr lang="en-US" sz="1050" b="1" i="1" spc="-3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3329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850" y="19032"/>
            <a:ext cx="287401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3070">
              <a:lnSpc>
                <a:spcPts val="1995"/>
              </a:lnSpc>
              <a:spcBef>
                <a:spcPts val="114"/>
              </a:spcBef>
            </a:pPr>
            <a:r>
              <a:rPr sz="1700" spc="-60" dirty="0">
                <a:solidFill>
                  <a:srgbClr val="935151"/>
                </a:solidFill>
                <a:latin typeface="Arial"/>
                <a:cs typeface="Arial"/>
              </a:rPr>
              <a:t>NEWS</a:t>
            </a:r>
            <a:r>
              <a:rPr sz="1700" spc="-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935151"/>
                </a:solidFill>
                <a:latin typeface="Arial"/>
                <a:cs typeface="Arial"/>
              </a:rPr>
              <a:t>FLASH!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lang="en-US" sz="1200" spc="-40" dirty="0" smtClean="0">
                <a:solidFill>
                  <a:srgbClr val="935151"/>
                </a:solidFill>
                <a:latin typeface="Arial"/>
                <a:cs typeface="Arial"/>
              </a:rPr>
              <a:t>Now they’re saying that it’s </a:t>
            </a:r>
            <a:r>
              <a:rPr lang="en-US" sz="1200" i="1" u="sng" spc="-40" dirty="0" smtClean="0">
                <a:solidFill>
                  <a:srgbClr val="935151"/>
                </a:solidFill>
                <a:latin typeface="Arial"/>
                <a:cs typeface="Arial"/>
              </a:rPr>
              <a:t>only a certain color</a:t>
            </a:r>
            <a:r>
              <a:rPr lang="en-US" sz="1200" i="1" spc="-40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200" spc="-40" dirty="0" smtClean="0">
                <a:solidFill>
                  <a:srgbClr val="935151"/>
                </a:solidFill>
                <a:latin typeface="Arial"/>
                <a:cs typeface="Arial"/>
              </a:rPr>
              <a:t>of jelly bean that causes acne!!!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767461"/>
            <a:ext cx="4222115" cy="1158240"/>
          </a:xfrm>
          <a:custGeom>
            <a:avLst/>
            <a:gdLst/>
            <a:ahLst/>
            <a:cxnLst/>
            <a:rect l="l" t="t" r="r" b="b"/>
            <a:pathLst>
              <a:path w="4222115" h="1158239">
                <a:moveTo>
                  <a:pt x="0" y="1158113"/>
                </a:moveTo>
                <a:lnTo>
                  <a:pt x="4222115" y="1158113"/>
                </a:lnTo>
                <a:lnTo>
                  <a:pt x="4222115" y="0"/>
                </a:lnTo>
                <a:lnTo>
                  <a:pt x="0" y="0"/>
                </a:lnTo>
                <a:lnTo>
                  <a:pt x="0" y="1158113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787006"/>
            <a:ext cx="3945890" cy="11092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check </a:t>
            </a:r>
            <a:r>
              <a:rPr sz="1200" u="sng" spc="-25" dirty="0">
                <a:solidFill>
                  <a:srgbClr val="0E3652"/>
                </a:solidFill>
                <a:latin typeface="Arial"/>
                <a:cs typeface="Arial"/>
              </a:rPr>
              <a:t>this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rumor?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Imagine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doctors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assign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“acne score”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patients on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0-100</a:t>
            </a:r>
            <a:r>
              <a:rPr sz="1200" spc="20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scale.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research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question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be?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conduct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</a:t>
            </a:r>
            <a:r>
              <a:rPr sz="1200" spc="-7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study?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/>
              <a:t>🔮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566" r="-1332"/>
          <a:stretch/>
        </p:blipFill>
        <p:spPr>
          <a:xfrm>
            <a:off x="3083327" y="1425575"/>
            <a:ext cx="1123866" cy="19346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0850" y="3330575"/>
            <a:ext cx="50031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http://imgs.xkcd.com/comics/significant.png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1031163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850" y="19032"/>
            <a:ext cx="287401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3070">
              <a:lnSpc>
                <a:spcPts val="1995"/>
              </a:lnSpc>
              <a:spcBef>
                <a:spcPts val="114"/>
              </a:spcBef>
            </a:pPr>
            <a:r>
              <a:rPr sz="1700" spc="-60" dirty="0">
                <a:solidFill>
                  <a:srgbClr val="935151"/>
                </a:solidFill>
                <a:latin typeface="Arial"/>
                <a:cs typeface="Arial"/>
              </a:rPr>
              <a:t>NEWS</a:t>
            </a:r>
            <a:r>
              <a:rPr sz="1700" spc="-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935151"/>
                </a:solidFill>
                <a:latin typeface="Arial"/>
                <a:cs typeface="Arial"/>
              </a:rPr>
              <a:t>FLASH!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lang="en-US" sz="1200" spc="-40" dirty="0" smtClean="0">
                <a:solidFill>
                  <a:srgbClr val="935151"/>
                </a:solidFill>
                <a:latin typeface="Arial"/>
                <a:cs typeface="Arial"/>
              </a:rPr>
              <a:t>Now they’re saying that it’s </a:t>
            </a:r>
            <a:r>
              <a:rPr lang="en-US" sz="1200" i="1" u="sng" spc="-40" dirty="0" smtClean="0">
                <a:solidFill>
                  <a:srgbClr val="935151"/>
                </a:solidFill>
                <a:latin typeface="Arial"/>
                <a:cs typeface="Arial"/>
              </a:rPr>
              <a:t>only a certain color</a:t>
            </a:r>
            <a:r>
              <a:rPr lang="en-US" sz="1200" i="1" spc="-40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200" spc="-40" dirty="0" smtClean="0">
                <a:solidFill>
                  <a:srgbClr val="935151"/>
                </a:solidFill>
                <a:latin typeface="Arial"/>
                <a:cs typeface="Arial"/>
              </a:rPr>
              <a:t>of jelly bean that causes acne!!!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767461"/>
            <a:ext cx="4222115" cy="1158240"/>
          </a:xfrm>
          <a:custGeom>
            <a:avLst/>
            <a:gdLst/>
            <a:ahLst/>
            <a:cxnLst/>
            <a:rect l="l" t="t" r="r" b="b"/>
            <a:pathLst>
              <a:path w="4222115" h="1158239">
                <a:moveTo>
                  <a:pt x="0" y="1158113"/>
                </a:moveTo>
                <a:lnTo>
                  <a:pt x="4222115" y="1158113"/>
                </a:lnTo>
                <a:lnTo>
                  <a:pt x="4222115" y="0"/>
                </a:lnTo>
                <a:lnTo>
                  <a:pt x="0" y="0"/>
                </a:lnTo>
                <a:lnTo>
                  <a:pt x="0" y="1158113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787006"/>
            <a:ext cx="3945890" cy="11092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check </a:t>
            </a:r>
            <a:r>
              <a:rPr sz="1200" u="sng" spc="-25" dirty="0">
                <a:solidFill>
                  <a:srgbClr val="0E3652"/>
                </a:solidFill>
                <a:latin typeface="Arial"/>
                <a:cs typeface="Arial"/>
              </a:rPr>
              <a:t>this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rumor?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Imagine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doctors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can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assign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“acne score”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patients on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0-100</a:t>
            </a:r>
            <a:r>
              <a:rPr sz="1200" spc="20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scale.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research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question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be?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conduct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your</a:t>
            </a:r>
            <a:r>
              <a:rPr sz="1200" spc="-7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study?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/>
              <a:t>🔮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6716" y="1961420"/>
            <a:ext cx="2123948" cy="5770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i="1" spc="-35" dirty="0" smtClean="0">
                <a:latin typeface="Arial"/>
                <a:cs typeface="Arial"/>
              </a:rPr>
              <a:t>Research Question:</a:t>
            </a:r>
            <a:r>
              <a:rPr lang="en-US" sz="1050" i="1" spc="-35" dirty="0" smtClean="0">
                <a:latin typeface="Arial"/>
                <a:cs typeface="Arial"/>
              </a:rPr>
              <a:t> Does eating a certain color of jelly bean cause you to get acne?</a:t>
            </a:r>
            <a:endParaRPr lang="en-US" sz="1050" b="1" i="1" spc="-30" dirty="0" smtClean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6716" y="2574220"/>
            <a:ext cx="2123948" cy="253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b="1" i="1" spc="-35" dirty="0" smtClean="0">
                <a:latin typeface="Arial"/>
                <a:cs typeface="Arial"/>
              </a:rPr>
              <a:t>Random Experiment</a:t>
            </a:r>
            <a:endParaRPr lang="en-US" sz="1050" b="1" i="1" spc="-30" dirty="0" smtClean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991025"/>
            <a:ext cx="1644477" cy="12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4317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74434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90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1126490"/>
          </a:xfrm>
          <a:custGeom>
            <a:avLst/>
            <a:gdLst/>
            <a:ahLst/>
            <a:cxnLst/>
            <a:rect l="l" t="t" r="r" b="b"/>
            <a:pathLst>
              <a:path w="4222115" h="1126490">
                <a:moveTo>
                  <a:pt x="0" y="1126490"/>
                </a:moveTo>
                <a:lnTo>
                  <a:pt x="4222115" y="1126490"/>
                </a:lnTo>
                <a:lnTo>
                  <a:pt x="4222115" y="0"/>
                </a:lnTo>
                <a:lnTo>
                  <a:pt x="0" y="0"/>
                </a:lnTo>
                <a:lnTo>
                  <a:pt x="0" y="1126490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83603"/>
            <a:ext cx="403606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Suppose </a:t>
            </a:r>
            <a:r>
              <a:rPr sz="1200" i="1" spc="110" dirty="0">
                <a:solidFill>
                  <a:srgbClr val="1A2E3D"/>
                </a:solidFill>
                <a:latin typeface="Times New Roman"/>
                <a:cs typeface="Times New Roman"/>
              </a:rPr>
              <a:t>α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sz="1200" i="1" spc="-5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05.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making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error </a:t>
            </a:r>
            <a:r>
              <a:rPr lang="en-US" sz="1200" spc="-25" dirty="0" smtClean="0">
                <a:solidFill>
                  <a:srgbClr val="1A2E3D"/>
                </a:solidFill>
                <a:latin typeface="Arial"/>
                <a:cs typeface="Arial"/>
              </a:rPr>
              <a:t>(aka: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rejecting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null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hypothesis</a:t>
            </a:r>
            <a:r>
              <a:rPr sz="1200" spc="17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like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411" y="925131"/>
            <a:ext cx="3075940" cy="52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3625">
              <a:lnSpc>
                <a:spcPct val="100000"/>
              </a:lnSpc>
              <a:spcBef>
                <a:spcPts val="95"/>
              </a:spcBef>
            </a:pPr>
            <a:r>
              <a:rPr sz="1800" i="1" spc="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800" spc="10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800" i="1" spc="-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purple </a:t>
            </a:r>
            <a:r>
              <a:rPr sz="800" spc="-35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800" spc="-20" dirty="0">
                <a:solidFill>
                  <a:srgbClr val="1A2E3D"/>
                </a:solidFill>
                <a:latin typeface="Arial"/>
                <a:cs typeface="Arial"/>
              </a:rPr>
              <a:t>bean </a:t>
            </a:r>
            <a:r>
              <a:rPr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sz="1800" i="1" spc="-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8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800" spc="-172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sz="1800" baseline="9259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when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it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actually</a:t>
            </a:r>
            <a:r>
              <a:rPr sz="1200" spc="7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true</a:t>
            </a:r>
            <a:r>
              <a:rPr lang="en-US" sz="1200" spc="-25" dirty="0" smtClean="0">
                <a:solidFill>
                  <a:srgbClr val="1A2E3D"/>
                </a:solidFill>
                <a:latin typeface="Arial"/>
                <a:cs typeface="Arial"/>
              </a:rPr>
              <a:t>)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0184" y="1642136"/>
          <a:ext cx="609600" cy="1061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spc="-140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(a)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25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(b)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14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(c)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25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(d)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64%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2540" algn="ctr">
                        <a:lnSpc>
                          <a:spcPts val="1355"/>
                        </a:lnSpc>
                        <a:spcBef>
                          <a:spcPts val="120"/>
                        </a:spcBef>
                      </a:pPr>
                      <a:r>
                        <a:rPr sz="1200" spc="-140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(e)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55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495945" y="0"/>
            <a:ext cx="101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/>
              <a:t>🔮 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74434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90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1126490"/>
          </a:xfrm>
          <a:custGeom>
            <a:avLst/>
            <a:gdLst/>
            <a:ahLst/>
            <a:cxnLst/>
            <a:rect l="l" t="t" r="r" b="b"/>
            <a:pathLst>
              <a:path w="4222115" h="1126490">
                <a:moveTo>
                  <a:pt x="0" y="1126490"/>
                </a:moveTo>
                <a:lnTo>
                  <a:pt x="4222115" y="1126490"/>
                </a:lnTo>
                <a:lnTo>
                  <a:pt x="4222115" y="0"/>
                </a:lnTo>
                <a:lnTo>
                  <a:pt x="0" y="0"/>
                </a:lnTo>
                <a:lnTo>
                  <a:pt x="0" y="1126490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83603"/>
            <a:ext cx="403606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Suppose </a:t>
            </a:r>
            <a:r>
              <a:rPr sz="1200" i="1" spc="110" dirty="0">
                <a:solidFill>
                  <a:srgbClr val="1A2E3D"/>
                </a:solidFill>
                <a:latin typeface="Times New Roman"/>
                <a:cs typeface="Times New Roman"/>
              </a:rPr>
              <a:t>α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sz="1200" i="1" spc="-5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05.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making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error </a:t>
            </a:r>
            <a:r>
              <a:rPr lang="en-US" sz="1200" spc="-25" dirty="0" smtClean="0">
                <a:solidFill>
                  <a:srgbClr val="1A2E3D"/>
                </a:solidFill>
                <a:latin typeface="Arial"/>
                <a:cs typeface="Arial"/>
              </a:rPr>
              <a:t>(aka: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rejecting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null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hypothesis</a:t>
            </a:r>
            <a:r>
              <a:rPr sz="1200" spc="17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like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411" y="925131"/>
            <a:ext cx="3075940" cy="52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3625">
              <a:lnSpc>
                <a:spcPct val="100000"/>
              </a:lnSpc>
              <a:spcBef>
                <a:spcPts val="95"/>
              </a:spcBef>
            </a:pPr>
            <a:r>
              <a:rPr sz="1800" i="1" spc="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800" spc="10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800" spc="-15" baseline="9259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800" i="1" spc="-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purple </a:t>
            </a:r>
            <a:r>
              <a:rPr sz="800" spc="-35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800" spc="-20" dirty="0">
                <a:solidFill>
                  <a:srgbClr val="1A2E3D"/>
                </a:solidFill>
                <a:latin typeface="Arial"/>
                <a:cs typeface="Arial"/>
              </a:rPr>
              <a:t>bean </a:t>
            </a:r>
            <a:r>
              <a:rPr sz="1800" i="1" spc="172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sz="1800" i="1" spc="-15" baseline="9259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800" spc="307" baseline="9259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800" spc="-172" baseline="925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800" spc="-127" baseline="9259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sz="1800" baseline="9259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when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it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actually</a:t>
            </a:r>
            <a:r>
              <a:rPr sz="1200" spc="7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true</a:t>
            </a:r>
            <a:r>
              <a:rPr lang="en-US" sz="1200" spc="-25" dirty="0" smtClean="0">
                <a:solidFill>
                  <a:srgbClr val="1A2E3D"/>
                </a:solidFill>
                <a:latin typeface="Arial"/>
                <a:cs typeface="Arial"/>
              </a:rPr>
              <a:t>)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0184" y="1642136"/>
          <a:ext cx="609600" cy="1062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60"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spc="-140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(a)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125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(b)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70" dirty="0">
                          <a:solidFill>
                            <a:srgbClr val="935151"/>
                          </a:solidFill>
                          <a:latin typeface="DejaVu Sans"/>
                          <a:cs typeface="DejaVu Sans"/>
                        </a:rPr>
                        <a:t>5%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14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(c)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25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(d)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64%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2540" algn="ctr">
                        <a:lnSpc>
                          <a:spcPts val="1355"/>
                        </a:lnSpc>
                        <a:spcBef>
                          <a:spcPts val="120"/>
                        </a:spcBef>
                      </a:pPr>
                      <a:r>
                        <a:rPr sz="1200" spc="-140" dirty="0">
                          <a:solidFill>
                            <a:srgbClr val="024F84"/>
                          </a:solidFill>
                          <a:latin typeface="DejaVu Sans"/>
                          <a:cs typeface="DejaVu Sans"/>
                        </a:rPr>
                        <a:t>(e)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55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35255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49161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90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39344"/>
            <a:ext cx="4222115" cy="2064385"/>
          </a:xfrm>
          <a:custGeom>
            <a:avLst/>
            <a:gdLst/>
            <a:ahLst/>
            <a:cxnLst/>
            <a:rect l="l" t="t" r="r" b="b"/>
            <a:pathLst>
              <a:path w="4222115" h="2064385">
                <a:moveTo>
                  <a:pt x="0" y="2064004"/>
                </a:moveTo>
                <a:lnTo>
                  <a:pt x="4222115" y="2064004"/>
                </a:lnTo>
                <a:lnTo>
                  <a:pt x="4222115" y="0"/>
                </a:lnTo>
                <a:lnTo>
                  <a:pt x="0" y="0"/>
                </a:lnTo>
                <a:lnTo>
                  <a:pt x="0" y="2064004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47459"/>
            <a:ext cx="3757929" cy="3790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60"/>
              </a:lnSpc>
              <a:spcBef>
                <a:spcPts val="200"/>
              </a:spcBef>
            </a:pP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Suppose 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20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different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colors of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beans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versus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hypotheses</a:t>
            </a:r>
            <a:r>
              <a:rPr sz="1200" spc="1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like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743" y="3206014"/>
            <a:ext cx="563245" cy="2044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-140" dirty="0">
                <a:solidFill>
                  <a:srgbClr val="024F84"/>
                </a:solidFill>
                <a:latin typeface="DejaVu Sans"/>
                <a:cs typeface="DejaVu Sans"/>
              </a:rPr>
              <a:t>(e)</a:t>
            </a:r>
            <a:r>
              <a:rPr sz="1200" spc="-114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10" dirty="0">
                <a:latin typeface="Arial"/>
                <a:cs typeface="Arial"/>
              </a:rPr>
              <a:t>95%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34" y="824253"/>
            <a:ext cx="3768725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8075" marR="719455" algn="just">
              <a:lnSpc>
                <a:spcPct val="125299"/>
              </a:lnSpc>
              <a:spcBef>
                <a:spcPts val="100"/>
              </a:spcBef>
            </a:pPr>
            <a:r>
              <a:rPr sz="1650" i="1" spc="22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22" baseline="3472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650" spc="-7" baseline="10101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purple </a:t>
            </a:r>
            <a:r>
              <a:rPr sz="800" spc="-35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800" spc="-20" dirty="0">
                <a:solidFill>
                  <a:srgbClr val="1A2E3D"/>
                </a:solidFill>
                <a:latin typeface="Arial"/>
                <a:cs typeface="Arial"/>
              </a:rPr>
              <a:t>bean </a:t>
            </a:r>
            <a:r>
              <a:rPr sz="1650" i="1" spc="157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650" spc="307" baseline="10101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650" spc="-104" baseline="10101" dirty="0">
                <a:solidFill>
                  <a:srgbClr val="1A2E3D"/>
                </a:solidFill>
                <a:latin typeface="Arial"/>
                <a:cs typeface="Arial"/>
              </a:rPr>
              <a:t>0  </a:t>
            </a:r>
            <a:r>
              <a:rPr sz="1650" i="1" spc="22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22" baseline="3472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650" spc="-7" baseline="10101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650" i="1" spc="-7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5" dirty="0">
                <a:solidFill>
                  <a:srgbClr val="1A2E3D"/>
                </a:solidFill>
                <a:latin typeface="Arial"/>
                <a:cs typeface="Arial"/>
              </a:rPr>
              <a:t>brown </a:t>
            </a:r>
            <a:r>
              <a:rPr sz="800" spc="-35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800" spc="-20" dirty="0">
                <a:solidFill>
                  <a:srgbClr val="1A2E3D"/>
                </a:solidFill>
                <a:latin typeface="Arial"/>
                <a:cs typeface="Arial"/>
              </a:rPr>
              <a:t>bean </a:t>
            </a:r>
            <a:r>
              <a:rPr sz="1650" i="1" spc="157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650" spc="307" baseline="10101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650" spc="-104" baseline="10101" dirty="0">
                <a:solidFill>
                  <a:srgbClr val="1A2E3D"/>
                </a:solidFill>
                <a:latin typeface="Arial"/>
                <a:cs typeface="Arial"/>
              </a:rPr>
              <a:t>0  </a:t>
            </a:r>
            <a:r>
              <a:rPr sz="1650" i="1" spc="22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22" baseline="3472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650" spc="-7" baseline="10101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peach </a:t>
            </a:r>
            <a:r>
              <a:rPr sz="800" spc="-35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800" spc="-20" dirty="0">
                <a:solidFill>
                  <a:srgbClr val="1A2E3D"/>
                </a:solidFill>
                <a:latin typeface="Arial"/>
                <a:cs typeface="Arial"/>
              </a:rPr>
              <a:t>bean </a:t>
            </a:r>
            <a:r>
              <a:rPr sz="1650" i="1" spc="157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650" spc="307" baseline="10101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650" spc="-254" baseline="10101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650" spc="-104" baseline="10101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sz="1650" baseline="10101" dirty="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140"/>
              </a:spcBef>
            </a:pPr>
            <a:r>
              <a:rPr sz="1100" i="1" spc="25" dirty="0">
                <a:solidFill>
                  <a:srgbClr val="1A2E3D"/>
                </a:solidFill>
                <a:latin typeface="Times New Roman"/>
                <a:cs typeface="Times New Roman"/>
              </a:rPr>
              <a:t>...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23495" marR="5080" indent="41910" algn="just">
              <a:lnSpc>
                <a:spcPct val="100000"/>
              </a:lnSpc>
            </a:pP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use </a:t>
            </a:r>
            <a:r>
              <a:rPr sz="1200" i="1" spc="110" dirty="0">
                <a:solidFill>
                  <a:srgbClr val="1A2E3D"/>
                </a:solidFill>
                <a:latin typeface="Times New Roman"/>
                <a:cs typeface="Times New Roman"/>
              </a:rPr>
              <a:t>α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200" spc="-60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sz="1200" i="1" spc="-6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60" dirty="0">
                <a:solidFill>
                  <a:srgbClr val="1A2E3D"/>
                </a:solidFill>
                <a:latin typeface="Arial"/>
                <a:cs typeface="Arial"/>
              </a:rPr>
              <a:t>05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each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tests.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 probability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making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least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one </a:t>
            </a: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error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20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independent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tests?</a:t>
            </a:r>
            <a:endParaRPr sz="1200" dirty="0">
              <a:latin typeface="Arial"/>
              <a:cs typeface="Arial"/>
            </a:endParaRPr>
          </a:p>
          <a:p>
            <a:pPr marL="255270" indent="-234315" algn="just">
              <a:lnSpc>
                <a:spcPct val="100000"/>
              </a:lnSpc>
              <a:spcBef>
                <a:spcPts val="106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1%</a:t>
            </a:r>
            <a:endParaRPr sz="1200" dirty="0">
              <a:latin typeface="Arial"/>
              <a:cs typeface="Arial"/>
            </a:endParaRPr>
          </a:p>
          <a:p>
            <a:pPr marL="255270" indent="-242570" algn="just">
              <a:lnSpc>
                <a:spcPct val="100000"/>
              </a:lnSpc>
              <a:spcBef>
                <a:spcPts val="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5%</a:t>
            </a:r>
            <a:endParaRPr sz="1200" dirty="0">
              <a:latin typeface="Arial"/>
              <a:cs typeface="Arial"/>
            </a:endParaRPr>
          </a:p>
          <a:p>
            <a:pPr marL="20955" algn="just">
              <a:lnSpc>
                <a:spcPct val="100000"/>
              </a:lnSpc>
              <a:spcBef>
                <a:spcPts val="5"/>
              </a:spcBef>
            </a:pPr>
            <a:r>
              <a:rPr sz="1200" spc="-114" dirty="0">
                <a:solidFill>
                  <a:srgbClr val="024F84"/>
                </a:solidFill>
                <a:latin typeface="DejaVu Sans"/>
                <a:cs typeface="DejaVu Sans"/>
              </a:rPr>
              <a:t>(c)</a:t>
            </a:r>
            <a:r>
              <a:rPr sz="1200" spc="114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10" dirty="0">
                <a:latin typeface="Arial"/>
                <a:cs typeface="Arial"/>
              </a:rPr>
              <a:t>36%</a:t>
            </a:r>
            <a:endParaRPr sz="1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spc="-125" dirty="0">
                <a:solidFill>
                  <a:srgbClr val="024F84"/>
                </a:solidFill>
                <a:latin typeface="DejaVu Sans"/>
                <a:cs typeface="DejaVu Sans"/>
              </a:rPr>
              <a:t>(d)</a:t>
            </a:r>
            <a:r>
              <a:rPr sz="1200" spc="110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10" dirty="0">
                <a:latin typeface="Arial"/>
                <a:cs typeface="Arial"/>
              </a:rPr>
              <a:t>64%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7374" y="39204"/>
            <a:ext cx="129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 smtClean="0"/>
              <a:t>🔮</a:t>
            </a:r>
            <a:r>
              <a:rPr lang="en-US" dirty="0"/>
              <a:t> 👫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91645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35255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49161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90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39344"/>
            <a:ext cx="4222115" cy="2064385"/>
          </a:xfrm>
          <a:custGeom>
            <a:avLst/>
            <a:gdLst/>
            <a:ahLst/>
            <a:cxnLst/>
            <a:rect l="l" t="t" r="r" b="b"/>
            <a:pathLst>
              <a:path w="4222115" h="2064385">
                <a:moveTo>
                  <a:pt x="0" y="2064004"/>
                </a:moveTo>
                <a:lnTo>
                  <a:pt x="4222115" y="2064004"/>
                </a:lnTo>
                <a:lnTo>
                  <a:pt x="4222115" y="0"/>
                </a:lnTo>
                <a:lnTo>
                  <a:pt x="0" y="0"/>
                </a:lnTo>
                <a:lnTo>
                  <a:pt x="0" y="2064004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47459"/>
            <a:ext cx="3757929" cy="3790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60"/>
              </a:lnSpc>
              <a:spcBef>
                <a:spcPts val="200"/>
              </a:spcBef>
            </a:pP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Suppose 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20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different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colors of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beans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versus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hypotheses</a:t>
            </a:r>
            <a:r>
              <a:rPr sz="1200" spc="1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like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743" y="3206014"/>
            <a:ext cx="563245" cy="2044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-140" dirty="0">
                <a:solidFill>
                  <a:srgbClr val="024F84"/>
                </a:solidFill>
                <a:latin typeface="DejaVu Sans"/>
                <a:cs typeface="DejaVu Sans"/>
              </a:rPr>
              <a:t>(e)</a:t>
            </a:r>
            <a:r>
              <a:rPr sz="1200" spc="-114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10" dirty="0">
                <a:latin typeface="Arial"/>
                <a:cs typeface="Arial"/>
              </a:rPr>
              <a:t>95%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34" y="824253"/>
            <a:ext cx="3768725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8075" marR="719455" algn="just">
              <a:lnSpc>
                <a:spcPct val="125299"/>
              </a:lnSpc>
              <a:spcBef>
                <a:spcPts val="100"/>
              </a:spcBef>
            </a:pPr>
            <a:r>
              <a:rPr sz="1650" i="1" spc="22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22" baseline="3472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650" spc="-7" baseline="10101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purple </a:t>
            </a:r>
            <a:r>
              <a:rPr sz="800" spc="-35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800" spc="-20" dirty="0">
                <a:solidFill>
                  <a:srgbClr val="1A2E3D"/>
                </a:solidFill>
                <a:latin typeface="Arial"/>
                <a:cs typeface="Arial"/>
              </a:rPr>
              <a:t>bean </a:t>
            </a:r>
            <a:r>
              <a:rPr sz="1650" i="1" spc="157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650" spc="307" baseline="10101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650" spc="-104" baseline="10101" dirty="0">
                <a:solidFill>
                  <a:srgbClr val="1A2E3D"/>
                </a:solidFill>
                <a:latin typeface="Arial"/>
                <a:cs typeface="Arial"/>
              </a:rPr>
              <a:t>0  </a:t>
            </a:r>
            <a:r>
              <a:rPr sz="1650" i="1" spc="22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22" baseline="3472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650" spc="-7" baseline="10101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650" i="1" spc="-7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5" dirty="0">
                <a:solidFill>
                  <a:srgbClr val="1A2E3D"/>
                </a:solidFill>
                <a:latin typeface="Arial"/>
                <a:cs typeface="Arial"/>
              </a:rPr>
              <a:t>brown </a:t>
            </a:r>
            <a:r>
              <a:rPr sz="800" spc="-35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800" spc="-20" dirty="0">
                <a:solidFill>
                  <a:srgbClr val="1A2E3D"/>
                </a:solidFill>
                <a:latin typeface="Arial"/>
                <a:cs typeface="Arial"/>
              </a:rPr>
              <a:t>bean </a:t>
            </a:r>
            <a:r>
              <a:rPr sz="1650" i="1" spc="157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650" spc="307" baseline="10101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650" spc="-104" baseline="10101" dirty="0">
                <a:solidFill>
                  <a:srgbClr val="1A2E3D"/>
                </a:solidFill>
                <a:latin typeface="Arial"/>
                <a:cs typeface="Arial"/>
              </a:rPr>
              <a:t>0  </a:t>
            </a:r>
            <a:r>
              <a:rPr sz="1650" i="1" spc="22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22" baseline="3472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650" spc="-7" baseline="10101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peach </a:t>
            </a:r>
            <a:r>
              <a:rPr sz="800" spc="-35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800" spc="-20" dirty="0">
                <a:solidFill>
                  <a:srgbClr val="1A2E3D"/>
                </a:solidFill>
                <a:latin typeface="Arial"/>
                <a:cs typeface="Arial"/>
              </a:rPr>
              <a:t>bean </a:t>
            </a:r>
            <a:r>
              <a:rPr sz="1650" i="1" spc="157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− </a:t>
            </a:r>
            <a:r>
              <a:rPr sz="1650" i="1" spc="-15" baseline="10101" dirty="0">
                <a:solidFill>
                  <a:srgbClr val="1A2E3D"/>
                </a:solidFill>
                <a:latin typeface="Times New Roman"/>
                <a:cs typeface="Times New Roman"/>
              </a:rPr>
              <a:t>µ</a:t>
            </a:r>
            <a:r>
              <a:rPr sz="800" spc="-10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650" spc="307" baseline="10101" dirty="0">
                <a:solidFill>
                  <a:srgbClr val="1A2E3D"/>
                </a:solidFill>
                <a:latin typeface="Arial"/>
                <a:cs typeface="Arial"/>
              </a:rPr>
              <a:t>=</a:t>
            </a:r>
            <a:r>
              <a:rPr sz="1650" spc="-254" baseline="10101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650" spc="-104" baseline="10101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endParaRPr sz="1650" baseline="10101" dirty="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140"/>
              </a:spcBef>
            </a:pPr>
            <a:r>
              <a:rPr sz="1100" i="1" spc="25" dirty="0">
                <a:solidFill>
                  <a:srgbClr val="1A2E3D"/>
                </a:solidFill>
                <a:latin typeface="Times New Roman"/>
                <a:cs typeface="Times New Roman"/>
              </a:rPr>
              <a:t>...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23495" marR="5080" indent="41910" algn="just">
              <a:lnSpc>
                <a:spcPct val="100000"/>
              </a:lnSpc>
            </a:pP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use </a:t>
            </a:r>
            <a:r>
              <a:rPr sz="1200" i="1" spc="110" dirty="0">
                <a:solidFill>
                  <a:srgbClr val="1A2E3D"/>
                </a:solidFill>
                <a:latin typeface="Times New Roman"/>
                <a:cs typeface="Times New Roman"/>
              </a:rPr>
              <a:t>α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200" spc="-60" dirty="0">
                <a:solidFill>
                  <a:srgbClr val="1A2E3D"/>
                </a:solidFill>
                <a:latin typeface="Arial"/>
                <a:cs typeface="Arial"/>
              </a:rPr>
              <a:t>0</a:t>
            </a:r>
            <a:r>
              <a:rPr sz="1200" i="1" spc="-60" dirty="0">
                <a:solidFill>
                  <a:srgbClr val="1A2E3D"/>
                </a:solidFill>
                <a:latin typeface="Times New Roman"/>
                <a:cs typeface="Times New Roman"/>
              </a:rPr>
              <a:t>.</a:t>
            </a:r>
            <a:r>
              <a:rPr sz="1200" spc="-60" dirty="0">
                <a:solidFill>
                  <a:srgbClr val="1A2E3D"/>
                </a:solidFill>
                <a:latin typeface="Arial"/>
                <a:cs typeface="Arial"/>
              </a:rPr>
              <a:t>05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each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tests.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 probability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making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least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one </a:t>
            </a: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1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error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20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independent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tests?</a:t>
            </a:r>
            <a:endParaRPr sz="1200" dirty="0">
              <a:latin typeface="Arial"/>
              <a:cs typeface="Arial"/>
            </a:endParaRPr>
          </a:p>
          <a:p>
            <a:pPr marL="255270" indent="-234315" algn="just">
              <a:lnSpc>
                <a:spcPct val="100000"/>
              </a:lnSpc>
              <a:spcBef>
                <a:spcPts val="106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1%</a:t>
            </a:r>
            <a:endParaRPr sz="1200" dirty="0">
              <a:latin typeface="Arial"/>
              <a:cs typeface="Arial"/>
            </a:endParaRPr>
          </a:p>
          <a:p>
            <a:pPr marL="255270" indent="-242570" algn="just">
              <a:lnSpc>
                <a:spcPct val="100000"/>
              </a:lnSpc>
              <a:spcBef>
                <a:spcPts val="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5%</a:t>
            </a:r>
            <a:endParaRPr sz="1200" dirty="0">
              <a:latin typeface="Arial"/>
              <a:cs typeface="Arial"/>
            </a:endParaRPr>
          </a:p>
          <a:p>
            <a:pPr marL="20955" algn="just">
              <a:lnSpc>
                <a:spcPct val="100000"/>
              </a:lnSpc>
              <a:spcBef>
                <a:spcPts val="5"/>
              </a:spcBef>
            </a:pPr>
            <a:r>
              <a:rPr sz="1200" spc="-114" dirty="0">
                <a:solidFill>
                  <a:srgbClr val="024F84"/>
                </a:solidFill>
                <a:latin typeface="DejaVu Sans"/>
                <a:cs typeface="DejaVu Sans"/>
              </a:rPr>
              <a:t>(c)</a:t>
            </a:r>
            <a:r>
              <a:rPr sz="1200" spc="114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10" dirty="0">
                <a:latin typeface="Arial"/>
                <a:cs typeface="Arial"/>
              </a:rPr>
              <a:t>36%</a:t>
            </a:r>
            <a:endParaRPr sz="1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spc="-125" dirty="0">
                <a:solidFill>
                  <a:srgbClr val="024F84"/>
                </a:solidFill>
                <a:latin typeface="DejaVu Sans"/>
                <a:cs typeface="DejaVu Sans"/>
              </a:rPr>
              <a:t>(d)</a:t>
            </a:r>
            <a:r>
              <a:rPr sz="1200" spc="110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10" dirty="0">
                <a:latin typeface="Arial"/>
                <a:cs typeface="Arial"/>
              </a:rPr>
              <a:t>64%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Cloud Callout 8"/>
          <p:cNvSpPr/>
          <p:nvPr/>
        </p:nvSpPr>
        <p:spPr>
          <a:xfrm flipH="1">
            <a:off x="1238250" y="2346307"/>
            <a:ext cx="3385311" cy="96160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75000"/>
                  </a:schemeClr>
                </a:solidFill>
              </a:rPr>
              <a:t>Hint: 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</a:rPr>
              <a:t>What type of distribution should we consider using if we are asked to find the probability that </a:t>
            </a:r>
            <a:r>
              <a:rPr lang="en-US" sz="800" b="1" i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</a:rPr>
              <a:t>  (or at least/at most </a:t>
            </a:r>
            <a:r>
              <a:rPr lang="en-US" sz="800" i="1" dirty="0" smtClean="0">
                <a:solidFill>
                  <a:schemeClr val="accent2">
                    <a:lumMod val="75000"/>
                  </a:schemeClr>
                </a:solidFill>
              </a:rPr>
              <a:t>k) 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</a:rPr>
              <a:t>out of </a:t>
            </a:r>
            <a:r>
              <a:rPr lang="en-US" sz="800" b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</a:rPr>
              <a:t> independent trials have a certain outcome when we know the probability of any given trial having this outcome is </a:t>
            </a:r>
            <a:r>
              <a:rPr lang="en-US" sz="800" b="1" dirty="0" smtClean="0">
                <a:solidFill>
                  <a:schemeClr val="accent2">
                    <a:lumMod val="75000"/>
                  </a:schemeClr>
                </a:solidFill>
              </a:rPr>
              <a:t>p?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7374" y="39204"/>
            <a:ext cx="129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 smtClean="0"/>
              <a:t>🔮</a:t>
            </a:r>
            <a:r>
              <a:rPr lang="en-US" dirty="0"/>
              <a:t> 👫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35255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49161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90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39344"/>
            <a:ext cx="4222115" cy="2064385"/>
          </a:xfrm>
          <a:custGeom>
            <a:avLst/>
            <a:gdLst/>
            <a:ahLst/>
            <a:cxnLst/>
            <a:rect l="l" t="t" r="r" b="b"/>
            <a:pathLst>
              <a:path w="4222115" h="2064385">
                <a:moveTo>
                  <a:pt x="0" y="2064004"/>
                </a:moveTo>
                <a:lnTo>
                  <a:pt x="4222115" y="2064004"/>
                </a:lnTo>
                <a:lnTo>
                  <a:pt x="4222115" y="0"/>
                </a:lnTo>
                <a:lnTo>
                  <a:pt x="0" y="0"/>
                </a:lnTo>
                <a:lnTo>
                  <a:pt x="0" y="2064004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47459"/>
            <a:ext cx="3757929" cy="3790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60"/>
              </a:lnSpc>
              <a:spcBef>
                <a:spcPts val="200"/>
              </a:spcBef>
            </a:pP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Suppose 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20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different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colors of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jelly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beans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versus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placebo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hypotheses</a:t>
            </a:r>
            <a:r>
              <a:rPr sz="1200" spc="1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like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743" y="3206014"/>
            <a:ext cx="563245" cy="2044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-140" dirty="0">
                <a:solidFill>
                  <a:srgbClr val="024F84"/>
                </a:solidFill>
                <a:latin typeface="DejaVu Sans"/>
                <a:cs typeface="DejaVu Sans"/>
              </a:rPr>
              <a:t>(e)</a:t>
            </a:r>
            <a:r>
              <a:rPr sz="1200" spc="-114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10" dirty="0">
                <a:latin typeface="Arial"/>
                <a:cs typeface="Arial"/>
              </a:rPr>
              <a:t>95%</a:t>
            </a:r>
            <a:endParaRPr sz="12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6"/>
              <p:cNvSpPr txBox="1"/>
              <p:nvPr/>
            </p:nvSpPr>
            <p:spPr>
              <a:xfrm>
                <a:off x="229234" y="824253"/>
                <a:ext cx="3768725" cy="250722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108075" marR="719455" algn="just">
                  <a:lnSpc>
                    <a:spcPct val="125299"/>
                  </a:lnSpc>
                  <a:spcBef>
                    <a:spcPts val="100"/>
                  </a:spcBef>
                </a:pPr>
                <a:r>
                  <a:rPr lang="en-US" sz="1650" i="1" spc="22" baseline="10101" dirty="0" smtClean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200" spc="22" baseline="3472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0 </a:t>
                </a:r>
                <a:r>
                  <a:rPr lang="en-US" sz="1650" spc="-7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: </a:t>
                </a:r>
                <a:r>
                  <a:rPr lang="en-US" sz="1650" i="1" spc="-15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800" spc="-10" dirty="0">
                    <a:solidFill>
                      <a:srgbClr val="1A2E3D"/>
                    </a:solidFill>
                    <a:latin typeface="Arial"/>
                    <a:cs typeface="Arial"/>
                  </a:rPr>
                  <a:t>purple </a:t>
                </a:r>
                <a:r>
                  <a:rPr lang="en-US" sz="800" spc="-35" dirty="0">
                    <a:solidFill>
                      <a:srgbClr val="1A2E3D"/>
                    </a:solidFill>
                    <a:latin typeface="Arial"/>
                    <a:cs typeface="Arial"/>
                  </a:rPr>
                  <a:t>jelly </a:t>
                </a:r>
                <a:r>
                  <a:rPr lang="en-US" sz="800" spc="-20" dirty="0">
                    <a:solidFill>
                      <a:srgbClr val="1A2E3D"/>
                    </a:solidFill>
                    <a:latin typeface="Arial"/>
                    <a:cs typeface="Arial"/>
                  </a:rPr>
                  <a:t>bean </a:t>
                </a:r>
                <a:r>
                  <a:rPr lang="en-US" sz="1650" i="1" spc="157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− </a:t>
                </a:r>
                <a:r>
                  <a:rPr lang="en-US" sz="1650" i="1" spc="-15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800" spc="-10" dirty="0">
                    <a:solidFill>
                      <a:srgbClr val="1A2E3D"/>
                    </a:solidFill>
                    <a:latin typeface="Arial"/>
                    <a:cs typeface="Arial"/>
                  </a:rPr>
                  <a:t>placebo </a:t>
                </a:r>
                <a:r>
                  <a:rPr lang="en-US" sz="1650" spc="307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= </a:t>
                </a:r>
                <a:r>
                  <a:rPr lang="en-US" sz="1650" spc="-104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0  </a:t>
                </a:r>
                <a:r>
                  <a:rPr lang="en-US" sz="1650" i="1" spc="22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200" spc="22" baseline="3472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0 </a:t>
                </a:r>
                <a:r>
                  <a:rPr lang="en-US" sz="1650" spc="-7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: </a:t>
                </a:r>
                <a:r>
                  <a:rPr lang="en-US" sz="1650" i="1" spc="-7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8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brown </a:t>
                </a:r>
                <a:r>
                  <a:rPr lang="en-US" sz="800" spc="-35" dirty="0">
                    <a:solidFill>
                      <a:srgbClr val="1A2E3D"/>
                    </a:solidFill>
                    <a:latin typeface="Arial"/>
                    <a:cs typeface="Arial"/>
                  </a:rPr>
                  <a:t>jelly </a:t>
                </a:r>
                <a:r>
                  <a:rPr lang="en-US" sz="800" spc="-20" dirty="0">
                    <a:solidFill>
                      <a:srgbClr val="1A2E3D"/>
                    </a:solidFill>
                    <a:latin typeface="Arial"/>
                    <a:cs typeface="Arial"/>
                  </a:rPr>
                  <a:t>bean </a:t>
                </a:r>
                <a:r>
                  <a:rPr lang="en-US" sz="1650" i="1" spc="157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− </a:t>
                </a:r>
                <a:r>
                  <a:rPr lang="en-US" sz="1650" i="1" spc="-15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800" spc="-10" dirty="0">
                    <a:solidFill>
                      <a:srgbClr val="1A2E3D"/>
                    </a:solidFill>
                    <a:latin typeface="Arial"/>
                    <a:cs typeface="Arial"/>
                  </a:rPr>
                  <a:t>placebo </a:t>
                </a:r>
                <a:r>
                  <a:rPr lang="en-US" sz="1650" spc="307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= </a:t>
                </a:r>
                <a:r>
                  <a:rPr lang="en-US" sz="1650" spc="-104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0  </a:t>
                </a:r>
                <a:r>
                  <a:rPr lang="en-US" sz="1650" i="1" spc="22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200" spc="22" baseline="3472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0 </a:t>
                </a:r>
                <a:r>
                  <a:rPr lang="en-US" sz="1650" spc="-7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: </a:t>
                </a:r>
                <a:r>
                  <a:rPr lang="en-US" sz="1650" i="1" spc="-15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800" spc="-10" dirty="0">
                    <a:solidFill>
                      <a:srgbClr val="1A2E3D"/>
                    </a:solidFill>
                    <a:latin typeface="Arial"/>
                    <a:cs typeface="Arial"/>
                  </a:rPr>
                  <a:t>peach </a:t>
                </a:r>
                <a:r>
                  <a:rPr lang="en-US" sz="800" spc="-35" dirty="0">
                    <a:solidFill>
                      <a:srgbClr val="1A2E3D"/>
                    </a:solidFill>
                    <a:latin typeface="Arial"/>
                    <a:cs typeface="Arial"/>
                  </a:rPr>
                  <a:t>jelly </a:t>
                </a:r>
                <a:r>
                  <a:rPr lang="en-US" sz="800" spc="-20" dirty="0">
                    <a:solidFill>
                      <a:srgbClr val="1A2E3D"/>
                    </a:solidFill>
                    <a:latin typeface="Arial"/>
                    <a:cs typeface="Arial"/>
                  </a:rPr>
                  <a:t>bean </a:t>
                </a:r>
                <a:r>
                  <a:rPr lang="en-US" sz="1650" i="1" spc="157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− </a:t>
                </a:r>
                <a:r>
                  <a:rPr lang="en-US" sz="1650" i="1" spc="-15" baseline="10101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µ</a:t>
                </a:r>
                <a:r>
                  <a:rPr lang="en-US" sz="800" spc="-10" dirty="0">
                    <a:solidFill>
                      <a:srgbClr val="1A2E3D"/>
                    </a:solidFill>
                    <a:latin typeface="Arial"/>
                    <a:cs typeface="Arial"/>
                  </a:rPr>
                  <a:t>placebo </a:t>
                </a:r>
                <a:r>
                  <a:rPr lang="en-US" sz="1650" spc="307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=</a:t>
                </a:r>
                <a:r>
                  <a:rPr lang="en-US" sz="1650" spc="-254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lang="en-US" sz="1650" spc="-104" baseline="10101" dirty="0">
                    <a:solidFill>
                      <a:srgbClr val="1A2E3D"/>
                    </a:solidFill>
                    <a:latin typeface="Arial"/>
                    <a:cs typeface="Arial"/>
                  </a:rPr>
                  <a:t>0</a:t>
                </a:r>
                <a:endParaRPr lang="en-US" sz="1650" baseline="10101" dirty="0">
                  <a:latin typeface="Arial"/>
                  <a:cs typeface="Arial"/>
                </a:endParaRPr>
              </a:p>
              <a:p>
                <a:pPr marL="1155700">
                  <a:lnSpc>
                    <a:spcPct val="100000"/>
                  </a:lnSpc>
                  <a:spcBef>
                    <a:spcPts val="140"/>
                  </a:spcBef>
                </a:pPr>
                <a:r>
                  <a:rPr lang="en-US" sz="1100" i="1" spc="25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...</a:t>
                </a:r>
                <a:endParaRPr lang="en-US" sz="11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30"/>
                  </a:spcBef>
                </a:pPr>
                <a:endParaRPr lang="en-US" sz="950" dirty="0">
                  <a:latin typeface="Times New Roman"/>
                  <a:cs typeface="Times New Roman"/>
                </a:endParaRPr>
              </a:p>
              <a:p>
                <a:pPr marL="23495" marR="5080" indent="41910" algn="just">
                  <a:lnSpc>
                    <a:spcPct val="100000"/>
                  </a:lnSpc>
                </a:pPr>
                <a:r>
                  <a:rPr lang="en-US" sz="1200" spc="-25" dirty="0">
                    <a:solidFill>
                      <a:srgbClr val="1A2E3D"/>
                    </a:solidFill>
                    <a:latin typeface="Arial"/>
                    <a:cs typeface="Arial"/>
                  </a:rPr>
                  <a:t>and </a:t>
                </a:r>
                <a:r>
                  <a:rPr lang="en-US" sz="1200" spc="-20" dirty="0">
                    <a:solidFill>
                      <a:srgbClr val="1A2E3D"/>
                    </a:solidFill>
                    <a:latin typeface="Arial"/>
                    <a:cs typeface="Arial"/>
                  </a:rPr>
                  <a:t>we </a:t>
                </a:r>
                <a:r>
                  <a:rPr lang="en-US" sz="1200" spc="-35" dirty="0">
                    <a:solidFill>
                      <a:srgbClr val="1A2E3D"/>
                    </a:solidFill>
                    <a:latin typeface="Arial"/>
                    <a:cs typeface="Arial"/>
                  </a:rPr>
                  <a:t>use </a:t>
                </a:r>
                <a:r>
                  <a:rPr lang="el-GR" sz="1200" i="1" spc="11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α </a:t>
                </a:r>
                <a:r>
                  <a:rPr lang="el-GR" sz="1200" spc="204" dirty="0">
                    <a:solidFill>
                      <a:srgbClr val="1A2E3D"/>
                    </a:solidFill>
                    <a:latin typeface="Arial"/>
                    <a:cs typeface="Arial"/>
                  </a:rPr>
                  <a:t>= </a:t>
                </a:r>
                <a:r>
                  <a:rPr lang="el-GR" sz="1200" spc="-60" dirty="0">
                    <a:solidFill>
                      <a:srgbClr val="1A2E3D"/>
                    </a:solidFill>
                    <a:latin typeface="Arial"/>
                    <a:cs typeface="Arial"/>
                  </a:rPr>
                  <a:t>0</a:t>
                </a:r>
                <a:r>
                  <a:rPr lang="el-GR" sz="1200" i="1" spc="-60" dirty="0">
                    <a:solidFill>
                      <a:srgbClr val="1A2E3D"/>
                    </a:solidFill>
                    <a:latin typeface="Times New Roman"/>
                    <a:cs typeface="Times New Roman"/>
                  </a:rPr>
                  <a:t>.</a:t>
                </a:r>
                <a:r>
                  <a:rPr lang="el-GR" sz="1200" spc="-60" dirty="0">
                    <a:solidFill>
                      <a:srgbClr val="1A2E3D"/>
                    </a:solidFill>
                    <a:latin typeface="Arial"/>
                    <a:cs typeface="Arial"/>
                  </a:rPr>
                  <a:t>05 </a:t>
                </a:r>
                <a:r>
                  <a:rPr lang="en-US" sz="1200" spc="-20" dirty="0">
                    <a:solidFill>
                      <a:srgbClr val="1A2E3D"/>
                    </a:solidFill>
                    <a:latin typeface="Arial"/>
                    <a:cs typeface="Arial"/>
                  </a:rPr>
                  <a:t>for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each </a:t>
                </a:r>
                <a:r>
                  <a:rPr lang="en-US" sz="1200" spc="-15" dirty="0">
                    <a:solidFill>
                      <a:srgbClr val="1A2E3D"/>
                    </a:solidFill>
                    <a:latin typeface="Arial"/>
                    <a:cs typeface="Arial"/>
                  </a:rPr>
                  <a:t>of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these </a:t>
                </a:r>
                <a:r>
                  <a:rPr lang="en-US" sz="1200" spc="-15" dirty="0">
                    <a:solidFill>
                      <a:srgbClr val="1A2E3D"/>
                    </a:solidFill>
                    <a:latin typeface="Arial"/>
                    <a:cs typeface="Arial"/>
                  </a:rPr>
                  <a:t>tests.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What </a:t>
                </a:r>
                <a:r>
                  <a:rPr lang="en-US" sz="1200" spc="-40" dirty="0">
                    <a:solidFill>
                      <a:srgbClr val="1A2E3D"/>
                    </a:solidFill>
                    <a:latin typeface="Arial"/>
                    <a:cs typeface="Arial"/>
                  </a:rPr>
                  <a:t>is </a:t>
                </a:r>
                <a:r>
                  <a:rPr lang="en-US" sz="1200" spc="-20" dirty="0">
                    <a:solidFill>
                      <a:srgbClr val="1A2E3D"/>
                    </a:solidFill>
                    <a:latin typeface="Arial"/>
                    <a:cs typeface="Arial"/>
                  </a:rPr>
                  <a:t>the  probability </a:t>
                </a:r>
                <a:r>
                  <a:rPr lang="en-US" sz="1200" spc="-15" dirty="0">
                    <a:solidFill>
                      <a:srgbClr val="1A2E3D"/>
                    </a:solidFill>
                    <a:latin typeface="Arial"/>
                    <a:cs typeface="Arial"/>
                  </a:rPr>
                  <a:t>of </a:t>
                </a:r>
                <a:r>
                  <a:rPr lang="en-US" sz="1200" spc="-25" dirty="0">
                    <a:solidFill>
                      <a:srgbClr val="1A2E3D"/>
                    </a:solidFill>
                    <a:latin typeface="Arial"/>
                    <a:cs typeface="Arial"/>
                  </a:rPr>
                  <a:t>making </a:t>
                </a:r>
                <a:r>
                  <a:rPr lang="en-US" sz="1200" spc="-15" dirty="0">
                    <a:solidFill>
                      <a:srgbClr val="1A2E3D"/>
                    </a:solidFill>
                    <a:latin typeface="Arial"/>
                    <a:cs typeface="Arial"/>
                  </a:rPr>
                  <a:t>at </a:t>
                </a:r>
                <a:r>
                  <a:rPr lang="en-US" sz="1200" spc="-35" dirty="0">
                    <a:solidFill>
                      <a:srgbClr val="1A2E3D"/>
                    </a:solidFill>
                    <a:latin typeface="Arial"/>
                    <a:cs typeface="Arial"/>
                  </a:rPr>
                  <a:t>least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one </a:t>
                </a:r>
                <a:r>
                  <a:rPr lang="en-US" sz="1200" spc="-75" dirty="0">
                    <a:solidFill>
                      <a:srgbClr val="1A2E3D"/>
                    </a:solidFill>
                    <a:latin typeface="Arial"/>
                    <a:cs typeface="Arial"/>
                  </a:rPr>
                  <a:t>Type </a:t>
                </a:r>
                <a:r>
                  <a:rPr lang="en-US" sz="1200" spc="-10" dirty="0">
                    <a:solidFill>
                      <a:srgbClr val="1A2E3D"/>
                    </a:solidFill>
                    <a:latin typeface="Arial"/>
                    <a:cs typeface="Arial"/>
                  </a:rPr>
                  <a:t>1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error </a:t>
                </a:r>
                <a:r>
                  <a:rPr lang="en-US" sz="1200" spc="-40" dirty="0">
                    <a:solidFill>
                      <a:srgbClr val="1A2E3D"/>
                    </a:solidFill>
                    <a:latin typeface="Arial"/>
                    <a:cs typeface="Arial"/>
                  </a:rPr>
                  <a:t>in </a:t>
                </a:r>
                <a:r>
                  <a:rPr lang="en-US" sz="1200" spc="-30" dirty="0">
                    <a:solidFill>
                      <a:srgbClr val="1A2E3D"/>
                    </a:solidFill>
                    <a:latin typeface="Arial"/>
                    <a:cs typeface="Arial"/>
                  </a:rPr>
                  <a:t>these </a:t>
                </a:r>
                <a:r>
                  <a:rPr lang="en-US" sz="1200" spc="-10" dirty="0">
                    <a:solidFill>
                      <a:srgbClr val="1A2E3D"/>
                    </a:solidFill>
                    <a:latin typeface="Arial"/>
                    <a:cs typeface="Arial"/>
                  </a:rPr>
                  <a:t>20  </a:t>
                </a:r>
                <a:r>
                  <a:rPr lang="en-US" sz="1200" spc="-20" dirty="0">
                    <a:solidFill>
                      <a:srgbClr val="1A2E3D"/>
                    </a:solidFill>
                    <a:latin typeface="Arial"/>
                    <a:cs typeface="Arial"/>
                  </a:rPr>
                  <a:t>independent</a:t>
                </a:r>
                <a:r>
                  <a:rPr lang="en-US" sz="1200" spc="-5" dirty="0">
                    <a:solidFill>
                      <a:srgbClr val="1A2E3D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>
                    <a:solidFill>
                      <a:srgbClr val="1A2E3D"/>
                    </a:solidFill>
                    <a:latin typeface="Arial"/>
                    <a:cs typeface="Arial"/>
                  </a:rPr>
                  <a:t>tests?</a:t>
                </a:r>
                <a:endParaRPr lang="en-US" sz="1200" dirty="0">
                  <a:latin typeface="Arial"/>
                  <a:cs typeface="Arial"/>
                </a:endParaRPr>
              </a:p>
              <a:p>
                <a:pPr marL="255270" indent="-234315" algn="just">
                  <a:lnSpc>
                    <a:spcPct val="100000"/>
                  </a:lnSpc>
                  <a:spcBef>
                    <a:spcPts val="1060"/>
                  </a:spcBef>
                  <a:buClr>
                    <a:srgbClr val="024F84"/>
                  </a:buClr>
                  <a:buFont typeface="DejaVu Sans"/>
                  <a:buAutoNum type="alphaLcParenBoth"/>
                  <a:tabLst>
                    <a:tab pos="255904" algn="l"/>
                  </a:tabLst>
                </a:pPr>
                <a:r>
                  <a:rPr lang="en-US" sz="1200" spc="-10" dirty="0">
                    <a:latin typeface="Arial"/>
                    <a:cs typeface="Arial"/>
                  </a:rPr>
                  <a:t>1%</a:t>
                </a:r>
                <a:endParaRPr lang="en-US" sz="1200" dirty="0">
                  <a:latin typeface="Arial"/>
                  <a:cs typeface="Arial"/>
                </a:endParaRPr>
              </a:p>
              <a:p>
                <a:pPr marL="255270" indent="-242570" algn="just">
                  <a:lnSpc>
                    <a:spcPct val="100000"/>
                  </a:lnSpc>
                  <a:spcBef>
                    <a:spcPts val="5"/>
                  </a:spcBef>
                  <a:buClr>
                    <a:srgbClr val="024F84"/>
                  </a:buClr>
                  <a:buFont typeface="DejaVu Sans"/>
                  <a:buAutoNum type="alphaLcParenBoth"/>
                  <a:tabLst>
                    <a:tab pos="255904" algn="l"/>
                  </a:tabLst>
                </a:pPr>
                <a:r>
                  <a:rPr lang="en-US" sz="1200" spc="-10" dirty="0">
                    <a:latin typeface="Arial"/>
                    <a:cs typeface="Arial"/>
                  </a:rPr>
                  <a:t>5%</a:t>
                </a:r>
                <a:endParaRPr lang="en-US" sz="1200" dirty="0">
                  <a:latin typeface="Arial"/>
                  <a:cs typeface="Arial"/>
                </a:endParaRPr>
              </a:p>
              <a:p>
                <a:pPr marL="20955" algn="just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en-US" sz="1200" spc="-114" dirty="0">
                    <a:solidFill>
                      <a:srgbClr val="024F84"/>
                    </a:solidFill>
                    <a:latin typeface="DejaVu Sans"/>
                    <a:cs typeface="DejaVu Sans"/>
                  </a:rPr>
                  <a:t>(c)</a:t>
                </a:r>
                <a:r>
                  <a:rPr lang="en-US" sz="1200" spc="-70" dirty="0">
                    <a:solidFill>
                      <a:srgbClr val="024F84"/>
                    </a:solidFill>
                    <a:latin typeface="DejaVu Sans"/>
                    <a:cs typeface="DejaVu Sans"/>
                  </a:rPr>
                  <a:t> </a:t>
                </a:r>
                <a:r>
                  <a:rPr lang="en-US" sz="1200" spc="-10" dirty="0">
                    <a:latin typeface="Arial"/>
                    <a:cs typeface="Arial"/>
                  </a:rPr>
                  <a:t>36%</a:t>
                </a:r>
                <a:endParaRPr lang="en-US" sz="1200" dirty="0">
                  <a:latin typeface="Arial"/>
                  <a:cs typeface="Arial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en-US" sz="1200" spc="-125" dirty="0">
                    <a:solidFill>
                      <a:srgbClr val="024F84"/>
                    </a:solidFill>
                    <a:latin typeface="DejaVu Sans"/>
                    <a:cs typeface="DejaVu Sans"/>
                  </a:rPr>
                  <a:t>(d) </a:t>
                </a:r>
                <a:r>
                  <a:rPr lang="en-US" sz="1200" spc="-80" dirty="0">
                    <a:solidFill>
                      <a:srgbClr val="935151"/>
                    </a:solidFill>
                    <a:latin typeface="DejaVu Sans"/>
                    <a:cs typeface="DejaVu Sans"/>
                  </a:rPr>
                  <a:t>64% </a:t>
                </a:r>
                <a:r>
                  <a:rPr lang="en-US" sz="1050" i="1" spc="-5" dirty="0">
                    <a:solidFill>
                      <a:srgbClr val="935151"/>
                    </a:solidFill>
                    <a:latin typeface="Times New Roman"/>
                    <a:cs typeface="Times New Roman"/>
                  </a:rPr>
                  <a:t>→ </a:t>
                </a:r>
                <a:r>
                  <a:rPr lang="en-US" sz="1050" i="1" spc="-5" dirty="0" smtClean="0">
                    <a:solidFill>
                      <a:srgbClr val="935151"/>
                    </a:solidFill>
                    <a:latin typeface="Times New Roman"/>
                    <a:cs typeface="Times New Roman"/>
                  </a:rPr>
                  <a:t>            </a:t>
                </a:r>
                <a:r>
                  <a:rPr lang="en-US" sz="1050" i="1" spc="114" dirty="0" smtClean="0">
                    <a:solidFill>
                      <a:srgbClr val="935151"/>
                    </a:solidFill>
                    <a:latin typeface="Times New Roman"/>
                    <a:cs typeface="Times New Roman"/>
                  </a:rPr>
                  <a:t>=1-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5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sz="1050" i="1" spc="114" smtClean="0">
                                <a:solidFill>
                                  <a:srgbClr val="93515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sz="1050" b="0" i="1" spc="114" smtClean="0">
                                  <a:solidFill>
                                    <a:srgbClr val="93515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1050" b="0" i="1" spc="114" smtClean="0">
                                  <a:solidFill>
                                    <a:srgbClr val="93515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pc="114" smtClean="0">
                                  <a:solidFill>
                                    <a:srgbClr val="93515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ar-AE" sz="105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.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05</m:t>
                        </m:r>
                      </m:e>
                      <m:sup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.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05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20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1050" b="0" i="1" spc="114" smtClean="0">
                            <a:solidFill>
                              <a:srgbClr val="93515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p>
                    </m:sSup>
                  </m:oMath>
                </a14:m>
                <a:endParaRPr sz="1200" baseline="31250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4" y="824253"/>
                <a:ext cx="3768725" cy="2507225"/>
              </a:xfrm>
              <a:prstGeom prst="rect">
                <a:avLst/>
              </a:prstGeom>
              <a:blipFill>
                <a:blip r:embed="rId2"/>
                <a:stretch>
                  <a:fillRect l="-2265" t="-1214" r="-2265" b="-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187374" y="39204"/>
            <a:ext cx="129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🆕 </a:t>
            </a:r>
            <a:r>
              <a:rPr lang="en-US" spc="20" dirty="0">
                <a:latin typeface="Arial"/>
                <a:cs typeface="Arial"/>
              </a:rPr>
              <a:t>⚙ </a:t>
            </a:r>
            <a:r>
              <a:rPr lang="en-US" dirty="0" smtClean="0"/>
              <a:t>🔮</a:t>
            </a:r>
            <a:r>
              <a:rPr lang="en-US" dirty="0"/>
              <a:t> 👫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5174" y="2357371"/>
            <a:ext cx="472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=# of tests out of 20 that make a type 1 </a:t>
            </a:r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</a:rPr>
              <a:t>error</a:t>
            </a:r>
          </a:p>
          <a:p>
            <a:r>
              <a:rPr lang="en-US" sz="1050" b="1" dirty="0" err="1" smtClean="0">
                <a:solidFill>
                  <a:schemeClr val="accent2">
                    <a:lumMod val="75000"/>
                  </a:schemeClr>
                </a:solidFill>
              </a:rPr>
              <a:t>X~Bin</a:t>
            </a:r>
            <a:r>
              <a:rPr lang="en-US" sz="1050" b="1" dirty="0" smtClean="0">
                <a:solidFill>
                  <a:schemeClr val="accent2">
                    <a:lumMod val="75000"/>
                  </a:schemeClr>
                </a:solidFill>
              </a:rPr>
              <a:t>(n=20,p=0.05)</a:t>
            </a:r>
          </a:p>
          <a:p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050" i="1" dirty="0">
                <a:solidFill>
                  <a:schemeClr val="accent2">
                    <a:lumMod val="75000"/>
                  </a:schemeClr>
                </a:solidFill>
              </a:rPr>
              <a:t>P(X≥1)= 1-P(X=0)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434975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🔮 </a:t>
            </a:r>
            <a:r>
              <a:rPr lang="en-US" sz="2000" dirty="0" smtClean="0"/>
              <a:t>Running </a:t>
            </a:r>
            <a:r>
              <a:rPr lang="en-US" sz="2000" u="sng" dirty="0" smtClean="0"/>
              <a:t>multiple independent means hypothesis tests </a:t>
            </a:r>
            <a:r>
              <a:rPr lang="en-US" sz="2000" dirty="0" smtClean="0"/>
              <a:t>to answer just </a:t>
            </a:r>
            <a:r>
              <a:rPr lang="en-US" sz="2000" u="sng" dirty="0" smtClean="0"/>
              <a:t>one research question </a:t>
            </a:r>
            <a:r>
              <a:rPr lang="en-US" sz="2000" dirty="0" smtClean="0"/>
              <a:t>will result in a </a:t>
            </a:r>
            <a:r>
              <a:rPr lang="en-US" sz="2000" i="1" dirty="0" smtClean="0"/>
              <a:t>higher probability of making at least one Type 1 Error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918559"/>
            <a:ext cx="407625" cy="173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2461359"/>
            <a:ext cx="407625" cy="173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8" y="2007404"/>
            <a:ext cx="407625" cy="173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035175"/>
            <a:ext cx="407625" cy="173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70" y="2452185"/>
            <a:ext cx="407625" cy="173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69" y="2914437"/>
            <a:ext cx="407625" cy="173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2" y="2021290"/>
            <a:ext cx="407625" cy="173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141" y="2461359"/>
            <a:ext cx="407625" cy="173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41" y="2920419"/>
            <a:ext cx="407625" cy="1730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255" y="2007404"/>
            <a:ext cx="407625" cy="173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62" y="2470586"/>
            <a:ext cx="407625" cy="1730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2914437"/>
            <a:ext cx="407625" cy="1730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30" y="2018917"/>
            <a:ext cx="407625" cy="1730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237" y="2482099"/>
            <a:ext cx="407625" cy="1730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025" y="2925950"/>
            <a:ext cx="407625" cy="1730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0" y="3271759"/>
            <a:ext cx="407625" cy="1730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79" y="3267637"/>
            <a:ext cx="407625" cy="1730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51" y="3273619"/>
            <a:ext cx="407625" cy="1730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60" y="3267637"/>
            <a:ext cx="407625" cy="1730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35" y="3279150"/>
            <a:ext cx="407625" cy="17305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35" y="356465"/>
            <a:ext cx="4415027" cy="349339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chemeClr val="tx2">
                    <a:lumMod val="20000"/>
                    <a:lumOff val="80000"/>
                  </a:schemeClr>
                </a:solidFill>
                <a:latin typeface="DejaVu Sans"/>
                <a:cs typeface="DejaVu Sans"/>
              </a:rPr>
              <a:t>Housekeeping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35" dirty="0">
                <a:solidFill>
                  <a:schemeClr val="tx2"/>
                </a:solidFill>
                <a:latin typeface="DejaVu Sans"/>
                <a:cs typeface="DejaVu Sans"/>
              </a:rPr>
              <a:t>Main </a:t>
            </a:r>
            <a:r>
              <a:rPr sz="1050" spc="-40" dirty="0" smtClean="0">
                <a:solidFill>
                  <a:schemeClr val="tx2"/>
                </a:solidFill>
                <a:latin typeface="DejaVu Sans"/>
                <a:cs typeface="DejaVu Sans"/>
              </a:rPr>
              <a:t>ideas</a:t>
            </a:r>
            <a:endParaRPr lang="en-US" sz="1050" dirty="0">
              <a:solidFill>
                <a:schemeClr val="tx2"/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Independent Means Hypothesis Testing: 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 for an Association Between a Numerical Variable and a Categorical Variable </a:t>
            </a: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 Two Levels</a:t>
            </a: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endParaRPr lang="en-US" sz="1050" b="1" spc="-45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Problem: 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What if we want to test </a:t>
            </a:r>
            <a:r>
              <a:rPr lang="en-US"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an Association Between a Numerical Variable and a Categorical Variable </a:t>
            </a:r>
            <a:r>
              <a:rPr lang="en-US" sz="1050" b="1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 </a:t>
            </a: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MORE THAN TWO Levels?</a:t>
            </a: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latin typeface="DejaVu Sans"/>
                <a:cs typeface="DejaVu Sans"/>
              </a:rPr>
              <a:t>Solution: </a:t>
            </a:r>
            <a:r>
              <a:rPr lang="en-US" sz="1050" spc="-45" dirty="0" smtClean="0">
                <a:latin typeface="DejaVu Sans"/>
                <a:cs typeface="DejaVu Sans"/>
              </a:rPr>
              <a:t>Use ANOVA!</a:t>
            </a:r>
            <a:endParaRPr lang="en-US" sz="1050" b="1" spc="-45" dirty="0" smtClean="0">
              <a:latin typeface="DejaVu Sans"/>
              <a:cs typeface="DejaVu Sans"/>
            </a:endParaRPr>
          </a:p>
          <a:p>
            <a:pPr marL="469900" lvl="2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u="sng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Why do we need ANOVA?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Comparing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requires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care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45021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 smtClean="0"/>
              <a:t>🔍 </a:t>
            </a:r>
            <a:r>
              <a:rPr lang="en-US" sz="1050" u="sng" spc="-30" dirty="0" smtClean="0">
                <a:latin typeface="DejaVu Sans"/>
                <a:cs typeface="DejaVu Sans"/>
              </a:rPr>
              <a:t>ANOVA Step 1</a:t>
            </a:r>
            <a:r>
              <a:rPr lang="en-US" sz="1050" spc="-30" dirty="0" smtClean="0">
                <a:latin typeface="DejaVu Sans"/>
                <a:cs typeface="DejaVu Sans"/>
              </a:rPr>
              <a:t>: </a:t>
            </a:r>
            <a:r>
              <a:rPr sz="1050" spc="-30" dirty="0" smtClean="0">
                <a:latin typeface="DejaVu Sans"/>
                <a:cs typeface="DejaVu Sans"/>
              </a:rPr>
              <a:t>ANOVA </a:t>
            </a:r>
            <a:r>
              <a:rPr sz="1050" spc="-45" dirty="0">
                <a:latin typeface="DejaVu Sans"/>
                <a:cs typeface="DejaVu Sans"/>
              </a:rPr>
              <a:t>tests </a:t>
            </a:r>
            <a:r>
              <a:rPr sz="1050" spc="-50" dirty="0">
                <a:latin typeface="DejaVu Sans"/>
                <a:cs typeface="DejaVu Sans"/>
              </a:rPr>
              <a:t>for </a:t>
            </a:r>
            <a:r>
              <a:rPr sz="1050" u="sng" spc="-50" dirty="0">
                <a:uFill>
                  <a:solidFill>
                    <a:srgbClr val="CCCCCC"/>
                  </a:solidFill>
                </a:uFill>
                <a:latin typeface="DejaVu Sans"/>
                <a:cs typeface="DejaVu Sans"/>
              </a:rPr>
              <a:t>some</a:t>
            </a:r>
            <a:r>
              <a:rPr sz="1050" spc="-50" dirty="0">
                <a:latin typeface="DejaVu Sans"/>
                <a:cs typeface="DejaVu Sans"/>
              </a:rPr>
              <a:t> </a:t>
            </a:r>
            <a:r>
              <a:rPr sz="1050" spc="-60" dirty="0">
                <a:latin typeface="DejaVu Sans"/>
                <a:cs typeface="DejaVu Sans"/>
              </a:rPr>
              <a:t>diﬀerence in means </a:t>
            </a:r>
            <a:r>
              <a:rPr sz="1050" spc="-35" dirty="0">
                <a:latin typeface="DejaVu Sans"/>
                <a:cs typeface="DejaVu Sans"/>
              </a:rPr>
              <a:t>of </a:t>
            </a:r>
            <a:r>
              <a:rPr sz="1050" spc="-75" dirty="0">
                <a:latin typeface="DejaVu Sans"/>
                <a:cs typeface="DejaVu Sans"/>
              </a:rPr>
              <a:t>many  </a:t>
            </a:r>
            <a:r>
              <a:rPr sz="1050" spc="-65" dirty="0">
                <a:latin typeface="DejaVu Sans"/>
                <a:cs typeface="DejaVu Sans"/>
              </a:rPr>
              <a:t>diﬀerent</a:t>
            </a:r>
            <a:r>
              <a:rPr sz="1050" spc="-35" dirty="0">
                <a:latin typeface="DejaVu Sans"/>
                <a:cs typeface="DejaVu Sans"/>
              </a:rPr>
              <a:t> </a:t>
            </a:r>
            <a:r>
              <a:rPr sz="1050" spc="-40" dirty="0">
                <a:latin typeface="DejaVu Sans"/>
                <a:cs typeface="DejaVu Sans"/>
              </a:rPr>
              <a:t>groups</a:t>
            </a:r>
            <a:endParaRPr sz="1050" dirty="0">
              <a:latin typeface="DejaVu Sans"/>
              <a:cs typeface="DejaVu Sans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👫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How/Why does ANOVA Step 1 Work?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compares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between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within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1206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lang="en-US" sz="1050" u="sng" spc="-3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Step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2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8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identify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which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are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diﬀerent,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use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t-tests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and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the 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Bonferroni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correction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CCCCCC"/>
              </a:buClr>
              <a:buFont typeface="DejaVu Sans"/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65" dirty="0">
                <a:solidFill>
                  <a:srgbClr val="CCDBE6"/>
                </a:solidFill>
                <a:latin typeface="DejaVu Sans"/>
                <a:cs typeface="DejaVu Sans"/>
              </a:rPr>
              <a:t>Summary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54818125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57937"/>
            <a:ext cx="10344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A</a:t>
            </a:r>
            <a:r>
              <a:rPr spc="20" dirty="0"/>
              <a:t>nn</a:t>
            </a:r>
            <a:r>
              <a:rPr spc="35" dirty="0"/>
              <a:t>o</a:t>
            </a:r>
            <a:r>
              <a:rPr spc="20" dirty="0"/>
              <a:t>un</a:t>
            </a:r>
            <a:r>
              <a:rPr spc="55" dirty="0"/>
              <a:t>c</a:t>
            </a:r>
            <a:r>
              <a:rPr spc="-5" dirty="0"/>
              <a:t>e</a:t>
            </a:r>
            <a:r>
              <a:rPr spc="50" dirty="0"/>
              <a:t>m</a:t>
            </a:r>
            <a:r>
              <a:rPr spc="-5" dirty="0"/>
              <a:t>e</a:t>
            </a:r>
            <a:r>
              <a:rPr spc="20" dirty="0"/>
              <a:t>n</a:t>
            </a:r>
            <a:r>
              <a:rPr spc="50" dirty="0"/>
              <a:t>t</a:t>
            </a:r>
            <a:r>
              <a:rPr spc="15" dirty="0"/>
              <a:t>s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323850" y="881995"/>
            <a:ext cx="3999865" cy="2765501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Project Stage 1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lang="en-US" sz="1100" spc="-40" dirty="0" smtClean="0">
                <a:latin typeface="Arial"/>
                <a:cs typeface="Arial"/>
              </a:rPr>
              <a:t>is </a:t>
            </a:r>
            <a:r>
              <a:rPr lang="en-US" sz="1100" spc="-25" dirty="0">
                <a:latin typeface="Arial"/>
                <a:cs typeface="Arial"/>
              </a:rPr>
              <a:t>due </a:t>
            </a:r>
            <a:r>
              <a:rPr lang="en-US" sz="1100" b="1" spc="-45" dirty="0" smtClean="0">
                <a:latin typeface="Arial"/>
                <a:cs typeface="Arial"/>
              </a:rPr>
              <a:t>Thursday </a:t>
            </a:r>
            <a:r>
              <a:rPr lang="en-US" sz="1100" b="1" spc="-20" dirty="0" smtClean="0">
                <a:latin typeface="Arial"/>
                <a:cs typeface="Arial"/>
              </a:rPr>
              <a:t>just before your lab section time.</a:t>
            </a:r>
          </a:p>
          <a:p>
            <a:pPr marL="12700">
              <a:spcBef>
                <a:spcPts val="405"/>
              </a:spcBef>
            </a:pPr>
            <a:endParaRPr lang="en-US" sz="1100" b="1" i="1" spc="-45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Problem Set 4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lang="en-US" sz="1100" spc="-40" dirty="0" smtClean="0">
                <a:latin typeface="Arial"/>
                <a:cs typeface="Arial"/>
              </a:rPr>
              <a:t>is </a:t>
            </a:r>
            <a:r>
              <a:rPr lang="en-US" sz="1100" spc="-25" dirty="0">
                <a:latin typeface="Arial"/>
                <a:cs typeface="Arial"/>
              </a:rPr>
              <a:t>due </a:t>
            </a:r>
            <a:r>
              <a:rPr lang="en-US" sz="1100" b="1" spc="-45" dirty="0" smtClean="0">
                <a:latin typeface="Arial"/>
                <a:cs typeface="Arial"/>
              </a:rPr>
              <a:t>Friday </a:t>
            </a:r>
            <a:r>
              <a:rPr lang="en-US" sz="1100" b="1" spc="-20" dirty="0" smtClean="0">
                <a:latin typeface="Arial"/>
                <a:cs typeface="Arial"/>
              </a:rPr>
              <a:t>3/8 11:55pm</a:t>
            </a:r>
          </a:p>
          <a:p>
            <a:pPr marL="12700">
              <a:spcBef>
                <a:spcPts val="405"/>
              </a:spcBef>
            </a:pPr>
            <a:endParaRPr lang="en-US" sz="1100" b="1" spc="-20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Performance Assessment </a:t>
            </a:r>
            <a:r>
              <a:rPr lang="en-US" sz="1100" u="sng" spc="-30" dirty="0">
                <a:latin typeface="Arial"/>
                <a:cs typeface="Arial"/>
              </a:rPr>
              <a:t>4</a:t>
            </a:r>
            <a:r>
              <a:rPr lang="en-US" sz="1100" spc="-30" dirty="0">
                <a:latin typeface="Arial"/>
                <a:cs typeface="Arial"/>
              </a:rPr>
              <a:t> </a:t>
            </a:r>
            <a:r>
              <a:rPr lang="en-US" sz="1100" spc="-40" dirty="0">
                <a:latin typeface="Arial"/>
                <a:cs typeface="Arial"/>
              </a:rPr>
              <a:t>is </a:t>
            </a:r>
            <a:r>
              <a:rPr lang="en-US" sz="1100" spc="-25" dirty="0">
                <a:latin typeface="Arial"/>
                <a:cs typeface="Arial"/>
              </a:rPr>
              <a:t>due </a:t>
            </a:r>
            <a:r>
              <a:rPr lang="en-US" sz="1100" b="1" spc="-45" dirty="0" smtClean="0">
                <a:latin typeface="Arial"/>
                <a:cs typeface="Arial"/>
              </a:rPr>
              <a:t>Sunday </a:t>
            </a:r>
            <a:r>
              <a:rPr lang="en-US" sz="1100" b="1" spc="-20" dirty="0" smtClean="0">
                <a:latin typeface="Arial"/>
                <a:cs typeface="Arial"/>
              </a:rPr>
              <a:t>3/17 11:55pm 		       </a:t>
            </a:r>
            <a:r>
              <a:rPr lang="en-US" sz="1100" spc="-20" dirty="0" smtClean="0">
                <a:latin typeface="Arial"/>
                <a:cs typeface="Arial"/>
              </a:rPr>
              <a:t>(opens Wednesday)</a:t>
            </a:r>
          </a:p>
          <a:p>
            <a:pPr marL="12700">
              <a:spcBef>
                <a:spcPts val="405"/>
              </a:spcBef>
            </a:pPr>
            <a:endParaRPr lang="en-US" sz="1100" b="1" spc="-20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Readiness </a:t>
            </a:r>
            <a:r>
              <a:rPr lang="en-US" sz="1100" u="sng" spc="-30" dirty="0">
                <a:latin typeface="Arial"/>
                <a:cs typeface="Arial"/>
              </a:rPr>
              <a:t>Assessment </a:t>
            </a:r>
            <a:r>
              <a:rPr lang="en-US" sz="1100" u="sng" spc="-30" dirty="0" smtClean="0">
                <a:latin typeface="Arial"/>
                <a:cs typeface="Arial"/>
              </a:rPr>
              <a:t>5</a:t>
            </a:r>
            <a:r>
              <a:rPr lang="en-US" sz="1100" spc="-30" dirty="0" smtClean="0">
                <a:latin typeface="Arial"/>
                <a:cs typeface="Arial"/>
              </a:rPr>
              <a:t> </a:t>
            </a:r>
            <a:r>
              <a:rPr lang="en-US" sz="1100" spc="-40" dirty="0">
                <a:latin typeface="Arial"/>
                <a:cs typeface="Arial"/>
              </a:rPr>
              <a:t>is </a:t>
            </a:r>
            <a:r>
              <a:rPr lang="en-US" sz="1100" b="1" spc="-45" dirty="0" smtClean="0">
                <a:latin typeface="Arial"/>
                <a:cs typeface="Arial"/>
              </a:rPr>
              <a:t>Monday </a:t>
            </a:r>
            <a:r>
              <a:rPr lang="en-US" sz="1100" b="1" spc="-20" dirty="0" smtClean="0">
                <a:latin typeface="Arial"/>
                <a:cs typeface="Arial"/>
              </a:rPr>
              <a:t>3/18</a:t>
            </a:r>
          </a:p>
          <a:p>
            <a:pPr marL="12700">
              <a:spcBef>
                <a:spcPts val="405"/>
              </a:spcBef>
            </a:pPr>
            <a:endParaRPr lang="en-US" sz="1100" b="1" spc="-20" dirty="0">
              <a:solidFill>
                <a:srgbClr val="024F84"/>
              </a:solidFill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 smtClean="0">
                <a:latin typeface="Arial"/>
                <a:cs typeface="Arial"/>
              </a:rPr>
              <a:t>New TA for 10:05 section</a:t>
            </a:r>
            <a:r>
              <a:rPr lang="en-US" sz="1100" spc="-30" dirty="0" smtClean="0">
                <a:latin typeface="Arial"/>
                <a:cs typeface="Arial"/>
              </a:rPr>
              <a:t> Melanie Lai </a:t>
            </a:r>
            <a:r>
              <a:rPr lang="en-US" sz="1100" spc="-30" dirty="0" err="1" smtClean="0">
                <a:latin typeface="Arial"/>
                <a:cs typeface="Arial"/>
              </a:rPr>
              <a:t>Wai</a:t>
            </a:r>
            <a:endParaRPr lang="en-US" sz="1100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u="sng" spc="-30" dirty="0">
                <a:latin typeface="Arial"/>
                <a:cs typeface="Arial"/>
              </a:rPr>
              <a:t>New TA for </a:t>
            </a:r>
            <a:r>
              <a:rPr lang="en-US" sz="1100" u="sng" spc="-30" dirty="0" smtClean="0">
                <a:latin typeface="Arial"/>
                <a:cs typeface="Arial"/>
              </a:rPr>
              <a:t>3:05 </a:t>
            </a:r>
            <a:r>
              <a:rPr lang="en-US" sz="1100" u="sng" spc="-30" dirty="0">
                <a:latin typeface="Arial"/>
                <a:cs typeface="Arial"/>
              </a:rPr>
              <a:t>section</a:t>
            </a:r>
            <a:r>
              <a:rPr lang="en-US" sz="1100" spc="-30" dirty="0">
                <a:latin typeface="Arial"/>
                <a:cs typeface="Arial"/>
              </a:rPr>
              <a:t> </a:t>
            </a:r>
            <a:r>
              <a:rPr lang="en-US" sz="1100" spc="-30" dirty="0" smtClean="0">
                <a:latin typeface="Arial"/>
                <a:cs typeface="Arial"/>
              </a:rPr>
              <a:t>Tess Chandler</a:t>
            </a:r>
            <a:endParaRPr lang="en-US" sz="1100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spcBef>
                <a:spcPts val="405"/>
              </a:spcBef>
            </a:pPr>
            <a:endParaRPr lang="en-US" sz="1100" dirty="0">
              <a:solidFill>
                <a:srgbClr val="024F84"/>
              </a:solidFill>
              <a:latin typeface="DejaVu Serif"/>
              <a:cs typeface="DejaVu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35877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Coming up…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95199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278" y="815975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Step 1 of ANOVA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Assess the following hypotheses.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3364" y="1425575"/>
            <a:ext cx="4650486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40">
              <a:lnSpc>
                <a:spcPct val="100000"/>
              </a:lnSpc>
              <a:spcBef>
                <a:spcPts val="745"/>
              </a:spcBef>
            </a:pPr>
            <a:r>
              <a:rPr lang="en-US" sz="20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9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0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44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sz="2000" i="1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89535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sz="20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	H</a:t>
            </a:r>
            <a:r>
              <a:rPr lang="en-US" sz="9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740">
              <a:lnSpc>
                <a:spcPct val="100000"/>
              </a:lnSpc>
              <a:spcBef>
                <a:spcPts val="745"/>
              </a:spcBef>
            </a:pPr>
            <a:endParaRPr lang="en-US" sz="2000" baseline="9259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278" y="401218"/>
            <a:ext cx="4156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Step 0 of ANOVA:</a:t>
            </a:r>
            <a:r>
              <a:rPr lang="en-US" sz="2000" dirty="0"/>
              <a:t> Check conditions.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55583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57937"/>
            <a:ext cx="4272280" cy="8534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35"/>
              </a:spcBef>
            </a:pPr>
            <a:r>
              <a:rPr sz="1050" spc="-30" dirty="0">
                <a:solidFill>
                  <a:srgbClr val="FFFFFF"/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tests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for </a:t>
            </a:r>
            <a:r>
              <a:rPr sz="105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some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diﬀerence in means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of </a:t>
            </a:r>
            <a:r>
              <a:rPr sz="1050" spc="-75" dirty="0">
                <a:solidFill>
                  <a:srgbClr val="FFFFFF"/>
                </a:solidFill>
                <a:latin typeface="DejaVu Sans"/>
                <a:cs typeface="DejaVu Sans"/>
              </a:rPr>
              <a:t>many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diﬀerent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0" dirty="0">
                <a:solidFill>
                  <a:srgbClr val="FFFFFF"/>
                </a:solidFill>
                <a:latin typeface="DejaVu Sans"/>
                <a:cs typeface="DejaVu Sans"/>
              </a:rPr>
              <a:t>groups</a:t>
            </a:r>
            <a:endParaRPr sz="105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latin typeface="Arial"/>
                <a:cs typeface="Arial"/>
              </a:rPr>
              <a:t>Null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hypothesis:</a:t>
            </a:r>
            <a:endParaRPr sz="12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  <a:spcBef>
                <a:spcPts val="745"/>
              </a:spcBef>
            </a:pPr>
            <a:r>
              <a:rPr sz="1800" i="1" spc="15" baseline="9259" dirty="0">
                <a:latin typeface="Times New Roman"/>
                <a:cs typeface="Times New Roman"/>
              </a:rPr>
              <a:t>H</a:t>
            </a:r>
            <a:r>
              <a:rPr sz="800" spc="10" dirty="0">
                <a:latin typeface="Times New Roman"/>
                <a:cs typeface="Times New Roman"/>
              </a:rPr>
              <a:t>0</a:t>
            </a:r>
            <a:r>
              <a:rPr sz="800" spc="175" dirty="0">
                <a:latin typeface="Times New Roman"/>
                <a:cs typeface="Times New Roman"/>
              </a:rPr>
              <a:t> </a:t>
            </a:r>
            <a:r>
              <a:rPr sz="1800" spc="-15" baseline="9259" dirty="0">
                <a:latin typeface="Arial"/>
                <a:cs typeface="Arial"/>
              </a:rPr>
              <a:t>: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-15" baseline="9259" dirty="0">
                <a:latin typeface="Times New Roman"/>
                <a:cs typeface="Times New Roman"/>
              </a:rPr>
              <a:t>µ</a:t>
            </a:r>
            <a:r>
              <a:rPr sz="800" spc="-10" dirty="0">
                <a:latin typeface="Arial"/>
                <a:cs typeface="Arial"/>
              </a:rPr>
              <a:t>placebo</a:t>
            </a:r>
            <a:r>
              <a:rPr sz="800" spc="160" dirty="0">
                <a:latin typeface="Arial"/>
                <a:cs typeface="Arial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-15" baseline="9259" dirty="0">
                <a:latin typeface="Times New Roman"/>
                <a:cs typeface="Times New Roman"/>
              </a:rPr>
              <a:t>µ</a:t>
            </a:r>
            <a:r>
              <a:rPr sz="800" spc="-10" dirty="0">
                <a:latin typeface="Arial"/>
                <a:cs typeface="Arial"/>
              </a:rPr>
              <a:t>purple</a:t>
            </a:r>
            <a:r>
              <a:rPr sz="800" spc="155" dirty="0">
                <a:latin typeface="Arial"/>
                <a:cs typeface="Arial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-7" baseline="9259" dirty="0">
                <a:latin typeface="Times New Roman"/>
                <a:cs typeface="Times New Roman"/>
              </a:rPr>
              <a:t>µ</a:t>
            </a:r>
            <a:r>
              <a:rPr sz="800" spc="-5" dirty="0">
                <a:latin typeface="Arial"/>
                <a:cs typeface="Arial"/>
              </a:rPr>
              <a:t>brown</a:t>
            </a:r>
            <a:r>
              <a:rPr sz="800" spc="155" dirty="0">
                <a:latin typeface="Arial"/>
                <a:cs typeface="Arial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30" baseline="9259" dirty="0">
                <a:latin typeface="Times New Roman"/>
                <a:cs typeface="Times New Roman"/>
              </a:rPr>
              <a:t>.</a:t>
            </a:r>
            <a:r>
              <a:rPr sz="1800" i="1" spc="-157" baseline="9259" dirty="0">
                <a:latin typeface="Times New Roman"/>
                <a:cs typeface="Times New Roman"/>
              </a:rPr>
              <a:t> </a:t>
            </a:r>
            <a:r>
              <a:rPr sz="1800" i="1" spc="30" baseline="9259" dirty="0">
                <a:latin typeface="Times New Roman"/>
                <a:cs typeface="Times New Roman"/>
              </a:rPr>
              <a:t>.</a:t>
            </a:r>
            <a:r>
              <a:rPr sz="1800" i="1" spc="-150" baseline="9259" dirty="0">
                <a:latin typeface="Times New Roman"/>
                <a:cs typeface="Times New Roman"/>
              </a:rPr>
              <a:t> </a:t>
            </a:r>
            <a:r>
              <a:rPr sz="1800" i="1" spc="30" baseline="9259" dirty="0">
                <a:latin typeface="Times New Roman"/>
                <a:cs typeface="Times New Roman"/>
              </a:rPr>
              <a:t>.</a:t>
            </a:r>
            <a:r>
              <a:rPr sz="1800" i="1" spc="44" baseline="9259" dirty="0">
                <a:latin typeface="Times New Roman"/>
                <a:cs typeface="Times New Roman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-15" baseline="9259" dirty="0">
                <a:latin typeface="Times New Roman"/>
                <a:cs typeface="Times New Roman"/>
              </a:rPr>
              <a:t>µ</a:t>
            </a:r>
            <a:r>
              <a:rPr sz="800" spc="-10" dirty="0">
                <a:latin typeface="Arial"/>
                <a:cs typeface="Arial"/>
              </a:rPr>
              <a:t>peach</a:t>
            </a:r>
            <a:r>
              <a:rPr sz="800" spc="160" dirty="0">
                <a:latin typeface="Arial"/>
                <a:cs typeface="Arial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15" baseline="9259" dirty="0">
                <a:latin typeface="Arial"/>
                <a:cs typeface="Arial"/>
              </a:rPr>
              <a:t> </a:t>
            </a:r>
            <a:r>
              <a:rPr sz="1800" i="1" spc="-7" baseline="9259" dirty="0">
                <a:latin typeface="Times New Roman"/>
                <a:cs typeface="Times New Roman"/>
              </a:rPr>
              <a:t>µ</a:t>
            </a:r>
            <a:r>
              <a:rPr sz="800" spc="-5" dirty="0">
                <a:latin typeface="Arial"/>
                <a:cs typeface="Arial"/>
              </a:rPr>
              <a:t>orange</a:t>
            </a:r>
            <a:r>
              <a:rPr sz="1800" i="1" spc="-7" baseline="9259" dirty="0">
                <a:latin typeface="Times New Roman"/>
                <a:cs typeface="Times New Roman"/>
              </a:rPr>
              <a:t>.</a:t>
            </a:r>
            <a:endParaRPr sz="1800" baseline="925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025906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45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12" y="1229995"/>
            <a:ext cx="4222115" cy="4559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4097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correct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statement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alternative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hypothesis?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34" y="1756143"/>
            <a:ext cx="4130675" cy="1502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161925" indent="-234315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any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groups, </a:t>
            </a:r>
            <a:r>
              <a:rPr sz="1200" spc="-25" dirty="0">
                <a:latin typeface="Arial"/>
                <a:cs typeface="Arial"/>
              </a:rPr>
              <a:t>including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placebo group, </a:t>
            </a:r>
            <a:r>
              <a:rPr sz="1200" spc="-20" dirty="0">
                <a:latin typeface="Arial"/>
                <a:cs typeface="Arial"/>
              </a:rPr>
              <a:t>no </a:t>
            </a:r>
            <a:r>
              <a:rPr sz="1200" spc="10" dirty="0">
                <a:latin typeface="Arial"/>
                <a:cs typeface="Arial"/>
              </a:rPr>
              <a:t>two  </a:t>
            </a:r>
            <a:r>
              <a:rPr sz="1200" spc="-15" dirty="0">
                <a:latin typeface="Arial"/>
                <a:cs typeface="Arial"/>
              </a:rPr>
              <a:t>group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same.</a:t>
            </a:r>
            <a:endParaRPr sz="1200">
              <a:latin typeface="Arial"/>
              <a:cs typeface="Arial"/>
            </a:endParaRPr>
          </a:p>
          <a:p>
            <a:pPr marL="255270" marR="193040" indent="-242570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any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groups,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5" dirty="0">
                <a:latin typeface="Arial"/>
                <a:cs typeface="Arial"/>
              </a:rPr>
              <a:t>including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placebo group, </a:t>
            </a:r>
            <a:r>
              <a:rPr sz="1200" spc="-20" dirty="0">
                <a:latin typeface="Arial"/>
                <a:cs typeface="Arial"/>
              </a:rPr>
              <a:t>no 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group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same.</a:t>
            </a:r>
            <a:endParaRPr sz="1200">
              <a:latin typeface="Arial"/>
              <a:cs typeface="Arial"/>
            </a:endParaRPr>
          </a:p>
          <a:p>
            <a:pPr marL="255270" marR="193040" indent="-234315">
              <a:lnSpc>
                <a:spcPct val="100000"/>
              </a:lnSpc>
              <a:spcBef>
                <a:spcPts val="4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15" dirty="0">
                <a:latin typeface="Arial"/>
                <a:cs typeface="Arial"/>
              </a:rPr>
              <a:t>Amongst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50" dirty="0">
                <a:latin typeface="Arial"/>
                <a:cs typeface="Arial"/>
              </a:rPr>
              <a:t>jelly </a:t>
            </a:r>
            <a:r>
              <a:rPr sz="1200" spc="-30" dirty="0">
                <a:latin typeface="Arial"/>
                <a:cs typeface="Arial"/>
              </a:rPr>
              <a:t>bean </a:t>
            </a:r>
            <a:r>
              <a:rPr sz="1200" spc="-15" dirty="0">
                <a:latin typeface="Arial"/>
                <a:cs typeface="Arial"/>
              </a:rPr>
              <a:t>groups, </a:t>
            </a:r>
            <a:r>
              <a:rPr sz="1200" spc="-35" dirty="0">
                <a:latin typeface="Arial"/>
                <a:cs typeface="Arial"/>
              </a:rPr>
              <a:t>there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 </a:t>
            </a:r>
            <a:r>
              <a:rPr sz="1200" spc="10" dirty="0">
                <a:latin typeface="Arial"/>
                <a:cs typeface="Arial"/>
              </a:rPr>
              <a:t>two  </a:t>
            </a:r>
            <a:r>
              <a:rPr sz="1200" spc="-20" dirty="0">
                <a:latin typeface="Arial"/>
                <a:cs typeface="Arial"/>
              </a:rPr>
              <a:t>groups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30" dirty="0">
                <a:latin typeface="Arial"/>
                <a:cs typeface="Arial"/>
              </a:rPr>
              <a:t>different </a:t>
            </a:r>
            <a:r>
              <a:rPr sz="1200" spc="-15" dirty="0">
                <a:latin typeface="Arial"/>
                <a:cs typeface="Arial"/>
              </a:rPr>
              <a:t>group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0" dirty="0">
                <a:latin typeface="Arial"/>
                <a:cs typeface="Arial"/>
              </a:rPr>
              <a:t>each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other.</a:t>
            </a:r>
            <a:endParaRPr sz="1200">
              <a:latin typeface="Arial"/>
              <a:cs typeface="Arial"/>
            </a:endParaRPr>
          </a:p>
          <a:p>
            <a:pPr marL="255270" marR="5080" indent="-242570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15" dirty="0">
                <a:latin typeface="Arial"/>
                <a:cs typeface="Arial"/>
              </a:rPr>
              <a:t>Amongst </a:t>
            </a:r>
            <a:r>
              <a:rPr sz="1200" spc="-50" dirty="0">
                <a:latin typeface="Arial"/>
                <a:cs typeface="Arial"/>
              </a:rPr>
              <a:t>all </a:t>
            </a:r>
            <a:r>
              <a:rPr sz="1200" spc="-15" dirty="0">
                <a:latin typeface="Arial"/>
                <a:cs typeface="Arial"/>
              </a:rPr>
              <a:t>groups, </a:t>
            </a:r>
            <a:r>
              <a:rPr sz="1200" spc="-35" dirty="0">
                <a:latin typeface="Arial"/>
                <a:cs typeface="Arial"/>
              </a:rPr>
              <a:t>there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20" dirty="0">
                <a:latin typeface="Arial"/>
                <a:cs typeface="Arial"/>
              </a:rPr>
              <a:t>groups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45" dirty="0">
                <a:latin typeface="Arial"/>
                <a:cs typeface="Arial"/>
              </a:rPr>
              <a:t>have  </a:t>
            </a:r>
            <a:r>
              <a:rPr sz="1200" spc="-30" dirty="0">
                <a:latin typeface="Arial"/>
                <a:cs typeface="Arial"/>
              </a:rPr>
              <a:t>different </a:t>
            </a:r>
            <a:r>
              <a:rPr sz="1200" spc="-15" dirty="0">
                <a:latin typeface="Arial"/>
                <a:cs typeface="Arial"/>
              </a:rPr>
              <a:t>group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0" dirty="0">
                <a:latin typeface="Arial"/>
                <a:cs typeface="Arial"/>
              </a:rPr>
              <a:t>each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other.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9257" y="159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57937"/>
            <a:ext cx="4272280" cy="8534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35"/>
              </a:spcBef>
            </a:pPr>
            <a:r>
              <a:rPr sz="1050" spc="-30" dirty="0">
                <a:solidFill>
                  <a:srgbClr val="FFFFFF"/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tests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for </a:t>
            </a:r>
            <a:r>
              <a:rPr sz="105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cs typeface="DejaVu Sans"/>
              </a:rPr>
              <a:t>some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diﬀerence in means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of </a:t>
            </a:r>
            <a:r>
              <a:rPr sz="1050" spc="-75" dirty="0">
                <a:solidFill>
                  <a:srgbClr val="FFFFFF"/>
                </a:solidFill>
                <a:latin typeface="DejaVu Sans"/>
                <a:cs typeface="DejaVu Sans"/>
              </a:rPr>
              <a:t>many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diﬀerent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0" dirty="0">
                <a:solidFill>
                  <a:srgbClr val="FFFFFF"/>
                </a:solidFill>
                <a:latin typeface="DejaVu Sans"/>
                <a:cs typeface="DejaVu Sans"/>
              </a:rPr>
              <a:t>groups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latin typeface="Arial"/>
                <a:cs typeface="Arial"/>
              </a:rPr>
              <a:t>Null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hypothesis:</a:t>
            </a:r>
            <a:endParaRPr sz="1200" dirty="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  <a:spcBef>
                <a:spcPts val="745"/>
              </a:spcBef>
            </a:pPr>
            <a:r>
              <a:rPr sz="1800" i="1" spc="15" baseline="9259" dirty="0">
                <a:latin typeface="Times New Roman"/>
                <a:cs typeface="Times New Roman"/>
              </a:rPr>
              <a:t>H</a:t>
            </a:r>
            <a:r>
              <a:rPr sz="800" spc="10" dirty="0">
                <a:latin typeface="Times New Roman"/>
                <a:cs typeface="Times New Roman"/>
              </a:rPr>
              <a:t>0</a:t>
            </a:r>
            <a:r>
              <a:rPr sz="800" spc="175" dirty="0">
                <a:latin typeface="Times New Roman"/>
                <a:cs typeface="Times New Roman"/>
              </a:rPr>
              <a:t> </a:t>
            </a:r>
            <a:r>
              <a:rPr sz="1800" spc="-15" baseline="9259" dirty="0">
                <a:latin typeface="Arial"/>
                <a:cs typeface="Arial"/>
              </a:rPr>
              <a:t>: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-15" baseline="9259" dirty="0">
                <a:latin typeface="Times New Roman"/>
                <a:cs typeface="Times New Roman"/>
              </a:rPr>
              <a:t>µ</a:t>
            </a:r>
            <a:r>
              <a:rPr sz="800" spc="-10" dirty="0">
                <a:latin typeface="Arial"/>
                <a:cs typeface="Arial"/>
              </a:rPr>
              <a:t>placebo</a:t>
            </a:r>
            <a:r>
              <a:rPr sz="800" spc="160" dirty="0">
                <a:latin typeface="Arial"/>
                <a:cs typeface="Arial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-15" baseline="9259" dirty="0">
                <a:latin typeface="Times New Roman"/>
                <a:cs typeface="Times New Roman"/>
              </a:rPr>
              <a:t>µ</a:t>
            </a:r>
            <a:r>
              <a:rPr sz="800" spc="-10" dirty="0">
                <a:latin typeface="Arial"/>
                <a:cs typeface="Arial"/>
              </a:rPr>
              <a:t>purple</a:t>
            </a:r>
            <a:r>
              <a:rPr sz="800" spc="155" dirty="0">
                <a:latin typeface="Arial"/>
                <a:cs typeface="Arial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-7" baseline="9259" dirty="0">
                <a:latin typeface="Times New Roman"/>
                <a:cs typeface="Times New Roman"/>
              </a:rPr>
              <a:t>µ</a:t>
            </a:r>
            <a:r>
              <a:rPr sz="800" spc="-5" dirty="0">
                <a:latin typeface="Arial"/>
                <a:cs typeface="Arial"/>
              </a:rPr>
              <a:t>brown</a:t>
            </a:r>
            <a:r>
              <a:rPr sz="800" spc="155" dirty="0">
                <a:latin typeface="Arial"/>
                <a:cs typeface="Arial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30" baseline="9259" dirty="0">
                <a:latin typeface="Times New Roman"/>
                <a:cs typeface="Times New Roman"/>
              </a:rPr>
              <a:t>.</a:t>
            </a:r>
            <a:r>
              <a:rPr sz="1800" i="1" spc="-157" baseline="9259" dirty="0">
                <a:latin typeface="Times New Roman"/>
                <a:cs typeface="Times New Roman"/>
              </a:rPr>
              <a:t> </a:t>
            </a:r>
            <a:r>
              <a:rPr sz="1800" i="1" spc="30" baseline="9259" dirty="0">
                <a:latin typeface="Times New Roman"/>
                <a:cs typeface="Times New Roman"/>
              </a:rPr>
              <a:t>.</a:t>
            </a:r>
            <a:r>
              <a:rPr sz="1800" i="1" spc="-150" baseline="9259" dirty="0">
                <a:latin typeface="Times New Roman"/>
                <a:cs typeface="Times New Roman"/>
              </a:rPr>
              <a:t> </a:t>
            </a:r>
            <a:r>
              <a:rPr sz="1800" i="1" spc="30" baseline="9259" dirty="0">
                <a:latin typeface="Times New Roman"/>
                <a:cs typeface="Times New Roman"/>
              </a:rPr>
              <a:t>.</a:t>
            </a:r>
            <a:r>
              <a:rPr sz="1800" i="1" spc="44" baseline="9259" dirty="0">
                <a:latin typeface="Times New Roman"/>
                <a:cs typeface="Times New Roman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7" baseline="9259" dirty="0">
                <a:latin typeface="Arial"/>
                <a:cs typeface="Arial"/>
              </a:rPr>
              <a:t> </a:t>
            </a:r>
            <a:r>
              <a:rPr sz="1800" i="1" spc="-15" baseline="9259" dirty="0">
                <a:latin typeface="Times New Roman"/>
                <a:cs typeface="Times New Roman"/>
              </a:rPr>
              <a:t>µ</a:t>
            </a:r>
            <a:r>
              <a:rPr sz="800" spc="-10" dirty="0">
                <a:latin typeface="Arial"/>
                <a:cs typeface="Arial"/>
              </a:rPr>
              <a:t>peach</a:t>
            </a:r>
            <a:r>
              <a:rPr sz="800" spc="160" dirty="0">
                <a:latin typeface="Arial"/>
                <a:cs typeface="Arial"/>
              </a:rPr>
              <a:t> </a:t>
            </a:r>
            <a:r>
              <a:rPr sz="1800" spc="307" baseline="9259" dirty="0">
                <a:latin typeface="Arial"/>
                <a:cs typeface="Arial"/>
              </a:rPr>
              <a:t>=</a:t>
            </a:r>
            <a:r>
              <a:rPr sz="1800" spc="-15" baseline="9259" dirty="0">
                <a:latin typeface="Arial"/>
                <a:cs typeface="Arial"/>
              </a:rPr>
              <a:t> </a:t>
            </a:r>
            <a:r>
              <a:rPr sz="1800" i="1" spc="-7" baseline="9259" dirty="0">
                <a:latin typeface="Times New Roman"/>
                <a:cs typeface="Times New Roman"/>
              </a:rPr>
              <a:t>µ</a:t>
            </a:r>
            <a:r>
              <a:rPr sz="800" spc="-5" dirty="0">
                <a:latin typeface="Arial"/>
                <a:cs typeface="Arial"/>
              </a:rPr>
              <a:t>orange</a:t>
            </a:r>
            <a:r>
              <a:rPr sz="1800" i="1" spc="-7" baseline="9259" dirty="0">
                <a:latin typeface="Times New Roman"/>
                <a:cs typeface="Times New Roman"/>
              </a:rPr>
              <a:t>.</a:t>
            </a:r>
            <a:endParaRPr sz="1800" baseline="9259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025652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45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912" y="1229741"/>
            <a:ext cx="4222115" cy="4559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4097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correct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statement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alternative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hypothesis?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34" y="1755762"/>
            <a:ext cx="3973195" cy="1501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5080" indent="-234315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any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groups, </a:t>
            </a:r>
            <a:r>
              <a:rPr sz="1200" spc="-25" dirty="0">
                <a:latin typeface="Arial"/>
                <a:cs typeface="Arial"/>
              </a:rPr>
              <a:t>including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placebo group, </a:t>
            </a:r>
            <a:r>
              <a:rPr sz="1200" spc="-20" dirty="0">
                <a:latin typeface="Arial"/>
                <a:cs typeface="Arial"/>
              </a:rPr>
              <a:t>no </a:t>
            </a:r>
            <a:r>
              <a:rPr sz="1200" spc="10" dirty="0">
                <a:latin typeface="Arial"/>
                <a:cs typeface="Arial"/>
              </a:rPr>
              <a:t>two  </a:t>
            </a:r>
            <a:r>
              <a:rPr sz="1200" spc="-15" dirty="0">
                <a:latin typeface="Arial"/>
                <a:cs typeface="Arial"/>
              </a:rPr>
              <a:t>group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same.</a:t>
            </a:r>
            <a:endParaRPr sz="1200" dirty="0">
              <a:latin typeface="Arial"/>
              <a:cs typeface="Arial"/>
            </a:endParaRPr>
          </a:p>
          <a:p>
            <a:pPr marL="255270" marR="35560" indent="-242570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45" dirty="0">
                <a:latin typeface="Arial"/>
                <a:cs typeface="Arial"/>
              </a:rPr>
              <a:t>For any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groups,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5" dirty="0">
                <a:latin typeface="Arial"/>
                <a:cs typeface="Arial"/>
              </a:rPr>
              <a:t>including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placebo group, </a:t>
            </a:r>
            <a:r>
              <a:rPr sz="1200" spc="-20" dirty="0">
                <a:latin typeface="Arial"/>
                <a:cs typeface="Arial"/>
              </a:rPr>
              <a:t>no 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group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same.</a:t>
            </a:r>
            <a:endParaRPr sz="1200" dirty="0">
              <a:latin typeface="Arial"/>
              <a:cs typeface="Arial"/>
            </a:endParaRPr>
          </a:p>
          <a:p>
            <a:pPr marL="255270" marR="35560" indent="-234315">
              <a:lnSpc>
                <a:spcPct val="100000"/>
              </a:lnSpc>
              <a:spcBef>
                <a:spcPts val="4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15" dirty="0">
                <a:latin typeface="Arial"/>
                <a:cs typeface="Arial"/>
              </a:rPr>
              <a:t>Amongst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50" dirty="0">
                <a:latin typeface="Arial"/>
                <a:cs typeface="Arial"/>
              </a:rPr>
              <a:t>jelly </a:t>
            </a:r>
            <a:r>
              <a:rPr sz="1200" spc="-30" dirty="0">
                <a:latin typeface="Arial"/>
                <a:cs typeface="Arial"/>
              </a:rPr>
              <a:t>bean </a:t>
            </a:r>
            <a:r>
              <a:rPr sz="1200" spc="-15" dirty="0">
                <a:latin typeface="Arial"/>
                <a:cs typeface="Arial"/>
              </a:rPr>
              <a:t>groups, </a:t>
            </a:r>
            <a:r>
              <a:rPr sz="1200" spc="-35" dirty="0">
                <a:latin typeface="Arial"/>
                <a:cs typeface="Arial"/>
              </a:rPr>
              <a:t>there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 </a:t>
            </a:r>
            <a:r>
              <a:rPr sz="1200" spc="10" dirty="0">
                <a:latin typeface="Arial"/>
                <a:cs typeface="Arial"/>
              </a:rPr>
              <a:t>two  </a:t>
            </a:r>
            <a:r>
              <a:rPr sz="1200" spc="-20" dirty="0">
                <a:latin typeface="Arial"/>
                <a:cs typeface="Arial"/>
              </a:rPr>
              <a:t>groups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30" dirty="0">
                <a:latin typeface="Arial"/>
                <a:cs typeface="Arial"/>
              </a:rPr>
              <a:t>different </a:t>
            </a:r>
            <a:r>
              <a:rPr sz="1200" spc="-15" dirty="0">
                <a:latin typeface="Arial"/>
                <a:cs typeface="Arial"/>
              </a:rPr>
              <a:t>group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0" dirty="0">
                <a:latin typeface="Arial"/>
                <a:cs typeface="Arial"/>
              </a:rPr>
              <a:t>each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other.</a:t>
            </a:r>
            <a:endParaRPr sz="1200" dirty="0">
              <a:latin typeface="Arial"/>
              <a:cs typeface="Arial"/>
            </a:endParaRPr>
          </a:p>
          <a:p>
            <a:pPr marL="255270" marR="89535" indent="-242570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80" dirty="0">
                <a:solidFill>
                  <a:srgbClr val="935151"/>
                </a:solidFill>
                <a:latin typeface="DejaVu Sans"/>
                <a:cs typeface="DejaVu Sans"/>
              </a:rPr>
              <a:t>Amongst </a:t>
            </a:r>
            <a:r>
              <a:rPr sz="1200" spc="-85" dirty="0">
                <a:solidFill>
                  <a:srgbClr val="935151"/>
                </a:solidFill>
                <a:latin typeface="DejaVu Sans"/>
                <a:cs typeface="DejaVu Sans"/>
              </a:rPr>
              <a:t>all </a:t>
            </a:r>
            <a:r>
              <a:rPr sz="1200" spc="-75" dirty="0">
                <a:solidFill>
                  <a:srgbClr val="935151"/>
                </a:solidFill>
                <a:latin typeface="DejaVu Sans"/>
                <a:cs typeface="DejaVu Sans"/>
              </a:rPr>
              <a:t>groups, </a:t>
            </a:r>
            <a:r>
              <a:rPr sz="1200" spc="-105" dirty="0">
                <a:solidFill>
                  <a:srgbClr val="935151"/>
                </a:solidFill>
                <a:latin typeface="DejaVu Sans"/>
                <a:cs typeface="DejaVu Sans"/>
              </a:rPr>
              <a:t>there </a:t>
            </a:r>
            <a:r>
              <a:rPr sz="1200" spc="-114" dirty="0">
                <a:solidFill>
                  <a:srgbClr val="935151"/>
                </a:solidFill>
                <a:latin typeface="DejaVu Sans"/>
                <a:cs typeface="DejaVu Sans"/>
              </a:rPr>
              <a:t>are </a:t>
            </a:r>
            <a:r>
              <a:rPr sz="1200" spc="-110" dirty="0">
                <a:solidFill>
                  <a:srgbClr val="935151"/>
                </a:solidFill>
                <a:latin typeface="DejaVu Sans"/>
                <a:cs typeface="DejaVu Sans"/>
              </a:rPr>
              <a:t>at </a:t>
            </a:r>
            <a:r>
              <a:rPr sz="1200" spc="-90" dirty="0">
                <a:solidFill>
                  <a:srgbClr val="935151"/>
                </a:solidFill>
                <a:latin typeface="DejaVu Sans"/>
                <a:cs typeface="DejaVu Sans"/>
              </a:rPr>
              <a:t>least </a:t>
            </a:r>
            <a:r>
              <a:rPr sz="1200" spc="-75" dirty="0">
                <a:solidFill>
                  <a:srgbClr val="935151"/>
                </a:solidFill>
                <a:latin typeface="DejaVu Sans"/>
                <a:cs typeface="DejaVu Sans"/>
              </a:rPr>
              <a:t>two </a:t>
            </a:r>
            <a:r>
              <a:rPr sz="1200" spc="-80" dirty="0">
                <a:solidFill>
                  <a:srgbClr val="935151"/>
                </a:solidFill>
                <a:latin typeface="DejaVu Sans"/>
                <a:cs typeface="DejaVu Sans"/>
              </a:rPr>
              <a:t>groups </a:t>
            </a:r>
            <a:r>
              <a:rPr sz="1200" spc="-105" dirty="0">
                <a:solidFill>
                  <a:srgbClr val="935151"/>
                </a:solidFill>
                <a:latin typeface="DejaVu Sans"/>
                <a:cs typeface="DejaVu Sans"/>
              </a:rPr>
              <a:t>that  </a:t>
            </a:r>
            <a:r>
              <a:rPr sz="1200" spc="-114" dirty="0">
                <a:solidFill>
                  <a:srgbClr val="935151"/>
                </a:solidFill>
                <a:latin typeface="DejaVu Sans"/>
                <a:cs typeface="DejaVu Sans"/>
              </a:rPr>
              <a:t>have </a:t>
            </a:r>
            <a:r>
              <a:rPr sz="1200" spc="-100" dirty="0">
                <a:solidFill>
                  <a:srgbClr val="935151"/>
                </a:solidFill>
                <a:latin typeface="DejaVu Sans"/>
                <a:cs typeface="DejaVu Sans"/>
              </a:rPr>
              <a:t>diﬀerent </a:t>
            </a:r>
            <a:r>
              <a:rPr sz="1200" spc="-80" dirty="0">
                <a:solidFill>
                  <a:srgbClr val="935151"/>
                </a:solidFill>
                <a:latin typeface="DejaVu Sans"/>
                <a:cs typeface="DejaVu Sans"/>
              </a:rPr>
              <a:t>group </a:t>
            </a:r>
            <a:r>
              <a:rPr sz="1200" spc="-105" dirty="0">
                <a:solidFill>
                  <a:srgbClr val="935151"/>
                </a:solidFill>
                <a:latin typeface="DejaVu Sans"/>
                <a:cs typeface="DejaVu Sans"/>
              </a:rPr>
              <a:t>means </a:t>
            </a:r>
            <a:r>
              <a:rPr sz="1200" spc="-100" dirty="0">
                <a:solidFill>
                  <a:srgbClr val="935151"/>
                </a:solidFill>
                <a:latin typeface="DejaVu Sans"/>
                <a:cs typeface="DejaVu Sans"/>
              </a:rPr>
              <a:t>from </a:t>
            </a:r>
            <a:r>
              <a:rPr sz="1200" spc="-85" dirty="0">
                <a:solidFill>
                  <a:srgbClr val="935151"/>
                </a:solidFill>
                <a:latin typeface="DejaVu Sans"/>
                <a:cs typeface="DejaVu Sans"/>
              </a:rPr>
              <a:t>each</a:t>
            </a:r>
            <a:r>
              <a:rPr sz="1200" spc="190" dirty="0">
                <a:solidFill>
                  <a:srgbClr val="935151"/>
                </a:solidFill>
                <a:latin typeface="DejaVu Sans"/>
                <a:cs typeface="DejaVu Sans"/>
              </a:rPr>
              <a:t> </a:t>
            </a:r>
            <a:r>
              <a:rPr sz="1200" spc="-100" dirty="0">
                <a:solidFill>
                  <a:srgbClr val="935151"/>
                </a:solidFill>
                <a:latin typeface="DejaVu Sans"/>
                <a:cs typeface="DejaVu Sans"/>
              </a:rPr>
              <a:t>other.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9257" y="159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278" y="815975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Step 1 of ANOVA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Assess the following hypotheses.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3364" y="1425575"/>
            <a:ext cx="465048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40">
              <a:lnSpc>
                <a:spcPct val="100000"/>
              </a:lnSpc>
              <a:spcBef>
                <a:spcPts val="745"/>
              </a:spcBef>
            </a:pPr>
            <a:r>
              <a:rPr lang="en-US" sz="20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9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0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44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sz="2000" i="1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89535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sz="20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	H</a:t>
            </a:r>
            <a:r>
              <a:rPr lang="en-US" sz="9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Amongst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groups,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100" spc="-11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100" spc="-9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that 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diﬀerent </a:t>
            </a:r>
            <a:r>
              <a:rPr lang="en-US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1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740">
              <a:lnSpc>
                <a:spcPct val="100000"/>
              </a:lnSpc>
              <a:spcBef>
                <a:spcPts val="745"/>
              </a:spcBef>
            </a:pPr>
            <a:endParaRPr lang="en-US" sz="2000" baseline="9259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278" y="401218"/>
            <a:ext cx="4156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Step 0 of ANOVA:</a:t>
            </a:r>
            <a:r>
              <a:rPr lang="en-US" sz="2000" dirty="0"/>
              <a:t> Check conditions.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72479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35" y="356465"/>
            <a:ext cx="4415027" cy="349339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chemeClr val="tx2">
                    <a:lumMod val="20000"/>
                    <a:lumOff val="80000"/>
                  </a:schemeClr>
                </a:solidFill>
                <a:latin typeface="DejaVu Sans"/>
                <a:cs typeface="DejaVu Sans"/>
              </a:rPr>
              <a:t>Housekeeping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35" dirty="0">
                <a:solidFill>
                  <a:schemeClr val="tx2"/>
                </a:solidFill>
                <a:latin typeface="DejaVu Sans"/>
                <a:cs typeface="DejaVu Sans"/>
              </a:rPr>
              <a:t>Main </a:t>
            </a:r>
            <a:r>
              <a:rPr sz="1050" spc="-40" dirty="0" smtClean="0">
                <a:solidFill>
                  <a:schemeClr val="tx2"/>
                </a:solidFill>
                <a:latin typeface="DejaVu Sans"/>
                <a:cs typeface="DejaVu Sans"/>
              </a:rPr>
              <a:t>ideas</a:t>
            </a:r>
            <a:endParaRPr lang="en-US" sz="1050" dirty="0">
              <a:solidFill>
                <a:schemeClr val="tx2"/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Independent Means Hypothesis Testing: 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 for an Association Between a Numerical Variable and a Categorical Variable </a:t>
            </a: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 Two Levels</a:t>
            </a: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endParaRPr lang="en-US" sz="1050" b="1" spc="-45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Problem: 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What if we want to test </a:t>
            </a:r>
            <a:r>
              <a:rPr lang="en-US"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an Association Between a Numerical Variable and a Categorical Variable </a:t>
            </a:r>
            <a:r>
              <a:rPr lang="en-US" sz="1050" b="1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 </a:t>
            </a: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MORE THAN TWO Levels?</a:t>
            </a: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latin typeface="DejaVu Sans"/>
                <a:cs typeface="DejaVu Sans"/>
              </a:rPr>
              <a:t>Solution: </a:t>
            </a:r>
            <a:r>
              <a:rPr lang="en-US" sz="1050" spc="-45" dirty="0" smtClean="0">
                <a:latin typeface="DejaVu Sans"/>
                <a:cs typeface="DejaVu Sans"/>
              </a:rPr>
              <a:t>Use ANOVA!</a:t>
            </a:r>
            <a:endParaRPr lang="en-US" sz="1050" b="1" spc="-45" dirty="0" smtClean="0">
              <a:latin typeface="DejaVu Sans"/>
              <a:cs typeface="DejaVu Sans"/>
            </a:endParaRPr>
          </a:p>
          <a:p>
            <a:pPr marL="469900" lvl="2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u="sng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Why do we need ANOVA?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Comparing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requires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care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45021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Step 1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</a:t>
            </a:r>
            <a:r>
              <a:rPr sz="1050" u="sng" spc="-5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CCCCCC"/>
                  </a:solidFill>
                </a:uFill>
                <a:latin typeface="DejaVu Sans"/>
                <a:cs typeface="DejaVu Sans"/>
              </a:rPr>
              <a:t>some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diﬀerence in means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of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groups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/>
              <a:t>🔍</a:t>
            </a:r>
            <a:r>
              <a:rPr lang="en-US" sz="1050" spc="20" dirty="0">
                <a:latin typeface="Arial"/>
                <a:cs typeface="Arial"/>
              </a:rPr>
              <a:t> ⚙</a:t>
            </a:r>
            <a:r>
              <a:rPr lang="en-US" sz="1050" dirty="0"/>
              <a:t> 👫 </a:t>
            </a:r>
            <a:r>
              <a:rPr lang="en-US" sz="1050" u="sng" spc="-30" dirty="0" smtClean="0">
                <a:latin typeface="DejaVu Sans"/>
                <a:cs typeface="DejaVu Sans"/>
              </a:rPr>
              <a:t>How/Why does ANOVA Step 1 Work? </a:t>
            </a:r>
            <a:r>
              <a:rPr sz="1050" spc="-30" dirty="0" smtClean="0">
                <a:latin typeface="DejaVu Sans"/>
                <a:cs typeface="DejaVu Sans"/>
              </a:rPr>
              <a:t>ANOVA </a:t>
            </a:r>
            <a:r>
              <a:rPr sz="1050" spc="-45" dirty="0">
                <a:latin typeface="DejaVu Sans"/>
                <a:cs typeface="DejaVu Sans"/>
              </a:rPr>
              <a:t>compares </a:t>
            </a:r>
            <a:r>
              <a:rPr sz="1050" spc="-55" dirty="0">
                <a:latin typeface="DejaVu Sans"/>
                <a:cs typeface="DejaVu Sans"/>
              </a:rPr>
              <a:t>between </a:t>
            </a:r>
            <a:r>
              <a:rPr sz="1050" spc="-50" dirty="0">
                <a:latin typeface="DejaVu Sans"/>
                <a:cs typeface="DejaVu Sans"/>
              </a:rPr>
              <a:t>group </a:t>
            </a:r>
            <a:r>
              <a:rPr sz="1050" spc="-60" dirty="0">
                <a:latin typeface="DejaVu Sans"/>
                <a:cs typeface="DejaVu Sans"/>
              </a:rPr>
              <a:t>variation </a:t>
            </a:r>
            <a:r>
              <a:rPr sz="1050" spc="-45" dirty="0">
                <a:latin typeface="DejaVu Sans"/>
                <a:cs typeface="DejaVu Sans"/>
              </a:rPr>
              <a:t>to </a:t>
            </a:r>
            <a:r>
              <a:rPr sz="1050" spc="-55" dirty="0">
                <a:latin typeface="DejaVu Sans"/>
                <a:cs typeface="DejaVu Sans"/>
              </a:rPr>
              <a:t>within </a:t>
            </a:r>
            <a:r>
              <a:rPr sz="1050" spc="-50" dirty="0">
                <a:latin typeface="DejaVu Sans"/>
                <a:cs typeface="DejaVu Sans"/>
              </a:rPr>
              <a:t>group  </a:t>
            </a:r>
            <a:r>
              <a:rPr sz="1050" spc="-60" dirty="0">
                <a:latin typeface="DejaVu Sans"/>
                <a:cs typeface="DejaVu Sans"/>
              </a:rPr>
              <a:t>variation</a:t>
            </a:r>
            <a:endParaRPr sz="1050" dirty="0">
              <a:latin typeface="DejaVu Sans"/>
              <a:cs typeface="DejaVu Sans"/>
            </a:endParaRPr>
          </a:p>
          <a:p>
            <a:pPr marL="469900" marR="1206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lang="en-US" sz="1050" u="sng" spc="-3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Step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2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8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identify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which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are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diﬀerent,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use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t-tests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and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the 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Bonferroni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correction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CCCCCC"/>
              </a:buClr>
              <a:buFont typeface="DejaVu Sans"/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65" dirty="0">
                <a:solidFill>
                  <a:srgbClr val="CCDBE6"/>
                </a:solidFill>
                <a:latin typeface="DejaVu Sans"/>
                <a:cs typeface="DejaVu Sans"/>
              </a:rPr>
              <a:t>Summary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330275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Step 0 of ANOVA:</a:t>
            </a:r>
            <a:r>
              <a:rPr lang="en-US" sz="2000" dirty="0" smtClean="0"/>
              <a:t> Check conditions.</a:t>
            </a:r>
            <a:endParaRPr lang="en-US" sz="2000" u="sng" dirty="0" smtClean="0"/>
          </a:p>
          <a:p>
            <a:r>
              <a:rPr lang="en-US" sz="2000" u="sng" dirty="0" smtClean="0"/>
              <a:t>Step 1 of ANOVA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Assess the following hypotheses.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7536" y="1330325"/>
            <a:ext cx="465048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40">
              <a:lnSpc>
                <a:spcPct val="100000"/>
              </a:lnSpc>
              <a:spcBef>
                <a:spcPts val="745"/>
              </a:spcBef>
            </a:pPr>
            <a:r>
              <a:rPr lang="en-US" sz="20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9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0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44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sz="2000" i="1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89535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sz="20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	 H</a:t>
            </a:r>
            <a:r>
              <a:rPr lang="en-US" sz="9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Amongst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groups,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100" spc="-11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100" spc="-9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that 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diﬀerent </a:t>
            </a:r>
            <a:r>
              <a:rPr lang="en-US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1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740">
              <a:lnSpc>
                <a:spcPct val="100000"/>
              </a:lnSpc>
              <a:spcBef>
                <a:spcPts val="745"/>
              </a:spcBef>
            </a:pPr>
            <a:endParaRPr lang="en-US" sz="2000" baseline="9259" dirty="0">
              <a:latin typeface="Times New Roman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8650" y="1958975"/>
            <a:ext cx="9906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3050" y="195897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make a conclusion about these hypotheses with ANOVA?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56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4" y="890679"/>
            <a:ext cx="4273700" cy="11570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6250" y="2057906"/>
            <a:ext cx="17862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latin typeface="Times New Roman"/>
                <a:cs typeface="Times New Roman"/>
              </a:rPr>
              <a:t>k</a:t>
            </a:r>
            <a:r>
              <a:rPr sz="1000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 groups; </a:t>
            </a:r>
            <a:r>
              <a:rPr sz="1000" i="1" spc="25" dirty="0">
                <a:latin typeface="Times New Roman"/>
                <a:cs typeface="Times New Roman"/>
              </a:rPr>
              <a:t>n</a:t>
            </a:r>
            <a:r>
              <a:rPr sz="1000" spc="2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obs.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95" y="27552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73" y="511175"/>
            <a:ext cx="3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1a: Fill out the ANOVA table.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823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4" y="890679"/>
            <a:ext cx="4273700" cy="11570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6250" y="2057906"/>
            <a:ext cx="17862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latin typeface="Times New Roman"/>
                <a:cs typeface="Times New Roman"/>
              </a:rPr>
              <a:t>k</a:t>
            </a:r>
            <a:r>
              <a:rPr sz="1000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 groups; </a:t>
            </a:r>
            <a:r>
              <a:rPr sz="1000" i="1" spc="25" dirty="0">
                <a:latin typeface="Times New Roman"/>
                <a:cs typeface="Times New Roman"/>
              </a:rPr>
              <a:t>n</a:t>
            </a:r>
            <a:r>
              <a:rPr sz="1000" spc="2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obs.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95" y="27552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73" y="511175"/>
            <a:ext cx="3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1a: Fill out the ANOVA table.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2250" y="695841"/>
            <a:ext cx="155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Test Statistic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5322" y="685669"/>
            <a:ext cx="91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p-value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71850" y="972840"/>
            <a:ext cx="0" cy="2241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81450" y="960137"/>
            <a:ext cx="0" cy="2241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57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4" y="890679"/>
            <a:ext cx="4273700" cy="11570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6250" y="2057906"/>
            <a:ext cx="17862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latin typeface="Times New Roman"/>
                <a:cs typeface="Times New Roman"/>
              </a:rPr>
              <a:t>k</a:t>
            </a:r>
            <a:r>
              <a:rPr sz="1000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 groups; </a:t>
            </a:r>
            <a:r>
              <a:rPr sz="1000" i="1" spc="25" dirty="0">
                <a:latin typeface="Times New Roman"/>
                <a:cs typeface="Times New Roman"/>
              </a:rPr>
              <a:t>n</a:t>
            </a:r>
            <a:r>
              <a:rPr sz="1000" spc="2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obs.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95" y="27552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73" y="511175"/>
            <a:ext cx="3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1a: Fill out the ANOVA table.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2250" y="695841"/>
            <a:ext cx="155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Test Statistic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5322" y="685669"/>
            <a:ext cx="91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p-value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71850" y="972840"/>
            <a:ext cx="0" cy="2241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81450" y="960137"/>
            <a:ext cx="0" cy="2241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3819" y="2955598"/>
            <a:ext cx="4344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p-value</a:t>
            </a:r>
            <a:r>
              <a:rPr lang="en-US" sz="1000" dirty="0" smtClean="0"/>
              <a:t>=pf(</a:t>
            </a:r>
            <a:r>
              <a:rPr lang="en-US" sz="1000" dirty="0" smtClean="0">
                <a:solidFill>
                  <a:srgbClr val="FFC000"/>
                </a:solidFill>
              </a:rPr>
              <a:t>test statistic</a:t>
            </a:r>
            <a:r>
              <a:rPr lang="en-US" sz="1000" dirty="0" smtClean="0"/>
              <a:t>, k-1, n-k, </a:t>
            </a:r>
            <a:r>
              <a:rPr lang="en-US" sz="1000" dirty="0" err="1" smtClean="0"/>
              <a:t>lower.tail</a:t>
            </a:r>
            <a:r>
              <a:rPr lang="en-US" sz="1000" dirty="0" smtClean="0"/>
              <a:t>=FALSE)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247650" y="2666814"/>
            <a:ext cx="178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Rstudio</a:t>
            </a:r>
            <a:endParaRPr lang="en-US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85850" y="1273175"/>
            <a:ext cx="609600" cy="176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47032" y="1708302"/>
            <a:ext cx="930082" cy="1312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5277" y="3262051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Order matters!</a:t>
            </a:r>
            <a:endParaRPr lang="en-US" sz="105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695450" y="3126759"/>
            <a:ext cx="152400" cy="14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84019" y="3126759"/>
            <a:ext cx="40031" cy="157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760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2" y="890679"/>
            <a:ext cx="4273700" cy="11570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6250" y="2057906"/>
            <a:ext cx="17862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latin typeface="Times New Roman"/>
                <a:cs typeface="Times New Roman"/>
              </a:rPr>
              <a:t>k</a:t>
            </a:r>
            <a:r>
              <a:rPr sz="1000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 groups; </a:t>
            </a:r>
            <a:r>
              <a:rPr sz="1000" i="1" spc="25" dirty="0">
                <a:latin typeface="Times New Roman"/>
                <a:cs typeface="Times New Roman"/>
              </a:rPr>
              <a:t>n</a:t>
            </a:r>
            <a:r>
              <a:rPr sz="1000" spc="2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obs.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95" y="27552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73" y="511175"/>
            <a:ext cx="3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1a: Fill out the ANOVA table.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2250" y="695841"/>
            <a:ext cx="155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Test Statistic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5322" y="685669"/>
            <a:ext cx="91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p-value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71850" y="972840"/>
            <a:ext cx="0" cy="2241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81450" y="960137"/>
            <a:ext cx="0" cy="2241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57250" y="1044575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50" y="1401985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9934" y="1034403"/>
            <a:ext cx="941315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39934" y="1391813"/>
            <a:ext cx="1024013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49906" y="115962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3154" y="11614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5394" y="2223977"/>
            <a:ext cx="170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Other useful information…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55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35" y="356465"/>
            <a:ext cx="4415027" cy="349339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chemeClr val="tx2">
                    <a:lumMod val="20000"/>
                    <a:lumOff val="80000"/>
                  </a:schemeClr>
                </a:solidFill>
                <a:latin typeface="DejaVu Sans"/>
                <a:cs typeface="DejaVu Sans"/>
              </a:rPr>
              <a:t>Housekeeping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35" dirty="0">
                <a:solidFill>
                  <a:schemeClr val="tx2"/>
                </a:solidFill>
                <a:latin typeface="DejaVu Sans"/>
                <a:cs typeface="DejaVu Sans"/>
              </a:rPr>
              <a:t>Main </a:t>
            </a:r>
            <a:r>
              <a:rPr sz="1050" spc="-40" dirty="0" smtClean="0">
                <a:solidFill>
                  <a:schemeClr val="tx2"/>
                </a:solidFill>
                <a:latin typeface="DejaVu Sans"/>
                <a:cs typeface="DejaVu Sans"/>
              </a:rPr>
              <a:t>ideas</a:t>
            </a:r>
            <a:endParaRPr lang="en-US" sz="1050" dirty="0">
              <a:solidFill>
                <a:schemeClr val="tx2"/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b="1" spc="-45" dirty="0" smtClean="0">
                <a:latin typeface="DejaVu Sans"/>
                <a:cs typeface="DejaVu Sans"/>
              </a:rPr>
              <a:t>Independent Means Hypothesis Testing: </a:t>
            </a:r>
            <a:r>
              <a:rPr lang="en-US" sz="1050" spc="-45" dirty="0" smtClean="0">
                <a:latin typeface="DejaVu Sans"/>
                <a:cs typeface="DejaVu Sans"/>
              </a:rPr>
              <a:t>Test for an Association Between a Numerical Variable and a Categorical Variable </a:t>
            </a:r>
            <a:r>
              <a:rPr lang="en-US" sz="1050" b="1" spc="-45" dirty="0" smtClean="0">
                <a:latin typeface="DejaVu Sans"/>
                <a:cs typeface="DejaVu Sans"/>
              </a:rPr>
              <a:t>with Two Levels</a:t>
            </a: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endParaRPr lang="en-US" sz="1050" b="1" spc="-45" dirty="0">
              <a:solidFill>
                <a:srgbClr val="CCCCCC"/>
              </a:solidFill>
              <a:latin typeface="DejaVu Sans"/>
              <a:cs typeface="DejaVu Sans"/>
            </a:endParaRP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latin typeface="DejaVu Sans"/>
                <a:cs typeface="DejaVu Sans"/>
              </a:rPr>
              <a:t>Problem: </a:t>
            </a:r>
            <a:r>
              <a:rPr lang="en-US" sz="1050" spc="-45" dirty="0" smtClean="0">
                <a:latin typeface="DejaVu Sans"/>
                <a:cs typeface="DejaVu Sans"/>
              </a:rPr>
              <a:t>What if we want to test </a:t>
            </a:r>
            <a:r>
              <a:rPr lang="en-US" sz="1050" spc="-45" dirty="0">
                <a:latin typeface="DejaVu Sans"/>
                <a:cs typeface="DejaVu Sans"/>
              </a:rPr>
              <a:t>for an Association Between a Numerical Variable and a Categorical Variable </a:t>
            </a:r>
            <a:r>
              <a:rPr lang="en-US" sz="1050" b="1" spc="-45" dirty="0">
                <a:latin typeface="DejaVu Sans"/>
                <a:cs typeface="DejaVu Sans"/>
              </a:rPr>
              <a:t>with </a:t>
            </a:r>
            <a:r>
              <a:rPr lang="en-US" sz="1050" b="1" spc="-45" dirty="0" smtClean="0">
                <a:latin typeface="DejaVu Sans"/>
                <a:cs typeface="DejaVu Sans"/>
              </a:rPr>
              <a:t>MORE THAN TWO Levels?</a:t>
            </a: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latin typeface="DejaVu Sans"/>
                <a:cs typeface="DejaVu Sans"/>
              </a:rPr>
              <a:t>Solution: </a:t>
            </a:r>
            <a:r>
              <a:rPr lang="en-US" sz="1050" spc="-45" dirty="0" smtClean="0">
                <a:latin typeface="DejaVu Sans"/>
                <a:cs typeface="DejaVu Sans"/>
              </a:rPr>
              <a:t>Use ANOVA!</a:t>
            </a:r>
            <a:endParaRPr lang="en-US" sz="1050" b="1" spc="-45" dirty="0" smtClean="0">
              <a:latin typeface="DejaVu Sans"/>
              <a:cs typeface="DejaVu Sans"/>
            </a:endParaRPr>
          </a:p>
          <a:p>
            <a:pPr marL="469900" lvl="2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u="sng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Why do we need ANOVA?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Comparing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requires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care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45021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Step 1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</a:t>
            </a:r>
            <a:r>
              <a:rPr sz="1050" u="sng" spc="-5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CCCCCC"/>
                  </a:solidFill>
                </a:uFill>
                <a:latin typeface="DejaVu Sans"/>
                <a:cs typeface="DejaVu Sans"/>
              </a:rPr>
              <a:t>some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diﬀerence in means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of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groups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👫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How/Why does ANOVA Step 1 Work?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compares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between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within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1206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lang="en-US" sz="1050" u="sng" spc="-3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Step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2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8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identify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which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are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diﬀerent,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use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t-tests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and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the 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Bonferroni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correction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CCCCCC"/>
              </a:buClr>
              <a:buFont typeface="DejaVu Sans"/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65" dirty="0">
                <a:solidFill>
                  <a:srgbClr val="CCDBE6"/>
                </a:solidFill>
                <a:latin typeface="DejaVu Sans"/>
                <a:cs typeface="DejaVu Sans"/>
              </a:rPr>
              <a:t>Summary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077388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2" y="890679"/>
            <a:ext cx="4273700" cy="11570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6250" y="2057906"/>
            <a:ext cx="17862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latin typeface="Times New Roman"/>
                <a:cs typeface="Times New Roman"/>
              </a:rPr>
              <a:t>k</a:t>
            </a:r>
            <a:r>
              <a:rPr sz="1000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 groups; </a:t>
            </a:r>
            <a:r>
              <a:rPr sz="1000" i="1" spc="25" dirty="0">
                <a:latin typeface="Times New Roman"/>
                <a:cs typeface="Times New Roman"/>
              </a:rPr>
              <a:t>n</a:t>
            </a:r>
            <a:r>
              <a:rPr sz="1000" spc="2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obs.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95" y="27552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73" y="511175"/>
            <a:ext cx="3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1a: Fill out the ANOVA table.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2250" y="695841"/>
            <a:ext cx="155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Test Statistic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5322" y="685669"/>
            <a:ext cx="91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p-value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71850" y="972840"/>
            <a:ext cx="0" cy="2241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81450" y="960137"/>
            <a:ext cx="0" cy="2241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57250" y="1044575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50" y="1401985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7250" y="1753106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9934" y="1034403"/>
            <a:ext cx="941315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39934" y="1391813"/>
            <a:ext cx="1024013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39935" y="1723861"/>
            <a:ext cx="1024012" cy="323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49906" y="115962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3438" y="16144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3154" y="11614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902" y="164764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5394" y="2223977"/>
            <a:ext cx="170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Other useful information…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299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4" y="890679"/>
            <a:ext cx="4273700" cy="11570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6250" y="2057906"/>
            <a:ext cx="17862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latin typeface="Times New Roman"/>
                <a:cs typeface="Times New Roman"/>
              </a:rPr>
              <a:t>k</a:t>
            </a:r>
            <a:r>
              <a:rPr sz="1000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 groups; </a:t>
            </a:r>
            <a:r>
              <a:rPr sz="1000" i="1" spc="25" dirty="0">
                <a:latin typeface="Times New Roman"/>
                <a:cs typeface="Times New Roman"/>
              </a:rPr>
              <a:t>n</a:t>
            </a:r>
            <a:r>
              <a:rPr sz="1000" spc="2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# </a:t>
            </a:r>
            <a:r>
              <a:rPr sz="1000" spc="-15" dirty="0">
                <a:latin typeface="Arial"/>
                <a:cs typeface="Arial"/>
              </a:rPr>
              <a:t>of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obs.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95" y="27552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73" y="511175"/>
            <a:ext cx="366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1a: Fill out the ANOVA table.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3972" y="2234149"/>
            <a:ext cx="4456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1b: Evaluate the p-value to make a conclusion.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p-value&lt;</a:t>
            </a:r>
            <a:r>
              <a:rPr lang="el-GR" sz="1200" dirty="0" smtClean="0"/>
              <a:t>α</a:t>
            </a:r>
            <a:r>
              <a:rPr lang="en-US" sz="1200" dirty="0" smtClean="0"/>
              <a:t>: Reject Ho. There is sufficient evidence to suggest 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p-value≥</a:t>
            </a:r>
            <a:r>
              <a:rPr lang="el-GR" sz="1200" dirty="0" smtClean="0"/>
              <a:t>α</a:t>
            </a:r>
            <a:r>
              <a:rPr lang="en-US" sz="1200" dirty="0"/>
              <a:t>: </a:t>
            </a:r>
            <a:r>
              <a:rPr lang="en-US" sz="1200" dirty="0" smtClean="0"/>
              <a:t>Fail to reject </a:t>
            </a:r>
            <a:r>
              <a:rPr lang="en-US" sz="1200" dirty="0"/>
              <a:t>Ho. There </a:t>
            </a:r>
            <a:r>
              <a:rPr lang="en-US" sz="1200" dirty="0" smtClean="0"/>
              <a:t>is not </a:t>
            </a:r>
            <a:r>
              <a:rPr lang="en-US" sz="1200" dirty="0"/>
              <a:t>sufficient evidence to suggest 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62250" y="695841"/>
            <a:ext cx="155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Test Statistic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5322" y="685669"/>
            <a:ext cx="91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p-value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71850" y="972840"/>
            <a:ext cx="0" cy="2241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81450" y="960137"/>
            <a:ext cx="0" cy="2241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38450" y="1371249"/>
            <a:ext cx="1118688" cy="9687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02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51" y="282575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🔍 </a:t>
            </a:r>
            <a:r>
              <a:rPr lang="en-US" dirty="0" smtClean="0"/>
              <a:t>ANOVA </a:t>
            </a:r>
            <a:r>
              <a:rPr lang="en-US" i="1" dirty="0" smtClean="0"/>
              <a:t>seems</a:t>
            </a:r>
            <a:r>
              <a:rPr lang="en-US" dirty="0" smtClean="0"/>
              <a:t> like it follows a different hypothesis testing structure than what we’ve done so far. Let’s see why ANOVA works and how it’s different!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234" y="1654175"/>
            <a:ext cx="3153747" cy="16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377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434975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🔍 </a:t>
            </a:r>
            <a:r>
              <a:rPr lang="en-US" sz="2800" dirty="0" smtClean="0"/>
              <a:t>👫 Let’s compare </a:t>
            </a:r>
            <a:r>
              <a:rPr lang="en-US" sz="2800" u="sng" dirty="0" smtClean="0"/>
              <a:t>Step 1 of ANOVA</a:t>
            </a:r>
            <a:r>
              <a:rPr lang="en-US" sz="2800" dirty="0" smtClean="0"/>
              <a:t> and an </a:t>
            </a:r>
            <a:r>
              <a:rPr lang="en-US" sz="2800" u="sng" dirty="0" smtClean="0"/>
              <a:t>Independent Means Test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i="1" dirty="0" smtClean="0"/>
              <a:t>Hypotheses Different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9970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05943" y="57937"/>
            <a:ext cx="42068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kern="0" spc="-30" smtClean="0"/>
              <a:t>ANOVA </a:t>
            </a:r>
            <a:r>
              <a:rPr lang="en-US" kern="0" spc="-45" smtClean="0"/>
              <a:t>compares </a:t>
            </a:r>
            <a:r>
              <a:rPr lang="en-US" kern="0" spc="-55" smtClean="0"/>
              <a:t>between </a:t>
            </a:r>
            <a:r>
              <a:rPr lang="en-US" kern="0" spc="-50" smtClean="0"/>
              <a:t>group </a:t>
            </a:r>
            <a:r>
              <a:rPr lang="en-US" kern="0" spc="-60" smtClean="0"/>
              <a:t>variation </a:t>
            </a:r>
            <a:r>
              <a:rPr lang="en-US" kern="0" spc="-45" smtClean="0"/>
              <a:t>to </a:t>
            </a:r>
            <a:r>
              <a:rPr lang="en-US" kern="0" spc="-55" smtClean="0"/>
              <a:t>within </a:t>
            </a:r>
            <a:r>
              <a:rPr lang="en-US" kern="0" spc="-50" smtClean="0"/>
              <a:t>group</a:t>
            </a:r>
            <a:r>
              <a:rPr lang="en-US" kern="0" spc="120" smtClean="0"/>
              <a:t> </a:t>
            </a:r>
            <a:r>
              <a:rPr lang="en-US" kern="0" spc="-60" smtClean="0"/>
              <a:t>variation</a:t>
            </a:r>
            <a:endParaRPr lang="en-US" kern="0" spc="-60" dirty="0"/>
          </a:p>
        </p:txBody>
      </p:sp>
      <p:sp>
        <p:nvSpPr>
          <p:cNvPr id="5" name="TextBox 4"/>
          <p:cNvSpPr txBox="1"/>
          <p:nvPr/>
        </p:nvSpPr>
        <p:spPr>
          <a:xfrm>
            <a:off x="111692" y="367872"/>
            <a:ext cx="40983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Similarities/Differences with the independent means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/>
              <a:t>ANOVA (step 1)  </a:t>
            </a:r>
            <a:r>
              <a:rPr lang="en-US" sz="1400" u="sng" dirty="0" smtClean="0"/>
              <a:t>Hypotheses: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/>
              <a:t>Independent Means </a:t>
            </a:r>
            <a:r>
              <a:rPr lang="en-US" sz="1400" u="sng" dirty="0" smtClean="0"/>
              <a:t>Hypotheses:</a:t>
            </a:r>
            <a:endParaRPr lang="en-US" sz="1400" dirty="0"/>
          </a:p>
          <a:p>
            <a:endParaRPr lang="en-US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57250" y="1273175"/>
                <a:ext cx="2305050" cy="6001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=…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100" i="1" dirty="0" smtClean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𝑙𝑒𝑎𝑠𝑡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𝑝𝑎𝑖𝑟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b="0" i="1" dirty="0" smtClean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𝑚𝑒𝑎𝑛𝑠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𝑑𝑖𝑓𝑓𝑒𝑟𝑒𝑛𝑡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273175"/>
                <a:ext cx="2305050" cy="600164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-438150" y="2416175"/>
                <a:ext cx="230505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𝐻𝑎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150" y="2416175"/>
                <a:ext cx="230505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57250" y="2430014"/>
                <a:ext cx="230505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𝐻𝑎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430014"/>
                <a:ext cx="230505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245233" y="2443853"/>
                <a:ext cx="230505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𝐻𝑎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233" y="2443853"/>
                <a:ext cx="230505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261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434975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🔍 </a:t>
            </a:r>
            <a:r>
              <a:rPr lang="en-US" sz="2800" dirty="0" smtClean="0"/>
              <a:t>👫 Let’s compare </a:t>
            </a:r>
            <a:r>
              <a:rPr lang="en-US" sz="2800" u="sng" dirty="0" smtClean="0"/>
              <a:t>Step 1 of ANOVA</a:t>
            </a:r>
            <a:r>
              <a:rPr lang="en-US" sz="2800" dirty="0" smtClean="0"/>
              <a:t> and an </a:t>
            </a:r>
            <a:r>
              <a:rPr lang="en-US" sz="2800" u="sng" dirty="0" smtClean="0"/>
              <a:t>Independent Means Test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i="1" dirty="0" smtClean="0"/>
              <a:t>Test Statistics Come from Different Distributions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28091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05943" y="57937"/>
            <a:ext cx="42068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kern="0" spc="-30" smtClean="0"/>
              <a:t>ANOVA </a:t>
            </a:r>
            <a:r>
              <a:rPr lang="en-US" kern="0" spc="-45" smtClean="0"/>
              <a:t>compares </a:t>
            </a:r>
            <a:r>
              <a:rPr lang="en-US" kern="0" spc="-55" smtClean="0"/>
              <a:t>between </a:t>
            </a:r>
            <a:r>
              <a:rPr lang="en-US" kern="0" spc="-50" smtClean="0"/>
              <a:t>group </a:t>
            </a:r>
            <a:r>
              <a:rPr lang="en-US" kern="0" spc="-60" smtClean="0"/>
              <a:t>variation </a:t>
            </a:r>
            <a:r>
              <a:rPr lang="en-US" kern="0" spc="-45" smtClean="0"/>
              <a:t>to </a:t>
            </a:r>
            <a:r>
              <a:rPr lang="en-US" kern="0" spc="-55" smtClean="0"/>
              <a:t>within </a:t>
            </a:r>
            <a:r>
              <a:rPr lang="en-US" kern="0" spc="-50" smtClean="0"/>
              <a:t>group</a:t>
            </a:r>
            <a:r>
              <a:rPr lang="en-US" kern="0" spc="120" smtClean="0"/>
              <a:t> </a:t>
            </a:r>
            <a:r>
              <a:rPr lang="en-US" kern="0" spc="-60" smtClean="0"/>
              <a:t>variation</a:t>
            </a:r>
            <a:endParaRPr lang="en-US" kern="0" spc="-60" dirty="0"/>
          </a:p>
        </p:txBody>
      </p:sp>
      <p:sp>
        <p:nvSpPr>
          <p:cNvPr id="5" name="TextBox 4"/>
          <p:cNvSpPr txBox="1"/>
          <p:nvPr/>
        </p:nvSpPr>
        <p:spPr>
          <a:xfrm>
            <a:off x="131019" y="232537"/>
            <a:ext cx="4555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r>
              <a:rPr lang="en-US" sz="1400" dirty="0" smtClean="0"/>
              <a:t>Test </a:t>
            </a:r>
            <a:r>
              <a:rPr lang="en-US" sz="1400" dirty="0"/>
              <a:t>statistic from </a:t>
            </a:r>
            <a:r>
              <a:rPr lang="en-US" sz="1400" b="1" dirty="0" smtClean="0"/>
              <a:t>ANOVA Step 1 </a:t>
            </a:r>
            <a:r>
              <a:rPr lang="en-US" sz="1400" i="1" dirty="0"/>
              <a:t>always</a:t>
            </a:r>
            <a:r>
              <a:rPr lang="en-US" sz="1400" dirty="0"/>
              <a:t> follows the </a:t>
            </a:r>
            <a:r>
              <a:rPr lang="en-US" sz="1400" u="sng" dirty="0"/>
              <a:t>F-distribution</a:t>
            </a:r>
            <a:r>
              <a:rPr lang="en-US" sz="1400" dirty="0"/>
              <a:t>:</a:t>
            </a:r>
            <a:endParaRPr lang="en-US" sz="14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50885" y="2375289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5" y="2375289"/>
                <a:ext cx="1947569" cy="5899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19249" y="1831265"/>
            <a:ext cx="533401" cy="581406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-79943" y="1019852"/>
                <a:ext cx="412432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𝑀𝑆𝐺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𝑀𝑆𝐸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943" y="1019852"/>
                <a:ext cx="4124325" cy="261610"/>
              </a:xfrm>
              <a:prstGeom prst="rect">
                <a:avLst/>
              </a:prstGeom>
              <a:blipFill>
                <a:blip r:embed="rId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228850" y="1062409"/>
            <a:ext cx="650226" cy="187451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9509" y="5179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544" y="1416516"/>
            <a:ext cx="4469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Test statistic </a:t>
            </a:r>
            <a:r>
              <a:rPr lang="en-US" sz="1400" dirty="0" smtClean="0"/>
              <a:t>for </a:t>
            </a:r>
            <a:r>
              <a:rPr lang="en-US" sz="1400" b="1" dirty="0" smtClean="0"/>
              <a:t>independent means hypothesis test </a:t>
            </a:r>
            <a:r>
              <a:rPr lang="en-US" sz="1400" dirty="0" smtClean="0"/>
              <a:t>follows </a:t>
            </a:r>
            <a:r>
              <a:rPr lang="en-US" sz="1400" dirty="0"/>
              <a:t>the </a:t>
            </a:r>
            <a:r>
              <a:rPr lang="en-US" sz="1400" u="sng" dirty="0" smtClean="0"/>
              <a:t>Z-distribution</a:t>
            </a:r>
            <a:r>
              <a:rPr lang="en-US" sz="1400" dirty="0" smtClean="0"/>
              <a:t> or </a:t>
            </a:r>
            <a:r>
              <a:rPr lang="en-US" sz="1400" u="sng" dirty="0" smtClean="0"/>
              <a:t>T-distribution</a:t>
            </a:r>
            <a:r>
              <a:rPr lang="en-US" sz="1400" dirty="0" smtClean="0"/>
              <a:t>:</a:t>
            </a:r>
            <a:endParaRPr lang="en-US" sz="14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07729" y="2919313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−0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9" y="2919313"/>
                <a:ext cx="1947569" cy="589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95836" y="1831265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6" y="1831265"/>
                <a:ext cx="1947569" cy="5899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463847" y="2337908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47" y="2337908"/>
                <a:ext cx="1947569" cy="5899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420691" y="2881932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−0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91" y="2881932"/>
                <a:ext cx="1947569" cy="589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408798" y="1793884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798" y="1793884"/>
                <a:ext cx="1947569" cy="5899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640827" y="2421170"/>
            <a:ext cx="588023" cy="544024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80541" y="2910814"/>
            <a:ext cx="603358" cy="544024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91469" y="2360848"/>
            <a:ext cx="574994" cy="544024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93503" y="2890317"/>
            <a:ext cx="603358" cy="544024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53238" y="1805354"/>
            <a:ext cx="603358" cy="544024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78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05943" y="57937"/>
            <a:ext cx="42068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kern="0" spc="-30" smtClean="0"/>
              <a:t>ANOVA </a:t>
            </a:r>
            <a:r>
              <a:rPr lang="en-US" kern="0" spc="-45" smtClean="0"/>
              <a:t>compares </a:t>
            </a:r>
            <a:r>
              <a:rPr lang="en-US" kern="0" spc="-55" smtClean="0"/>
              <a:t>between </a:t>
            </a:r>
            <a:r>
              <a:rPr lang="en-US" kern="0" spc="-50" smtClean="0"/>
              <a:t>group </a:t>
            </a:r>
            <a:r>
              <a:rPr lang="en-US" kern="0" spc="-60" smtClean="0"/>
              <a:t>variation </a:t>
            </a:r>
            <a:r>
              <a:rPr lang="en-US" kern="0" spc="-45" smtClean="0"/>
              <a:t>to </a:t>
            </a:r>
            <a:r>
              <a:rPr lang="en-US" kern="0" spc="-55" smtClean="0"/>
              <a:t>within </a:t>
            </a:r>
            <a:r>
              <a:rPr lang="en-US" kern="0" spc="-50" smtClean="0"/>
              <a:t>group</a:t>
            </a:r>
            <a:r>
              <a:rPr lang="en-US" kern="0" spc="120" smtClean="0"/>
              <a:t> </a:t>
            </a:r>
            <a:r>
              <a:rPr lang="en-US" kern="0" spc="-60" smtClean="0"/>
              <a:t>variation</a:t>
            </a:r>
            <a:endParaRPr lang="en-US" kern="0" spc="-60" dirty="0"/>
          </a:p>
        </p:txBody>
      </p:sp>
      <p:sp>
        <p:nvSpPr>
          <p:cNvPr id="5" name="TextBox 4"/>
          <p:cNvSpPr txBox="1"/>
          <p:nvPr/>
        </p:nvSpPr>
        <p:spPr>
          <a:xfrm>
            <a:off x="111693" y="367872"/>
            <a:ext cx="2819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F-distribution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F-distribution is </a:t>
            </a:r>
            <a:r>
              <a:rPr lang="en-US" sz="1200" dirty="0" smtClean="0"/>
              <a:t>always positive.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Has two parameters: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“Degrees of freedom 1”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“Degrees of freedom 2”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ORDER MATTERS!</a:t>
            </a:r>
          </a:p>
          <a:p>
            <a:endParaRPr lang="en-US" sz="1200" dirty="0" smtClean="0"/>
          </a:p>
        </p:txBody>
      </p:sp>
      <p:pic>
        <p:nvPicPr>
          <p:cNvPr id="1026" name="Picture 2" descr="F-distribution pdf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01767"/>
            <a:ext cx="2223559" cy="16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5378" y="2693397"/>
            <a:ext cx="1473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https://en.wikipedia.org/wiki/F-distribution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774" y="3160869"/>
            <a:ext cx="4344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pf(f-stat, df1, df2, </a:t>
            </a:r>
            <a:r>
              <a:rPr lang="en-US" sz="1000" dirty="0" err="1" smtClean="0"/>
              <a:t>lower.tail</a:t>
            </a:r>
            <a:r>
              <a:rPr lang="en-US" sz="1000" dirty="0" smtClean="0"/>
              <a:t>=FALSE) ≠ pf(f-stat, df2, df1, </a:t>
            </a:r>
            <a:r>
              <a:rPr lang="en-US" sz="1000" dirty="0" err="1" smtClean="0"/>
              <a:t>lower.tail</a:t>
            </a:r>
            <a:r>
              <a:rPr lang="en-US" sz="1000" dirty="0" smtClean="0"/>
              <a:t>=FALSE) 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3996990" y="-155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🖳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65" y="2942522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R-Studio</a:t>
            </a:r>
            <a:endParaRPr lang="en-US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62050" y="1598978"/>
            <a:ext cx="457200" cy="156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391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9" y="434975"/>
            <a:ext cx="4341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🔍 </a:t>
            </a:r>
            <a:r>
              <a:rPr lang="en-US" sz="2800" dirty="0" smtClean="0"/>
              <a:t>👫 Let’s compare </a:t>
            </a:r>
            <a:r>
              <a:rPr lang="en-US" sz="2800" u="sng" dirty="0" smtClean="0"/>
              <a:t>Step 1 of ANOVA</a:t>
            </a:r>
            <a:r>
              <a:rPr lang="en-US" sz="2800" dirty="0" smtClean="0"/>
              <a:t> and an </a:t>
            </a:r>
            <a:r>
              <a:rPr lang="en-US" sz="2800" u="sng" dirty="0" smtClean="0"/>
              <a:t>Independent Means Test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i="1" dirty="0" smtClean="0"/>
              <a:t>Shape of p-value of only one type for ANOVA Step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36550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05943" y="57937"/>
            <a:ext cx="42068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kern="0" spc="-30" smtClean="0"/>
              <a:t>ANOVA </a:t>
            </a:r>
            <a:r>
              <a:rPr lang="en-US" kern="0" spc="-45" smtClean="0"/>
              <a:t>compares </a:t>
            </a:r>
            <a:r>
              <a:rPr lang="en-US" kern="0" spc="-55" smtClean="0"/>
              <a:t>between </a:t>
            </a:r>
            <a:r>
              <a:rPr lang="en-US" kern="0" spc="-50" smtClean="0"/>
              <a:t>group </a:t>
            </a:r>
            <a:r>
              <a:rPr lang="en-US" kern="0" spc="-60" smtClean="0"/>
              <a:t>variation </a:t>
            </a:r>
            <a:r>
              <a:rPr lang="en-US" kern="0" spc="-45" smtClean="0"/>
              <a:t>to </a:t>
            </a:r>
            <a:r>
              <a:rPr lang="en-US" kern="0" spc="-55" smtClean="0"/>
              <a:t>within </a:t>
            </a:r>
            <a:r>
              <a:rPr lang="en-US" kern="0" spc="-50" smtClean="0"/>
              <a:t>group</a:t>
            </a:r>
            <a:r>
              <a:rPr lang="en-US" kern="0" spc="120" smtClean="0"/>
              <a:t> </a:t>
            </a:r>
            <a:r>
              <a:rPr lang="en-US" kern="0" spc="-60" smtClean="0"/>
              <a:t>variation</a:t>
            </a:r>
            <a:endParaRPr lang="en-US" kern="0" spc="-60" dirty="0"/>
          </a:p>
        </p:txBody>
      </p:sp>
      <p:sp>
        <p:nvSpPr>
          <p:cNvPr id="5" name="TextBox 4"/>
          <p:cNvSpPr txBox="1"/>
          <p:nvPr/>
        </p:nvSpPr>
        <p:spPr>
          <a:xfrm>
            <a:off x="67554" y="248359"/>
            <a:ext cx="4555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r>
              <a:rPr lang="en-US" sz="1400" dirty="0" smtClean="0"/>
              <a:t>P-value from </a:t>
            </a:r>
            <a:r>
              <a:rPr lang="en-US" sz="1400" b="1" dirty="0" smtClean="0"/>
              <a:t>ANOVA Step 1 </a:t>
            </a:r>
            <a:r>
              <a:rPr lang="en-US" sz="1400" i="1" dirty="0"/>
              <a:t>always</a:t>
            </a:r>
            <a:r>
              <a:rPr lang="en-US" sz="1400" dirty="0"/>
              <a:t> </a:t>
            </a:r>
            <a:r>
              <a:rPr lang="en-US" sz="1400" dirty="0" smtClean="0"/>
              <a:t>is a RIGHT TAIL in the </a:t>
            </a:r>
            <a:r>
              <a:rPr lang="en-US" sz="1400" u="sng" dirty="0" smtClean="0"/>
              <a:t>F-distribution</a:t>
            </a:r>
            <a:r>
              <a:rPr lang="en-US" sz="1400" dirty="0" smtClean="0"/>
              <a:t>!</a:t>
            </a:r>
            <a:endParaRPr lang="en-US" sz="14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50885" y="2375289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5" y="2375289"/>
                <a:ext cx="1947569" cy="5899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-133350" y="893898"/>
                <a:ext cx="412432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𝑀𝑆𝐺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𝑀𝑆𝐸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350" y="893898"/>
                <a:ext cx="4124325" cy="26161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9509" y="5179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0462" y="1399598"/>
            <a:ext cx="4469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P-value for a </a:t>
            </a:r>
            <a:r>
              <a:rPr lang="en-US" sz="1200" b="1" dirty="0" smtClean="0"/>
              <a:t>independent means hypothesis test </a:t>
            </a:r>
            <a:r>
              <a:rPr lang="en-US" sz="1200" dirty="0" smtClean="0"/>
              <a:t>can be a right/left/two-sided tail in the </a:t>
            </a:r>
            <a:r>
              <a:rPr lang="en-US" sz="1200" u="sng" dirty="0" smtClean="0"/>
              <a:t>Z-distribution</a:t>
            </a:r>
            <a:r>
              <a:rPr lang="en-US" sz="1200" dirty="0" smtClean="0"/>
              <a:t> or </a:t>
            </a:r>
            <a:r>
              <a:rPr lang="en-US" sz="1200" u="sng" dirty="0" smtClean="0"/>
              <a:t>T-distribution</a:t>
            </a:r>
            <a:r>
              <a:rPr lang="en-US" sz="1200" dirty="0" smtClean="0"/>
              <a:t>:</a:t>
            </a:r>
            <a:endParaRPr lang="en-US" sz="12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07729" y="2919313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−0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9" y="2919313"/>
                <a:ext cx="1947569" cy="589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95836" y="1831265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80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6" y="1831265"/>
                <a:ext cx="1947569" cy="5899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463847" y="2337908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47" y="2337908"/>
                <a:ext cx="1947569" cy="5899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420691" y="2881932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−0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solidFill>
                                                    <a:srgbClr val="92D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91" y="2881932"/>
                <a:ext cx="1947569" cy="589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408798" y="1793884"/>
                <a:ext cx="1947569" cy="58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8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8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798" y="1793884"/>
                <a:ext cx="1947569" cy="5899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4892" y="711012"/>
            <a:ext cx="1158068" cy="512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2" y="1902627"/>
            <a:ext cx="530017" cy="399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33" y="2400770"/>
            <a:ext cx="578352" cy="395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85" y="2987642"/>
            <a:ext cx="544576" cy="351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315277" y="1273575"/>
                <a:ext cx="67569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𝑀𝑆𝐺</m:t>
                      </m:r>
                      <m:r>
                        <a:rPr lang="en-US" sz="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𝑀𝑆𝐸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277" y="1273575"/>
                <a:ext cx="675698" cy="215444"/>
              </a:xfrm>
              <a:prstGeom prst="rect">
                <a:avLst/>
              </a:prstGeom>
              <a:blipFill>
                <a:blip r:embed="rId1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3524250" y="1208616"/>
            <a:ext cx="76200" cy="10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676650" y="806469"/>
                <a:ext cx="588302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700" i="1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806469"/>
                <a:ext cx="588302" cy="2000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3676650" y="976350"/>
            <a:ext cx="152400" cy="13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3237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Would we use the same analysis for the following research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“Is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C00000"/>
                </a:solidFill>
              </a:rPr>
              <a:t>gender</a:t>
            </a:r>
            <a:r>
              <a:rPr lang="en-US" sz="1600" b="1" dirty="0" smtClean="0"/>
              <a:t>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“Is </a:t>
            </a:r>
            <a:r>
              <a:rPr lang="en-US" sz="1600" b="1" dirty="0"/>
              <a:t>there an association between </a:t>
            </a:r>
            <a:r>
              <a:rPr lang="en-US" sz="1600" b="1" dirty="0" smtClean="0">
                <a:solidFill>
                  <a:srgbClr val="0070C0"/>
                </a:solidFill>
              </a:rPr>
              <a:t>income</a:t>
            </a:r>
            <a:r>
              <a:rPr lang="en-US" sz="1600" b="1" dirty="0" smtClean="0"/>
              <a:t> </a:t>
            </a:r>
            <a:r>
              <a:rPr lang="en-US" sz="1600" b="1" dirty="0"/>
              <a:t>and </a:t>
            </a:r>
            <a:r>
              <a:rPr lang="en-US" sz="1600" b="1" dirty="0">
                <a:solidFill>
                  <a:srgbClr val="00B050"/>
                </a:solidFill>
              </a:rPr>
              <a:t>political affiliation</a:t>
            </a:r>
            <a:r>
              <a:rPr lang="en-US" sz="1600" b="1" dirty="0"/>
              <a:t>?”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035175"/>
            <a:ext cx="3392745" cy="1379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1250" y="2035174"/>
            <a:ext cx="533400" cy="137942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1"/>
          </a:p>
        </p:txBody>
      </p:sp>
      <p:sp>
        <p:nvSpPr>
          <p:cNvPr id="8" name="Rectangle 7"/>
          <p:cNvSpPr/>
          <p:nvPr/>
        </p:nvSpPr>
        <p:spPr>
          <a:xfrm>
            <a:off x="678625" y="2035175"/>
            <a:ext cx="623411" cy="137942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1"/>
          </a:p>
        </p:txBody>
      </p:sp>
      <p:sp>
        <p:nvSpPr>
          <p:cNvPr id="7" name="TextBox 6"/>
          <p:cNvSpPr txBox="1"/>
          <p:nvPr/>
        </p:nvSpPr>
        <p:spPr>
          <a:xfrm>
            <a:off x="-92138" y="1879408"/>
            <a:ext cx="984885" cy="1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1" b="1" dirty="0"/>
              <a:t>Sample Data</a:t>
            </a:r>
            <a:endParaRPr lang="en-US" sz="681" b="1" dirty="0"/>
          </a:p>
        </p:txBody>
      </p:sp>
      <p:sp>
        <p:nvSpPr>
          <p:cNvPr id="9" name="Rectangle 8"/>
          <p:cNvSpPr/>
          <p:nvPr/>
        </p:nvSpPr>
        <p:spPr>
          <a:xfrm>
            <a:off x="178816" y="2035174"/>
            <a:ext cx="492443" cy="137942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81"/>
          </a:p>
        </p:txBody>
      </p:sp>
    </p:spTree>
    <p:extLst>
      <p:ext uri="{BB962C8B-B14F-4D97-AF65-F5344CB8AC3E}">
        <p14:creationId xmlns:p14="http://schemas.microsoft.com/office/powerpoint/2010/main" val="38698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1450" y="434975"/>
                <a:ext cx="4038600" cy="3192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🔍 👫 Let’s compare </a:t>
                </a:r>
                <a:r>
                  <a:rPr lang="en-US" sz="2800" u="sng" dirty="0" smtClean="0"/>
                  <a:t>Step 1 of ANOVA</a:t>
                </a:r>
                <a:r>
                  <a:rPr lang="en-US" sz="2800" dirty="0" smtClean="0"/>
                  <a:t> and an </a:t>
                </a:r>
                <a:r>
                  <a:rPr lang="en-US" sz="2800" u="sng" dirty="0" smtClean="0"/>
                  <a:t>Independent Means Test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000" b="1" i="1" dirty="0" smtClean="0"/>
                  <a:t>Both</a:t>
                </a:r>
                <a:r>
                  <a:rPr lang="en-US" sz="2000" i="1" dirty="0" smtClean="0"/>
                  <a:t> test statistics measure: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𝑔𝑟𝑜𝑢𝑝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𝑣𝑎𝑟𝑖𝑎𝑏𝑖𝑙𝑖𝑡𝑦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𝑤𝑖𝑡h𝑖𝑛</m:t>
                          </m:r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𝑔𝑟𝑜𝑢𝑝</m:t>
                          </m:r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𝑣𝑎𝑟𝑖𝑎𝑏𝑖𝑙𝑖𝑡𝑦</m:t>
                          </m:r>
                        </m:den>
                      </m:f>
                    </m:oMath>
                  </m:oMathPara>
                </a14:m>
                <a:endParaRPr lang="en-US" sz="2800" i="1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434975"/>
                <a:ext cx="4038600" cy="3192862"/>
              </a:xfrm>
              <a:prstGeom prst="rect">
                <a:avLst/>
              </a:prstGeom>
              <a:blipFill>
                <a:blip r:embed="rId2"/>
                <a:stretch>
                  <a:fillRect l="-3017"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3149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4" y="1577975"/>
            <a:ext cx="4273700" cy="115705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974" y="563245"/>
            <a:ext cx="4100829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historical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reasons,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use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modiﬁcation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this ratio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called 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spc="-5" dirty="0">
                <a:solidFill>
                  <a:srgbClr val="000000"/>
                </a:solidFill>
                <a:latin typeface="Arial"/>
                <a:cs typeface="Arial"/>
              </a:rPr>
              <a:t>-statistic: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411" y="2800363"/>
            <a:ext cx="178625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dirty="0">
                <a:latin typeface="Times New Roman"/>
                <a:cs typeface="Times New Roman"/>
              </a:rPr>
              <a:t>k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# </a:t>
            </a:r>
            <a:r>
              <a:rPr sz="1200" spc="-15" dirty="0">
                <a:latin typeface="Arial"/>
                <a:cs typeface="Arial"/>
              </a:rPr>
              <a:t>of groups; </a:t>
            </a:r>
            <a:r>
              <a:rPr sz="1200" i="1" spc="25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#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obs.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953913"/>
            <a:ext cx="2771775" cy="571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4995" y="27552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" r="58460" b="24576"/>
          <a:stretch/>
        </p:blipFill>
        <p:spPr>
          <a:xfrm>
            <a:off x="1156124" y="1754544"/>
            <a:ext cx="304800" cy="223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5568" t="16526" b="-2"/>
          <a:stretch/>
        </p:blipFill>
        <p:spPr>
          <a:xfrm>
            <a:off x="1133538" y="2149475"/>
            <a:ext cx="326018" cy="247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8090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43" y="57937"/>
            <a:ext cx="42068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ANOVA </a:t>
            </a:r>
            <a:r>
              <a:rPr spc="-45" dirty="0"/>
              <a:t>compares </a:t>
            </a:r>
            <a:r>
              <a:rPr spc="-55" dirty="0"/>
              <a:t>between </a:t>
            </a:r>
            <a:r>
              <a:rPr spc="-50" dirty="0"/>
              <a:t>group </a:t>
            </a:r>
            <a:r>
              <a:rPr spc="-60" dirty="0"/>
              <a:t>variation </a:t>
            </a:r>
            <a:r>
              <a:rPr spc="-45" dirty="0"/>
              <a:t>to </a:t>
            </a:r>
            <a:r>
              <a:rPr spc="-55" dirty="0"/>
              <a:t>within </a:t>
            </a:r>
            <a:r>
              <a:rPr spc="-50" dirty="0"/>
              <a:t>group</a:t>
            </a:r>
            <a:r>
              <a:rPr spc="120" dirty="0"/>
              <a:t> </a:t>
            </a:r>
            <a:r>
              <a:rPr spc="-60" dirty="0"/>
              <a:t>variation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80135" y="701685"/>
            <a:ext cx="3047618" cy="2285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85" y="337819"/>
            <a:ext cx="962025" cy="388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3216" y="135520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Acne Score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38973" y="-14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299" y="393908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Statistic=MSG/MSE=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33650" y="33826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         )∙(n-k/k-1)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4" y="1577975"/>
            <a:ext cx="4273700" cy="115705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974" y="563245"/>
            <a:ext cx="4100829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4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historical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reasons,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use </a:t>
            </a:r>
            <a:r>
              <a:rPr sz="120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modiﬁcation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this ratio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called 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spc="-5" dirty="0">
                <a:solidFill>
                  <a:srgbClr val="000000"/>
                </a:solidFill>
                <a:latin typeface="Arial"/>
                <a:cs typeface="Arial"/>
              </a:rPr>
              <a:t>-statistic: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411" y="2800363"/>
            <a:ext cx="178625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dirty="0">
                <a:latin typeface="Times New Roman"/>
                <a:cs typeface="Times New Roman"/>
              </a:rPr>
              <a:t>k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# </a:t>
            </a:r>
            <a:r>
              <a:rPr sz="1200" spc="-15" dirty="0">
                <a:latin typeface="Arial"/>
                <a:cs typeface="Arial"/>
              </a:rPr>
              <a:t>of groups; </a:t>
            </a:r>
            <a:r>
              <a:rPr sz="1200" i="1" spc="25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#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obs.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953913"/>
            <a:ext cx="2771775" cy="571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4995" y="27552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" r="58460" b="24576"/>
          <a:stretch/>
        </p:blipFill>
        <p:spPr>
          <a:xfrm>
            <a:off x="1156124" y="1754544"/>
            <a:ext cx="304800" cy="223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5568" t="16526" b="-2"/>
          <a:stretch/>
        </p:blipFill>
        <p:spPr>
          <a:xfrm>
            <a:off x="1133538" y="2149475"/>
            <a:ext cx="326018" cy="247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52650" y="2800363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70C0"/>
                </a:solidFill>
              </a:rPr>
              <a:t>Variability between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00B050"/>
                </a:solidFill>
              </a:rPr>
              <a:t>Variability within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Total variability in the response variable.</a:t>
            </a:r>
          </a:p>
          <a:p>
            <a:endParaRPr lang="en-US" sz="1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43137" y="1882775"/>
            <a:ext cx="366713" cy="91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50229" y="2236718"/>
            <a:ext cx="307221" cy="8031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75029" y="2633017"/>
            <a:ext cx="351464" cy="621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625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05943" y="57937"/>
            <a:ext cx="42068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kern="0" spc="-30" smtClean="0"/>
              <a:t>ANOVA </a:t>
            </a:r>
            <a:r>
              <a:rPr lang="en-US" kern="0" spc="-45" smtClean="0"/>
              <a:t>compares </a:t>
            </a:r>
            <a:r>
              <a:rPr lang="en-US" kern="0" spc="-55" smtClean="0"/>
              <a:t>between </a:t>
            </a:r>
            <a:r>
              <a:rPr lang="en-US" kern="0" spc="-50" smtClean="0"/>
              <a:t>group </a:t>
            </a:r>
            <a:r>
              <a:rPr lang="en-US" kern="0" spc="-60" smtClean="0"/>
              <a:t>variation </a:t>
            </a:r>
            <a:r>
              <a:rPr lang="en-US" kern="0" spc="-45" smtClean="0"/>
              <a:t>to </a:t>
            </a:r>
            <a:r>
              <a:rPr lang="en-US" kern="0" spc="-55" smtClean="0"/>
              <a:t>within </a:t>
            </a:r>
            <a:r>
              <a:rPr lang="en-US" kern="0" spc="-50" smtClean="0"/>
              <a:t>group</a:t>
            </a:r>
            <a:r>
              <a:rPr lang="en-US" kern="0" spc="120" smtClean="0"/>
              <a:t> </a:t>
            </a:r>
            <a:r>
              <a:rPr lang="en-US" kern="0" spc="-60" smtClean="0"/>
              <a:t>variation</a:t>
            </a:r>
            <a:endParaRPr lang="en-US" kern="0" spc="-60" dirty="0"/>
          </a:p>
        </p:txBody>
      </p:sp>
      <p:sp>
        <p:nvSpPr>
          <p:cNvPr id="5" name="TextBox 4"/>
          <p:cNvSpPr txBox="1"/>
          <p:nvPr/>
        </p:nvSpPr>
        <p:spPr>
          <a:xfrm>
            <a:off x="111692" y="367872"/>
            <a:ext cx="43007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Similarities with the independent means/samples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rgbClr val="FFC000"/>
                </a:solidFill>
              </a:rPr>
              <a:t>F-statistic</a:t>
            </a:r>
            <a:r>
              <a:rPr lang="en-US" sz="1400" u="sng" dirty="0" smtClean="0"/>
              <a:t> in ANOVA: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rgbClr val="FFC000"/>
                </a:solidFill>
              </a:rPr>
              <a:t>T-statistic</a:t>
            </a:r>
            <a:r>
              <a:rPr lang="en-US" sz="1400" u="sng" dirty="0" smtClean="0"/>
              <a:t> in INDEPENDENT MEANS TEST </a:t>
            </a:r>
            <a:r>
              <a:rPr lang="en-US" sz="800" u="sng" dirty="0" smtClean="0"/>
              <a:t>(with null value=0 and </a:t>
            </a:r>
            <a:r>
              <a:rPr lang="en-US" sz="800" u="sng" dirty="0" smtClean="0"/>
              <a:t>right</a:t>
            </a:r>
            <a:r>
              <a:rPr lang="en-US" sz="800" u="sng" dirty="0" smtClean="0"/>
              <a:t> </a:t>
            </a:r>
            <a:r>
              <a:rPr lang="en-US" sz="800" u="sng" dirty="0" smtClean="0"/>
              <a:t>tailed):</a:t>
            </a:r>
            <a:endParaRPr lang="en-US" sz="1400" dirty="0"/>
          </a:p>
          <a:p>
            <a:pPr algn="just"/>
            <a:endParaRPr lang="en-US" sz="1400" b="0" i="1" dirty="0" smtClean="0">
              <a:latin typeface="Cambria Math" panose="02040503050406030204" pitchFamily="18" charset="0"/>
            </a:endParaRPr>
          </a:p>
          <a:p>
            <a:endParaRPr lang="en-US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06" y="1165716"/>
            <a:ext cx="733742" cy="2961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-133350" y="2230115"/>
                <a:ext cx="3971925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2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350" y="2230115"/>
                <a:ext cx="3971925" cy="8387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00375" y="1975183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70C0"/>
                </a:solidFill>
              </a:rPr>
              <a:t>Between group variability measure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2860" y="3122045"/>
            <a:ext cx="23050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Within group variability measure</a:t>
            </a:r>
            <a:endParaRPr lang="en-US" sz="1050" dirty="0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4093" y="2183278"/>
            <a:ext cx="781984" cy="839591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33650" y="2111375"/>
            <a:ext cx="466726" cy="18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42860" y="2952352"/>
            <a:ext cx="243216" cy="22432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-438150" y="1366014"/>
                <a:ext cx="412432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𝑀𝑆𝐺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1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𝑀𝑆𝐸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150" y="1366014"/>
                <a:ext cx="4124325" cy="26161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27955" y="887339"/>
                <a:ext cx="1290097" cy="315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𝐵𝑒𝑡𝑤𝑒𝑒𝑛</m:t>
                          </m:r>
                          <m:r>
                            <a:rPr lang="en-US" sz="7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7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𝐺𝑟𝑜𝑢𝑝</m:t>
                          </m:r>
                          <m:r>
                            <a:rPr lang="en-US" sz="7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7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𝑉𝑎𝑟𝑖𝑎𝑏𝑖𝑙𝑖𝑡𝑦</m:t>
                          </m:r>
                        </m:num>
                        <m:den>
                          <m:r>
                            <a:rPr lang="en-US" sz="7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𝑊𝑖𝑡</m:t>
                          </m:r>
                          <m:r>
                            <a:rPr lang="en-US" sz="7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7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7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7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𝐺𝑟𝑜𝑢𝑝</m:t>
                          </m:r>
                          <m:r>
                            <a:rPr lang="en-US" sz="7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7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𝑉𝑎𝑟𝑖𝑎𝑏𝑖𝑙𝑖𝑡𝑦</m:t>
                          </m:r>
                        </m:den>
                      </m:f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55" y="887339"/>
                <a:ext cx="1290097" cy="3154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877730" y="1390524"/>
            <a:ext cx="650226" cy="187451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40095" y="1044576"/>
            <a:ext cx="369755" cy="3459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78156" y="642302"/>
            <a:ext cx="143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Measure of: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85850" y="1273176"/>
            <a:ext cx="762000" cy="1173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09650" y="1886488"/>
            <a:ext cx="1143000" cy="34362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158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305943" y="57937"/>
            <a:ext cx="42068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kern="0" spc="-30" smtClean="0"/>
              <a:t>ANOVA </a:t>
            </a:r>
            <a:r>
              <a:rPr lang="en-US" kern="0" spc="-45" smtClean="0"/>
              <a:t>compares </a:t>
            </a:r>
            <a:r>
              <a:rPr lang="en-US" kern="0" spc="-55" smtClean="0"/>
              <a:t>between </a:t>
            </a:r>
            <a:r>
              <a:rPr lang="en-US" kern="0" spc="-50" smtClean="0"/>
              <a:t>group </a:t>
            </a:r>
            <a:r>
              <a:rPr lang="en-US" kern="0" spc="-60" smtClean="0"/>
              <a:t>variation </a:t>
            </a:r>
            <a:r>
              <a:rPr lang="en-US" kern="0" spc="-45" smtClean="0"/>
              <a:t>to </a:t>
            </a:r>
            <a:r>
              <a:rPr lang="en-US" kern="0" spc="-55" smtClean="0"/>
              <a:t>within </a:t>
            </a:r>
            <a:r>
              <a:rPr lang="en-US" kern="0" spc="-50" smtClean="0"/>
              <a:t>group</a:t>
            </a:r>
            <a:r>
              <a:rPr lang="en-US" kern="0" spc="120" smtClean="0"/>
              <a:t> </a:t>
            </a:r>
            <a:r>
              <a:rPr lang="en-US" kern="0" spc="-60" smtClean="0"/>
              <a:t>variation</a:t>
            </a:r>
            <a:endParaRPr lang="en-US" kern="0" spc="-6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554" y="248359"/>
                <a:ext cx="45555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b="1" dirty="0" smtClean="0"/>
              </a:p>
              <a:p>
                <a:r>
                  <a:rPr lang="en-US" sz="1400" b="1" dirty="0" smtClean="0"/>
                  <a:t>As F-statistic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𝑴𝑺𝑮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𝑴𝑺𝑬</m:t>
                    </m:r>
                  </m:oMath>
                </a14:m>
                <a:r>
                  <a:rPr lang="en-US" sz="1400" b="1" dirty="0" smtClean="0"/>
                  <a:t> ↑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P-value  ↓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More likely to reject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4" y="248359"/>
                <a:ext cx="4555558" cy="954107"/>
              </a:xfrm>
              <a:prstGeom prst="rect">
                <a:avLst/>
              </a:prstGeom>
              <a:blipFill>
                <a:blip r:embed="rId2"/>
                <a:stretch>
                  <a:fillRect l="-40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-133350" y="2834529"/>
                <a:ext cx="412432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𝑀𝑆𝐺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𝑀𝑆𝐸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350" y="2834529"/>
                <a:ext cx="4124325" cy="26161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9509" y="5179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343798"/>
            <a:ext cx="1828800" cy="8092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063836" y="2413490"/>
                <a:ext cx="653628" cy="22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𝑀𝑆𝐺</m:t>
                      </m:r>
                      <m:r>
                        <a:rPr lang="en-US" sz="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𝑀𝑆𝐸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36" y="2413490"/>
                <a:ext cx="653628" cy="221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1390650" y="2172911"/>
            <a:ext cx="152400" cy="27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619250" y="1718415"/>
                <a:ext cx="874364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700" i="1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1718415"/>
                <a:ext cx="874364" cy="2000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700212" y="1900774"/>
            <a:ext cx="152400" cy="13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6801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1450" y="282575"/>
                <a:ext cx="4038600" cy="331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🔮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/>
                  <a:t>Why would a high value for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𝑔𝑟𝑜𝑢𝑝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𝑣𝑎𝑟𝑖𝑎𝑏𝑖𝑙𝑖𝑡𝑦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𝑤𝑖𝑡h𝑖𝑛</m:t>
                          </m:r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𝑔𝑟𝑜𝑢𝑝</m:t>
                          </m:r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𝑣𝑎𝑟𝑖𝑎𝑏𝑖𝑙𝑖𝑡𝑦</m:t>
                          </m:r>
                        </m:den>
                      </m:f>
                    </m:oMath>
                  </m:oMathPara>
                </a14:m>
                <a:endParaRPr lang="en-US" sz="2800" i="1" dirty="0" smtClean="0"/>
              </a:p>
              <a:p>
                <a:r>
                  <a:rPr lang="en-US" sz="2800" dirty="0" smtClean="0"/>
                  <a:t>suggest that the population means aren’t all the same? </a:t>
                </a:r>
                <a:endParaRPr lang="en-US" sz="2800" i="1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282575"/>
                <a:ext cx="4038600" cy="3315972"/>
              </a:xfrm>
              <a:prstGeom prst="rect">
                <a:avLst/>
              </a:prstGeom>
              <a:blipFill>
                <a:blip r:embed="rId2"/>
                <a:stretch>
                  <a:fillRect l="-3017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2522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Relatively </a:t>
            </a:r>
            <a:r>
              <a:rPr spc="-65" dirty="0"/>
              <a:t>large </a:t>
            </a:r>
            <a:r>
              <a:rPr spc="-5" dirty="0"/>
              <a:t>BETWEEN </a:t>
            </a:r>
            <a:r>
              <a:rPr spc="-50" dirty="0"/>
              <a:t>group </a:t>
            </a:r>
            <a:r>
              <a:rPr spc="-60" dirty="0"/>
              <a:t>variation: </a:t>
            </a:r>
            <a:r>
              <a:rPr spc="-70" dirty="0"/>
              <a:t>there </a:t>
            </a:r>
            <a:r>
              <a:rPr spc="-80" dirty="0"/>
              <a:t>may </a:t>
            </a:r>
            <a:r>
              <a:rPr spc="-45" dirty="0"/>
              <a:t>be </a:t>
            </a:r>
            <a:r>
              <a:rPr spc="-60" dirty="0"/>
              <a:t>a</a:t>
            </a:r>
            <a:r>
              <a:rPr spc="10" dirty="0"/>
              <a:t> </a:t>
            </a:r>
            <a:r>
              <a:rPr spc="-60" dirty="0"/>
              <a:t>diﬀerence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80135" y="701685"/>
            <a:ext cx="3047618" cy="2019290"/>
          </a:xfrm>
          <a:prstGeom prst="rect">
            <a:avLst/>
          </a:prstGeom>
          <a:blipFill>
            <a:blip r:embed="rId2" cstate="print"/>
            <a:srcRect/>
            <a:stretch>
              <a:fillRect b="-1319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0500" y="300698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Fraction is ______, more likely to ______ in ANOVA.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3216" y="135520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Acne Score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8973" y="-14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85" y="337819"/>
            <a:ext cx="962025" cy="388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97" y="38307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Statistic=MSG/MSE=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33650" y="33508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         )∙(n-k/k-1)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Relatively </a:t>
            </a:r>
            <a:r>
              <a:rPr spc="-65" dirty="0"/>
              <a:t>large </a:t>
            </a:r>
            <a:r>
              <a:rPr spc="-5" dirty="0"/>
              <a:t>BETWEEN </a:t>
            </a:r>
            <a:r>
              <a:rPr spc="-50" dirty="0"/>
              <a:t>group </a:t>
            </a:r>
            <a:r>
              <a:rPr spc="-60" dirty="0"/>
              <a:t>variation: </a:t>
            </a:r>
            <a:r>
              <a:rPr spc="-70" dirty="0"/>
              <a:t>there </a:t>
            </a:r>
            <a:r>
              <a:rPr spc="-80" dirty="0"/>
              <a:t>may </a:t>
            </a:r>
            <a:r>
              <a:rPr spc="-45" dirty="0"/>
              <a:t>be </a:t>
            </a:r>
            <a:r>
              <a:rPr spc="-60" dirty="0"/>
              <a:t>a</a:t>
            </a:r>
            <a:r>
              <a:rPr spc="10" dirty="0"/>
              <a:t> </a:t>
            </a:r>
            <a:r>
              <a:rPr spc="-60" dirty="0"/>
              <a:t>diﬀerence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80135" y="701685"/>
            <a:ext cx="3047618" cy="2247890"/>
          </a:xfrm>
          <a:prstGeom prst="rect">
            <a:avLst/>
          </a:prstGeom>
          <a:blipFill>
            <a:blip r:embed="rId2" cstate="print"/>
            <a:srcRect/>
            <a:stretch>
              <a:fillRect b="-16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0500" y="300698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Fraction is ______, more likely to ______ in ANOVA.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3216" y="135520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Acne Score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8973" y="-14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85" y="337819"/>
            <a:ext cx="962025" cy="3883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597" y="38307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Statistic=MSG/MSE=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3650" y="33508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         )∙(n-k/k-1)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251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Relatively </a:t>
            </a:r>
            <a:r>
              <a:rPr spc="-65" dirty="0"/>
              <a:t>large </a:t>
            </a:r>
            <a:r>
              <a:rPr spc="-5" dirty="0"/>
              <a:t>BETWEEN </a:t>
            </a:r>
            <a:r>
              <a:rPr spc="-50" dirty="0"/>
              <a:t>group </a:t>
            </a:r>
            <a:r>
              <a:rPr spc="-60" dirty="0"/>
              <a:t>variation: </a:t>
            </a:r>
            <a:r>
              <a:rPr spc="-70" dirty="0"/>
              <a:t>there </a:t>
            </a:r>
            <a:r>
              <a:rPr spc="-80" dirty="0"/>
              <a:t>may </a:t>
            </a:r>
            <a:r>
              <a:rPr spc="-45" dirty="0"/>
              <a:t>be </a:t>
            </a:r>
            <a:r>
              <a:rPr spc="-60" dirty="0"/>
              <a:t>a</a:t>
            </a:r>
            <a:r>
              <a:rPr spc="10" dirty="0"/>
              <a:t> </a:t>
            </a:r>
            <a:r>
              <a:rPr spc="-60" dirty="0"/>
              <a:t>diﬀerence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80135" y="701685"/>
            <a:ext cx="3047618" cy="2285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3006981"/>
            <a:ext cx="461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Fraction is </a:t>
            </a:r>
            <a:r>
              <a:rPr lang="en-US" sz="1200" u="sng" dirty="0" smtClean="0"/>
              <a:t>large,</a:t>
            </a:r>
            <a:r>
              <a:rPr lang="en-US" sz="1200" dirty="0" smtClean="0"/>
              <a:t> more likely to </a:t>
            </a:r>
            <a:r>
              <a:rPr lang="en-US" sz="1200" u="sng" dirty="0" smtClean="0"/>
              <a:t>reject Ho </a:t>
            </a:r>
            <a:r>
              <a:rPr lang="en-US" sz="1200" dirty="0" smtClean="0"/>
              <a:t>in ANOVA.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216" y="135520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Acne Score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38973" y="-14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85" y="337819"/>
            <a:ext cx="962025" cy="3883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597" y="38307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Statistic=MSG/MSE=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3650" y="33508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         )∙(n-k/k-1)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282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</a:t>
            </a:r>
            <a:r>
              <a:rPr lang="en-US" sz="1600" b="1" dirty="0"/>
              <a:t>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C00000"/>
                </a:solidFill>
              </a:rPr>
              <a:t>gender</a:t>
            </a:r>
            <a:r>
              <a:rPr lang="en-US" sz="1600" b="1" dirty="0" smtClean="0"/>
              <a:t>?”</a:t>
            </a:r>
          </a:p>
        </p:txBody>
      </p:sp>
      <p:pic>
        <p:nvPicPr>
          <p:cNvPr id="10" name="Picture 2" descr="Parsing the Gender Pay G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" y="2094711"/>
            <a:ext cx="16357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3178175"/>
            <a:ext cx="377376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https://www.wsj.com/articles/parsing-the-gender-pay-gap-1542917969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450" y="4782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Numerical response variable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7795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Categorical explanatory variable </a:t>
            </a:r>
            <a:r>
              <a:rPr lang="en-US" sz="1200" b="1" i="1" u="sng" dirty="0" smtClean="0">
                <a:solidFill>
                  <a:srgbClr val="C00000"/>
                </a:solidFill>
              </a:rPr>
              <a:t>with 2 levels</a:t>
            </a:r>
            <a:endParaRPr lang="en-US" sz="1200" i="1" u="sng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050" y="1196975"/>
            <a:ext cx="1066800" cy="228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61" y="57937"/>
            <a:ext cx="402462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Relatively </a:t>
            </a:r>
            <a:r>
              <a:rPr spc="-65" dirty="0"/>
              <a:t>large </a:t>
            </a:r>
            <a:r>
              <a:rPr spc="-20" dirty="0"/>
              <a:t>WITHIN </a:t>
            </a:r>
            <a:r>
              <a:rPr spc="-50" dirty="0"/>
              <a:t>group </a:t>
            </a:r>
            <a:r>
              <a:rPr spc="-60" dirty="0"/>
              <a:t>variation: little apparent</a:t>
            </a:r>
            <a:r>
              <a:rPr spc="-30" dirty="0"/>
              <a:t> </a:t>
            </a:r>
            <a:r>
              <a:rPr spc="-60" dirty="0"/>
              <a:t>diﬀerence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80135" y="701685"/>
            <a:ext cx="3047618" cy="2019290"/>
          </a:xfrm>
          <a:prstGeom prst="rect">
            <a:avLst/>
          </a:prstGeom>
          <a:blipFill>
            <a:blip r:embed="rId2" cstate="print"/>
            <a:srcRect/>
            <a:stretch>
              <a:fillRect b="-1319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90500" y="300698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Fraction is ______, more likely to ______ in ANOVA.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3216" y="135520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Acne Score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8973" y="-14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85" y="337819"/>
            <a:ext cx="962025" cy="388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97" y="38307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Statistic=MSG/MSE=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33650" y="33508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         )∙(n-k/k-1)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61" y="57937"/>
            <a:ext cx="402462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Relatively </a:t>
            </a:r>
            <a:r>
              <a:rPr spc="-65" dirty="0"/>
              <a:t>large </a:t>
            </a:r>
            <a:r>
              <a:rPr spc="-20" dirty="0"/>
              <a:t>WITHIN </a:t>
            </a:r>
            <a:r>
              <a:rPr spc="-50" dirty="0"/>
              <a:t>group </a:t>
            </a:r>
            <a:r>
              <a:rPr spc="-60" dirty="0"/>
              <a:t>variation: little apparent</a:t>
            </a:r>
            <a:r>
              <a:rPr spc="-30" dirty="0"/>
              <a:t> </a:t>
            </a:r>
            <a:r>
              <a:rPr spc="-60" dirty="0"/>
              <a:t>diﬀerence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80135" y="701685"/>
            <a:ext cx="3047618" cy="2285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90500" y="300698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Fraction is ______, more likely to ______ in ANOVA.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3216" y="135520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Acne Score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8973" y="-14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85" y="337819"/>
            <a:ext cx="962025" cy="388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97" y="38307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Statistic=MSG/MSE=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3650" y="33508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         )∙(n-k/k-1)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294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061" y="57937"/>
            <a:ext cx="4024629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Relatively </a:t>
            </a:r>
            <a:r>
              <a:rPr spc="-65" dirty="0"/>
              <a:t>large </a:t>
            </a:r>
            <a:r>
              <a:rPr spc="-20" dirty="0"/>
              <a:t>WITHIN </a:t>
            </a:r>
            <a:r>
              <a:rPr spc="-50" dirty="0"/>
              <a:t>group </a:t>
            </a:r>
            <a:r>
              <a:rPr spc="-60" dirty="0"/>
              <a:t>variation: little apparent</a:t>
            </a:r>
            <a:r>
              <a:rPr spc="-30" dirty="0"/>
              <a:t> </a:t>
            </a:r>
            <a:r>
              <a:rPr spc="-60" dirty="0"/>
              <a:t>diﬀerence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80135" y="701685"/>
            <a:ext cx="3047618" cy="2285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3006981"/>
            <a:ext cx="461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Fraction is </a:t>
            </a:r>
            <a:r>
              <a:rPr lang="en-US" sz="1200" u="sng" dirty="0" smtClean="0"/>
              <a:t>small</a:t>
            </a:r>
            <a:r>
              <a:rPr lang="en-US" sz="1200" dirty="0" smtClean="0"/>
              <a:t>, more likely to </a:t>
            </a:r>
            <a:r>
              <a:rPr lang="en-US" sz="1200" u="sng" dirty="0" smtClean="0"/>
              <a:t>fail to reject Ho </a:t>
            </a:r>
            <a:r>
              <a:rPr lang="en-US" sz="1200" dirty="0" smtClean="0"/>
              <a:t>in ANOVA.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216" y="135520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Acne Score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38973" y="-14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85" y="337819"/>
            <a:ext cx="962025" cy="388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97" y="38307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Statistic=MSG/MSE=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3650" y="33508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         )∙(n-k/k-1)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293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35" y="356465"/>
            <a:ext cx="4415027" cy="349339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chemeClr val="tx2">
                    <a:lumMod val="20000"/>
                    <a:lumOff val="80000"/>
                  </a:schemeClr>
                </a:solidFill>
                <a:latin typeface="DejaVu Sans"/>
                <a:cs typeface="DejaVu Sans"/>
              </a:rPr>
              <a:t>Housekeeping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35" dirty="0">
                <a:solidFill>
                  <a:schemeClr val="tx2"/>
                </a:solidFill>
                <a:latin typeface="DejaVu Sans"/>
                <a:cs typeface="DejaVu Sans"/>
              </a:rPr>
              <a:t>Main </a:t>
            </a:r>
            <a:r>
              <a:rPr sz="1050" spc="-40" dirty="0" smtClean="0">
                <a:solidFill>
                  <a:schemeClr val="tx2"/>
                </a:solidFill>
                <a:latin typeface="DejaVu Sans"/>
                <a:cs typeface="DejaVu Sans"/>
              </a:rPr>
              <a:t>ideas</a:t>
            </a:r>
            <a:endParaRPr lang="en-US" sz="1050" dirty="0">
              <a:solidFill>
                <a:schemeClr val="tx2"/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Independent Means Hypothesis Testing: 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 for an Association Between a Numerical Variable and a Categorical Variable </a:t>
            </a: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 Two Levels</a:t>
            </a:r>
          </a:p>
          <a:p>
            <a:pPr marL="12700">
              <a:lnSpc>
                <a:spcPct val="100000"/>
              </a:lnSpc>
              <a:tabLst>
                <a:tab pos="167005" algn="l"/>
              </a:tabLst>
            </a:pPr>
            <a:endParaRPr lang="en-US" sz="1050" b="1" spc="-45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Problem: 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What if we want to test </a:t>
            </a:r>
            <a:r>
              <a:rPr lang="en-US"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an Association Between a Numerical Variable and a Categorical Variable </a:t>
            </a:r>
            <a:r>
              <a:rPr lang="en-US" sz="1050" b="1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 </a:t>
            </a:r>
            <a:r>
              <a:rPr lang="en-US" sz="1050" b="1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MORE THAN TWO Levels?</a:t>
            </a:r>
          </a:p>
          <a:p>
            <a:pPr marL="12700">
              <a:tabLst>
                <a:tab pos="167005" algn="l"/>
              </a:tabLst>
            </a:pPr>
            <a:r>
              <a:rPr lang="en-US" sz="1050" b="1" spc="-45" dirty="0" smtClean="0">
                <a:latin typeface="DejaVu Sans"/>
                <a:cs typeface="DejaVu Sans"/>
              </a:rPr>
              <a:t>Solution: </a:t>
            </a:r>
            <a:r>
              <a:rPr lang="en-US" sz="1050" spc="-45" dirty="0" smtClean="0">
                <a:latin typeface="DejaVu Sans"/>
                <a:cs typeface="DejaVu Sans"/>
              </a:rPr>
              <a:t>Use ANOVA!</a:t>
            </a:r>
            <a:endParaRPr lang="en-US" sz="1050" b="1" spc="-45" dirty="0" smtClean="0">
              <a:latin typeface="DejaVu Sans"/>
              <a:cs typeface="DejaVu Sans"/>
            </a:endParaRPr>
          </a:p>
          <a:p>
            <a:pPr marL="469900" lvl="2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🆕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⚙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🔮 </a:t>
            </a:r>
            <a:r>
              <a:rPr lang="en-US" sz="1050" u="sng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Why do we need ANOVA?</a:t>
            </a:r>
            <a:r>
              <a:rPr lang="en-US"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5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Comparing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means requires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care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45021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Step 1</a:t>
            </a:r>
            <a:r>
              <a:rPr lang="en-US"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: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tests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for </a:t>
            </a:r>
            <a:r>
              <a:rPr sz="1050" u="sng" spc="-5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CCCCCC"/>
                  </a:solidFill>
                </a:uFill>
                <a:latin typeface="DejaVu Sans"/>
                <a:cs typeface="DejaVu Sans"/>
              </a:rPr>
              <a:t>some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diﬀerence in means 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of </a:t>
            </a:r>
            <a:r>
              <a:rPr sz="1050" spc="-7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many  </a:t>
            </a:r>
            <a:r>
              <a:rPr sz="1050" spc="-6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diﬀerent</a:t>
            </a:r>
            <a:r>
              <a:rPr sz="1050" spc="-3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050" spc="-4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groups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⚙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👫 </a:t>
            </a:r>
            <a:r>
              <a:rPr lang="en-US" sz="1050" u="sng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How/Why does ANOVA Step 1 Work? </a:t>
            </a:r>
            <a:r>
              <a:rPr sz="1050" spc="-30" dirty="0" smtClean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ANOVA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compares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between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 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to </a:t>
            </a:r>
            <a:r>
              <a:rPr sz="1050" spc="-55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within 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group  </a:t>
            </a:r>
            <a:r>
              <a:rPr sz="1050" spc="-60" dirty="0">
                <a:solidFill>
                  <a:schemeClr val="bg1">
                    <a:lumMod val="75000"/>
                  </a:schemeClr>
                </a:solidFill>
                <a:latin typeface="DejaVu Sans"/>
                <a:cs typeface="DejaVu Sans"/>
              </a:rPr>
              <a:t>variation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469900" marR="12065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dirty="0"/>
              <a:t>🔍 </a:t>
            </a:r>
            <a:r>
              <a:rPr lang="en-US" sz="1050" spc="20" dirty="0">
                <a:latin typeface="Arial"/>
                <a:cs typeface="Arial"/>
              </a:rPr>
              <a:t>⚙ </a:t>
            </a:r>
            <a:r>
              <a:rPr lang="en-US" sz="1050" u="sng" spc="-30" dirty="0" smtClean="0">
                <a:latin typeface="DejaVu Sans"/>
                <a:cs typeface="DejaVu Sans"/>
              </a:rPr>
              <a:t>ANOVA </a:t>
            </a:r>
            <a:r>
              <a:rPr lang="en-US" sz="1050" u="sng" spc="-30" dirty="0">
                <a:latin typeface="DejaVu Sans"/>
                <a:cs typeface="DejaVu Sans"/>
              </a:rPr>
              <a:t>Step </a:t>
            </a:r>
            <a:r>
              <a:rPr lang="en-US" sz="1050" u="sng" spc="-30" dirty="0" smtClean="0">
                <a:latin typeface="DejaVu Sans"/>
                <a:cs typeface="DejaVu Sans"/>
              </a:rPr>
              <a:t>2</a:t>
            </a:r>
            <a:r>
              <a:rPr lang="en-US" sz="1050" spc="-30" dirty="0" smtClean="0">
                <a:latin typeface="DejaVu Sans"/>
                <a:cs typeface="DejaVu Sans"/>
              </a:rPr>
              <a:t>: </a:t>
            </a:r>
            <a:r>
              <a:rPr sz="1050" spc="-80" dirty="0" smtClean="0">
                <a:latin typeface="DejaVu Sans"/>
                <a:cs typeface="DejaVu Sans"/>
              </a:rPr>
              <a:t>To </a:t>
            </a:r>
            <a:r>
              <a:rPr sz="1050" spc="-60" dirty="0">
                <a:latin typeface="DejaVu Sans"/>
                <a:cs typeface="DejaVu Sans"/>
              </a:rPr>
              <a:t>identify </a:t>
            </a:r>
            <a:r>
              <a:rPr sz="1050" spc="-45" dirty="0">
                <a:latin typeface="DejaVu Sans"/>
                <a:cs typeface="DejaVu Sans"/>
              </a:rPr>
              <a:t>which </a:t>
            </a:r>
            <a:r>
              <a:rPr sz="1050" spc="-60" dirty="0">
                <a:latin typeface="DejaVu Sans"/>
                <a:cs typeface="DejaVu Sans"/>
              </a:rPr>
              <a:t>means </a:t>
            </a:r>
            <a:r>
              <a:rPr sz="1050" spc="-75" dirty="0">
                <a:latin typeface="DejaVu Sans"/>
                <a:cs typeface="DejaVu Sans"/>
              </a:rPr>
              <a:t>are </a:t>
            </a:r>
            <a:r>
              <a:rPr sz="1050" spc="-65" dirty="0">
                <a:latin typeface="DejaVu Sans"/>
                <a:cs typeface="DejaVu Sans"/>
              </a:rPr>
              <a:t>diﬀerent, </a:t>
            </a:r>
            <a:r>
              <a:rPr sz="1050" spc="-45" dirty="0">
                <a:latin typeface="DejaVu Sans"/>
                <a:cs typeface="DejaVu Sans"/>
              </a:rPr>
              <a:t>use </a:t>
            </a:r>
            <a:r>
              <a:rPr sz="1050" spc="-35" dirty="0">
                <a:latin typeface="DejaVu Sans"/>
                <a:cs typeface="DejaVu Sans"/>
              </a:rPr>
              <a:t>t-tests </a:t>
            </a:r>
            <a:r>
              <a:rPr sz="1050" spc="-50" dirty="0">
                <a:latin typeface="DejaVu Sans"/>
                <a:cs typeface="DejaVu Sans"/>
              </a:rPr>
              <a:t>and </a:t>
            </a:r>
            <a:r>
              <a:rPr sz="1050" spc="-65" dirty="0">
                <a:latin typeface="DejaVu Sans"/>
                <a:cs typeface="DejaVu Sans"/>
              </a:rPr>
              <a:t>the  </a:t>
            </a:r>
            <a:r>
              <a:rPr sz="1050" spc="-50" dirty="0">
                <a:latin typeface="DejaVu Sans"/>
                <a:cs typeface="DejaVu Sans"/>
              </a:rPr>
              <a:t>Bonferroni</a:t>
            </a:r>
            <a:r>
              <a:rPr sz="1050" spc="-35" dirty="0">
                <a:latin typeface="DejaVu Sans"/>
                <a:cs typeface="DejaVu Sans"/>
              </a:rPr>
              <a:t> </a:t>
            </a:r>
            <a:r>
              <a:rPr sz="1050" spc="-45" dirty="0">
                <a:latin typeface="DejaVu Sans"/>
                <a:cs typeface="DejaVu Sans"/>
              </a:rPr>
              <a:t>correction</a:t>
            </a:r>
            <a:endParaRPr sz="1050" dirty="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CCCCCC"/>
              </a:buClr>
              <a:buFont typeface="DejaVu Sans"/>
              <a:buAutoNum type="arabicPeriod"/>
            </a:pPr>
            <a:endParaRPr sz="17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-65" dirty="0">
                <a:solidFill>
                  <a:srgbClr val="CCDBE6"/>
                </a:solidFill>
                <a:latin typeface="DejaVu Sans"/>
                <a:cs typeface="DejaVu Sans"/>
              </a:rPr>
              <a:t>Summary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143646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38" y="1726931"/>
            <a:ext cx="1998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Step </a:t>
            </a:r>
            <a:r>
              <a:rPr lang="en-US" sz="2000" u="sng" dirty="0" smtClean="0"/>
              <a:t>2 </a:t>
            </a:r>
            <a:r>
              <a:rPr lang="en-US" sz="2000" u="sng" dirty="0"/>
              <a:t>of ANOVA</a:t>
            </a:r>
            <a:r>
              <a:rPr lang="en-US" sz="2000" dirty="0"/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121" y="2088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Step 0 of ANOVA:</a:t>
            </a:r>
            <a:r>
              <a:rPr lang="en-US" sz="2000" dirty="0" smtClean="0"/>
              <a:t> Check conditions.</a:t>
            </a:r>
            <a:endParaRPr lang="en-US" sz="2000" u="sng" dirty="0" smtClean="0"/>
          </a:p>
          <a:p>
            <a:r>
              <a:rPr lang="en-US" sz="2000" u="sng" dirty="0" smtClean="0"/>
              <a:t>Step 1 of ANOVA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Assess the following hypotheses.</a:t>
            </a:r>
          </a:p>
          <a:p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6207" y="1180361"/>
            <a:ext cx="465048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40">
              <a:lnSpc>
                <a:spcPct val="100000"/>
              </a:lnSpc>
              <a:spcBef>
                <a:spcPts val="745"/>
              </a:spcBef>
            </a:pPr>
            <a:r>
              <a:rPr lang="en-US" sz="20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9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0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44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sz="2000" i="1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89535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sz="20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	 H</a:t>
            </a:r>
            <a:r>
              <a:rPr lang="en-US" sz="9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Amongst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groups,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100" spc="-11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100" spc="-9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that 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diﬀerent </a:t>
            </a:r>
            <a:r>
              <a:rPr lang="en-US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1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740">
              <a:lnSpc>
                <a:spcPct val="100000"/>
              </a:lnSpc>
              <a:spcBef>
                <a:spcPts val="745"/>
              </a:spcBef>
            </a:pPr>
            <a:endParaRPr lang="en-US" sz="2000" baseline="9259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62053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38" y="1726931"/>
            <a:ext cx="1998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Step </a:t>
            </a:r>
            <a:r>
              <a:rPr lang="en-US" sz="2000" u="sng" dirty="0" smtClean="0"/>
              <a:t>2 </a:t>
            </a:r>
            <a:r>
              <a:rPr lang="en-US" sz="2000" u="sng" dirty="0"/>
              <a:t>of ANOVA</a:t>
            </a:r>
            <a:r>
              <a:rPr lang="en-US" sz="20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36" y="2001874"/>
            <a:ext cx="4092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we rejected Ho in Step 1…. find out </a:t>
            </a:r>
            <a:r>
              <a:rPr lang="en-US" b="1" u="sng" dirty="0" smtClean="0"/>
              <a:t>which</a:t>
            </a:r>
            <a:r>
              <a:rPr lang="en-US" dirty="0" smtClean="0"/>
              <a:t> pairs have different group means from each other.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100121" y="2088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Step 0 of ANOVA:</a:t>
            </a:r>
            <a:r>
              <a:rPr lang="en-US" sz="2000" dirty="0" smtClean="0"/>
              <a:t> Check conditions.</a:t>
            </a:r>
            <a:endParaRPr lang="en-US" sz="2000" u="sng" dirty="0" smtClean="0"/>
          </a:p>
          <a:p>
            <a:r>
              <a:rPr lang="en-US" sz="2000" u="sng" dirty="0" smtClean="0"/>
              <a:t>Step 1 of ANOVA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Assess the following hypotheses.</a:t>
            </a:r>
          </a:p>
          <a:p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6207" y="1180361"/>
            <a:ext cx="465048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40">
              <a:lnSpc>
                <a:spcPct val="100000"/>
              </a:lnSpc>
              <a:spcBef>
                <a:spcPts val="745"/>
              </a:spcBef>
            </a:pPr>
            <a:r>
              <a:rPr lang="en-US" sz="20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9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0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44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sz="2000" i="1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89535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sz="20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	 H</a:t>
            </a:r>
            <a:r>
              <a:rPr lang="en-US" sz="9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Amongst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groups,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100" spc="-11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100" spc="-9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that 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diﬀerent </a:t>
            </a:r>
            <a:r>
              <a:rPr lang="en-US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1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740">
              <a:lnSpc>
                <a:spcPct val="100000"/>
              </a:lnSpc>
              <a:spcBef>
                <a:spcPts val="745"/>
              </a:spcBef>
            </a:pPr>
            <a:endParaRPr lang="en-US" sz="2000" baseline="9259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95414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1710840"/>
            <a:ext cx="1998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Step </a:t>
            </a:r>
            <a:r>
              <a:rPr lang="en-US" sz="2000" u="sng" dirty="0" smtClean="0"/>
              <a:t>2 </a:t>
            </a:r>
            <a:r>
              <a:rPr lang="en-US" sz="2000" u="sng" dirty="0"/>
              <a:t>of ANOVA</a:t>
            </a:r>
            <a:r>
              <a:rPr lang="en-US" sz="20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48" y="1985783"/>
            <a:ext cx="462378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Post-hoc multiple pairwise comparison tests.</a:t>
            </a:r>
          </a:p>
          <a:p>
            <a:r>
              <a:rPr lang="en-US" sz="1050" dirty="0" smtClean="0"/>
              <a:t>Conduct a 2-Tailed Independent Means Test for Each Possible Mean Pair… BUT CHANGE THE FOLLOWING 3 THINGS IN EACH TEST!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247650" y="2672228"/>
            <a:ext cx="230505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</a:p>
          <a:p>
            <a:r>
              <a:rPr lang="en-US" sz="14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1400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650" y="3076897"/>
            <a:ext cx="230505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  <a:p>
            <a:r>
              <a:rPr lang="en-US" sz="14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1400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endParaRPr lang="en-US" sz="6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850" y="2696455"/>
            <a:ext cx="230505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</a:p>
          <a:p>
            <a:r>
              <a:rPr lang="en-US" sz="14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1400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endParaRPr lang="en-US" sz="6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6850" y="3076897"/>
            <a:ext cx="230505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</a:p>
          <a:p>
            <a:r>
              <a:rPr lang="en-US" sz="14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6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1400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endParaRPr lang="en-US" sz="6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265" y="2720682"/>
            <a:ext cx="230505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600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  <a:p>
            <a:r>
              <a:rPr lang="en-US" sz="14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600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1400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endParaRPr lang="en-US" sz="6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6050" y="3076046"/>
            <a:ext cx="230505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600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</a:p>
          <a:p>
            <a:r>
              <a:rPr lang="en-US" sz="14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600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1400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endParaRPr lang="en-US" sz="6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937" y="2858131"/>
            <a:ext cx="90944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43250" y="2557597"/>
            <a:ext cx="1447800" cy="1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07591" y="2501916"/>
            <a:ext cx="1477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NEXT SLIDE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100121" y="20881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Step 0 of ANOVA:</a:t>
            </a:r>
            <a:r>
              <a:rPr lang="en-US" sz="2000" dirty="0" smtClean="0"/>
              <a:t> Check conditions.</a:t>
            </a:r>
            <a:endParaRPr lang="en-US" sz="2000" u="sng" dirty="0" smtClean="0"/>
          </a:p>
          <a:p>
            <a:r>
              <a:rPr lang="en-US" sz="2000" u="sng" dirty="0" smtClean="0"/>
              <a:t>Step 1 of ANOVA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Assess the following hypotheses.</a:t>
            </a:r>
          </a:p>
          <a:p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26207" y="1180361"/>
            <a:ext cx="465048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40">
              <a:lnSpc>
                <a:spcPct val="100000"/>
              </a:lnSpc>
              <a:spcBef>
                <a:spcPts val="745"/>
              </a:spcBef>
            </a:pPr>
            <a:r>
              <a:rPr lang="en-US" sz="2000" i="1" spc="15" baseline="925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900" spc="1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lang="en-US" sz="9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-150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30" baseline="925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i="1" spc="44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10" dirty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en-US" sz="9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7" baseline="9259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900" spc="-5" dirty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sz="2000" i="1" spc="-7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89535">
              <a:lnSpc>
                <a:spcPct val="100000"/>
              </a:lnSpc>
              <a:spcBef>
                <a:spcPts val="35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sz="2000" i="1" spc="15" baseline="9259" dirty="0" smtClean="0">
                <a:latin typeface="Arial" panose="020B0604020202020204" pitchFamily="34" charset="0"/>
                <a:cs typeface="Arial" panose="020B0604020202020204" pitchFamily="34" charset="0"/>
              </a:rPr>
              <a:t>	 H</a:t>
            </a:r>
            <a:r>
              <a:rPr lang="en-US" sz="9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spc="1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baseline="925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spc="-7" baseline="92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Amongst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groups,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100" spc="-11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100" spc="-9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sz="1100" spc="-75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100" spc="-80" dirty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that  </a:t>
            </a:r>
            <a:r>
              <a:rPr lang="en-US" sz="1100" spc="-114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diﬀerent </a:t>
            </a:r>
            <a:r>
              <a:rPr lang="en-US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1100" spc="-105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1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other.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740">
              <a:lnSpc>
                <a:spcPct val="100000"/>
              </a:lnSpc>
              <a:spcBef>
                <a:spcPts val="745"/>
              </a:spcBef>
            </a:pPr>
            <a:endParaRPr lang="en-US" sz="2000" baseline="9259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75526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911" y="57937"/>
            <a:ext cx="4208780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80" dirty="0">
                <a:solidFill>
                  <a:srgbClr val="FFFFFF"/>
                </a:solidFill>
                <a:latin typeface="DejaVu Sans"/>
                <a:cs typeface="DejaVu Sans"/>
              </a:rPr>
              <a:t>To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identify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which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means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75" dirty="0">
                <a:solidFill>
                  <a:srgbClr val="FFFFFF"/>
                </a:solidFill>
                <a:latin typeface="DejaVu Sans"/>
                <a:cs typeface="DejaVu Sans"/>
              </a:rPr>
              <a:t>are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diﬀerent,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use</a:t>
            </a:r>
            <a:r>
              <a:rPr sz="105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t-tests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and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the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Bonferroni</a:t>
            </a:r>
            <a:endParaRPr sz="1050">
              <a:latin typeface="DejaVu Sans"/>
              <a:cs typeface="DejaVu Sans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050" spc="-9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050" spc="-55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5" y="7047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47650" y="592405"/>
              <a:ext cx="4114800" cy="264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5254235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52498171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190295484"/>
                        </a:ext>
                      </a:extLst>
                    </a:gridCol>
                  </a:tblGrid>
                  <a:tr h="842349"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Things that are Different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Regular Independent Means Test </a:t>
                          </a:r>
                          <a:r>
                            <a:rPr lang="en-US" sz="1050" dirty="0" smtClean="0"/>
                            <a:t>(with null value =0)</a:t>
                          </a:r>
                        </a:p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Post-hoc (ANOVA Step 2) Multiple</a:t>
                          </a:r>
                          <a:r>
                            <a:rPr lang="en-US" sz="1050" baseline="0" dirty="0" smtClean="0"/>
                            <a:t> Pairwise Comparisons Tests (do this for each one)</a:t>
                          </a:r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081943"/>
                      </a:ext>
                    </a:extLst>
                  </a:tr>
                  <a:tr h="459020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Significance Level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dirty="0"/>
                                      <m:t> 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num>
                                      <m:den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16998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endParaRPr lang="en-US" sz="1050" b="1" dirty="0" smtClean="0"/>
                        </a:p>
                        <a:p>
                          <a:endParaRPr lang="en-US" sz="1050" b="1" dirty="0" smtClean="0"/>
                        </a:p>
                        <a:p>
                          <a:endParaRPr lang="en-US" sz="1050" b="1" dirty="0" smtClean="0"/>
                        </a:p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01130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059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47650" y="592405"/>
              <a:ext cx="4114800" cy="264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5254235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52498171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190295484"/>
                        </a:ext>
                      </a:extLst>
                    </a:gridCol>
                  </a:tblGrid>
                  <a:tr h="891540"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Things that are Different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Regular Independent Means Test </a:t>
                          </a:r>
                          <a:r>
                            <a:rPr lang="en-US" sz="1050" dirty="0" smtClean="0"/>
                            <a:t>(with null value =0)</a:t>
                          </a:r>
                        </a:p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Post-hoc (ANOVA Step 2) Multiple</a:t>
                          </a:r>
                          <a:r>
                            <a:rPr lang="en-US" sz="1050" baseline="0" dirty="0" smtClean="0"/>
                            <a:t> Pairwise Comparisons Tests (do this for each one)</a:t>
                          </a:r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081943"/>
                      </a:ext>
                    </a:extLst>
                  </a:tr>
                  <a:tr h="480441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Significance Level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916" t="-186076" r="-96218" b="-2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186076" r="-1778" b="-2670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16998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 sz="1050" b="1" dirty="0" smtClean="0"/>
                        </a:p>
                        <a:p>
                          <a:endParaRPr lang="en-US" sz="1050" b="1" dirty="0" smtClean="0"/>
                        </a:p>
                        <a:p>
                          <a:endParaRPr lang="en-US" sz="1050" b="1" dirty="0" smtClean="0"/>
                        </a:p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01130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059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80295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911" y="57937"/>
            <a:ext cx="4208780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80" dirty="0">
                <a:solidFill>
                  <a:srgbClr val="FFFFFF"/>
                </a:solidFill>
                <a:latin typeface="DejaVu Sans"/>
                <a:cs typeface="DejaVu Sans"/>
              </a:rPr>
              <a:t>To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identify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which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means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75" dirty="0">
                <a:solidFill>
                  <a:srgbClr val="FFFFFF"/>
                </a:solidFill>
                <a:latin typeface="DejaVu Sans"/>
                <a:cs typeface="DejaVu Sans"/>
              </a:rPr>
              <a:t>are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diﬀerent,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use</a:t>
            </a:r>
            <a:r>
              <a:rPr sz="105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t-tests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and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the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Bonferroni</a:t>
            </a:r>
            <a:endParaRPr sz="1050">
              <a:latin typeface="DejaVu Sans"/>
              <a:cs typeface="DejaVu Sans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050" spc="-9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050" spc="-55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5" y="7047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9674448"/>
                  </p:ext>
                </p:extLst>
              </p:nvPr>
            </p:nvGraphicFramePr>
            <p:xfrm>
              <a:off x="247650" y="592405"/>
              <a:ext cx="4114800" cy="264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5254235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52498171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190295484"/>
                        </a:ext>
                      </a:extLst>
                    </a:gridCol>
                  </a:tblGrid>
                  <a:tr h="842349"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Things that are Different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Regular Independent Means Test </a:t>
                          </a:r>
                          <a:r>
                            <a:rPr lang="en-US" sz="1050" dirty="0" smtClean="0"/>
                            <a:t>(with null value =0)</a:t>
                          </a:r>
                        </a:p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Post-hoc (ANOVA Step 2) Multiple</a:t>
                          </a:r>
                          <a:r>
                            <a:rPr lang="en-US" sz="1050" baseline="0" dirty="0" smtClean="0"/>
                            <a:t> Pairwise Comparisons Tests (do this for each one)</a:t>
                          </a:r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081943"/>
                      </a:ext>
                    </a:extLst>
                  </a:tr>
                  <a:tr h="459020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Significance Level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dirty="0"/>
                                      <m:t> 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num>
                                      <m:den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16998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endParaRPr lang="en-US" sz="1050" b="1" dirty="0" smtClean="0"/>
                        </a:p>
                        <a:p>
                          <a:endParaRPr lang="en-US" sz="1050" b="1" dirty="0" smtClean="0"/>
                        </a:p>
                        <a:p>
                          <a:endParaRPr lang="en-US" sz="1050" b="1" dirty="0" smtClean="0"/>
                        </a:p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01130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059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9674448"/>
                  </p:ext>
                </p:extLst>
              </p:nvPr>
            </p:nvGraphicFramePr>
            <p:xfrm>
              <a:off x="247650" y="592405"/>
              <a:ext cx="4114800" cy="264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5254235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52498171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190295484"/>
                        </a:ext>
                      </a:extLst>
                    </a:gridCol>
                  </a:tblGrid>
                  <a:tr h="891540"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Things that are Different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Regular Independent Means Test </a:t>
                          </a:r>
                          <a:r>
                            <a:rPr lang="en-US" sz="1050" dirty="0" smtClean="0"/>
                            <a:t>(with null value =0)</a:t>
                          </a:r>
                        </a:p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Post-hoc (ANOVA Step 2) Multiple</a:t>
                          </a:r>
                          <a:r>
                            <a:rPr lang="en-US" sz="1050" baseline="0" dirty="0" smtClean="0"/>
                            <a:t> Pairwise Comparisons Tests (do this for each one)</a:t>
                          </a:r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081943"/>
                      </a:ext>
                    </a:extLst>
                  </a:tr>
                  <a:tr h="480441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Significance Level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916" t="-186076" r="-96218" b="-2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186076" r="-1778" b="-2670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16998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 sz="1050" b="1" dirty="0" smtClean="0"/>
                        </a:p>
                        <a:p>
                          <a:endParaRPr lang="en-US" sz="1050" b="1" dirty="0" smtClean="0"/>
                        </a:p>
                        <a:p>
                          <a:endParaRPr lang="en-US" sz="1050" b="1" dirty="0" smtClean="0"/>
                        </a:p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01130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05936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686050" y="1577975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38350" y="225214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Step 1 of ANOVA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26477" y="233836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number of pairings of means</a:t>
            </a:r>
          </a:p>
          <a:p>
            <a:endParaRPr lang="en-US" sz="1200" dirty="0"/>
          </a:p>
          <a:p>
            <a:r>
              <a:rPr lang="en-US" sz="1200" dirty="0" smtClean="0"/>
              <a:t>k=# of groups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95650" y="2097431"/>
            <a:ext cx="533400" cy="33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3739832" y="1627211"/>
            <a:ext cx="247651" cy="6927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0339" y="172279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Bonferroni</a:t>
            </a:r>
            <a:r>
              <a:rPr lang="en-US" b="1" dirty="0" smtClean="0"/>
              <a:t> Correction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408301" y="1653370"/>
            <a:ext cx="762000" cy="25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4245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911" y="57937"/>
            <a:ext cx="4208780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80" dirty="0">
                <a:solidFill>
                  <a:srgbClr val="FFFFFF"/>
                </a:solidFill>
                <a:latin typeface="DejaVu Sans"/>
                <a:cs typeface="DejaVu Sans"/>
              </a:rPr>
              <a:t>To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identify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which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means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75" dirty="0">
                <a:solidFill>
                  <a:srgbClr val="FFFFFF"/>
                </a:solidFill>
                <a:latin typeface="DejaVu Sans"/>
                <a:cs typeface="DejaVu Sans"/>
              </a:rPr>
              <a:t>are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diﬀerent,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use</a:t>
            </a:r>
            <a:r>
              <a:rPr sz="105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t-tests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and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the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Bonferroni</a:t>
            </a:r>
            <a:endParaRPr sz="1050">
              <a:latin typeface="DejaVu Sans"/>
              <a:cs typeface="DejaVu Sans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050" spc="-9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050" spc="-55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5" y="7047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053336"/>
                  </p:ext>
                </p:extLst>
              </p:nvPr>
            </p:nvGraphicFramePr>
            <p:xfrm>
              <a:off x="247650" y="592405"/>
              <a:ext cx="4114800" cy="26584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5254235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52498171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190295484"/>
                        </a:ext>
                      </a:extLst>
                    </a:gridCol>
                  </a:tblGrid>
                  <a:tr h="842349"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Things that are Different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Regular Independent Means Test </a:t>
                          </a:r>
                          <a:r>
                            <a:rPr lang="en-US" sz="900" dirty="0" smtClean="0"/>
                            <a:t>(with null value =0)</a:t>
                          </a:r>
                          <a:endParaRPr lang="en-US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Post-hoc (ANOVA Step 2) Multiple</a:t>
                          </a:r>
                          <a:r>
                            <a:rPr lang="en-US" sz="1050" baseline="0" dirty="0" smtClean="0"/>
                            <a:t> Pairwise Comparisons Tests (do this for each one)</a:t>
                          </a:r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081943"/>
                      </a:ext>
                    </a:extLst>
                  </a:tr>
                  <a:tr h="459020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Significance Level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dirty="0"/>
                                      <m:t> 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num>
                                      <m:den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16998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T-Statistics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105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05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05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105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05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05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  <m:t>−0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05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𝑀𝑆𝐸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05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𝑀𝑆𝐸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01130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059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053336"/>
                  </p:ext>
                </p:extLst>
              </p:nvPr>
            </p:nvGraphicFramePr>
            <p:xfrm>
              <a:off x="247650" y="592405"/>
              <a:ext cx="4114800" cy="26584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5254235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52498171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190295484"/>
                        </a:ext>
                      </a:extLst>
                    </a:gridCol>
                  </a:tblGrid>
                  <a:tr h="891540"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Things that are Different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Regular Independent Means Test </a:t>
                          </a:r>
                          <a:r>
                            <a:rPr lang="en-US" sz="900" dirty="0" smtClean="0"/>
                            <a:t>(with null value =0)</a:t>
                          </a:r>
                          <a:endParaRPr lang="en-US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Post-hoc (ANOVA Step 2) Multiple</a:t>
                          </a:r>
                          <a:r>
                            <a:rPr lang="en-US" sz="1050" baseline="0" dirty="0" smtClean="0"/>
                            <a:t> Pairwise Comparisons Tests (do this for each one)</a:t>
                          </a:r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081943"/>
                      </a:ext>
                    </a:extLst>
                  </a:tr>
                  <a:tr h="480441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Significance Level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916" t="-187342" r="-96218" b="-2696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187342" r="-1778" b="-2696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169983"/>
                      </a:ext>
                    </a:extLst>
                  </a:tr>
                  <a:tr h="748094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T-Statistics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916" t="-184553" r="-96218" b="-7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184553" r="-1778" b="-73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1130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059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96756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</a:t>
            </a:r>
            <a:r>
              <a:rPr lang="en-US" sz="1600" b="1" dirty="0"/>
              <a:t>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C00000"/>
                </a:solidFill>
              </a:rPr>
              <a:t>gender</a:t>
            </a:r>
            <a:r>
              <a:rPr lang="en-US" sz="1600" b="1" dirty="0" smtClean="0"/>
              <a:t>?”</a:t>
            </a:r>
          </a:p>
        </p:txBody>
      </p:sp>
      <p:pic>
        <p:nvPicPr>
          <p:cNvPr id="10" name="Picture 2" descr="Parsing the Gender Pay G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" y="2094711"/>
            <a:ext cx="16357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3178175"/>
            <a:ext cx="377376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https://www.wsj.com/articles/parsing-the-gender-pay-gap-1542917969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450" y="4782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Numerical response variable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7795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Categorical explanatory variable </a:t>
            </a:r>
            <a:r>
              <a:rPr lang="en-US" sz="1200" b="1" i="1" u="sng" dirty="0" smtClean="0">
                <a:solidFill>
                  <a:srgbClr val="C00000"/>
                </a:solidFill>
              </a:rPr>
              <a:t>with 2 levels</a:t>
            </a:r>
            <a:endParaRPr lang="en-US" sz="1200" i="1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66850" y="1349375"/>
            <a:ext cx="13716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1"/>
          </p:cNvCxnSpPr>
          <p:nvPr/>
        </p:nvCxnSpPr>
        <p:spPr>
          <a:xfrm>
            <a:off x="3219450" y="709048"/>
            <a:ext cx="76200" cy="82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38450" y="1577975"/>
            <a:ext cx="167640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Independent Means Hypothesis Test</a:t>
            </a:r>
          </a:p>
          <a:p>
            <a:r>
              <a:rPr lang="en-US" sz="1050" b="1" dirty="0" smtClean="0"/>
              <a:t>*provided necessary conditions are met </a:t>
            </a:r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400050" y="1196975"/>
            <a:ext cx="1066800" cy="228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853656" y="2818516"/>
                <a:ext cx="1535612" cy="365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𝑚𝑎𝑙𝑒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𝑓𝑒𝑚𝑎𝑙𝑒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1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𝑚𝑎𝑙𝑒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𝑓𝑒𝑚𝑎𝑙𝑒</m:t>
                          </m:r>
                        </m:sub>
                      </m:sSub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56" y="2818516"/>
                <a:ext cx="1535612" cy="365613"/>
              </a:xfrm>
              <a:prstGeom prst="rect">
                <a:avLst/>
              </a:prstGeom>
              <a:blipFill>
                <a:blip r:embed="rId3"/>
                <a:stretch>
                  <a:fillRect l="-1181" r="-1181"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895718" y="3171250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502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911" y="57937"/>
            <a:ext cx="4208780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80" dirty="0">
                <a:solidFill>
                  <a:srgbClr val="FFFFFF"/>
                </a:solidFill>
                <a:latin typeface="DejaVu Sans"/>
                <a:cs typeface="DejaVu Sans"/>
              </a:rPr>
              <a:t>To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identify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which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means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75" dirty="0">
                <a:solidFill>
                  <a:srgbClr val="FFFFFF"/>
                </a:solidFill>
                <a:latin typeface="DejaVu Sans"/>
                <a:cs typeface="DejaVu Sans"/>
              </a:rPr>
              <a:t>are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diﬀerent,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use</a:t>
            </a:r>
            <a:r>
              <a:rPr sz="1050" spc="-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t-tests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and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the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Bonferroni</a:t>
            </a:r>
            <a:endParaRPr sz="1050">
              <a:latin typeface="DejaVu Sans"/>
              <a:cs typeface="DejaVu Sans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050" spc="-90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050" spc="5" dirty="0">
                <a:solidFill>
                  <a:srgbClr val="FFFFFF"/>
                </a:solidFill>
                <a:latin typeface="DejaVu Sans"/>
                <a:cs typeface="DejaVu Sans"/>
              </a:rPr>
              <a:t>c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050" spc="-55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5" y="7047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229721"/>
                  </p:ext>
                </p:extLst>
              </p:nvPr>
            </p:nvGraphicFramePr>
            <p:xfrm>
              <a:off x="247650" y="592405"/>
              <a:ext cx="4114800" cy="273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5254235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52498171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190295484"/>
                        </a:ext>
                      </a:extLst>
                    </a:gridCol>
                  </a:tblGrid>
                  <a:tr h="842349"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Things that are Different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Regular Independent Means Test </a:t>
                          </a:r>
                          <a:r>
                            <a:rPr lang="en-US" sz="1050" dirty="0" smtClean="0"/>
                            <a:t>(with null value =0)</a:t>
                          </a:r>
                        </a:p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Post-hoc (ANOVA Step 2) Multiple</a:t>
                          </a:r>
                          <a:r>
                            <a:rPr lang="en-US" sz="1050" baseline="0" dirty="0" smtClean="0"/>
                            <a:t> Pairwise Comparisons Tests (do this for each one)</a:t>
                          </a:r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081943"/>
                      </a:ext>
                    </a:extLst>
                  </a:tr>
                  <a:tr h="459020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Significance Level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dirty="0"/>
                                      <m:t> 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num>
                                      <m:den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16998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T-Statistics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  <m:t>−0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𝑀𝑆𝐸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05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05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𝑀𝑆𝐸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011303"/>
                      </a:ext>
                    </a:extLst>
                  </a:tr>
                  <a:tr h="538339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Degrees of Freedom to use in T-distribution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105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</m:oMath>
                          </a14:m>
                          <a:r>
                            <a:rPr lang="en-US" sz="105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1050" dirty="0" smtClean="0"/>
                            <a:t>)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  <m:t>𝑑𝑓</m:t>
                                    </m:r>
                                  </m:e>
                                  <m:sub>
                                    <m:r>
                                      <a:rPr lang="en-US" sz="105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05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050" dirty="0" smtClean="0"/>
                        </a:p>
                        <a:p>
                          <a:pPr marL="171450" marR="0" lvl="0" indent="-17145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800" dirty="0" smtClean="0"/>
                            <a:t>n=total number of observations</a:t>
                          </a:r>
                        </a:p>
                        <a:p>
                          <a:pPr marL="171450" marR="0" lvl="0" indent="-17145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800" dirty="0" smtClean="0"/>
                            <a:t>k=# of groups</a:t>
                          </a:r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0593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229721"/>
                  </p:ext>
                </p:extLst>
              </p:nvPr>
            </p:nvGraphicFramePr>
            <p:xfrm>
              <a:off x="247650" y="592405"/>
              <a:ext cx="4114800" cy="27372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5254235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52498171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190295484"/>
                        </a:ext>
                      </a:extLst>
                    </a:gridCol>
                  </a:tblGrid>
                  <a:tr h="891540"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Things that are Different</a:t>
                          </a:r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dirty="0" smtClean="0"/>
                            <a:t>Regular Independent Means Test </a:t>
                          </a:r>
                          <a:r>
                            <a:rPr lang="en-US" sz="1050" dirty="0" smtClean="0"/>
                            <a:t>(with null value =0)</a:t>
                          </a:r>
                        </a:p>
                        <a:p>
                          <a:endParaRPr lang="en-US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 smtClean="0"/>
                            <a:t>Post-hoc (ANOVA Step 2) Multiple</a:t>
                          </a:r>
                          <a:r>
                            <a:rPr lang="en-US" sz="1050" baseline="0" dirty="0" smtClean="0"/>
                            <a:t> Pairwise Comparisons Tests (do this for each one)</a:t>
                          </a:r>
                          <a:endParaRPr lang="en-US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081943"/>
                      </a:ext>
                    </a:extLst>
                  </a:tr>
                  <a:tr h="480441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Significance Level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916" t="-187342" r="-96218" b="-287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187342" r="-1778" b="-287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169983"/>
                      </a:ext>
                    </a:extLst>
                  </a:tr>
                  <a:tr h="748094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T-Statistics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916" t="-184553" r="-96218" b="-84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184553" r="-1778" b="-84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11303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r>
                            <a:rPr lang="en-US" sz="1050" b="1" dirty="0" smtClean="0"/>
                            <a:t>Degrees of Freedom to use in T-distribution</a:t>
                          </a:r>
                          <a:endParaRPr lang="en-US" sz="10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916" t="-346535" r="-96218" b="-2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89" t="-346535" r="-1778" b="-2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0059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61558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3" y="1120775"/>
            <a:ext cx="4655339" cy="1163016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21" idx="1"/>
          </p:cNvCxnSpPr>
          <p:nvPr/>
        </p:nvCxnSpPr>
        <p:spPr>
          <a:xfrm flipV="1">
            <a:off x="1162050" y="878826"/>
            <a:ext cx="1066800" cy="775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735301"/>
            <a:ext cx="2366141" cy="2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6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008634"/>
            <a:ext cx="4222115" cy="253365"/>
          </a:xfrm>
          <a:prstGeom prst="rect">
            <a:avLst/>
          </a:prstGeom>
          <a:solidFill>
            <a:srgbClr val="007784"/>
          </a:solidFill>
        </p:spPr>
        <p:txBody>
          <a:bodyPr vert="horz" wrap="square" lIns="0" tIns="2794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20"/>
              </a:spcBef>
            </a:pPr>
            <a:r>
              <a:rPr sz="1050" spc="-40" dirty="0">
                <a:solidFill>
                  <a:srgbClr val="FFFFFF"/>
                </a:solidFill>
                <a:latin typeface="DejaVu Sans"/>
                <a:cs typeface="DejaVu Sans"/>
              </a:rPr>
              <a:t>Application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exercise: </a:t>
            </a:r>
            <a:r>
              <a:rPr sz="1050" spc="-55" dirty="0">
                <a:solidFill>
                  <a:srgbClr val="FFFFFF"/>
                </a:solidFill>
                <a:latin typeface="DejaVu Sans"/>
                <a:cs typeface="DejaVu Sans"/>
              </a:rPr>
              <a:t>4.4</a:t>
            </a:r>
            <a:r>
              <a:rPr sz="1050" spc="-19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0" dirty="0">
                <a:solidFill>
                  <a:srgbClr val="FFFFFF"/>
                </a:solidFill>
                <a:latin typeface="DejaVu Sans"/>
                <a:cs typeface="DejaVu Sans"/>
              </a:rPr>
              <a:t>ANOVA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261491"/>
            <a:ext cx="4222115" cy="274955"/>
          </a:xfrm>
          <a:prstGeom prst="rect">
            <a:avLst/>
          </a:prstGeom>
          <a:solidFill>
            <a:srgbClr val="D6E9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0"/>
              </a:spcBef>
            </a:pPr>
            <a:r>
              <a:rPr sz="1200" spc="-50" dirty="0">
                <a:latin typeface="Arial"/>
                <a:cs typeface="Arial"/>
              </a:rPr>
              <a:t>See </a:t>
            </a:r>
            <a:r>
              <a:rPr sz="1200" spc="-20" dirty="0">
                <a:latin typeface="Arial"/>
                <a:cs typeface="Arial"/>
              </a:rPr>
              <a:t>the course </a:t>
            </a:r>
            <a:r>
              <a:rPr sz="1200" spc="-15" dirty="0">
                <a:latin typeface="Arial"/>
                <a:cs typeface="Arial"/>
              </a:rPr>
              <a:t>webpage </a:t>
            </a:r>
            <a:r>
              <a:rPr sz="1200" spc="-20" dirty="0">
                <a:latin typeface="Arial"/>
                <a:cs typeface="Arial"/>
              </a:rPr>
              <a:t>for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details.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</a:t>
            </a:r>
            <a:r>
              <a:rPr lang="en-US" sz="1600" b="1" dirty="0"/>
              <a:t>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C00000"/>
                </a:solidFill>
              </a:rPr>
              <a:t>gender</a:t>
            </a:r>
            <a:r>
              <a:rPr lang="en-US" sz="1600" b="1" dirty="0" smtClean="0"/>
              <a:t>?”</a:t>
            </a:r>
          </a:p>
        </p:txBody>
      </p:sp>
      <p:pic>
        <p:nvPicPr>
          <p:cNvPr id="10" name="Picture 2" descr="Parsing the Gender Pay G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" y="2094711"/>
            <a:ext cx="16357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3178175"/>
            <a:ext cx="377376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https://www.wsj.com/articles/parsing-the-gender-pay-gap-1542917969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450" y="4782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Numerical response variable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7795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Categorical explanatory variable </a:t>
            </a:r>
            <a:r>
              <a:rPr lang="en-US" sz="1200" b="1" i="1" u="sng" dirty="0" smtClean="0">
                <a:solidFill>
                  <a:srgbClr val="C00000"/>
                </a:solidFill>
              </a:rPr>
              <a:t>with 2 levels</a:t>
            </a:r>
            <a:endParaRPr lang="en-US" sz="1200" i="1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66850" y="1349375"/>
            <a:ext cx="13716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1"/>
          </p:cNvCxnSpPr>
          <p:nvPr/>
        </p:nvCxnSpPr>
        <p:spPr>
          <a:xfrm>
            <a:off x="3219450" y="709048"/>
            <a:ext cx="76200" cy="82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38450" y="1577975"/>
            <a:ext cx="167640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Independent Means Hypothesis Test</a:t>
            </a:r>
          </a:p>
          <a:p>
            <a:r>
              <a:rPr lang="en-US" sz="1050" b="1" dirty="0" smtClean="0"/>
              <a:t>*provided necessary conditions are met </a:t>
            </a:r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400050" y="1196975"/>
            <a:ext cx="1066800" cy="228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853656" y="2818516"/>
                <a:ext cx="1535612" cy="365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𝑚𝑎𝑙𝑒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𝑓𝑒𝑚𝑎𝑙𝑒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1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𝑚𝑎𝑙𝑒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𝑓𝑒𝑚𝑎𝑙𝑒</m:t>
                          </m:r>
                        </m:sub>
                      </m:sSub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56" y="2818516"/>
                <a:ext cx="1535612" cy="365613"/>
              </a:xfrm>
              <a:prstGeom prst="rect">
                <a:avLst/>
              </a:prstGeom>
              <a:blipFill>
                <a:blip r:embed="rId3"/>
                <a:stretch>
                  <a:fillRect l="-1181" r="-1181"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3768" y="2816115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association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773768" y="3019873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Association</a:t>
            </a:r>
            <a:endParaRPr lang="en-US" sz="9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11494" y="2931531"/>
            <a:ext cx="251071" cy="7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06173" y="3121166"/>
            <a:ext cx="251071" cy="7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95718" y="3171250"/>
            <a:ext cx="685800" cy="26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</a:t>
            </a:r>
            <a:r>
              <a:rPr lang="en-US" sz="1100" dirty="0" smtClean="0"/>
              <a:t>=0.05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24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575"/>
            <a:ext cx="472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“</a:t>
            </a:r>
            <a:r>
              <a:rPr lang="en-US" sz="1600" b="1" dirty="0"/>
              <a:t>Is there an association between </a:t>
            </a:r>
            <a:r>
              <a:rPr lang="en-US" sz="1600" b="1" dirty="0">
                <a:solidFill>
                  <a:srgbClr val="0070C0"/>
                </a:solidFill>
              </a:rPr>
              <a:t>income</a:t>
            </a:r>
            <a:r>
              <a:rPr lang="en-US" sz="1600" b="1" dirty="0"/>
              <a:t> and </a:t>
            </a:r>
            <a:r>
              <a:rPr lang="en-US" sz="1600" b="1" dirty="0" smtClean="0">
                <a:solidFill>
                  <a:srgbClr val="00B050"/>
                </a:solidFill>
              </a:rPr>
              <a:t>political affiliation</a:t>
            </a:r>
            <a:r>
              <a:rPr lang="en-US" sz="1600" b="1" dirty="0" smtClean="0"/>
              <a:t>?”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450" y="4782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Numerical response variable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7795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Categorical explanatory variable </a:t>
            </a:r>
            <a:r>
              <a:rPr lang="en-US" sz="1200" b="1" i="1" u="sng" dirty="0" smtClean="0">
                <a:solidFill>
                  <a:srgbClr val="00B050"/>
                </a:solidFill>
              </a:rPr>
              <a:t>with &gt;2 levels</a:t>
            </a:r>
            <a:endParaRPr lang="en-US" sz="1200" i="1" u="sng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 result for political par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0" y="1922908"/>
            <a:ext cx="2122260" cy="14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050" y="1196975"/>
            <a:ext cx="1066800" cy="228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5327</TotalTime>
  <Words>3954</Words>
  <Application>Microsoft Office PowerPoint</Application>
  <PresentationFormat>Custom</PresentationFormat>
  <Paragraphs>644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Cambria Math</vt:lpstr>
      <vt:lpstr>DejaVu Sans</vt:lpstr>
      <vt:lpstr>DejaVu Serif</vt:lpstr>
      <vt:lpstr>Times New Roman</vt:lpstr>
      <vt:lpstr>Office Theme</vt:lpstr>
      <vt:lpstr>PowerPoint Presentation</vt:lpstr>
      <vt:lpstr>Outline</vt:lpstr>
      <vt:lpstr>Announcements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PowerPoint Presentation</vt:lpstr>
      <vt:lpstr>NEWS FLASH! Jelly beans rumored to cause acne!!!</vt:lpstr>
      <vt:lpstr>NEWS FLASH! Jelly beans rumored to cause acne!!!</vt:lpstr>
      <vt:lpstr>NEWS FLASH! Jelly beans rumored to cause acne!!!</vt:lpstr>
      <vt:lpstr>NEWS FLASH! Jelly beans rumored to cause acne!!!</vt:lpstr>
      <vt:lpstr>NEWS FLASH! Now they’re saying that it’s only a certain color of jelly bean that causes acne!!!</vt:lpstr>
      <vt:lpstr>NEWS FLASH! Now they’re saying that it’s only a certain color of jelly bean that causes acne!!!</vt:lpstr>
      <vt:lpstr>Suppose α = 0.05. What is the probability of making a Type 1  error (aka: rejecting a null hypothesis like</vt:lpstr>
      <vt:lpstr>Suppose α = 0.05. What is the probability of making a Type 1  error (aka: rejecting a null hypothesis like</vt:lpstr>
      <vt:lpstr>Suppose we want to test 20 different colors of jelly beans  versus a placebo with hypotheses like</vt:lpstr>
      <vt:lpstr>Suppose we want to test 20 different colors of jelly beans  versus a placebo with hypotheses like</vt:lpstr>
      <vt:lpstr>Suppose we want to test 20 different colors of jelly beans  versus a placebo with hypotheses like</vt:lpstr>
      <vt:lpstr>Outline</vt:lpstr>
      <vt:lpstr>Outline</vt:lpstr>
      <vt:lpstr>Outline</vt:lpstr>
      <vt:lpstr>PowerPoint Presentation</vt:lpstr>
      <vt:lpstr>PowerPoint Presentation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PowerPoint Presentation</vt:lpstr>
      <vt:lpstr>Outline</vt:lpstr>
      <vt:lpstr>PowerPoint Presentation</vt:lpstr>
      <vt:lpstr>PowerPoint Presentation</vt:lpstr>
      <vt:lpstr>Outline</vt:lpstr>
      <vt:lpstr>PowerPoint Presentation</vt:lpstr>
      <vt:lpstr>Outline</vt:lpstr>
      <vt:lpstr>For historical reasons, we use a modiﬁcation of this ratio called  the F-statistic:</vt:lpstr>
      <vt:lpstr>ANOVA compares between group variation to within group variation</vt:lpstr>
      <vt:lpstr>For historical reasons, we use a modiﬁcation of this ratio called  the F-statistic:</vt:lpstr>
      <vt:lpstr>PowerPoint Presentation</vt:lpstr>
      <vt:lpstr>PowerPoint Presentation</vt:lpstr>
      <vt:lpstr>Outline</vt:lpstr>
      <vt:lpstr>Relatively large BETWEEN group variation: there may be a diﬀerence</vt:lpstr>
      <vt:lpstr>Relatively large BETWEEN group variation: there may be a diﬀerence</vt:lpstr>
      <vt:lpstr>Relatively large BETWEEN group variation: there may be a diﬀerence</vt:lpstr>
      <vt:lpstr>Relatively large WITHIN group variation: little apparent diﬀerence</vt:lpstr>
      <vt:lpstr>Relatively large WITHIN group variation: little apparent diﬀerence</vt:lpstr>
      <vt:lpstr>Relatively large WITHIN group variation: little apparent diﬀerence</vt:lpstr>
      <vt:lpstr>Outline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Inference for numerical data - 4. ANOVA</dc:title>
  <dc:creator>Sta 101 - Spring 2016</dc:creator>
  <cp:lastModifiedBy>Dr Victoria Ellison, Ph.D.</cp:lastModifiedBy>
  <cp:revision>71</cp:revision>
  <cp:lastPrinted>2019-03-06T19:22:21Z</cp:lastPrinted>
  <dcterms:created xsi:type="dcterms:W3CDTF">2018-10-18T22:28:06Z</dcterms:created>
  <dcterms:modified xsi:type="dcterms:W3CDTF">2019-03-07T17:12:29Z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2016-03-09T00:00:00Z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2018-10-18T00:00:00Z</vt:filetime>
  </property>
</Properties>
</file>