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3"/>
  </p:notesMasterIdLst>
  <p:handoutMasterIdLst>
    <p:handoutMasterId r:id="rId74"/>
  </p:handoutMasterIdLst>
  <p:sldIdLst>
    <p:sldId id="256" r:id="rId2"/>
    <p:sldId id="334" r:id="rId3"/>
    <p:sldId id="308" r:id="rId4"/>
    <p:sldId id="315" r:id="rId5"/>
    <p:sldId id="316" r:id="rId6"/>
    <p:sldId id="317" r:id="rId7"/>
    <p:sldId id="314" r:id="rId8"/>
    <p:sldId id="318" r:id="rId9"/>
    <p:sldId id="319" r:id="rId10"/>
    <p:sldId id="313" r:id="rId11"/>
    <p:sldId id="337" r:id="rId12"/>
    <p:sldId id="338" r:id="rId13"/>
    <p:sldId id="324" r:id="rId14"/>
    <p:sldId id="325" r:id="rId15"/>
    <p:sldId id="310" r:id="rId16"/>
    <p:sldId id="309" r:id="rId17"/>
    <p:sldId id="321" r:id="rId18"/>
    <p:sldId id="320" r:id="rId19"/>
    <p:sldId id="326" r:id="rId20"/>
    <p:sldId id="335" r:id="rId21"/>
    <p:sldId id="327" r:id="rId22"/>
    <p:sldId id="261" r:id="rId23"/>
    <p:sldId id="329" r:id="rId24"/>
    <p:sldId id="330" r:id="rId25"/>
    <p:sldId id="331" r:id="rId26"/>
    <p:sldId id="332" r:id="rId27"/>
    <p:sldId id="262" r:id="rId28"/>
    <p:sldId id="263" r:id="rId29"/>
    <p:sldId id="333" r:id="rId30"/>
    <p:sldId id="264" r:id="rId31"/>
    <p:sldId id="265" r:id="rId32"/>
    <p:sldId id="336" r:id="rId33"/>
    <p:sldId id="339" r:id="rId34"/>
    <p:sldId id="340" r:id="rId35"/>
    <p:sldId id="298" r:id="rId36"/>
    <p:sldId id="341" r:id="rId37"/>
    <p:sldId id="343" r:id="rId38"/>
    <p:sldId id="344" r:id="rId39"/>
    <p:sldId id="345" r:id="rId40"/>
    <p:sldId id="346" r:id="rId41"/>
    <p:sldId id="347" r:id="rId42"/>
    <p:sldId id="299" r:id="rId43"/>
    <p:sldId id="301" r:id="rId44"/>
    <p:sldId id="349" r:id="rId45"/>
    <p:sldId id="348" r:id="rId46"/>
    <p:sldId id="350" r:id="rId47"/>
    <p:sldId id="351" r:id="rId48"/>
    <p:sldId id="357" r:id="rId49"/>
    <p:sldId id="358" r:id="rId50"/>
    <p:sldId id="362" r:id="rId51"/>
    <p:sldId id="352" r:id="rId52"/>
    <p:sldId id="278" r:id="rId53"/>
    <p:sldId id="353" r:id="rId54"/>
    <p:sldId id="354" r:id="rId55"/>
    <p:sldId id="280" r:id="rId56"/>
    <p:sldId id="282" r:id="rId57"/>
    <p:sldId id="281" r:id="rId58"/>
    <p:sldId id="364" r:id="rId59"/>
    <p:sldId id="365" r:id="rId60"/>
    <p:sldId id="366" r:id="rId61"/>
    <p:sldId id="355" r:id="rId62"/>
    <p:sldId id="356" r:id="rId63"/>
    <p:sldId id="306" r:id="rId64"/>
    <p:sldId id="289" r:id="rId65"/>
    <p:sldId id="359" r:id="rId66"/>
    <p:sldId id="303" r:id="rId67"/>
    <p:sldId id="290" r:id="rId68"/>
    <p:sldId id="361" r:id="rId69"/>
    <p:sldId id="304" r:id="rId70"/>
    <p:sldId id="291" r:id="rId71"/>
    <p:sldId id="297" r:id="rId72"/>
  </p:sldIdLst>
  <p:sldSz cx="4610100" cy="346075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724" y="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775" y="0"/>
            <a:ext cx="4160838" cy="366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31EDB-5FAF-432E-9BDA-7F24F5A1054E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775" y="6948488"/>
            <a:ext cx="4160838" cy="366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8F309-4A45-40AC-9192-0D9912738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34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159198" cy="365761"/>
          </a:xfrm>
          <a:prstGeom prst="rect">
            <a:avLst/>
          </a:prstGeom>
        </p:spPr>
        <p:txBody>
          <a:bodyPr vert="horz" lIns="191649" tIns="95825" rIns="191649" bIns="95825" rtlCol="0"/>
          <a:lstStyle>
            <a:lvl1pPr algn="l">
              <a:defRPr sz="25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698" y="0"/>
            <a:ext cx="4159198" cy="365761"/>
          </a:xfrm>
          <a:prstGeom prst="rect">
            <a:avLst/>
          </a:prstGeom>
        </p:spPr>
        <p:txBody>
          <a:bodyPr vert="horz" lIns="191649" tIns="95825" rIns="191649" bIns="95825" rtlCol="0"/>
          <a:lstStyle>
            <a:lvl1pPr algn="r">
              <a:defRPr sz="2500"/>
            </a:lvl1pPr>
          </a:lstStyle>
          <a:p>
            <a:fld id="{742589F8-FC9B-4883-9CE2-CF366BAA1780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7538" y="915988"/>
            <a:ext cx="3286125" cy="2466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91649" tIns="95825" rIns="191649" bIns="958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58798" y="3520022"/>
            <a:ext cx="7683605" cy="2882456"/>
          </a:xfrm>
          <a:prstGeom prst="rect">
            <a:avLst/>
          </a:prstGeom>
        </p:spPr>
        <p:txBody>
          <a:bodyPr vert="horz" lIns="191649" tIns="95825" rIns="191649" bIns="95825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949442"/>
            <a:ext cx="4159198" cy="365759"/>
          </a:xfrm>
          <a:prstGeom prst="rect">
            <a:avLst/>
          </a:prstGeom>
        </p:spPr>
        <p:txBody>
          <a:bodyPr vert="horz" lIns="191649" tIns="95825" rIns="191649" bIns="95825" rtlCol="0" anchor="b"/>
          <a:lstStyle>
            <a:lvl1pPr algn="l">
              <a:defRPr sz="25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698" y="6949442"/>
            <a:ext cx="4159198" cy="365759"/>
          </a:xfrm>
          <a:prstGeom prst="rect">
            <a:avLst/>
          </a:prstGeom>
        </p:spPr>
        <p:txBody>
          <a:bodyPr vert="horz" lIns="191649" tIns="95825" rIns="191649" bIns="95825" rtlCol="0" anchor="b"/>
          <a:lstStyle>
            <a:lvl1pPr algn="r">
              <a:defRPr sz="2500"/>
            </a:lvl1pPr>
          </a:lstStyle>
          <a:p>
            <a:fld id="{7DFD21C7-941D-4625-805A-ABDA921001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361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789" y="57937"/>
            <a:ext cx="4414520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CDED7-7B7C-4EF0-92F0-04D4535F4607}" type="datetime1">
              <a:rPr lang="en-US" smtClean="0"/>
              <a:t>3/12/2019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F2413-28EC-4CEA-AC9D-1B0F34016AF9}" type="datetime1">
              <a:rPr lang="en-US" smtClean="0"/>
              <a:t>3/12/2019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C5B4F-2CC2-4844-8F1F-A050D9DE6444}" type="datetime1">
              <a:rPr lang="en-US" smtClean="0"/>
              <a:t>3/12/2019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3FFC3-E690-4199-AAF1-7CBDB74F04F2}" type="datetime1">
              <a:rPr lang="en-US" smtClean="0"/>
              <a:t>3/12/2019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029CF-7909-41E8-96B6-FB1ED85D5AE2}" type="datetime1">
              <a:rPr lang="en-US" smtClean="0"/>
              <a:t>3/12/2019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4608195" cy="297180"/>
          </a:xfrm>
          <a:custGeom>
            <a:avLst/>
            <a:gdLst/>
            <a:ahLst/>
            <a:cxnLst/>
            <a:rect l="l" t="t" r="r" b="b"/>
            <a:pathLst>
              <a:path w="4608195" h="297180">
                <a:moveTo>
                  <a:pt x="0" y="296926"/>
                </a:moveTo>
                <a:lnTo>
                  <a:pt x="4607941" y="296926"/>
                </a:lnTo>
                <a:lnTo>
                  <a:pt x="4607941" y="0"/>
                </a:lnTo>
                <a:lnTo>
                  <a:pt x="0" y="0"/>
                </a:lnTo>
                <a:lnTo>
                  <a:pt x="0" y="296926"/>
                </a:lnTo>
                <a:close/>
              </a:path>
            </a:pathLst>
          </a:custGeom>
          <a:solidFill>
            <a:srgbClr val="1B609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536" y="57937"/>
            <a:ext cx="4415027" cy="191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7339" y="805149"/>
            <a:ext cx="3995420" cy="1277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F3C4C-7431-41E5-8553-89F9AAA67063}" type="datetime1">
              <a:rPr lang="en-US" smtClean="0"/>
              <a:t>3/12/2019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399788" y="3283980"/>
            <a:ext cx="163195" cy="142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9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3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111" y="438785"/>
            <a:ext cx="4102100" cy="643255"/>
          </a:xfrm>
          <a:prstGeom prst="rect">
            <a:avLst/>
          </a:prstGeom>
          <a:solidFill>
            <a:srgbClr val="024F84"/>
          </a:solidFill>
        </p:spPr>
        <p:txBody>
          <a:bodyPr vert="horz" wrap="square" lIns="0" tIns="53340" rIns="0" bIns="0" rtlCol="0">
            <a:spAutoFit/>
          </a:bodyPr>
          <a:lstStyle/>
          <a:p>
            <a:pPr marL="453390">
              <a:lnSpc>
                <a:spcPct val="100000"/>
              </a:lnSpc>
              <a:spcBef>
                <a:spcPts val="420"/>
              </a:spcBef>
            </a:pP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Unit </a:t>
            </a:r>
            <a:r>
              <a:rPr sz="1400" b="1" spc="-30" dirty="0">
                <a:solidFill>
                  <a:srgbClr val="FFFFFF"/>
                </a:solidFill>
                <a:latin typeface="Arial"/>
                <a:cs typeface="Arial"/>
              </a:rPr>
              <a:t>5: </a:t>
            </a:r>
            <a:r>
              <a:rPr sz="1400" b="1" spc="20" dirty="0">
                <a:solidFill>
                  <a:srgbClr val="FFFFFF"/>
                </a:solidFill>
                <a:latin typeface="Arial"/>
                <a:cs typeface="Arial"/>
              </a:rPr>
              <a:t>Inference </a:t>
            </a:r>
            <a:r>
              <a:rPr sz="1400" b="1" spc="10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400" b="1" spc="20" dirty="0">
                <a:solidFill>
                  <a:srgbClr val="FFFFFF"/>
                </a:solidFill>
                <a:latin typeface="Arial"/>
                <a:cs typeface="Arial"/>
              </a:rPr>
              <a:t>categorical</a:t>
            </a:r>
            <a:r>
              <a:rPr sz="1400" b="1" spc="-1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b="1" spc="30" dirty="0">
                <a:solidFill>
                  <a:srgbClr val="FFFFFF"/>
                </a:solidFill>
                <a:latin typeface="Arial"/>
                <a:cs typeface="Arial"/>
              </a:rPr>
              <a:t>data</a:t>
            </a:r>
            <a:endParaRPr sz="1400">
              <a:latin typeface="Arial"/>
              <a:cs typeface="Arial"/>
            </a:endParaRPr>
          </a:p>
          <a:p>
            <a:pPr marL="702310">
              <a:lnSpc>
                <a:spcPct val="100000"/>
              </a:lnSpc>
              <a:spcBef>
                <a:spcPts val="470"/>
              </a:spcBef>
            </a:pPr>
            <a:r>
              <a:rPr sz="1400" spc="10" dirty="0">
                <a:solidFill>
                  <a:srgbClr val="FFFFFF"/>
                </a:solidFill>
                <a:latin typeface="Arial"/>
                <a:cs typeface="Arial"/>
              </a:rPr>
              <a:t>1.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Inference </a:t>
            </a:r>
            <a:r>
              <a:rPr sz="1400" spc="-10" dirty="0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sz="1400" spc="-4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1400" spc="-25" dirty="0">
                <a:solidFill>
                  <a:srgbClr val="FFFFFF"/>
                </a:solidFill>
                <a:latin typeface="Arial"/>
                <a:cs typeface="Arial"/>
              </a:rPr>
              <a:t>single</a:t>
            </a:r>
            <a:r>
              <a:rPr sz="1400" spc="-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400" spc="5" dirty="0">
                <a:solidFill>
                  <a:srgbClr val="FFFFFF"/>
                </a:solidFill>
                <a:latin typeface="Arial"/>
                <a:cs typeface="Arial"/>
              </a:rPr>
              <a:t>proportion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61338" y="1294244"/>
            <a:ext cx="1485265" cy="19620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spc="-30" dirty="0">
                <a:latin typeface="Arial"/>
                <a:cs typeface="Arial"/>
              </a:rPr>
              <a:t>Sta </a:t>
            </a:r>
            <a:r>
              <a:rPr sz="1200" spc="-10" dirty="0">
                <a:latin typeface="Arial"/>
                <a:cs typeface="Arial"/>
              </a:rPr>
              <a:t>101 </a:t>
            </a:r>
            <a:r>
              <a:rPr lang="en-US" sz="1200" spc="40" dirty="0" smtClean="0">
                <a:latin typeface="Arial"/>
                <a:cs typeface="Arial"/>
              </a:rPr>
              <a:t>–</a:t>
            </a:r>
            <a:r>
              <a:rPr sz="1200" spc="40" dirty="0" smtClean="0">
                <a:latin typeface="Arial"/>
                <a:cs typeface="Arial"/>
              </a:rPr>
              <a:t> </a:t>
            </a:r>
            <a:r>
              <a:rPr lang="en-US" sz="1200" spc="-25" dirty="0" smtClean="0">
                <a:latin typeface="Arial"/>
                <a:cs typeface="Arial"/>
              </a:rPr>
              <a:t>Spring 2019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8658" y="1664716"/>
            <a:ext cx="2190750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Duke </a:t>
            </a:r>
            <a:r>
              <a:rPr sz="800" spc="-30" dirty="0">
                <a:latin typeface="Arial"/>
                <a:cs typeface="Arial"/>
              </a:rPr>
              <a:t>University, </a:t>
            </a:r>
            <a:r>
              <a:rPr sz="800" spc="-15" dirty="0">
                <a:latin typeface="Arial"/>
                <a:cs typeface="Arial"/>
              </a:rPr>
              <a:t>Department </a:t>
            </a:r>
            <a:r>
              <a:rPr sz="800" spc="-10" dirty="0">
                <a:latin typeface="Arial"/>
                <a:cs typeface="Arial"/>
              </a:rPr>
              <a:t>of </a:t>
            </a:r>
            <a:r>
              <a:rPr sz="800" spc="-15" dirty="0">
                <a:latin typeface="Arial"/>
                <a:cs typeface="Arial"/>
              </a:rPr>
              <a:t>Statistical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20" dirty="0">
                <a:latin typeface="Arial"/>
                <a:cs typeface="Arial"/>
              </a:rPr>
              <a:t>Science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0411" y="2967736"/>
            <a:ext cx="955675" cy="1346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800" spc="-45" dirty="0" smtClean="0">
                <a:solidFill>
                  <a:srgbClr val="024F84"/>
                </a:solidFill>
                <a:latin typeface="Arial"/>
                <a:cs typeface="Arial"/>
              </a:rPr>
              <a:t>Dr. Ellison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38250" y="2967737"/>
            <a:ext cx="3129280" cy="25776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25" dirty="0">
                <a:latin typeface="Arial"/>
                <a:cs typeface="Arial"/>
              </a:rPr>
              <a:t>Slides </a:t>
            </a:r>
            <a:r>
              <a:rPr sz="800" spc="-5" dirty="0">
                <a:latin typeface="Arial"/>
                <a:cs typeface="Arial"/>
              </a:rPr>
              <a:t>posted </a:t>
            </a:r>
            <a:r>
              <a:rPr sz="800" spc="-10" dirty="0">
                <a:latin typeface="Arial"/>
                <a:cs typeface="Arial"/>
              </a:rPr>
              <a:t>at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https://</a:t>
            </a:r>
            <a:r>
              <a:rPr lang="en-US" sz="800" i="1" spc="-5" dirty="0" smtClean="0">
                <a:solidFill>
                  <a:srgbClr val="024F84"/>
                </a:solidFill>
                <a:latin typeface="Arial"/>
                <a:cs typeface="Arial"/>
              </a:rPr>
              <a:t>www2.stat.duke.edu/courses/Spring19/sta101.001/index.html</a:t>
            </a:r>
            <a:endParaRPr sz="800" dirty="0">
              <a:latin typeface="Arial"/>
              <a:cs typeface="Arial"/>
            </a:endParaRPr>
          </a:p>
        </p:txBody>
      </p:sp>
      <p:pic>
        <p:nvPicPr>
          <p:cNvPr id="9" name="Picture 2" descr="Woman Carrying Basket of Fruits and Vegetab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460" y="1905065"/>
            <a:ext cx="1541365" cy="978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9405" y="-98425"/>
            <a:ext cx="4210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47649" y="587375"/>
            <a:ext cx="43153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Types of </a:t>
            </a:r>
            <a:r>
              <a:rPr lang="en-US" u="sng" dirty="0"/>
              <a:t>a</a:t>
            </a:r>
            <a:r>
              <a:rPr lang="en-US" u="sng" dirty="0" smtClean="0"/>
              <a:t>nalyses that </a:t>
            </a:r>
            <a:r>
              <a:rPr lang="en-US" b="1" u="sng" dirty="0" smtClean="0"/>
              <a:t>HAVE one specified Population Parameter of Interest </a:t>
            </a:r>
            <a:r>
              <a:rPr lang="en-US" dirty="0" smtClean="0"/>
              <a:t>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77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9405" y="-98425"/>
            <a:ext cx="4210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47649" y="587375"/>
            <a:ext cx="43153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Types of </a:t>
            </a:r>
            <a:r>
              <a:rPr lang="en-US" u="sng" dirty="0"/>
              <a:t>a</a:t>
            </a:r>
            <a:r>
              <a:rPr lang="en-US" u="sng" dirty="0" smtClean="0"/>
              <a:t>nalyses that </a:t>
            </a:r>
            <a:r>
              <a:rPr lang="en-US" b="1" u="sng" dirty="0" smtClean="0"/>
              <a:t>HAVE one specified Population Parameter of Interest </a:t>
            </a:r>
            <a:r>
              <a:rPr lang="en-US" dirty="0" smtClean="0"/>
              <a:t>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 can create a </a:t>
            </a:r>
            <a:r>
              <a:rPr lang="en-US" b="1" dirty="0" smtClean="0"/>
              <a:t>confidence interval </a:t>
            </a:r>
            <a:r>
              <a:rPr lang="en-US" dirty="0" smtClean="0"/>
              <a:t>for the population parameter.</a:t>
            </a:r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79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9405" y="-98425"/>
            <a:ext cx="4210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</a:t>
            </a:r>
            <a:endParaRPr lang="en-US" sz="2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71450" y="587375"/>
                <a:ext cx="4315333" cy="2923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u="sng" dirty="0" smtClean="0"/>
                  <a:t>Types of </a:t>
                </a:r>
                <a:r>
                  <a:rPr lang="en-US" u="sng" dirty="0"/>
                  <a:t>a</a:t>
                </a:r>
                <a:r>
                  <a:rPr lang="en-US" u="sng" dirty="0" smtClean="0"/>
                  <a:t>nalyses that </a:t>
                </a:r>
                <a:r>
                  <a:rPr lang="en-US" b="1" u="sng" dirty="0" smtClean="0"/>
                  <a:t>HAVE one specified Population Parameter of Interest </a:t>
                </a:r>
                <a:r>
                  <a:rPr lang="en-US" dirty="0" smtClean="0"/>
                  <a:t>and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We can create a </a:t>
                </a:r>
                <a:r>
                  <a:rPr lang="en-US" b="1" dirty="0" smtClean="0"/>
                  <a:t>confidence interval </a:t>
                </a:r>
                <a:r>
                  <a:rPr lang="en-US" dirty="0" smtClean="0"/>
                  <a:t>for the population parameter.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2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We can conduct a </a:t>
                </a:r>
                <a:r>
                  <a:rPr lang="en-US" b="1" dirty="0" smtClean="0"/>
                  <a:t>hypothesis test </a:t>
                </a:r>
                <a:r>
                  <a:rPr lang="en-US" dirty="0" smtClean="0"/>
                  <a:t>for the population parameter using:</a:t>
                </a:r>
              </a:p>
              <a:p>
                <a:pPr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𝐻𝑜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𝑃𝑜𝑝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𝑃𝑎𝑟𝑎𝑚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= #</m:t>
                      </m:r>
                    </m:oMath>
                  </m:oMathPara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𝐻𝑎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: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𝑃𝑜𝑝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𝑃𝑎𝑟𝑎𝑚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(≠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&lt; 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𝑜𝑟</m:t>
                      </m:r>
                      <m:r>
                        <a:rPr lang="en-US" sz="1400" i="1">
                          <a:latin typeface="Cambria Math" panose="02040503050406030204" pitchFamily="18" charset="0"/>
                        </a:rPr>
                        <m:t> &gt;)  #</m:t>
                      </m:r>
                    </m:oMath>
                  </m:oMathPara>
                </a14:m>
              </a:p>
              <a:p>
                <a:endParaRPr lang="en-US" sz="1400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587375"/>
                <a:ext cx="4315333" cy="2923877"/>
              </a:xfrm>
              <a:prstGeom prst="rect">
                <a:avLst/>
              </a:prstGeom>
              <a:blipFill>
                <a:blip r:embed="rId2"/>
                <a:stretch>
                  <a:fillRect l="-1130" t="-1042" r="-1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203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5" y="658812"/>
            <a:ext cx="4429920" cy="26591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5250" y="280194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What’s new in Unit 5?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405" y="-98425"/>
            <a:ext cx="4210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 (read over later)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17935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9405" y="-98425"/>
            <a:ext cx="4210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47649" y="587375"/>
            <a:ext cx="431533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Types of </a:t>
            </a:r>
            <a:r>
              <a:rPr lang="en-US" u="sng" dirty="0"/>
              <a:t>a</a:t>
            </a:r>
            <a:r>
              <a:rPr lang="en-US" u="sng" dirty="0" smtClean="0"/>
              <a:t>nalyses that </a:t>
            </a:r>
            <a:r>
              <a:rPr lang="en-US" b="1" u="sng" dirty="0" smtClean="0"/>
              <a:t>DON’T HAVE one specified Population Parameter of Interest</a:t>
            </a:r>
            <a:r>
              <a:rPr lang="en-US" u="sng" dirty="0" smtClean="0"/>
              <a:t> </a:t>
            </a:r>
            <a:r>
              <a:rPr lang="en-US" dirty="0" smtClean="0"/>
              <a:t>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confidence interval framework</a:t>
            </a:r>
            <a:endParaRPr lang="en-US" sz="1200" dirty="0" smtClean="0"/>
          </a:p>
          <a:p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Hypothesis tests set up are different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2" descr="Image may contain: 1 person, smiling, stand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650" y="2209969"/>
            <a:ext cx="1104138" cy="110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371850" y="3331034"/>
            <a:ext cx="1604409" cy="153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" dirty="0"/>
              <a:t>https://www.facebook.com/konmarimethod/</a:t>
            </a:r>
          </a:p>
        </p:txBody>
      </p:sp>
    </p:spTree>
    <p:extLst>
      <p:ext uri="{BB962C8B-B14F-4D97-AF65-F5344CB8AC3E}">
        <p14:creationId xmlns:p14="http://schemas.microsoft.com/office/powerpoint/2010/main" val="227508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36" y="1044575"/>
            <a:ext cx="4081152" cy="204255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5250" y="280194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What’s new in Unit 5?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9405" y="-98425"/>
            <a:ext cx="4210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 (read over later)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2698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9826" y="358775"/>
            <a:ext cx="42264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Focus today</a:t>
            </a:r>
            <a:r>
              <a:rPr lang="en-US" sz="2000" dirty="0" smtClean="0">
                <a:solidFill>
                  <a:srgbClr val="7030A0"/>
                </a:solidFill>
              </a:rPr>
              <a:t>: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Categorical Variable (2 levels)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Single Population Proportion</a:t>
            </a:r>
            <a:r>
              <a:rPr lang="en-US" sz="2000" i="1" dirty="0" smtClean="0">
                <a:solidFill>
                  <a:srgbClr val="7030A0"/>
                </a:solidFill>
              </a:rPr>
              <a:t>, p</a:t>
            </a:r>
          </a:p>
          <a:p>
            <a:r>
              <a:rPr lang="en-US" sz="2000" i="1" dirty="0" smtClean="0">
                <a:solidFill>
                  <a:srgbClr val="7030A0"/>
                </a:solidFill>
              </a:rPr>
              <a:t>p = proportion of one of the levels</a:t>
            </a:r>
            <a:endParaRPr lang="en-US" sz="2000" dirty="0">
              <a:solidFill>
                <a:srgbClr val="7030A0"/>
              </a:solidFill>
            </a:endParaRPr>
          </a:p>
        </p:txBody>
      </p:sp>
      <p:pic>
        <p:nvPicPr>
          <p:cNvPr id="7" name="Picture 2" descr="Man and Woman Holding Check Sign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003" y="130175"/>
            <a:ext cx="1061980" cy="111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03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853" y="2393450"/>
            <a:ext cx="4309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B0F0"/>
                </a:solidFill>
              </a:rPr>
              <a:t>Construct </a:t>
            </a:r>
            <a:r>
              <a:rPr lang="en-US" sz="1200" u="sng" dirty="0" smtClean="0">
                <a:solidFill>
                  <a:srgbClr val="00B0F0"/>
                </a:solidFill>
              </a:rPr>
              <a:t>confidence intervals </a:t>
            </a:r>
            <a:r>
              <a:rPr lang="en-US" sz="1200" dirty="0" smtClean="0">
                <a:solidFill>
                  <a:srgbClr val="00B0F0"/>
                </a:solidFill>
              </a:rPr>
              <a:t>and </a:t>
            </a:r>
            <a:r>
              <a:rPr lang="en-US" sz="1200" u="sng" dirty="0" smtClean="0">
                <a:solidFill>
                  <a:srgbClr val="00B0F0"/>
                </a:solidFill>
              </a:rPr>
              <a:t>hypothesis tests </a:t>
            </a:r>
            <a:r>
              <a:rPr lang="en-US" sz="1200" dirty="0" smtClean="0">
                <a:solidFill>
                  <a:srgbClr val="00B0F0"/>
                </a:solidFill>
              </a:rPr>
              <a:t>using </a:t>
            </a:r>
            <a:r>
              <a:rPr lang="en-US" sz="1200" b="1" dirty="0" smtClean="0">
                <a:solidFill>
                  <a:srgbClr val="00B0F0"/>
                </a:solidFill>
              </a:rPr>
              <a:t>Central Limit Theorem methods</a:t>
            </a:r>
            <a:r>
              <a:rPr lang="en-US" sz="1200" dirty="0" smtClean="0">
                <a:solidFill>
                  <a:srgbClr val="00B0F0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826" y="358775"/>
            <a:ext cx="42264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Focus today</a:t>
            </a:r>
            <a:r>
              <a:rPr lang="en-US" sz="2000" dirty="0" smtClean="0">
                <a:solidFill>
                  <a:srgbClr val="7030A0"/>
                </a:solidFill>
              </a:rPr>
              <a:t>: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Categorical Variable (2 levels)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Single Population Proportion</a:t>
            </a:r>
            <a:r>
              <a:rPr lang="en-US" sz="2000" i="1" dirty="0" smtClean="0">
                <a:solidFill>
                  <a:srgbClr val="7030A0"/>
                </a:solidFill>
              </a:rPr>
              <a:t>, p</a:t>
            </a:r>
          </a:p>
          <a:p>
            <a:r>
              <a:rPr lang="en-US" sz="2000" i="1" dirty="0" smtClean="0">
                <a:solidFill>
                  <a:srgbClr val="7030A0"/>
                </a:solidFill>
              </a:rPr>
              <a:t>p = proportion of one of the levels</a:t>
            </a:r>
            <a:endParaRPr lang="en-US" sz="2000" dirty="0">
              <a:solidFill>
                <a:srgbClr val="7030A0"/>
              </a:solidFill>
            </a:endParaRPr>
          </a:p>
        </p:txBody>
      </p:sp>
      <p:pic>
        <p:nvPicPr>
          <p:cNvPr id="11" name="Picture 2" descr="Man and Woman Holding Check Sign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003" y="130175"/>
            <a:ext cx="1061980" cy="111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02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853" y="2393450"/>
            <a:ext cx="4309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B0F0"/>
                </a:solidFill>
              </a:rPr>
              <a:t>Construct </a:t>
            </a:r>
            <a:r>
              <a:rPr lang="en-US" sz="1200" u="sng" dirty="0" smtClean="0">
                <a:solidFill>
                  <a:srgbClr val="00B0F0"/>
                </a:solidFill>
              </a:rPr>
              <a:t>confidence intervals </a:t>
            </a:r>
            <a:r>
              <a:rPr lang="en-US" sz="1200" dirty="0" smtClean="0">
                <a:solidFill>
                  <a:srgbClr val="00B0F0"/>
                </a:solidFill>
              </a:rPr>
              <a:t>and </a:t>
            </a:r>
            <a:r>
              <a:rPr lang="en-US" sz="1200" u="sng" dirty="0" smtClean="0">
                <a:solidFill>
                  <a:srgbClr val="00B0F0"/>
                </a:solidFill>
              </a:rPr>
              <a:t>hypothesis tests </a:t>
            </a:r>
            <a:r>
              <a:rPr lang="en-US" sz="1200" dirty="0" smtClean="0">
                <a:solidFill>
                  <a:srgbClr val="00B0F0"/>
                </a:solidFill>
              </a:rPr>
              <a:t>using </a:t>
            </a:r>
            <a:r>
              <a:rPr lang="en-US" sz="1200" b="1" dirty="0" smtClean="0">
                <a:solidFill>
                  <a:srgbClr val="00B0F0"/>
                </a:solidFill>
              </a:rPr>
              <a:t>Central Limit Theorem methods</a:t>
            </a:r>
            <a:r>
              <a:rPr lang="en-US" sz="1200" dirty="0" smtClean="0">
                <a:solidFill>
                  <a:srgbClr val="00B0F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92D050"/>
                </a:solidFill>
              </a:rPr>
              <a:t>Conduct a </a:t>
            </a:r>
            <a:r>
              <a:rPr lang="en-US" sz="1200" u="sng" dirty="0" smtClean="0">
                <a:solidFill>
                  <a:srgbClr val="92D050"/>
                </a:solidFill>
              </a:rPr>
              <a:t>hypothesis test </a:t>
            </a:r>
            <a:r>
              <a:rPr lang="en-US" sz="1200" dirty="0" smtClean="0">
                <a:solidFill>
                  <a:srgbClr val="92D050"/>
                </a:solidFill>
              </a:rPr>
              <a:t>for </a:t>
            </a:r>
            <a:r>
              <a:rPr lang="en-US" sz="1200" i="1" dirty="0" smtClean="0">
                <a:solidFill>
                  <a:srgbClr val="92D050"/>
                </a:solidFill>
              </a:rPr>
              <a:t>p</a:t>
            </a:r>
            <a:r>
              <a:rPr lang="en-US" sz="1200" dirty="0" smtClean="0">
                <a:solidFill>
                  <a:srgbClr val="92D050"/>
                </a:solidFill>
              </a:rPr>
              <a:t> with </a:t>
            </a:r>
            <a:r>
              <a:rPr lang="en-US" sz="1200" b="1" dirty="0" smtClean="0">
                <a:solidFill>
                  <a:srgbClr val="92D050"/>
                </a:solidFill>
              </a:rPr>
              <a:t>randomization testing</a:t>
            </a:r>
            <a:r>
              <a:rPr lang="en-US" sz="1200" dirty="0" smtClean="0">
                <a:solidFill>
                  <a:srgbClr val="92D05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C00000"/>
                </a:solidFill>
              </a:rPr>
              <a:t>Create a </a:t>
            </a:r>
            <a:r>
              <a:rPr lang="en-US" sz="1200" u="sng" dirty="0" smtClean="0">
                <a:solidFill>
                  <a:srgbClr val="C00000"/>
                </a:solidFill>
              </a:rPr>
              <a:t>confidence interval </a:t>
            </a:r>
            <a:r>
              <a:rPr lang="en-US" sz="1200" dirty="0" smtClean="0">
                <a:solidFill>
                  <a:srgbClr val="C00000"/>
                </a:solidFill>
              </a:rPr>
              <a:t>for </a:t>
            </a:r>
            <a:r>
              <a:rPr lang="en-US" sz="1200" i="1" dirty="0" smtClean="0">
                <a:solidFill>
                  <a:srgbClr val="C00000"/>
                </a:solidFill>
              </a:rPr>
              <a:t>p </a:t>
            </a:r>
            <a:r>
              <a:rPr lang="en-US" sz="1200" dirty="0" smtClean="0">
                <a:solidFill>
                  <a:srgbClr val="C00000"/>
                </a:solidFill>
              </a:rPr>
              <a:t>with </a:t>
            </a:r>
            <a:r>
              <a:rPr lang="en-US" sz="1200" b="1" dirty="0" smtClean="0">
                <a:solidFill>
                  <a:srgbClr val="C00000"/>
                </a:solidFill>
              </a:rPr>
              <a:t>bootstrapping</a:t>
            </a:r>
            <a:r>
              <a:rPr lang="en-US" sz="1200" dirty="0" smtClean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826" y="358775"/>
            <a:ext cx="42264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Focus today</a:t>
            </a:r>
            <a:r>
              <a:rPr lang="en-US" sz="2000" dirty="0" smtClean="0">
                <a:solidFill>
                  <a:srgbClr val="7030A0"/>
                </a:solidFill>
              </a:rPr>
              <a:t>: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Categorical Variable (2 levels)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Single Population Proportion</a:t>
            </a:r>
            <a:r>
              <a:rPr lang="en-US" sz="2000" i="1" dirty="0" smtClean="0">
                <a:solidFill>
                  <a:srgbClr val="7030A0"/>
                </a:solidFill>
              </a:rPr>
              <a:t>, p</a:t>
            </a:r>
          </a:p>
          <a:p>
            <a:r>
              <a:rPr lang="en-US" sz="2000" i="1" dirty="0" smtClean="0">
                <a:solidFill>
                  <a:srgbClr val="7030A0"/>
                </a:solidFill>
              </a:rPr>
              <a:t>p = proportion of one of the levels</a:t>
            </a:r>
            <a:endParaRPr lang="en-US" sz="2000" dirty="0">
              <a:solidFill>
                <a:srgbClr val="7030A0"/>
              </a:solidFill>
            </a:endParaRPr>
          </a:p>
        </p:txBody>
      </p:sp>
      <p:pic>
        <p:nvPicPr>
          <p:cNvPr id="25" name="Picture 2" descr="Man and Woman Holding Check Sign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003" y="130175"/>
            <a:ext cx="1061980" cy="111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89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853" y="2393450"/>
            <a:ext cx="4309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B0F0"/>
                </a:solidFill>
              </a:rPr>
              <a:t>Construct </a:t>
            </a:r>
            <a:r>
              <a:rPr lang="en-US" sz="1200" u="sng" dirty="0" smtClean="0">
                <a:solidFill>
                  <a:srgbClr val="00B0F0"/>
                </a:solidFill>
              </a:rPr>
              <a:t>confidence intervals </a:t>
            </a:r>
            <a:r>
              <a:rPr lang="en-US" sz="1200" dirty="0" smtClean="0">
                <a:solidFill>
                  <a:srgbClr val="00B0F0"/>
                </a:solidFill>
              </a:rPr>
              <a:t>and </a:t>
            </a:r>
            <a:r>
              <a:rPr lang="en-US" sz="1200" u="sng" dirty="0" smtClean="0">
                <a:solidFill>
                  <a:srgbClr val="00B0F0"/>
                </a:solidFill>
              </a:rPr>
              <a:t>hypothesis tests </a:t>
            </a:r>
            <a:r>
              <a:rPr lang="en-US" sz="1200" dirty="0" smtClean="0">
                <a:solidFill>
                  <a:srgbClr val="00B0F0"/>
                </a:solidFill>
              </a:rPr>
              <a:t>using </a:t>
            </a:r>
            <a:r>
              <a:rPr lang="en-US" sz="1200" b="1" dirty="0" smtClean="0">
                <a:solidFill>
                  <a:srgbClr val="00B0F0"/>
                </a:solidFill>
              </a:rPr>
              <a:t>Central Limit Theorem methods</a:t>
            </a:r>
            <a:r>
              <a:rPr lang="en-US" sz="1200" dirty="0" smtClean="0">
                <a:solidFill>
                  <a:srgbClr val="00B0F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92D050"/>
                </a:solidFill>
              </a:rPr>
              <a:t>Conduct a </a:t>
            </a:r>
            <a:r>
              <a:rPr lang="en-US" sz="1200" u="sng" dirty="0" smtClean="0">
                <a:solidFill>
                  <a:srgbClr val="92D050"/>
                </a:solidFill>
              </a:rPr>
              <a:t>hypothesis test </a:t>
            </a:r>
            <a:r>
              <a:rPr lang="en-US" sz="1200" dirty="0" smtClean="0">
                <a:solidFill>
                  <a:srgbClr val="92D050"/>
                </a:solidFill>
              </a:rPr>
              <a:t>for </a:t>
            </a:r>
            <a:r>
              <a:rPr lang="en-US" sz="1200" i="1" dirty="0" smtClean="0">
                <a:solidFill>
                  <a:srgbClr val="92D050"/>
                </a:solidFill>
              </a:rPr>
              <a:t>p</a:t>
            </a:r>
            <a:r>
              <a:rPr lang="en-US" sz="1200" dirty="0" smtClean="0">
                <a:solidFill>
                  <a:srgbClr val="92D050"/>
                </a:solidFill>
              </a:rPr>
              <a:t> with </a:t>
            </a:r>
            <a:r>
              <a:rPr lang="en-US" sz="1200" b="1" dirty="0" smtClean="0">
                <a:solidFill>
                  <a:srgbClr val="92D050"/>
                </a:solidFill>
              </a:rPr>
              <a:t>randomization testing</a:t>
            </a:r>
            <a:r>
              <a:rPr lang="en-US" sz="1200" dirty="0" smtClean="0">
                <a:solidFill>
                  <a:srgbClr val="92D05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C00000"/>
                </a:solidFill>
              </a:rPr>
              <a:t>Create a </a:t>
            </a:r>
            <a:r>
              <a:rPr lang="en-US" sz="1200" u="sng" dirty="0" smtClean="0">
                <a:solidFill>
                  <a:srgbClr val="C00000"/>
                </a:solidFill>
              </a:rPr>
              <a:t>confidence interval </a:t>
            </a:r>
            <a:r>
              <a:rPr lang="en-US" sz="1200" dirty="0" smtClean="0">
                <a:solidFill>
                  <a:srgbClr val="C00000"/>
                </a:solidFill>
              </a:rPr>
              <a:t>for </a:t>
            </a:r>
            <a:r>
              <a:rPr lang="en-US" sz="1200" i="1" dirty="0" smtClean="0">
                <a:solidFill>
                  <a:srgbClr val="C00000"/>
                </a:solidFill>
              </a:rPr>
              <a:t>p </a:t>
            </a:r>
            <a:r>
              <a:rPr lang="en-US" sz="1200" dirty="0" smtClean="0">
                <a:solidFill>
                  <a:srgbClr val="C00000"/>
                </a:solidFill>
              </a:rPr>
              <a:t>with </a:t>
            </a:r>
            <a:r>
              <a:rPr lang="en-US" sz="1200" b="1" dirty="0" smtClean="0">
                <a:solidFill>
                  <a:srgbClr val="C00000"/>
                </a:solidFill>
              </a:rPr>
              <a:t>bootstrapping</a:t>
            </a:r>
            <a:r>
              <a:rPr lang="en-US" sz="1200" dirty="0" smtClean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8650" y="150558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When</a:t>
            </a:r>
            <a:r>
              <a:rPr lang="en-US" dirty="0" smtClean="0"/>
              <a:t> to use each method</a:t>
            </a:r>
            <a:endParaRPr lang="en-US" dirty="0"/>
          </a:p>
        </p:txBody>
      </p:sp>
      <p:cxnSp>
        <p:nvCxnSpPr>
          <p:cNvPr id="8" name="Elbow Connector 7"/>
          <p:cNvCxnSpPr/>
          <p:nvPr/>
        </p:nvCxnSpPr>
        <p:spPr>
          <a:xfrm rot="5400000">
            <a:off x="212195" y="2152118"/>
            <a:ext cx="604311" cy="228600"/>
          </a:xfrm>
          <a:prstGeom prst="bentConnector3">
            <a:avLst>
              <a:gd name="adj1" fmla="val 677"/>
            </a:avLst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/>
          <p:nvPr/>
        </p:nvCxnSpPr>
        <p:spPr>
          <a:xfrm rot="5400000">
            <a:off x="-57149" y="2263774"/>
            <a:ext cx="990599" cy="228600"/>
          </a:xfrm>
          <a:prstGeom prst="bentConnector3">
            <a:avLst>
              <a:gd name="adj1" fmla="val -999"/>
            </a:avLst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rot="5400000">
            <a:off x="-366741" y="2200540"/>
            <a:ext cx="1414464" cy="414280"/>
          </a:xfrm>
          <a:prstGeom prst="bentConnector3">
            <a:avLst>
              <a:gd name="adj1" fmla="val 354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826" y="358775"/>
            <a:ext cx="42264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rgbClr val="7030A0"/>
                </a:solidFill>
              </a:rPr>
              <a:t>Focus today</a:t>
            </a:r>
            <a:r>
              <a:rPr lang="en-US" sz="2000" dirty="0" smtClean="0">
                <a:solidFill>
                  <a:srgbClr val="7030A0"/>
                </a:solidFill>
              </a:rPr>
              <a:t>: 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Categorical Variable (2 levels)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Single Population Proportion</a:t>
            </a:r>
            <a:r>
              <a:rPr lang="en-US" sz="2000" i="1" dirty="0" smtClean="0">
                <a:solidFill>
                  <a:srgbClr val="7030A0"/>
                </a:solidFill>
              </a:rPr>
              <a:t>, p</a:t>
            </a:r>
          </a:p>
          <a:p>
            <a:r>
              <a:rPr lang="en-US" sz="2000" i="1" dirty="0" smtClean="0">
                <a:solidFill>
                  <a:srgbClr val="7030A0"/>
                </a:solidFill>
              </a:rPr>
              <a:t>p = proportion of one of the levels</a:t>
            </a:r>
            <a:endParaRPr lang="en-US" sz="2000" dirty="0">
              <a:solidFill>
                <a:srgbClr val="7030A0"/>
              </a:solidFill>
            </a:endParaRPr>
          </a:p>
        </p:txBody>
      </p:sp>
      <p:pic>
        <p:nvPicPr>
          <p:cNvPr id="25" name="Picture 2" descr="Man and Woman Holding Check Sign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003" y="130175"/>
            <a:ext cx="1061980" cy="111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82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536" y="423263"/>
            <a:ext cx="4399788" cy="283346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0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0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/>
              <a:tabLst>
                <a:tab pos="167005" algn="l"/>
              </a:tabLst>
            </a:pPr>
            <a:r>
              <a:rPr sz="100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0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0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lang="en-US" sz="1000" spc="15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67005" algn="l"/>
              </a:tabLst>
            </a:pPr>
            <a:r>
              <a:rPr lang="en-US" sz="1000" b="1" spc="-45" dirty="0" smtClean="0">
                <a:latin typeface="DejaVu Sans"/>
                <a:cs typeface="DejaVu Sans"/>
              </a:rPr>
              <a:t>Hypothesis Testing and Confidence Intervals with a Single </a:t>
            </a:r>
            <a:r>
              <a:rPr lang="en-US" sz="1000" b="1" u="sng" spc="-45" dirty="0" smtClean="0">
                <a:latin typeface="DejaVu Sans"/>
                <a:cs typeface="DejaVu Sans"/>
              </a:rPr>
              <a:t>Categorical</a:t>
            </a:r>
            <a:r>
              <a:rPr lang="en-US" sz="1000" b="1" spc="-45" dirty="0" smtClean="0">
                <a:latin typeface="DejaVu Sans"/>
                <a:cs typeface="DejaVu Sans"/>
              </a:rPr>
              <a:t> Variable</a:t>
            </a:r>
            <a:endParaRPr sz="1000" dirty="0" smtClean="0">
              <a:latin typeface="Arial"/>
              <a:cs typeface="Arial"/>
            </a:endParaRP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Theoretical Hypothesis Testing and Confidence Intervals: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-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also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describes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i="1" spc="-355" dirty="0" smtClean="0">
                <a:solidFill>
                  <a:schemeClr val="bg1">
                    <a:lumMod val="75000"/>
                  </a:schemeClr>
                </a:solidFill>
                <a:latin typeface="Times New Roman"/>
                <a:cs typeface="Times New Roman"/>
              </a:rPr>
              <a:t>p</a:t>
            </a:r>
            <a:r>
              <a:rPr sz="1050" spc="-355" dirty="0" smtClean="0">
                <a:solidFill>
                  <a:schemeClr val="bg1">
                    <a:lumMod val="75000"/>
                  </a:schemeClr>
                </a:solidFill>
                <a:latin typeface="Verdana"/>
                <a:cs typeface="Verdana"/>
              </a:rPr>
              <a:t>ˆ</a:t>
            </a:r>
            <a:endParaRPr sz="1050" dirty="0" smtClean="0">
              <a:solidFill>
                <a:schemeClr val="bg1">
                  <a:lumMod val="75000"/>
                </a:schemeClr>
              </a:solidFill>
              <a:latin typeface="Verdana"/>
              <a:cs typeface="Verdana"/>
            </a:endParaRPr>
          </a:p>
          <a:p>
            <a:pPr marL="469900" marR="106045" lvl="2" indent="276860">
              <a:lnSpc>
                <a:spcPts val="1350"/>
              </a:lnSpc>
              <a:spcBef>
                <a:spcPts val="5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Interpretations: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🆕 </a:t>
            </a: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⚙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sz="1000" spc="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CI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HT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determines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observed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expected counts </a:t>
            </a:r>
            <a:r>
              <a:rPr sz="1000" spc="7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/ 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proportions</a:t>
            </a:r>
            <a:endParaRPr sz="1000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ts val="1360"/>
              </a:lnSpc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Conditions: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Only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 </a:t>
            </a:r>
            <a:r>
              <a:rPr sz="1000" spc="-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based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methods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if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sample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size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is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 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enough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for </a:t>
            </a:r>
            <a:r>
              <a:rPr sz="100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nearly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normal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sampling</a:t>
            </a:r>
            <a:r>
              <a:rPr sz="10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975"/>
              </a:spcBef>
              <a:buFont typeface="+mj-lt"/>
              <a:buAutoNum type="arabicPeriod" startAt="3"/>
              <a:tabLst>
                <a:tab pos="167005" algn="l"/>
              </a:tabLst>
            </a:pP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Applications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</a:t>
            </a:r>
            <a:r>
              <a:rPr sz="1000" spc="-8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🆕 🖳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small</a:t>
            </a:r>
            <a:r>
              <a:rPr sz="1000" spc="-7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0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Recap</a:t>
            </a:r>
            <a:endParaRPr sz="1000" dirty="0"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40796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536" y="423263"/>
            <a:ext cx="4399788" cy="283346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0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0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/>
              <a:tabLst>
                <a:tab pos="167005" algn="l"/>
              </a:tabLst>
            </a:pPr>
            <a:r>
              <a:rPr sz="100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0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0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lang="en-US" sz="1000" spc="15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67005" algn="l"/>
              </a:tabLst>
            </a:pPr>
            <a:r>
              <a:rPr lang="en-US" sz="1000" b="1" spc="-45" dirty="0" smtClean="0">
                <a:latin typeface="DejaVu Sans"/>
                <a:cs typeface="DejaVu Sans"/>
              </a:rPr>
              <a:t>Hypothesis Testing and Confidence Intervals with a Single </a:t>
            </a:r>
            <a:r>
              <a:rPr lang="en-US" sz="1000" b="1" u="sng" spc="-45" dirty="0" smtClean="0">
                <a:latin typeface="DejaVu Sans"/>
                <a:cs typeface="DejaVu Sans"/>
              </a:rPr>
              <a:t>Categorical</a:t>
            </a:r>
            <a:r>
              <a:rPr lang="en-US" sz="1000" b="1" spc="-45" dirty="0" smtClean="0">
                <a:latin typeface="DejaVu Sans"/>
                <a:cs typeface="DejaVu Sans"/>
              </a:rPr>
              <a:t> Variable</a:t>
            </a:r>
            <a:endParaRPr sz="1000" dirty="0" smtClean="0">
              <a:latin typeface="Arial"/>
              <a:cs typeface="Arial"/>
            </a:endParaRP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latin typeface="Arial"/>
                <a:cs typeface="Arial"/>
              </a:rPr>
              <a:t>Theoretical Hypothesis Testing and Confidence Intervals:</a:t>
            </a:r>
            <a:r>
              <a:rPr lang="en-US" sz="1000" dirty="0" smtClean="0">
                <a:latin typeface="Arial"/>
                <a:cs typeface="Arial"/>
              </a:rPr>
              <a:t> </a:t>
            </a:r>
            <a:r>
              <a:rPr lang="en-US" sz="1000" dirty="0" smtClean="0"/>
              <a:t>🔍 </a:t>
            </a:r>
            <a:r>
              <a:rPr sz="1000" dirty="0" smtClean="0">
                <a:latin typeface="Arial"/>
                <a:cs typeface="Arial"/>
              </a:rPr>
              <a:t>The </a:t>
            </a:r>
            <a:r>
              <a:rPr sz="1000" spc="-25" dirty="0" smtClean="0">
                <a:latin typeface="Arial"/>
                <a:cs typeface="Arial"/>
              </a:rPr>
              <a:t>CLT </a:t>
            </a:r>
            <a:r>
              <a:rPr sz="1000" spc="15" dirty="0" smtClean="0">
                <a:latin typeface="Arial"/>
                <a:cs typeface="Arial"/>
              </a:rPr>
              <a:t>also </a:t>
            </a:r>
            <a:r>
              <a:rPr sz="1000" spc="25" dirty="0" smtClean="0">
                <a:latin typeface="Arial"/>
                <a:cs typeface="Arial"/>
              </a:rPr>
              <a:t>describes </a:t>
            </a:r>
            <a:r>
              <a:rPr sz="1000" spc="20" dirty="0" smtClean="0">
                <a:latin typeface="Arial"/>
                <a:cs typeface="Arial"/>
              </a:rPr>
              <a:t>the </a:t>
            </a:r>
            <a:r>
              <a:rPr sz="1000" spc="25" dirty="0" smtClean="0">
                <a:latin typeface="Arial"/>
                <a:cs typeface="Arial"/>
              </a:rPr>
              <a:t>distribution </a:t>
            </a:r>
            <a:r>
              <a:rPr sz="1000" spc="30" dirty="0" smtClean="0">
                <a:latin typeface="Arial"/>
                <a:cs typeface="Arial"/>
              </a:rPr>
              <a:t>of</a:t>
            </a:r>
            <a:r>
              <a:rPr sz="1000" spc="10" dirty="0" smtClean="0">
                <a:latin typeface="Arial"/>
                <a:cs typeface="Arial"/>
              </a:rPr>
              <a:t> </a:t>
            </a:r>
            <a:r>
              <a:rPr sz="1050" i="1" spc="-355" dirty="0" smtClean="0">
                <a:latin typeface="Times New Roman"/>
                <a:cs typeface="Times New Roman"/>
              </a:rPr>
              <a:t>p</a:t>
            </a:r>
            <a:r>
              <a:rPr sz="1050" spc="-355" dirty="0" smtClean="0">
                <a:latin typeface="Verdana"/>
                <a:cs typeface="Verdana"/>
              </a:rPr>
              <a:t>ˆ</a:t>
            </a:r>
            <a:endParaRPr sz="1050" dirty="0" smtClean="0">
              <a:latin typeface="Verdana"/>
              <a:cs typeface="Verdana"/>
            </a:endParaRPr>
          </a:p>
          <a:p>
            <a:pPr marL="469900" marR="106045" lvl="2" indent="276860">
              <a:lnSpc>
                <a:spcPts val="1350"/>
              </a:lnSpc>
              <a:spcBef>
                <a:spcPts val="5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Interpretations: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🆕 </a:t>
            </a: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⚙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sz="1000" spc="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CI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HT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determines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observed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expected counts </a:t>
            </a:r>
            <a:r>
              <a:rPr sz="1000" spc="7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/ 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proportions</a:t>
            </a:r>
            <a:endParaRPr sz="1000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ts val="1360"/>
              </a:lnSpc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Conditions: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Only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 </a:t>
            </a:r>
            <a:r>
              <a:rPr sz="1000" spc="-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based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methods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if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sample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size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is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 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enough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for </a:t>
            </a:r>
            <a:r>
              <a:rPr sz="100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nearly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normal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sampling</a:t>
            </a:r>
            <a:r>
              <a:rPr sz="10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975"/>
              </a:spcBef>
              <a:buFont typeface="+mj-lt"/>
              <a:buAutoNum type="arabicPeriod" startAt="3"/>
              <a:tabLst>
                <a:tab pos="167005" algn="l"/>
              </a:tabLst>
            </a:pP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Applications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</a:t>
            </a:r>
            <a:r>
              <a:rPr sz="1000" spc="-8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🆕 🖳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small</a:t>
            </a:r>
            <a:r>
              <a:rPr sz="1000" spc="-7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0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Recap</a:t>
            </a:r>
            <a:endParaRPr sz="1000" dirty="0"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769654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95250" y="587375"/>
                <a:ext cx="4040823" cy="21424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:r>
                  <a:rPr lang="en-US" sz="900" b="1" dirty="0" smtClean="0">
                    <a:latin typeface="Cambria Math" panose="02040503050406030204" pitchFamily="18" charset="0"/>
                  </a:rPr>
                  <a:t>When </a:t>
                </a:r>
                <a:r>
                  <a:rPr lang="en-US" sz="900" b="1" dirty="0">
                    <a:latin typeface="Cambria Math" panose="02040503050406030204" pitchFamily="18" charset="0"/>
                  </a:rPr>
                  <a:t>other </a:t>
                </a:r>
                <a:r>
                  <a:rPr lang="en-US" sz="900" b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  <a:t>certain conditions </a:t>
                </a:r>
                <a:r>
                  <a:rPr lang="en-US" sz="900" b="1" dirty="0">
                    <a:latin typeface="Cambria Math" panose="02040503050406030204" pitchFamily="18" charset="0"/>
                  </a:rPr>
                  <a:t>are met…</a:t>
                </a:r>
                <a:endParaRPr lang="en-US" sz="9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9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9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900" i="1"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9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9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./</m:t>
                      </m:r>
                      <m:r>
                        <a:rPr lang="en-US" sz="9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9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9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9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  <m:r>
                        <a:rPr lang="en-US" sz="9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900" dirty="0"/>
              </a:p>
              <a:p>
                <a:pPr/>
                <a:endParaRPr lang="en-US" sz="900" b="1" dirty="0">
                  <a:latin typeface="Cambria Math" panose="02040503050406030204" pitchFamily="18" charset="0"/>
                </a:endParaRPr>
              </a:p>
              <a:p>
                <a:pPr/>
                <a:r>
                  <a:rPr lang="en-US" sz="900" b="1" dirty="0">
                    <a:latin typeface="Cambria Math" panose="02040503050406030204" pitchFamily="18" charset="0"/>
                  </a:rPr>
                  <a:t>When other </a:t>
                </a:r>
                <a:r>
                  <a:rPr lang="en-US" sz="900" b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  <a:t>certain conditions </a:t>
                </a:r>
                <a:r>
                  <a:rPr lang="en-US" sz="900" b="1" dirty="0">
                    <a:latin typeface="Cambria Math" panose="02040503050406030204" pitchFamily="18" charset="0"/>
                  </a:rPr>
                  <a:t>are met…</a:t>
                </a:r>
                <a:endParaRPr lang="en-US" sz="9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9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9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9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9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9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9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en-US" sz="9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9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  <m:sub>
                          <m:r>
                            <a:rPr lang="en-US" sz="9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900" i="1"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9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9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9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9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9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9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9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9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./</m:t>
                      </m:r>
                      <m:r>
                        <a:rPr lang="en-US" sz="9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9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9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900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9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sSub>
                                <m:sSubPr>
                                  <m:ctrlP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sz="9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</m:e>
                      </m:rad>
                      <m:r>
                        <a:rPr lang="en-US" sz="9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900" dirty="0"/>
              </a:p>
              <a:p>
                <a:pPr/>
                <a:endParaRPr lang="en-US" sz="900" dirty="0"/>
              </a:p>
              <a:p>
                <a:pPr/>
                <a:r>
                  <a:rPr lang="en-US" sz="900" b="1" dirty="0">
                    <a:latin typeface="Cambria Math" panose="02040503050406030204" pitchFamily="18" charset="0"/>
                  </a:rPr>
                  <a:t>When other </a:t>
                </a:r>
                <a:r>
                  <a:rPr lang="en-US" sz="900" b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  <a:t>certain conditions </a:t>
                </a:r>
                <a:r>
                  <a:rPr lang="en-US" sz="900" b="1" dirty="0">
                    <a:latin typeface="Cambria Math" panose="02040503050406030204" pitchFamily="18" charset="0"/>
                  </a:rPr>
                  <a:t>are met…</a:t>
                </a:r>
                <a:endParaRPr lang="en-US" sz="9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9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9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9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9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9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./</m:t>
                      </m:r>
                      <m:r>
                        <a:rPr lang="en-US" sz="9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9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9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9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9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900" i="1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9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9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9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en-US" sz="9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900" dirty="0"/>
              </a:p>
              <a:p>
                <a:pPr/>
                <a:endParaRPr lang="en-US" sz="900" dirty="0"/>
              </a:p>
              <a:p>
                <a:endParaRPr lang="en-US" sz="900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0" y="587375"/>
                <a:ext cx="4040823" cy="21424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2609850" y="358775"/>
            <a:ext cx="1905000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Organizing </a:t>
            </a:r>
            <a:r>
              <a:rPr lang="en-US" sz="1400" b="1" u="sng" dirty="0" smtClean="0"/>
              <a:t>CLT Results </a:t>
            </a:r>
            <a:r>
              <a:rPr lang="en-US" sz="1400" b="1" dirty="0" smtClean="0"/>
              <a:t>for Different </a:t>
            </a:r>
            <a:r>
              <a:rPr lang="en-US" sz="1400" b="1" dirty="0" smtClean="0">
                <a:solidFill>
                  <a:srgbClr val="00B050"/>
                </a:solidFill>
              </a:rPr>
              <a:t>Sample Statistics </a:t>
            </a:r>
            <a:endParaRPr lang="en-US" sz="1400" b="1" dirty="0">
              <a:solidFill>
                <a:srgbClr val="00B050"/>
              </a:solidFill>
            </a:endParaRPr>
          </a:p>
        </p:txBody>
      </p:sp>
      <p:pic>
        <p:nvPicPr>
          <p:cNvPr id="4" name="Picture 2" descr="Image may contain: 1 person, smiling, standi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5650" y="2209969"/>
            <a:ext cx="1104138" cy="110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371850" y="3331034"/>
            <a:ext cx="1604409" cy="153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" dirty="0"/>
              <a:t>https://www.facebook.com/konmarimethod/</a:t>
            </a:r>
          </a:p>
        </p:txBody>
      </p:sp>
    </p:spTree>
    <p:extLst>
      <p:ext uri="{BB962C8B-B14F-4D97-AF65-F5344CB8AC3E}">
        <p14:creationId xmlns:p14="http://schemas.microsoft.com/office/powerpoint/2010/main" val="1147946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25000"/>
    </mc:Choice>
    <mc:Fallback>
      <p:transition spd="slow" advClick="0" advTm="2500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416"/>
            <a:ext cx="4271645" cy="38856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0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Distribution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i="1" spc="-35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1100" spc="-355" dirty="0">
                <a:solidFill>
                  <a:srgbClr val="FFFFFF"/>
                </a:solidFill>
                <a:latin typeface="Verdana"/>
                <a:cs typeface="Verdana"/>
              </a:rPr>
              <a:t>ˆ</a:t>
            </a:r>
            <a:endParaRPr sz="11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4865" y="1638423"/>
            <a:ext cx="3988435" cy="1621598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b="1" spc="-20" dirty="0">
                <a:solidFill>
                  <a:srgbClr val="00B0F0"/>
                </a:solidFill>
                <a:latin typeface="Arial"/>
                <a:cs typeface="Arial"/>
              </a:rPr>
              <a:t>Conditions</a:t>
            </a:r>
            <a:r>
              <a:rPr sz="1050" spc="-20" dirty="0">
                <a:latin typeface="Arial"/>
                <a:cs typeface="Arial"/>
              </a:rPr>
              <a:t>:</a:t>
            </a:r>
            <a:endParaRPr sz="1050" dirty="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305"/>
              </a:spcBef>
            </a:pPr>
            <a:r>
              <a:rPr sz="10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050" b="1" spc="-25" dirty="0">
                <a:latin typeface="Arial"/>
                <a:cs typeface="Arial"/>
              </a:rPr>
              <a:t>Independence</a:t>
            </a:r>
            <a:r>
              <a:rPr sz="1050" spc="-25" dirty="0">
                <a:latin typeface="Arial"/>
                <a:cs typeface="Arial"/>
              </a:rPr>
              <a:t>: </a:t>
            </a:r>
            <a:endParaRPr lang="en-US" sz="1050" spc="-25" dirty="0" smtClean="0">
              <a:latin typeface="Arial"/>
              <a:cs typeface="Arial"/>
            </a:endParaRPr>
          </a:p>
          <a:p>
            <a:pPr marL="813435" lvl="1" indent="-228600">
              <a:spcBef>
                <a:spcPts val="305"/>
              </a:spcBef>
              <a:buFont typeface="+mj-lt"/>
              <a:buAutoNum type="alphaLcPeriod"/>
            </a:pPr>
            <a:r>
              <a:rPr sz="1050" spc="-25" dirty="0" smtClean="0">
                <a:latin typeface="Arial"/>
                <a:cs typeface="Arial"/>
              </a:rPr>
              <a:t>Random </a:t>
            </a:r>
            <a:r>
              <a:rPr sz="1050" spc="-25" dirty="0" smtClean="0">
                <a:latin typeface="Arial"/>
                <a:cs typeface="Arial"/>
              </a:rPr>
              <a:t>sample/assignment</a:t>
            </a:r>
            <a:r>
              <a:rPr lang="en-US" sz="1050" spc="-25" dirty="0" smtClean="0">
                <a:latin typeface="Arial"/>
                <a:cs typeface="Arial"/>
              </a:rPr>
              <a:t> AND</a:t>
            </a:r>
            <a:r>
              <a:rPr sz="1050" spc="-25" dirty="0" smtClean="0">
                <a:latin typeface="Arial"/>
                <a:cs typeface="Arial"/>
              </a:rPr>
              <a:t> </a:t>
            </a:r>
            <a:endParaRPr lang="en-US" sz="1050" spc="10" dirty="0">
              <a:latin typeface="Arial"/>
              <a:cs typeface="Arial"/>
            </a:endParaRPr>
          </a:p>
          <a:p>
            <a:pPr marL="813435" lvl="1" indent="-228600">
              <a:spcBef>
                <a:spcPts val="305"/>
              </a:spcBef>
              <a:buFont typeface="+mj-lt"/>
              <a:buAutoNum type="alphaLcPeriod"/>
            </a:pPr>
            <a:r>
              <a:rPr lang="en-US" sz="1050" spc="-10" dirty="0" smtClean="0">
                <a:latin typeface="Arial"/>
                <a:cs typeface="Arial"/>
              </a:rPr>
              <a:t>n&lt;10% of population</a:t>
            </a:r>
            <a:endParaRPr sz="1050" dirty="0">
              <a:latin typeface="Arial"/>
              <a:cs typeface="Arial"/>
            </a:endParaRPr>
          </a:p>
          <a:p>
            <a:pPr marL="127635">
              <a:spcBef>
                <a:spcPts val="300"/>
              </a:spcBef>
            </a:pPr>
            <a:r>
              <a:rPr sz="10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050" b="1" spc="-25" dirty="0" smtClean="0">
                <a:latin typeface="Arial"/>
                <a:cs typeface="Arial"/>
              </a:rPr>
              <a:t>Shape/Skew</a:t>
            </a:r>
            <a:r>
              <a:rPr lang="en-US" sz="1050" spc="-25" dirty="0" smtClean="0">
                <a:latin typeface="Arial"/>
                <a:cs typeface="Arial"/>
              </a:rPr>
              <a:t>: </a:t>
            </a:r>
            <a:endParaRPr lang="en-US" sz="1050" spc="-25" dirty="0">
              <a:latin typeface="Arial"/>
              <a:cs typeface="Arial"/>
            </a:endParaRPr>
          </a:p>
          <a:p>
            <a:pPr marL="813435" lvl="1" indent="-228600">
              <a:spcBef>
                <a:spcPts val="300"/>
              </a:spcBef>
              <a:buFont typeface="+mj-lt"/>
              <a:buAutoNum type="alphaLcPeriod"/>
            </a:pPr>
            <a:r>
              <a:rPr lang="en-US" sz="1050" u="sng" spc="-20" dirty="0" smtClean="0">
                <a:latin typeface="Arial"/>
                <a:cs typeface="Arial"/>
              </a:rPr>
              <a:t>“Success/Failure Conditions:”</a:t>
            </a:r>
            <a:r>
              <a:rPr lang="en-US" sz="1050" spc="-20" dirty="0" smtClean="0">
                <a:latin typeface="Arial"/>
                <a:cs typeface="Arial"/>
              </a:rPr>
              <a:t> </a:t>
            </a:r>
            <a:endParaRPr lang="en-US" sz="1050" spc="-20" dirty="0" smtClean="0">
              <a:latin typeface="Arial"/>
              <a:cs typeface="Arial"/>
            </a:endParaRPr>
          </a:p>
          <a:p>
            <a:pPr marL="1270635" lvl="2" indent="-228600">
              <a:spcBef>
                <a:spcPts val="300"/>
              </a:spcBef>
              <a:buFont typeface="+mj-lt"/>
              <a:buAutoNum type="alphaLcPeriod"/>
            </a:pPr>
            <a:r>
              <a:rPr lang="en-US" sz="1050" spc="-20" dirty="0" smtClean="0">
                <a:latin typeface="Arial"/>
                <a:cs typeface="Arial"/>
              </a:rPr>
              <a:t>np </a:t>
            </a:r>
            <a:r>
              <a:rPr lang="en-US" sz="1050" spc="-20" dirty="0">
                <a:latin typeface="Arial"/>
                <a:cs typeface="Arial"/>
              </a:rPr>
              <a:t>≥ </a:t>
            </a:r>
            <a:r>
              <a:rPr lang="en-US" sz="1050" spc="-20" dirty="0" smtClean="0">
                <a:latin typeface="Arial"/>
                <a:cs typeface="Arial"/>
              </a:rPr>
              <a:t>10  AND</a:t>
            </a:r>
            <a:endParaRPr lang="en-US" sz="1050" spc="-25" dirty="0" smtClean="0">
              <a:latin typeface="Arial"/>
              <a:cs typeface="Arial"/>
            </a:endParaRPr>
          </a:p>
          <a:p>
            <a:pPr marL="1270635" lvl="2" indent="-228600">
              <a:spcBef>
                <a:spcPts val="300"/>
              </a:spcBef>
              <a:buFont typeface="+mj-lt"/>
              <a:buAutoNum type="alphaLcPeriod"/>
            </a:pPr>
            <a:r>
              <a:rPr lang="en-US" sz="1050" spc="-20" dirty="0" smtClean="0">
                <a:latin typeface="Arial"/>
                <a:cs typeface="Arial"/>
              </a:rPr>
              <a:t>n(1-p</a:t>
            </a:r>
            <a:r>
              <a:rPr lang="en-US" sz="1050" spc="-20" dirty="0" smtClean="0">
                <a:latin typeface="Arial"/>
                <a:cs typeface="Arial"/>
              </a:rPr>
              <a:t>) ≥ </a:t>
            </a:r>
            <a:r>
              <a:rPr lang="en-US" sz="1050" spc="-20" dirty="0" smtClean="0">
                <a:latin typeface="Arial"/>
                <a:cs typeface="Arial"/>
              </a:rPr>
              <a:t>10</a:t>
            </a:r>
            <a:endParaRPr lang="en-US" sz="1050" spc="-40" dirty="0" smtClean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2301" y="-1699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324865" y="503719"/>
                <a:ext cx="3819525" cy="106888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latin typeface="Cambria Math" panose="02040503050406030204" pitchFamily="18" charset="0"/>
                  </a:rPr>
                  <a:t>Central Limit Theorem for </a:t>
                </a:r>
                <a:r>
                  <a:rPr lang="en-US" sz="1600" b="1" u="sng" dirty="0" smtClean="0">
                    <a:latin typeface="Cambria Math" panose="02040503050406030204" pitchFamily="18" charset="0"/>
                  </a:rPr>
                  <a:t>Proportions</a:t>
                </a:r>
              </a:p>
              <a:p>
                <a:r>
                  <a:rPr lang="en-US" sz="1200" b="1" dirty="0" smtClean="0">
                    <a:latin typeface="Cambria Math" panose="02040503050406030204" pitchFamily="18" charset="0"/>
                  </a:rPr>
                  <a:t>When </a:t>
                </a:r>
                <a:r>
                  <a:rPr lang="en-US" sz="1200" b="1" dirty="0" smtClean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  <a:t>certain </a:t>
                </a:r>
                <a:r>
                  <a:rPr lang="en-US" sz="1200" b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  <a:t>conditions </a:t>
                </a:r>
                <a:r>
                  <a:rPr lang="en-US" sz="1200" b="1" dirty="0">
                    <a:latin typeface="Cambria Math" panose="02040503050406030204" pitchFamily="18" charset="0"/>
                  </a:rPr>
                  <a:t>are met…</a:t>
                </a:r>
                <a:endParaRPr lang="en-US" sz="1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./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en-US" sz="1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865" y="503719"/>
                <a:ext cx="3819525" cy="1068882"/>
              </a:xfrm>
              <a:prstGeom prst="rect">
                <a:avLst/>
              </a:prstGeom>
              <a:blipFill>
                <a:blip r:embed="rId2"/>
                <a:stretch>
                  <a:fillRect l="-636" t="-169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416"/>
            <a:ext cx="4271645" cy="38856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0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Distribution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i="1" spc="-35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1100" spc="-355" dirty="0">
                <a:solidFill>
                  <a:srgbClr val="FFFFFF"/>
                </a:solidFill>
                <a:latin typeface="Verdana"/>
                <a:cs typeface="Verdana"/>
              </a:rPr>
              <a:t>ˆ</a:t>
            </a:r>
            <a:endParaRPr sz="11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2301" y="-1699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7043" y="464381"/>
            <a:ext cx="4514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Why is are the following called the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success</a:t>
            </a:r>
            <a:r>
              <a:rPr lang="en-US" sz="2000" b="1" dirty="0" smtClean="0"/>
              <a:t>/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failure</a:t>
            </a:r>
            <a:r>
              <a:rPr lang="en-US" sz="2000" dirty="0" smtClean="0"/>
              <a:t> conditions?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597406" y="2184518"/>
            <a:ext cx="2914650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42035" lvl="2">
              <a:spcBef>
                <a:spcPts val="300"/>
              </a:spcBef>
            </a:pPr>
            <a:r>
              <a:rPr lang="en-US" sz="2000" spc="-20" dirty="0">
                <a:latin typeface="Arial"/>
                <a:cs typeface="Arial"/>
              </a:rPr>
              <a:t>n</a:t>
            </a:r>
            <a:r>
              <a:rPr lang="en-US" sz="2000" spc="-2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</a:t>
            </a:r>
            <a:r>
              <a:rPr lang="en-US" sz="2000" spc="-20" dirty="0">
                <a:latin typeface="Arial"/>
                <a:cs typeface="Arial"/>
              </a:rPr>
              <a:t> ≥ </a:t>
            </a:r>
            <a:r>
              <a:rPr lang="en-US" sz="2000" spc="-20" dirty="0" smtClean="0">
                <a:latin typeface="Arial"/>
                <a:cs typeface="Arial"/>
              </a:rPr>
              <a:t>10</a:t>
            </a:r>
            <a:endParaRPr lang="en-US" sz="2000" spc="-25" dirty="0">
              <a:latin typeface="Arial"/>
              <a:cs typeface="Arial"/>
            </a:endParaRPr>
          </a:p>
          <a:p>
            <a:pPr marL="1042035" lvl="2">
              <a:spcBef>
                <a:spcPts val="300"/>
              </a:spcBef>
            </a:pPr>
            <a:r>
              <a:rPr lang="en-US" sz="2000" spc="-20" dirty="0">
                <a:latin typeface="Arial"/>
                <a:cs typeface="Arial"/>
              </a:rPr>
              <a:t>n(</a:t>
            </a:r>
            <a:r>
              <a:rPr lang="en-US" sz="2000" spc="-20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1-p</a:t>
            </a:r>
            <a:r>
              <a:rPr lang="en-US" sz="2000" spc="-20" dirty="0">
                <a:latin typeface="Arial"/>
                <a:cs typeface="Arial"/>
              </a:rPr>
              <a:t>) ≥ 10</a:t>
            </a:r>
            <a:endParaRPr lang="en-US" sz="2000" spc="-4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385315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416"/>
            <a:ext cx="4271645" cy="38856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0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Distribution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i="1" spc="-35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1100" spc="-355" dirty="0">
                <a:solidFill>
                  <a:srgbClr val="FFFFFF"/>
                </a:solidFill>
                <a:latin typeface="Verdana"/>
                <a:cs typeface="Verdana"/>
              </a:rPr>
              <a:t>ˆ</a:t>
            </a:r>
            <a:endParaRPr sz="11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2301" y="-1699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7043" y="464381"/>
            <a:ext cx="4514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Why is are the following called the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success</a:t>
            </a:r>
            <a:r>
              <a:rPr lang="en-US" sz="2000" b="1" dirty="0" smtClean="0"/>
              <a:t>/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failure</a:t>
            </a:r>
            <a:r>
              <a:rPr lang="en-US" sz="2000" dirty="0" smtClean="0"/>
              <a:t> conditions?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597406" y="2184518"/>
            <a:ext cx="2914650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42035" lvl="2">
              <a:spcBef>
                <a:spcPts val="300"/>
              </a:spcBef>
            </a:pPr>
            <a:r>
              <a:rPr lang="en-US" sz="2000" spc="-20" dirty="0">
                <a:latin typeface="Arial"/>
                <a:cs typeface="Arial"/>
              </a:rPr>
              <a:t>n</a:t>
            </a:r>
            <a:r>
              <a:rPr lang="en-US" sz="2000" spc="-2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</a:t>
            </a:r>
            <a:r>
              <a:rPr lang="en-US" sz="2000" spc="-20" dirty="0">
                <a:latin typeface="Arial"/>
                <a:cs typeface="Arial"/>
              </a:rPr>
              <a:t> ≥ </a:t>
            </a:r>
            <a:r>
              <a:rPr lang="en-US" sz="2000" spc="-20" dirty="0" smtClean="0">
                <a:latin typeface="Arial"/>
                <a:cs typeface="Arial"/>
              </a:rPr>
              <a:t>10</a:t>
            </a:r>
            <a:endParaRPr lang="en-US" sz="2000" spc="-25" dirty="0">
              <a:latin typeface="Arial"/>
              <a:cs typeface="Arial"/>
            </a:endParaRPr>
          </a:p>
          <a:p>
            <a:pPr marL="1042035" lvl="2">
              <a:spcBef>
                <a:spcPts val="300"/>
              </a:spcBef>
            </a:pPr>
            <a:r>
              <a:rPr lang="en-US" sz="2000" spc="-20" dirty="0">
                <a:latin typeface="Arial"/>
                <a:cs typeface="Arial"/>
              </a:rPr>
              <a:t>n(</a:t>
            </a:r>
            <a:r>
              <a:rPr lang="en-US" sz="2000" spc="-20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1-p</a:t>
            </a:r>
            <a:r>
              <a:rPr lang="en-US" sz="2000" spc="-20" dirty="0">
                <a:latin typeface="Arial"/>
                <a:cs typeface="Arial"/>
              </a:rPr>
              <a:t>) ≥ 10</a:t>
            </a:r>
            <a:endParaRPr lang="en-US" sz="2000" spc="-40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76233" y="1251921"/>
            <a:ext cx="2595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1200" dirty="0" smtClean="0">
                <a:solidFill>
                  <a:schemeClr val="accent6">
                    <a:lumMod val="75000"/>
                  </a:schemeClr>
                </a:solidFill>
              </a:rPr>
              <a:t>=</a:t>
            </a:r>
            <a:r>
              <a:rPr lang="en-US" sz="1200" u="sng" dirty="0" smtClean="0">
                <a:solidFill>
                  <a:schemeClr val="accent6">
                    <a:lumMod val="75000"/>
                  </a:schemeClr>
                </a:solidFill>
              </a:rPr>
              <a:t>proportion</a:t>
            </a:r>
            <a:r>
              <a:rPr lang="en-US" sz="1200" dirty="0" smtClean="0">
                <a:solidFill>
                  <a:schemeClr val="accent6">
                    <a:lumMod val="75000"/>
                  </a:schemeClr>
                </a:solidFill>
              </a:rPr>
              <a:t> of “successes” </a:t>
            </a:r>
          </a:p>
          <a:p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1-p</a:t>
            </a:r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US" sz="1200" u="sng" dirty="0" smtClean="0">
                <a:solidFill>
                  <a:schemeClr val="accent3">
                    <a:lumMod val="75000"/>
                  </a:schemeClr>
                </a:solidFill>
              </a:rPr>
              <a:t>proportion</a:t>
            </a:r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 of “failures”</a:t>
            </a:r>
          </a:p>
          <a:p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87165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416"/>
            <a:ext cx="4271645" cy="38856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0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Distribution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i="1" spc="-35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1100" spc="-355" dirty="0">
                <a:solidFill>
                  <a:srgbClr val="FFFFFF"/>
                </a:solidFill>
                <a:latin typeface="Verdana"/>
                <a:cs typeface="Verdana"/>
              </a:rPr>
              <a:t>ˆ</a:t>
            </a:r>
            <a:endParaRPr sz="11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2301" y="-1699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7043" y="464381"/>
            <a:ext cx="4514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Why is are the following called the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success</a:t>
            </a:r>
            <a:r>
              <a:rPr lang="en-US" sz="2000" b="1" dirty="0" smtClean="0"/>
              <a:t>/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</a:rPr>
              <a:t>failure</a:t>
            </a:r>
            <a:r>
              <a:rPr lang="en-US" sz="2000" dirty="0" smtClean="0"/>
              <a:t> conditions?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597406" y="2184518"/>
            <a:ext cx="2914650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42035" lvl="2">
              <a:spcBef>
                <a:spcPts val="300"/>
              </a:spcBef>
            </a:pPr>
            <a:r>
              <a:rPr lang="en-US" sz="2000" spc="-20" dirty="0">
                <a:latin typeface="Arial"/>
                <a:cs typeface="Arial"/>
              </a:rPr>
              <a:t>n</a:t>
            </a:r>
            <a:r>
              <a:rPr lang="en-US" sz="2000" spc="-2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p</a:t>
            </a:r>
            <a:r>
              <a:rPr lang="en-US" sz="2000" spc="-20" dirty="0">
                <a:latin typeface="Arial"/>
                <a:cs typeface="Arial"/>
              </a:rPr>
              <a:t> ≥ </a:t>
            </a:r>
            <a:r>
              <a:rPr lang="en-US" sz="2000" spc="-20" dirty="0" smtClean="0">
                <a:latin typeface="Arial"/>
                <a:cs typeface="Arial"/>
              </a:rPr>
              <a:t>10</a:t>
            </a:r>
            <a:endParaRPr lang="en-US" sz="2000" spc="-25" dirty="0">
              <a:latin typeface="Arial"/>
              <a:cs typeface="Arial"/>
            </a:endParaRPr>
          </a:p>
          <a:p>
            <a:pPr marL="1042035" lvl="2">
              <a:spcBef>
                <a:spcPts val="300"/>
              </a:spcBef>
            </a:pPr>
            <a:r>
              <a:rPr lang="en-US" sz="2000" spc="-20" dirty="0">
                <a:latin typeface="Arial"/>
                <a:cs typeface="Arial"/>
              </a:rPr>
              <a:t>n(</a:t>
            </a:r>
            <a:r>
              <a:rPr lang="en-US" sz="2000" spc="-20" dirty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1-p</a:t>
            </a:r>
            <a:r>
              <a:rPr lang="en-US" sz="2000" spc="-20" dirty="0">
                <a:latin typeface="Arial"/>
                <a:cs typeface="Arial"/>
              </a:rPr>
              <a:t>) ≥ 10</a:t>
            </a:r>
            <a:endParaRPr lang="en-US" sz="2000" spc="-40" dirty="0">
              <a:latin typeface="Arial"/>
              <a:cs typeface="Arial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1390650" y="2416175"/>
            <a:ext cx="1295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1390650" y="2720975"/>
            <a:ext cx="12954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23850" y="2200731"/>
            <a:ext cx="1219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 smtClean="0">
                <a:solidFill>
                  <a:schemeClr val="accent6">
                    <a:lumMod val="75000"/>
                  </a:schemeClr>
                </a:solidFill>
              </a:rPr>
              <a:t>Number</a:t>
            </a:r>
            <a:r>
              <a:rPr lang="en-US" sz="1050" dirty="0" smtClean="0">
                <a:solidFill>
                  <a:schemeClr val="accent6">
                    <a:lumMod val="75000"/>
                  </a:schemeClr>
                </a:solidFill>
              </a:rPr>
              <a:t> of successes</a:t>
            </a:r>
            <a:endParaRPr lang="en-US" sz="105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3850" y="2568574"/>
            <a:ext cx="1219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u="sng" dirty="0" smtClean="0">
                <a:solidFill>
                  <a:schemeClr val="accent3">
                    <a:lumMod val="75000"/>
                  </a:schemeClr>
                </a:solidFill>
              </a:rPr>
              <a:t>Number</a:t>
            </a:r>
            <a:r>
              <a:rPr lang="en-US" sz="1050" dirty="0" smtClean="0">
                <a:solidFill>
                  <a:schemeClr val="accent3">
                    <a:lumMod val="75000"/>
                  </a:schemeClr>
                </a:solidFill>
              </a:rPr>
              <a:t> of </a:t>
            </a:r>
          </a:p>
          <a:p>
            <a:r>
              <a:rPr lang="en-US" sz="1050" dirty="0" smtClean="0">
                <a:solidFill>
                  <a:schemeClr val="accent3">
                    <a:lumMod val="75000"/>
                  </a:schemeClr>
                </a:solidFill>
              </a:rPr>
              <a:t>failures</a:t>
            </a:r>
            <a:endParaRPr lang="en-US" sz="105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76233" y="1251921"/>
            <a:ext cx="25954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en-US" sz="1200" dirty="0" smtClean="0">
                <a:solidFill>
                  <a:schemeClr val="accent6">
                    <a:lumMod val="75000"/>
                  </a:schemeClr>
                </a:solidFill>
              </a:rPr>
              <a:t>=</a:t>
            </a:r>
            <a:r>
              <a:rPr lang="en-US" sz="1200" u="sng" dirty="0" smtClean="0">
                <a:solidFill>
                  <a:schemeClr val="accent6">
                    <a:lumMod val="75000"/>
                  </a:schemeClr>
                </a:solidFill>
              </a:rPr>
              <a:t>proportion</a:t>
            </a:r>
            <a:r>
              <a:rPr lang="en-US" sz="1200" dirty="0" smtClean="0">
                <a:solidFill>
                  <a:schemeClr val="accent6">
                    <a:lumMod val="75000"/>
                  </a:schemeClr>
                </a:solidFill>
              </a:rPr>
              <a:t> of “successes” </a:t>
            </a:r>
          </a:p>
          <a:p>
            <a:r>
              <a:rPr lang="en-US" i="1" dirty="0" smtClean="0">
                <a:solidFill>
                  <a:schemeClr val="accent3">
                    <a:lumMod val="75000"/>
                  </a:schemeClr>
                </a:solidFill>
              </a:rPr>
              <a:t>1-p</a:t>
            </a:r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US" sz="1200" u="sng" dirty="0" smtClean="0">
                <a:solidFill>
                  <a:schemeClr val="accent3">
                    <a:lumMod val="75000"/>
                  </a:schemeClr>
                </a:solidFill>
              </a:rPr>
              <a:t>proportion</a:t>
            </a:r>
            <a:r>
              <a:rPr lang="en-US" sz="1200" dirty="0" smtClean="0">
                <a:solidFill>
                  <a:schemeClr val="accent3">
                    <a:lumMod val="75000"/>
                  </a:schemeClr>
                </a:solidFill>
              </a:rPr>
              <a:t> of “failures”</a:t>
            </a:r>
          </a:p>
          <a:p>
            <a:endParaRPr lang="en-US" sz="12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8603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416"/>
            <a:ext cx="4271645" cy="38856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90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Distribution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05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100" i="1" spc="-35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1100" spc="-355" dirty="0">
                <a:solidFill>
                  <a:srgbClr val="FFFFFF"/>
                </a:solidFill>
                <a:latin typeface="Verdana"/>
                <a:cs typeface="Verdana"/>
              </a:rPr>
              <a:t>ˆ</a:t>
            </a:r>
            <a:endParaRPr sz="11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4865" y="1638423"/>
            <a:ext cx="3988435" cy="1621598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100" b="1" spc="-20" dirty="0">
                <a:solidFill>
                  <a:srgbClr val="00B0F0"/>
                </a:solidFill>
                <a:latin typeface="Arial"/>
                <a:cs typeface="Arial"/>
              </a:rPr>
              <a:t>Conditions</a:t>
            </a:r>
            <a:r>
              <a:rPr sz="1050" spc="-20" dirty="0">
                <a:latin typeface="Arial"/>
                <a:cs typeface="Arial"/>
              </a:rPr>
              <a:t>:</a:t>
            </a:r>
            <a:endParaRPr sz="1050" dirty="0">
              <a:latin typeface="Arial"/>
              <a:cs typeface="Arial"/>
            </a:endParaRPr>
          </a:p>
          <a:p>
            <a:pPr marL="127635">
              <a:lnSpc>
                <a:spcPct val="100000"/>
              </a:lnSpc>
              <a:spcBef>
                <a:spcPts val="305"/>
              </a:spcBef>
            </a:pPr>
            <a:r>
              <a:rPr sz="10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050" b="1" spc="-25" dirty="0">
                <a:latin typeface="Arial"/>
                <a:cs typeface="Arial"/>
              </a:rPr>
              <a:t>Independence</a:t>
            </a:r>
            <a:r>
              <a:rPr sz="1050" spc="-25" dirty="0">
                <a:latin typeface="Arial"/>
                <a:cs typeface="Arial"/>
              </a:rPr>
              <a:t>: </a:t>
            </a:r>
            <a:endParaRPr lang="en-US" sz="1050" spc="-25" dirty="0" smtClean="0">
              <a:latin typeface="Arial"/>
              <a:cs typeface="Arial"/>
            </a:endParaRPr>
          </a:p>
          <a:p>
            <a:pPr marL="813435" lvl="1" indent="-228600">
              <a:spcBef>
                <a:spcPts val="305"/>
              </a:spcBef>
              <a:buFont typeface="+mj-lt"/>
              <a:buAutoNum type="alphaLcPeriod"/>
            </a:pPr>
            <a:r>
              <a:rPr sz="1050" spc="-25" dirty="0" smtClean="0">
                <a:latin typeface="Arial"/>
                <a:cs typeface="Arial"/>
              </a:rPr>
              <a:t>Random </a:t>
            </a:r>
            <a:r>
              <a:rPr sz="1050" spc="-25" dirty="0" smtClean="0">
                <a:latin typeface="Arial"/>
                <a:cs typeface="Arial"/>
              </a:rPr>
              <a:t>sample/assignment</a:t>
            </a:r>
            <a:r>
              <a:rPr lang="en-US" sz="1050" spc="-25" dirty="0" smtClean="0">
                <a:latin typeface="Arial"/>
                <a:cs typeface="Arial"/>
              </a:rPr>
              <a:t> AND</a:t>
            </a:r>
            <a:r>
              <a:rPr sz="1050" spc="-25" dirty="0" smtClean="0">
                <a:latin typeface="Arial"/>
                <a:cs typeface="Arial"/>
              </a:rPr>
              <a:t> </a:t>
            </a:r>
            <a:endParaRPr lang="en-US" sz="1050" spc="10" dirty="0">
              <a:latin typeface="Arial"/>
              <a:cs typeface="Arial"/>
            </a:endParaRPr>
          </a:p>
          <a:p>
            <a:pPr marL="813435" lvl="1" indent="-228600">
              <a:spcBef>
                <a:spcPts val="305"/>
              </a:spcBef>
              <a:buFont typeface="+mj-lt"/>
              <a:buAutoNum type="alphaLcPeriod"/>
            </a:pPr>
            <a:r>
              <a:rPr lang="en-US" sz="1050" spc="-10" dirty="0" smtClean="0">
                <a:latin typeface="Arial"/>
                <a:cs typeface="Arial"/>
              </a:rPr>
              <a:t>n&lt;10% of population</a:t>
            </a:r>
            <a:endParaRPr sz="1050" dirty="0">
              <a:latin typeface="Arial"/>
              <a:cs typeface="Arial"/>
            </a:endParaRPr>
          </a:p>
          <a:p>
            <a:pPr marL="127635">
              <a:spcBef>
                <a:spcPts val="300"/>
              </a:spcBef>
            </a:pPr>
            <a:r>
              <a:rPr sz="10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050" b="1" spc="-25" dirty="0" smtClean="0">
                <a:latin typeface="Arial"/>
                <a:cs typeface="Arial"/>
              </a:rPr>
              <a:t>Shape/Skew</a:t>
            </a:r>
            <a:r>
              <a:rPr lang="en-US" sz="1050" spc="-25" dirty="0" smtClean="0">
                <a:latin typeface="Arial"/>
                <a:cs typeface="Arial"/>
              </a:rPr>
              <a:t>: </a:t>
            </a:r>
            <a:endParaRPr lang="en-US" sz="1050" spc="-25" dirty="0">
              <a:latin typeface="Arial"/>
              <a:cs typeface="Arial"/>
            </a:endParaRPr>
          </a:p>
          <a:p>
            <a:pPr marL="813435" lvl="1" indent="-228600">
              <a:spcBef>
                <a:spcPts val="300"/>
              </a:spcBef>
              <a:buFont typeface="+mj-lt"/>
              <a:buAutoNum type="alphaLcPeriod"/>
            </a:pPr>
            <a:r>
              <a:rPr lang="en-US" sz="1050" u="sng" spc="-20" dirty="0" smtClean="0">
                <a:latin typeface="Arial"/>
                <a:cs typeface="Arial"/>
              </a:rPr>
              <a:t>“</a:t>
            </a:r>
            <a:r>
              <a:rPr lang="en-US" sz="1050" u="sng" spc="-2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Success</a:t>
            </a:r>
            <a:r>
              <a:rPr lang="en-US" sz="1050" u="sng" spc="-20" dirty="0" smtClean="0">
                <a:latin typeface="Arial"/>
                <a:cs typeface="Arial"/>
              </a:rPr>
              <a:t>/</a:t>
            </a:r>
            <a:r>
              <a:rPr lang="en-US" sz="1050" u="sng" spc="-20" dirty="0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Failure</a:t>
            </a:r>
            <a:r>
              <a:rPr lang="en-US" sz="1050" u="sng" spc="-20" dirty="0" smtClean="0">
                <a:latin typeface="Arial"/>
                <a:cs typeface="Arial"/>
              </a:rPr>
              <a:t> Conditions:”</a:t>
            </a:r>
            <a:r>
              <a:rPr lang="en-US" sz="1050" spc="-20" dirty="0" smtClean="0">
                <a:latin typeface="Arial"/>
                <a:cs typeface="Arial"/>
              </a:rPr>
              <a:t> </a:t>
            </a:r>
            <a:endParaRPr lang="en-US" sz="1050" spc="-20" dirty="0" smtClean="0">
              <a:latin typeface="Arial"/>
              <a:cs typeface="Arial"/>
            </a:endParaRPr>
          </a:p>
          <a:p>
            <a:pPr marL="1270635" lvl="2" indent="-228600">
              <a:spcBef>
                <a:spcPts val="300"/>
              </a:spcBef>
              <a:buFont typeface="+mj-lt"/>
              <a:buAutoNum type="alphaLcPeriod"/>
            </a:pPr>
            <a:r>
              <a:rPr lang="en-US" sz="1050" spc="-20" dirty="0" smtClean="0">
                <a:latin typeface="Arial"/>
                <a:cs typeface="Arial"/>
              </a:rPr>
              <a:t>np </a:t>
            </a:r>
            <a:r>
              <a:rPr lang="en-US" sz="1050" spc="-20" dirty="0">
                <a:latin typeface="Arial"/>
                <a:cs typeface="Arial"/>
              </a:rPr>
              <a:t>≥ </a:t>
            </a:r>
            <a:r>
              <a:rPr lang="en-US" sz="1050" spc="-20" dirty="0" smtClean="0">
                <a:latin typeface="Arial"/>
                <a:cs typeface="Arial"/>
              </a:rPr>
              <a:t>10 </a:t>
            </a:r>
            <a:r>
              <a:rPr lang="en-US" sz="1050" spc="-2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(</a:t>
            </a:r>
            <a:r>
              <a:rPr lang="en-US" sz="1050" spc="-20" dirty="0" err="1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ie</a:t>
            </a:r>
            <a:r>
              <a:rPr lang="en-US" sz="1050" spc="-20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: at least 10 successes)  </a:t>
            </a:r>
            <a:r>
              <a:rPr lang="en-US" sz="1050" spc="-20" dirty="0" smtClean="0">
                <a:latin typeface="Arial"/>
                <a:cs typeface="Arial"/>
              </a:rPr>
              <a:t>AND</a:t>
            </a:r>
            <a:endParaRPr lang="en-US" sz="1050" spc="-25" dirty="0" smtClean="0">
              <a:latin typeface="Arial"/>
              <a:cs typeface="Arial"/>
            </a:endParaRPr>
          </a:p>
          <a:p>
            <a:pPr marL="1270635" lvl="2" indent="-228600">
              <a:spcBef>
                <a:spcPts val="300"/>
              </a:spcBef>
              <a:buFont typeface="+mj-lt"/>
              <a:buAutoNum type="alphaLcPeriod"/>
            </a:pPr>
            <a:r>
              <a:rPr lang="en-US" sz="1050" spc="-20" dirty="0" smtClean="0">
                <a:latin typeface="Arial"/>
                <a:cs typeface="Arial"/>
              </a:rPr>
              <a:t>n(1-p</a:t>
            </a:r>
            <a:r>
              <a:rPr lang="en-US" sz="1050" spc="-20" dirty="0" smtClean="0">
                <a:latin typeface="Arial"/>
                <a:cs typeface="Arial"/>
              </a:rPr>
              <a:t>) ≥ </a:t>
            </a:r>
            <a:r>
              <a:rPr lang="en-US" sz="1050" spc="-20" dirty="0" smtClean="0">
                <a:latin typeface="Arial"/>
                <a:cs typeface="Arial"/>
              </a:rPr>
              <a:t>10 </a:t>
            </a:r>
            <a:r>
              <a:rPr lang="en-US" sz="1050" spc="-20" dirty="0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(</a:t>
            </a:r>
            <a:r>
              <a:rPr lang="en-US" sz="1050" spc="-20" dirty="0" err="1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ie</a:t>
            </a:r>
            <a:r>
              <a:rPr lang="en-US" sz="1050" spc="-20" dirty="0" smtClean="0">
                <a:solidFill>
                  <a:schemeClr val="accent3">
                    <a:lumMod val="75000"/>
                  </a:schemeClr>
                </a:solidFill>
                <a:latin typeface="Arial"/>
                <a:cs typeface="Arial"/>
              </a:rPr>
              <a:t>: at least 10 failures)</a:t>
            </a:r>
            <a:endParaRPr lang="en-US" sz="1050" spc="-40" dirty="0" smtClean="0">
              <a:solidFill>
                <a:schemeClr val="accent3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2301" y="-1699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324865" y="503719"/>
                <a:ext cx="3819525" cy="106888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latin typeface="Cambria Math" panose="02040503050406030204" pitchFamily="18" charset="0"/>
                  </a:rPr>
                  <a:t>Central Limit Theorem for Proportions</a:t>
                </a:r>
              </a:p>
              <a:p>
                <a:r>
                  <a:rPr lang="en-US" sz="1200" b="1" dirty="0" smtClean="0">
                    <a:latin typeface="Cambria Math" panose="02040503050406030204" pitchFamily="18" charset="0"/>
                  </a:rPr>
                  <a:t>When </a:t>
                </a:r>
                <a:r>
                  <a:rPr lang="en-US" sz="1200" b="1" dirty="0" smtClean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  <a:t>certain </a:t>
                </a:r>
                <a:r>
                  <a:rPr lang="en-US" sz="1200" b="1" dirty="0">
                    <a:solidFill>
                      <a:srgbClr val="00B0F0"/>
                    </a:solidFill>
                    <a:latin typeface="Cambria Math" panose="02040503050406030204" pitchFamily="18" charset="0"/>
                  </a:rPr>
                  <a:t>conditions </a:t>
                </a:r>
                <a:r>
                  <a:rPr lang="en-US" sz="1200" b="1" dirty="0">
                    <a:latin typeface="Cambria Math" panose="02040503050406030204" pitchFamily="18" charset="0"/>
                  </a:rPr>
                  <a:t>are met…</a:t>
                </a:r>
                <a:endParaRPr lang="en-US" sz="1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./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en-US" sz="1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865" y="503719"/>
                <a:ext cx="3819525" cy="1068882"/>
              </a:xfrm>
              <a:prstGeom prst="rect">
                <a:avLst/>
              </a:prstGeom>
              <a:blipFill>
                <a:blip r:embed="rId2"/>
                <a:stretch>
                  <a:fillRect l="-636" t="-169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74001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40075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93345">
              <a:lnSpc>
                <a:spcPct val="100000"/>
              </a:lnSpc>
              <a:spcBef>
                <a:spcPts val="244"/>
              </a:spcBef>
            </a:pPr>
            <a:r>
              <a:rPr sz="1200" spc="-20" dirty="0">
                <a:solidFill>
                  <a:srgbClr val="1A2E3D"/>
                </a:solidFill>
              </a:rPr>
              <a:t>Suppose </a:t>
            </a:r>
            <a:r>
              <a:rPr sz="1200" i="1" spc="-5" dirty="0">
                <a:solidFill>
                  <a:srgbClr val="1A2E3D"/>
                </a:solidFill>
                <a:latin typeface="Times New Roman"/>
                <a:cs typeface="Times New Roman"/>
              </a:rPr>
              <a:t>p </a:t>
            </a:r>
            <a:r>
              <a:rPr sz="1200" spc="204" dirty="0">
                <a:solidFill>
                  <a:srgbClr val="1A2E3D"/>
                </a:solidFill>
              </a:rPr>
              <a:t>= </a:t>
            </a:r>
            <a:r>
              <a:rPr sz="1200" spc="-50" dirty="0">
                <a:solidFill>
                  <a:srgbClr val="1A2E3D"/>
                </a:solidFill>
              </a:rPr>
              <a:t>0</a:t>
            </a:r>
            <a:r>
              <a:rPr sz="1200" i="1" spc="-50" dirty="0">
                <a:solidFill>
                  <a:srgbClr val="1A2E3D"/>
                </a:solidFill>
                <a:latin typeface="Times New Roman"/>
                <a:cs typeface="Times New Roman"/>
              </a:rPr>
              <a:t>.</a:t>
            </a:r>
            <a:r>
              <a:rPr sz="1200" spc="-50" dirty="0">
                <a:solidFill>
                  <a:srgbClr val="1A2E3D"/>
                </a:solidFill>
              </a:rPr>
              <a:t>05. </a:t>
            </a:r>
            <a:r>
              <a:rPr sz="1200" spc="-30" dirty="0">
                <a:solidFill>
                  <a:srgbClr val="1A2E3D"/>
                </a:solidFill>
              </a:rPr>
              <a:t>What shape </a:t>
            </a:r>
            <a:r>
              <a:rPr sz="1200" spc="-20" dirty="0">
                <a:solidFill>
                  <a:srgbClr val="1A2E3D"/>
                </a:solidFill>
              </a:rPr>
              <a:t>does the </a:t>
            </a:r>
            <a:r>
              <a:rPr sz="1200" spc="-15" dirty="0">
                <a:solidFill>
                  <a:srgbClr val="1A2E3D"/>
                </a:solidFill>
              </a:rPr>
              <a:t>distribution of </a:t>
            </a:r>
            <a:r>
              <a:rPr sz="1200" i="1" spc="-210" dirty="0">
                <a:solidFill>
                  <a:srgbClr val="1A2E3D"/>
                </a:solidFill>
                <a:latin typeface="Times New Roman"/>
                <a:cs typeface="Times New Roman"/>
              </a:rPr>
              <a:t>p</a:t>
            </a:r>
            <a:r>
              <a:rPr sz="1200" spc="-210" dirty="0">
                <a:solidFill>
                  <a:srgbClr val="1A2E3D"/>
                </a:solidFill>
              </a:rPr>
              <a:t>ˆ </a:t>
            </a:r>
            <a:r>
              <a:rPr lang="en-US" sz="1200" spc="-210" dirty="0" smtClean="0">
                <a:solidFill>
                  <a:srgbClr val="1A2E3D"/>
                </a:solidFill>
              </a:rPr>
              <a:t>   </a:t>
            </a:r>
            <a:r>
              <a:rPr sz="1200" spc="-45" dirty="0" smtClean="0">
                <a:solidFill>
                  <a:srgbClr val="1A2E3D"/>
                </a:solidFill>
              </a:rPr>
              <a:t>have  </a:t>
            </a:r>
            <a:r>
              <a:rPr sz="1200" spc="-40" dirty="0">
                <a:solidFill>
                  <a:srgbClr val="1A2E3D"/>
                </a:solidFill>
              </a:rPr>
              <a:t>in </a:t>
            </a:r>
            <a:r>
              <a:rPr sz="1200" spc="-20" dirty="0">
                <a:solidFill>
                  <a:srgbClr val="1A2E3D"/>
                </a:solidFill>
              </a:rPr>
              <a:t>random </a:t>
            </a:r>
            <a:r>
              <a:rPr sz="1200" spc="-30" dirty="0">
                <a:solidFill>
                  <a:srgbClr val="1A2E3D"/>
                </a:solidFill>
              </a:rPr>
              <a:t>samples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04" dirty="0">
                <a:solidFill>
                  <a:srgbClr val="1A2E3D"/>
                </a:solidFill>
              </a:rPr>
              <a:t>=</a:t>
            </a:r>
            <a:r>
              <a:rPr sz="1200" spc="70" dirty="0">
                <a:solidFill>
                  <a:srgbClr val="1A2E3D"/>
                </a:solidFill>
              </a:rPr>
              <a:t> </a:t>
            </a:r>
            <a:r>
              <a:rPr sz="1200" spc="-65" dirty="0">
                <a:solidFill>
                  <a:srgbClr val="1A2E3D"/>
                </a:solidFill>
              </a:rPr>
              <a:t>100.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913919"/>
            <a:ext cx="2861310" cy="91122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25" dirty="0">
                <a:latin typeface="Arial"/>
                <a:cs typeface="Arial"/>
              </a:rPr>
              <a:t>unimodal and </a:t>
            </a:r>
            <a:r>
              <a:rPr sz="1200" spc="-20" dirty="0">
                <a:latin typeface="Arial"/>
                <a:cs typeface="Arial"/>
              </a:rPr>
              <a:t>symmetric </a:t>
            </a:r>
            <a:r>
              <a:rPr sz="1200" spc="-55" dirty="0">
                <a:latin typeface="Arial"/>
                <a:cs typeface="Arial"/>
              </a:rPr>
              <a:t>(nearly</a:t>
            </a:r>
            <a:r>
              <a:rPr sz="1200" spc="35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normal)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bimodal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symmetric</a:t>
            </a:r>
            <a:endParaRPr sz="1200">
              <a:latin typeface="Arial"/>
              <a:cs typeface="Arial"/>
            </a:endParaRPr>
          </a:p>
          <a:p>
            <a:pPr marL="255270" indent="-234315">
              <a:lnSpc>
                <a:spcPct val="100000"/>
              </a:lnSpc>
              <a:spcBef>
                <a:spcPts val="300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right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skewed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30" dirty="0">
                <a:latin typeface="Arial"/>
                <a:cs typeface="Arial"/>
              </a:rPr>
              <a:t>left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skewed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74051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40075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93345">
              <a:lnSpc>
                <a:spcPct val="100000"/>
              </a:lnSpc>
              <a:spcBef>
                <a:spcPts val="244"/>
              </a:spcBef>
            </a:pPr>
            <a:r>
              <a:rPr sz="1200" spc="-20" dirty="0">
                <a:solidFill>
                  <a:srgbClr val="1A2E3D"/>
                </a:solidFill>
              </a:rPr>
              <a:t>Suppose </a:t>
            </a:r>
            <a:r>
              <a:rPr sz="1200" i="1" spc="-5" dirty="0">
                <a:solidFill>
                  <a:srgbClr val="1A2E3D"/>
                </a:solidFill>
                <a:latin typeface="Times New Roman"/>
                <a:cs typeface="Times New Roman"/>
              </a:rPr>
              <a:t>p </a:t>
            </a:r>
            <a:r>
              <a:rPr sz="1200" spc="204" dirty="0">
                <a:solidFill>
                  <a:srgbClr val="1A2E3D"/>
                </a:solidFill>
              </a:rPr>
              <a:t>= </a:t>
            </a:r>
            <a:r>
              <a:rPr sz="1200" spc="-50" dirty="0">
                <a:solidFill>
                  <a:srgbClr val="1A2E3D"/>
                </a:solidFill>
              </a:rPr>
              <a:t>0</a:t>
            </a:r>
            <a:r>
              <a:rPr sz="1200" i="1" spc="-50" dirty="0">
                <a:solidFill>
                  <a:srgbClr val="1A2E3D"/>
                </a:solidFill>
                <a:latin typeface="Times New Roman"/>
                <a:cs typeface="Times New Roman"/>
              </a:rPr>
              <a:t>.</a:t>
            </a:r>
            <a:r>
              <a:rPr sz="1200" spc="-50" dirty="0">
                <a:solidFill>
                  <a:srgbClr val="1A2E3D"/>
                </a:solidFill>
              </a:rPr>
              <a:t>05. </a:t>
            </a:r>
            <a:r>
              <a:rPr sz="1200" spc="-30" dirty="0">
                <a:solidFill>
                  <a:srgbClr val="1A2E3D"/>
                </a:solidFill>
              </a:rPr>
              <a:t>What shape </a:t>
            </a:r>
            <a:r>
              <a:rPr sz="1200" spc="-20" dirty="0">
                <a:solidFill>
                  <a:srgbClr val="1A2E3D"/>
                </a:solidFill>
              </a:rPr>
              <a:t>does the </a:t>
            </a:r>
            <a:r>
              <a:rPr sz="1200" spc="-15" dirty="0">
                <a:solidFill>
                  <a:srgbClr val="1A2E3D"/>
                </a:solidFill>
              </a:rPr>
              <a:t>distribution of </a:t>
            </a:r>
            <a:r>
              <a:rPr sz="1200" i="1" spc="-210" dirty="0">
                <a:solidFill>
                  <a:srgbClr val="1A2E3D"/>
                </a:solidFill>
                <a:latin typeface="Times New Roman"/>
                <a:cs typeface="Times New Roman"/>
              </a:rPr>
              <a:t>p</a:t>
            </a:r>
            <a:r>
              <a:rPr sz="1200" spc="-210" dirty="0" smtClean="0">
                <a:solidFill>
                  <a:srgbClr val="1A2E3D"/>
                </a:solidFill>
              </a:rPr>
              <a:t>ˆ</a:t>
            </a:r>
            <a:r>
              <a:rPr lang="en-US" sz="1200" spc="-210" dirty="0" smtClean="0">
                <a:solidFill>
                  <a:srgbClr val="1A2E3D"/>
                </a:solidFill>
              </a:rPr>
              <a:t>   </a:t>
            </a:r>
            <a:r>
              <a:rPr sz="1200" spc="-210" dirty="0" smtClean="0">
                <a:solidFill>
                  <a:srgbClr val="1A2E3D"/>
                </a:solidFill>
              </a:rPr>
              <a:t> </a:t>
            </a:r>
            <a:r>
              <a:rPr sz="1200" spc="-45" dirty="0">
                <a:solidFill>
                  <a:srgbClr val="1A2E3D"/>
                </a:solidFill>
              </a:rPr>
              <a:t>have  </a:t>
            </a:r>
            <a:r>
              <a:rPr sz="1200" spc="-40" dirty="0">
                <a:solidFill>
                  <a:srgbClr val="1A2E3D"/>
                </a:solidFill>
              </a:rPr>
              <a:t>in </a:t>
            </a:r>
            <a:r>
              <a:rPr sz="1200" spc="-20" dirty="0">
                <a:solidFill>
                  <a:srgbClr val="1A2E3D"/>
                </a:solidFill>
              </a:rPr>
              <a:t>random </a:t>
            </a:r>
            <a:r>
              <a:rPr sz="1200" spc="-30" dirty="0">
                <a:solidFill>
                  <a:srgbClr val="1A2E3D"/>
                </a:solidFill>
              </a:rPr>
              <a:t>samples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04" dirty="0">
                <a:solidFill>
                  <a:srgbClr val="1A2E3D"/>
                </a:solidFill>
              </a:rPr>
              <a:t>=</a:t>
            </a:r>
            <a:r>
              <a:rPr sz="1200" spc="70" dirty="0">
                <a:solidFill>
                  <a:srgbClr val="1A2E3D"/>
                </a:solidFill>
              </a:rPr>
              <a:t> </a:t>
            </a:r>
            <a:r>
              <a:rPr sz="1200" spc="-65" dirty="0">
                <a:solidFill>
                  <a:srgbClr val="1A2E3D"/>
                </a:solidFill>
              </a:rPr>
              <a:t>100.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3" y="913919"/>
            <a:ext cx="4380867" cy="1090683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trike="sngStrike" spc="-25" dirty="0">
                <a:latin typeface="Arial"/>
                <a:cs typeface="Arial"/>
              </a:rPr>
              <a:t>unimodal and </a:t>
            </a:r>
            <a:r>
              <a:rPr sz="1200" strike="sngStrike" spc="-20" dirty="0">
                <a:latin typeface="Arial"/>
                <a:cs typeface="Arial"/>
              </a:rPr>
              <a:t>symmetric </a:t>
            </a:r>
            <a:r>
              <a:rPr sz="1200" strike="sngStrike" spc="-55" dirty="0">
                <a:latin typeface="Arial"/>
                <a:cs typeface="Arial"/>
              </a:rPr>
              <a:t>(nearly</a:t>
            </a:r>
            <a:r>
              <a:rPr sz="1200" strike="sngStrike" spc="35" dirty="0">
                <a:latin typeface="Arial"/>
                <a:cs typeface="Arial"/>
              </a:rPr>
              <a:t> </a:t>
            </a:r>
            <a:r>
              <a:rPr sz="1200" strike="sngStrike" spc="-40" dirty="0">
                <a:latin typeface="Arial"/>
                <a:cs typeface="Arial"/>
              </a:rPr>
              <a:t>normal</a:t>
            </a:r>
            <a:r>
              <a:rPr sz="1200" strike="sngStrike" spc="-40" dirty="0" smtClean="0">
                <a:latin typeface="Arial"/>
                <a:cs typeface="Arial"/>
              </a:rPr>
              <a:t>)</a:t>
            </a:r>
            <a:r>
              <a:rPr lang="en-US" sz="1200" spc="-40" dirty="0" smtClean="0">
                <a:latin typeface="Arial"/>
                <a:cs typeface="Arial"/>
              </a:rPr>
              <a:t> </a:t>
            </a:r>
            <a:r>
              <a:rPr lang="en-US" sz="1200" b="1" spc="-40" dirty="0" smtClean="0">
                <a:latin typeface="Arial"/>
                <a:cs typeface="Arial"/>
              </a:rPr>
              <a:t>p and n don’t satisfy SF Conditions.</a:t>
            </a:r>
            <a:r>
              <a:rPr lang="en-US" sz="1200" strike="sngStrike" spc="-40" dirty="0" smtClean="0">
                <a:latin typeface="Arial"/>
                <a:cs typeface="Arial"/>
              </a:rPr>
              <a:t>  </a:t>
            </a:r>
            <a:endParaRPr sz="1200" strike="sngStrike" dirty="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trike="sngStrike" spc="-20" dirty="0">
                <a:latin typeface="Arial"/>
                <a:cs typeface="Arial"/>
              </a:rPr>
              <a:t>bimodal </a:t>
            </a:r>
            <a:r>
              <a:rPr sz="1200" strike="sngStrike" spc="-25" dirty="0">
                <a:latin typeface="Arial"/>
                <a:cs typeface="Arial"/>
              </a:rPr>
              <a:t>and</a:t>
            </a:r>
            <a:r>
              <a:rPr sz="1200" strike="sngStrike" spc="15" dirty="0">
                <a:latin typeface="Arial"/>
                <a:cs typeface="Arial"/>
              </a:rPr>
              <a:t> </a:t>
            </a:r>
            <a:r>
              <a:rPr sz="1200" strike="sngStrike" spc="-20" dirty="0" smtClean="0">
                <a:latin typeface="Arial"/>
                <a:cs typeface="Arial"/>
              </a:rPr>
              <a:t>symmetric</a:t>
            </a:r>
            <a:r>
              <a:rPr lang="en-US" sz="1200" strike="sngStrike" spc="-20" dirty="0" smtClean="0">
                <a:latin typeface="Arial"/>
                <a:cs typeface="Arial"/>
              </a:rPr>
              <a:t> </a:t>
            </a:r>
            <a:endParaRPr sz="1200" strike="sngStrike" dirty="0">
              <a:latin typeface="Arial"/>
              <a:cs typeface="Arial"/>
            </a:endParaRPr>
          </a:p>
          <a:p>
            <a:pPr marL="255270" indent="-234315">
              <a:lnSpc>
                <a:spcPct val="100000"/>
              </a:lnSpc>
              <a:spcBef>
                <a:spcPts val="300"/>
              </a:spcBef>
              <a:buClr>
                <a:srgbClr val="024F84"/>
              </a:buClr>
              <a:buFont typeface="Arial"/>
              <a:buAutoNum type="alphaLcParenBoth"/>
              <a:tabLst>
                <a:tab pos="255904" algn="l"/>
              </a:tabLst>
            </a:pPr>
            <a:r>
              <a:rPr sz="1200" i="1" spc="5" dirty="0">
                <a:solidFill>
                  <a:srgbClr val="935151"/>
                </a:solidFill>
                <a:latin typeface="Arial"/>
                <a:cs typeface="Arial"/>
              </a:rPr>
              <a:t>right</a:t>
            </a:r>
            <a:r>
              <a:rPr sz="1200" i="1" spc="-5" dirty="0">
                <a:solidFill>
                  <a:srgbClr val="935151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935151"/>
                </a:solidFill>
                <a:latin typeface="Arial"/>
                <a:cs typeface="Arial"/>
              </a:rPr>
              <a:t>skewed</a:t>
            </a:r>
            <a:endParaRPr sz="1200" dirty="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30" dirty="0">
                <a:latin typeface="Arial"/>
                <a:cs typeface="Arial"/>
              </a:rPr>
              <a:t>left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skewed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74051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136358" y="1182261"/>
                <a:ext cx="140160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𝒏𝒑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US" sz="12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𝟗𝟓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US" sz="1200" b="1" dirty="0"/>
              </a:p>
              <a:p>
                <a:endParaRPr lang="en-US" sz="1200" b="1" dirty="0" smtClean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358" y="1182261"/>
                <a:ext cx="1401602" cy="553998"/>
              </a:xfrm>
              <a:prstGeom prst="rect">
                <a:avLst/>
              </a:prstGeom>
              <a:blipFill>
                <a:blip r:embed="rId2"/>
                <a:stretch>
                  <a:fillRect l="-3913" r="-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40075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93345">
              <a:lnSpc>
                <a:spcPct val="100000"/>
              </a:lnSpc>
              <a:spcBef>
                <a:spcPts val="244"/>
              </a:spcBef>
            </a:pPr>
            <a:r>
              <a:rPr sz="1200" spc="-20" dirty="0">
                <a:solidFill>
                  <a:srgbClr val="1A2E3D"/>
                </a:solidFill>
              </a:rPr>
              <a:t>Suppose </a:t>
            </a:r>
            <a:r>
              <a:rPr sz="1200" i="1" spc="-5" dirty="0">
                <a:solidFill>
                  <a:srgbClr val="1A2E3D"/>
                </a:solidFill>
                <a:latin typeface="Times New Roman"/>
                <a:cs typeface="Times New Roman"/>
              </a:rPr>
              <a:t>p </a:t>
            </a:r>
            <a:r>
              <a:rPr sz="1200" spc="204" dirty="0">
                <a:solidFill>
                  <a:srgbClr val="1A2E3D"/>
                </a:solidFill>
              </a:rPr>
              <a:t>= </a:t>
            </a:r>
            <a:r>
              <a:rPr sz="1200" spc="-50" dirty="0">
                <a:solidFill>
                  <a:srgbClr val="1A2E3D"/>
                </a:solidFill>
              </a:rPr>
              <a:t>0</a:t>
            </a:r>
            <a:r>
              <a:rPr sz="1200" i="1" spc="-50" dirty="0">
                <a:solidFill>
                  <a:srgbClr val="1A2E3D"/>
                </a:solidFill>
                <a:latin typeface="Times New Roman"/>
                <a:cs typeface="Times New Roman"/>
              </a:rPr>
              <a:t>.</a:t>
            </a:r>
            <a:r>
              <a:rPr sz="1200" spc="-50" dirty="0">
                <a:solidFill>
                  <a:srgbClr val="1A2E3D"/>
                </a:solidFill>
              </a:rPr>
              <a:t>05. </a:t>
            </a:r>
            <a:r>
              <a:rPr sz="1200" spc="-30" dirty="0">
                <a:solidFill>
                  <a:srgbClr val="1A2E3D"/>
                </a:solidFill>
              </a:rPr>
              <a:t>What shape </a:t>
            </a:r>
            <a:r>
              <a:rPr sz="1200" spc="-20" dirty="0">
                <a:solidFill>
                  <a:srgbClr val="1A2E3D"/>
                </a:solidFill>
              </a:rPr>
              <a:t>does the </a:t>
            </a:r>
            <a:r>
              <a:rPr sz="1200" spc="-15" dirty="0">
                <a:solidFill>
                  <a:srgbClr val="1A2E3D"/>
                </a:solidFill>
              </a:rPr>
              <a:t>distribution of </a:t>
            </a:r>
            <a:r>
              <a:rPr sz="1200" i="1" spc="-210" dirty="0">
                <a:solidFill>
                  <a:srgbClr val="1A2E3D"/>
                </a:solidFill>
                <a:latin typeface="Times New Roman"/>
                <a:cs typeface="Times New Roman"/>
              </a:rPr>
              <a:t>p</a:t>
            </a:r>
            <a:r>
              <a:rPr sz="1200" spc="-210" dirty="0" smtClean="0">
                <a:solidFill>
                  <a:srgbClr val="1A2E3D"/>
                </a:solidFill>
              </a:rPr>
              <a:t>ˆ</a:t>
            </a:r>
            <a:r>
              <a:rPr lang="en-US" sz="1200" spc="-210" dirty="0" smtClean="0">
                <a:solidFill>
                  <a:srgbClr val="1A2E3D"/>
                </a:solidFill>
              </a:rPr>
              <a:t>   </a:t>
            </a:r>
            <a:r>
              <a:rPr sz="1200" spc="-210" dirty="0" smtClean="0">
                <a:solidFill>
                  <a:srgbClr val="1A2E3D"/>
                </a:solidFill>
              </a:rPr>
              <a:t> </a:t>
            </a:r>
            <a:r>
              <a:rPr sz="1200" spc="-45" dirty="0">
                <a:solidFill>
                  <a:srgbClr val="1A2E3D"/>
                </a:solidFill>
              </a:rPr>
              <a:t>have  </a:t>
            </a:r>
            <a:r>
              <a:rPr sz="1200" spc="-40" dirty="0">
                <a:solidFill>
                  <a:srgbClr val="1A2E3D"/>
                </a:solidFill>
              </a:rPr>
              <a:t>in </a:t>
            </a:r>
            <a:r>
              <a:rPr sz="1200" spc="-20" dirty="0">
                <a:solidFill>
                  <a:srgbClr val="1A2E3D"/>
                </a:solidFill>
              </a:rPr>
              <a:t>random </a:t>
            </a:r>
            <a:r>
              <a:rPr sz="1200" spc="-30" dirty="0">
                <a:solidFill>
                  <a:srgbClr val="1A2E3D"/>
                </a:solidFill>
              </a:rPr>
              <a:t>samples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04" dirty="0">
                <a:solidFill>
                  <a:srgbClr val="1A2E3D"/>
                </a:solidFill>
              </a:rPr>
              <a:t>=</a:t>
            </a:r>
            <a:r>
              <a:rPr sz="1200" spc="70" dirty="0">
                <a:solidFill>
                  <a:srgbClr val="1A2E3D"/>
                </a:solidFill>
              </a:rPr>
              <a:t> </a:t>
            </a:r>
            <a:r>
              <a:rPr sz="1200" spc="-65" dirty="0">
                <a:solidFill>
                  <a:srgbClr val="1A2E3D"/>
                </a:solidFill>
              </a:rPr>
              <a:t>100.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3" y="913919"/>
            <a:ext cx="4380867" cy="1090683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trike="sngStrike" spc="-25" dirty="0">
                <a:latin typeface="Arial"/>
                <a:cs typeface="Arial"/>
              </a:rPr>
              <a:t>unimodal and </a:t>
            </a:r>
            <a:r>
              <a:rPr sz="1200" strike="sngStrike" spc="-20" dirty="0">
                <a:latin typeface="Arial"/>
                <a:cs typeface="Arial"/>
              </a:rPr>
              <a:t>symmetric </a:t>
            </a:r>
            <a:r>
              <a:rPr sz="1200" strike="sngStrike" spc="-55" dirty="0">
                <a:latin typeface="Arial"/>
                <a:cs typeface="Arial"/>
              </a:rPr>
              <a:t>(nearly</a:t>
            </a:r>
            <a:r>
              <a:rPr sz="1200" strike="sngStrike" spc="35" dirty="0">
                <a:latin typeface="Arial"/>
                <a:cs typeface="Arial"/>
              </a:rPr>
              <a:t> </a:t>
            </a:r>
            <a:r>
              <a:rPr sz="1200" strike="sngStrike" spc="-40" dirty="0">
                <a:latin typeface="Arial"/>
                <a:cs typeface="Arial"/>
              </a:rPr>
              <a:t>normal</a:t>
            </a:r>
            <a:r>
              <a:rPr sz="1200" strike="sngStrike" spc="-40" dirty="0" smtClean="0">
                <a:latin typeface="Arial"/>
                <a:cs typeface="Arial"/>
              </a:rPr>
              <a:t>)</a:t>
            </a:r>
            <a:r>
              <a:rPr lang="en-US" sz="1200" spc="-40" dirty="0" smtClean="0">
                <a:latin typeface="Arial"/>
                <a:cs typeface="Arial"/>
              </a:rPr>
              <a:t> </a:t>
            </a:r>
            <a:r>
              <a:rPr lang="en-US" sz="1200" b="1" spc="-40" dirty="0" smtClean="0">
                <a:latin typeface="Arial"/>
                <a:cs typeface="Arial"/>
              </a:rPr>
              <a:t>p and n don’t satisfy SF Conditions.</a:t>
            </a:r>
            <a:r>
              <a:rPr lang="en-US" sz="1200" strike="sngStrike" spc="-40" dirty="0" smtClean="0">
                <a:latin typeface="Arial"/>
                <a:cs typeface="Arial"/>
              </a:rPr>
              <a:t>  </a:t>
            </a:r>
            <a:endParaRPr sz="1200" strike="sngStrike" dirty="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trike="sngStrike" spc="-20" dirty="0">
                <a:latin typeface="Arial"/>
                <a:cs typeface="Arial"/>
              </a:rPr>
              <a:t>bimodal </a:t>
            </a:r>
            <a:r>
              <a:rPr sz="1200" strike="sngStrike" spc="-25" dirty="0">
                <a:latin typeface="Arial"/>
                <a:cs typeface="Arial"/>
              </a:rPr>
              <a:t>and</a:t>
            </a:r>
            <a:r>
              <a:rPr sz="1200" strike="sngStrike" spc="15" dirty="0">
                <a:latin typeface="Arial"/>
                <a:cs typeface="Arial"/>
              </a:rPr>
              <a:t> </a:t>
            </a:r>
            <a:r>
              <a:rPr sz="1200" strike="sngStrike" spc="-20" dirty="0" smtClean="0">
                <a:latin typeface="Arial"/>
                <a:cs typeface="Arial"/>
              </a:rPr>
              <a:t>symmetric</a:t>
            </a:r>
            <a:r>
              <a:rPr lang="en-US" sz="1200" strike="sngStrike" spc="-20" dirty="0" smtClean="0">
                <a:latin typeface="Arial"/>
                <a:cs typeface="Arial"/>
              </a:rPr>
              <a:t> </a:t>
            </a:r>
            <a:endParaRPr sz="1200" strike="sngStrike" dirty="0">
              <a:latin typeface="Arial"/>
              <a:cs typeface="Arial"/>
            </a:endParaRPr>
          </a:p>
          <a:p>
            <a:pPr marL="255270" indent="-234315">
              <a:lnSpc>
                <a:spcPct val="100000"/>
              </a:lnSpc>
              <a:spcBef>
                <a:spcPts val="300"/>
              </a:spcBef>
              <a:buClr>
                <a:srgbClr val="024F84"/>
              </a:buClr>
              <a:buFont typeface="Arial"/>
              <a:buAutoNum type="alphaLcParenBoth"/>
              <a:tabLst>
                <a:tab pos="255904" algn="l"/>
              </a:tabLst>
            </a:pPr>
            <a:r>
              <a:rPr sz="1200" i="1" spc="5" dirty="0">
                <a:solidFill>
                  <a:srgbClr val="935151"/>
                </a:solidFill>
                <a:latin typeface="Arial"/>
                <a:cs typeface="Arial"/>
              </a:rPr>
              <a:t>right</a:t>
            </a:r>
            <a:r>
              <a:rPr sz="1200" i="1" spc="-5" dirty="0">
                <a:solidFill>
                  <a:srgbClr val="935151"/>
                </a:solidFill>
                <a:latin typeface="Arial"/>
                <a:cs typeface="Arial"/>
              </a:rPr>
              <a:t> </a:t>
            </a:r>
            <a:r>
              <a:rPr sz="1200" i="1" spc="-10" dirty="0">
                <a:solidFill>
                  <a:srgbClr val="935151"/>
                </a:solidFill>
                <a:latin typeface="Arial"/>
                <a:cs typeface="Arial"/>
              </a:rPr>
              <a:t>skewed</a:t>
            </a:r>
            <a:endParaRPr sz="1200" dirty="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30" dirty="0">
                <a:latin typeface="Arial"/>
                <a:cs typeface="Arial"/>
              </a:rPr>
              <a:t>left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skewed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74051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466850" y="2568575"/>
                <a:ext cx="324853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/>
                  <a:t>If p and n don’t satisfy SF conditions: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Not unimodal and symmetric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Sampling distribution for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sz="1200" dirty="0" smtClean="0"/>
                  <a:t> has one peak at </a:t>
                </a:r>
                <a:r>
                  <a:rPr lang="en-US" sz="1200" i="1" dirty="0" smtClean="0"/>
                  <a:t>p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 smtClean="0"/>
                  <a:t>think about boundaries </a:t>
                </a:r>
                <a:r>
                  <a:rPr lang="en-US" sz="1200" dirty="0"/>
                  <a:t>for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sz="1200" dirty="0" smtClean="0"/>
                  <a:t>, </a:t>
                </a:r>
                <a:r>
                  <a:rPr lang="en-US" sz="1200" dirty="0" err="1" smtClean="0"/>
                  <a:t>ie</a:t>
                </a:r>
                <a:r>
                  <a:rPr lang="en-US" sz="1200" dirty="0" smtClean="0"/>
                  <a:t> [0,1].</a:t>
                </a:r>
                <a:endParaRPr lang="en-US" sz="1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850" y="2568575"/>
                <a:ext cx="3248533" cy="830997"/>
              </a:xfrm>
              <a:prstGeom prst="rect">
                <a:avLst/>
              </a:prstGeom>
              <a:blipFill>
                <a:blip r:embed="rId2"/>
                <a:stretch>
                  <a:fillRect l="-188" b="-4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136358" y="1182261"/>
                <a:ext cx="140160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𝒏𝒑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US" sz="12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𝟗𝟓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US" sz="1200" b="1" dirty="0"/>
              </a:p>
              <a:p>
                <a:endParaRPr lang="en-US" sz="1200" b="1" dirty="0" smtClean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6358" y="1182261"/>
                <a:ext cx="1401602" cy="553998"/>
              </a:xfrm>
              <a:prstGeom prst="rect">
                <a:avLst/>
              </a:prstGeom>
              <a:blipFill>
                <a:blip r:embed="rId3"/>
                <a:stretch>
                  <a:fillRect l="-3913" r="-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213100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8788" y="206375"/>
            <a:ext cx="44013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 Analyses We Know</a:t>
            </a:r>
          </a:p>
          <a:p>
            <a:endParaRPr lang="en-US" sz="1600" dirty="0" smtClean="0"/>
          </a:p>
          <a:p>
            <a:r>
              <a:rPr lang="en-US" sz="1600" u="sng" dirty="0" smtClean="0"/>
              <a:t>Tip</a:t>
            </a:r>
            <a:r>
              <a:rPr lang="en-US" sz="1600" dirty="0" smtClean="0"/>
              <a:t>: Break it down by types of variables involved in the research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pic>
        <p:nvPicPr>
          <p:cNvPr id="9218" name="Picture 2" descr="Image may contain: 1 person, smiling, stand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50" y="1273175"/>
            <a:ext cx="1586312" cy="1586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067050" y="2859487"/>
            <a:ext cx="2305050" cy="1538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" dirty="0"/>
              <a:t>https://www.facebook.com/konmarimethod/</a:t>
            </a:r>
          </a:p>
        </p:txBody>
      </p:sp>
    </p:spTree>
    <p:extLst>
      <p:ext uri="{BB962C8B-B14F-4D97-AF65-F5344CB8AC3E}">
        <p14:creationId xmlns:p14="http://schemas.microsoft.com/office/powerpoint/2010/main" val="112170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45593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67640">
              <a:lnSpc>
                <a:spcPct val="100000"/>
              </a:lnSpc>
              <a:spcBef>
                <a:spcPts val="244"/>
              </a:spcBef>
            </a:pPr>
            <a:r>
              <a:rPr sz="1200" spc="-20" dirty="0">
                <a:solidFill>
                  <a:srgbClr val="1A2E3D"/>
                </a:solidFill>
              </a:rPr>
              <a:t>Suppose </a:t>
            </a:r>
            <a:r>
              <a:rPr sz="1200" i="1" spc="-5" dirty="0">
                <a:solidFill>
                  <a:srgbClr val="1A2E3D"/>
                </a:solidFill>
                <a:latin typeface="Times New Roman"/>
                <a:cs typeface="Times New Roman"/>
              </a:rPr>
              <a:t>p </a:t>
            </a:r>
            <a:r>
              <a:rPr sz="1200" spc="204" dirty="0">
                <a:solidFill>
                  <a:srgbClr val="1A2E3D"/>
                </a:solidFill>
              </a:rPr>
              <a:t>= </a:t>
            </a:r>
            <a:r>
              <a:rPr sz="1200" spc="-40" dirty="0">
                <a:solidFill>
                  <a:srgbClr val="1A2E3D"/>
                </a:solidFill>
              </a:rPr>
              <a:t>0</a:t>
            </a:r>
            <a:r>
              <a:rPr sz="1200" i="1" spc="-40" dirty="0">
                <a:solidFill>
                  <a:srgbClr val="1A2E3D"/>
                </a:solidFill>
                <a:latin typeface="Times New Roman"/>
                <a:cs typeface="Times New Roman"/>
              </a:rPr>
              <a:t>.</a:t>
            </a:r>
            <a:r>
              <a:rPr sz="1200" spc="-40" dirty="0">
                <a:solidFill>
                  <a:srgbClr val="1A2E3D"/>
                </a:solidFill>
              </a:rPr>
              <a:t>5. </a:t>
            </a:r>
            <a:r>
              <a:rPr sz="1200" spc="-30" dirty="0">
                <a:solidFill>
                  <a:srgbClr val="1A2E3D"/>
                </a:solidFill>
              </a:rPr>
              <a:t>What shape </a:t>
            </a:r>
            <a:r>
              <a:rPr sz="1200" spc="-20" dirty="0">
                <a:solidFill>
                  <a:srgbClr val="1A2E3D"/>
                </a:solidFill>
              </a:rPr>
              <a:t>does the </a:t>
            </a:r>
            <a:r>
              <a:rPr sz="1200" spc="-15" dirty="0">
                <a:solidFill>
                  <a:srgbClr val="1A2E3D"/>
                </a:solidFill>
              </a:rPr>
              <a:t>distribution of </a:t>
            </a:r>
            <a:r>
              <a:rPr sz="1200" i="1" spc="-210" dirty="0">
                <a:solidFill>
                  <a:srgbClr val="1A2E3D"/>
                </a:solidFill>
                <a:latin typeface="Times New Roman"/>
                <a:cs typeface="Times New Roman"/>
              </a:rPr>
              <a:t>p</a:t>
            </a:r>
            <a:r>
              <a:rPr sz="1200" spc="-210" dirty="0">
                <a:solidFill>
                  <a:srgbClr val="1A2E3D"/>
                </a:solidFill>
              </a:rPr>
              <a:t>ˆ </a:t>
            </a:r>
            <a:r>
              <a:rPr sz="1200" spc="-45" dirty="0">
                <a:solidFill>
                  <a:srgbClr val="1A2E3D"/>
                </a:solidFill>
              </a:rPr>
              <a:t>have  </a:t>
            </a:r>
            <a:r>
              <a:rPr sz="1200" spc="-40" dirty="0">
                <a:solidFill>
                  <a:srgbClr val="1A2E3D"/>
                </a:solidFill>
              </a:rPr>
              <a:t>in </a:t>
            </a:r>
            <a:r>
              <a:rPr sz="1200" spc="-20" dirty="0">
                <a:solidFill>
                  <a:srgbClr val="1A2E3D"/>
                </a:solidFill>
              </a:rPr>
              <a:t>random </a:t>
            </a:r>
            <a:r>
              <a:rPr sz="1200" spc="-30" dirty="0">
                <a:solidFill>
                  <a:srgbClr val="1A2E3D"/>
                </a:solidFill>
              </a:rPr>
              <a:t>samples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04" dirty="0">
                <a:solidFill>
                  <a:srgbClr val="1A2E3D"/>
                </a:solidFill>
              </a:rPr>
              <a:t>=</a:t>
            </a:r>
            <a:r>
              <a:rPr sz="1200" spc="70" dirty="0">
                <a:solidFill>
                  <a:srgbClr val="1A2E3D"/>
                </a:solidFill>
              </a:rPr>
              <a:t> </a:t>
            </a:r>
            <a:r>
              <a:rPr sz="1200" spc="-65" dirty="0">
                <a:solidFill>
                  <a:srgbClr val="1A2E3D"/>
                </a:solidFill>
              </a:rPr>
              <a:t>100.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913919"/>
            <a:ext cx="2861310" cy="91122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25" dirty="0">
                <a:latin typeface="Arial"/>
                <a:cs typeface="Arial"/>
              </a:rPr>
              <a:t>unimodal and </a:t>
            </a:r>
            <a:r>
              <a:rPr sz="1200" spc="-20" dirty="0">
                <a:latin typeface="Arial"/>
                <a:cs typeface="Arial"/>
              </a:rPr>
              <a:t>symmetric </a:t>
            </a:r>
            <a:r>
              <a:rPr sz="1200" spc="-55" dirty="0">
                <a:latin typeface="Arial"/>
                <a:cs typeface="Arial"/>
              </a:rPr>
              <a:t>(nearly</a:t>
            </a:r>
            <a:r>
              <a:rPr sz="1200" spc="35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normal)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bimodal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symmetric</a:t>
            </a:r>
            <a:endParaRPr sz="1200">
              <a:latin typeface="Arial"/>
              <a:cs typeface="Arial"/>
            </a:endParaRPr>
          </a:p>
          <a:p>
            <a:pPr marL="255270" indent="-234315">
              <a:lnSpc>
                <a:spcPct val="100000"/>
              </a:lnSpc>
              <a:spcBef>
                <a:spcPts val="300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right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skewed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30" dirty="0">
                <a:latin typeface="Arial"/>
                <a:cs typeface="Arial"/>
              </a:rPr>
              <a:t>left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skewed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74051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2912" y="364617"/>
            <a:ext cx="4222115" cy="455930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 marR="167640">
              <a:lnSpc>
                <a:spcPct val="100000"/>
              </a:lnSpc>
              <a:spcBef>
                <a:spcPts val="244"/>
              </a:spcBef>
            </a:pPr>
            <a:r>
              <a:rPr sz="1200" spc="-20" dirty="0">
                <a:solidFill>
                  <a:srgbClr val="1A2E3D"/>
                </a:solidFill>
              </a:rPr>
              <a:t>Suppose </a:t>
            </a:r>
            <a:r>
              <a:rPr sz="1200" i="1" spc="-5" dirty="0">
                <a:solidFill>
                  <a:srgbClr val="1A2E3D"/>
                </a:solidFill>
                <a:latin typeface="Times New Roman"/>
                <a:cs typeface="Times New Roman"/>
              </a:rPr>
              <a:t>p </a:t>
            </a:r>
            <a:r>
              <a:rPr sz="1200" spc="204" dirty="0">
                <a:solidFill>
                  <a:srgbClr val="1A2E3D"/>
                </a:solidFill>
              </a:rPr>
              <a:t>= </a:t>
            </a:r>
            <a:r>
              <a:rPr sz="1200" spc="-40" dirty="0">
                <a:solidFill>
                  <a:srgbClr val="1A2E3D"/>
                </a:solidFill>
              </a:rPr>
              <a:t>0</a:t>
            </a:r>
            <a:r>
              <a:rPr sz="1200" i="1" spc="-40" dirty="0">
                <a:solidFill>
                  <a:srgbClr val="1A2E3D"/>
                </a:solidFill>
                <a:latin typeface="Times New Roman"/>
                <a:cs typeface="Times New Roman"/>
              </a:rPr>
              <a:t>.</a:t>
            </a:r>
            <a:r>
              <a:rPr sz="1200" spc="-40" dirty="0">
                <a:solidFill>
                  <a:srgbClr val="1A2E3D"/>
                </a:solidFill>
              </a:rPr>
              <a:t>5. </a:t>
            </a:r>
            <a:r>
              <a:rPr sz="1200" spc="-30" dirty="0">
                <a:solidFill>
                  <a:srgbClr val="1A2E3D"/>
                </a:solidFill>
              </a:rPr>
              <a:t>What shape </a:t>
            </a:r>
            <a:r>
              <a:rPr sz="1200" spc="-20" dirty="0">
                <a:solidFill>
                  <a:srgbClr val="1A2E3D"/>
                </a:solidFill>
              </a:rPr>
              <a:t>does the </a:t>
            </a:r>
            <a:r>
              <a:rPr sz="1200" spc="-15" dirty="0">
                <a:solidFill>
                  <a:srgbClr val="1A2E3D"/>
                </a:solidFill>
              </a:rPr>
              <a:t>distribution of </a:t>
            </a:r>
            <a:r>
              <a:rPr sz="1200" i="1" spc="-210" dirty="0">
                <a:solidFill>
                  <a:srgbClr val="1A2E3D"/>
                </a:solidFill>
                <a:latin typeface="Times New Roman"/>
                <a:cs typeface="Times New Roman"/>
              </a:rPr>
              <a:t>p</a:t>
            </a:r>
            <a:r>
              <a:rPr sz="1200" spc="-210" dirty="0">
                <a:solidFill>
                  <a:srgbClr val="1A2E3D"/>
                </a:solidFill>
              </a:rPr>
              <a:t>ˆ </a:t>
            </a:r>
            <a:r>
              <a:rPr sz="1200" spc="-45" dirty="0">
                <a:solidFill>
                  <a:srgbClr val="1A2E3D"/>
                </a:solidFill>
              </a:rPr>
              <a:t>have  </a:t>
            </a:r>
            <a:r>
              <a:rPr sz="1200" spc="-40" dirty="0">
                <a:solidFill>
                  <a:srgbClr val="1A2E3D"/>
                </a:solidFill>
              </a:rPr>
              <a:t>in </a:t>
            </a:r>
            <a:r>
              <a:rPr sz="1200" spc="-20" dirty="0">
                <a:solidFill>
                  <a:srgbClr val="1A2E3D"/>
                </a:solidFill>
              </a:rPr>
              <a:t>random </a:t>
            </a:r>
            <a:r>
              <a:rPr sz="1200" spc="-30" dirty="0">
                <a:solidFill>
                  <a:srgbClr val="1A2E3D"/>
                </a:solidFill>
              </a:rPr>
              <a:t>samples </a:t>
            </a:r>
            <a:r>
              <a:rPr sz="1200" spc="-15" dirty="0">
                <a:solidFill>
                  <a:srgbClr val="1A2E3D"/>
                </a:solidFill>
              </a:rPr>
              <a:t>of </a:t>
            </a:r>
            <a:r>
              <a:rPr sz="1200" i="1" spc="55" dirty="0">
                <a:solidFill>
                  <a:srgbClr val="1A2E3D"/>
                </a:solidFill>
                <a:latin typeface="Times New Roman"/>
                <a:cs typeface="Times New Roman"/>
              </a:rPr>
              <a:t>n </a:t>
            </a:r>
            <a:r>
              <a:rPr sz="1200" spc="204" dirty="0">
                <a:solidFill>
                  <a:srgbClr val="1A2E3D"/>
                </a:solidFill>
              </a:rPr>
              <a:t>=</a:t>
            </a:r>
            <a:r>
              <a:rPr sz="1200" spc="70" dirty="0">
                <a:solidFill>
                  <a:srgbClr val="1A2E3D"/>
                </a:solidFill>
              </a:rPr>
              <a:t> </a:t>
            </a:r>
            <a:r>
              <a:rPr sz="1200" spc="-65" dirty="0">
                <a:solidFill>
                  <a:srgbClr val="1A2E3D"/>
                </a:solidFill>
              </a:rPr>
              <a:t>100.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913919"/>
            <a:ext cx="4260315" cy="1090683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Font typeface="Arial"/>
              <a:buAutoNum type="alphaLcParenBoth"/>
              <a:tabLst>
                <a:tab pos="255904" algn="l"/>
              </a:tabLst>
            </a:pPr>
            <a:r>
              <a:rPr sz="1200" i="1" dirty="0">
                <a:solidFill>
                  <a:srgbClr val="935151"/>
                </a:solidFill>
                <a:latin typeface="Arial"/>
                <a:cs typeface="Arial"/>
              </a:rPr>
              <a:t>unimodal </a:t>
            </a:r>
            <a:r>
              <a:rPr sz="1200" i="1" spc="-10" dirty="0">
                <a:solidFill>
                  <a:srgbClr val="935151"/>
                </a:solidFill>
                <a:latin typeface="Arial"/>
                <a:cs typeface="Arial"/>
              </a:rPr>
              <a:t>and </a:t>
            </a:r>
            <a:r>
              <a:rPr sz="1200" i="1" dirty="0">
                <a:solidFill>
                  <a:srgbClr val="935151"/>
                </a:solidFill>
                <a:latin typeface="Arial"/>
                <a:cs typeface="Arial"/>
              </a:rPr>
              <a:t>symmetric </a:t>
            </a:r>
            <a:r>
              <a:rPr sz="1200" i="1" spc="-30" dirty="0">
                <a:solidFill>
                  <a:srgbClr val="935151"/>
                </a:solidFill>
                <a:latin typeface="Arial"/>
                <a:cs typeface="Arial"/>
              </a:rPr>
              <a:t>(nearly</a:t>
            </a:r>
            <a:r>
              <a:rPr sz="1200" i="1" spc="-20" dirty="0">
                <a:solidFill>
                  <a:srgbClr val="935151"/>
                </a:solidFill>
                <a:latin typeface="Arial"/>
                <a:cs typeface="Arial"/>
              </a:rPr>
              <a:t> normal</a:t>
            </a:r>
            <a:r>
              <a:rPr sz="1200" i="1" spc="-20" dirty="0" smtClean="0">
                <a:solidFill>
                  <a:srgbClr val="935151"/>
                </a:solidFill>
                <a:latin typeface="Arial"/>
                <a:cs typeface="Arial"/>
              </a:rPr>
              <a:t>)</a:t>
            </a:r>
            <a:r>
              <a:rPr lang="en-US" sz="1200" i="1" spc="-20" dirty="0" smtClean="0">
                <a:solidFill>
                  <a:srgbClr val="935151"/>
                </a:solidFill>
                <a:latin typeface="Arial"/>
                <a:cs typeface="Arial"/>
              </a:rPr>
              <a:t> </a:t>
            </a:r>
            <a:r>
              <a:rPr lang="en-US" sz="1200" b="1" spc="-40" dirty="0">
                <a:latin typeface="Arial"/>
                <a:cs typeface="Arial"/>
              </a:rPr>
              <a:t>p and n </a:t>
            </a:r>
            <a:r>
              <a:rPr lang="en-US" sz="1200" b="1" spc="-40" dirty="0" smtClean="0">
                <a:latin typeface="Arial"/>
                <a:cs typeface="Arial"/>
              </a:rPr>
              <a:t>satisfy </a:t>
            </a:r>
            <a:r>
              <a:rPr lang="en-US" sz="1200" b="1" spc="-40" dirty="0">
                <a:latin typeface="Arial"/>
                <a:cs typeface="Arial"/>
              </a:rPr>
              <a:t>SF Conditions.</a:t>
            </a:r>
            <a:endParaRPr sz="1200" dirty="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bimodal </a:t>
            </a:r>
            <a:r>
              <a:rPr sz="1200" spc="-25" dirty="0">
                <a:latin typeface="Arial"/>
                <a:cs typeface="Arial"/>
              </a:rPr>
              <a:t>and</a:t>
            </a:r>
            <a:r>
              <a:rPr sz="1200" spc="1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symmetric</a:t>
            </a:r>
            <a:endParaRPr sz="1200" dirty="0">
              <a:latin typeface="Arial"/>
              <a:cs typeface="Arial"/>
            </a:endParaRPr>
          </a:p>
          <a:p>
            <a:pPr marL="255270" indent="-234315">
              <a:lnSpc>
                <a:spcPct val="100000"/>
              </a:lnSpc>
              <a:spcBef>
                <a:spcPts val="300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20" dirty="0">
                <a:latin typeface="Arial"/>
                <a:cs typeface="Arial"/>
              </a:rPr>
              <a:t>right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skewed</a:t>
            </a:r>
            <a:endParaRPr sz="1200" dirty="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30" dirty="0">
                <a:latin typeface="Arial"/>
                <a:cs typeface="Arial"/>
              </a:rPr>
              <a:t>left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skewed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74051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037555" y="1182261"/>
                <a:ext cx="140160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𝒏𝒑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𝟓𝟎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US" sz="12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𝟓𝟎</m:t>
                      </m:r>
                      <m:r>
                        <a:rPr lang="en-US" sz="1200" b="1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US" sz="1200" b="1" dirty="0"/>
              </a:p>
              <a:p>
                <a:endParaRPr lang="en-US" sz="1200" b="1" dirty="0" smtClean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7555" y="1182261"/>
                <a:ext cx="1401602" cy="553998"/>
              </a:xfrm>
              <a:prstGeom prst="rect">
                <a:avLst/>
              </a:prstGeom>
              <a:blipFill>
                <a:blip r:embed="rId2"/>
                <a:stretch>
                  <a:fillRect l="-3913" r="-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536" y="423263"/>
            <a:ext cx="4399788" cy="283346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0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0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/>
              <a:tabLst>
                <a:tab pos="167005" algn="l"/>
              </a:tabLst>
            </a:pPr>
            <a:r>
              <a:rPr sz="100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0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0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lang="en-US" sz="1000" spc="15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67005" algn="l"/>
              </a:tabLst>
            </a:pPr>
            <a:r>
              <a:rPr lang="en-US" sz="1000" b="1" spc="-45" dirty="0" smtClean="0">
                <a:latin typeface="DejaVu Sans"/>
                <a:cs typeface="DejaVu Sans"/>
              </a:rPr>
              <a:t>Hypothesis Testing and Confidence Intervals with a Single </a:t>
            </a:r>
            <a:r>
              <a:rPr lang="en-US" sz="1000" b="1" u="sng" spc="-45" dirty="0" smtClean="0">
                <a:latin typeface="DejaVu Sans"/>
                <a:cs typeface="DejaVu Sans"/>
              </a:rPr>
              <a:t>Categorical</a:t>
            </a:r>
            <a:r>
              <a:rPr lang="en-US" sz="1000" b="1" spc="-45" dirty="0" smtClean="0">
                <a:latin typeface="DejaVu Sans"/>
                <a:cs typeface="DejaVu Sans"/>
              </a:rPr>
              <a:t> Variable</a:t>
            </a:r>
            <a:endParaRPr sz="1000" dirty="0" smtClean="0">
              <a:latin typeface="Arial"/>
              <a:cs typeface="Arial"/>
            </a:endParaRP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Theoretical Hypothesis Testing and Confidence Intervals: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-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also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describes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i="1" spc="-355" dirty="0" smtClean="0">
                <a:solidFill>
                  <a:schemeClr val="bg1">
                    <a:lumMod val="75000"/>
                  </a:schemeClr>
                </a:solidFill>
                <a:latin typeface="Times New Roman"/>
                <a:cs typeface="Times New Roman"/>
              </a:rPr>
              <a:t>p</a:t>
            </a:r>
            <a:r>
              <a:rPr sz="1050" spc="-355" dirty="0" smtClean="0">
                <a:solidFill>
                  <a:schemeClr val="bg1">
                    <a:lumMod val="75000"/>
                  </a:schemeClr>
                </a:solidFill>
                <a:latin typeface="Verdana"/>
                <a:cs typeface="Verdana"/>
              </a:rPr>
              <a:t>ˆ</a:t>
            </a:r>
            <a:endParaRPr sz="1050" dirty="0" smtClean="0">
              <a:solidFill>
                <a:schemeClr val="bg1">
                  <a:lumMod val="75000"/>
                </a:schemeClr>
              </a:solidFill>
              <a:latin typeface="Verdana"/>
              <a:cs typeface="Verdana"/>
            </a:endParaRPr>
          </a:p>
          <a:p>
            <a:pPr marL="469900" marR="106045" lvl="2" indent="276860">
              <a:lnSpc>
                <a:spcPts val="1350"/>
              </a:lnSpc>
              <a:spcBef>
                <a:spcPts val="5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latin typeface="Arial"/>
                <a:cs typeface="Arial"/>
              </a:rPr>
              <a:t>Interpretations:</a:t>
            </a:r>
            <a:r>
              <a:rPr lang="en-US" sz="1000" dirty="0" smtClean="0">
                <a:latin typeface="Arial"/>
                <a:cs typeface="Arial"/>
              </a:rPr>
              <a:t> </a:t>
            </a:r>
            <a:r>
              <a:rPr lang="en-US" sz="1000" dirty="0" smtClean="0"/>
              <a:t>🆕 </a:t>
            </a:r>
            <a:r>
              <a:rPr lang="en-US" sz="1000" spc="20" dirty="0" smtClean="0">
                <a:latin typeface="Arial"/>
                <a:cs typeface="Arial"/>
              </a:rPr>
              <a:t>⚙</a:t>
            </a:r>
            <a:r>
              <a:rPr lang="en-US" sz="1000" dirty="0" smtClean="0"/>
              <a:t> </a:t>
            </a:r>
            <a:r>
              <a:rPr sz="1000" spc="5" dirty="0" smtClean="0">
                <a:latin typeface="Arial"/>
                <a:cs typeface="Arial"/>
              </a:rPr>
              <a:t>CI </a:t>
            </a:r>
            <a:r>
              <a:rPr sz="1000" spc="15" dirty="0" smtClean="0">
                <a:latin typeface="Arial"/>
                <a:cs typeface="Arial"/>
              </a:rPr>
              <a:t>vs. </a:t>
            </a:r>
            <a:r>
              <a:rPr sz="1000" dirty="0" smtClean="0">
                <a:latin typeface="Arial"/>
                <a:cs typeface="Arial"/>
              </a:rPr>
              <a:t>HT </a:t>
            </a:r>
            <a:r>
              <a:rPr sz="1000" spc="20" dirty="0" smtClean="0">
                <a:latin typeface="Arial"/>
                <a:cs typeface="Arial"/>
              </a:rPr>
              <a:t>determines </a:t>
            </a:r>
            <a:r>
              <a:rPr sz="1000" spc="25" dirty="0" smtClean="0">
                <a:latin typeface="Arial"/>
                <a:cs typeface="Arial"/>
              </a:rPr>
              <a:t>observed </a:t>
            </a:r>
            <a:r>
              <a:rPr sz="1000" spc="15" dirty="0" smtClean="0">
                <a:latin typeface="Arial"/>
                <a:cs typeface="Arial"/>
              </a:rPr>
              <a:t>vs. </a:t>
            </a:r>
            <a:r>
              <a:rPr sz="1000" spc="30" dirty="0" smtClean="0">
                <a:latin typeface="Arial"/>
                <a:cs typeface="Arial"/>
              </a:rPr>
              <a:t>expected counts </a:t>
            </a:r>
            <a:r>
              <a:rPr sz="1000" spc="70" dirty="0" smtClean="0">
                <a:latin typeface="Arial"/>
                <a:cs typeface="Arial"/>
              </a:rPr>
              <a:t>/  </a:t>
            </a:r>
            <a:r>
              <a:rPr sz="1000" spc="30" dirty="0" smtClean="0">
                <a:latin typeface="Arial"/>
                <a:cs typeface="Arial"/>
              </a:rPr>
              <a:t>proportions</a:t>
            </a:r>
            <a:endParaRPr sz="1000" dirty="0" smtClean="0">
              <a:latin typeface="Arial"/>
              <a:cs typeface="Arial"/>
            </a:endParaRPr>
          </a:p>
          <a:p>
            <a:pPr marL="469900" marR="5080" lvl="2" indent="276860">
              <a:lnSpc>
                <a:spcPts val="1360"/>
              </a:lnSpc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Conditions: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Only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 </a:t>
            </a:r>
            <a:r>
              <a:rPr sz="1000" spc="-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based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methods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if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sample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size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is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 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enough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for </a:t>
            </a:r>
            <a:r>
              <a:rPr sz="100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nearly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normal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sampling</a:t>
            </a:r>
            <a:r>
              <a:rPr sz="10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975"/>
              </a:spcBef>
              <a:buFont typeface="+mj-lt"/>
              <a:buAutoNum type="arabicPeriod" startAt="3"/>
              <a:tabLst>
                <a:tab pos="167005" algn="l"/>
              </a:tabLst>
            </a:pP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Applications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</a:t>
            </a:r>
            <a:r>
              <a:rPr sz="1000" spc="-8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🆕 🖳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small</a:t>
            </a:r>
            <a:r>
              <a:rPr sz="1000" spc="-7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0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Recap</a:t>
            </a:r>
            <a:endParaRPr sz="1000" dirty="0"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630854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latin typeface="Cambria Math" panose="02040503050406030204" pitchFamily="18" charset="0"/>
                  </a:rPr>
                  <a:t>Central Limit Theorem for </a:t>
                </a:r>
                <a:r>
                  <a:rPr lang="en-US" sz="1600" b="1" u="sng" dirty="0" smtClean="0">
                    <a:latin typeface="Cambria Math" panose="02040503050406030204" pitchFamily="18" charset="0"/>
                  </a:rPr>
                  <a:t>Proportions</a:t>
                </a:r>
              </a:p>
              <a:p>
                <a:r>
                  <a:rPr lang="en-US" sz="1200" b="1" dirty="0" smtClean="0">
                    <a:latin typeface="Cambria Math" panose="02040503050406030204" pitchFamily="18" charset="0"/>
                  </a:rPr>
                  <a:t>When certain </a:t>
                </a:r>
                <a:r>
                  <a:rPr lang="en-US" sz="1200" b="1" dirty="0">
                    <a:latin typeface="Cambria Math" panose="02040503050406030204" pitchFamily="18" charset="0"/>
                  </a:rPr>
                  <a:t>conditions are met…</a:t>
                </a:r>
                <a:endParaRPr lang="en-US" sz="1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./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2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en-US" sz="1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blipFill>
                <a:blip r:embed="rId2"/>
                <a:stretch>
                  <a:fillRect l="-636" t="-169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26899" y="2035175"/>
                <a:ext cx="4247060" cy="6759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b="0" i="1" dirty="0" smtClean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For instance…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𝑜𝑏𝑠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𝑜𝑏𝑠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𝑚𝑒𝑎𝑛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𝑠𝑡𝑎𝑛𝑑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𝑑𝑒𝑣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)=probability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99" y="2035175"/>
                <a:ext cx="4247060" cy="675954"/>
              </a:xfrm>
              <a:prstGeom prst="rect">
                <a:avLst/>
              </a:prstGeom>
              <a:blipFill>
                <a:blip r:embed="rId3"/>
                <a:stretch>
                  <a:fillRect l="-3300" t="-12613" r="-2869" b="-117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321382" y="1914133"/>
            <a:ext cx="11910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Use z-tables</a:t>
            </a:r>
            <a:endParaRPr lang="en-US" sz="11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419949" y="2175743"/>
            <a:ext cx="180501" cy="29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57831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latin typeface="Cambria Math" panose="02040503050406030204" pitchFamily="18" charset="0"/>
                  </a:rPr>
                  <a:t>Central Limit Theorem for </a:t>
                </a:r>
                <a:r>
                  <a:rPr lang="en-US" sz="1600" b="1" u="sng" dirty="0" smtClean="0">
                    <a:latin typeface="Cambria Math" panose="02040503050406030204" pitchFamily="18" charset="0"/>
                  </a:rPr>
                  <a:t>Proportions</a:t>
                </a:r>
              </a:p>
              <a:p>
                <a:r>
                  <a:rPr lang="en-US" sz="1200" b="1" dirty="0" smtClean="0">
                    <a:latin typeface="Cambria Math" panose="02040503050406030204" pitchFamily="18" charset="0"/>
                  </a:rPr>
                  <a:t>When certain </a:t>
                </a:r>
                <a:r>
                  <a:rPr lang="en-US" sz="1200" b="1" dirty="0">
                    <a:latin typeface="Cambria Math" panose="02040503050406030204" pitchFamily="18" charset="0"/>
                  </a:rPr>
                  <a:t>conditions are met…</a:t>
                </a:r>
                <a:endParaRPr lang="en-US" sz="1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./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2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en-US" sz="1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blipFill>
                <a:blip r:embed="rId2"/>
                <a:stretch>
                  <a:fillRect l="-636" t="-169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226899" y="2035175"/>
                <a:ext cx="4247060" cy="6759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b="0" i="1" dirty="0" smtClean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For instance…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0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𝑜𝑏𝑠</m:t>
                        </m:r>
                      </m:e>
                    </m: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accent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𝑜𝑏𝑠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𝑚𝑒𝑎𝑛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𝑠𝑡𝑎𝑛𝑑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𝑑𝑒𝑣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)=probability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899" y="2035175"/>
                <a:ext cx="4247060" cy="675954"/>
              </a:xfrm>
              <a:prstGeom prst="rect">
                <a:avLst/>
              </a:prstGeom>
              <a:blipFill>
                <a:blip r:embed="rId3"/>
                <a:stretch>
                  <a:fillRect l="-3300" t="-12613" r="-2869" b="-117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321382" y="1914133"/>
            <a:ext cx="11910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Use z-tables</a:t>
            </a:r>
            <a:endParaRPr lang="en-US" sz="11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419949" y="2175743"/>
            <a:ext cx="180501" cy="29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390650" y="1425575"/>
            <a:ext cx="1524000" cy="896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219450" y="1441114"/>
            <a:ext cx="101932" cy="1203661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38345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704850" y="2035175"/>
                <a:ext cx="2415341" cy="490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 smtClean="0">
                    <a:ea typeface="Cambria Math" panose="02040503050406030204" pitchFamily="18" charset="0"/>
                  </a:rPr>
                  <a:t>(1-</a:t>
                </a:r>
                <a14:m>
                  <m:oMath xmlns:m="http://schemas.openxmlformats.org/officeDocument/2006/math">
                    <m:r>
                      <a:rPr lang="el-GR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)%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𝑪𝒐𝒏𝒇𝒊𝒅𝒆𝒏𝒄𝒆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𝑰𝒏𝒕𝒆𝒓𝒗𝒂𝒍</m:t>
                    </m:r>
                  </m:oMath>
                </a14:m>
                <a:endParaRPr lang="en-US" sz="1400" b="1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𝑝𝑜𝑖𝑛𝑡</m:t>
                          </m:r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𝑒𝑠𝑡𝑖𝑚𝑎𝑡𝑒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1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𝑆𝐸</m:t>
                      </m:r>
                    </m:oMath>
                  </m:oMathPara>
                </a14:m>
                <a:endParaRPr lang="en-US" sz="1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" y="2035175"/>
                <a:ext cx="2415341" cy="490840"/>
              </a:xfrm>
              <a:prstGeom prst="rect">
                <a:avLst/>
              </a:prstGeom>
              <a:blipFill>
                <a:blip r:embed="rId2"/>
                <a:stretch>
                  <a:fillRect l="-4545" t="-10000" r="-1263" b="-10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781050" y="2718607"/>
                <a:ext cx="3096297" cy="6336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 smtClean="0">
                    <a:ea typeface="Cambria Math" panose="02040503050406030204" pitchFamily="18" charset="0"/>
                  </a:rPr>
                  <a:t>Test Statistic for Hypothesis Test</a:t>
                </a:r>
                <a:endParaRPr lang="en-US" sz="1400" b="1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𝑝𝑜𝑖𝑛𝑡</m:t>
                              </m:r>
                              <m: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𝑒𝑠𝑡𝑖𝑚𝑎𝑡𝑒</m:t>
                              </m:r>
                            </m:e>
                          </m:d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𝑆𝐸</m:t>
                          </m:r>
                          <m:r>
                            <m:rPr>
                              <m:nor/>
                            </m:rPr>
                            <a:rPr lang="en-US" sz="1400" dirty="0">
                              <a:solidFill>
                                <a:srgbClr val="7030A0"/>
                              </a:solidFill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" y="2718607"/>
                <a:ext cx="3096297" cy="633635"/>
              </a:xfrm>
              <a:prstGeom prst="rect">
                <a:avLst/>
              </a:prstGeom>
              <a:blipFill>
                <a:blip r:embed="rId3"/>
                <a:stretch>
                  <a:fillRect l="-3543" t="-7692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latin typeface="Cambria Math" panose="02040503050406030204" pitchFamily="18" charset="0"/>
                  </a:rPr>
                  <a:t>Central Limit Theorem for </a:t>
                </a:r>
                <a:r>
                  <a:rPr lang="en-US" sz="1600" b="1" u="sng" dirty="0" smtClean="0">
                    <a:latin typeface="Cambria Math" panose="02040503050406030204" pitchFamily="18" charset="0"/>
                  </a:rPr>
                  <a:t>Proportions</a:t>
                </a:r>
              </a:p>
              <a:p>
                <a:r>
                  <a:rPr lang="en-US" sz="1200" b="1" dirty="0" smtClean="0">
                    <a:latin typeface="Cambria Math" panose="02040503050406030204" pitchFamily="18" charset="0"/>
                  </a:rPr>
                  <a:t>When certain </a:t>
                </a:r>
                <a:r>
                  <a:rPr lang="en-US" sz="1200" b="1" dirty="0">
                    <a:latin typeface="Cambria Math" panose="02040503050406030204" pitchFamily="18" charset="0"/>
                  </a:rPr>
                  <a:t>conditions are met…</a:t>
                </a:r>
                <a:endParaRPr lang="en-US" sz="1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.=</m:t>
                      </m:r>
                      <m:rad>
                        <m:radPr>
                          <m:degHide m:val="on"/>
                          <m:ctrlPr>
                            <a:rPr lang="en-US" sz="12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en-US" sz="1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blipFill>
                <a:blip r:embed="rId4"/>
                <a:stretch>
                  <a:fillRect l="-636" t="-169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97212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704850" y="2035175"/>
                <a:ext cx="2415341" cy="490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 smtClean="0">
                    <a:ea typeface="Cambria Math" panose="02040503050406030204" pitchFamily="18" charset="0"/>
                  </a:rPr>
                  <a:t>(1-</a:t>
                </a:r>
                <a14:m>
                  <m:oMath xmlns:m="http://schemas.openxmlformats.org/officeDocument/2006/math">
                    <m:r>
                      <a:rPr lang="el-GR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)%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𝑪𝒐𝒏𝒇𝒊𝒅𝒆𝒏𝒄𝒆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𝑰𝒏𝒕𝒆𝒓𝒗𝒂𝒍</m:t>
                    </m:r>
                  </m:oMath>
                </a14:m>
                <a:endParaRPr lang="en-US" sz="1400" b="1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𝑝𝑜𝑖𝑛𝑡</m:t>
                          </m:r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𝑒𝑠𝑡𝑖𝑚𝑎𝑡𝑒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1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𝑆𝐸</m:t>
                      </m:r>
                    </m:oMath>
                  </m:oMathPara>
                </a14:m>
                <a:endParaRPr lang="en-US" sz="1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" y="2035175"/>
                <a:ext cx="2415341" cy="490840"/>
              </a:xfrm>
              <a:prstGeom prst="rect">
                <a:avLst/>
              </a:prstGeom>
              <a:blipFill>
                <a:blip r:embed="rId2"/>
                <a:stretch>
                  <a:fillRect l="-4545" t="-10000" r="-1263" b="-10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781050" y="2718607"/>
                <a:ext cx="3096297" cy="6336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 smtClean="0">
                    <a:ea typeface="Cambria Math" panose="02040503050406030204" pitchFamily="18" charset="0"/>
                  </a:rPr>
                  <a:t>Test Statistic for Hypothesis Test</a:t>
                </a:r>
                <a:endParaRPr lang="en-US" sz="1400" b="1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𝑝𝑜𝑖𝑛𝑡</m:t>
                              </m:r>
                              <m: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𝑒𝑠𝑡𝑖𝑚𝑎𝑡𝑒</m:t>
                              </m:r>
                            </m:e>
                          </m:d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𝑆𝐸</m:t>
                          </m:r>
                          <m:r>
                            <m:rPr>
                              <m:nor/>
                            </m:rPr>
                            <a:rPr lang="en-US" sz="1400" dirty="0">
                              <a:solidFill>
                                <a:srgbClr val="7030A0"/>
                              </a:solidFill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" y="2718607"/>
                <a:ext cx="3096297" cy="633635"/>
              </a:xfrm>
              <a:prstGeom prst="rect">
                <a:avLst/>
              </a:prstGeom>
              <a:blipFill>
                <a:blip r:embed="rId3"/>
                <a:stretch>
                  <a:fillRect l="-3543" t="-7692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latin typeface="Cambria Math" panose="02040503050406030204" pitchFamily="18" charset="0"/>
                  </a:rPr>
                  <a:t>Central Limit Theorem for </a:t>
                </a:r>
                <a:r>
                  <a:rPr lang="en-US" sz="1600" b="1" u="sng" dirty="0" smtClean="0">
                    <a:latin typeface="Cambria Math" panose="02040503050406030204" pitchFamily="18" charset="0"/>
                  </a:rPr>
                  <a:t>Proportions</a:t>
                </a:r>
              </a:p>
              <a:p>
                <a:r>
                  <a:rPr lang="en-US" sz="1200" b="1" dirty="0" smtClean="0">
                    <a:latin typeface="Cambria Math" panose="02040503050406030204" pitchFamily="18" charset="0"/>
                  </a:rPr>
                  <a:t>When certain </a:t>
                </a:r>
                <a:r>
                  <a:rPr lang="en-US" sz="1200" b="1" dirty="0">
                    <a:latin typeface="Cambria Math" panose="02040503050406030204" pitchFamily="18" charset="0"/>
                  </a:rPr>
                  <a:t>conditions are met…</a:t>
                </a:r>
                <a:endParaRPr lang="en-US" sz="1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.=</m:t>
                      </m:r>
                      <m:rad>
                        <m:radPr>
                          <m:degHide m:val="on"/>
                          <m:ctrlPr>
                            <a:rPr lang="en-US" sz="12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en-US" sz="1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blipFill>
                <a:blip r:embed="rId4"/>
                <a:stretch>
                  <a:fillRect l="-636" t="-169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/>
          <p:cNvCxnSpPr/>
          <p:nvPr/>
        </p:nvCxnSpPr>
        <p:spPr>
          <a:xfrm flipH="1">
            <a:off x="2990850" y="1425575"/>
            <a:ext cx="762000" cy="99060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2686050" y="1425575"/>
            <a:ext cx="1066800" cy="1858405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9210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704850" y="2035175"/>
                <a:ext cx="2415341" cy="490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 smtClean="0">
                    <a:ea typeface="Cambria Math" panose="02040503050406030204" pitchFamily="18" charset="0"/>
                  </a:rPr>
                  <a:t>(1-</a:t>
                </a:r>
                <a14:m>
                  <m:oMath xmlns:m="http://schemas.openxmlformats.org/officeDocument/2006/math">
                    <m:r>
                      <a:rPr lang="el-GR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)%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𝑪𝒐𝒏𝒇𝒊𝒅𝒆𝒏𝒄𝒆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𝑰𝒏𝒕𝒆𝒓𝒗𝒂𝒍</m:t>
                    </m:r>
                  </m:oMath>
                </a14:m>
                <a:endParaRPr lang="en-US" sz="1400" b="1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𝑝𝑜𝑖𝑛𝑡</m:t>
                          </m:r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𝑒𝑠𝑡𝑖𝑚𝑎𝑡𝑒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1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𝑆𝐸</m:t>
                      </m:r>
                    </m:oMath>
                  </m:oMathPara>
                </a14:m>
                <a:endParaRPr lang="en-US" sz="1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" y="2035175"/>
                <a:ext cx="2415341" cy="490840"/>
              </a:xfrm>
              <a:prstGeom prst="rect">
                <a:avLst/>
              </a:prstGeom>
              <a:blipFill>
                <a:blip r:embed="rId2"/>
                <a:stretch>
                  <a:fillRect l="-4545" t="-10000" r="-1263" b="-10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781050" y="2718607"/>
                <a:ext cx="3096297" cy="6336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 smtClean="0">
                    <a:ea typeface="Cambria Math" panose="02040503050406030204" pitchFamily="18" charset="0"/>
                  </a:rPr>
                  <a:t>Test Statistic for Hypothesis Test</a:t>
                </a:r>
                <a:endParaRPr lang="en-US" sz="1400" b="1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𝑝𝑜𝑖𝑛𝑡</m:t>
                              </m:r>
                              <m: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4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𝑒𝑠𝑡𝑖𝑚𝑎𝑡𝑒</m:t>
                              </m:r>
                            </m:e>
                          </m:d>
                          <m:r>
                            <a:rPr lang="en-US" sz="1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𝑛𝑢𝑙𝑙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𝑣𝑎𝑙𝑢𝑒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𝑆𝐸</m:t>
                          </m:r>
                          <m:r>
                            <m:rPr>
                              <m:nor/>
                            </m:rPr>
                            <a:rPr lang="en-US" sz="1400" dirty="0">
                              <a:solidFill>
                                <a:srgbClr val="7030A0"/>
                              </a:solidFill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" y="2718607"/>
                <a:ext cx="3096297" cy="633635"/>
              </a:xfrm>
              <a:prstGeom prst="rect">
                <a:avLst/>
              </a:prstGeom>
              <a:blipFill>
                <a:blip r:embed="rId3"/>
                <a:stretch>
                  <a:fillRect l="-3543" t="-7692" b="-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latin typeface="Cambria Math" panose="02040503050406030204" pitchFamily="18" charset="0"/>
                  </a:rPr>
                  <a:t>Central Limit Theorem for </a:t>
                </a:r>
                <a:r>
                  <a:rPr lang="en-US" sz="1600" b="1" u="sng" dirty="0" smtClean="0">
                    <a:latin typeface="Cambria Math" panose="02040503050406030204" pitchFamily="18" charset="0"/>
                  </a:rPr>
                  <a:t>Proportions</a:t>
                </a:r>
              </a:p>
              <a:p>
                <a:r>
                  <a:rPr lang="en-US" sz="1200" b="1" dirty="0" smtClean="0">
                    <a:latin typeface="Cambria Math" panose="02040503050406030204" pitchFamily="18" charset="0"/>
                  </a:rPr>
                  <a:t>When certain </a:t>
                </a:r>
                <a:r>
                  <a:rPr lang="en-US" sz="1200" b="1" dirty="0">
                    <a:latin typeface="Cambria Math" panose="02040503050406030204" pitchFamily="18" charset="0"/>
                  </a:rPr>
                  <a:t>conditions are met…</a:t>
                </a:r>
                <a:endParaRPr lang="en-US" sz="1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.=</m:t>
                      </m:r>
                      <m:rad>
                        <m:radPr>
                          <m:degHide m:val="on"/>
                          <m:ctrlPr>
                            <a:rPr lang="en-US" sz="12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2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en-US" sz="1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blipFill>
                <a:blip r:embed="rId4"/>
                <a:stretch>
                  <a:fillRect l="-636" t="-169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/>
          <p:cNvCxnSpPr/>
          <p:nvPr/>
        </p:nvCxnSpPr>
        <p:spPr>
          <a:xfrm flipH="1">
            <a:off x="2990850" y="1425575"/>
            <a:ext cx="762000" cy="990600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2686050" y="1425575"/>
            <a:ext cx="1066800" cy="1858405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86037" y="1920875"/>
            <a:ext cx="1524063" cy="738664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C00000"/>
                </a:solidFill>
              </a:rPr>
              <a:t>Problem: </a:t>
            </a:r>
            <a:r>
              <a:rPr lang="en-US" sz="1050" dirty="0" smtClean="0">
                <a:solidFill>
                  <a:srgbClr val="C00000"/>
                </a:solidFill>
              </a:rPr>
              <a:t>However, in </a:t>
            </a:r>
            <a:r>
              <a:rPr lang="en-US" sz="1050" u="sng" dirty="0" smtClean="0">
                <a:solidFill>
                  <a:srgbClr val="C00000"/>
                </a:solidFill>
              </a:rPr>
              <a:t>Confidence intervals </a:t>
            </a:r>
            <a:r>
              <a:rPr lang="en-US" sz="1050" dirty="0" smtClean="0">
                <a:solidFill>
                  <a:srgbClr val="C00000"/>
                </a:solidFill>
              </a:rPr>
              <a:t>and </a:t>
            </a:r>
            <a:r>
              <a:rPr lang="en-US" sz="1050" u="sng" dirty="0" smtClean="0">
                <a:solidFill>
                  <a:srgbClr val="C00000"/>
                </a:solidFill>
              </a:rPr>
              <a:t>Hypothesis Testing</a:t>
            </a:r>
            <a:r>
              <a:rPr lang="en-US" sz="1050" dirty="0" smtClean="0">
                <a:solidFill>
                  <a:srgbClr val="C00000"/>
                </a:solidFill>
              </a:rPr>
              <a:t>, we don’t know what </a:t>
            </a:r>
            <a:r>
              <a:rPr lang="en-US" sz="1050" b="1" i="1" dirty="0" smtClean="0">
                <a:solidFill>
                  <a:srgbClr val="C00000"/>
                </a:solidFill>
              </a:rPr>
              <a:t>p</a:t>
            </a:r>
            <a:r>
              <a:rPr lang="en-US" sz="1050" b="1" dirty="0" smtClean="0">
                <a:solidFill>
                  <a:srgbClr val="C00000"/>
                </a:solidFill>
              </a:rPr>
              <a:t> </a:t>
            </a:r>
            <a:r>
              <a:rPr lang="en-US" sz="1050" dirty="0" smtClean="0">
                <a:solidFill>
                  <a:srgbClr val="C00000"/>
                </a:solidFill>
              </a:rPr>
              <a:t>is….</a:t>
            </a:r>
            <a:endParaRPr lang="en-US" sz="105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73864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250" y="427269"/>
            <a:ext cx="4304538" cy="41549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C00000"/>
                </a:solidFill>
              </a:rPr>
              <a:t>Problem: </a:t>
            </a:r>
            <a:r>
              <a:rPr lang="en-US" sz="1050" dirty="0" smtClean="0">
                <a:solidFill>
                  <a:srgbClr val="C00000"/>
                </a:solidFill>
              </a:rPr>
              <a:t>In </a:t>
            </a:r>
            <a:r>
              <a:rPr lang="en-US" sz="1050" u="sng" dirty="0" smtClean="0">
                <a:solidFill>
                  <a:srgbClr val="C00000"/>
                </a:solidFill>
              </a:rPr>
              <a:t>Confidence </a:t>
            </a:r>
            <a:r>
              <a:rPr lang="en-US" sz="1050" u="sng" dirty="0" smtClean="0">
                <a:solidFill>
                  <a:srgbClr val="C00000"/>
                </a:solidFill>
              </a:rPr>
              <a:t>intervals </a:t>
            </a:r>
            <a:r>
              <a:rPr lang="en-US" sz="1050" dirty="0" smtClean="0">
                <a:solidFill>
                  <a:srgbClr val="C00000"/>
                </a:solidFill>
              </a:rPr>
              <a:t>and </a:t>
            </a:r>
            <a:r>
              <a:rPr lang="en-US" sz="1050" u="sng" dirty="0" smtClean="0">
                <a:solidFill>
                  <a:srgbClr val="C00000"/>
                </a:solidFill>
              </a:rPr>
              <a:t>Hypothesis Testing</a:t>
            </a:r>
            <a:r>
              <a:rPr lang="en-US" sz="1050" dirty="0" smtClean="0">
                <a:solidFill>
                  <a:srgbClr val="C00000"/>
                </a:solidFill>
              </a:rPr>
              <a:t>, we don’t know what </a:t>
            </a:r>
            <a:r>
              <a:rPr lang="en-US" sz="1050" b="1" i="1" dirty="0" smtClean="0">
                <a:solidFill>
                  <a:srgbClr val="C00000"/>
                </a:solidFill>
              </a:rPr>
              <a:t>p</a:t>
            </a:r>
            <a:r>
              <a:rPr lang="en-US" sz="1050" b="1" dirty="0" smtClean="0">
                <a:solidFill>
                  <a:srgbClr val="C00000"/>
                </a:solidFill>
              </a:rPr>
              <a:t> </a:t>
            </a:r>
            <a:r>
              <a:rPr lang="en-US" sz="1050" dirty="0" smtClean="0">
                <a:solidFill>
                  <a:srgbClr val="C00000"/>
                </a:solidFill>
              </a:rPr>
              <a:t>is but we need to plug it in in </a:t>
            </a:r>
            <a:r>
              <a:rPr lang="en-US" sz="1050" u="sng" dirty="0" smtClean="0">
                <a:solidFill>
                  <a:srgbClr val="C00000"/>
                </a:solidFill>
              </a:rPr>
              <a:t>two parts</a:t>
            </a:r>
            <a:r>
              <a:rPr lang="en-US" sz="1050" dirty="0" smtClean="0">
                <a:solidFill>
                  <a:srgbClr val="C00000"/>
                </a:solidFill>
              </a:rPr>
              <a:t> of the analyses.</a:t>
            </a:r>
            <a:endParaRPr lang="en-US" sz="1050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48" y="1111286"/>
            <a:ext cx="4196940" cy="174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22595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250" y="427269"/>
            <a:ext cx="4304538" cy="41549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C00000"/>
                </a:solidFill>
              </a:rPr>
              <a:t>Problem: </a:t>
            </a:r>
            <a:r>
              <a:rPr lang="en-US" sz="1050" dirty="0" smtClean="0">
                <a:solidFill>
                  <a:srgbClr val="C00000"/>
                </a:solidFill>
              </a:rPr>
              <a:t>In </a:t>
            </a:r>
            <a:r>
              <a:rPr lang="en-US" sz="1050" u="sng" dirty="0" smtClean="0">
                <a:solidFill>
                  <a:srgbClr val="C00000"/>
                </a:solidFill>
              </a:rPr>
              <a:t>Confidence </a:t>
            </a:r>
            <a:r>
              <a:rPr lang="en-US" sz="1050" u="sng" dirty="0" smtClean="0">
                <a:solidFill>
                  <a:srgbClr val="C00000"/>
                </a:solidFill>
              </a:rPr>
              <a:t>intervals </a:t>
            </a:r>
            <a:r>
              <a:rPr lang="en-US" sz="1050" dirty="0" smtClean="0">
                <a:solidFill>
                  <a:srgbClr val="C00000"/>
                </a:solidFill>
              </a:rPr>
              <a:t>and </a:t>
            </a:r>
            <a:r>
              <a:rPr lang="en-US" sz="1050" u="sng" dirty="0" smtClean="0">
                <a:solidFill>
                  <a:srgbClr val="C00000"/>
                </a:solidFill>
              </a:rPr>
              <a:t>Hypothesis Testing</a:t>
            </a:r>
            <a:r>
              <a:rPr lang="en-US" sz="1050" dirty="0" smtClean="0">
                <a:solidFill>
                  <a:srgbClr val="C00000"/>
                </a:solidFill>
              </a:rPr>
              <a:t>, we don’t know what </a:t>
            </a:r>
            <a:r>
              <a:rPr lang="en-US" sz="1050" b="1" i="1" dirty="0" smtClean="0">
                <a:solidFill>
                  <a:srgbClr val="C00000"/>
                </a:solidFill>
              </a:rPr>
              <a:t>p</a:t>
            </a:r>
            <a:r>
              <a:rPr lang="en-US" sz="1050" b="1" dirty="0" smtClean="0">
                <a:solidFill>
                  <a:srgbClr val="C00000"/>
                </a:solidFill>
              </a:rPr>
              <a:t> </a:t>
            </a:r>
            <a:r>
              <a:rPr lang="en-US" sz="1050" dirty="0" smtClean="0">
                <a:solidFill>
                  <a:srgbClr val="C00000"/>
                </a:solidFill>
              </a:rPr>
              <a:t>is but we need to plug it in in </a:t>
            </a:r>
            <a:r>
              <a:rPr lang="en-US" sz="1050" u="sng" dirty="0" smtClean="0">
                <a:solidFill>
                  <a:srgbClr val="C00000"/>
                </a:solidFill>
              </a:rPr>
              <a:t>two parts</a:t>
            </a:r>
            <a:r>
              <a:rPr lang="en-US" sz="1050" dirty="0" smtClean="0">
                <a:solidFill>
                  <a:srgbClr val="C00000"/>
                </a:solidFill>
              </a:rPr>
              <a:t> of the analyses.</a:t>
            </a:r>
            <a:endParaRPr lang="en-US" sz="1050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48" y="1111286"/>
            <a:ext cx="4196940" cy="17471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48" y="1114461"/>
            <a:ext cx="4196940" cy="174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1043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8788" y="206375"/>
            <a:ext cx="44013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 Analyses We Know</a:t>
            </a:r>
          </a:p>
          <a:p>
            <a:endParaRPr lang="en-US" sz="1600" dirty="0" smtClean="0"/>
          </a:p>
          <a:p>
            <a:r>
              <a:rPr lang="en-US" sz="1600" u="sng" dirty="0" smtClean="0"/>
              <a:t>Tip</a:t>
            </a:r>
            <a:r>
              <a:rPr lang="en-US" sz="1600" dirty="0" smtClean="0"/>
              <a:t>: Break it down by types of variables involved in the research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Any </a:t>
            </a:r>
            <a:r>
              <a:rPr lang="en-US" sz="1600" b="1" dirty="0" smtClean="0"/>
              <a:t>numerical</a:t>
            </a:r>
            <a:r>
              <a:rPr lang="en-US" sz="1600" dirty="0" smtClean="0"/>
              <a:t> variables? How many?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Any </a:t>
            </a:r>
            <a:r>
              <a:rPr lang="en-US" sz="1600" b="1" dirty="0" smtClean="0"/>
              <a:t>categorical</a:t>
            </a:r>
            <a:r>
              <a:rPr lang="en-US" sz="1600" dirty="0" smtClean="0"/>
              <a:t> variables? How many?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9467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250" y="427269"/>
            <a:ext cx="4304538" cy="41549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C00000"/>
                </a:solidFill>
              </a:rPr>
              <a:t>Problem: </a:t>
            </a:r>
            <a:r>
              <a:rPr lang="en-US" sz="1050" dirty="0" smtClean="0">
                <a:solidFill>
                  <a:srgbClr val="C00000"/>
                </a:solidFill>
              </a:rPr>
              <a:t>In </a:t>
            </a:r>
            <a:r>
              <a:rPr lang="en-US" sz="1050" u="sng" dirty="0" smtClean="0">
                <a:solidFill>
                  <a:srgbClr val="C00000"/>
                </a:solidFill>
              </a:rPr>
              <a:t>Confidence </a:t>
            </a:r>
            <a:r>
              <a:rPr lang="en-US" sz="1050" u="sng" dirty="0" smtClean="0">
                <a:solidFill>
                  <a:srgbClr val="C00000"/>
                </a:solidFill>
              </a:rPr>
              <a:t>intervals </a:t>
            </a:r>
            <a:r>
              <a:rPr lang="en-US" sz="1050" dirty="0" smtClean="0">
                <a:solidFill>
                  <a:srgbClr val="C00000"/>
                </a:solidFill>
              </a:rPr>
              <a:t>and </a:t>
            </a:r>
            <a:r>
              <a:rPr lang="en-US" sz="1050" u="sng" dirty="0" smtClean="0">
                <a:solidFill>
                  <a:srgbClr val="C00000"/>
                </a:solidFill>
              </a:rPr>
              <a:t>Hypothesis Testing</a:t>
            </a:r>
            <a:r>
              <a:rPr lang="en-US" sz="1050" dirty="0" smtClean="0">
                <a:solidFill>
                  <a:srgbClr val="C00000"/>
                </a:solidFill>
              </a:rPr>
              <a:t>, we don’t know what </a:t>
            </a:r>
            <a:r>
              <a:rPr lang="en-US" sz="1050" b="1" i="1" dirty="0" smtClean="0">
                <a:solidFill>
                  <a:srgbClr val="C00000"/>
                </a:solidFill>
              </a:rPr>
              <a:t>p</a:t>
            </a:r>
            <a:r>
              <a:rPr lang="en-US" sz="1050" b="1" dirty="0" smtClean="0">
                <a:solidFill>
                  <a:srgbClr val="C00000"/>
                </a:solidFill>
              </a:rPr>
              <a:t> </a:t>
            </a:r>
            <a:r>
              <a:rPr lang="en-US" sz="1050" dirty="0" smtClean="0">
                <a:solidFill>
                  <a:srgbClr val="C00000"/>
                </a:solidFill>
              </a:rPr>
              <a:t>is but we need to plug it in in </a:t>
            </a:r>
            <a:r>
              <a:rPr lang="en-US" sz="1050" u="sng" dirty="0" smtClean="0">
                <a:solidFill>
                  <a:srgbClr val="C00000"/>
                </a:solidFill>
              </a:rPr>
              <a:t>two parts</a:t>
            </a:r>
            <a:r>
              <a:rPr lang="en-US" sz="1050" dirty="0" smtClean="0">
                <a:solidFill>
                  <a:srgbClr val="C00000"/>
                </a:solidFill>
              </a:rPr>
              <a:t> of the analyses.</a:t>
            </a:r>
            <a:endParaRPr lang="en-US" sz="1050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48" y="1111286"/>
            <a:ext cx="4196940" cy="17471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48" y="1114461"/>
            <a:ext cx="4196940" cy="17471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848" y="1111286"/>
            <a:ext cx="4196940" cy="174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91186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5250" y="427269"/>
            <a:ext cx="4304538" cy="41549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b="1" dirty="0" smtClean="0">
                <a:solidFill>
                  <a:srgbClr val="C00000"/>
                </a:solidFill>
              </a:rPr>
              <a:t>Problem: </a:t>
            </a:r>
            <a:r>
              <a:rPr lang="en-US" sz="1050" dirty="0" smtClean="0">
                <a:solidFill>
                  <a:srgbClr val="C00000"/>
                </a:solidFill>
              </a:rPr>
              <a:t>In </a:t>
            </a:r>
            <a:r>
              <a:rPr lang="en-US" sz="1050" u="sng" dirty="0" smtClean="0">
                <a:solidFill>
                  <a:srgbClr val="C00000"/>
                </a:solidFill>
              </a:rPr>
              <a:t>Confidence </a:t>
            </a:r>
            <a:r>
              <a:rPr lang="en-US" sz="1050" u="sng" dirty="0" smtClean="0">
                <a:solidFill>
                  <a:srgbClr val="C00000"/>
                </a:solidFill>
              </a:rPr>
              <a:t>intervals </a:t>
            </a:r>
            <a:r>
              <a:rPr lang="en-US" sz="1050" dirty="0" smtClean="0">
                <a:solidFill>
                  <a:srgbClr val="C00000"/>
                </a:solidFill>
              </a:rPr>
              <a:t>and </a:t>
            </a:r>
            <a:r>
              <a:rPr lang="en-US" sz="1050" u="sng" dirty="0" smtClean="0">
                <a:solidFill>
                  <a:srgbClr val="C00000"/>
                </a:solidFill>
              </a:rPr>
              <a:t>Hypothesis Testing</a:t>
            </a:r>
            <a:r>
              <a:rPr lang="en-US" sz="1050" dirty="0" smtClean="0">
                <a:solidFill>
                  <a:srgbClr val="C00000"/>
                </a:solidFill>
              </a:rPr>
              <a:t>, we don’t know what </a:t>
            </a:r>
            <a:r>
              <a:rPr lang="en-US" sz="1050" b="1" i="1" dirty="0" smtClean="0">
                <a:solidFill>
                  <a:srgbClr val="C00000"/>
                </a:solidFill>
              </a:rPr>
              <a:t>p</a:t>
            </a:r>
            <a:r>
              <a:rPr lang="en-US" sz="1050" b="1" dirty="0" smtClean="0">
                <a:solidFill>
                  <a:srgbClr val="C00000"/>
                </a:solidFill>
              </a:rPr>
              <a:t> </a:t>
            </a:r>
            <a:r>
              <a:rPr lang="en-US" sz="1050" dirty="0" smtClean="0">
                <a:solidFill>
                  <a:srgbClr val="C00000"/>
                </a:solidFill>
              </a:rPr>
              <a:t>is but we need to plug it in in </a:t>
            </a:r>
            <a:r>
              <a:rPr lang="en-US" sz="1050" u="sng" dirty="0" smtClean="0">
                <a:solidFill>
                  <a:srgbClr val="C00000"/>
                </a:solidFill>
              </a:rPr>
              <a:t>two parts</a:t>
            </a:r>
            <a:r>
              <a:rPr lang="en-US" sz="1050" dirty="0" smtClean="0">
                <a:solidFill>
                  <a:srgbClr val="C00000"/>
                </a:solidFill>
              </a:rPr>
              <a:t> of the analyses.</a:t>
            </a:r>
            <a:endParaRPr lang="en-US" sz="1050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48" y="1111286"/>
            <a:ext cx="4196940" cy="17471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48" y="1114461"/>
            <a:ext cx="4196940" cy="17471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848" y="1114461"/>
            <a:ext cx="4196940" cy="174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29279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409" y="745419"/>
            <a:ext cx="3937708" cy="250196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40410" y="358775"/>
            <a:ext cx="4045839" cy="2925205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2158" y="471595"/>
            <a:ext cx="228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6">
                    <a:lumMod val="75000"/>
                  </a:schemeClr>
                </a:solidFill>
              </a:rPr>
              <a:t>Answer:</a:t>
            </a:r>
            <a:endParaRPr lang="en-US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7794" y="-1901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</p:spTree>
    <p:extLst>
      <p:ext uri="{BB962C8B-B14F-4D97-AF65-F5344CB8AC3E}">
        <p14:creationId xmlns:p14="http://schemas.microsoft.com/office/powerpoint/2010/main" val="342843394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0411" y="57937"/>
            <a:ext cx="4272280" cy="3866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91770">
              <a:lnSpc>
                <a:spcPct val="100000"/>
              </a:lnSpc>
              <a:spcBef>
                <a:spcPts val="135"/>
              </a:spcBef>
            </a:pPr>
            <a:r>
              <a:rPr sz="1050" spc="5" dirty="0">
                <a:solidFill>
                  <a:srgbClr val="FFFFFF"/>
                </a:solidFill>
                <a:latin typeface="Arial"/>
                <a:cs typeface="Arial"/>
              </a:rPr>
              <a:t>CI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HT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determines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observed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vs.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expected counts </a:t>
            </a:r>
            <a:r>
              <a:rPr sz="1050" spc="70" dirty="0">
                <a:solidFill>
                  <a:srgbClr val="FFFFFF"/>
                </a:solidFill>
                <a:latin typeface="Arial"/>
                <a:cs typeface="Arial"/>
              </a:rPr>
              <a:t>/</a:t>
            </a:r>
            <a:r>
              <a:rPr sz="1050" spc="1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proportions</a:t>
            </a:r>
            <a:endParaRPr sz="105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 dirty="0">
              <a:latin typeface="Times New Roman"/>
              <a:cs typeface="Times New Roman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95251" y="892175"/>
                <a:ext cx="4467732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spc="-20" dirty="0">
                    <a:latin typeface="Arial"/>
                    <a:cs typeface="Arial"/>
                  </a:rPr>
                  <a:t>n</a:t>
                </a:r>
                <a:r>
                  <a:rPr lang="en-US" sz="1400" spc="-20" dirty="0">
                    <a:solidFill>
                      <a:schemeClr val="accent6">
                        <a:lumMod val="75000"/>
                      </a:schemeClr>
                    </a:solidFill>
                    <a:latin typeface="Arial"/>
                    <a:cs typeface="Arial"/>
                  </a:rPr>
                  <a:t>p</a:t>
                </a:r>
                <a:r>
                  <a:rPr lang="en-US" sz="1400" spc="-20" dirty="0">
                    <a:latin typeface="Arial"/>
                    <a:cs typeface="Arial"/>
                  </a:rPr>
                  <a:t> </a:t>
                </a:r>
                <a:r>
                  <a:rPr lang="en-US" sz="1400" spc="-20" dirty="0" smtClean="0">
                    <a:latin typeface="Arial"/>
                    <a:cs typeface="Arial"/>
                  </a:rPr>
                  <a:t>= </a:t>
                </a:r>
                <a:r>
                  <a:rPr lang="en-US" sz="1400" u="sng" spc="-20" dirty="0" smtClean="0">
                    <a:latin typeface="Arial"/>
                    <a:cs typeface="Arial"/>
                  </a:rPr>
                  <a:t>expected</a:t>
                </a:r>
                <a:r>
                  <a:rPr lang="en-US" sz="1400" spc="-20" dirty="0" smtClean="0">
                    <a:latin typeface="Arial"/>
                    <a:cs typeface="Arial"/>
                  </a:rPr>
                  <a:t> number of </a:t>
                </a:r>
                <a:r>
                  <a:rPr lang="en-US" sz="1400" i="1" spc="-20" dirty="0" smtClean="0">
                    <a:latin typeface="Arial"/>
                    <a:cs typeface="Arial"/>
                  </a:rPr>
                  <a:t>successes</a:t>
                </a:r>
              </a:p>
              <a:p>
                <a:r>
                  <a:rPr lang="en-US" sz="1400" spc="-20" dirty="0" smtClean="0">
                    <a:latin typeface="Arial"/>
                    <a:cs typeface="Arial"/>
                  </a:rPr>
                  <a:t>n(1-</a:t>
                </a:r>
                <a:r>
                  <a:rPr lang="en-US" sz="1400" spc="-20" dirty="0" smtClean="0">
                    <a:solidFill>
                      <a:schemeClr val="accent6">
                        <a:lumMod val="75000"/>
                      </a:schemeClr>
                    </a:solidFill>
                    <a:latin typeface="Arial"/>
                    <a:cs typeface="Arial"/>
                  </a:rPr>
                  <a:t>p</a:t>
                </a:r>
                <a:r>
                  <a:rPr lang="en-US" sz="1400" spc="-20" dirty="0">
                    <a:latin typeface="Arial"/>
                    <a:cs typeface="Arial"/>
                  </a:rPr>
                  <a:t>) </a:t>
                </a:r>
                <a:r>
                  <a:rPr lang="en-US" sz="1400" spc="-20" dirty="0" smtClean="0">
                    <a:latin typeface="Arial"/>
                    <a:cs typeface="Arial"/>
                  </a:rPr>
                  <a:t>= </a:t>
                </a:r>
                <a:r>
                  <a:rPr lang="en-US" sz="1400" u="sng" spc="-20" dirty="0" smtClean="0">
                    <a:latin typeface="Arial"/>
                    <a:cs typeface="Arial"/>
                  </a:rPr>
                  <a:t>expected</a:t>
                </a:r>
                <a:r>
                  <a:rPr lang="en-US" sz="1400" spc="-20" dirty="0" smtClean="0">
                    <a:latin typeface="Arial"/>
                    <a:cs typeface="Arial"/>
                  </a:rPr>
                  <a:t> number of </a:t>
                </a:r>
                <a:r>
                  <a:rPr lang="en-US" sz="1400" i="1" spc="-20" dirty="0" smtClean="0">
                    <a:latin typeface="Arial"/>
                    <a:cs typeface="Arial"/>
                  </a:rPr>
                  <a:t>failures</a:t>
                </a:r>
              </a:p>
              <a:p>
                <a:endParaRPr lang="en-US" sz="1400" spc="-20" dirty="0" smtClean="0">
                  <a:latin typeface="Arial"/>
                  <a:cs typeface="Arial"/>
                </a:endParaRPr>
              </a:p>
              <a:p>
                <a:r>
                  <a:rPr lang="en-US" sz="1400" spc="-20" dirty="0" smtClean="0">
                    <a:latin typeface="Arial"/>
                    <a:cs typeface="Arial"/>
                  </a:rPr>
                  <a:t>n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</m:acc>
                  </m:oMath>
                </a14:m>
                <a:r>
                  <a:rPr lang="en-US" sz="1400" spc="-20" dirty="0" smtClean="0">
                    <a:latin typeface="Arial"/>
                    <a:cs typeface="Arial"/>
                  </a:rPr>
                  <a:t> = </a:t>
                </a:r>
                <a:r>
                  <a:rPr lang="en-US" sz="1400" u="sng" spc="-20" dirty="0" smtClean="0">
                    <a:latin typeface="Arial"/>
                    <a:cs typeface="Arial"/>
                  </a:rPr>
                  <a:t>observed</a:t>
                </a:r>
                <a:r>
                  <a:rPr lang="en-US" sz="1400" spc="-20" dirty="0" smtClean="0">
                    <a:latin typeface="Arial"/>
                    <a:cs typeface="Arial"/>
                  </a:rPr>
                  <a:t> number of </a:t>
                </a:r>
                <a:r>
                  <a:rPr lang="en-US" sz="1400" i="1" spc="-20" dirty="0" smtClean="0">
                    <a:latin typeface="Arial"/>
                    <a:cs typeface="Arial"/>
                  </a:rPr>
                  <a:t>successes</a:t>
                </a:r>
              </a:p>
              <a:p>
                <a:r>
                  <a:rPr lang="en-US" sz="1400" spc="-20" dirty="0" smtClean="0">
                    <a:latin typeface="Arial"/>
                    <a:cs typeface="Arial"/>
                  </a:rPr>
                  <a:t>n(1-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400" b="1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</m:acc>
                  </m:oMath>
                </a14:m>
                <a:r>
                  <a:rPr lang="en-US" sz="1400" spc="-20" dirty="0" smtClean="0">
                    <a:latin typeface="Arial"/>
                    <a:cs typeface="Arial"/>
                  </a:rPr>
                  <a:t>) = </a:t>
                </a:r>
                <a:r>
                  <a:rPr lang="en-US" sz="1400" u="sng" spc="-20" dirty="0" smtClean="0">
                    <a:latin typeface="Arial"/>
                    <a:cs typeface="Arial"/>
                  </a:rPr>
                  <a:t>observed</a:t>
                </a:r>
                <a:r>
                  <a:rPr lang="en-US" sz="1400" spc="-20" dirty="0" smtClean="0">
                    <a:latin typeface="Arial"/>
                    <a:cs typeface="Arial"/>
                  </a:rPr>
                  <a:t> number </a:t>
                </a:r>
                <a:r>
                  <a:rPr lang="en-US" sz="1400" i="1" spc="-20" dirty="0" smtClean="0">
                    <a:latin typeface="Arial"/>
                    <a:cs typeface="Arial"/>
                  </a:rPr>
                  <a:t>failures</a:t>
                </a:r>
              </a:p>
              <a:p>
                <a:endParaRPr lang="en-US" sz="1400" i="1" spc="-20" dirty="0">
                  <a:latin typeface="Arial"/>
                  <a:cs typeface="Arial"/>
                </a:endParaRPr>
              </a:p>
              <a:p>
                <a:r>
                  <a:rPr lang="en-US" sz="1400" spc="-20" dirty="0" smtClean="0">
                    <a:latin typeface="Arial"/>
                    <a:cs typeface="Arial"/>
                  </a:rPr>
                  <a:t>n</a:t>
                </a:r>
                <a:r>
                  <a:rPr lang="en-US" sz="1400" spc="-20" dirty="0" smtClean="0">
                    <a:solidFill>
                      <a:schemeClr val="accent6">
                        <a:lumMod val="75000"/>
                      </a:schemeClr>
                    </a:solidFill>
                    <a:latin typeface="Arial"/>
                    <a:cs typeface="Arial"/>
                  </a:rPr>
                  <a:t>p</a:t>
                </a:r>
                <a:r>
                  <a:rPr lang="en-US" sz="900" spc="-20" dirty="0" smtClean="0">
                    <a:solidFill>
                      <a:schemeClr val="accent6">
                        <a:lumMod val="75000"/>
                      </a:schemeClr>
                    </a:solidFill>
                    <a:latin typeface="Arial"/>
                    <a:cs typeface="Arial"/>
                  </a:rPr>
                  <a:t>0</a:t>
                </a:r>
                <a:r>
                  <a:rPr lang="en-US" sz="1400" spc="-20" dirty="0" smtClean="0">
                    <a:latin typeface="Arial"/>
                    <a:cs typeface="Arial"/>
                  </a:rPr>
                  <a:t> </a:t>
                </a:r>
                <a:r>
                  <a:rPr lang="en-US" sz="1400" spc="-20" dirty="0">
                    <a:latin typeface="Arial"/>
                    <a:cs typeface="Arial"/>
                  </a:rPr>
                  <a:t>= </a:t>
                </a:r>
                <a:r>
                  <a:rPr lang="en-US" sz="1400" u="sng" spc="-20" dirty="0">
                    <a:latin typeface="Arial"/>
                    <a:cs typeface="Arial"/>
                  </a:rPr>
                  <a:t>expected</a:t>
                </a:r>
                <a:r>
                  <a:rPr lang="en-US" sz="1400" spc="-20" dirty="0">
                    <a:latin typeface="Arial"/>
                    <a:cs typeface="Arial"/>
                  </a:rPr>
                  <a:t> number of </a:t>
                </a:r>
                <a:r>
                  <a:rPr lang="en-US" sz="1400" i="1" spc="-20" dirty="0" smtClean="0">
                    <a:latin typeface="Arial"/>
                    <a:cs typeface="Arial"/>
                  </a:rPr>
                  <a:t>successes (assuming Ho is true)</a:t>
                </a:r>
                <a:endParaRPr lang="en-US" sz="1400" i="1" spc="-20" dirty="0">
                  <a:latin typeface="Arial"/>
                  <a:cs typeface="Arial"/>
                </a:endParaRPr>
              </a:p>
              <a:p>
                <a:r>
                  <a:rPr lang="en-US" sz="1400" spc="-20" dirty="0" smtClean="0">
                    <a:latin typeface="Arial"/>
                    <a:cs typeface="Arial"/>
                  </a:rPr>
                  <a:t>n(1-</a:t>
                </a:r>
                <a:r>
                  <a:rPr lang="en-US" sz="1400" spc="-20" dirty="0" smtClean="0">
                    <a:solidFill>
                      <a:schemeClr val="accent6">
                        <a:lumMod val="75000"/>
                      </a:schemeClr>
                    </a:solidFill>
                    <a:latin typeface="Arial"/>
                    <a:cs typeface="Arial"/>
                  </a:rPr>
                  <a:t>p</a:t>
                </a:r>
                <a:r>
                  <a:rPr lang="en-US" sz="900" spc="-20" dirty="0" smtClean="0">
                    <a:solidFill>
                      <a:schemeClr val="accent6">
                        <a:lumMod val="75000"/>
                      </a:schemeClr>
                    </a:solidFill>
                    <a:latin typeface="Arial"/>
                    <a:cs typeface="Arial"/>
                  </a:rPr>
                  <a:t>0</a:t>
                </a:r>
                <a:r>
                  <a:rPr lang="en-US" sz="1400" spc="-20" dirty="0" smtClean="0">
                    <a:latin typeface="Arial"/>
                    <a:cs typeface="Arial"/>
                  </a:rPr>
                  <a:t>) </a:t>
                </a:r>
                <a:r>
                  <a:rPr lang="en-US" sz="1400" spc="-20" dirty="0">
                    <a:latin typeface="Arial"/>
                    <a:cs typeface="Arial"/>
                  </a:rPr>
                  <a:t>= </a:t>
                </a:r>
                <a:r>
                  <a:rPr lang="en-US" sz="1400" u="sng" spc="-20" dirty="0">
                    <a:latin typeface="Arial"/>
                    <a:cs typeface="Arial"/>
                  </a:rPr>
                  <a:t>expected</a:t>
                </a:r>
                <a:r>
                  <a:rPr lang="en-US" sz="1400" spc="-20" dirty="0">
                    <a:latin typeface="Arial"/>
                    <a:cs typeface="Arial"/>
                  </a:rPr>
                  <a:t> number of </a:t>
                </a:r>
                <a:r>
                  <a:rPr lang="en-US" sz="1400" i="1" spc="-20" dirty="0" smtClean="0">
                    <a:latin typeface="Arial"/>
                    <a:cs typeface="Arial"/>
                  </a:rPr>
                  <a:t>failures (assuming Ho is true)</a:t>
                </a:r>
                <a:endParaRPr lang="en-US" sz="1400" i="1" spc="-20" dirty="0">
                  <a:latin typeface="Arial"/>
                  <a:cs typeface="Arial"/>
                </a:endParaRPr>
              </a:p>
              <a:p>
                <a:endParaRPr lang="en-US" sz="1400" i="1" spc="-20" dirty="0" smtClean="0">
                  <a:latin typeface="Arial"/>
                  <a:cs typeface="Arial"/>
                </a:endParaRPr>
              </a:p>
              <a:p>
                <a:endParaRPr lang="en-US" sz="1400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1" y="892175"/>
                <a:ext cx="4467732" cy="2677656"/>
              </a:xfrm>
              <a:prstGeom prst="rect">
                <a:avLst/>
              </a:prstGeom>
              <a:blipFill>
                <a:blip r:embed="rId2"/>
                <a:stretch>
                  <a:fillRect l="-409" t="-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23850" y="535624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Interpreting…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-17794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🆕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4389" y="29912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👫</a:t>
            </a:r>
          </a:p>
        </p:txBody>
      </p:sp>
    </p:spTree>
    <p:extLst>
      <p:ext uri="{BB962C8B-B14F-4D97-AF65-F5344CB8AC3E}">
        <p14:creationId xmlns:p14="http://schemas.microsoft.com/office/powerpoint/2010/main" val="260488445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536" y="423263"/>
            <a:ext cx="4399788" cy="283346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0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0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/>
              <a:tabLst>
                <a:tab pos="167005" algn="l"/>
              </a:tabLst>
            </a:pPr>
            <a:r>
              <a:rPr sz="100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0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0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lang="en-US" sz="1000" spc="15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67005" algn="l"/>
              </a:tabLst>
            </a:pPr>
            <a:r>
              <a:rPr lang="en-US" sz="1000" b="1" spc="-45" dirty="0" smtClean="0">
                <a:latin typeface="DejaVu Sans"/>
                <a:cs typeface="DejaVu Sans"/>
              </a:rPr>
              <a:t>Hypothesis Testing and Confidence Intervals with a Single </a:t>
            </a:r>
            <a:r>
              <a:rPr lang="en-US" sz="1000" b="1" u="sng" spc="-45" dirty="0" smtClean="0">
                <a:latin typeface="DejaVu Sans"/>
                <a:cs typeface="DejaVu Sans"/>
              </a:rPr>
              <a:t>Categorical</a:t>
            </a:r>
            <a:r>
              <a:rPr lang="en-US" sz="1000" b="1" spc="-45" dirty="0" smtClean="0">
                <a:latin typeface="DejaVu Sans"/>
                <a:cs typeface="DejaVu Sans"/>
              </a:rPr>
              <a:t> Variable</a:t>
            </a:r>
            <a:endParaRPr sz="1000" dirty="0" smtClean="0">
              <a:latin typeface="Arial"/>
              <a:cs typeface="Arial"/>
            </a:endParaRP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Theoretical Hypothesis Testing and Confidence Intervals: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-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also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describes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i="1" spc="-355" dirty="0" smtClean="0">
                <a:solidFill>
                  <a:schemeClr val="bg1">
                    <a:lumMod val="75000"/>
                  </a:schemeClr>
                </a:solidFill>
                <a:latin typeface="Times New Roman"/>
                <a:cs typeface="Times New Roman"/>
              </a:rPr>
              <a:t>p</a:t>
            </a:r>
            <a:r>
              <a:rPr sz="1050" spc="-355" dirty="0" smtClean="0">
                <a:solidFill>
                  <a:schemeClr val="bg1">
                    <a:lumMod val="75000"/>
                  </a:schemeClr>
                </a:solidFill>
                <a:latin typeface="Verdana"/>
                <a:cs typeface="Verdana"/>
              </a:rPr>
              <a:t>ˆ</a:t>
            </a:r>
            <a:endParaRPr sz="1050" dirty="0" smtClean="0">
              <a:solidFill>
                <a:schemeClr val="bg1">
                  <a:lumMod val="75000"/>
                </a:schemeClr>
              </a:solidFill>
              <a:latin typeface="Verdana"/>
              <a:cs typeface="Verdana"/>
            </a:endParaRPr>
          </a:p>
          <a:p>
            <a:pPr marL="469900" marR="106045" lvl="2" indent="276860">
              <a:lnSpc>
                <a:spcPts val="1350"/>
              </a:lnSpc>
              <a:spcBef>
                <a:spcPts val="5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Interpretations: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🆕 </a:t>
            </a: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⚙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sz="1000" spc="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CI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HT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determines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observed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expected counts </a:t>
            </a:r>
            <a:r>
              <a:rPr sz="1000" spc="7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/ 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proportions</a:t>
            </a:r>
            <a:endParaRPr sz="1000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ts val="1360"/>
              </a:lnSpc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latin typeface="Arial"/>
                <a:cs typeface="Arial"/>
              </a:rPr>
              <a:t>CLT </a:t>
            </a:r>
            <a:r>
              <a:rPr lang="en-US" sz="1000" u="sng" dirty="0" smtClean="0">
                <a:latin typeface="Arial"/>
                <a:cs typeface="Arial"/>
              </a:rPr>
              <a:t>Conditions: </a:t>
            </a:r>
            <a:r>
              <a:rPr lang="en-US" sz="1000" dirty="0"/>
              <a:t>🔍 </a:t>
            </a:r>
            <a:r>
              <a:rPr sz="1000" spc="10" dirty="0" smtClean="0">
                <a:latin typeface="Arial"/>
                <a:cs typeface="Arial"/>
              </a:rPr>
              <a:t>Only </a:t>
            </a:r>
            <a:r>
              <a:rPr sz="1000" spc="10" dirty="0">
                <a:latin typeface="Arial"/>
                <a:cs typeface="Arial"/>
              </a:rPr>
              <a:t>use </a:t>
            </a:r>
            <a:r>
              <a:rPr sz="1000" spc="-25" dirty="0">
                <a:latin typeface="Arial"/>
                <a:cs typeface="Arial"/>
              </a:rPr>
              <a:t>CLT </a:t>
            </a:r>
            <a:r>
              <a:rPr sz="1000" spc="25" dirty="0">
                <a:latin typeface="Arial"/>
                <a:cs typeface="Arial"/>
              </a:rPr>
              <a:t>based </a:t>
            </a:r>
            <a:r>
              <a:rPr sz="1000" spc="30" dirty="0">
                <a:latin typeface="Arial"/>
                <a:cs typeface="Arial"/>
              </a:rPr>
              <a:t>methods </a:t>
            </a:r>
            <a:r>
              <a:rPr sz="1000" spc="15" dirty="0">
                <a:latin typeface="Arial"/>
                <a:cs typeface="Arial"/>
              </a:rPr>
              <a:t>if </a:t>
            </a:r>
            <a:r>
              <a:rPr sz="1000" spc="20" dirty="0">
                <a:latin typeface="Arial"/>
                <a:cs typeface="Arial"/>
              </a:rPr>
              <a:t>the sample </a:t>
            </a:r>
            <a:r>
              <a:rPr sz="1000" spc="5" dirty="0">
                <a:latin typeface="Arial"/>
                <a:cs typeface="Arial"/>
              </a:rPr>
              <a:t>size </a:t>
            </a:r>
            <a:r>
              <a:rPr sz="1000" spc="10" dirty="0">
                <a:latin typeface="Arial"/>
                <a:cs typeface="Arial"/>
              </a:rPr>
              <a:t>is </a:t>
            </a:r>
            <a:r>
              <a:rPr sz="1000" spc="5" dirty="0">
                <a:latin typeface="Arial"/>
                <a:cs typeface="Arial"/>
              </a:rPr>
              <a:t>large  </a:t>
            </a:r>
            <a:r>
              <a:rPr sz="1000" spc="20" dirty="0">
                <a:latin typeface="Arial"/>
                <a:cs typeface="Arial"/>
              </a:rPr>
              <a:t>enough </a:t>
            </a:r>
            <a:r>
              <a:rPr sz="1000" spc="25" dirty="0">
                <a:latin typeface="Arial"/>
                <a:cs typeface="Arial"/>
              </a:rPr>
              <a:t>for </a:t>
            </a:r>
            <a:r>
              <a:rPr sz="1000" spc="-5" dirty="0">
                <a:latin typeface="Arial"/>
                <a:cs typeface="Arial"/>
              </a:rPr>
              <a:t>a </a:t>
            </a:r>
            <a:r>
              <a:rPr sz="1000" spc="5" dirty="0">
                <a:latin typeface="Arial"/>
                <a:cs typeface="Arial"/>
              </a:rPr>
              <a:t>nearly </a:t>
            </a:r>
            <a:r>
              <a:rPr sz="1000" spc="20" dirty="0">
                <a:latin typeface="Arial"/>
                <a:cs typeface="Arial"/>
              </a:rPr>
              <a:t>normal </a:t>
            </a:r>
            <a:r>
              <a:rPr sz="1000" spc="25" dirty="0">
                <a:latin typeface="Arial"/>
                <a:cs typeface="Arial"/>
              </a:rPr>
              <a:t>sampling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25" dirty="0">
                <a:latin typeface="Arial"/>
                <a:cs typeface="Arial"/>
              </a:rPr>
              <a:t>distribution</a:t>
            </a:r>
            <a:endParaRPr sz="10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975"/>
              </a:spcBef>
              <a:buFont typeface="+mj-lt"/>
              <a:buAutoNum type="arabicPeriod" startAt="3"/>
              <a:tabLst>
                <a:tab pos="167005" algn="l"/>
              </a:tabLst>
            </a:pP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Applications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</a:t>
            </a:r>
            <a:r>
              <a:rPr sz="1000" spc="-8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🆕 🖳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small</a:t>
            </a:r>
            <a:r>
              <a:rPr sz="1000" spc="-7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0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Recap</a:t>
            </a:r>
            <a:endParaRPr sz="1000" dirty="0"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977734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853" y="2393450"/>
            <a:ext cx="43099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00B0F0"/>
                </a:solidFill>
              </a:rPr>
              <a:t>Construct </a:t>
            </a:r>
            <a:r>
              <a:rPr lang="en-US" sz="1200" u="sng" dirty="0" smtClean="0">
                <a:solidFill>
                  <a:srgbClr val="00B0F0"/>
                </a:solidFill>
              </a:rPr>
              <a:t>confidence intervals </a:t>
            </a:r>
            <a:r>
              <a:rPr lang="en-US" sz="1200" dirty="0" smtClean="0">
                <a:solidFill>
                  <a:srgbClr val="00B0F0"/>
                </a:solidFill>
              </a:rPr>
              <a:t>and </a:t>
            </a:r>
            <a:r>
              <a:rPr lang="en-US" sz="1200" u="sng" dirty="0" smtClean="0">
                <a:solidFill>
                  <a:srgbClr val="00B0F0"/>
                </a:solidFill>
              </a:rPr>
              <a:t>hypothesis tests </a:t>
            </a:r>
            <a:r>
              <a:rPr lang="en-US" sz="1200" dirty="0" smtClean="0">
                <a:solidFill>
                  <a:srgbClr val="00B0F0"/>
                </a:solidFill>
              </a:rPr>
              <a:t>using </a:t>
            </a:r>
            <a:r>
              <a:rPr lang="en-US" sz="1200" b="1" dirty="0" smtClean="0">
                <a:solidFill>
                  <a:srgbClr val="00B0F0"/>
                </a:solidFill>
              </a:rPr>
              <a:t>Central Limit Theorem methods</a:t>
            </a:r>
            <a:r>
              <a:rPr lang="en-US" sz="1200" dirty="0" smtClean="0">
                <a:solidFill>
                  <a:srgbClr val="00B0F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92D050"/>
                </a:solidFill>
              </a:rPr>
              <a:t>Conduct a </a:t>
            </a:r>
            <a:r>
              <a:rPr lang="en-US" sz="1200" u="sng" dirty="0" smtClean="0">
                <a:solidFill>
                  <a:srgbClr val="92D050"/>
                </a:solidFill>
              </a:rPr>
              <a:t>hypothesis test </a:t>
            </a:r>
            <a:r>
              <a:rPr lang="en-US" sz="1200" dirty="0" smtClean="0">
                <a:solidFill>
                  <a:srgbClr val="92D050"/>
                </a:solidFill>
              </a:rPr>
              <a:t>for </a:t>
            </a:r>
            <a:r>
              <a:rPr lang="en-US" sz="1200" i="1" dirty="0" smtClean="0">
                <a:solidFill>
                  <a:srgbClr val="92D050"/>
                </a:solidFill>
              </a:rPr>
              <a:t>p</a:t>
            </a:r>
            <a:r>
              <a:rPr lang="en-US" sz="1200" dirty="0" smtClean="0">
                <a:solidFill>
                  <a:srgbClr val="92D050"/>
                </a:solidFill>
              </a:rPr>
              <a:t> with </a:t>
            </a:r>
            <a:r>
              <a:rPr lang="en-US" sz="1200" b="1" dirty="0" smtClean="0">
                <a:solidFill>
                  <a:srgbClr val="92D050"/>
                </a:solidFill>
              </a:rPr>
              <a:t>randomization testing</a:t>
            </a:r>
            <a:r>
              <a:rPr lang="en-US" sz="1200" dirty="0" smtClean="0">
                <a:solidFill>
                  <a:srgbClr val="92D05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rgbClr val="C00000"/>
                </a:solidFill>
              </a:rPr>
              <a:t>Create a </a:t>
            </a:r>
            <a:r>
              <a:rPr lang="en-US" sz="1200" u="sng" dirty="0" smtClean="0">
                <a:solidFill>
                  <a:srgbClr val="C00000"/>
                </a:solidFill>
              </a:rPr>
              <a:t>confidence interval </a:t>
            </a:r>
            <a:r>
              <a:rPr lang="en-US" sz="1200" dirty="0" smtClean="0">
                <a:solidFill>
                  <a:srgbClr val="C00000"/>
                </a:solidFill>
              </a:rPr>
              <a:t>for </a:t>
            </a:r>
            <a:r>
              <a:rPr lang="en-US" sz="1200" i="1" dirty="0" smtClean="0">
                <a:solidFill>
                  <a:srgbClr val="C00000"/>
                </a:solidFill>
              </a:rPr>
              <a:t>p </a:t>
            </a:r>
            <a:r>
              <a:rPr lang="en-US" sz="1200" dirty="0" smtClean="0">
                <a:solidFill>
                  <a:srgbClr val="C00000"/>
                </a:solidFill>
              </a:rPr>
              <a:t>with </a:t>
            </a:r>
            <a:r>
              <a:rPr lang="en-US" sz="1200" b="1" dirty="0" smtClean="0">
                <a:solidFill>
                  <a:srgbClr val="C00000"/>
                </a:solidFill>
              </a:rPr>
              <a:t>bootstrapping</a:t>
            </a:r>
            <a:r>
              <a:rPr lang="en-US" sz="1200" dirty="0" smtClean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8650" y="150558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When</a:t>
            </a:r>
            <a:r>
              <a:rPr lang="en-US" dirty="0" smtClean="0"/>
              <a:t> to use each method</a:t>
            </a:r>
            <a:endParaRPr lang="en-US" dirty="0"/>
          </a:p>
        </p:txBody>
      </p:sp>
      <p:cxnSp>
        <p:nvCxnSpPr>
          <p:cNvPr id="8" name="Elbow Connector 7"/>
          <p:cNvCxnSpPr/>
          <p:nvPr/>
        </p:nvCxnSpPr>
        <p:spPr>
          <a:xfrm rot="5400000">
            <a:off x="212195" y="2152118"/>
            <a:ext cx="604311" cy="228600"/>
          </a:xfrm>
          <a:prstGeom prst="bentConnector3">
            <a:avLst>
              <a:gd name="adj1" fmla="val 677"/>
            </a:avLst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/>
          <p:nvPr/>
        </p:nvCxnSpPr>
        <p:spPr>
          <a:xfrm rot="5400000">
            <a:off x="-57149" y="2263774"/>
            <a:ext cx="990599" cy="228600"/>
          </a:xfrm>
          <a:prstGeom prst="bentConnector3">
            <a:avLst>
              <a:gd name="adj1" fmla="val -999"/>
            </a:avLst>
          </a:prstGeom>
          <a:ln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 rot="5400000">
            <a:off x="-366741" y="2200540"/>
            <a:ext cx="1414464" cy="414280"/>
          </a:xfrm>
          <a:prstGeom prst="bentConnector3">
            <a:avLst>
              <a:gd name="adj1" fmla="val 354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9826" y="358775"/>
            <a:ext cx="4226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Single Population Proportion</a:t>
            </a:r>
            <a:r>
              <a:rPr lang="en-US" sz="2000" i="1" dirty="0" smtClean="0">
                <a:solidFill>
                  <a:srgbClr val="7030A0"/>
                </a:solidFill>
              </a:rPr>
              <a:t>, p</a:t>
            </a:r>
          </a:p>
        </p:txBody>
      </p:sp>
      <p:pic>
        <p:nvPicPr>
          <p:cNvPr id="25" name="Picture 2" descr="Man and Woman Holding Check Sign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003" y="130175"/>
            <a:ext cx="1061980" cy="111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08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6352" y="57937"/>
            <a:ext cx="219646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Simulation </a:t>
            </a:r>
            <a:r>
              <a:rPr spc="15" dirty="0"/>
              <a:t>vs. </a:t>
            </a:r>
            <a:r>
              <a:rPr spc="20" dirty="0"/>
              <a:t>theoretical</a:t>
            </a:r>
            <a:r>
              <a:rPr spc="55" dirty="0"/>
              <a:t> </a:t>
            </a:r>
            <a:r>
              <a:rPr spc="10" dirty="0"/>
              <a:t>inference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ct 16"/>
              <p:cNvSpPr txBox="1"/>
              <p:nvPr/>
            </p:nvSpPr>
            <p:spPr>
              <a:xfrm>
                <a:off x="171450" y="222531"/>
                <a:ext cx="3988435" cy="1575431"/>
              </a:xfrm>
              <a:prstGeom prst="rect">
                <a:avLst/>
              </a:prstGeom>
            </p:spPr>
            <p:txBody>
              <a:bodyPr vert="horz" wrap="square" lIns="0" tIns="514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05"/>
                  </a:spcBef>
                </a:pPr>
                <a:r>
                  <a:rPr sz="1200" b="1" u="sng" spc="-20" dirty="0">
                    <a:latin typeface="Arial"/>
                    <a:cs typeface="Arial"/>
                  </a:rPr>
                  <a:t>Conditions</a:t>
                </a:r>
                <a:r>
                  <a:rPr sz="1200" spc="-20" dirty="0">
                    <a:latin typeface="Arial"/>
                    <a:cs typeface="Arial"/>
                  </a:rPr>
                  <a:t>:</a:t>
                </a:r>
                <a:endParaRPr sz="1200" dirty="0">
                  <a:latin typeface="Arial"/>
                  <a:cs typeface="Arial"/>
                </a:endParaRPr>
              </a:p>
              <a:p>
                <a:pPr marL="127635">
                  <a:lnSpc>
                    <a:spcPct val="100000"/>
                  </a:lnSpc>
                  <a:spcBef>
                    <a:spcPts val="305"/>
                  </a:spcBef>
                </a:pPr>
                <a:r>
                  <a:rPr sz="11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sz="1200" b="1" spc="-25" dirty="0">
                    <a:latin typeface="Arial"/>
                    <a:cs typeface="Arial"/>
                  </a:rPr>
                  <a:t>Independence</a:t>
                </a:r>
                <a:r>
                  <a:rPr sz="1200" spc="-25" dirty="0">
                    <a:latin typeface="Arial"/>
                    <a:cs typeface="Arial"/>
                  </a:rPr>
                  <a:t>: </a:t>
                </a:r>
                <a:endParaRPr lang="en-US" sz="1200" spc="-25" dirty="0" smtClean="0">
                  <a:latin typeface="Arial"/>
                  <a:cs typeface="Arial"/>
                </a:endParaRPr>
              </a:p>
              <a:p>
                <a:pPr marL="813435" lvl="1" indent="-228600">
                  <a:spcBef>
                    <a:spcPts val="305"/>
                  </a:spcBef>
                  <a:buFont typeface="+mj-lt"/>
                  <a:buAutoNum type="alphaLcPeriod"/>
                </a:pPr>
                <a:r>
                  <a:rPr sz="1200" spc="-25" dirty="0" smtClean="0">
                    <a:latin typeface="Arial"/>
                    <a:cs typeface="Arial"/>
                  </a:rPr>
                  <a:t>Random </a:t>
                </a:r>
                <a:r>
                  <a:rPr sz="1200" spc="-25" dirty="0">
                    <a:latin typeface="Arial"/>
                    <a:cs typeface="Arial"/>
                  </a:rPr>
                  <a:t>sample/assignment </a:t>
                </a:r>
                <a:endParaRPr lang="en-US" sz="1200" spc="10" dirty="0">
                  <a:latin typeface="Arial"/>
                  <a:cs typeface="Arial"/>
                </a:endParaRPr>
              </a:p>
              <a:p>
                <a:pPr marL="813435" lvl="1" indent="-228600">
                  <a:spcBef>
                    <a:spcPts val="305"/>
                  </a:spcBef>
                  <a:buFont typeface="+mj-lt"/>
                  <a:buAutoNum type="alphaLcPeriod"/>
                </a:pPr>
                <a:r>
                  <a:rPr lang="en-US" sz="1200" spc="-10" dirty="0" smtClean="0">
                    <a:latin typeface="Arial"/>
                    <a:cs typeface="Arial"/>
                  </a:rPr>
                  <a:t>1</a:t>
                </a:r>
                <a:r>
                  <a:rPr sz="1200" spc="-10" dirty="0" smtClean="0">
                    <a:latin typeface="Arial"/>
                    <a:cs typeface="Arial"/>
                  </a:rPr>
                  <a:t>0</a:t>
                </a:r>
                <a:r>
                  <a:rPr sz="1200" spc="-10" dirty="0">
                    <a:latin typeface="Arial"/>
                    <a:cs typeface="Arial"/>
                  </a:rPr>
                  <a:t>%</a:t>
                </a:r>
                <a:r>
                  <a:rPr sz="1200" spc="-200" dirty="0">
                    <a:latin typeface="Arial"/>
                    <a:cs typeface="Arial"/>
                  </a:rPr>
                  <a:t> </a:t>
                </a:r>
                <a:r>
                  <a:rPr sz="1200" spc="-40" dirty="0">
                    <a:latin typeface="Arial"/>
                    <a:cs typeface="Arial"/>
                  </a:rPr>
                  <a:t>rule</a:t>
                </a:r>
                <a:endParaRPr sz="1200" dirty="0">
                  <a:latin typeface="Arial"/>
                  <a:cs typeface="Arial"/>
                </a:endParaRPr>
              </a:p>
              <a:p>
                <a:pPr marL="127635">
                  <a:spcBef>
                    <a:spcPts val="300"/>
                  </a:spcBef>
                </a:pPr>
                <a:r>
                  <a:rPr sz="11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200" b="1" spc="-25" dirty="0" smtClean="0">
                    <a:latin typeface="Arial"/>
                    <a:cs typeface="Arial"/>
                  </a:rPr>
                  <a:t>Shape/Skew</a:t>
                </a:r>
                <a:r>
                  <a:rPr lang="en-US" sz="1200" spc="-25" dirty="0" smtClean="0">
                    <a:latin typeface="Arial"/>
                    <a:cs typeface="Arial"/>
                  </a:rPr>
                  <a:t>: </a:t>
                </a:r>
                <a:endParaRPr lang="en-US" sz="1200" spc="-25" dirty="0">
                  <a:latin typeface="Arial"/>
                  <a:cs typeface="Arial"/>
                </a:endParaRPr>
              </a:p>
              <a:p>
                <a:pPr marL="813435" lvl="1" indent="-228600">
                  <a:spcBef>
                    <a:spcPts val="300"/>
                  </a:spcBef>
                  <a:buFont typeface="+mj-lt"/>
                  <a:buAutoNum type="alphaLcPeriod"/>
                </a:pPr>
                <a:r>
                  <a:rPr lang="en-US" sz="1200" u="sng" spc="-20" dirty="0" smtClean="0">
                    <a:latin typeface="Arial"/>
                    <a:cs typeface="Arial"/>
                  </a:rPr>
                  <a:t>“Success/Failure Conditions:”</a:t>
                </a:r>
                <a:r>
                  <a:rPr lang="en-US" sz="1200" spc="-20" dirty="0" smtClean="0">
                    <a:latin typeface="Arial"/>
                    <a:cs typeface="Arial"/>
                  </a:rPr>
                  <a:t> </a:t>
                </a:r>
                <a:r>
                  <a:rPr sz="1200" spc="-20" dirty="0" smtClean="0">
                    <a:latin typeface="Arial"/>
                    <a:cs typeface="Arial"/>
                  </a:rPr>
                  <a:t>At </a:t>
                </a:r>
                <a:r>
                  <a:rPr sz="1200" spc="-35" dirty="0">
                    <a:latin typeface="Arial"/>
                    <a:cs typeface="Arial"/>
                  </a:rPr>
                  <a:t>least </a:t>
                </a:r>
                <a:r>
                  <a:rPr sz="1200" spc="-10" dirty="0">
                    <a:latin typeface="Arial"/>
                    <a:cs typeface="Arial"/>
                  </a:rPr>
                  <a:t>10 </a:t>
                </a:r>
                <a:r>
                  <a:rPr sz="1200" spc="-25" dirty="0">
                    <a:latin typeface="Arial"/>
                    <a:cs typeface="Arial"/>
                  </a:rPr>
                  <a:t>successes and</a:t>
                </a:r>
                <a:r>
                  <a:rPr sz="1200" spc="-30" dirty="0">
                    <a:latin typeface="Arial"/>
                    <a:cs typeface="Arial"/>
                  </a:rPr>
                  <a:t> </a:t>
                </a:r>
                <a:r>
                  <a:rPr sz="1200" spc="-40" dirty="0" smtClean="0">
                    <a:latin typeface="Arial"/>
                    <a:cs typeface="Arial"/>
                  </a:rPr>
                  <a:t>failures</a:t>
                </a:r>
                <a:r>
                  <a:rPr lang="en-US" sz="1200" spc="-40" dirty="0">
                    <a:latin typeface="Arial"/>
                    <a:cs typeface="Arial"/>
                  </a:rPr>
                  <a:t> </a:t>
                </a:r>
                <a:r>
                  <a:rPr lang="en-US" sz="1200" spc="-40" dirty="0" smtClean="0">
                    <a:latin typeface="Arial"/>
                    <a:cs typeface="Arial"/>
                  </a:rPr>
                  <a:t> (</a:t>
                </a:r>
                <a:r>
                  <a:rPr lang="en-US" sz="1200" spc="-40" dirty="0" err="1" smtClean="0">
                    <a:latin typeface="Arial"/>
                    <a:cs typeface="Arial"/>
                  </a:rPr>
                  <a:t>ie</a:t>
                </a:r>
                <a:r>
                  <a:rPr lang="en-US" sz="1200" spc="-40" dirty="0" smtClean="0">
                    <a:latin typeface="Arial"/>
                    <a:cs typeface="Arial"/>
                  </a:rPr>
                  <a:t>: </a:t>
                </a:r>
                <a:r>
                  <a:rPr lang="en-US" sz="1200" spc="-20" dirty="0" smtClean="0">
                    <a:latin typeface="Arial"/>
                    <a:cs typeface="Arial"/>
                  </a:rPr>
                  <a:t>n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sz="1200" spc="-20" dirty="0" smtClean="0">
                    <a:latin typeface="Arial"/>
                    <a:cs typeface="Arial"/>
                  </a:rPr>
                  <a:t> ≥ 10, n(1-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sz="1200" spc="-20" dirty="0" smtClean="0">
                    <a:latin typeface="Arial"/>
                    <a:cs typeface="Arial"/>
                  </a:rPr>
                  <a:t>) ≥ 10)</a:t>
                </a:r>
                <a:r>
                  <a:rPr lang="en-US" sz="1200" dirty="0" smtClean="0">
                    <a:latin typeface="Arial"/>
                    <a:cs typeface="Arial"/>
                  </a:rPr>
                  <a:t> </a:t>
                </a:r>
                <a:endParaRPr lang="en-US" sz="1200" spc="-40" dirty="0" smtClean="0">
                  <a:latin typeface="Arial"/>
                  <a:cs typeface="Arial"/>
                </a:endParaRPr>
              </a:p>
            </p:txBody>
          </p:sp>
        </mc:Choice>
        <mc:Fallback>
          <p:sp>
            <p:nvSpPr>
              <p:cNvPr id="7" name="object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222531"/>
                <a:ext cx="3988435" cy="1575431"/>
              </a:xfrm>
              <a:prstGeom prst="rect">
                <a:avLst/>
              </a:prstGeom>
              <a:blipFill>
                <a:blip r:embed="rId2"/>
                <a:stretch>
                  <a:fillRect l="-1988" t="-388" r="-612" b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279400" y="1112162"/>
            <a:ext cx="3886200" cy="6858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109180" y="2177898"/>
                <a:ext cx="1745286" cy="12828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00B0F0"/>
                    </a:solidFill>
                    <a:ea typeface="Cambria Math" panose="02040503050406030204" pitchFamily="18" charset="0"/>
                  </a:rPr>
                  <a:t>(1-</a:t>
                </a:r>
                <a14:m>
                  <m:oMath xmlns:m="http://schemas.openxmlformats.org/officeDocument/2006/math">
                    <m:r>
                      <a:rPr lang="el-GR" sz="14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sz="14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)% </m:t>
                    </m:r>
                    <m:r>
                      <a:rPr lang="en-US" sz="14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𝑪𝒐𝒏𝒇𝒊𝒅𝒆𝒏𝒄𝒆</m:t>
                    </m:r>
                    <m:r>
                      <a:rPr lang="en-US" sz="1400" b="1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1400" b="1" i="1" dirty="0" smtClean="0">
                  <a:solidFill>
                    <a:srgbClr val="00B0F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𝑰𝒏𝒕𝒆𝒓𝒗𝒂𝒍</m:t>
                      </m:r>
                    </m:oMath>
                  </m:oMathPara>
                </a14:m>
                <a:endParaRPr lang="en-US" sz="1400" b="1" dirty="0" smtClean="0">
                  <a:solidFill>
                    <a:srgbClr val="00B0F0"/>
                  </a:solidFill>
                  <a:ea typeface="Cambria Math" panose="02040503050406030204" pitchFamily="18" charset="0"/>
                </a:endParaRPr>
              </a:p>
              <a:p>
                <a:r>
                  <a:rPr lang="en-US" sz="1400" b="1" i="1" dirty="0" smtClean="0">
                    <a:solidFill>
                      <a:srgbClr val="00B0F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With </a:t>
                </a:r>
                <a:r>
                  <a:rPr lang="en-US" sz="1400" b="1" i="1" u="sng" dirty="0" smtClean="0">
                    <a:solidFill>
                      <a:srgbClr val="00B0F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CLT Methods</a:t>
                </a:r>
                <a:endParaRPr lang="en-US" sz="1400" b="1" i="1" u="sng" dirty="0" smtClean="0">
                  <a:solidFill>
                    <a:srgbClr val="00B0F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1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ad>
                        <m:radPr>
                          <m:degHide m:val="on"/>
                          <m:ctrlPr>
                            <a:rPr lang="en-US" sz="1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4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acc>
                                <m:accPr>
                                  <m:chr m:val="̂"/>
                                  <m:ctrlPr>
                                    <a:rPr lang="en-US" sz="14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acc>
                              <m:r>
                                <a:rPr lang="en-US" sz="14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acc>
                                <m:accPr>
                                  <m:chr m:val="̂"/>
                                  <m:ctrlPr>
                                    <a:rPr lang="en-US" sz="14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4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acc>
                              <m:r>
                                <a:rPr lang="en-US" sz="14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1400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80" y="2177898"/>
                <a:ext cx="1745286" cy="1282852"/>
              </a:xfrm>
              <a:prstGeom prst="rect">
                <a:avLst/>
              </a:prstGeom>
              <a:blipFill>
                <a:blip r:embed="rId3"/>
                <a:stretch>
                  <a:fillRect l="-6294" t="-37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76250" y="1853483"/>
            <a:ext cx="1905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accent6">
                    <a:lumMod val="75000"/>
                  </a:schemeClr>
                </a:solidFill>
              </a:rPr>
              <a:t>Condition met:</a:t>
            </a:r>
            <a:endParaRPr lang="en-US" sz="1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50117" y="1872633"/>
            <a:ext cx="1905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accent6">
                    <a:lumMod val="75000"/>
                  </a:schemeClr>
                </a:solidFill>
              </a:rPr>
              <a:t>Condition NOT met:</a:t>
            </a:r>
            <a:endParaRPr lang="en-US" sz="11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4" name="Straight Arrow Connector 13"/>
          <p:cNvCxnSpPr>
            <a:stCxn id="8" idx="2"/>
            <a:endCxn id="23" idx="2"/>
          </p:cNvCxnSpPr>
          <p:nvPr/>
        </p:nvCxnSpPr>
        <p:spPr>
          <a:xfrm flipH="1">
            <a:off x="1054100" y="1797962"/>
            <a:ext cx="1168400" cy="37265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2"/>
            <a:endCxn id="24" idx="2"/>
          </p:cNvCxnSpPr>
          <p:nvPr/>
        </p:nvCxnSpPr>
        <p:spPr>
          <a:xfrm>
            <a:off x="2222500" y="1797962"/>
            <a:ext cx="1155700" cy="37265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 flipV="1">
            <a:off x="0" y="2170616"/>
            <a:ext cx="2108200" cy="129013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flipV="1">
            <a:off x="2324100" y="2170615"/>
            <a:ext cx="2108200" cy="128064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750" y="-1184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81250" y="2202693"/>
            <a:ext cx="2051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Make a </a:t>
            </a:r>
            <a:r>
              <a:rPr lang="en-US" b="1" dirty="0" smtClean="0">
                <a:solidFill>
                  <a:srgbClr val="C00000"/>
                </a:solidFill>
              </a:rPr>
              <a:t>bootstrap</a:t>
            </a:r>
            <a:r>
              <a:rPr lang="en-US" dirty="0" smtClean="0">
                <a:solidFill>
                  <a:srgbClr val="C00000"/>
                </a:solidFill>
              </a:rPr>
              <a:t> confidence interval.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33650" y="249072"/>
            <a:ext cx="2788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Confidence Interval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271720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6352" y="57937"/>
            <a:ext cx="219646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Simulation </a:t>
            </a:r>
            <a:r>
              <a:rPr spc="15" dirty="0"/>
              <a:t>vs. </a:t>
            </a:r>
            <a:r>
              <a:rPr spc="20" dirty="0"/>
              <a:t>theoretical</a:t>
            </a:r>
            <a:r>
              <a:rPr spc="55" dirty="0"/>
              <a:t> </a:t>
            </a:r>
            <a:r>
              <a:rPr spc="10" dirty="0"/>
              <a:t>inference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object 16"/>
              <p:cNvSpPr txBox="1"/>
              <p:nvPr/>
            </p:nvSpPr>
            <p:spPr>
              <a:xfrm>
                <a:off x="171450" y="222531"/>
                <a:ext cx="4114800" cy="1536959"/>
              </a:xfrm>
              <a:prstGeom prst="rect">
                <a:avLst/>
              </a:prstGeom>
            </p:spPr>
            <p:txBody>
              <a:bodyPr vert="horz" wrap="square" lIns="0" tIns="5143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405"/>
                  </a:spcBef>
                </a:pPr>
                <a:r>
                  <a:rPr sz="1200" b="1" u="sng" spc="-20" dirty="0">
                    <a:latin typeface="Arial"/>
                    <a:cs typeface="Arial"/>
                  </a:rPr>
                  <a:t>Conditions</a:t>
                </a:r>
                <a:r>
                  <a:rPr sz="1200" spc="-20" dirty="0">
                    <a:latin typeface="Arial"/>
                    <a:cs typeface="Arial"/>
                  </a:rPr>
                  <a:t>:</a:t>
                </a:r>
                <a:endParaRPr sz="1200" dirty="0">
                  <a:latin typeface="Arial"/>
                  <a:cs typeface="Arial"/>
                </a:endParaRPr>
              </a:p>
              <a:p>
                <a:pPr marL="127635">
                  <a:lnSpc>
                    <a:spcPct val="100000"/>
                  </a:lnSpc>
                  <a:spcBef>
                    <a:spcPts val="305"/>
                  </a:spcBef>
                </a:pPr>
                <a:r>
                  <a:rPr sz="11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sz="1200" b="1" spc="-25" dirty="0">
                    <a:latin typeface="Arial"/>
                    <a:cs typeface="Arial"/>
                  </a:rPr>
                  <a:t>Independence</a:t>
                </a:r>
                <a:r>
                  <a:rPr sz="1200" spc="-25" dirty="0">
                    <a:latin typeface="Arial"/>
                    <a:cs typeface="Arial"/>
                  </a:rPr>
                  <a:t>: </a:t>
                </a:r>
                <a:endParaRPr lang="en-US" sz="1200" spc="-25" dirty="0" smtClean="0">
                  <a:latin typeface="Arial"/>
                  <a:cs typeface="Arial"/>
                </a:endParaRPr>
              </a:p>
              <a:p>
                <a:pPr marL="813435" lvl="1" indent="-228600">
                  <a:spcBef>
                    <a:spcPts val="305"/>
                  </a:spcBef>
                  <a:buFont typeface="+mj-lt"/>
                  <a:buAutoNum type="alphaLcPeriod"/>
                </a:pPr>
                <a:r>
                  <a:rPr sz="1200" spc="-25" dirty="0" smtClean="0">
                    <a:latin typeface="Arial"/>
                    <a:cs typeface="Arial"/>
                  </a:rPr>
                  <a:t>Random </a:t>
                </a:r>
                <a:r>
                  <a:rPr sz="1200" spc="-25" dirty="0">
                    <a:latin typeface="Arial"/>
                    <a:cs typeface="Arial"/>
                  </a:rPr>
                  <a:t>sample/assignment </a:t>
                </a:r>
                <a:endParaRPr lang="en-US" sz="1200" spc="10" dirty="0">
                  <a:latin typeface="Arial"/>
                  <a:cs typeface="Arial"/>
                </a:endParaRPr>
              </a:p>
              <a:p>
                <a:pPr marL="813435" lvl="1" indent="-228600">
                  <a:spcBef>
                    <a:spcPts val="305"/>
                  </a:spcBef>
                  <a:buFont typeface="+mj-lt"/>
                  <a:buAutoNum type="alphaLcPeriod"/>
                </a:pPr>
                <a:r>
                  <a:rPr lang="en-US" sz="1200" spc="-10" dirty="0" smtClean="0">
                    <a:latin typeface="Arial"/>
                    <a:cs typeface="Arial"/>
                  </a:rPr>
                  <a:t>1</a:t>
                </a:r>
                <a:r>
                  <a:rPr sz="1200" spc="-10" dirty="0" smtClean="0">
                    <a:latin typeface="Arial"/>
                    <a:cs typeface="Arial"/>
                  </a:rPr>
                  <a:t>0</a:t>
                </a:r>
                <a:r>
                  <a:rPr sz="1200" spc="-10" dirty="0">
                    <a:latin typeface="Arial"/>
                    <a:cs typeface="Arial"/>
                  </a:rPr>
                  <a:t>%</a:t>
                </a:r>
                <a:r>
                  <a:rPr sz="1200" spc="-200" dirty="0">
                    <a:latin typeface="Arial"/>
                    <a:cs typeface="Arial"/>
                  </a:rPr>
                  <a:t> </a:t>
                </a:r>
                <a:r>
                  <a:rPr sz="1200" spc="-40" dirty="0">
                    <a:latin typeface="Arial"/>
                    <a:cs typeface="Arial"/>
                  </a:rPr>
                  <a:t>rule</a:t>
                </a:r>
                <a:endParaRPr sz="1200" dirty="0">
                  <a:latin typeface="Arial"/>
                  <a:cs typeface="Arial"/>
                </a:endParaRPr>
              </a:p>
              <a:p>
                <a:pPr marL="127635">
                  <a:spcBef>
                    <a:spcPts val="300"/>
                  </a:spcBef>
                </a:pPr>
                <a:r>
                  <a:rPr sz="1100" dirty="0">
                    <a:solidFill>
                      <a:srgbClr val="024F84"/>
                    </a:solidFill>
                    <a:latin typeface="DejaVu Serif"/>
                    <a:cs typeface="DejaVu Serif"/>
                  </a:rPr>
                  <a:t>▶ </a:t>
                </a:r>
                <a:r>
                  <a:rPr lang="en-US" sz="1200" b="1" spc="-25" dirty="0" smtClean="0">
                    <a:latin typeface="Arial"/>
                    <a:cs typeface="Arial"/>
                  </a:rPr>
                  <a:t>Shape/Skew</a:t>
                </a:r>
                <a:r>
                  <a:rPr lang="en-US" sz="1200" spc="-25" dirty="0" smtClean="0">
                    <a:latin typeface="Arial"/>
                    <a:cs typeface="Arial"/>
                  </a:rPr>
                  <a:t>: </a:t>
                </a:r>
                <a:endParaRPr lang="en-US" sz="1200" spc="-25" dirty="0">
                  <a:latin typeface="Arial"/>
                  <a:cs typeface="Arial"/>
                </a:endParaRPr>
              </a:p>
              <a:p>
                <a:pPr marL="813435" lvl="1" indent="-228600">
                  <a:spcBef>
                    <a:spcPts val="300"/>
                  </a:spcBef>
                  <a:buFont typeface="+mj-lt"/>
                  <a:buAutoNum type="alphaLcPeriod"/>
                </a:pPr>
                <a:r>
                  <a:rPr lang="en-US" sz="1200" u="sng" spc="-20" dirty="0" smtClean="0">
                    <a:latin typeface="Arial"/>
                    <a:cs typeface="Arial"/>
                  </a:rPr>
                  <a:t>“Success/Failure Conditions:”</a:t>
                </a:r>
                <a:r>
                  <a:rPr lang="en-US" sz="1200" spc="-20" dirty="0" smtClean="0">
                    <a:latin typeface="Arial"/>
                    <a:cs typeface="Arial"/>
                  </a:rPr>
                  <a:t> </a:t>
                </a:r>
                <a:r>
                  <a:rPr sz="1200" spc="-20" dirty="0" smtClean="0">
                    <a:latin typeface="Arial"/>
                    <a:cs typeface="Arial"/>
                  </a:rPr>
                  <a:t>At </a:t>
                </a:r>
                <a:r>
                  <a:rPr sz="1200" spc="-35" dirty="0">
                    <a:latin typeface="Arial"/>
                    <a:cs typeface="Arial"/>
                  </a:rPr>
                  <a:t>least </a:t>
                </a:r>
                <a:r>
                  <a:rPr sz="1200" spc="-10" dirty="0">
                    <a:latin typeface="Arial"/>
                    <a:cs typeface="Arial"/>
                  </a:rPr>
                  <a:t>10 </a:t>
                </a:r>
                <a:r>
                  <a:rPr sz="1200" spc="-25" dirty="0">
                    <a:latin typeface="Arial"/>
                    <a:cs typeface="Arial"/>
                  </a:rPr>
                  <a:t>successes and</a:t>
                </a:r>
                <a:r>
                  <a:rPr sz="1200" spc="-30" dirty="0">
                    <a:latin typeface="Arial"/>
                    <a:cs typeface="Arial"/>
                  </a:rPr>
                  <a:t> </a:t>
                </a:r>
                <a:r>
                  <a:rPr sz="1200" spc="-40" dirty="0" smtClean="0">
                    <a:latin typeface="Arial"/>
                    <a:cs typeface="Arial"/>
                  </a:rPr>
                  <a:t>failures</a:t>
                </a:r>
                <a:r>
                  <a:rPr lang="en-US" sz="1200" spc="-40" dirty="0">
                    <a:latin typeface="Arial"/>
                    <a:cs typeface="Arial"/>
                  </a:rPr>
                  <a:t> </a:t>
                </a:r>
                <a:r>
                  <a:rPr lang="en-US" sz="1200" spc="-40" dirty="0" smtClean="0">
                    <a:latin typeface="Arial"/>
                    <a:cs typeface="Arial"/>
                  </a:rPr>
                  <a:t> (</a:t>
                </a:r>
                <a:r>
                  <a:rPr lang="en-US" sz="1200" spc="-40" dirty="0" err="1" smtClean="0">
                    <a:latin typeface="Arial"/>
                    <a:cs typeface="Arial"/>
                  </a:rPr>
                  <a:t>ie</a:t>
                </a:r>
                <a:r>
                  <a:rPr lang="en-US" sz="1200" spc="-40" dirty="0" smtClean="0">
                    <a:latin typeface="Arial"/>
                    <a:cs typeface="Arial"/>
                  </a:rPr>
                  <a:t>: </a:t>
                </a:r>
                <a:r>
                  <a:rPr lang="en-US" sz="1200" spc="-20" dirty="0" smtClean="0">
                    <a:latin typeface="Arial"/>
                    <a:cs typeface="Arial"/>
                  </a:rPr>
                  <a:t>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1200" spc="-20" dirty="0" smtClean="0">
                    <a:latin typeface="Arial"/>
                    <a:cs typeface="Arial"/>
                  </a:rPr>
                  <a:t>≥ 10, n(1-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1200" spc="-20" dirty="0" smtClean="0">
                    <a:latin typeface="Arial"/>
                    <a:cs typeface="Arial"/>
                  </a:rPr>
                  <a:t>) ≥ 10)</a:t>
                </a:r>
                <a:r>
                  <a:rPr lang="en-US" sz="1200" dirty="0" smtClean="0">
                    <a:latin typeface="Arial"/>
                    <a:cs typeface="Arial"/>
                  </a:rPr>
                  <a:t> </a:t>
                </a:r>
                <a:endParaRPr lang="en-US" sz="1200" spc="-40" dirty="0" smtClean="0">
                  <a:latin typeface="Arial"/>
                  <a:cs typeface="Arial"/>
                </a:endParaRPr>
              </a:p>
            </p:txBody>
          </p:sp>
        </mc:Choice>
        <mc:Fallback>
          <p:sp>
            <p:nvSpPr>
              <p:cNvPr id="7" name="object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450" y="222531"/>
                <a:ext cx="4114800" cy="1536959"/>
              </a:xfrm>
              <a:prstGeom prst="rect">
                <a:avLst/>
              </a:prstGeom>
              <a:blipFill>
                <a:blip r:embed="rId2"/>
                <a:stretch>
                  <a:fillRect l="-1926" t="-397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279400" y="1112162"/>
            <a:ext cx="3886200" cy="6858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6250" y="1853483"/>
            <a:ext cx="1905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accent6">
                    <a:lumMod val="75000"/>
                  </a:schemeClr>
                </a:solidFill>
              </a:rPr>
              <a:t>Condition met:</a:t>
            </a:r>
            <a:endParaRPr lang="en-US" sz="1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50117" y="1872633"/>
            <a:ext cx="1905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schemeClr val="accent6">
                    <a:lumMod val="75000"/>
                  </a:schemeClr>
                </a:solidFill>
              </a:rPr>
              <a:t>Condition NOT met:</a:t>
            </a:r>
            <a:endParaRPr lang="en-US" sz="11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4" name="Straight Arrow Connector 13"/>
          <p:cNvCxnSpPr>
            <a:stCxn id="8" idx="2"/>
            <a:endCxn id="23" idx="2"/>
          </p:cNvCxnSpPr>
          <p:nvPr/>
        </p:nvCxnSpPr>
        <p:spPr>
          <a:xfrm flipH="1">
            <a:off x="1054100" y="1797962"/>
            <a:ext cx="1168400" cy="37265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2"/>
            <a:endCxn id="24" idx="2"/>
          </p:cNvCxnSpPr>
          <p:nvPr/>
        </p:nvCxnSpPr>
        <p:spPr>
          <a:xfrm>
            <a:off x="2222500" y="1797962"/>
            <a:ext cx="1155700" cy="37265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 flipV="1">
            <a:off x="0" y="2170616"/>
            <a:ext cx="2108200" cy="1290134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 flipV="1">
            <a:off x="2324100" y="2170615"/>
            <a:ext cx="2108200" cy="128064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750" y="-1184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81250" y="2202693"/>
            <a:ext cx="20510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Conduct hypothesis test for p with </a:t>
            </a:r>
            <a:r>
              <a:rPr lang="en-US" sz="1400" b="1" dirty="0" smtClean="0">
                <a:solidFill>
                  <a:srgbClr val="00B050"/>
                </a:solidFill>
              </a:rPr>
              <a:t>randomization testing</a:t>
            </a:r>
            <a:r>
              <a:rPr lang="en-US" sz="1400" dirty="0" smtClean="0">
                <a:solidFill>
                  <a:srgbClr val="00B050"/>
                </a:solidFill>
              </a:rPr>
              <a:t> – balls/chips in a bag, dice,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2533650" y="249072"/>
            <a:ext cx="2788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Hypothesis Test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31750" y="2177075"/>
                <a:ext cx="2246712" cy="12673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1600" b="1" u="sng" dirty="0" smtClean="0">
                    <a:solidFill>
                      <a:srgbClr val="00B0F0"/>
                    </a:solidFill>
                    <a:ea typeface="Cambria Math" panose="02040503050406030204" pitchFamily="18" charset="0"/>
                  </a:rPr>
                  <a:t>CLT Methods</a:t>
                </a:r>
              </a:p>
              <a:p>
                <a:r>
                  <a:rPr lang="en-US" sz="1600" b="1" dirty="0" smtClean="0">
                    <a:solidFill>
                      <a:srgbClr val="00B0F0"/>
                    </a:solidFill>
                    <a:ea typeface="Cambria Math" panose="02040503050406030204" pitchFamily="18" charset="0"/>
                  </a:rPr>
                  <a:t>Test Statistic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sz="16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̂"/>
                              <m:ctrlPr>
                                <a:rPr lang="en-US" sz="1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  <m:r>
                            <a:rPr lang="en-US" sz="16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16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sz="16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sz="16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(1−</m:t>
                                  </m:r>
                                  <m:sSub>
                                    <m:sSubPr>
                                      <m:ctrlPr>
                                        <a:rPr lang="en-US" sz="16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sz="1600" i="1">
                                          <a:solidFill>
                                            <a:srgbClr val="00B0F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sz="16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16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en-US" sz="1600" dirty="0">
                  <a:solidFill>
                    <a:srgbClr val="00B0F0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0" y="2177075"/>
                <a:ext cx="2246712" cy="1267398"/>
              </a:xfrm>
              <a:prstGeom prst="rect">
                <a:avLst/>
              </a:prstGeom>
              <a:blipFill>
                <a:blip r:embed="rId3"/>
                <a:stretch>
                  <a:fillRect l="-5420" t="-48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770890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846302" y="2003617"/>
                <a:ext cx="2067874" cy="49084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400" b="1" dirty="0" smtClean="0">
                    <a:ea typeface="Cambria Math" panose="02040503050406030204" pitchFamily="18" charset="0"/>
                  </a:rPr>
                  <a:t>(1-</a:t>
                </a:r>
                <a14:m>
                  <m:oMath xmlns:m="http://schemas.openxmlformats.org/officeDocument/2006/math">
                    <m:r>
                      <a:rPr lang="el-GR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)%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𝑴𝒂𝒓𝒈𝒊𝒏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𝒐𝒇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𝑬𝒓𝒓𝒐𝒓</m:t>
                    </m:r>
                  </m:oMath>
                </a14:m>
                <a:endParaRPr lang="en-US" sz="1400" b="1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𝑀𝐸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sz="1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𝑆𝐸</m:t>
                      </m:r>
                    </m:oMath>
                  </m:oMathPara>
                </a14:m>
                <a:endParaRPr lang="en-US" sz="14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302" y="2003617"/>
                <a:ext cx="2067874" cy="490840"/>
              </a:xfrm>
              <a:prstGeom prst="rect">
                <a:avLst/>
              </a:prstGeom>
              <a:blipFill>
                <a:blip r:embed="rId2"/>
                <a:stretch>
                  <a:fillRect l="-5310" t="-11250" r="-2360" b="-10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19887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🔍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b="1" dirty="0" smtClean="0">
                    <a:latin typeface="Cambria Math" panose="02040503050406030204" pitchFamily="18" charset="0"/>
                  </a:rPr>
                  <a:t>Central Limit Theorem for </a:t>
                </a:r>
                <a:r>
                  <a:rPr lang="en-US" sz="1600" b="1" u="sng" dirty="0" smtClean="0">
                    <a:latin typeface="Cambria Math" panose="02040503050406030204" pitchFamily="18" charset="0"/>
                  </a:rPr>
                  <a:t>Proportions</a:t>
                </a:r>
              </a:p>
              <a:p>
                <a:r>
                  <a:rPr lang="en-US" sz="1200" b="1" dirty="0" smtClean="0">
                    <a:latin typeface="Cambria Math" panose="02040503050406030204" pitchFamily="18" charset="0"/>
                  </a:rPr>
                  <a:t>When certain </a:t>
                </a:r>
                <a:r>
                  <a:rPr lang="en-US" sz="1200" b="1" dirty="0">
                    <a:latin typeface="Cambria Math" panose="02040503050406030204" pitchFamily="18" charset="0"/>
                  </a:rPr>
                  <a:t>conditions are met…</a:t>
                </a:r>
                <a:endParaRPr lang="en-US" sz="1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12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sz="1200" b="1" i="1">
                          <a:latin typeface="Cambria Math" panose="02040503050406030204" pitchFamily="18" charset="0"/>
                        </a:rPr>
                        <m:t>𝑵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𝑚𝑒𝑎𝑛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𝑠𝑡𝑎𝑛𝑑𝑎𝑟𝑑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𝑑𝑒𝑣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𝑒𝑟𝑟𝑜𝑟</m:t>
                      </m:r>
                      <m:r>
                        <a:rPr lang="en-US" sz="1200" i="1">
                          <a:latin typeface="Cambria Math" panose="02040503050406030204" pitchFamily="18" charset="0"/>
                        </a:rPr>
                        <m:t>.=</m:t>
                      </m:r>
                      <m:rad>
                        <m:radPr>
                          <m:degHide m:val="on"/>
                          <m:ctrlPr>
                            <a:rPr lang="en-US" sz="12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20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US" sz="1200" i="1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</m:e>
                      </m:rad>
                      <m:r>
                        <a:rPr lang="en-US" sz="1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50" y="534010"/>
                <a:ext cx="3819525" cy="1068882"/>
              </a:xfrm>
              <a:prstGeom prst="rect">
                <a:avLst/>
              </a:prstGeom>
              <a:blipFill>
                <a:blip r:embed="rId3"/>
                <a:stretch>
                  <a:fillRect l="-636" t="-169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Straight Arrow Connector 38"/>
          <p:cNvCxnSpPr/>
          <p:nvPr/>
        </p:nvCxnSpPr>
        <p:spPr>
          <a:xfrm flipH="1">
            <a:off x="2505044" y="1425575"/>
            <a:ext cx="1247806" cy="86463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2914176" y="1894933"/>
                <a:ext cx="1695924" cy="120032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 smtClean="0">
                    <a:solidFill>
                      <a:srgbClr val="C00000"/>
                    </a:solidFill>
                  </a:rPr>
                  <a:t>Problem: </a:t>
                </a:r>
                <a:r>
                  <a:rPr lang="en-US" sz="1200" dirty="0" smtClean="0">
                    <a:solidFill>
                      <a:srgbClr val="C00000"/>
                    </a:solidFill>
                  </a:rPr>
                  <a:t>In </a:t>
                </a:r>
                <a:r>
                  <a:rPr lang="en-US" sz="1200" u="sng" dirty="0" smtClean="0">
                    <a:solidFill>
                      <a:srgbClr val="C00000"/>
                    </a:solidFill>
                  </a:rPr>
                  <a:t>Margin of Error</a:t>
                </a:r>
                <a:r>
                  <a:rPr lang="en-US" sz="1200" dirty="0" smtClean="0">
                    <a:solidFill>
                      <a:srgbClr val="C00000"/>
                    </a:solidFill>
                  </a:rPr>
                  <a:t> calculation: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>
                    <a:solidFill>
                      <a:srgbClr val="C00000"/>
                    </a:solidFill>
                  </a:rPr>
                  <a:t>W</a:t>
                </a:r>
                <a:r>
                  <a:rPr lang="en-US" sz="1200" dirty="0" smtClean="0">
                    <a:solidFill>
                      <a:srgbClr val="C00000"/>
                    </a:solidFill>
                  </a:rPr>
                  <a:t>e </a:t>
                </a:r>
                <a:r>
                  <a:rPr lang="en-US" sz="1200" dirty="0" smtClean="0">
                    <a:solidFill>
                      <a:srgbClr val="C00000"/>
                    </a:solidFill>
                  </a:rPr>
                  <a:t>don’t know what </a:t>
                </a:r>
                <a:r>
                  <a:rPr lang="en-US" sz="1200" b="1" i="1" dirty="0" smtClean="0">
                    <a:solidFill>
                      <a:srgbClr val="C00000"/>
                    </a:solidFill>
                  </a:rPr>
                  <a:t>p</a:t>
                </a:r>
                <a:r>
                  <a:rPr lang="en-US" sz="12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1200" dirty="0" smtClean="0">
                    <a:solidFill>
                      <a:srgbClr val="C00000"/>
                    </a:solidFill>
                  </a:rPr>
                  <a:t>is</a:t>
                </a:r>
                <a:r>
                  <a:rPr lang="en-US" sz="1200" dirty="0" smtClean="0">
                    <a:solidFill>
                      <a:srgbClr val="C00000"/>
                    </a:solidFill>
                  </a:rPr>
                  <a:t>.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200" dirty="0" smtClean="0">
                    <a:solidFill>
                      <a:srgbClr val="C00000"/>
                    </a:solidFill>
                  </a:rPr>
                  <a:t>We may also not know what</a:t>
                </a:r>
                <a:r>
                  <a:rPr lang="en-US" sz="1200" b="1" dirty="0" smtClean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</m:acc>
                  </m:oMath>
                </a14:m>
                <a:r>
                  <a:rPr lang="en-US" sz="1200" dirty="0" smtClean="0">
                    <a:solidFill>
                      <a:srgbClr val="C00000"/>
                    </a:solidFill>
                  </a:rPr>
                  <a:t> is.</a:t>
                </a:r>
                <a:endParaRPr lang="en-US" sz="12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4176" y="1894933"/>
                <a:ext cx="1695924" cy="1200329"/>
              </a:xfrm>
              <a:prstGeom prst="rect">
                <a:avLst/>
              </a:prstGeom>
              <a:blipFill>
                <a:blip r:embed="rId4"/>
                <a:stretch>
                  <a:fillRect b="-2513"/>
                </a:stretch>
              </a:blipFill>
              <a:ln>
                <a:solidFill>
                  <a:schemeClr val="accent6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082563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6039" y="57937"/>
            <a:ext cx="19062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Recap </a:t>
            </a:r>
            <a:r>
              <a:rPr spc="30" dirty="0"/>
              <a:t>on </a:t>
            </a:r>
            <a:r>
              <a:rPr spc="-25" dirty="0"/>
              <a:t>CLT </a:t>
            </a:r>
            <a:r>
              <a:rPr spc="25" dirty="0"/>
              <a:t>based</a:t>
            </a:r>
            <a:r>
              <a:rPr spc="-30" dirty="0"/>
              <a:t> </a:t>
            </a:r>
            <a:r>
              <a:rPr spc="30" dirty="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5600" y="439534"/>
            <a:ext cx="4011929" cy="1300356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94310" marR="5080" indent="-182245">
              <a:lnSpc>
                <a:spcPts val="1190"/>
              </a:lnSpc>
              <a:spcBef>
                <a:spcPts val="340"/>
              </a:spcBef>
            </a:pPr>
            <a:r>
              <a:rPr sz="14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600" b="1" spc="-30" dirty="0">
                <a:latin typeface="Arial"/>
                <a:cs typeface="Arial"/>
              </a:rPr>
              <a:t>Calculating </a:t>
            </a:r>
            <a:r>
              <a:rPr sz="1600" b="1" spc="-20" dirty="0">
                <a:latin typeface="Arial"/>
                <a:cs typeface="Arial"/>
              </a:rPr>
              <a:t>the </a:t>
            </a:r>
            <a:r>
              <a:rPr sz="1600" b="1" spc="-35" dirty="0">
                <a:latin typeface="Arial"/>
                <a:cs typeface="Arial"/>
              </a:rPr>
              <a:t>necessary </a:t>
            </a:r>
            <a:r>
              <a:rPr sz="1600" b="1" spc="-30" dirty="0">
                <a:latin typeface="Arial"/>
                <a:cs typeface="Arial"/>
              </a:rPr>
              <a:t>sample </a:t>
            </a:r>
            <a:r>
              <a:rPr sz="1600" b="1" spc="-45" dirty="0">
                <a:latin typeface="Arial"/>
                <a:cs typeface="Arial"/>
              </a:rPr>
              <a:t>size </a:t>
            </a:r>
            <a:r>
              <a:rPr sz="1600" b="1" spc="-20" dirty="0">
                <a:latin typeface="Arial"/>
                <a:cs typeface="Arial"/>
              </a:rPr>
              <a:t>for </a:t>
            </a:r>
            <a:r>
              <a:rPr sz="1600" b="1" spc="-50" dirty="0">
                <a:latin typeface="Arial"/>
                <a:cs typeface="Arial"/>
              </a:rPr>
              <a:t>a CI </a:t>
            </a:r>
            <a:r>
              <a:rPr sz="1600" b="1" spc="-10" dirty="0">
                <a:latin typeface="Arial"/>
                <a:cs typeface="Arial"/>
              </a:rPr>
              <a:t>with </a:t>
            </a:r>
            <a:r>
              <a:rPr sz="1600" b="1" spc="-50" dirty="0">
                <a:latin typeface="Arial"/>
                <a:cs typeface="Arial"/>
              </a:rPr>
              <a:t>a </a:t>
            </a:r>
            <a:r>
              <a:rPr sz="1600" b="1" spc="-40" dirty="0">
                <a:latin typeface="Arial"/>
                <a:cs typeface="Arial"/>
              </a:rPr>
              <a:t>given  </a:t>
            </a:r>
            <a:r>
              <a:rPr sz="1600" b="1" spc="-30" dirty="0">
                <a:latin typeface="Arial"/>
                <a:cs typeface="Arial"/>
              </a:rPr>
              <a:t>margin </a:t>
            </a:r>
            <a:r>
              <a:rPr sz="1600" b="1" spc="-15" dirty="0">
                <a:latin typeface="Arial"/>
                <a:cs typeface="Arial"/>
              </a:rPr>
              <a:t>of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error:</a:t>
            </a:r>
            <a:endParaRPr sz="1600" b="1" dirty="0"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spcBef>
                <a:spcPts val="5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endParaRPr lang="en-US" sz="1100" u="sng" spc="-40" dirty="0" smtClean="0"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spcBef>
                <a:spcPts val="5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lang="en-US" sz="1400" u="sng" spc="-40" dirty="0" smtClean="0">
                <a:latin typeface="Arial"/>
                <a:cs typeface="Arial"/>
              </a:rPr>
              <a:t>Option 1: </a:t>
            </a:r>
            <a:r>
              <a:rPr sz="1400" spc="-40" dirty="0" smtClean="0">
                <a:latin typeface="Arial"/>
                <a:cs typeface="Arial"/>
              </a:rPr>
              <a:t>If </a:t>
            </a:r>
            <a:r>
              <a:rPr sz="1400" spc="-30" dirty="0">
                <a:latin typeface="Arial"/>
                <a:cs typeface="Arial"/>
              </a:rPr>
              <a:t>there </a:t>
            </a:r>
            <a:r>
              <a:rPr sz="1400" spc="-35" dirty="0">
                <a:latin typeface="Arial"/>
                <a:cs typeface="Arial"/>
              </a:rPr>
              <a:t>is </a:t>
            </a:r>
            <a:r>
              <a:rPr sz="1400" spc="-45" dirty="0">
                <a:latin typeface="Arial"/>
                <a:cs typeface="Arial"/>
              </a:rPr>
              <a:t>a </a:t>
            </a:r>
            <a:r>
              <a:rPr sz="1400" spc="-25" dirty="0">
                <a:latin typeface="Arial"/>
                <a:cs typeface="Arial"/>
              </a:rPr>
              <a:t>previous study, </a:t>
            </a:r>
            <a:r>
              <a:rPr sz="1400" spc="-30" dirty="0">
                <a:solidFill>
                  <a:srgbClr val="C00000"/>
                </a:solidFill>
                <a:latin typeface="Arial"/>
                <a:cs typeface="Arial"/>
              </a:rPr>
              <a:t>use </a:t>
            </a:r>
            <a:r>
              <a:rPr sz="1400" i="1" spc="-320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1400" spc="-320" dirty="0">
                <a:solidFill>
                  <a:srgbClr val="C00000"/>
                </a:solidFill>
                <a:latin typeface="Verdana"/>
                <a:cs typeface="Verdana"/>
              </a:rPr>
              <a:t>ˆ </a:t>
            </a:r>
            <a:r>
              <a:rPr lang="en-US" sz="1400" spc="-320" dirty="0" smtClean="0">
                <a:solidFill>
                  <a:srgbClr val="C00000"/>
                </a:solidFill>
                <a:latin typeface="Verdana"/>
                <a:cs typeface="Verdana"/>
              </a:rPr>
              <a:t>             </a:t>
            </a:r>
            <a:r>
              <a:rPr sz="1400" spc="-20" dirty="0" smtClean="0">
                <a:solidFill>
                  <a:srgbClr val="C00000"/>
                </a:solidFill>
                <a:latin typeface="Arial"/>
                <a:cs typeface="Arial"/>
              </a:rPr>
              <a:t>from </a:t>
            </a:r>
            <a:r>
              <a:rPr sz="1400" spc="-10" dirty="0">
                <a:solidFill>
                  <a:srgbClr val="C00000"/>
                </a:solidFill>
                <a:latin typeface="Arial"/>
                <a:cs typeface="Arial"/>
              </a:rPr>
              <a:t>that</a:t>
            </a:r>
            <a:r>
              <a:rPr sz="1400" spc="2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spc="-15" dirty="0">
                <a:solidFill>
                  <a:srgbClr val="C00000"/>
                </a:solidFill>
                <a:latin typeface="Arial"/>
                <a:cs typeface="Arial"/>
              </a:rPr>
              <a:t>study</a:t>
            </a:r>
            <a:endParaRPr sz="1400" dirty="0">
              <a:solidFill>
                <a:srgbClr val="C00000"/>
              </a:solidFill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buClr>
                <a:srgbClr val="024F84"/>
              </a:buClr>
              <a:buChar char="–"/>
              <a:tabLst>
                <a:tab pos="492125" algn="l"/>
              </a:tabLst>
            </a:pPr>
            <a:endParaRPr lang="en-US" sz="1400" u="sng" spc="-40" dirty="0" smtClean="0"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buClr>
                <a:srgbClr val="024F84"/>
              </a:buClr>
              <a:buChar char="–"/>
              <a:tabLst>
                <a:tab pos="492125" algn="l"/>
              </a:tabLst>
            </a:pPr>
            <a:endParaRPr lang="en-US" sz="1400" u="sng" spc="-40" dirty="0"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buClr>
                <a:srgbClr val="024F84"/>
              </a:buClr>
              <a:buChar char="–"/>
              <a:tabLst>
                <a:tab pos="492125" algn="l"/>
              </a:tabLst>
            </a:pPr>
            <a:endParaRPr lang="en-US" sz="1400" u="sng" spc="-4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141636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8788" y="206375"/>
            <a:ext cx="44013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 Analyses We Know</a:t>
            </a:r>
          </a:p>
          <a:p>
            <a:endParaRPr lang="en-US" sz="1600" dirty="0" smtClean="0"/>
          </a:p>
          <a:p>
            <a:r>
              <a:rPr lang="en-US" sz="1600" u="sng" dirty="0" smtClean="0"/>
              <a:t>Tip</a:t>
            </a:r>
            <a:r>
              <a:rPr lang="en-US" sz="1600" dirty="0" smtClean="0"/>
              <a:t>: Break it down by types of variables involved in the research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Any </a:t>
            </a:r>
            <a:r>
              <a:rPr lang="en-US" sz="1600" b="1" dirty="0" smtClean="0"/>
              <a:t>numerical</a:t>
            </a:r>
            <a:r>
              <a:rPr lang="en-US" sz="1600" dirty="0" smtClean="0"/>
              <a:t> variables? How many?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Any </a:t>
            </a:r>
            <a:r>
              <a:rPr lang="en-US" sz="1600" b="1" dirty="0" smtClean="0"/>
              <a:t>categorical</a:t>
            </a:r>
            <a:r>
              <a:rPr lang="en-US" sz="1600" dirty="0" smtClean="0"/>
              <a:t> variables? How many?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How many </a:t>
            </a:r>
            <a:r>
              <a:rPr lang="en-US" sz="1600" b="1" dirty="0" smtClean="0"/>
              <a:t>levels</a:t>
            </a:r>
            <a:r>
              <a:rPr lang="en-US" sz="1600" dirty="0" smtClean="0"/>
              <a:t> does each categorical variable have?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9668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06039" y="57937"/>
            <a:ext cx="190627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20" dirty="0"/>
              <a:t>Recap </a:t>
            </a:r>
            <a:r>
              <a:rPr spc="30" dirty="0"/>
              <a:t>on </a:t>
            </a:r>
            <a:r>
              <a:rPr spc="-25" dirty="0"/>
              <a:t>CLT </a:t>
            </a:r>
            <a:r>
              <a:rPr spc="25" dirty="0"/>
              <a:t>based</a:t>
            </a:r>
            <a:r>
              <a:rPr spc="-30" dirty="0"/>
              <a:t> </a:t>
            </a:r>
            <a:r>
              <a:rPr spc="30" dirty="0"/>
              <a:t>methods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5600" y="439534"/>
            <a:ext cx="4011929" cy="239039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94310" marR="5080" indent="-182245">
              <a:lnSpc>
                <a:spcPts val="1190"/>
              </a:lnSpc>
              <a:spcBef>
                <a:spcPts val="340"/>
              </a:spcBef>
            </a:pPr>
            <a:r>
              <a:rPr sz="14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600" b="1" spc="-30" dirty="0">
                <a:latin typeface="Arial"/>
                <a:cs typeface="Arial"/>
              </a:rPr>
              <a:t>Calculating </a:t>
            </a:r>
            <a:r>
              <a:rPr sz="1600" b="1" spc="-20" dirty="0">
                <a:latin typeface="Arial"/>
                <a:cs typeface="Arial"/>
              </a:rPr>
              <a:t>the </a:t>
            </a:r>
            <a:r>
              <a:rPr sz="1600" b="1" spc="-35" dirty="0">
                <a:latin typeface="Arial"/>
                <a:cs typeface="Arial"/>
              </a:rPr>
              <a:t>necessary </a:t>
            </a:r>
            <a:r>
              <a:rPr sz="1600" b="1" spc="-30" dirty="0">
                <a:latin typeface="Arial"/>
                <a:cs typeface="Arial"/>
              </a:rPr>
              <a:t>sample </a:t>
            </a:r>
            <a:r>
              <a:rPr sz="1600" b="1" spc="-45" dirty="0">
                <a:latin typeface="Arial"/>
                <a:cs typeface="Arial"/>
              </a:rPr>
              <a:t>size </a:t>
            </a:r>
            <a:r>
              <a:rPr sz="1600" b="1" spc="-20" dirty="0">
                <a:latin typeface="Arial"/>
                <a:cs typeface="Arial"/>
              </a:rPr>
              <a:t>for </a:t>
            </a:r>
            <a:r>
              <a:rPr sz="1600" b="1" spc="-50" dirty="0">
                <a:latin typeface="Arial"/>
                <a:cs typeface="Arial"/>
              </a:rPr>
              <a:t>a CI </a:t>
            </a:r>
            <a:r>
              <a:rPr sz="1600" b="1" spc="-10" dirty="0">
                <a:latin typeface="Arial"/>
                <a:cs typeface="Arial"/>
              </a:rPr>
              <a:t>with </a:t>
            </a:r>
            <a:r>
              <a:rPr sz="1600" b="1" spc="-50" dirty="0">
                <a:latin typeface="Arial"/>
                <a:cs typeface="Arial"/>
              </a:rPr>
              <a:t>a </a:t>
            </a:r>
            <a:r>
              <a:rPr sz="1600" b="1" spc="-40" dirty="0">
                <a:latin typeface="Arial"/>
                <a:cs typeface="Arial"/>
              </a:rPr>
              <a:t>given  </a:t>
            </a:r>
            <a:r>
              <a:rPr sz="1600" b="1" spc="-30" dirty="0">
                <a:latin typeface="Arial"/>
                <a:cs typeface="Arial"/>
              </a:rPr>
              <a:t>margin </a:t>
            </a:r>
            <a:r>
              <a:rPr sz="1600" b="1" spc="-15" dirty="0">
                <a:latin typeface="Arial"/>
                <a:cs typeface="Arial"/>
              </a:rPr>
              <a:t>of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error:</a:t>
            </a:r>
            <a:endParaRPr sz="1600" b="1" dirty="0"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spcBef>
                <a:spcPts val="5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endParaRPr lang="en-US" sz="1100" u="sng" spc="-40" dirty="0" smtClean="0"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spcBef>
                <a:spcPts val="50"/>
              </a:spcBef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lang="en-US" sz="1400" u="sng" spc="-40" dirty="0" smtClean="0">
                <a:latin typeface="Arial"/>
                <a:cs typeface="Arial"/>
              </a:rPr>
              <a:t>Option 1: </a:t>
            </a:r>
            <a:r>
              <a:rPr sz="1400" spc="-40" dirty="0" smtClean="0">
                <a:latin typeface="Arial"/>
                <a:cs typeface="Arial"/>
              </a:rPr>
              <a:t>If </a:t>
            </a:r>
            <a:r>
              <a:rPr sz="1400" spc="-30" dirty="0">
                <a:latin typeface="Arial"/>
                <a:cs typeface="Arial"/>
              </a:rPr>
              <a:t>there </a:t>
            </a:r>
            <a:r>
              <a:rPr sz="1400" spc="-35" dirty="0">
                <a:latin typeface="Arial"/>
                <a:cs typeface="Arial"/>
              </a:rPr>
              <a:t>is </a:t>
            </a:r>
            <a:r>
              <a:rPr sz="1400" spc="-45" dirty="0">
                <a:latin typeface="Arial"/>
                <a:cs typeface="Arial"/>
              </a:rPr>
              <a:t>a </a:t>
            </a:r>
            <a:r>
              <a:rPr sz="1400" spc="-25" dirty="0">
                <a:latin typeface="Arial"/>
                <a:cs typeface="Arial"/>
              </a:rPr>
              <a:t>previous study, </a:t>
            </a:r>
            <a:r>
              <a:rPr sz="1400" spc="-30" dirty="0">
                <a:solidFill>
                  <a:srgbClr val="C00000"/>
                </a:solidFill>
                <a:latin typeface="Arial"/>
                <a:cs typeface="Arial"/>
              </a:rPr>
              <a:t>use </a:t>
            </a:r>
            <a:r>
              <a:rPr sz="1400" i="1" spc="-320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1400" spc="-320" dirty="0">
                <a:solidFill>
                  <a:srgbClr val="C00000"/>
                </a:solidFill>
                <a:latin typeface="Verdana"/>
                <a:cs typeface="Verdana"/>
              </a:rPr>
              <a:t>ˆ </a:t>
            </a:r>
            <a:r>
              <a:rPr lang="en-US" sz="1400" spc="-320" dirty="0" smtClean="0">
                <a:solidFill>
                  <a:srgbClr val="C00000"/>
                </a:solidFill>
                <a:latin typeface="Verdana"/>
                <a:cs typeface="Verdana"/>
              </a:rPr>
              <a:t>             </a:t>
            </a:r>
            <a:r>
              <a:rPr sz="1400" spc="-20" dirty="0" smtClean="0">
                <a:solidFill>
                  <a:srgbClr val="C00000"/>
                </a:solidFill>
                <a:latin typeface="Arial"/>
                <a:cs typeface="Arial"/>
              </a:rPr>
              <a:t>from </a:t>
            </a:r>
            <a:r>
              <a:rPr sz="1400" spc="-10" dirty="0">
                <a:solidFill>
                  <a:srgbClr val="C00000"/>
                </a:solidFill>
                <a:latin typeface="Arial"/>
                <a:cs typeface="Arial"/>
              </a:rPr>
              <a:t>that</a:t>
            </a:r>
            <a:r>
              <a:rPr sz="1400" spc="2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spc="-15" dirty="0">
                <a:solidFill>
                  <a:srgbClr val="C00000"/>
                </a:solidFill>
                <a:latin typeface="Arial"/>
                <a:cs typeface="Arial"/>
              </a:rPr>
              <a:t>study</a:t>
            </a:r>
            <a:endParaRPr sz="1400" dirty="0">
              <a:solidFill>
                <a:srgbClr val="C00000"/>
              </a:solidFill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buClr>
                <a:srgbClr val="024F84"/>
              </a:buClr>
              <a:buChar char="–"/>
              <a:tabLst>
                <a:tab pos="492125" algn="l"/>
              </a:tabLst>
            </a:pPr>
            <a:endParaRPr lang="en-US" sz="1400" u="sng" spc="-40" dirty="0" smtClean="0"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buClr>
                <a:srgbClr val="024F84"/>
              </a:buClr>
              <a:buChar char="–"/>
              <a:tabLst>
                <a:tab pos="492125" algn="l"/>
              </a:tabLst>
            </a:pPr>
            <a:endParaRPr lang="en-US" sz="1400" u="sng" spc="-40" dirty="0"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buClr>
                <a:srgbClr val="024F84"/>
              </a:buClr>
              <a:buChar char="–"/>
              <a:tabLst>
                <a:tab pos="492125" algn="l"/>
              </a:tabLst>
            </a:pPr>
            <a:endParaRPr lang="en-US" sz="1400" u="sng" spc="-40" dirty="0" smtClean="0">
              <a:latin typeface="Arial"/>
              <a:cs typeface="Arial"/>
            </a:endParaRPr>
          </a:p>
          <a:p>
            <a:pPr marL="492125" indent="-137795">
              <a:lnSpc>
                <a:spcPts val="1195"/>
              </a:lnSpc>
              <a:buClr>
                <a:srgbClr val="024F84"/>
              </a:buClr>
              <a:buChar char="–"/>
              <a:tabLst>
                <a:tab pos="492125" algn="l"/>
              </a:tabLst>
            </a:pPr>
            <a:r>
              <a:rPr lang="en-US" sz="1400" u="sng" spc="-40" dirty="0" smtClean="0">
                <a:latin typeface="Arial"/>
                <a:cs typeface="Arial"/>
              </a:rPr>
              <a:t>Option 2: </a:t>
            </a:r>
            <a:r>
              <a:rPr sz="1400" spc="-40" dirty="0" smtClean="0">
                <a:latin typeface="Arial"/>
                <a:cs typeface="Arial"/>
              </a:rPr>
              <a:t>If </a:t>
            </a:r>
            <a:r>
              <a:rPr sz="1400" spc="-5" dirty="0">
                <a:latin typeface="Arial"/>
                <a:cs typeface="Arial"/>
              </a:rPr>
              <a:t>not, </a:t>
            </a:r>
            <a:r>
              <a:rPr sz="1400" spc="-30" dirty="0">
                <a:solidFill>
                  <a:srgbClr val="C00000"/>
                </a:solidFill>
                <a:latin typeface="Arial"/>
                <a:cs typeface="Arial"/>
              </a:rPr>
              <a:t>use </a:t>
            </a:r>
            <a:r>
              <a:rPr sz="1400" i="1" spc="-320" dirty="0">
                <a:solidFill>
                  <a:srgbClr val="C00000"/>
                </a:solidFill>
                <a:latin typeface="Times New Roman"/>
                <a:cs typeface="Times New Roman"/>
              </a:rPr>
              <a:t>p</a:t>
            </a:r>
            <a:r>
              <a:rPr sz="1400" spc="-320" dirty="0">
                <a:solidFill>
                  <a:srgbClr val="C00000"/>
                </a:solidFill>
                <a:latin typeface="Verdana"/>
                <a:cs typeface="Verdana"/>
              </a:rPr>
              <a:t>ˆ </a:t>
            </a:r>
            <a:r>
              <a:rPr sz="1400" spc="-45" dirty="0">
                <a:solidFill>
                  <a:srgbClr val="C00000"/>
                </a:solidFill>
                <a:latin typeface="Verdana"/>
                <a:cs typeface="Verdana"/>
              </a:rPr>
              <a:t>=</a:t>
            </a:r>
            <a:r>
              <a:rPr sz="1400" spc="-10" dirty="0">
                <a:solidFill>
                  <a:srgbClr val="C00000"/>
                </a:solidFill>
                <a:latin typeface="Verdana"/>
                <a:cs typeface="Verdana"/>
              </a:rPr>
              <a:t> </a:t>
            </a:r>
            <a:r>
              <a:rPr sz="1400" spc="-75" dirty="0">
                <a:solidFill>
                  <a:srgbClr val="C00000"/>
                </a:solidFill>
                <a:latin typeface="Verdana"/>
                <a:cs typeface="Verdana"/>
              </a:rPr>
              <a:t>0</a:t>
            </a:r>
            <a:r>
              <a:rPr sz="1400" i="1" spc="-75" dirty="0">
                <a:solidFill>
                  <a:srgbClr val="C00000"/>
                </a:solidFill>
                <a:latin typeface="Arial"/>
                <a:cs typeface="Arial"/>
              </a:rPr>
              <a:t>.</a:t>
            </a:r>
            <a:r>
              <a:rPr sz="1400" spc="-75" dirty="0">
                <a:solidFill>
                  <a:srgbClr val="C00000"/>
                </a:solidFill>
                <a:latin typeface="Verdana"/>
                <a:cs typeface="Verdana"/>
              </a:rPr>
              <a:t>5</a:t>
            </a:r>
            <a:r>
              <a:rPr sz="1400" spc="-75" dirty="0">
                <a:solidFill>
                  <a:srgbClr val="C00000"/>
                </a:solidFill>
                <a:latin typeface="Arial"/>
                <a:cs typeface="Arial"/>
              </a:rPr>
              <a:t>:</a:t>
            </a:r>
            <a:endParaRPr sz="1400" dirty="0">
              <a:solidFill>
                <a:srgbClr val="C00000"/>
              </a:solidFill>
              <a:latin typeface="Arial"/>
              <a:cs typeface="Arial"/>
            </a:endParaRPr>
          </a:p>
          <a:p>
            <a:pPr marL="789305" lvl="1" indent="-137795">
              <a:lnSpc>
                <a:spcPts val="1200"/>
              </a:lnSpc>
              <a:spcBef>
                <a:spcPts val="85"/>
              </a:spcBef>
              <a:buClr>
                <a:srgbClr val="024F84"/>
              </a:buClr>
              <a:buChar char="•"/>
              <a:tabLst>
                <a:tab pos="789940" algn="l"/>
              </a:tabLst>
            </a:pPr>
            <a:r>
              <a:rPr sz="1400" spc="-30" dirty="0">
                <a:latin typeface="Arial"/>
                <a:cs typeface="Arial"/>
              </a:rPr>
              <a:t>if </a:t>
            </a:r>
            <a:r>
              <a:rPr sz="1400" spc="-25" dirty="0">
                <a:latin typeface="Arial"/>
                <a:cs typeface="Arial"/>
              </a:rPr>
              <a:t>you </a:t>
            </a:r>
            <a:r>
              <a:rPr sz="1400" spc="5" dirty="0">
                <a:latin typeface="Arial"/>
                <a:cs typeface="Arial"/>
              </a:rPr>
              <a:t>don’t </a:t>
            </a:r>
            <a:r>
              <a:rPr sz="1400" spc="-5" dirty="0">
                <a:latin typeface="Arial"/>
                <a:cs typeface="Arial"/>
              </a:rPr>
              <a:t>know </a:t>
            </a:r>
            <a:r>
              <a:rPr sz="1400" spc="-35" dirty="0">
                <a:latin typeface="Arial"/>
                <a:cs typeface="Arial"/>
              </a:rPr>
              <a:t>any </a:t>
            </a:r>
            <a:r>
              <a:rPr sz="1400" spc="-25" dirty="0">
                <a:latin typeface="Arial"/>
                <a:cs typeface="Arial"/>
              </a:rPr>
              <a:t>better, </a:t>
            </a:r>
            <a:r>
              <a:rPr sz="1400" dirty="0">
                <a:latin typeface="Arial"/>
                <a:cs typeface="Arial"/>
              </a:rPr>
              <a:t>50-50 </a:t>
            </a:r>
            <a:r>
              <a:rPr sz="1400" spc="-35" dirty="0">
                <a:latin typeface="Arial"/>
                <a:cs typeface="Arial"/>
              </a:rPr>
              <a:t>is </a:t>
            </a:r>
            <a:r>
              <a:rPr sz="1400" spc="-45" dirty="0">
                <a:latin typeface="Arial"/>
                <a:cs typeface="Arial"/>
              </a:rPr>
              <a:t>a </a:t>
            </a:r>
            <a:r>
              <a:rPr sz="1400" dirty="0">
                <a:latin typeface="Arial"/>
                <a:cs typeface="Arial"/>
              </a:rPr>
              <a:t>good</a:t>
            </a:r>
            <a:r>
              <a:rPr sz="1400" spc="180" dirty="0">
                <a:latin typeface="Arial"/>
                <a:cs typeface="Arial"/>
              </a:rPr>
              <a:t> </a:t>
            </a:r>
            <a:r>
              <a:rPr sz="1400" spc="-25" dirty="0">
                <a:latin typeface="Arial"/>
                <a:cs typeface="Arial"/>
              </a:rPr>
              <a:t>guess</a:t>
            </a:r>
            <a:endParaRPr sz="1400" dirty="0">
              <a:latin typeface="Arial"/>
              <a:cs typeface="Arial"/>
            </a:endParaRPr>
          </a:p>
          <a:p>
            <a:pPr marL="789305" marR="251460" lvl="1" indent="-137795">
              <a:lnSpc>
                <a:spcPts val="1200"/>
              </a:lnSpc>
              <a:spcBef>
                <a:spcPts val="40"/>
              </a:spcBef>
              <a:buClr>
                <a:srgbClr val="024F84"/>
              </a:buClr>
              <a:buFont typeface="Arial"/>
              <a:buChar char="•"/>
              <a:tabLst>
                <a:tab pos="789940" algn="l"/>
              </a:tabLst>
            </a:pPr>
            <a:r>
              <a:rPr sz="1400" i="1" spc="-320" dirty="0">
                <a:latin typeface="Times New Roman"/>
                <a:cs typeface="Times New Roman"/>
              </a:rPr>
              <a:t>p</a:t>
            </a:r>
            <a:r>
              <a:rPr sz="1400" spc="-320" dirty="0">
                <a:latin typeface="Verdana"/>
                <a:cs typeface="Verdana"/>
              </a:rPr>
              <a:t>ˆ </a:t>
            </a:r>
            <a:r>
              <a:rPr sz="1400" spc="-45" dirty="0">
                <a:latin typeface="Verdana"/>
                <a:cs typeface="Verdana"/>
              </a:rPr>
              <a:t>= </a:t>
            </a:r>
            <a:r>
              <a:rPr sz="1400" spc="-95" dirty="0">
                <a:latin typeface="Verdana"/>
                <a:cs typeface="Verdana"/>
              </a:rPr>
              <a:t>0</a:t>
            </a:r>
            <a:r>
              <a:rPr sz="1400" i="1" spc="-95" dirty="0">
                <a:latin typeface="Arial"/>
                <a:cs typeface="Arial"/>
              </a:rPr>
              <a:t>.</a:t>
            </a:r>
            <a:r>
              <a:rPr sz="1400" spc="-95" dirty="0">
                <a:latin typeface="Verdana"/>
                <a:cs typeface="Verdana"/>
              </a:rPr>
              <a:t>5 </a:t>
            </a:r>
            <a:r>
              <a:rPr sz="1400" spc="-30" dirty="0">
                <a:latin typeface="Arial"/>
                <a:cs typeface="Arial"/>
              </a:rPr>
              <a:t>gives </a:t>
            </a:r>
            <a:r>
              <a:rPr sz="1400" spc="-20" dirty="0">
                <a:latin typeface="Arial"/>
                <a:cs typeface="Arial"/>
              </a:rPr>
              <a:t>the </a:t>
            </a:r>
            <a:r>
              <a:rPr sz="1400" spc="-5" dirty="0">
                <a:latin typeface="Arial"/>
                <a:cs typeface="Arial"/>
              </a:rPr>
              <a:t>most </a:t>
            </a:r>
            <a:r>
              <a:rPr sz="1400" spc="-25" dirty="0">
                <a:latin typeface="Arial"/>
                <a:cs typeface="Arial"/>
              </a:rPr>
              <a:t>conservative </a:t>
            </a:r>
            <a:r>
              <a:rPr sz="1400" spc="-20" dirty="0" smtClean="0">
                <a:latin typeface="Arial"/>
                <a:cs typeface="Arial"/>
              </a:rPr>
              <a:t>estimate</a:t>
            </a:r>
            <a:r>
              <a:rPr lang="en-US" sz="1400" spc="-20" dirty="0" smtClean="0">
                <a:latin typeface="Arial"/>
                <a:cs typeface="Arial"/>
              </a:rPr>
              <a:t> of the standard error, which gives the </a:t>
            </a:r>
            <a:r>
              <a:rPr sz="1400" spc="-60" dirty="0" smtClean="0">
                <a:latin typeface="Arial"/>
                <a:cs typeface="Arial"/>
              </a:rPr>
              <a:t> </a:t>
            </a:r>
            <a:r>
              <a:rPr sz="1400" spc="-20" dirty="0">
                <a:latin typeface="Arial"/>
                <a:cs typeface="Arial"/>
              </a:rPr>
              <a:t>highest  possible </a:t>
            </a:r>
            <a:r>
              <a:rPr sz="1400" spc="-25" dirty="0">
                <a:latin typeface="Arial"/>
                <a:cs typeface="Arial"/>
              </a:rPr>
              <a:t>sample</a:t>
            </a:r>
            <a:r>
              <a:rPr sz="1400" spc="15" dirty="0">
                <a:latin typeface="Arial"/>
                <a:cs typeface="Arial"/>
              </a:rPr>
              <a:t> </a:t>
            </a:r>
            <a:r>
              <a:rPr sz="1400" spc="-40" dirty="0" smtClean="0">
                <a:latin typeface="Arial"/>
                <a:cs typeface="Arial"/>
              </a:rPr>
              <a:t>size</a:t>
            </a:r>
            <a:endParaRPr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986077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536" y="423263"/>
            <a:ext cx="4399788" cy="283346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0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0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/>
              <a:tabLst>
                <a:tab pos="167005" algn="l"/>
              </a:tabLst>
            </a:pPr>
            <a:r>
              <a:rPr sz="100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0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0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lang="en-US" sz="1000" spc="15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67005" algn="l"/>
              </a:tabLst>
            </a:pPr>
            <a:r>
              <a:rPr lang="en-US" sz="1000" b="1" spc="-45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Hypothesis Testing and Confidence Intervals with a Single </a:t>
            </a:r>
            <a:r>
              <a:rPr lang="en-US" sz="1000" b="1" u="sng" spc="-45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Categorical</a:t>
            </a:r>
            <a:r>
              <a:rPr lang="en-US" sz="1000" b="1" spc="-45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Variable</a:t>
            </a:r>
            <a:endParaRPr sz="1000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Theoretical Hypothesis Testing and Confidence Intervals: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-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also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describes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i="1" spc="-355" dirty="0" smtClean="0">
                <a:solidFill>
                  <a:schemeClr val="bg1">
                    <a:lumMod val="75000"/>
                  </a:schemeClr>
                </a:solidFill>
                <a:latin typeface="Times New Roman"/>
                <a:cs typeface="Times New Roman"/>
              </a:rPr>
              <a:t>p</a:t>
            </a:r>
            <a:r>
              <a:rPr sz="1050" spc="-355" dirty="0" smtClean="0">
                <a:solidFill>
                  <a:schemeClr val="bg1">
                    <a:lumMod val="75000"/>
                  </a:schemeClr>
                </a:solidFill>
                <a:latin typeface="Verdana"/>
                <a:cs typeface="Verdana"/>
              </a:rPr>
              <a:t>ˆ</a:t>
            </a:r>
            <a:endParaRPr sz="1050" dirty="0" smtClean="0">
              <a:solidFill>
                <a:schemeClr val="bg1">
                  <a:lumMod val="75000"/>
                </a:schemeClr>
              </a:solidFill>
              <a:latin typeface="Verdana"/>
              <a:cs typeface="Verdana"/>
            </a:endParaRPr>
          </a:p>
          <a:p>
            <a:pPr marL="469900" marR="106045" lvl="2" indent="276860">
              <a:lnSpc>
                <a:spcPts val="1350"/>
              </a:lnSpc>
              <a:spcBef>
                <a:spcPts val="5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Interpretations: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🆕 </a:t>
            </a: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⚙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sz="1000" spc="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CI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HT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determines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observed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expected counts </a:t>
            </a:r>
            <a:r>
              <a:rPr sz="1000" spc="7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/ 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proportions</a:t>
            </a:r>
            <a:endParaRPr sz="1000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ts val="1360"/>
              </a:lnSpc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Conditions: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Only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 </a:t>
            </a:r>
            <a:r>
              <a:rPr sz="1000" spc="-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based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methods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if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sample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size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is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 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enough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for </a:t>
            </a:r>
            <a:r>
              <a:rPr sz="100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nearly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normal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sampling</a:t>
            </a:r>
            <a:r>
              <a:rPr sz="10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975"/>
              </a:spcBef>
              <a:buFont typeface="+mj-lt"/>
              <a:buAutoNum type="arabicPeriod" startAt="3"/>
              <a:tabLst>
                <a:tab pos="167005" algn="l"/>
              </a:tabLst>
            </a:pPr>
            <a:r>
              <a:rPr sz="1000" spc="25" dirty="0">
                <a:latin typeface="Arial"/>
                <a:cs typeface="Arial"/>
              </a:rPr>
              <a:t>Applications</a:t>
            </a:r>
            <a:endParaRPr sz="1000" dirty="0"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/>
              <a:t>✋ </a:t>
            </a:r>
            <a:r>
              <a:rPr sz="1000" spc="10" dirty="0" smtClean="0">
                <a:latin typeface="Arial"/>
                <a:cs typeface="Arial"/>
              </a:rPr>
              <a:t>Single </a:t>
            </a:r>
            <a:r>
              <a:rPr sz="1000" spc="30" dirty="0">
                <a:latin typeface="Arial"/>
                <a:cs typeface="Arial"/>
              </a:rPr>
              <a:t>population proportion, </a:t>
            </a:r>
            <a:r>
              <a:rPr sz="1000" spc="5" dirty="0">
                <a:latin typeface="Arial"/>
                <a:cs typeface="Arial"/>
              </a:rPr>
              <a:t>large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20" dirty="0">
                <a:latin typeface="Arial"/>
                <a:cs typeface="Arial"/>
              </a:rPr>
              <a:t>sample</a:t>
            </a:r>
            <a:endParaRPr sz="1000" dirty="0"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🆕 🖳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small</a:t>
            </a:r>
            <a:r>
              <a:rPr sz="1000" spc="-7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0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Recap</a:t>
            </a:r>
            <a:endParaRPr sz="1000" dirty="0"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028617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1019175"/>
            <a:ext cx="4222115" cy="250825"/>
          </a:xfrm>
          <a:prstGeom prst="rect">
            <a:avLst/>
          </a:prstGeom>
          <a:solidFill>
            <a:srgbClr val="007784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Application </a:t>
            </a:r>
            <a:r>
              <a:rPr sz="1050" spc="10" dirty="0">
                <a:solidFill>
                  <a:srgbClr val="FFFFFF"/>
                </a:solidFill>
                <a:latin typeface="Arial"/>
                <a:cs typeface="Arial"/>
              </a:rPr>
              <a:t>exercise: </a:t>
            </a:r>
            <a:r>
              <a:rPr sz="1050" spc="40" dirty="0">
                <a:solidFill>
                  <a:srgbClr val="FFFFFF"/>
                </a:solidFill>
                <a:latin typeface="Arial"/>
                <a:cs typeface="Arial"/>
              </a:rPr>
              <a:t>App </a:t>
            </a:r>
            <a:r>
              <a:rPr sz="1050" dirty="0">
                <a:solidFill>
                  <a:srgbClr val="FFFFFF"/>
                </a:solidFill>
                <a:latin typeface="Arial"/>
                <a:cs typeface="Arial"/>
              </a:rPr>
              <a:t>Ex</a:t>
            </a:r>
            <a:r>
              <a:rPr sz="1050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5.1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1269492"/>
            <a:ext cx="4222115" cy="245745"/>
          </a:xfrm>
          <a:prstGeom prst="rect">
            <a:avLst/>
          </a:prstGeom>
          <a:solidFill>
            <a:srgbClr val="D6E9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latin typeface="Arial"/>
                <a:cs typeface="Arial"/>
              </a:rPr>
              <a:t>See </a:t>
            </a:r>
            <a:r>
              <a:rPr sz="1200" spc="-20" dirty="0">
                <a:latin typeface="Arial"/>
                <a:cs typeface="Arial"/>
              </a:rPr>
              <a:t>course website for</a:t>
            </a:r>
            <a:r>
              <a:rPr sz="1200" spc="85" dirty="0">
                <a:latin typeface="Arial"/>
                <a:cs typeface="Arial"/>
              </a:rPr>
              <a:t> </a:t>
            </a:r>
            <a:r>
              <a:rPr sz="1200" spc="-25" dirty="0">
                <a:latin typeface="Arial"/>
                <a:cs typeface="Arial"/>
              </a:rPr>
              <a:t>details.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5602" name="Picture 2" descr="Brown Wooden Gave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882" y="1765554"/>
            <a:ext cx="2410027" cy="133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536" y="423263"/>
            <a:ext cx="4399788" cy="283346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66370" indent="-153670">
              <a:lnSpc>
                <a:spcPct val="100000"/>
              </a:lnSpc>
              <a:spcBef>
                <a:spcPts val="135"/>
              </a:spcBef>
              <a:buAutoNum type="arabicPeriod"/>
              <a:tabLst>
                <a:tab pos="167005" algn="l"/>
              </a:tabLst>
            </a:pPr>
            <a:r>
              <a:rPr sz="1000" spc="2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Housekeeping</a:t>
            </a:r>
            <a:endParaRPr sz="100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/>
              <a:tabLst>
                <a:tab pos="167005" algn="l"/>
              </a:tabLst>
            </a:pPr>
            <a:r>
              <a:rPr sz="1000" spc="25" dirty="0">
                <a:solidFill>
                  <a:schemeClr val="tx2"/>
                </a:solidFill>
                <a:latin typeface="Arial"/>
                <a:cs typeface="Arial"/>
              </a:rPr>
              <a:t>Main</a:t>
            </a:r>
            <a:r>
              <a:rPr sz="1000" spc="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1000" spc="15" dirty="0" smtClean="0">
                <a:solidFill>
                  <a:schemeClr val="tx2"/>
                </a:solidFill>
                <a:latin typeface="Arial"/>
                <a:cs typeface="Arial"/>
              </a:rPr>
              <a:t>ideas</a:t>
            </a:r>
            <a:endParaRPr lang="en-US" sz="1000" spc="15" dirty="0" smtClean="0">
              <a:solidFill>
                <a:schemeClr val="tx2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67005" algn="l"/>
              </a:tabLst>
            </a:pPr>
            <a:r>
              <a:rPr lang="en-US" sz="1000" b="1" spc="-45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Hypothesis Testing and Confidence Intervals with a Single </a:t>
            </a:r>
            <a:r>
              <a:rPr lang="en-US" sz="1000" b="1" u="sng" spc="-45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Categorical</a:t>
            </a:r>
            <a:r>
              <a:rPr lang="en-US" sz="1000" b="1" spc="-45" dirty="0" smtClean="0">
                <a:solidFill>
                  <a:schemeClr val="bg1">
                    <a:lumMod val="75000"/>
                  </a:schemeClr>
                </a:solidFill>
                <a:latin typeface="DejaVu Sans"/>
                <a:cs typeface="DejaVu Sans"/>
              </a:rPr>
              <a:t> Variable</a:t>
            </a:r>
            <a:endParaRPr sz="1000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lvl="2" indent="276860">
              <a:spcBef>
                <a:spcPts val="4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Theoretical Hypothesis Testing and Confidence Intervals: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-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also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describes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of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50" i="1" spc="-355" dirty="0" smtClean="0">
                <a:solidFill>
                  <a:schemeClr val="bg1">
                    <a:lumMod val="75000"/>
                  </a:schemeClr>
                </a:solidFill>
                <a:latin typeface="Times New Roman"/>
                <a:cs typeface="Times New Roman"/>
              </a:rPr>
              <a:t>p</a:t>
            </a:r>
            <a:r>
              <a:rPr sz="1050" spc="-355" dirty="0" smtClean="0">
                <a:solidFill>
                  <a:schemeClr val="bg1">
                    <a:lumMod val="75000"/>
                  </a:schemeClr>
                </a:solidFill>
                <a:latin typeface="Verdana"/>
                <a:cs typeface="Verdana"/>
              </a:rPr>
              <a:t>ˆ</a:t>
            </a:r>
            <a:endParaRPr sz="1050" dirty="0" smtClean="0">
              <a:solidFill>
                <a:schemeClr val="bg1">
                  <a:lumMod val="75000"/>
                </a:schemeClr>
              </a:solidFill>
              <a:latin typeface="Verdana"/>
              <a:cs typeface="Verdana"/>
            </a:endParaRPr>
          </a:p>
          <a:p>
            <a:pPr marL="469900" marR="106045" lvl="2" indent="276860">
              <a:lnSpc>
                <a:spcPts val="1350"/>
              </a:lnSpc>
              <a:spcBef>
                <a:spcPts val="55"/>
              </a:spcBef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Interpretations: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🆕 </a:t>
            </a:r>
            <a:r>
              <a:rPr lang="en-US"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⚙</a:t>
            </a:r>
            <a:r>
              <a:rPr lang="en-US" sz="100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sz="1000" spc="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CI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HT </a:t>
            </a:r>
            <a:r>
              <a:rPr sz="1000" spc="2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determines </a:t>
            </a:r>
            <a:r>
              <a:rPr sz="1000" spc="2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observed </a:t>
            </a:r>
            <a:r>
              <a:rPr sz="1000" spc="15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vs.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expected counts </a:t>
            </a:r>
            <a:r>
              <a:rPr sz="1000" spc="7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/  </a:t>
            </a:r>
            <a:r>
              <a:rPr sz="1000" spc="3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proportions</a:t>
            </a:r>
            <a:endParaRPr sz="1000" dirty="0" smtClean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69900" marR="5080" lvl="2" indent="276860">
              <a:lnSpc>
                <a:spcPts val="1360"/>
              </a:lnSpc>
              <a:buAutoNum type="arabicPeriod"/>
              <a:tabLst>
                <a:tab pos="443865" algn="l"/>
              </a:tabLst>
            </a:pP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lang="en-US" sz="1000" u="sng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Conditions: 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🔍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Only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use </a:t>
            </a:r>
            <a:r>
              <a:rPr sz="1000" spc="-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CLT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based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methods </a:t>
            </a:r>
            <a:r>
              <a:rPr sz="1000" spc="1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if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the sample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size </a:t>
            </a:r>
            <a:r>
              <a:rPr sz="1000" spc="1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is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 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enough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for </a:t>
            </a:r>
            <a:r>
              <a:rPr sz="1000" spc="-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a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nearly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normal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sampling</a:t>
            </a:r>
            <a:r>
              <a:rPr sz="10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distribution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975"/>
              </a:spcBef>
              <a:buFont typeface="+mj-lt"/>
              <a:buAutoNum type="arabicPeriod" startAt="3"/>
              <a:tabLst>
                <a:tab pos="167005" algn="l"/>
              </a:tabLst>
            </a:pPr>
            <a:r>
              <a:rPr sz="1000" spc="25" dirty="0">
                <a:latin typeface="Arial"/>
                <a:cs typeface="Arial"/>
              </a:rPr>
              <a:t>Applications</a:t>
            </a:r>
            <a:endParaRPr sz="1000" dirty="0"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✋ </a:t>
            </a:r>
            <a:r>
              <a:rPr sz="1000" spc="10" dirty="0" smtClean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Single </a:t>
            </a:r>
            <a:r>
              <a:rPr sz="1000" spc="3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population proportion, </a:t>
            </a:r>
            <a:r>
              <a:rPr sz="1000" spc="5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large</a:t>
            </a:r>
            <a:r>
              <a:rPr sz="1000" spc="-8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sample</a:t>
            </a:r>
            <a:endParaRPr sz="1000" dirty="0">
              <a:solidFill>
                <a:schemeClr val="bg1">
                  <a:lumMod val="75000"/>
                </a:schemeClr>
              </a:solidFill>
              <a:latin typeface="Arial"/>
              <a:cs typeface="Arial"/>
            </a:endParaRPr>
          </a:p>
          <a:p>
            <a:pPr marL="443230" lvl="1" indent="-15367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443865" algn="l"/>
              </a:tabLst>
            </a:pPr>
            <a:r>
              <a:rPr lang="en-US" sz="1000" dirty="0"/>
              <a:t>✋ 🆕 🖳 </a:t>
            </a:r>
            <a:r>
              <a:rPr sz="1000" spc="10" dirty="0" smtClean="0">
                <a:latin typeface="Arial"/>
                <a:cs typeface="Arial"/>
              </a:rPr>
              <a:t>Single </a:t>
            </a:r>
            <a:r>
              <a:rPr sz="1000" spc="30" dirty="0">
                <a:latin typeface="Arial"/>
                <a:cs typeface="Arial"/>
              </a:rPr>
              <a:t>population proportion, </a:t>
            </a:r>
            <a:r>
              <a:rPr sz="1000" spc="15" dirty="0">
                <a:latin typeface="Arial"/>
                <a:cs typeface="Arial"/>
              </a:rPr>
              <a:t>small</a:t>
            </a:r>
            <a:r>
              <a:rPr sz="1000" spc="-70" dirty="0">
                <a:latin typeface="Arial"/>
                <a:cs typeface="Arial"/>
              </a:rPr>
              <a:t> </a:t>
            </a:r>
            <a:r>
              <a:rPr sz="1000" spc="20" dirty="0">
                <a:latin typeface="Arial"/>
                <a:cs typeface="Arial"/>
              </a:rPr>
              <a:t>sample</a:t>
            </a:r>
            <a:endParaRPr sz="1000" dirty="0"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0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Recap</a:t>
            </a:r>
            <a:endParaRPr sz="1000" dirty="0">
              <a:latin typeface="Arial"/>
              <a:cs typeface="Arial"/>
            </a:endParaRPr>
          </a:p>
          <a:p>
            <a:pPr marL="166370" indent="-153670">
              <a:lnSpc>
                <a:spcPct val="100000"/>
              </a:lnSpc>
              <a:spcBef>
                <a:spcPts val="1045"/>
              </a:spcBef>
              <a:buAutoNum type="arabicPeriod" startAt="3"/>
              <a:tabLst>
                <a:tab pos="167005" algn="l"/>
              </a:tabLst>
            </a:pPr>
            <a:r>
              <a:rPr sz="1000" spc="20" dirty="0">
                <a:solidFill>
                  <a:srgbClr val="CCDBE6"/>
                </a:solidFill>
                <a:latin typeface="Arial"/>
                <a:cs typeface="Arial"/>
              </a:rPr>
              <a:t>Summary</a:t>
            </a:r>
            <a:endParaRPr sz="1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28291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849" y="381530"/>
            <a:ext cx="396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✋Let’s conduct a hypothesis test on </a:t>
            </a:r>
            <a:r>
              <a:rPr lang="en-US" sz="2000" i="1" dirty="0" smtClean="0"/>
              <a:t>p</a:t>
            </a:r>
            <a:r>
              <a:rPr lang="en-US" sz="2000" b="1" i="1" dirty="0" smtClean="0"/>
              <a:t> </a:t>
            </a:r>
            <a:r>
              <a:rPr lang="en-US" sz="2000" dirty="0" smtClean="0"/>
              <a:t>(the proportion of Duke students that are vegetarian/vegan) with </a:t>
            </a:r>
            <a:r>
              <a:rPr lang="en-US" sz="2000" b="1" dirty="0" smtClean="0">
                <a:solidFill>
                  <a:srgbClr val="00B050"/>
                </a:solidFill>
              </a:rPr>
              <a:t>randomization testing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6" name="Picture 2" descr="Woman Carrying Basket of Fruits and Vegetab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2005873"/>
            <a:ext cx="1936768" cy="1228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203827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912" y="160528"/>
            <a:ext cx="4222115" cy="204470"/>
          </a:xfrm>
          <a:prstGeom prst="rect">
            <a:avLst/>
          </a:prstGeom>
          <a:solidFill>
            <a:srgbClr val="9AB8CE"/>
          </a:solidFill>
        </p:spPr>
        <p:txBody>
          <a:bodyPr vert="horz" wrap="square" lIns="0" tIns="25400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00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2912" y="364617"/>
            <a:ext cx="4222115" cy="274955"/>
          </a:xfrm>
          <a:prstGeom prst="rect">
            <a:avLst/>
          </a:prstGeom>
          <a:solidFill>
            <a:srgbClr val="D6E2EB"/>
          </a:solidFill>
        </p:spPr>
        <p:txBody>
          <a:bodyPr vert="horz" wrap="square" lIns="0" tIns="31114" rIns="0" bIns="0" rtlCol="0">
            <a:spAutoFit/>
          </a:bodyPr>
          <a:lstStyle/>
          <a:p>
            <a:pPr marL="59690">
              <a:lnSpc>
                <a:spcPct val="100000"/>
              </a:lnSpc>
              <a:spcBef>
                <a:spcPts val="244"/>
              </a:spcBef>
            </a:pP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Are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you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vegetarian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or</a:t>
            </a:r>
            <a:r>
              <a:rPr sz="1200" spc="110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vegan?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9234" y="732690"/>
            <a:ext cx="2715895" cy="468630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55270" indent="-234315">
              <a:lnSpc>
                <a:spcPct val="100000"/>
              </a:lnSpc>
              <a:spcBef>
                <a:spcPts val="4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70" dirty="0">
                <a:latin typeface="Arial"/>
                <a:cs typeface="Arial"/>
              </a:rPr>
              <a:t>Yes, I </a:t>
            </a:r>
            <a:r>
              <a:rPr sz="1200" spc="-30" dirty="0">
                <a:latin typeface="Arial"/>
                <a:cs typeface="Arial"/>
              </a:rPr>
              <a:t>am </a:t>
            </a:r>
            <a:r>
              <a:rPr sz="1200" spc="-35" dirty="0">
                <a:latin typeface="Arial"/>
                <a:cs typeface="Arial"/>
              </a:rPr>
              <a:t>vegetarian </a:t>
            </a:r>
            <a:r>
              <a:rPr sz="1200" spc="-15" dirty="0">
                <a:latin typeface="Arial"/>
                <a:cs typeface="Arial"/>
              </a:rPr>
              <a:t>or</a:t>
            </a:r>
            <a:r>
              <a:rPr sz="1200" spc="195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vegan</a:t>
            </a:r>
            <a:endParaRPr sz="1200">
              <a:latin typeface="Arial"/>
              <a:cs typeface="Arial"/>
            </a:endParaRPr>
          </a:p>
          <a:p>
            <a:pPr marL="255270" indent="-242570">
              <a:lnSpc>
                <a:spcPct val="100000"/>
              </a:lnSpc>
              <a:spcBef>
                <a:spcPts val="305"/>
              </a:spcBef>
              <a:buClr>
                <a:srgbClr val="024F84"/>
              </a:buClr>
              <a:buAutoNum type="alphaLcParenBoth"/>
              <a:tabLst>
                <a:tab pos="255904" algn="l"/>
              </a:tabLst>
            </a:pPr>
            <a:r>
              <a:rPr sz="1200" spc="-15" dirty="0">
                <a:latin typeface="Arial"/>
                <a:cs typeface="Arial"/>
              </a:rPr>
              <a:t>No, </a:t>
            </a:r>
            <a:r>
              <a:rPr sz="1200" spc="-70" dirty="0">
                <a:latin typeface="Arial"/>
                <a:cs typeface="Arial"/>
              </a:rPr>
              <a:t>I </a:t>
            </a:r>
            <a:r>
              <a:rPr sz="1200" spc="-30" dirty="0">
                <a:latin typeface="Arial"/>
                <a:cs typeface="Arial"/>
              </a:rPr>
              <a:t>am neither </a:t>
            </a:r>
            <a:r>
              <a:rPr sz="1200" spc="-35" dirty="0">
                <a:latin typeface="Arial"/>
                <a:cs typeface="Arial"/>
              </a:rPr>
              <a:t>vegetarian </a:t>
            </a:r>
            <a:r>
              <a:rPr sz="1200" spc="-20" dirty="0">
                <a:latin typeface="Arial"/>
                <a:cs typeface="Arial"/>
              </a:rPr>
              <a:t>nor</a:t>
            </a:r>
            <a:r>
              <a:rPr sz="1200" spc="14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vegan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76650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942638" y="77907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pic>
        <p:nvPicPr>
          <p:cNvPr id="8" name="Picture 2" descr="Woman Carrying Basket of Fruits and Vegetab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1730375"/>
            <a:ext cx="1936768" cy="1228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2912" y="160528"/>
            <a:ext cx="4222115" cy="204470"/>
          </a:xfrm>
          <a:custGeom>
            <a:avLst/>
            <a:gdLst/>
            <a:ahLst/>
            <a:cxnLst/>
            <a:rect l="l" t="t" r="r" b="b"/>
            <a:pathLst>
              <a:path w="4222115" h="204470">
                <a:moveTo>
                  <a:pt x="0" y="204089"/>
                </a:moveTo>
                <a:lnTo>
                  <a:pt x="4222115" y="204089"/>
                </a:lnTo>
                <a:lnTo>
                  <a:pt x="4222115" y="0"/>
                </a:lnTo>
                <a:lnTo>
                  <a:pt x="0" y="0"/>
                </a:lnTo>
                <a:lnTo>
                  <a:pt x="0" y="204089"/>
                </a:lnTo>
                <a:close/>
              </a:path>
            </a:pathLst>
          </a:custGeom>
          <a:solidFill>
            <a:srgbClr val="9AB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2912" y="364617"/>
            <a:ext cx="4222115" cy="1192530"/>
          </a:xfrm>
          <a:custGeom>
            <a:avLst/>
            <a:gdLst/>
            <a:ahLst/>
            <a:cxnLst/>
            <a:rect l="l" t="t" r="r" b="b"/>
            <a:pathLst>
              <a:path w="4222115" h="1192530">
                <a:moveTo>
                  <a:pt x="0" y="1192021"/>
                </a:moveTo>
                <a:lnTo>
                  <a:pt x="4222115" y="1192021"/>
                </a:lnTo>
                <a:lnTo>
                  <a:pt x="4222115" y="0"/>
                </a:lnTo>
                <a:lnTo>
                  <a:pt x="0" y="0"/>
                </a:lnTo>
                <a:lnTo>
                  <a:pt x="0" y="1192021"/>
                </a:lnTo>
                <a:close/>
              </a:path>
            </a:pathLst>
          </a:custGeom>
          <a:solidFill>
            <a:srgbClr val="D6E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9234" y="125712"/>
            <a:ext cx="4120515" cy="1602362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475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 dirty="0">
              <a:latin typeface="Arial"/>
              <a:cs typeface="Arial"/>
            </a:endParaRPr>
          </a:p>
          <a:p>
            <a:pPr marL="23495" marR="5080">
              <a:lnSpc>
                <a:spcPct val="100000"/>
              </a:lnSpc>
              <a:spcBef>
                <a:spcPts val="450"/>
              </a:spcBef>
            </a:pP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variety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studies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suggest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that 8%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college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students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are 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vegetarian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or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vegan.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Assuming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that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this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class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representative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sample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Duke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students, which of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following 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are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correct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set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hypotheses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testing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if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proportion of 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Duke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students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who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are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vegetarian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different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than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proportion of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vegetarian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college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students at</a:t>
            </a:r>
            <a:r>
              <a:rPr sz="1200" spc="110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large.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 dirty="0">
              <a:latin typeface="Times New Roman"/>
              <a:cs typeface="Times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1761236"/>
            <a:ext cx="3643312" cy="134816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76650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42638" y="77907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2912" y="160528"/>
            <a:ext cx="4222115" cy="204470"/>
          </a:xfrm>
          <a:custGeom>
            <a:avLst/>
            <a:gdLst/>
            <a:ahLst/>
            <a:cxnLst/>
            <a:rect l="l" t="t" r="r" b="b"/>
            <a:pathLst>
              <a:path w="4222115" h="204470">
                <a:moveTo>
                  <a:pt x="0" y="204089"/>
                </a:moveTo>
                <a:lnTo>
                  <a:pt x="4222115" y="204089"/>
                </a:lnTo>
                <a:lnTo>
                  <a:pt x="4222115" y="0"/>
                </a:lnTo>
                <a:lnTo>
                  <a:pt x="0" y="0"/>
                </a:lnTo>
                <a:lnTo>
                  <a:pt x="0" y="204089"/>
                </a:lnTo>
                <a:close/>
              </a:path>
            </a:pathLst>
          </a:custGeom>
          <a:solidFill>
            <a:srgbClr val="9AB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2912" y="364617"/>
            <a:ext cx="4222115" cy="1192530"/>
          </a:xfrm>
          <a:custGeom>
            <a:avLst/>
            <a:gdLst/>
            <a:ahLst/>
            <a:cxnLst/>
            <a:rect l="l" t="t" r="r" b="b"/>
            <a:pathLst>
              <a:path w="4222115" h="1192530">
                <a:moveTo>
                  <a:pt x="0" y="1192021"/>
                </a:moveTo>
                <a:lnTo>
                  <a:pt x="4222115" y="1192021"/>
                </a:lnTo>
                <a:lnTo>
                  <a:pt x="4222115" y="0"/>
                </a:lnTo>
                <a:lnTo>
                  <a:pt x="0" y="0"/>
                </a:lnTo>
                <a:lnTo>
                  <a:pt x="0" y="1192021"/>
                </a:lnTo>
                <a:close/>
              </a:path>
            </a:pathLst>
          </a:custGeom>
          <a:solidFill>
            <a:srgbClr val="D6E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9234" y="125712"/>
            <a:ext cx="4120515" cy="1602362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475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 dirty="0">
              <a:latin typeface="Arial"/>
              <a:cs typeface="Arial"/>
            </a:endParaRPr>
          </a:p>
          <a:p>
            <a:pPr marL="23495" marR="5080">
              <a:lnSpc>
                <a:spcPct val="100000"/>
              </a:lnSpc>
              <a:spcBef>
                <a:spcPts val="450"/>
              </a:spcBef>
            </a:pPr>
            <a:r>
              <a:rPr sz="1200" spc="-50" dirty="0">
                <a:solidFill>
                  <a:srgbClr val="C00000"/>
                </a:solidFill>
                <a:latin typeface="Arial"/>
                <a:cs typeface="Arial"/>
              </a:rPr>
              <a:t>A </a:t>
            </a:r>
            <a:r>
              <a:rPr sz="1200" spc="-40" dirty="0">
                <a:solidFill>
                  <a:srgbClr val="C00000"/>
                </a:solidFill>
                <a:latin typeface="Arial"/>
                <a:cs typeface="Arial"/>
              </a:rPr>
              <a:t>variety </a:t>
            </a:r>
            <a:r>
              <a:rPr sz="1200" spc="-15" dirty="0">
                <a:solidFill>
                  <a:srgbClr val="C00000"/>
                </a:solidFill>
                <a:latin typeface="Arial"/>
                <a:cs typeface="Arial"/>
              </a:rPr>
              <a:t>of </a:t>
            </a:r>
            <a:r>
              <a:rPr sz="1200" spc="-25" dirty="0">
                <a:solidFill>
                  <a:srgbClr val="C00000"/>
                </a:solidFill>
                <a:latin typeface="Arial"/>
                <a:cs typeface="Arial"/>
              </a:rPr>
              <a:t>studies </a:t>
            </a:r>
            <a:r>
              <a:rPr sz="1200" spc="-20" dirty="0">
                <a:solidFill>
                  <a:srgbClr val="C00000"/>
                </a:solidFill>
                <a:latin typeface="Arial"/>
                <a:cs typeface="Arial"/>
              </a:rPr>
              <a:t>suggest </a:t>
            </a:r>
            <a:r>
              <a:rPr sz="1200" spc="-10" dirty="0">
                <a:solidFill>
                  <a:srgbClr val="C00000"/>
                </a:solidFill>
                <a:latin typeface="Arial"/>
                <a:cs typeface="Arial"/>
              </a:rPr>
              <a:t>that 8% </a:t>
            </a:r>
            <a:r>
              <a:rPr sz="1200" spc="-15" dirty="0">
                <a:solidFill>
                  <a:srgbClr val="C00000"/>
                </a:solidFill>
                <a:latin typeface="Arial"/>
                <a:cs typeface="Arial"/>
              </a:rPr>
              <a:t>of </a:t>
            </a:r>
            <a:r>
              <a:rPr sz="1200" spc="-30" dirty="0">
                <a:solidFill>
                  <a:srgbClr val="C00000"/>
                </a:solidFill>
                <a:latin typeface="Arial"/>
                <a:cs typeface="Arial"/>
              </a:rPr>
              <a:t>college </a:t>
            </a:r>
            <a:r>
              <a:rPr sz="1200" spc="-15" dirty="0">
                <a:solidFill>
                  <a:srgbClr val="C00000"/>
                </a:solidFill>
                <a:latin typeface="Arial"/>
                <a:cs typeface="Arial"/>
              </a:rPr>
              <a:t>students </a:t>
            </a:r>
            <a:r>
              <a:rPr sz="1200" spc="-50" dirty="0">
                <a:solidFill>
                  <a:srgbClr val="C00000"/>
                </a:solidFill>
                <a:latin typeface="Arial"/>
                <a:cs typeface="Arial"/>
              </a:rPr>
              <a:t>are  </a:t>
            </a:r>
            <a:r>
              <a:rPr sz="1200" spc="-35" dirty="0">
                <a:solidFill>
                  <a:srgbClr val="C00000"/>
                </a:solidFill>
                <a:latin typeface="Arial"/>
                <a:cs typeface="Arial"/>
              </a:rPr>
              <a:t>vegetarian </a:t>
            </a:r>
            <a:r>
              <a:rPr sz="1200" spc="-15" dirty="0">
                <a:solidFill>
                  <a:srgbClr val="C00000"/>
                </a:solidFill>
                <a:latin typeface="Arial"/>
                <a:cs typeface="Arial"/>
              </a:rPr>
              <a:t>or </a:t>
            </a:r>
            <a:r>
              <a:rPr sz="1200" spc="-35" dirty="0">
                <a:solidFill>
                  <a:srgbClr val="C00000"/>
                </a:solidFill>
                <a:latin typeface="Arial"/>
                <a:cs typeface="Arial"/>
              </a:rPr>
              <a:t>vegan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.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Assuming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that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this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class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 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representative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sample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Duke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students, which of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following 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are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correct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set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of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hypotheses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for testing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if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proportion of 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Duke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students </a:t>
            </a:r>
            <a:r>
              <a:rPr sz="1200" spc="-10" dirty="0">
                <a:solidFill>
                  <a:srgbClr val="1A2E3D"/>
                </a:solidFill>
                <a:latin typeface="Arial"/>
                <a:cs typeface="Arial"/>
              </a:rPr>
              <a:t>who </a:t>
            </a:r>
            <a:r>
              <a:rPr sz="1200" spc="-50" dirty="0">
                <a:solidFill>
                  <a:srgbClr val="1A2E3D"/>
                </a:solidFill>
                <a:latin typeface="Arial"/>
                <a:cs typeface="Arial"/>
              </a:rPr>
              <a:t>are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vegetarian </a:t>
            </a:r>
            <a:r>
              <a:rPr sz="1200" spc="-40" dirty="0">
                <a:solidFill>
                  <a:srgbClr val="1A2E3D"/>
                </a:solidFill>
                <a:latin typeface="Arial"/>
                <a:cs typeface="Arial"/>
              </a:rPr>
              <a:t>is </a:t>
            </a:r>
            <a:r>
              <a:rPr sz="1200" spc="-30" dirty="0">
                <a:solidFill>
                  <a:srgbClr val="C00000"/>
                </a:solidFill>
                <a:latin typeface="Arial"/>
                <a:cs typeface="Arial"/>
              </a:rPr>
              <a:t>different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1A2E3D"/>
                </a:solidFill>
                <a:latin typeface="Arial"/>
                <a:cs typeface="Arial"/>
              </a:rPr>
              <a:t>than </a:t>
            </a:r>
            <a:r>
              <a:rPr sz="1200" spc="-20" dirty="0">
                <a:solidFill>
                  <a:srgbClr val="1A2E3D"/>
                </a:solidFill>
                <a:latin typeface="Arial"/>
                <a:cs typeface="Arial"/>
              </a:rPr>
              <a:t>the 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proportion of </a:t>
            </a:r>
            <a:r>
              <a:rPr sz="1200" spc="-35" dirty="0">
                <a:solidFill>
                  <a:srgbClr val="1A2E3D"/>
                </a:solidFill>
                <a:latin typeface="Arial"/>
                <a:cs typeface="Arial"/>
              </a:rPr>
              <a:t>vegetarian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college </a:t>
            </a:r>
            <a:r>
              <a:rPr sz="1200" spc="-15" dirty="0">
                <a:solidFill>
                  <a:srgbClr val="1A2E3D"/>
                </a:solidFill>
                <a:latin typeface="Arial"/>
                <a:cs typeface="Arial"/>
              </a:rPr>
              <a:t>students at</a:t>
            </a:r>
            <a:r>
              <a:rPr sz="1200" spc="110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200" spc="-30" dirty="0">
                <a:solidFill>
                  <a:srgbClr val="1A2E3D"/>
                </a:solidFill>
                <a:latin typeface="Arial"/>
                <a:cs typeface="Arial"/>
              </a:rPr>
              <a:t>large.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 dirty="0">
              <a:latin typeface="Times New Roman"/>
              <a:cs typeface="Times New Roman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1761236"/>
            <a:ext cx="3643312" cy="134816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23850" y="1775333"/>
            <a:ext cx="2514600" cy="27428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76650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42638" y="77907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6222" y="1618734"/>
            <a:ext cx="156387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C00000"/>
                </a:solidFill>
              </a:rPr>
              <a:t>“A variety of studies…” usually suggests we can assume that we “know” the pop. parameter it’s referring to (0.08). </a:t>
            </a:r>
            <a:endParaRPr lang="en-US" sz="1000" dirty="0">
              <a:solidFill>
                <a:srgbClr val="C0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000250" y="2435318"/>
            <a:ext cx="1676401" cy="43805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32422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Simulate </a:t>
            </a:r>
            <a:r>
              <a:rPr spc="35" dirty="0"/>
              <a:t>by</a:t>
            </a:r>
            <a:r>
              <a:rPr spc="-55" dirty="0"/>
              <a:t> </a:t>
            </a:r>
            <a:r>
              <a:rPr spc="25" dirty="0"/>
              <a:t>hand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814" y="394884"/>
            <a:ext cx="4512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Goal in Randomization Testing: </a:t>
            </a:r>
          </a:p>
          <a:p>
            <a:pPr marL="228600" indent="-228600">
              <a:buAutoNum type="arabicPeriod"/>
            </a:pPr>
            <a:r>
              <a:rPr lang="en-US" sz="1000" u="sng" dirty="0" smtClean="0"/>
              <a:t>Set </a:t>
            </a:r>
            <a:r>
              <a:rPr lang="en-US" sz="1000" u="sng" dirty="0"/>
              <a:t>up </a:t>
            </a:r>
            <a:r>
              <a:rPr lang="en-US" sz="1000" u="sng" dirty="0" smtClean="0"/>
              <a:t>hypotheses.</a:t>
            </a:r>
            <a:endParaRPr lang="en-US" sz="1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9374" y="1658878"/>
            <a:ext cx="40171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Example 1:</a:t>
            </a:r>
            <a:endParaRPr lang="en-US" sz="11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67050" y="1425575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Ho: </a:t>
            </a:r>
            <a:r>
              <a:rPr lang="en-US" sz="1400" dirty="0">
                <a:solidFill>
                  <a:srgbClr val="FFC000"/>
                </a:solidFill>
              </a:rPr>
              <a:t>p=0.08 </a:t>
            </a:r>
            <a:r>
              <a:rPr lang="en-US" sz="1400" dirty="0" smtClean="0">
                <a:solidFill>
                  <a:srgbClr val="FFC000"/>
                </a:solidFill>
              </a:rPr>
              <a:t>(=8/100)</a:t>
            </a:r>
            <a:endParaRPr lang="en-US" sz="1400" dirty="0" smtClean="0">
              <a:solidFill>
                <a:srgbClr val="FFC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Ha: p≠0.08</a:t>
            </a:r>
            <a:endParaRPr lang="en-US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77702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32422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Simulate </a:t>
            </a:r>
            <a:r>
              <a:rPr spc="35" dirty="0"/>
              <a:t>by</a:t>
            </a:r>
            <a:r>
              <a:rPr spc="-55" dirty="0"/>
              <a:t> </a:t>
            </a:r>
            <a:r>
              <a:rPr spc="25" dirty="0"/>
              <a:t>hand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814" y="394884"/>
            <a:ext cx="45123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Goal in Randomization Testing: </a:t>
            </a:r>
          </a:p>
          <a:p>
            <a:pPr marL="228600" indent="-228600">
              <a:buAutoNum type="arabicPeriod"/>
            </a:pPr>
            <a:r>
              <a:rPr lang="en-US" sz="1000" u="sng" dirty="0"/>
              <a:t>Set up hypotheses.</a:t>
            </a:r>
            <a:endParaRPr lang="en-US" sz="1000" dirty="0"/>
          </a:p>
          <a:p>
            <a:pPr marL="228600" indent="-228600">
              <a:buAutoNum type="arabicPeriod"/>
            </a:pPr>
            <a:r>
              <a:rPr lang="en-US" sz="1000" u="sng" dirty="0">
                <a:solidFill>
                  <a:srgbClr val="00B050"/>
                </a:solidFill>
              </a:rPr>
              <a:t>Create a </a:t>
            </a:r>
            <a:r>
              <a:rPr lang="en-US" sz="1000" b="1" u="sng" dirty="0">
                <a:solidFill>
                  <a:srgbClr val="00B050"/>
                </a:solidFill>
              </a:rPr>
              <a:t>Randomization Distribution</a:t>
            </a:r>
            <a:r>
              <a:rPr lang="en-US" sz="1000" b="1" u="sng" dirty="0" smtClean="0">
                <a:solidFill>
                  <a:srgbClr val="00B050"/>
                </a:solidFill>
              </a:rPr>
              <a:t>: </a:t>
            </a:r>
            <a:r>
              <a:rPr lang="en-US" sz="1000" dirty="0" smtClean="0">
                <a:solidFill>
                  <a:srgbClr val="00B050"/>
                </a:solidFill>
              </a:rPr>
              <a:t>an approximation </a:t>
            </a:r>
            <a:r>
              <a:rPr lang="en-US" sz="1000" dirty="0">
                <a:solidFill>
                  <a:srgbClr val="00B050"/>
                </a:solidFill>
              </a:rPr>
              <a:t>for the sampling distribution that </a:t>
            </a:r>
            <a:r>
              <a:rPr lang="en-US" sz="1000" dirty="0">
                <a:solidFill>
                  <a:srgbClr val="FFC000"/>
                </a:solidFill>
              </a:rPr>
              <a:t>assumes Ho is true (or is centered at the null value) </a:t>
            </a:r>
            <a:endParaRPr lang="en-US" sz="1000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374" y="1658878"/>
            <a:ext cx="40171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Example 1:</a:t>
            </a:r>
            <a:endParaRPr lang="en-US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67050" y="1425575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Ho: </a:t>
            </a:r>
            <a:r>
              <a:rPr lang="en-US" sz="1400" dirty="0">
                <a:solidFill>
                  <a:srgbClr val="FFC000"/>
                </a:solidFill>
              </a:rPr>
              <a:t>p=0.08 </a:t>
            </a:r>
            <a:r>
              <a:rPr lang="en-US" sz="1400" dirty="0" smtClean="0">
                <a:solidFill>
                  <a:srgbClr val="FFC000"/>
                </a:solidFill>
              </a:rPr>
              <a:t>(=8/100)</a:t>
            </a:r>
            <a:endParaRPr lang="en-US" sz="1400" dirty="0" smtClean="0">
              <a:solidFill>
                <a:srgbClr val="FFC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Ha: p≠0.08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8" name="object 4"/>
          <p:cNvSpPr txBox="1"/>
          <p:nvPr/>
        </p:nvSpPr>
        <p:spPr>
          <a:xfrm>
            <a:off x="323850" y="1890537"/>
            <a:ext cx="3962400" cy="1336263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i="1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050" i="1" u="sng" spc="-10" dirty="0">
                <a:solidFill>
                  <a:srgbClr val="FFC000"/>
                </a:solidFill>
                <a:latin typeface="Arial"/>
                <a:cs typeface="Arial"/>
              </a:rPr>
              <a:t>100 </a:t>
            </a:r>
            <a:r>
              <a:rPr sz="1050" i="1" u="sng" spc="-15" dirty="0">
                <a:solidFill>
                  <a:srgbClr val="FFC000"/>
                </a:solidFill>
                <a:latin typeface="Arial"/>
                <a:cs typeface="Arial"/>
              </a:rPr>
              <a:t>chips </a:t>
            </a:r>
            <a:r>
              <a:rPr sz="1050" i="1" u="sng" spc="-40" dirty="0">
                <a:solidFill>
                  <a:srgbClr val="FFC000"/>
                </a:solidFill>
                <a:latin typeface="Arial"/>
                <a:cs typeface="Arial"/>
              </a:rPr>
              <a:t>in </a:t>
            </a:r>
            <a:r>
              <a:rPr sz="1050" i="1" u="sng" spc="-50" dirty="0">
                <a:solidFill>
                  <a:srgbClr val="FFC000"/>
                </a:solidFill>
                <a:latin typeface="Arial"/>
                <a:cs typeface="Arial"/>
              </a:rPr>
              <a:t>a </a:t>
            </a:r>
            <a:r>
              <a:rPr sz="1050" i="1" u="sng" spc="-15" dirty="0">
                <a:solidFill>
                  <a:srgbClr val="FFC000"/>
                </a:solidFill>
                <a:latin typeface="Arial"/>
                <a:cs typeface="Arial"/>
              </a:rPr>
              <a:t>bag: </a:t>
            </a:r>
            <a:r>
              <a:rPr sz="1050" i="1" u="sng" spc="-10" dirty="0">
                <a:solidFill>
                  <a:srgbClr val="FFC000"/>
                </a:solidFill>
                <a:latin typeface="Arial"/>
                <a:cs typeface="Arial"/>
              </a:rPr>
              <a:t>8 </a:t>
            </a:r>
            <a:r>
              <a:rPr sz="1050" i="1" u="sng" spc="-40" dirty="0">
                <a:solidFill>
                  <a:srgbClr val="FFC000"/>
                </a:solidFill>
                <a:latin typeface="Arial"/>
                <a:cs typeface="Arial"/>
              </a:rPr>
              <a:t>green </a:t>
            </a:r>
            <a:r>
              <a:rPr sz="1050" i="1" u="sng" spc="-55" dirty="0">
                <a:solidFill>
                  <a:srgbClr val="FFC000"/>
                </a:solidFill>
                <a:latin typeface="Arial"/>
                <a:cs typeface="Arial"/>
              </a:rPr>
              <a:t>(veg), </a:t>
            </a:r>
            <a:r>
              <a:rPr sz="1050" i="1" u="sng" spc="-10" dirty="0">
                <a:solidFill>
                  <a:srgbClr val="FFC000"/>
                </a:solidFill>
                <a:latin typeface="Arial"/>
                <a:cs typeface="Arial"/>
              </a:rPr>
              <a:t>92 </a:t>
            </a:r>
            <a:r>
              <a:rPr sz="1050" i="1" u="sng" spc="-20" dirty="0">
                <a:solidFill>
                  <a:srgbClr val="FFC000"/>
                </a:solidFill>
                <a:latin typeface="Arial"/>
                <a:cs typeface="Arial"/>
              </a:rPr>
              <a:t>white </a:t>
            </a:r>
            <a:r>
              <a:rPr sz="1050" i="1" u="sng" spc="-45" dirty="0">
                <a:solidFill>
                  <a:srgbClr val="FFC000"/>
                </a:solidFill>
                <a:latin typeface="Arial"/>
                <a:cs typeface="Arial"/>
              </a:rPr>
              <a:t>(non</a:t>
            </a:r>
            <a:r>
              <a:rPr sz="1050" i="1" u="sng" spc="-5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050" i="1" u="sng" spc="-45" dirty="0">
                <a:solidFill>
                  <a:srgbClr val="FFC000"/>
                </a:solidFill>
                <a:latin typeface="Arial"/>
                <a:cs typeface="Arial"/>
              </a:rPr>
              <a:t>veg).</a:t>
            </a:r>
            <a:endParaRPr sz="1050" i="1" u="sng" dirty="0">
              <a:solidFill>
                <a:srgbClr val="FFC000"/>
              </a:solidFill>
              <a:latin typeface="Arial"/>
              <a:cs typeface="Arial"/>
            </a:endParaRPr>
          </a:p>
          <a:p>
            <a:pPr marL="194310" marR="19685" indent="-182245">
              <a:lnSpc>
                <a:spcPct val="100000"/>
              </a:lnSpc>
              <a:spcBef>
                <a:spcPts val="300"/>
              </a:spcBef>
            </a:pPr>
            <a:r>
              <a:rPr sz="1000" i="1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050" i="1" spc="-35" dirty="0">
                <a:solidFill>
                  <a:srgbClr val="00B050"/>
                </a:solidFill>
                <a:latin typeface="Arial"/>
                <a:cs typeface="Arial"/>
              </a:rPr>
              <a:t>Sample </a:t>
            </a:r>
            <a:r>
              <a:rPr sz="1050" i="1" spc="-25" dirty="0">
                <a:solidFill>
                  <a:srgbClr val="00B050"/>
                </a:solidFill>
                <a:latin typeface="Arial"/>
                <a:cs typeface="Arial"/>
              </a:rPr>
              <a:t>randomly </a:t>
            </a:r>
            <a:r>
              <a:rPr sz="1050" i="1" spc="55" dirty="0">
                <a:solidFill>
                  <a:srgbClr val="00B050"/>
                </a:solidFill>
                <a:latin typeface="Times New Roman"/>
                <a:cs typeface="Times New Roman"/>
              </a:rPr>
              <a:t>n </a:t>
            </a:r>
            <a:r>
              <a:rPr sz="1050" i="1" spc="-25" dirty="0">
                <a:solidFill>
                  <a:srgbClr val="00B050"/>
                </a:solidFill>
                <a:latin typeface="Arial"/>
                <a:cs typeface="Arial"/>
              </a:rPr>
              <a:t>times from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the </a:t>
            </a:r>
            <a:r>
              <a:rPr sz="1050" i="1" spc="-15" dirty="0">
                <a:solidFill>
                  <a:srgbClr val="00B050"/>
                </a:solidFill>
                <a:latin typeface="Arial"/>
                <a:cs typeface="Arial"/>
              </a:rPr>
              <a:t>bag, </a:t>
            </a:r>
            <a:r>
              <a:rPr sz="1050" b="1" i="1" spc="-10" dirty="0">
                <a:solidFill>
                  <a:srgbClr val="FFC000"/>
                </a:solidFill>
                <a:latin typeface="Arial"/>
                <a:cs typeface="Arial"/>
              </a:rPr>
              <a:t>with </a:t>
            </a:r>
            <a:r>
              <a:rPr sz="1050" b="1" i="1" spc="-25" dirty="0">
                <a:solidFill>
                  <a:srgbClr val="FFC000"/>
                </a:solidFill>
                <a:latin typeface="Arial"/>
                <a:cs typeface="Arial"/>
              </a:rPr>
              <a:t>replacement  </a:t>
            </a:r>
            <a:r>
              <a:rPr sz="1050" i="1" spc="-30" dirty="0">
                <a:solidFill>
                  <a:srgbClr val="00B050"/>
                </a:solidFill>
                <a:latin typeface="Arial"/>
                <a:cs typeface="Arial"/>
              </a:rPr>
              <a:t>(</a:t>
            </a:r>
            <a:r>
              <a:rPr sz="1050" i="1" spc="-30" dirty="0">
                <a:solidFill>
                  <a:srgbClr val="00B050"/>
                </a:solidFill>
                <a:latin typeface="Times New Roman"/>
                <a:cs typeface="Times New Roman"/>
              </a:rPr>
              <a:t>n </a:t>
            </a:r>
            <a:r>
              <a:rPr sz="1050" i="1" spc="10" dirty="0">
                <a:solidFill>
                  <a:srgbClr val="00B050"/>
                </a:solidFill>
                <a:latin typeface="Arial"/>
                <a:cs typeface="Arial"/>
              </a:rPr>
              <a:t>= </a:t>
            </a:r>
            <a:r>
              <a:rPr sz="1050" i="1" spc="-25" dirty="0">
                <a:solidFill>
                  <a:srgbClr val="00B050"/>
                </a:solidFill>
                <a:latin typeface="Arial"/>
                <a:cs typeface="Arial"/>
              </a:rPr>
              <a:t>observed </a:t>
            </a:r>
            <a:r>
              <a:rPr sz="1050" i="1" spc="-30" dirty="0">
                <a:solidFill>
                  <a:srgbClr val="00B050"/>
                </a:solidFill>
                <a:latin typeface="Arial"/>
                <a:cs typeface="Arial"/>
              </a:rPr>
              <a:t>sample</a:t>
            </a:r>
            <a:r>
              <a:rPr sz="1050" i="1" spc="7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050" i="1" spc="-60" dirty="0" smtClean="0">
                <a:solidFill>
                  <a:srgbClr val="00B050"/>
                </a:solidFill>
                <a:latin typeface="Arial"/>
                <a:cs typeface="Arial"/>
              </a:rPr>
              <a:t>size</a:t>
            </a:r>
            <a:r>
              <a:rPr lang="en-US" sz="1050" i="1" spc="-60" dirty="0" smtClean="0">
                <a:solidFill>
                  <a:srgbClr val="00B050"/>
                </a:solidFill>
                <a:latin typeface="Arial"/>
                <a:cs typeface="Arial"/>
              </a:rPr>
              <a:t>=144</a:t>
            </a:r>
            <a:r>
              <a:rPr sz="1050" i="1" spc="-60" dirty="0" smtClean="0">
                <a:solidFill>
                  <a:srgbClr val="00B050"/>
                </a:solidFill>
                <a:latin typeface="Arial"/>
                <a:cs typeface="Arial"/>
              </a:rPr>
              <a:t>)</a:t>
            </a:r>
            <a:endParaRPr sz="1050" i="1" dirty="0">
              <a:solidFill>
                <a:srgbClr val="00B050"/>
              </a:solidFill>
              <a:latin typeface="Arial"/>
              <a:cs typeface="Arial"/>
            </a:endParaRPr>
          </a:p>
          <a:p>
            <a:pPr marL="194310" marR="176530" indent="-182245">
              <a:lnSpc>
                <a:spcPct val="100000"/>
              </a:lnSpc>
              <a:spcBef>
                <a:spcPts val="310"/>
              </a:spcBef>
            </a:pPr>
            <a:r>
              <a:rPr sz="1000" i="1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050" i="1" spc="-30" dirty="0">
                <a:solidFill>
                  <a:srgbClr val="00B050"/>
                </a:solidFill>
                <a:latin typeface="Arial"/>
                <a:cs typeface="Arial"/>
              </a:rPr>
              <a:t>Calculate </a:t>
            </a:r>
            <a:r>
              <a:rPr sz="1050" i="1" spc="-140" dirty="0">
                <a:solidFill>
                  <a:srgbClr val="00B050"/>
                </a:solidFill>
                <a:latin typeface="Times New Roman"/>
                <a:cs typeface="Times New Roman"/>
              </a:rPr>
              <a:t>p</a:t>
            </a:r>
            <a:r>
              <a:rPr sz="1050" i="1" spc="-140" dirty="0">
                <a:solidFill>
                  <a:srgbClr val="00B050"/>
                </a:solidFill>
                <a:latin typeface="Arial"/>
                <a:cs typeface="Arial"/>
              </a:rPr>
              <a:t>ˆ,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the </a:t>
            </a:r>
            <a:r>
              <a:rPr sz="1050" i="1" spc="-15" dirty="0">
                <a:solidFill>
                  <a:srgbClr val="00B050"/>
                </a:solidFill>
                <a:latin typeface="Arial"/>
                <a:cs typeface="Arial"/>
              </a:rPr>
              <a:t>proportion of </a:t>
            </a:r>
            <a:r>
              <a:rPr sz="1050" i="1" spc="-35" dirty="0">
                <a:solidFill>
                  <a:srgbClr val="00B050"/>
                </a:solidFill>
                <a:latin typeface="Arial"/>
                <a:cs typeface="Arial"/>
              </a:rPr>
              <a:t>greens </a:t>
            </a:r>
            <a:r>
              <a:rPr sz="1050" i="1" spc="-40" dirty="0">
                <a:solidFill>
                  <a:srgbClr val="00B050"/>
                </a:solidFill>
                <a:latin typeface="Arial"/>
                <a:cs typeface="Arial"/>
              </a:rPr>
              <a:t>(successes) in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the  random </a:t>
            </a:r>
            <a:r>
              <a:rPr sz="1050" i="1" spc="-30" dirty="0">
                <a:solidFill>
                  <a:srgbClr val="00B050"/>
                </a:solidFill>
                <a:latin typeface="Arial"/>
                <a:cs typeface="Arial"/>
              </a:rPr>
              <a:t>sample </a:t>
            </a:r>
            <a:r>
              <a:rPr sz="1050" i="1" spc="-15" dirty="0">
                <a:solidFill>
                  <a:srgbClr val="00B050"/>
                </a:solidFill>
                <a:latin typeface="Arial"/>
                <a:cs typeface="Arial"/>
              </a:rPr>
              <a:t>of </a:t>
            </a:r>
            <a:r>
              <a:rPr sz="1050" i="1" spc="-45" dirty="0">
                <a:solidFill>
                  <a:srgbClr val="00B050"/>
                </a:solidFill>
                <a:latin typeface="Arial"/>
                <a:cs typeface="Arial"/>
              </a:rPr>
              <a:t>size </a:t>
            </a:r>
            <a:r>
              <a:rPr sz="1050" i="1" spc="25" dirty="0" smtClean="0">
                <a:solidFill>
                  <a:srgbClr val="00B050"/>
                </a:solidFill>
                <a:latin typeface="Times New Roman"/>
                <a:cs typeface="Times New Roman"/>
              </a:rPr>
              <a:t>n</a:t>
            </a:r>
            <a:r>
              <a:rPr lang="en-US" sz="1050" i="1" spc="25" dirty="0" smtClean="0">
                <a:solidFill>
                  <a:srgbClr val="00B050"/>
                </a:solidFill>
                <a:latin typeface="Times New Roman"/>
                <a:cs typeface="Times New Roman"/>
              </a:rPr>
              <a:t>=144</a:t>
            </a:r>
            <a:r>
              <a:rPr sz="1050" i="1" spc="25" dirty="0" smtClean="0">
                <a:solidFill>
                  <a:srgbClr val="00B050"/>
                </a:solidFill>
                <a:latin typeface="Arial"/>
                <a:cs typeface="Arial"/>
              </a:rPr>
              <a:t>,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record </a:t>
            </a:r>
            <a:r>
              <a:rPr sz="1050" i="1" spc="-25" dirty="0">
                <a:solidFill>
                  <a:srgbClr val="00B050"/>
                </a:solidFill>
                <a:latin typeface="Arial"/>
                <a:cs typeface="Arial"/>
              </a:rPr>
              <a:t>this</a:t>
            </a:r>
            <a:r>
              <a:rPr sz="1050" i="1" spc="10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050" i="1" spc="-40" dirty="0">
                <a:solidFill>
                  <a:srgbClr val="00B050"/>
                </a:solidFill>
                <a:latin typeface="Arial"/>
                <a:cs typeface="Arial"/>
              </a:rPr>
              <a:t>value.</a:t>
            </a:r>
            <a:endParaRPr sz="1050" i="1" dirty="0">
              <a:solidFill>
                <a:srgbClr val="00B05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000" i="1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050" i="1" spc="-35" dirty="0">
                <a:solidFill>
                  <a:srgbClr val="00B050"/>
                </a:solidFill>
                <a:latin typeface="Arial"/>
                <a:cs typeface="Arial"/>
              </a:rPr>
              <a:t>Repeat many</a:t>
            </a:r>
            <a:r>
              <a:rPr sz="1050" i="1" spc="-8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times</a:t>
            </a:r>
            <a:r>
              <a:rPr sz="1050" i="1" spc="-20" dirty="0" smtClean="0">
                <a:solidFill>
                  <a:srgbClr val="00B050"/>
                </a:solidFill>
                <a:latin typeface="Arial"/>
                <a:cs typeface="Arial"/>
              </a:rPr>
              <a:t>.</a:t>
            </a:r>
            <a:endParaRPr lang="en-US" sz="1050" i="1" spc="-20" dirty="0" smtClean="0">
              <a:solidFill>
                <a:srgbClr val="00B05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endParaRPr sz="1050" i="1" dirty="0">
              <a:solidFill>
                <a:srgbClr val="00B05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7129792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8788" y="206375"/>
            <a:ext cx="440131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 Analyses We Know</a:t>
            </a:r>
          </a:p>
          <a:p>
            <a:endParaRPr lang="en-US" sz="1600" dirty="0" smtClean="0"/>
          </a:p>
          <a:p>
            <a:r>
              <a:rPr lang="en-US" sz="1600" u="sng" dirty="0" smtClean="0"/>
              <a:t>Tip</a:t>
            </a:r>
            <a:r>
              <a:rPr lang="en-US" sz="1600" dirty="0" smtClean="0"/>
              <a:t>: Break it down by types of variables involved in the research question.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Any </a:t>
            </a:r>
            <a:r>
              <a:rPr lang="en-US" sz="1600" b="1" dirty="0" smtClean="0"/>
              <a:t>numerical</a:t>
            </a:r>
            <a:r>
              <a:rPr lang="en-US" sz="1600" dirty="0" smtClean="0"/>
              <a:t> variables? How many?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Any </a:t>
            </a:r>
            <a:r>
              <a:rPr lang="en-US" sz="1600" b="1" dirty="0" smtClean="0"/>
              <a:t>categorical</a:t>
            </a:r>
            <a:r>
              <a:rPr lang="en-US" sz="1600" dirty="0" smtClean="0"/>
              <a:t> variables? How many?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How many </a:t>
            </a:r>
            <a:r>
              <a:rPr lang="en-US" sz="1600" b="1" dirty="0" smtClean="0"/>
              <a:t>levels</a:t>
            </a:r>
            <a:r>
              <a:rPr lang="en-US" sz="1600" dirty="0" smtClean="0"/>
              <a:t> does each categorical variable have?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If two variables, which variable(s) are </a:t>
            </a:r>
            <a:r>
              <a:rPr lang="en-US" sz="1600" b="1" dirty="0" smtClean="0"/>
              <a:t>explanatory</a:t>
            </a:r>
            <a:r>
              <a:rPr lang="en-US" sz="1600" dirty="0" smtClean="0"/>
              <a:t> and which variable is </a:t>
            </a:r>
            <a:r>
              <a:rPr lang="en-US" sz="1600" b="1" dirty="0" smtClean="0"/>
              <a:t>response</a:t>
            </a:r>
            <a:r>
              <a:rPr lang="en-US" sz="1600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752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32422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Simulate </a:t>
            </a:r>
            <a:r>
              <a:rPr spc="35" dirty="0"/>
              <a:t>by</a:t>
            </a:r>
            <a:r>
              <a:rPr spc="-55" dirty="0"/>
              <a:t> </a:t>
            </a:r>
            <a:r>
              <a:rPr spc="25" dirty="0"/>
              <a:t>hand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374" y="1658878"/>
            <a:ext cx="40171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Example 1:</a:t>
            </a:r>
            <a:endParaRPr lang="en-US" sz="11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067050" y="1425575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Ho: </a:t>
            </a:r>
            <a:r>
              <a:rPr lang="en-US" sz="1400" dirty="0">
                <a:solidFill>
                  <a:srgbClr val="FFC000"/>
                </a:solidFill>
              </a:rPr>
              <a:t>p=0.08 </a:t>
            </a:r>
            <a:r>
              <a:rPr lang="en-US" sz="1400" dirty="0" smtClean="0">
                <a:solidFill>
                  <a:srgbClr val="FFC000"/>
                </a:solidFill>
              </a:rPr>
              <a:t>(=8/100)</a:t>
            </a:r>
            <a:endParaRPr lang="en-US" sz="1400" dirty="0" smtClean="0">
              <a:solidFill>
                <a:srgbClr val="FFC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Ha: p≠0.08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14" y="394884"/>
            <a:ext cx="45123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Goal in Randomization Testing: </a:t>
            </a:r>
          </a:p>
          <a:p>
            <a:pPr marL="228600" indent="-228600">
              <a:buAutoNum type="arabicPeriod"/>
            </a:pPr>
            <a:r>
              <a:rPr lang="en-US" sz="1000" u="sng" dirty="0" smtClean="0"/>
              <a:t>Set </a:t>
            </a:r>
            <a:r>
              <a:rPr lang="en-US" sz="1000" u="sng" dirty="0"/>
              <a:t>up </a:t>
            </a:r>
            <a:r>
              <a:rPr lang="en-US" sz="1000" u="sng" dirty="0" smtClean="0"/>
              <a:t>hypotheses.</a:t>
            </a:r>
            <a:endParaRPr lang="en-US" sz="1000" dirty="0" smtClean="0"/>
          </a:p>
          <a:p>
            <a:pPr marL="228600" indent="-228600">
              <a:buAutoNum type="arabicPeriod"/>
            </a:pPr>
            <a:r>
              <a:rPr lang="en-US" sz="1000" u="sng" dirty="0" smtClean="0">
                <a:solidFill>
                  <a:srgbClr val="00B050"/>
                </a:solidFill>
              </a:rPr>
              <a:t>Create </a:t>
            </a:r>
            <a:r>
              <a:rPr lang="en-US" sz="1000" u="sng" dirty="0">
                <a:solidFill>
                  <a:srgbClr val="00B050"/>
                </a:solidFill>
              </a:rPr>
              <a:t>a </a:t>
            </a:r>
            <a:r>
              <a:rPr lang="en-US" sz="1000" b="1" u="sng" dirty="0">
                <a:solidFill>
                  <a:srgbClr val="00B050"/>
                </a:solidFill>
              </a:rPr>
              <a:t>Randomization </a:t>
            </a:r>
            <a:r>
              <a:rPr lang="en-US" sz="1000" b="1" u="sng" dirty="0" err="1" smtClean="0">
                <a:solidFill>
                  <a:srgbClr val="00B050"/>
                </a:solidFill>
              </a:rPr>
              <a:t>Distribution:</a:t>
            </a:r>
            <a:r>
              <a:rPr lang="en-US" sz="1000" dirty="0" err="1" smtClean="0">
                <a:solidFill>
                  <a:srgbClr val="00B050"/>
                </a:solidFill>
              </a:rPr>
              <a:t>an</a:t>
            </a:r>
            <a:r>
              <a:rPr lang="en-US" sz="1000" dirty="0" smtClean="0">
                <a:solidFill>
                  <a:srgbClr val="00B050"/>
                </a:solidFill>
              </a:rPr>
              <a:t> </a:t>
            </a:r>
            <a:r>
              <a:rPr lang="en-US" sz="1000" dirty="0">
                <a:solidFill>
                  <a:srgbClr val="00B050"/>
                </a:solidFill>
              </a:rPr>
              <a:t>approximation for the sampling distribution that </a:t>
            </a:r>
            <a:r>
              <a:rPr lang="en-US" sz="1000" dirty="0">
                <a:solidFill>
                  <a:srgbClr val="FFC000"/>
                </a:solidFill>
              </a:rPr>
              <a:t>assumes Ho is </a:t>
            </a:r>
            <a:r>
              <a:rPr lang="en-US" sz="1000" dirty="0" smtClean="0">
                <a:solidFill>
                  <a:srgbClr val="FFC000"/>
                </a:solidFill>
              </a:rPr>
              <a:t>true </a:t>
            </a:r>
            <a:r>
              <a:rPr lang="en-US" sz="1000" dirty="0">
                <a:solidFill>
                  <a:srgbClr val="FFC000"/>
                </a:solidFill>
              </a:rPr>
              <a:t>(or is centered at the null value) </a:t>
            </a:r>
            <a:endParaRPr lang="en-US" sz="1000" b="1" dirty="0" smtClean="0">
              <a:solidFill>
                <a:srgbClr val="00B050"/>
              </a:solidFill>
            </a:endParaRPr>
          </a:p>
          <a:p>
            <a:pPr marL="228600" indent="-228600">
              <a:buAutoNum type="arabicPeriod"/>
            </a:pPr>
            <a:r>
              <a:rPr lang="en-US" sz="1000" u="sng" dirty="0" smtClean="0">
                <a:solidFill>
                  <a:srgbClr val="7030A0"/>
                </a:solidFill>
              </a:rPr>
              <a:t>Calculate </a:t>
            </a:r>
            <a:r>
              <a:rPr lang="en-US" sz="1000" u="sng" dirty="0">
                <a:solidFill>
                  <a:srgbClr val="7030A0"/>
                </a:solidFill>
              </a:rPr>
              <a:t>p-value with this </a:t>
            </a:r>
            <a:r>
              <a:rPr lang="en-US" sz="1000" u="sng" dirty="0">
                <a:solidFill>
                  <a:srgbClr val="00B050"/>
                </a:solidFill>
              </a:rPr>
              <a:t>randomization </a:t>
            </a:r>
            <a:r>
              <a:rPr lang="en-US" sz="1000" u="sng" dirty="0" smtClean="0">
                <a:solidFill>
                  <a:srgbClr val="00B050"/>
                </a:solidFill>
              </a:rPr>
              <a:t>distribution</a:t>
            </a:r>
            <a:r>
              <a:rPr lang="en-US" sz="1000" u="sng" dirty="0" smtClean="0">
                <a:solidFill>
                  <a:srgbClr val="7030A0"/>
                </a:solidFill>
              </a:rPr>
              <a:t>: </a:t>
            </a:r>
            <a:r>
              <a:rPr lang="en-US" sz="1000" b="1" dirty="0" smtClean="0">
                <a:solidFill>
                  <a:srgbClr val="7030A0"/>
                </a:solidFill>
              </a:rPr>
              <a:t>P-value</a:t>
            </a:r>
            <a:r>
              <a:rPr lang="en-US" sz="1000" dirty="0">
                <a:solidFill>
                  <a:srgbClr val="7030A0"/>
                </a:solidFill>
              </a:rPr>
              <a:t>=% of simulated points in the </a:t>
            </a:r>
            <a:r>
              <a:rPr lang="en-US" sz="1000" dirty="0">
                <a:solidFill>
                  <a:srgbClr val="00B050"/>
                </a:solidFill>
              </a:rPr>
              <a:t>randomization distribution</a:t>
            </a:r>
            <a:r>
              <a:rPr lang="en-US" sz="1000" dirty="0">
                <a:solidFill>
                  <a:srgbClr val="7030A0"/>
                </a:solidFill>
              </a:rPr>
              <a:t> that </a:t>
            </a:r>
            <a:r>
              <a:rPr lang="en-US" sz="1000" dirty="0" smtClean="0">
                <a:solidFill>
                  <a:srgbClr val="7030A0"/>
                </a:solidFill>
              </a:rPr>
              <a:t>are </a:t>
            </a:r>
            <a:r>
              <a:rPr lang="en-US" sz="1000" dirty="0">
                <a:solidFill>
                  <a:srgbClr val="C00000"/>
                </a:solidFill>
              </a:rPr>
              <a:t>at least as extreme </a:t>
            </a:r>
            <a:r>
              <a:rPr lang="en-US" sz="1000" dirty="0">
                <a:solidFill>
                  <a:srgbClr val="7030A0"/>
                </a:solidFill>
              </a:rPr>
              <a:t>as the sample statistic observed.</a:t>
            </a:r>
            <a:endParaRPr lang="en-US" sz="1000" dirty="0">
              <a:solidFill>
                <a:srgbClr val="7030A0"/>
              </a:solidFill>
            </a:endParaRPr>
          </a:p>
        </p:txBody>
      </p:sp>
      <p:sp>
        <p:nvSpPr>
          <p:cNvPr id="13" name="object 4"/>
          <p:cNvSpPr txBox="1"/>
          <p:nvPr/>
        </p:nvSpPr>
        <p:spPr>
          <a:xfrm>
            <a:off x="323850" y="1890537"/>
            <a:ext cx="3962400" cy="1744067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i="1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050" i="1" u="sng" spc="-10" dirty="0">
                <a:solidFill>
                  <a:srgbClr val="FFC000"/>
                </a:solidFill>
                <a:latin typeface="Arial"/>
                <a:cs typeface="Arial"/>
              </a:rPr>
              <a:t>100 </a:t>
            </a:r>
            <a:r>
              <a:rPr sz="1050" i="1" u="sng" spc="-15" dirty="0">
                <a:solidFill>
                  <a:srgbClr val="FFC000"/>
                </a:solidFill>
                <a:latin typeface="Arial"/>
                <a:cs typeface="Arial"/>
              </a:rPr>
              <a:t>chips </a:t>
            </a:r>
            <a:r>
              <a:rPr sz="1050" i="1" u="sng" spc="-40" dirty="0">
                <a:solidFill>
                  <a:srgbClr val="FFC000"/>
                </a:solidFill>
                <a:latin typeface="Arial"/>
                <a:cs typeface="Arial"/>
              </a:rPr>
              <a:t>in </a:t>
            </a:r>
            <a:r>
              <a:rPr sz="1050" i="1" u="sng" spc="-50" dirty="0">
                <a:solidFill>
                  <a:srgbClr val="FFC000"/>
                </a:solidFill>
                <a:latin typeface="Arial"/>
                <a:cs typeface="Arial"/>
              </a:rPr>
              <a:t>a </a:t>
            </a:r>
            <a:r>
              <a:rPr sz="1050" i="1" u="sng" spc="-15" dirty="0">
                <a:solidFill>
                  <a:srgbClr val="FFC000"/>
                </a:solidFill>
                <a:latin typeface="Arial"/>
                <a:cs typeface="Arial"/>
              </a:rPr>
              <a:t>bag: </a:t>
            </a:r>
            <a:r>
              <a:rPr sz="1050" i="1" u="sng" spc="-10" dirty="0">
                <a:solidFill>
                  <a:srgbClr val="FFC000"/>
                </a:solidFill>
                <a:latin typeface="Arial"/>
                <a:cs typeface="Arial"/>
              </a:rPr>
              <a:t>8 </a:t>
            </a:r>
            <a:r>
              <a:rPr sz="1050" i="1" u="sng" spc="-40" dirty="0">
                <a:solidFill>
                  <a:srgbClr val="FFC000"/>
                </a:solidFill>
                <a:latin typeface="Arial"/>
                <a:cs typeface="Arial"/>
              </a:rPr>
              <a:t>green </a:t>
            </a:r>
            <a:r>
              <a:rPr sz="1050" i="1" u="sng" spc="-55" dirty="0">
                <a:solidFill>
                  <a:srgbClr val="FFC000"/>
                </a:solidFill>
                <a:latin typeface="Arial"/>
                <a:cs typeface="Arial"/>
              </a:rPr>
              <a:t>(veg), </a:t>
            </a:r>
            <a:r>
              <a:rPr sz="1050" i="1" u="sng" spc="-10" dirty="0">
                <a:solidFill>
                  <a:srgbClr val="FFC000"/>
                </a:solidFill>
                <a:latin typeface="Arial"/>
                <a:cs typeface="Arial"/>
              </a:rPr>
              <a:t>92 </a:t>
            </a:r>
            <a:r>
              <a:rPr sz="1050" i="1" u="sng" spc="-20" dirty="0">
                <a:solidFill>
                  <a:srgbClr val="FFC000"/>
                </a:solidFill>
                <a:latin typeface="Arial"/>
                <a:cs typeface="Arial"/>
              </a:rPr>
              <a:t>white </a:t>
            </a:r>
            <a:r>
              <a:rPr sz="1050" i="1" u="sng" spc="-45" dirty="0">
                <a:solidFill>
                  <a:srgbClr val="FFC000"/>
                </a:solidFill>
                <a:latin typeface="Arial"/>
                <a:cs typeface="Arial"/>
              </a:rPr>
              <a:t>(non</a:t>
            </a:r>
            <a:r>
              <a:rPr sz="1050" i="1" u="sng" spc="-5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1050" i="1" u="sng" spc="-45" dirty="0">
                <a:solidFill>
                  <a:srgbClr val="FFC000"/>
                </a:solidFill>
                <a:latin typeface="Arial"/>
                <a:cs typeface="Arial"/>
              </a:rPr>
              <a:t>veg).</a:t>
            </a:r>
            <a:endParaRPr sz="1050" i="1" u="sng" dirty="0">
              <a:solidFill>
                <a:srgbClr val="FFC000"/>
              </a:solidFill>
              <a:latin typeface="Arial"/>
              <a:cs typeface="Arial"/>
            </a:endParaRPr>
          </a:p>
          <a:p>
            <a:pPr marL="194310" marR="19685" indent="-182245">
              <a:lnSpc>
                <a:spcPct val="100000"/>
              </a:lnSpc>
              <a:spcBef>
                <a:spcPts val="300"/>
              </a:spcBef>
            </a:pPr>
            <a:r>
              <a:rPr sz="1000" i="1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050" i="1" spc="-35" dirty="0">
                <a:solidFill>
                  <a:srgbClr val="00B050"/>
                </a:solidFill>
                <a:latin typeface="Arial"/>
                <a:cs typeface="Arial"/>
              </a:rPr>
              <a:t>Sample </a:t>
            </a:r>
            <a:r>
              <a:rPr sz="1050" i="1" spc="-25" dirty="0">
                <a:solidFill>
                  <a:srgbClr val="00B050"/>
                </a:solidFill>
                <a:latin typeface="Arial"/>
                <a:cs typeface="Arial"/>
              </a:rPr>
              <a:t>randomly </a:t>
            </a:r>
            <a:r>
              <a:rPr sz="1050" i="1" spc="55" dirty="0">
                <a:solidFill>
                  <a:srgbClr val="00B050"/>
                </a:solidFill>
                <a:latin typeface="Times New Roman"/>
                <a:cs typeface="Times New Roman"/>
              </a:rPr>
              <a:t>n </a:t>
            </a:r>
            <a:r>
              <a:rPr sz="1050" i="1" spc="-25" dirty="0">
                <a:solidFill>
                  <a:srgbClr val="00B050"/>
                </a:solidFill>
                <a:latin typeface="Arial"/>
                <a:cs typeface="Arial"/>
              </a:rPr>
              <a:t>times from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the </a:t>
            </a:r>
            <a:r>
              <a:rPr sz="1050" i="1" spc="-15" dirty="0">
                <a:solidFill>
                  <a:srgbClr val="00B050"/>
                </a:solidFill>
                <a:latin typeface="Arial"/>
                <a:cs typeface="Arial"/>
              </a:rPr>
              <a:t>bag, </a:t>
            </a:r>
            <a:r>
              <a:rPr sz="1050" b="1" i="1" spc="-10" dirty="0">
                <a:solidFill>
                  <a:srgbClr val="FFC000"/>
                </a:solidFill>
                <a:latin typeface="Arial"/>
                <a:cs typeface="Arial"/>
              </a:rPr>
              <a:t>with </a:t>
            </a:r>
            <a:r>
              <a:rPr sz="1050" b="1" i="1" spc="-25" dirty="0">
                <a:solidFill>
                  <a:srgbClr val="FFC000"/>
                </a:solidFill>
                <a:latin typeface="Arial"/>
                <a:cs typeface="Arial"/>
              </a:rPr>
              <a:t>replacement  </a:t>
            </a:r>
            <a:r>
              <a:rPr sz="1050" i="1" spc="-30" dirty="0">
                <a:solidFill>
                  <a:srgbClr val="00B050"/>
                </a:solidFill>
                <a:latin typeface="Arial"/>
                <a:cs typeface="Arial"/>
              </a:rPr>
              <a:t>(</a:t>
            </a:r>
            <a:r>
              <a:rPr sz="1050" i="1" spc="-30" dirty="0">
                <a:solidFill>
                  <a:srgbClr val="00B050"/>
                </a:solidFill>
                <a:latin typeface="Times New Roman"/>
                <a:cs typeface="Times New Roman"/>
              </a:rPr>
              <a:t>n </a:t>
            </a:r>
            <a:r>
              <a:rPr sz="1050" i="1" spc="10" dirty="0">
                <a:solidFill>
                  <a:srgbClr val="00B050"/>
                </a:solidFill>
                <a:latin typeface="Arial"/>
                <a:cs typeface="Arial"/>
              </a:rPr>
              <a:t>= </a:t>
            </a:r>
            <a:r>
              <a:rPr sz="1050" i="1" spc="-25" dirty="0">
                <a:solidFill>
                  <a:srgbClr val="00B050"/>
                </a:solidFill>
                <a:latin typeface="Arial"/>
                <a:cs typeface="Arial"/>
              </a:rPr>
              <a:t>observed </a:t>
            </a:r>
            <a:r>
              <a:rPr sz="1050" i="1" spc="-30" dirty="0">
                <a:solidFill>
                  <a:srgbClr val="00B050"/>
                </a:solidFill>
                <a:latin typeface="Arial"/>
                <a:cs typeface="Arial"/>
              </a:rPr>
              <a:t>sample</a:t>
            </a:r>
            <a:r>
              <a:rPr sz="1050" i="1" spc="7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050" i="1" spc="-60" dirty="0" smtClean="0">
                <a:solidFill>
                  <a:srgbClr val="00B050"/>
                </a:solidFill>
                <a:latin typeface="Arial"/>
                <a:cs typeface="Arial"/>
              </a:rPr>
              <a:t>size</a:t>
            </a:r>
            <a:r>
              <a:rPr lang="en-US" sz="1050" i="1" spc="-60" dirty="0" smtClean="0">
                <a:solidFill>
                  <a:srgbClr val="00B050"/>
                </a:solidFill>
                <a:latin typeface="Arial"/>
                <a:cs typeface="Arial"/>
              </a:rPr>
              <a:t>=144</a:t>
            </a:r>
            <a:r>
              <a:rPr sz="1050" i="1" spc="-60" dirty="0" smtClean="0">
                <a:solidFill>
                  <a:srgbClr val="00B050"/>
                </a:solidFill>
                <a:latin typeface="Arial"/>
                <a:cs typeface="Arial"/>
              </a:rPr>
              <a:t>)</a:t>
            </a:r>
            <a:endParaRPr sz="1050" i="1" dirty="0">
              <a:solidFill>
                <a:srgbClr val="00B050"/>
              </a:solidFill>
              <a:latin typeface="Arial"/>
              <a:cs typeface="Arial"/>
            </a:endParaRPr>
          </a:p>
          <a:p>
            <a:pPr marL="194310" marR="176530" indent="-182245">
              <a:lnSpc>
                <a:spcPct val="100000"/>
              </a:lnSpc>
              <a:spcBef>
                <a:spcPts val="310"/>
              </a:spcBef>
            </a:pPr>
            <a:r>
              <a:rPr sz="1000" i="1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050" i="1" spc="-30" dirty="0">
                <a:solidFill>
                  <a:srgbClr val="00B050"/>
                </a:solidFill>
                <a:latin typeface="Arial"/>
                <a:cs typeface="Arial"/>
              </a:rPr>
              <a:t>Calculate </a:t>
            </a:r>
            <a:r>
              <a:rPr sz="1050" i="1" spc="-140" dirty="0">
                <a:solidFill>
                  <a:srgbClr val="00B050"/>
                </a:solidFill>
                <a:latin typeface="Times New Roman"/>
                <a:cs typeface="Times New Roman"/>
              </a:rPr>
              <a:t>p</a:t>
            </a:r>
            <a:r>
              <a:rPr sz="1050" i="1" spc="-140" dirty="0">
                <a:solidFill>
                  <a:srgbClr val="00B050"/>
                </a:solidFill>
                <a:latin typeface="Arial"/>
                <a:cs typeface="Arial"/>
              </a:rPr>
              <a:t>ˆ,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the </a:t>
            </a:r>
            <a:r>
              <a:rPr sz="1050" i="1" spc="-15" dirty="0">
                <a:solidFill>
                  <a:srgbClr val="00B050"/>
                </a:solidFill>
                <a:latin typeface="Arial"/>
                <a:cs typeface="Arial"/>
              </a:rPr>
              <a:t>proportion of </a:t>
            </a:r>
            <a:r>
              <a:rPr sz="1050" i="1" spc="-35" dirty="0">
                <a:solidFill>
                  <a:srgbClr val="00B050"/>
                </a:solidFill>
                <a:latin typeface="Arial"/>
                <a:cs typeface="Arial"/>
              </a:rPr>
              <a:t>greens </a:t>
            </a:r>
            <a:r>
              <a:rPr sz="1050" i="1" spc="-40" dirty="0">
                <a:solidFill>
                  <a:srgbClr val="00B050"/>
                </a:solidFill>
                <a:latin typeface="Arial"/>
                <a:cs typeface="Arial"/>
              </a:rPr>
              <a:t>(successes) in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the  random </a:t>
            </a:r>
            <a:r>
              <a:rPr sz="1050" i="1" spc="-30" dirty="0">
                <a:solidFill>
                  <a:srgbClr val="00B050"/>
                </a:solidFill>
                <a:latin typeface="Arial"/>
                <a:cs typeface="Arial"/>
              </a:rPr>
              <a:t>sample </a:t>
            </a:r>
            <a:r>
              <a:rPr sz="1050" i="1" spc="-15" dirty="0">
                <a:solidFill>
                  <a:srgbClr val="00B050"/>
                </a:solidFill>
                <a:latin typeface="Arial"/>
                <a:cs typeface="Arial"/>
              </a:rPr>
              <a:t>of </a:t>
            </a:r>
            <a:r>
              <a:rPr sz="1050" i="1" spc="-45" dirty="0">
                <a:solidFill>
                  <a:srgbClr val="00B050"/>
                </a:solidFill>
                <a:latin typeface="Arial"/>
                <a:cs typeface="Arial"/>
              </a:rPr>
              <a:t>size </a:t>
            </a:r>
            <a:r>
              <a:rPr sz="1050" i="1" spc="25" dirty="0" smtClean="0">
                <a:solidFill>
                  <a:srgbClr val="00B050"/>
                </a:solidFill>
                <a:latin typeface="Times New Roman"/>
                <a:cs typeface="Times New Roman"/>
              </a:rPr>
              <a:t>n</a:t>
            </a:r>
            <a:r>
              <a:rPr lang="en-US" sz="1050" i="1" spc="25" dirty="0" smtClean="0">
                <a:solidFill>
                  <a:srgbClr val="00B050"/>
                </a:solidFill>
                <a:latin typeface="Times New Roman"/>
                <a:cs typeface="Times New Roman"/>
              </a:rPr>
              <a:t>=144</a:t>
            </a:r>
            <a:r>
              <a:rPr sz="1050" i="1" spc="25" dirty="0" smtClean="0">
                <a:solidFill>
                  <a:srgbClr val="00B050"/>
                </a:solidFill>
                <a:latin typeface="Arial"/>
                <a:cs typeface="Arial"/>
              </a:rPr>
              <a:t>,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record </a:t>
            </a:r>
            <a:r>
              <a:rPr sz="1050" i="1" spc="-25" dirty="0">
                <a:solidFill>
                  <a:srgbClr val="00B050"/>
                </a:solidFill>
                <a:latin typeface="Arial"/>
                <a:cs typeface="Arial"/>
              </a:rPr>
              <a:t>this</a:t>
            </a:r>
            <a:r>
              <a:rPr sz="1050" i="1" spc="10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050" i="1" spc="-40" dirty="0">
                <a:solidFill>
                  <a:srgbClr val="00B050"/>
                </a:solidFill>
                <a:latin typeface="Arial"/>
                <a:cs typeface="Arial"/>
              </a:rPr>
              <a:t>value.</a:t>
            </a:r>
            <a:endParaRPr sz="1050" i="1" dirty="0">
              <a:solidFill>
                <a:srgbClr val="00B05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000" i="1" dirty="0">
                <a:solidFill>
                  <a:srgbClr val="00B050"/>
                </a:solidFill>
                <a:latin typeface="DejaVu Serif"/>
                <a:cs typeface="DejaVu Serif"/>
              </a:rPr>
              <a:t>▶ </a:t>
            </a:r>
            <a:r>
              <a:rPr sz="1050" i="1" spc="-35" dirty="0">
                <a:solidFill>
                  <a:srgbClr val="00B050"/>
                </a:solidFill>
                <a:latin typeface="Arial"/>
                <a:cs typeface="Arial"/>
              </a:rPr>
              <a:t>Repeat many</a:t>
            </a:r>
            <a:r>
              <a:rPr sz="1050" i="1" spc="-8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1050" i="1" spc="-20" dirty="0">
                <a:solidFill>
                  <a:srgbClr val="00B050"/>
                </a:solidFill>
                <a:latin typeface="Arial"/>
                <a:cs typeface="Arial"/>
              </a:rPr>
              <a:t>times</a:t>
            </a:r>
            <a:r>
              <a:rPr sz="1050" i="1" spc="-20" dirty="0" smtClean="0">
                <a:solidFill>
                  <a:srgbClr val="00B050"/>
                </a:solidFill>
                <a:latin typeface="Arial"/>
                <a:cs typeface="Arial"/>
              </a:rPr>
              <a:t>.</a:t>
            </a:r>
            <a:endParaRPr lang="en-US" sz="1050" i="1" spc="-20" dirty="0" smtClean="0">
              <a:solidFill>
                <a:srgbClr val="00B050"/>
              </a:solidFill>
              <a:latin typeface="Arial"/>
              <a:cs typeface="Arial"/>
            </a:endParaRPr>
          </a:p>
          <a:p>
            <a:pPr marL="12700">
              <a:spcBef>
                <a:spcPts val="305"/>
              </a:spcBef>
            </a:pPr>
            <a:r>
              <a:rPr lang="en-US" sz="1000" dirty="0" smtClean="0">
                <a:solidFill>
                  <a:srgbClr val="7030A0"/>
                </a:solidFill>
                <a:latin typeface="DejaVu Serif"/>
                <a:cs typeface="DejaVu Serif"/>
              </a:rPr>
              <a:t>▶ </a:t>
            </a:r>
            <a:r>
              <a:rPr lang="en-US" sz="1050" spc="-30" dirty="0" smtClean="0">
                <a:solidFill>
                  <a:srgbClr val="7030A0"/>
                </a:solidFill>
                <a:latin typeface="Arial"/>
                <a:cs typeface="Arial"/>
              </a:rPr>
              <a:t>Calculate </a:t>
            </a:r>
            <a:r>
              <a:rPr lang="en-US" sz="1050" spc="-20" dirty="0" smtClean="0">
                <a:solidFill>
                  <a:srgbClr val="7030A0"/>
                </a:solidFill>
                <a:latin typeface="Arial"/>
                <a:cs typeface="Arial"/>
              </a:rPr>
              <a:t>the </a:t>
            </a:r>
            <a:r>
              <a:rPr lang="en-US" sz="1050" spc="-15" dirty="0" smtClean="0">
                <a:solidFill>
                  <a:srgbClr val="7030A0"/>
                </a:solidFill>
                <a:latin typeface="Arial"/>
                <a:cs typeface="Arial"/>
              </a:rPr>
              <a:t>proportion of </a:t>
            </a:r>
            <a:r>
              <a:rPr lang="en-US" sz="1050" spc="-30" dirty="0" smtClean="0">
                <a:solidFill>
                  <a:srgbClr val="7030A0"/>
                </a:solidFill>
                <a:latin typeface="Arial"/>
                <a:cs typeface="Arial"/>
              </a:rPr>
              <a:t>simulations </a:t>
            </a:r>
            <a:r>
              <a:rPr lang="en-US" sz="1050" spc="-35" dirty="0" smtClean="0">
                <a:solidFill>
                  <a:srgbClr val="7030A0"/>
                </a:solidFill>
                <a:latin typeface="Arial"/>
                <a:cs typeface="Arial"/>
              </a:rPr>
              <a:t>where </a:t>
            </a:r>
            <a:r>
              <a:rPr lang="en-US" sz="1050" i="1" spc="-210" dirty="0" smtClean="0">
                <a:solidFill>
                  <a:srgbClr val="7030A0"/>
                </a:solidFill>
                <a:latin typeface="Times New Roman"/>
                <a:cs typeface="Times New Roman"/>
              </a:rPr>
              <a:t>p</a:t>
            </a:r>
            <a:r>
              <a:rPr lang="en-US" sz="1050" spc="-210" dirty="0" smtClean="0">
                <a:solidFill>
                  <a:srgbClr val="7030A0"/>
                </a:solidFill>
                <a:latin typeface="Arial"/>
                <a:cs typeface="Arial"/>
              </a:rPr>
              <a:t>ˆ     </a:t>
            </a:r>
            <a:r>
              <a:rPr lang="en-US" sz="1050" spc="-40" dirty="0" smtClean="0">
                <a:solidFill>
                  <a:srgbClr val="7030A0"/>
                </a:solidFill>
                <a:latin typeface="Arial"/>
                <a:cs typeface="Arial"/>
              </a:rPr>
              <a:t>is </a:t>
            </a:r>
            <a:r>
              <a:rPr lang="en-US" sz="1050" spc="-15" dirty="0" smtClean="0">
                <a:solidFill>
                  <a:srgbClr val="C00000"/>
                </a:solidFill>
                <a:latin typeface="Arial"/>
                <a:cs typeface="Arial"/>
              </a:rPr>
              <a:t>at </a:t>
            </a:r>
            <a:r>
              <a:rPr lang="en-US" sz="1050" spc="-35" dirty="0" smtClean="0">
                <a:solidFill>
                  <a:srgbClr val="C00000"/>
                </a:solidFill>
                <a:latin typeface="Arial"/>
                <a:cs typeface="Arial"/>
              </a:rPr>
              <a:t>least  </a:t>
            </a:r>
            <a:r>
              <a:rPr lang="en-US" sz="1050" spc="-40" dirty="0" smtClean="0">
                <a:solidFill>
                  <a:srgbClr val="C00000"/>
                </a:solidFill>
                <a:latin typeface="Arial"/>
                <a:cs typeface="Arial"/>
              </a:rPr>
              <a:t>as </a:t>
            </a:r>
            <a:r>
              <a:rPr lang="en-US" sz="1050" spc="-30" dirty="0" smtClean="0">
                <a:solidFill>
                  <a:srgbClr val="C00000"/>
                </a:solidFill>
                <a:latin typeface="Arial"/>
                <a:cs typeface="Arial"/>
              </a:rPr>
              <a:t>different</a:t>
            </a:r>
            <a:r>
              <a:rPr lang="en-US" sz="1050" spc="-30" dirty="0" smtClean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1050" spc="-25" dirty="0" smtClean="0">
                <a:solidFill>
                  <a:srgbClr val="7030A0"/>
                </a:solidFill>
                <a:latin typeface="Arial"/>
                <a:cs typeface="Arial"/>
              </a:rPr>
              <a:t>from </a:t>
            </a:r>
            <a:r>
              <a:rPr lang="en-US" sz="1050" spc="-5" dirty="0" smtClean="0">
                <a:solidFill>
                  <a:srgbClr val="FFC000"/>
                </a:solidFill>
                <a:latin typeface="Arial"/>
                <a:cs typeface="Arial"/>
              </a:rPr>
              <a:t>0.08 (null value)</a:t>
            </a:r>
            <a:r>
              <a:rPr lang="en-US" sz="1050" spc="-5" dirty="0" smtClean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1050" spc="-40" dirty="0" smtClean="0">
                <a:solidFill>
                  <a:srgbClr val="7030A0"/>
                </a:solidFill>
                <a:latin typeface="Arial"/>
                <a:cs typeface="Arial"/>
              </a:rPr>
              <a:t>as</a:t>
            </a:r>
            <a:r>
              <a:rPr lang="en-US" sz="1050" u="sng" spc="-40" dirty="0" smtClean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1050" u="sng" spc="-20" dirty="0" smtClean="0">
                <a:solidFill>
                  <a:srgbClr val="7030A0"/>
                </a:solidFill>
                <a:latin typeface="Arial"/>
                <a:cs typeface="Arial"/>
              </a:rPr>
              <a:t>the </a:t>
            </a:r>
            <a:r>
              <a:rPr lang="en-US" sz="1050" u="sng" spc="-25" dirty="0" smtClean="0">
                <a:solidFill>
                  <a:srgbClr val="7030A0"/>
                </a:solidFill>
                <a:latin typeface="Arial"/>
                <a:cs typeface="Arial"/>
              </a:rPr>
              <a:t>observed </a:t>
            </a:r>
            <a:r>
              <a:rPr lang="en-US" sz="1050" u="sng" spc="-30" dirty="0" smtClean="0">
                <a:solidFill>
                  <a:srgbClr val="7030A0"/>
                </a:solidFill>
                <a:latin typeface="Arial"/>
                <a:cs typeface="Arial"/>
              </a:rPr>
              <a:t>sample</a:t>
            </a:r>
            <a:r>
              <a:rPr lang="en-US" sz="1050" u="sng" spc="180" dirty="0" smtClean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1050" u="sng" spc="-10" dirty="0" smtClean="0">
                <a:solidFill>
                  <a:srgbClr val="7030A0"/>
                </a:solidFill>
                <a:latin typeface="Arial"/>
                <a:cs typeface="Arial"/>
              </a:rPr>
              <a:t>proportion</a:t>
            </a:r>
            <a:r>
              <a:rPr lang="en-US" sz="1050" spc="-10" dirty="0" smtClean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1050" dirty="0" smtClean="0">
              <a:solidFill>
                <a:srgbClr val="7030A0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endParaRPr sz="1050" i="1" dirty="0">
              <a:solidFill>
                <a:srgbClr val="00B05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3048096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2912" y="160528"/>
            <a:ext cx="4222115" cy="204470"/>
          </a:xfrm>
          <a:custGeom>
            <a:avLst/>
            <a:gdLst/>
            <a:ahLst/>
            <a:cxnLst/>
            <a:rect l="l" t="t" r="r" b="b"/>
            <a:pathLst>
              <a:path w="4222115" h="204470">
                <a:moveTo>
                  <a:pt x="0" y="204089"/>
                </a:moveTo>
                <a:lnTo>
                  <a:pt x="4222115" y="204089"/>
                </a:lnTo>
                <a:lnTo>
                  <a:pt x="4222115" y="0"/>
                </a:lnTo>
                <a:lnTo>
                  <a:pt x="0" y="0"/>
                </a:lnTo>
                <a:lnTo>
                  <a:pt x="0" y="204089"/>
                </a:lnTo>
                <a:close/>
              </a:path>
            </a:pathLst>
          </a:custGeom>
          <a:solidFill>
            <a:srgbClr val="9AB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2912" y="364617"/>
            <a:ext cx="4222115" cy="451358"/>
          </a:xfrm>
          <a:custGeom>
            <a:avLst/>
            <a:gdLst/>
            <a:ahLst/>
            <a:cxnLst/>
            <a:rect l="l" t="t" r="r" b="b"/>
            <a:pathLst>
              <a:path w="4222115" h="1192530">
                <a:moveTo>
                  <a:pt x="0" y="1192021"/>
                </a:moveTo>
                <a:lnTo>
                  <a:pt x="4222115" y="1192021"/>
                </a:lnTo>
                <a:lnTo>
                  <a:pt x="4222115" y="0"/>
                </a:lnTo>
                <a:lnTo>
                  <a:pt x="0" y="0"/>
                </a:lnTo>
                <a:lnTo>
                  <a:pt x="0" y="1192021"/>
                </a:lnTo>
                <a:close/>
              </a:path>
            </a:pathLst>
          </a:custGeom>
          <a:solidFill>
            <a:srgbClr val="D6E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9234" y="125712"/>
            <a:ext cx="4120515" cy="863698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475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 dirty="0">
              <a:latin typeface="Arial"/>
              <a:cs typeface="Arial"/>
            </a:endParaRPr>
          </a:p>
          <a:p>
            <a:pPr marL="23495" marR="5080">
              <a:lnSpc>
                <a:spcPct val="100000"/>
              </a:lnSpc>
              <a:spcBef>
                <a:spcPts val="450"/>
              </a:spcBef>
            </a:pPr>
            <a:r>
              <a:rPr lang="en-US" sz="1200" spc="-50" dirty="0" smtClean="0">
                <a:latin typeface="Arial"/>
                <a:cs typeface="Arial"/>
              </a:rPr>
              <a:t>What would we expect this randomization distribution to be centered at?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76650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42638" y="77907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6000" y="907520"/>
            <a:ext cx="4075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1200" dirty="0" smtClean="0"/>
              <a:t>0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1200" dirty="0" smtClean="0"/>
              <a:t>0.08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1200" dirty="0" smtClean="0"/>
              <a:t>the proportion of vegans/vegetarians in this class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1200" dirty="0" smtClean="0"/>
              <a:t>Some number higher than 0.08.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2726001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2912" y="160528"/>
            <a:ext cx="4222115" cy="204470"/>
          </a:xfrm>
          <a:custGeom>
            <a:avLst/>
            <a:gdLst/>
            <a:ahLst/>
            <a:cxnLst/>
            <a:rect l="l" t="t" r="r" b="b"/>
            <a:pathLst>
              <a:path w="4222115" h="204470">
                <a:moveTo>
                  <a:pt x="0" y="204089"/>
                </a:moveTo>
                <a:lnTo>
                  <a:pt x="4222115" y="204089"/>
                </a:lnTo>
                <a:lnTo>
                  <a:pt x="4222115" y="0"/>
                </a:lnTo>
                <a:lnTo>
                  <a:pt x="0" y="0"/>
                </a:lnTo>
                <a:lnTo>
                  <a:pt x="0" y="204089"/>
                </a:lnTo>
                <a:close/>
              </a:path>
            </a:pathLst>
          </a:custGeom>
          <a:solidFill>
            <a:srgbClr val="9AB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2912" y="364617"/>
            <a:ext cx="4222115" cy="451358"/>
          </a:xfrm>
          <a:custGeom>
            <a:avLst/>
            <a:gdLst/>
            <a:ahLst/>
            <a:cxnLst/>
            <a:rect l="l" t="t" r="r" b="b"/>
            <a:pathLst>
              <a:path w="4222115" h="1192530">
                <a:moveTo>
                  <a:pt x="0" y="1192021"/>
                </a:moveTo>
                <a:lnTo>
                  <a:pt x="4222115" y="1192021"/>
                </a:lnTo>
                <a:lnTo>
                  <a:pt x="4222115" y="0"/>
                </a:lnTo>
                <a:lnTo>
                  <a:pt x="0" y="0"/>
                </a:lnTo>
                <a:lnTo>
                  <a:pt x="0" y="1192021"/>
                </a:lnTo>
                <a:close/>
              </a:path>
            </a:pathLst>
          </a:custGeom>
          <a:solidFill>
            <a:srgbClr val="D6E2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9234" y="125712"/>
            <a:ext cx="4120515" cy="863698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475"/>
              </a:spcBef>
            </a:pPr>
            <a:r>
              <a:rPr sz="1000" dirty="0">
                <a:solidFill>
                  <a:srgbClr val="1A2E3D"/>
                </a:solidFill>
                <a:latin typeface="Arial"/>
                <a:cs typeface="Arial"/>
              </a:rPr>
              <a:t>Clicker</a:t>
            </a:r>
            <a:r>
              <a:rPr sz="1000" spc="-5" dirty="0">
                <a:solidFill>
                  <a:srgbClr val="1A2E3D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1A2E3D"/>
                </a:solidFill>
                <a:latin typeface="Arial"/>
                <a:cs typeface="Arial"/>
              </a:rPr>
              <a:t>question</a:t>
            </a:r>
            <a:endParaRPr sz="1000" dirty="0">
              <a:latin typeface="Arial"/>
              <a:cs typeface="Arial"/>
            </a:endParaRPr>
          </a:p>
          <a:p>
            <a:pPr marL="23495" marR="5080">
              <a:lnSpc>
                <a:spcPct val="100000"/>
              </a:lnSpc>
              <a:spcBef>
                <a:spcPts val="450"/>
              </a:spcBef>
            </a:pPr>
            <a:r>
              <a:rPr lang="en-US" sz="1200" spc="-50" dirty="0" smtClean="0">
                <a:latin typeface="Arial"/>
                <a:cs typeface="Arial"/>
              </a:rPr>
              <a:t>What would we expect this randomization distribution to be centered at?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76650" y="7790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942638" y="77907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6000" y="907520"/>
            <a:ext cx="4075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en-US" sz="1200" dirty="0" smtClean="0"/>
              <a:t>0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1200" b="1" i="1" dirty="0" smtClean="0">
                <a:solidFill>
                  <a:srgbClr val="FFC000"/>
                </a:solidFill>
              </a:rPr>
              <a:t>0.08 – The null value.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1200" dirty="0" smtClean="0"/>
              <a:t>the proportion of vegans/vegetarians in this class</a:t>
            </a:r>
          </a:p>
          <a:p>
            <a:pPr marL="342900" indent="-342900">
              <a:buFont typeface="+mj-lt"/>
              <a:buAutoNum type="alphaLcParenR"/>
            </a:pPr>
            <a:r>
              <a:rPr lang="en-US" sz="1200" dirty="0" smtClean="0"/>
              <a:t>Some number higher than 0.08.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5153625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730" y="1551519"/>
            <a:ext cx="2847352" cy="1871766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324225">
              <a:lnSpc>
                <a:spcPct val="100000"/>
              </a:lnSpc>
              <a:spcBef>
                <a:spcPts val="135"/>
              </a:spcBef>
            </a:pPr>
            <a:r>
              <a:rPr spc="15" dirty="0"/>
              <a:t>Simulate </a:t>
            </a:r>
            <a:r>
              <a:rPr spc="35" dirty="0"/>
              <a:t>by</a:t>
            </a:r>
            <a:r>
              <a:rPr spc="-55" dirty="0"/>
              <a:t> </a:t>
            </a:r>
            <a:r>
              <a:rPr spc="25" dirty="0"/>
              <a:t>hand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374" y="1658878"/>
            <a:ext cx="40171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Example:</a:t>
            </a:r>
            <a:endParaRPr lang="en-US" sz="1100" b="1" dirty="0"/>
          </a:p>
        </p:txBody>
      </p:sp>
      <p:sp>
        <p:nvSpPr>
          <p:cNvPr id="4" name="Rectangle 3"/>
          <p:cNvSpPr/>
          <p:nvPr/>
        </p:nvSpPr>
        <p:spPr>
          <a:xfrm>
            <a:off x="79374" y="2711616"/>
            <a:ext cx="666750" cy="3048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45925" y="2340442"/>
            <a:ext cx="533400" cy="3048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7789" y="2027847"/>
            <a:ext cx="9880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7030A0"/>
                </a:solidFill>
              </a:rPr>
              <a:t>P-value</a:t>
            </a:r>
            <a:r>
              <a:rPr lang="en-US" sz="1000" dirty="0" smtClean="0">
                <a:solidFill>
                  <a:srgbClr val="7030A0"/>
                </a:solidFill>
              </a:rPr>
              <a:t>=</a:t>
            </a:r>
            <a:endParaRPr lang="en-US" sz="1000" dirty="0">
              <a:solidFill>
                <a:srgbClr val="7030A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6" name="Rectangle 5"/>
          <p:cNvSpPr/>
          <p:nvPr/>
        </p:nvSpPr>
        <p:spPr>
          <a:xfrm>
            <a:off x="2457450" y="3101975"/>
            <a:ext cx="304800" cy="15240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842331" y="1504990"/>
            <a:ext cx="1345240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>
                <a:solidFill>
                  <a:srgbClr val="00B050"/>
                </a:solidFill>
              </a:rPr>
              <a:t>50 simulated sample </a:t>
            </a:r>
          </a:p>
          <a:p>
            <a:r>
              <a:rPr lang="en-US" sz="1050" dirty="0" smtClean="0">
                <a:solidFill>
                  <a:srgbClr val="00B050"/>
                </a:solidFill>
              </a:rPr>
              <a:t>proportions</a:t>
            </a:r>
            <a:endParaRPr lang="en-US" sz="1050" dirty="0"/>
          </a:p>
        </p:txBody>
      </p:sp>
      <p:sp>
        <p:nvSpPr>
          <p:cNvPr id="17" name="TextBox 16"/>
          <p:cNvSpPr txBox="1"/>
          <p:nvPr/>
        </p:nvSpPr>
        <p:spPr>
          <a:xfrm>
            <a:off x="106679" y="43570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C000"/>
                </a:solidFill>
              </a:rPr>
              <a:t>Ho: </a:t>
            </a:r>
            <a:r>
              <a:rPr lang="en-US" sz="1400" dirty="0">
                <a:solidFill>
                  <a:srgbClr val="FFC000"/>
                </a:solidFill>
              </a:rPr>
              <a:t>p=0.08 </a:t>
            </a:r>
            <a:endParaRPr lang="en-US" sz="1400" dirty="0" smtClean="0">
              <a:solidFill>
                <a:srgbClr val="FFC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Ha: p≠0.08</a:t>
            </a:r>
            <a:endParaRPr lang="en-US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151051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42715">
              <a:lnSpc>
                <a:spcPct val="100000"/>
              </a:lnSpc>
              <a:spcBef>
                <a:spcPts val="135"/>
              </a:spcBef>
            </a:pPr>
            <a:r>
              <a:rPr dirty="0"/>
              <a:t>HT </a:t>
            </a:r>
            <a:r>
              <a:rPr spc="10" dirty="0"/>
              <a:t>in</a:t>
            </a:r>
            <a:r>
              <a:rPr spc="-50" dirty="0"/>
              <a:t> </a:t>
            </a:r>
            <a:r>
              <a:rPr spc="-15"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5524" y="485394"/>
            <a:ext cx="4097020" cy="1163320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40005" marR="1898650">
              <a:lnSpc>
                <a:spcPts val="950"/>
              </a:lnSpc>
              <a:spcBef>
                <a:spcPts val="220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n_veg = </a:t>
            </a:r>
            <a:r>
              <a:rPr lang="en-US" sz="800" spc="-60" dirty="0" smtClean="0">
                <a:solidFill>
                  <a:srgbClr val="0000FF"/>
                </a:solidFill>
                <a:latin typeface="Courier New"/>
                <a:cs typeface="Courier New"/>
              </a:rPr>
              <a:t># of veg’s in class</a:t>
            </a:r>
          </a:p>
          <a:p>
            <a:pPr marL="40005" marR="1898650">
              <a:lnSpc>
                <a:spcPts val="950"/>
              </a:lnSpc>
              <a:spcBef>
                <a:spcPts val="220"/>
              </a:spcBef>
            </a:pPr>
            <a:r>
              <a:rPr sz="800" spc="-60" dirty="0" err="1" smtClean="0">
                <a:solidFill>
                  <a:srgbClr val="0000FF"/>
                </a:solidFill>
                <a:latin typeface="Courier New"/>
                <a:cs typeface="Courier New"/>
              </a:rPr>
              <a:t>n_nonveg</a:t>
            </a:r>
            <a:r>
              <a:rPr sz="800" spc="-60" dirty="0" smtClean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= </a:t>
            </a:r>
            <a:r>
              <a:rPr lang="en-US" sz="800" spc="-60" dirty="0" smtClean="0">
                <a:solidFill>
                  <a:srgbClr val="0000FF"/>
                </a:solidFill>
                <a:latin typeface="Courier New"/>
                <a:cs typeface="Courier New"/>
              </a:rPr>
              <a:t># of </a:t>
            </a:r>
            <a:r>
              <a:rPr lang="en-US" sz="800" spc="-60" dirty="0" err="1" smtClean="0">
                <a:solidFill>
                  <a:srgbClr val="0000FF"/>
                </a:solidFill>
                <a:latin typeface="Courier New"/>
                <a:cs typeface="Courier New"/>
              </a:rPr>
              <a:t>nonveg’s</a:t>
            </a:r>
            <a:r>
              <a:rPr lang="en-US" sz="800" spc="-60" dirty="0" smtClean="0">
                <a:solidFill>
                  <a:srgbClr val="0000FF"/>
                </a:solidFill>
                <a:latin typeface="Courier New"/>
                <a:cs typeface="Courier New"/>
              </a:rPr>
              <a:t> in class</a:t>
            </a:r>
            <a:endParaRPr sz="800" dirty="0">
              <a:latin typeface="Courier New"/>
              <a:cs typeface="Courier New"/>
            </a:endParaRPr>
          </a:p>
          <a:p>
            <a:pPr marL="40005" marR="393700">
              <a:lnSpc>
                <a:spcPts val="1889"/>
              </a:lnSpc>
              <a:spcBef>
                <a:spcPts val="190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sta101 = data.frame(veg = c(rep("yes", n_veg), rep("no", n_nonveg)))  inference(y = veg, data = sta101, success =</a:t>
            </a:r>
            <a:r>
              <a:rPr sz="800" spc="-55" dirty="0">
                <a:solidFill>
                  <a:srgbClr val="0000FF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"yes",</a:t>
            </a:r>
            <a:endParaRPr sz="800" dirty="0">
              <a:latin typeface="Courier New"/>
              <a:cs typeface="Courier New"/>
            </a:endParaRPr>
          </a:p>
          <a:p>
            <a:pPr marL="577850">
              <a:lnSpc>
                <a:spcPts val="725"/>
              </a:lnSpc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statistic = "proportion", type = "ht",</a:t>
            </a:r>
            <a:endParaRPr sz="800" dirty="0">
              <a:latin typeface="Courier New"/>
              <a:cs typeface="Courier New"/>
            </a:endParaRPr>
          </a:p>
          <a:p>
            <a:pPr marL="577850" marR="1468755">
              <a:lnSpc>
                <a:spcPts val="950"/>
              </a:lnSpc>
              <a:spcBef>
                <a:spcPts val="30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null = 0.08, alternative = "twosided",  </a:t>
            </a:r>
            <a:r>
              <a:rPr sz="800" spc="-60" dirty="0">
                <a:solidFill>
                  <a:srgbClr val="C00000"/>
                </a:solidFill>
                <a:latin typeface="Courier New"/>
                <a:cs typeface="Courier New"/>
              </a:rPr>
              <a:t>method =</a:t>
            </a:r>
            <a:r>
              <a:rPr sz="800" spc="-65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C00000"/>
                </a:solidFill>
                <a:latin typeface="Courier New"/>
                <a:cs typeface="Courier New"/>
              </a:rPr>
              <a:t>"simulation")</a:t>
            </a:r>
            <a:endParaRPr sz="800" dirty="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4" name="Rectangle 3"/>
          <p:cNvSpPr/>
          <p:nvPr/>
        </p:nvSpPr>
        <p:spPr>
          <a:xfrm>
            <a:off x="553386" y="-2099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🖳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963035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O</a:t>
            </a:r>
            <a:r>
              <a:rPr spc="20" dirty="0"/>
              <a:t>u</a:t>
            </a:r>
            <a:r>
              <a:rPr spc="50" dirty="0"/>
              <a:t>t</a:t>
            </a:r>
            <a:r>
              <a:rPr spc="5" dirty="0"/>
              <a:t>l</a:t>
            </a:r>
            <a:r>
              <a:rPr spc="10" dirty="0"/>
              <a:t>in</a:t>
            </a:r>
            <a:r>
              <a:rPr spc="-5" dirty="0"/>
              <a:t>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849" y="381530"/>
            <a:ext cx="396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✋Let’s create a </a:t>
            </a:r>
            <a:r>
              <a:rPr lang="en-US" sz="2000" dirty="0" smtClean="0">
                <a:solidFill>
                  <a:srgbClr val="C00000"/>
                </a:solidFill>
              </a:rPr>
              <a:t>bootstrap confidence interval</a:t>
            </a:r>
            <a:r>
              <a:rPr lang="en-US" sz="2000" dirty="0" smtClean="0"/>
              <a:t> for </a:t>
            </a:r>
            <a:r>
              <a:rPr lang="en-US" sz="2000" i="1" dirty="0" smtClean="0"/>
              <a:t>p</a:t>
            </a:r>
            <a:r>
              <a:rPr lang="en-US" sz="2000" b="1" i="1" dirty="0" smtClean="0"/>
              <a:t> </a:t>
            </a:r>
            <a:r>
              <a:rPr lang="en-US" sz="2000" dirty="0" smtClean="0"/>
              <a:t>(the proportion of Duke students that are vegetarian/vegan).</a:t>
            </a:r>
            <a:endParaRPr lang="en-US" sz="2000" dirty="0"/>
          </a:p>
        </p:txBody>
      </p:sp>
      <p:pic>
        <p:nvPicPr>
          <p:cNvPr id="6" name="Picture 2" descr="Woman Carrying Basket of Fruits and Vegetabl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2005873"/>
            <a:ext cx="1936768" cy="1228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163917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8185" y="57937"/>
            <a:ext cx="25241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5" dirty="0"/>
              <a:t>Bootstrap </a:t>
            </a:r>
            <a:r>
              <a:rPr spc="10" dirty="0"/>
              <a:t>interval </a:t>
            </a:r>
            <a:r>
              <a:rPr spc="25" dirty="0"/>
              <a:t>for </a:t>
            </a:r>
            <a:r>
              <a:rPr spc="-5" dirty="0"/>
              <a:t>a </a:t>
            </a:r>
            <a:r>
              <a:rPr spc="15" dirty="0"/>
              <a:t>single</a:t>
            </a:r>
            <a:r>
              <a:rPr spc="-40" dirty="0"/>
              <a:t> </a:t>
            </a:r>
            <a:r>
              <a:rPr spc="30" dirty="0"/>
              <a:t>proportion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0373" y="434975"/>
            <a:ext cx="4222115" cy="64198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374650">
              <a:lnSpc>
                <a:spcPct val="100000"/>
              </a:lnSpc>
              <a:spcBef>
                <a:spcPts val="240"/>
              </a:spcBef>
            </a:pP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How would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simulation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scheme change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spc="-5" dirty="0">
                <a:solidFill>
                  <a:srgbClr val="0E3652"/>
                </a:solidFill>
                <a:latin typeface="Arial"/>
                <a:cs typeface="Arial"/>
              </a:rPr>
              <a:t>bootstrap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interval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for the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proportion of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Duke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students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who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are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vegetarians?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</p:spTree>
    <p:extLst>
      <p:ext uri="{BB962C8B-B14F-4D97-AF65-F5344CB8AC3E}">
        <p14:creationId xmlns:p14="http://schemas.microsoft.com/office/powerpoint/2010/main" val="422836938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8185" y="57937"/>
            <a:ext cx="25241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5" dirty="0"/>
              <a:t>Bootstrap </a:t>
            </a:r>
            <a:r>
              <a:rPr spc="10" dirty="0"/>
              <a:t>interval </a:t>
            </a:r>
            <a:r>
              <a:rPr spc="25" dirty="0"/>
              <a:t>for </a:t>
            </a:r>
            <a:r>
              <a:rPr spc="-5" dirty="0"/>
              <a:t>a </a:t>
            </a:r>
            <a:r>
              <a:rPr spc="15" dirty="0"/>
              <a:t>single</a:t>
            </a:r>
            <a:r>
              <a:rPr spc="-40" dirty="0"/>
              <a:t> </a:t>
            </a:r>
            <a:r>
              <a:rPr spc="30" dirty="0"/>
              <a:t>proportion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0373" y="434975"/>
            <a:ext cx="4222115" cy="58477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374650">
              <a:lnSpc>
                <a:spcPct val="100000"/>
              </a:lnSpc>
              <a:spcBef>
                <a:spcPts val="240"/>
              </a:spcBef>
            </a:pP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How would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simulation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scheme change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u="sng" spc="-5" dirty="0" smtClean="0">
                <a:solidFill>
                  <a:srgbClr val="0E3652"/>
                </a:solidFill>
                <a:latin typeface="Arial"/>
                <a:cs typeface="Arial"/>
              </a:rPr>
              <a:t>bootstrap</a:t>
            </a:r>
            <a:r>
              <a:rPr lang="en-US" sz="1200" u="sng" spc="-5" dirty="0" smtClean="0">
                <a:solidFill>
                  <a:srgbClr val="0E3652"/>
                </a:solidFill>
                <a:latin typeface="Arial"/>
                <a:cs typeface="Arial"/>
              </a:rPr>
              <a:t> confidence</a:t>
            </a:r>
            <a:r>
              <a:rPr sz="1200" u="sng" spc="-5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u="sng" spc="-35" dirty="0">
                <a:solidFill>
                  <a:srgbClr val="0E3652"/>
                </a:solidFill>
                <a:latin typeface="Arial"/>
                <a:cs typeface="Arial"/>
              </a:rPr>
              <a:t>interval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for the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proportion of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Duke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students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who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are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vegetarians?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320230" y="1262863"/>
            <a:ext cx="3962400" cy="1718419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lang="en-US" sz="1100" u="sng" dirty="0" smtClean="0">
                <a:solidFill>
                  <a:srgbClr val="024F84"/>
                </a:solidFill>
                <a:latin typeface="DejaVu Serif"/>
                <a:cs typeface="DejaVu Serif"/>
              </a:rPr>
              <a:t>Step 1</a:t>
            </a:r>
            <a:r>
              <a:rPr lang="en-US"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: Create a Bootstrap Distribution</a:t>
            </a: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0" dirty="0" smtClean="0">
                <a:latin typeface="Arial"/>
                <a:cs typeface="Arial"/>
              </a:rPr>
              <a:t>100 </a:t>
            </a:r>
            <a:r>
              <a:rPr sz="1200" spc="-15" dirty="0">
                <a:latin typeface="Arial"/>
                <a:cs typeface="Arial"/>
              </a:rPr>
              <a:t>chips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bag: </a:t>
            </a:r>
            <a:r>
              <a:rPr sz="1200" spc="-10" dirty="0">
                <a:latin typeface="Arial"/>
                <a:cs typeface="Arial"/>
              </a:rPr>
              <a:t>8 </a:t>
            </a:r>
            <a:r>
              <a:rPr sz="1200" spc="-40" dirty="0">
                <a:latin typeface="Arial"/>
                <a:cs typeface="Arial"/>
              </a:rPr>
              <a:t>green </a:t>
            </a:r>
            <a:r>
              <a:rPr sz="1200" spc="-55" dirty="0">
                <a:latin typeface="Arial"/>
                <a:cs typeface="Arial"/>
              </a:rPr>
              <a:t>(veg), </a:t>
            </a:r>
            <a:r>
              <a:rPr sz="1200" spc="-10" dirty="0">
                <a:latin typeface="Arial"/>
                <a:cs typeface="Arial"/>
              </a:rPr>
              <a:t>92 </a:t>
            </a:r>
            <a:r>
              <a:rPr sz="1200" spc="-20" dirty="0">
                <a:latin typeface="Arial"/>
                <a:cs typeface="Arial"/>
              </a:rPr>
              <a:t>white </a:t>
            </a:r>
            <a:r>
              <a:rPr sz="1200" spc="-45" dirty="0">
                <a:latin typeface="Arial"/>
                <a:cs typeface="Arial"/>
              </a:rPr>
              <a:t>(non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45" dirty="0">
                <a:latin typeface="Arial"/>
                <a:cs typeface="Arial"/>
              </a:rPr>
              <a:t>veg).</a:t>
            </a:r>
            <a:endParaRPr sz="1200" dirty="0">
              <a:latin typeface="Arial"/>
              <a:cs typeface="Arial"/>
            </a:endParaRPr>
          </a:p>
          <a:p>
            <a:pPr marL="194310" marR="19685" indent="-182245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Sample </a:t>
            </a:r>
            <a:r>
              <a:rPr sz="1200" spc="-25" dirty="0">
                <a:latin typeface="Arial"/>
                <a:cs typeface="Arial"/>
              </a:rPr>
              <a:t>randomly </a:t>
            </a:r>
            <a:r>
              <a:rPr sz="1200" i="1" spc="55" dirty="0">
                <a:latin typeface="Times New Roman"/>
                <a:cs typeface="Times New Roman"/>
              </a:rPr>
              <a:t>n </a:t>
            </a:r>
            <a:r>
              <a:rPr sz="1200" spc="-25" dirty="0">
                <a:latin typeface="Arial"/>
                <a:cs typeface="Arial"/>
              </a:rPr>
              <a:t>times from </a:t>
            </a:r>
            <a:r>
              <a:rPr sz="1200" spc="-20" dirty="0" smtClean="0">
                <a:latin typeface="Arial"/>
                <a:cs typeface="Arial"/>
              </a:rPr>
              <a:t>the</a:t>
            </a:r>
            <a:r>
              <a:rPr lang="en-US" sz="1200" spc="-20" dirty="0" smtClean="0">
                <a:latin typeface="Arial"/>
                <a:cs typeface="Arial"/>
              </a:rPr>
              <a:t> </a:t>
            </a:r>
            <a:r>
              <a:rPr lang="en-US" sz="1200" strike="sngStrike" spc="-20" dirty="0" smtClean="0">
                <a:latin typeface="Arial"/>
                <a:cs typeface="Arial"/>
              </a:rPr>
              <a:t>bag</a:t>
            </a:r>
            <a:r>
              <a:rPr sz="1200" spc="-20" dirty="0" smtClean="0">
                <a:latin typeface="Arial"/>
                <a:cs typeface="Arial"/>
              </a:rPr>
              <a:t> </a:t>
            </a:r>
            <a:r>
              <a:rPr lang="en-US" sz="1200" spc="-15" dirty="0" smtClean="0">
                <a:solidFill>
                  <a:srgbClr val="C00000"/>
                </a:solidFill>
                <a:latin typeface="Arial"/>
                <a:cs typeface="Arial"/>
              </a:rPr>
              <a:t>original sample</a:t>
            </a:r>
            <a:r>
              <a:rPr sz="1200" spc="-15" dirty="0" smtClean="0">
                <a:latin typeface="Arial"/>
                <a:cs typeface="Arial"/>
              </a:rPr>
              <a:t>, </a:t>
            </a:r>
            <a:r>
              <a:rPr sz="1200" u="sng" spc="-10" dirty="0">
                <a:latin typeface="Arial"/>
                <a:cs typeface="Arial"/>
              </a:rPr>
              <a:t>with </a:t>
            </a:r>
            <a:r>
              <a:rPr sz="1200" u="sng" spc="-25" dirty="0">
                <a:latin typeface="Arial"/>
                <a:cs typeface="Arial"/>
              </a:rPr>
              <a:t>replacement  </a:t>
            </a:r>
            <a:r>
              <a:rPr sz="1200" spc="-30" dirty="0">
                <a:latin typeface="Arial"/>
                <a:cs typeface="Arial"/>
              </a:rPr>
              <a:t>(</a:t>
            </a:r>
            <a:r>
              <a:rPr sz="1200" i="1" spc="-30" dirty="0">
                <a:latin typeface="Times New Roman"/>
                <a:cs typeface="Times New Roman"/>
              </a:rPr>
              <a:t>n </a:t>
            </a: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25" dirty="0">
                <a:latin typeface="Arial"/>
                <a:cs typeface="Arial"/>
              </a:rPr>
              <a:t>observed </a:t>
            </a:r>
            <a:r>
              <a:rPr sz="1200" spc="-30" dirty="0">
                <a:latin typeface="Arial"/>
                <a:cs typeface="Arial"/>
              </a:rPr>
              <a:t>sample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size)</a:t>
            </a:r>
            <a:endParaRPr sz="1200" dirty="0">
              <a:latin typeface="Arial"/>
              <a:cs typeface="Arial"/>
            </a:endParaRPr>
          </a:p>
          <a:p>
            <a:pPr marL="194310" marR="176530" indent="-182245">
              <a:lnSpc>
                <a:spcPct val="100000"/>
              </a:lnSpc>
              <a:spcBef>
                <a:spcPts val="31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Calculate </a:t>
            </a:r>
            <a:r>
              <a:rPr sz="1200" i="1" spc="-140" dirty="0">
                <a:latin typeface="Times New Roman"/>
                <a:cs typeface="Times New Roman"/>
              </a:rPr>
              <a:t>p</a:t>
            </a:r>
            <a:r>
              <a:rPr sz="1200" spc="-140" dirty="0">
                <a:latin typeface="Arial"/>
                <a:cs typeface="Arial"/>
              </a:rPr>
              <a:t>ˆ,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15" dirty="0">
                <a:latin typeface="Arial"/>
                <a:cs typeface="Arial"/>
              </a:rPr>
              <a:t>proportion of </a:t>
            </a:r>
            <a:r>
              <a:rPr lang="en-US" sz="1200" spc="-15" dirty="0" smtClean="0">
                <a:solidFill>
                  <a:srgbClr val="C00000"/>
                </a:solidFill>
                <a:latin typeface="Arial"/>
                <a:cs typeface="Arial"/>
              </a:rPr>
              <a:t>vegetarians</a:t>
            </a:r>
            <a:r>
              <a:rPr lang="en-US" sz="1200" spc="-15" dirty="0" smtClean="0">
                <a:latin typeface="Arial"/>
                <a:cs typeface="Arial"/>
              </a:rPr>
              <a:t> </a:t>
            </a:r>
            <a:r>
              <a:rPr sz="1200" spc="-40" dirty="0" smtClean="0">
                <a:latin typeface="Arial"/>
                <a:cs typeface="Arial"/>
              </a:rPr>
              <a:t>(successes</a:t>
            </a:r>
            <a:r>
              <a:rPr sz="1200" spc="-40" dirty="0">
                <a:latin typeface="Arial"/>
                <a:cs typeface="Arial"/>
              </a:rPr>
              <a:t>) in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0" dirty="0" smtClean="0">
                <a:latin typeface="Arial"/>
                <a:cs typeface="Arial"/>
              </a:rPr>
              <a:t>random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45" dirty="0">
                <a:latin typeface="Arial"/>
                <a:cs typeface="Arial"/>
              </a:rPr>
              <a:t>size </a:t>
            </a:r>
            <a:r>
              <a:rPr sz="1200" i="1" spc="25" dirty="0">
                <a:latin typeface="Times New Roman"/>
                <a:cs typeface="Times New Roman"/>
              </a:rPr>
              <a:t>n</a:t>
            </a:r>
            <a:r>
              <a:rPr sz="1200" spc="25" dirty="0">
                <a:latin typeface="Arial"/>
                <a:cs typeface="Arial"/>
              </a:rPr>
              <a:t>, </a:t>
            </a:r>
            <a:r>
              <a:rPr sz="1200" spc="-20" dirty="0">
                <a:latin typeface="Arial"/>
                <a:cs typeface="Arial"/>
              </a:rPr>
              <a:t>record </a:t>
            </a:r>
            <a:r>
              <a:rPr sz="1200" spc="-25" dirty="0">
                <a:latin typeface="Arial"/>
                <a:cs typeface="Arial"/>
              </a:rPr>
              <a:t>this</a:t>
            </a:r>
            <a:r>
              <a:rPr sz="1200" spc="10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value.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Repeat many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times</a:t>
            </a:r>
            <a:r>
              <a:rPr sz="1200" spc="-20" dirty="0" smtClean="0">
                <a:latin typeface="Arial"/>
                <a:cs typeface="Arial"/>
              </a:rPr>
              <a:t>.</a:t>
            </a:r>
            <a:endParaRPr lang="en-US" sz="1200" spc="-2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endParaRPr lang="en-US" sz="1200" spc="-20" dirty="0" smtClean="0">
              <a:latin typeface="Arial"/>
              <a:cs typeface="Arial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20230" y="1637030"/>
            <a:ext cx="37338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762250" y="1654175"/>
            <a:ext cx="2286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8185" y="57937"/>
            <a:ext cx="25241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35" dirty="0"/>
              <a:t>Bootstrap </a:t>
            </a:r>
            <a:r>
              <a:rPr spc="10" dirty="0"/>
              <a:t>interval </a:t>
            </a:r>
            <a:r>
              <a:rPr spc="25" dirty="0"/>
              <a:t>for </a:t>
            </a:r>
            <a:r>
              <a:rPr spc="-5" dirty="0"/>
              <a:t>a </a:t>
            </a:r>
            <a:r>
              <a:rPr spc="15" dirty="0"/>
              <a:t>single</a:t>
            </a:r>
            <a:r>
              <a:rPr spc="-40" dirty="0"/>
              <a:t> </a:t>
            </a:r>
            <a:r>
              <a:rPr spc="30" dirty="0"/>
              <a:t>proportion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0373" y="434975"/>
            <a:ext cx="4222115" cy="584775"/>
          </a:xfrm>
          <a:prstGeom prst="rect">
            <a:avLst/>
          </a:prstGeom>
          <a:solidFill>
            <a:srgbClr val="CCDBE6"/>
          </a:solidFill>
        </p:spPr>
        <p:txBody>
          <a:bodyPr vert="horz" wrap="square" lIns="0" tIns="30480" rIns="0" bIns="0" rtlCol="0">
            <a:spAutoFit/>
          </a:bodyPr>
          <a:lstStyle/>
          <a:p>
            <a:pPr marL="59690" marR="374650">
              <a:lnSpc>
                <a:spcPct val="100000"/>
              </a:lnSpc>
              <a:spcBef>
                <a:spcPts val="240"/>
              </a:spcBef>
            </a:pP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How would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the </a:t>
            </a:r>
            <a:r>
              <a:rPr sz="1200" spc="-30" dirty="0">
                <a:solidFill>
                  <a:srgbClr val="0E3652"/>
                </a:solidFill>
                <a:latin typeface="Arial"/>
                <a:cs typeface="Arial"/>
              </a:rPr>
              <a:t>simulation </a:t>
            </a:r>
            <a:r>
              <a:rPr sz="1200" spc="-25" dirty="0">
                <a:solidFill>
                  <a:srgbClr val="0E3652"/>
                </a:solidFill>
                <a:latin typeface="Arial"/>
                <a:cs typeface="Arial"/>
              </a:rPr>
              <a:t>scheme change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for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 </a:t>
            </a:r>
            <a:r>
              <a:rPr sz="1200" u="sng" spc="-5" dirty="0" smtClean="0">
                <a:solidFill>
                  <a:srgbClr val="0E3652"/>
                </a:solidFill>
                <a:latin typeface="Arial"/>
                <a:cs typeface="Arial"/>
              </a:rPr>
              <a:t>bootstrap</a:t>
            </a:r>
            <a:r>
              <a:rPr lang="en-US" sz="1200" u="sng" spc="-5" dirty="0" smtClean="0">
                <a:solidFill>
                  <a:srgbClr val="0E3652"/>
                </a:solidFill>
                <a:latin typeface="Arial"/>
                <a:cs typeface="Arial"/>
              </a:rPr>
              <a:t> confidence</a:t>
            </a:r>
            <a:r>
              <a:rPr sz="1200" u="sng" spc="-5" dirty="0" smtClean="0">
                <a:solidFill>
                  <a:srgbClr val="0E3652"/>
                </a:solidFill>
                <a:latin typeface="Arial"/>
                <a:cs typeface="Arial"/>
              </a:rPr>
              <a:t> </a:t>
            </a:r>
            <a:r>
              <a:rPr sz="1200" u="sng" spc="-35" dirty="0">
                <a:solidFill>
                  <a:srgbClr val="0E3652"/>
                </a:solidFill>
                <a:latin typeface="Arial"/>
                <a:cs typeface="Arial"/>
              </a:rPr>
              <a:t>interval </a:t>
            </a:r>
            <a:r>
              <a:rPr sz="1200" spc="-20" dirty="0">
                <a:solidFill>
                  <a:srgbClr val="0E3652"/>
                </a:solidFill>
                <a:latin typeface="Arial"/>
                <a:cs typeface="Arial"/>
              </a:rPr>
              <a:t>for the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proportion of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Duke </a:t>
            </a:r>
            <a:r>
              <a:rPr sz="1200" spc="-15" dirty="0">
                <a:solidFill>
                  <a:srgbClr val="0E3652"/>
                </a:solidFill>
                <a:latin typeface="Arial"/>
                <a:cs typeface="Arial"/>
              </a:rPr>
              <a:t>students </a:t>
            </a:r>
            <a:r>
              <a:rPr sz="1200" spc="-10" dirty="0">
                <a:solidFill>
                  <a:srgbClr val="0E3652"/>
                </a:solidFill>
                <a:latin typeface="Arial"/>
                <a:cs typeface="Arial"/>
              </a:rPr>
              <a:t>who </a:t>
            </a:r>
            <a:r>
              <a:rPr sz="1200" spc="-50" dirty="0">
                <a:solidFill>
                  <a:srgbClr val="0E3652"/>
                </a:solidFill>
                <a:latin typeface="Arial"/>
                <a:cs typeface="Arial"/>
              </a:rPr>
              <a:t>are  </a:t>
            </a:r>
            <a:r>
              <a:rPr sz="1200" spc="-35" dirty="0">
                <a:solidFill>
                  <a:srgbClr val="0E3652"/>
                </a:solidFill>
                <a:latin typeface="Arial"/>
                <a:cs typeface="Arial"/>
              </a:rPr>
              <a:t>vegetarians?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320230" y="1262863"/>
            <a:ext cx="3962400" cy="2126223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lang="en-US" sz="1100" u="sng" dirty="0" smtClean="0">
                <a:solidFill>
                  <a:srgbClr val="024F84"/>
                </a:solidFill>
                <a:latin typeface="DejaVu Serif"/>
                <a:cs typeface="DejaVu Serif"/>
              </a:rPr>
              <a:t>Step 1</a:t>
            </a:r>
            <a:r>
              <a:rPr lang="en-US"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: Create a Bootstrap Distribution</a:t>
            </a: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10" dirty="0" smtClean="0">
                <a:latin typeface="Arial"/>
                <a:cs typeface="Arial"/>
              </a:rPr>
              <a:t>100 </a:t>
            </a:r>
            <a:r>
              <a:rPr sz="1200" spc="-15" dirty="0">
                <a:latin typeface="Arial"/>
                <a:cs typeface="Arial"/>
              </a:rPr>
              <a:t>chips </a:t>
            </a:r>
            <a:r>
              <a:rPr sz="1200" spc="-40" dirty="0">
                <a:latin typeface="Arial"/>
                <a:cs typeface="Arial"/>
              </a:rPr>
              <a:t>in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15" dirty="0">
                <a:latin typeface="Arial"/>
                <a:cs typeface="Arial"/>
              </a:rPr>
              <a:t>bag: </a:t>
            </a:r>
            <a:r>
              <a:rPr sz="1200" spc="-10" dirty="0">
                <a:latin typeface="Arial"/>
                <a:cs typeface="Arial"/>
              </a:rPr>
              <a:t>8 </a:t>
            </a:r>
            <a:r>
              <a:rPr sz="1200" spc="-40" dirty="0">
                <a:latin typeface="Arial"/>
                <a:cs typeface="Arial"/>
              </a:rPr>
              <a:t>green </a:t>
            </a:r>
            <a:r>
              <a:rPr sz="1200" spc="-55" dirty="0">
                <a:latin typeface="Arial"/>
                <a:cs typeface="Arial"/>
              </a:rPr>
              <a:t>(veg), </a:t>
            </a:r>
            <a:r>
              <a:rPr sz="1200" spc="-10" dirty="0">
                <a:latin typeface="Arial"/>
                <a:cs typeface="Arial"/>
              </a:rPr>
              <a:t>92 </a:t>
            </a:r>
            <a:r>
              <a:rPr sz="1200" spc="-20" dirty="0">
                <a:latin typeface="Arial"/>
                <a:cs typeface="Arial"/>
              </a:rPr>
              <a:t>white </a:t>
            </a:r>
            <a:r>
              <a:rPr sz="1200" spc="-45" dirty="0">
                <a:latin typeface="Arial"/>
                <a:cs typeface="Arial"/>
              </a:rPr>
              <a:t>(non</a:t>
            </a:r>
            <a:r>
              <a:rPr sz="1200" spc="-50" dirty="0">
                <a:latin typeface="Arial"/>
                <a:cs typeface="Arial"/>
              </a:rPr>
              <a:t> </a:t>
            </a:r>
            <a:r>
              <a:rPr sz="1200" spc="-45" dirty="0">
                <a:latin typeface="Arial"/>
                <a:cs typeface="Arial"/>
              </a:rPr>
              <a:t>veg).</a:t>
            </a:r>
            <a:endParaRPr sz="1200" dirty="0">
              <a:latin typeface="Arial"/>
              <a:cs typeface="Arial"/>
            </a:endParaRPr>
          </a:p>
          <a:p>
            <a:pPr marL="194310" marR="19685" indent="-182245">
              <a:lnSpc>
                <a:spcPct val="100000"/>
              </a:lnSpc>
              <a:spcBef>
                <a:spcPts val="30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Sample </a:t>
            </a:r>
            <a:r>
              <a:rPr sz="1200" spc="-25" dirty="0">
                <a:latin typeface="Arial"/>
                <a:cs typeface="Arial"/>
              </a:rPr>
              <a:t>randomly </a:t>
            </a:r>
            <a:r>
              <a:rPr sz="1200" i="1" spc="55" dirty="0">
                <a:latin typeface="Times New Roman"/>
                <a:cs typeface="Times New Roman"/>
              </a:rPr>
              <a:t>n </a:t>
            </a:r>
            <a:r>
              <a:rPr sz="1200" spc="-25" dirty="0">
                <a:latin typeface="Arial"/>
                <a:cs typeface="Arial"/>
              </a:rPr>
              <a:t>times from </a:t>
            </a:r>
            <a:r>
              <a:rPr sz="1200" spc="-20" dirty="0" smtClean="0">
                <a:latin typeface="Arial"/>
                <a:cs typeface="Arial"/>
              </a:rPr>
              <a:t>the</a:t>
            </a:r>
            <a:r>
              <a:rPr lang="en-US" sz="1200" spc="-20" dirty="0" smtClean="0">
                <a:latin typeface="Arial"/>
                <a:cs typeface="Arial"/>
              </a:rPr>
              <a:t> </a:t>
            </a:r>
            <a:r>
              <a:rPr lang="en-US" sz="1200" strike="sngStrike" spc="-20" dirty="0" smtClean="0">
                <a:latin typeface="Arial"/>
                <a:cs typeface="Arial"/>
              </a:rPr>
              <a:t>bag</a:t>
            </a:r>
            <a:r>
              <a:rPr sz="1200" spc="-20" dirty="0" smtClean="0">
                <a:latin typeface="Arial"/>
                <a:cs typeface="Arial"/>
              </a:rPr>
              <a:t> </a:t>
            </a:r>
            <a:r>
              <a:rPr lang="en-US" sz="1200" spc="-15" dirty="0" smtClean="0">
                <a:solidFill>
                  <a:srgbClr val="C00000"/>
                </a:solidFill>
                <a:latin typeface="Arial"/>
                <a:cs typeface="Arial"/>
              </a:rPr>
              <a:t>original sample</a:t>
            </a:r>
            <a:r>
              <a:rPr sz="1200" spc="-15" dirty="0" smtClean="0">
                <a:latin typeface="Arial"/>
                <a:cs typeface="Arial"/>
              </a:rPr>
              <a:t>, </a:t>
            </a:r>
            <a:r>
              <a:rPr sz="1200" u="sng" spc="-10" dirty="0">
                <a:latin typeface="Arial"/>
                <a:cs typeface="Arial"/>
              </a:rPr>
              <a:t>with </a:t>
            </a:r>
            <a:r>
              <a:rPr sz="1200" u="sng" spc="-25" dirty="0">
                <a:latin typeface="Arial"/>
                <a:cs typeface="Arial"/>
              </a:rPr>
              <a:t>replacement  </a:t>
            </a:r>
            <a:r>
              <a:rPr sz="1200" spc="-30" dirty="0">
                <a:latin typeface="Arial"/>
                <a:cs typeface="Arial"/>
              </a:rPr>
              <a:t>(</a:t>
            </a:r>
            <a:r>
              <a:rPr sz="1200" i="1" spc="-30" dirty="0">
                <a:latin typeface="Times New Roman"/>
                <a:cs typeface="Times New Roman"/>
              </a:rPr>
              <a:t>n </a:t>
            </a:r>
            <a:r>
              <a:rPr sz="1200" spc="10" dirty="0">
                <a:latin typeface="Arial"/>
                <a:cs typeface="Arial"/>
              </a:rPr>
              <a:t>= </a:t>
            </a:r>
            <a:r>
              <a:rPr sz="1200" spc="-25" dirty="0">
                <a:latin typeface="Arial"/>
                <a:cs typeface="Arial"/>
              </a:rPr>
              <a:t>observed </a:t>
            </a:r>
            <a:r>
              <a:rPr sz="1200" spc="-30" dirty="0">
                <a:latin typeface="Arial"/>
                <a:cs typeface="Arial"/>
              </a:rPr>
              <a:t>sample</a:t>
            </a:r>
            <a:r>
              <a:rPr sz="1200" spc="70" dirty="0">
                <a:latin typeface="Arial"/>
                <a:cs typeface="Arial"/>
              </a:rPr>
              <a:t> </a:t>
            </a:r>
            <a:r>
              <a:rPr sz="1200" spc="-60" dirty="0">
                <a:latin typeface="Arial"/>
                <a:cs typeface="Arial"/>
              </a:rPr>
              <a:t>size)</a:t>
            </a:r>
            <a:endParaRPr sz="1200" dirty="0">
              <a:latin typeface="Arial"/>
              <a:cs typeface="Arial"/>
            </a:endParaRPr>
          </a:p>
          <a:p>
            <a:pPr marL="194310" marR="176530" indent="-182245">
              <a:lnSpc>
                <a:spcPct val="100000"/>
              </a:lnSpc>
              <a:spcBef>
                <a:spcPts val="310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0" dirty="0">
                <a:latin typeface="Arial"/>
                <a:cs typeface="Arial"/>
              </a:rPr>
              <a:t>Calculate </a:t>
            </a:r>
            <a:r>
              <a:rPr sz="1200" i="1" spc="-140" dirty="0">
                <a:latin typeface="Times New Roman"/>
                <a:cs typeface="Times New Roman"/>
              </a:rPr>
              <a:t>p</a:t>
            </a:r>
            <a:r>
              <a:rPr sz="1200" spc="-140" dirty="0">
                <a:latin typeface="Arial"/>
                <a:cs typeface="Arial"/>
              </a:rPr>
              <a:t>ˆ,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15" dirty="0">
                <a:latin typeface="Arial"/>
                <a:cs typeface="Arial"/>
              </a:rPr>
              <a:t>proportion of </a:t>
            </a:r>
            <a:r>
              <a:rPr lang="en-US" sz="1200" spc="-15" dirty="0" smtClean="0">
                <a:solidFill>
                  <a:srgbClr val="C00000"/>
                </a:solidFill>
                <a:latin typeface="Arial"/>
                <a:cs typeface="Arial"/>
              </a:rPr>
              <a:t>vegetarians</a:t>
            </a:r>
            <a:r>
              <a:rPr lang="en-US" sz="1200" spc="-15" dirty="0" smtClean="0">
                <a:latin typeface="Arial"/>
                <a:cs typeface="Arial"/>
              </a:rPr>
              <a:t> </a:t>
            </a:r>
            <a:r>
              <a:rPr sz="1200" spc="-40" dirty="0" smtClean="0">
                <a:latin typeface="Arial"/>
                <a:cs typeface="Arial"/>
              </a:rPr>
              <a:t>(successes</a:t>
            </a:r>
            <a:r>
              <a:rPr sz="1200" spc="-40" dirty="0">
                <a:latin typeface="Arial"/>
                <a:cs typeface="Arial"/>
              </a:rPr>
              <a:t>) in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20" dirty="0" smtClean="0">
                <a:latin typeface="Arial"/>
                <a:cs typeface="Arial"/>
              </a:rPr>
              <a:t>random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15" dirty="0">
                <a:latin typeface="Arial"/>
                <a:cs typeface="Arial"/>
              </a:rPr>
              <a:t>of </a:t>
            </a:r>
            <a:r>
              <a:rPr sz="1200" spc="-45" dirty="0">
                <a:latin typeface="Arial"/>
                <a:cs typeface="Arial"/>
              </a:rPr>
              <a:t>size </a:t>
            </a:r>
            <a:r>
              <a:rPr sz="1200" i="1" spc="25" dirty="0">
                <a:latin typeface="Times New Roman"/>
                <a:cs typeface="Times New Roman"/>
              </a:rPr>
              <a:t>n</a:t>
            </a:r>
            <a:r>
              <a:rPr sz="1200" spc="25" dirty="0">
                <a:latin typeface="Arial"/>
                <a:cs typeface="Arial"/>
              </a:rPr>
              <a:t>, </a:t>
            </a:r>
            <a:r>
              <a:rPr sz="1200" spc="-20" dirty="0">
                <a:latin typeface="Arial"/>
                <a:cs typeface="Arial"/>
              </a:rPr>
              <a:t>record </a:t>
            </a:r>
            <a:r>
              <a:rPr sz="1200" spc="-25" dirty="0">
                <a:latin typeface="Arial"/>
                <a:cs typeface="Arial"/>
              </a:rPr>
              <a:t>this</a:t>
            </a:r>
            <a:r>
              <a:rPr sz="1200" spc="100" dirty="0">
                <a:latin typeface="Arial"/>
                <a:cs typeface="Arial"/>
              </a:rPr>
              <a:t> </a:t>
            </a:r>
            <a:r>
              <a:rPr sz="1200" spc="-40" dirty="0">
                <a:latin typeface="Arial"/>
                <a:cs typeface="Arial"/>
              </a:rPr>
              <a:t>value.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sz="1100" dirty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sz="1200" spc="-35" dirty="0">
                <a:latin typeface="Arial"/>
                <a:cs typeface="Arial"/>
              </a:rPr>
              <a:t>Repeat many</a:t>
            </a:r>
            <a:r>
              <a:rPr sz="1200" spc="-85" dirty="0">
                <a:latin typeface="Arial"/>
                <a:cs typeface="Arial"/>
              </a:rPr>
              <a:t> </a:t>
            </a:r>
            <a:r>
              <a:rPr sz="1200" spc="-20" dirty="0">
                <a:latin typeface="Arial"/>
                <a:cs typeface="Arial"/>
              </a:rPr>
              <a:t>times</a:t>
            </a:r>
            <a:r>
              <a:rPr sz="1200" spc="-20" dirty="0" smtClean="0">
                <a:latin typeface="Arial"/>
                <a:cs typeface="Arial"/>
              </a:rPr>
              <a:t>.</a:t>
            </a:r>
            <a:endParaRPr lang="en-US" sz="1200" spc="-2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endParaRPr lang="en-US" sz="1200" spc="-2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lang="en-US" sz="1200" u="sng" spc="-20" dirty="0" smtClean="0">
                <a:solidFill>
                  <a:schemeClr val="tx2"/>
                </a:solidFill>
                <a:latin typeface="Arial"/>
                <a:cs typeface="Arial"/>
              </a:rPr>
              <a:t>Step 2</a:t>
            </a:r>
            <a:r>
              <a:rPr lang="en-US" sz="1200" spc="-20" dirty="0" smtClean="0">
                <a:solidFill>
                  <a:schemeClr val="tx2"/>
                </a:solidFill>
                <a:latin typeface="Arial"/>
                <a:cs typeface="Arial"/>
              </a:rPr>
              <a:t>: Using the Bootstrap distribution</a:t>
            </a:r>
            <a:r>
              <a:rPr lang="en-US" sz="1200" dirty="0" smtClean="0">
                <a:solidFill>
                  <a:schemeClr val="tx2"/>
                </a:solidFill>
                <a:latin typeface="Arial"/>
                <a:cs typeface="Arial"/>
              </a:rPr>
              <a:t>, f</a:t>
            </a:r>
            <a:r>
              <a:rPr lang="en-US" sz="1200" spc="-30" dirty="0" smtClean="0">
                <a:solidFill>
                  <a:schemeClr val="tx2"/>
                </a:solidFill>
                <a:latin typeface="Arial"/>
                <a:cs typeface="Arial"/>
              </a:rPr>
              <a:t>ind </a:t>
            </a:r>
            <a:r>
              <a:rPr lang="en-US" sz="1200" spc="-30" dirty="0" smtClean="0">
                <a:solidFill>
                  <a:schemeClr val="tx2"/>
                </a:solidFill>
                <a:latin typeface="Arial"/>
                <a:cs typeface="Arial"/>
              </a:rPr>
              <a:t>a confidence interval using the Percentile Method or the SE Method</a:t>
            </a:r>
            <a:endParaRPr sz="12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20230" y="1637030"/>
            <a:ext cx="37338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762250" y="1654175"/>
            <a:ext cx="228600" cy="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</p:spTree>
    <p:extLst>
      <p:ext uri="{BB962C8B-B14F-4D97-AF65-F5344CB8AC3E}">
        <p14:creationId xmlns:p14="http://schemas.microsoft.com/office/powerpoint/2010/main" val="2921523284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09315" y="57937"/>
            <a:ext cx="110299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Simulate </a:t>
            </a:r>
            <a:r>
              <a:rPr sz="1050" spc="35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105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FFFFFF"/>
                </a:solidFill>
                <a:latin typeface="Arial"/>
                <a:cs typeface="Arial"/>
              </a:rPr>
              <a:t>hand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3850" y="473954"/>
            <a:ext cx="3962400" cy="420628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94310" marR="5080" indent="-182245">
              <a:lnSpc>
                <a:spcPct val="100000"/>
              </a:lnSpc>
              <a:spcBef>
                <a:spcPts val="305"/>
              </a:spcBef>
            </a:pPr>
            <a:r>
              <a:rPr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▶ </a:t>
            </a:r>
            <a:r>
              <a:rPr lang="en-US" sz="1100" dirty="0" smtClean="0">
                <a:solidFill>
                  <a:srgbClr val="024F84"/>
                </a:solidFill>
                <a:latin typeface="DejaVu Serif"/>
                <a:cs typeface="DejaVu Serif"/>
              </a:rPr>
              <a:t> </a:t>
            </a:r>
            <a:r>
              <a:rPr lang="en-US" sz="1200" spc="-30" dirty="0" smtClean="0">
                <a:solidFill>
                  <a:srgbClr val="C00000"/>
                </a:solidFill>
                <a:latin typeface="Arial"/>
                <a:cs typeface="Arial"/>
              </a:rPr>
              <a:t>Find a confidence interval using the Percentile Method or the SE Method</a:t>
            </a:r>
            <a:endParaRPr lang="en-US" sz="1200" dirty="0">
              <a:latin typeface="Arial"/>
              <a:cs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b="6425"/>
          <a:stretch/>
        </p:blipFill>
        <p:spPr>
          <a:xfrm>
            <a:off x="170877" y="1101444"/>
            <a:ext cx="3419475" cy="207673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09316" y="1101444"/>
            <a:ext cx="107207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u="sng" dirty="0" smtClean="0"/>
              <a:t>Percentile </a:t>
            </a:r>
            <a:r>
              <a:rPr lang="en-US" sz="1050" i="1" u="sng" dirty="0" smtClean="0"/>
              <a:t>Method</a:t>
            </a:r>
            <a:r>
              <a:rPr lang="en-US" sz="1050" i="1" dirty="0" smtClean="0"/>
              <a:t>: Middle 44=(0.88)*(50) </a:t>
            </a:r>
            <a:r>
              <a:rPr lang="en-US" sz="1050" i="1" dirty="0" smtClean="0"/>
              <a:t>points</a:t>
            </a:r>
          </a:p>
          <a:p>
            <a:endParaRPr lang="en-US" sz="1050" i="1" dirty="0"/>
          </a:p>
          <a:p>
            <a:endParaRPr lang="en-US" sz="1050" i="1" dirty="0" smtClean="0"/>
          </a:p>
          <a:p>
            <a:r>
              <a:rPr lang="en-US" sz="1050" u="sng" dirty="0">
                <a:solidFill>
                  <a:srgbClr val="C00000"/>
                </a:solidFill>
              </a:rPr>
              <a:t>88% Confidence Interval:</a:t>
            </a:r>
          </a:p>
          <a:p>
            <a:r>
              <a:rPr lang="en-US" sz="1050" dirty="0">
                <a:solidFill>
                  <a:srgbClr val="C00000"/>
                </a:solidFill>
              </a:rPr>
              <a:t>(4.2%,12.4%)</a:t>
            </a:r>
          </a:p>
          <a:p>
            <a:endParaRPr lang="en-US" sz="1050" i="1" dirty="0"/>
          </a:p>
        </p:txBody>
      </p:sp>
      <p:sp>
        <p:nvSpPr>
          <p:cNvPr id="7" name="Rectangle 6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81050" y="1119464"/>
            <a:ext cx="91884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 smtClean="0"/>
              <a:t>50 bootstrap </a:t>
            </a:r>
          </a:p>
          <a:p>
            <a:r>
              <a:rPr lang="en-US" sz="1050" dirty="0" smtClean="0"/>
              <a:t>proportions</a:t>
            </a:r>
            <a:endParaRPr lang="en-US" sz="1050" dirty="0"/>
          </a:p>
        </p:txBody>
      </p:sp>
      <p:sp>
        <p:nvSpPr>
          <p:cNvPr id="3" name="Rectangle 2"/>
          <p:cNvSpPr/>
          <p:nvPr/>
        </p:nvSpPr>
        <p:spPr>
          <a:xfrm>
            <a:off x="1131887" y="3123427"/>
            <a:ext cx="282892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/>
              <a:t>bootstrap </a:t>
            </a:r>
            <a:r>
              <a:rPr lang="en-US" sz="1100" i="1" dirty="0" smtClean="0"/>
              <a:t>proportions</a:t>
            </a:r>
            <a:endParaRPr lang="en-US" sz="1100" i="1" dirty="0"/>
          </a:p>
        </p:txBody>
      </p:sp>
      <p:sp>
        <p:nvSpPr>
          <p:cNvPr id="13" name="Rectangle 12"/>
          <p:cNvSpPr/>
          <p:nvPr/>
        </p:nvSpPr>
        <p:spPr>
          <a:xfrm>
            <a:off x="1140141" y="955054"/>
            <a:ext cx="282892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/>
              <a:t>Bootstrap Distribution</a:t>
            </a:r>
            <a:endParaRPr 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404522975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8788" y="206375"/>
            <a:ext cx="4401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</a:t>
            </a:r>
          </a:p>
          <a:p>
            <a:endParaRPr lang="en-US" sz="1600" dirty="0"/>
          </a:p>
          <a:p>
            <a:r>
              <a:rPr lang="en-US" sz="2000" dirty="0" smtClean="0"/>
              <a:t>What analyses do we know so far? </a:t>
            </a:r>
          </a:p>
        </p:txBody>
      </p:sp>
      <p:pic>
        <p:nvPicPr>
          <p:cNvPr id="4" name="Picture 2" descr="Image may contain: 1 person, smiling, stand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50" y="1273175"/>
            <a:ext cx="1586312" cy="1586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67050" y="2859487"/>
            <a:ext cx="2305050" cy="1538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" dirty="0"/>
              <a:t>https://www.facebook.com/konmarimethod/</a:t>
            </a:r>
          </a:p>
        </p:txBody>
      </p:sp>
    </p:spTree>
    <p:extLst>
      <p:ext uri="{BB962C8B-B14F-4D97-AF65-F5344CB8AC3E}">
        <p14:creationId xmlns:p14="http://schemas.microsoft.com/office/powerpoint/2010/main" val="224912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71620" y="57937"/>
            <a:ext cx="441325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5" dirty="0"/>
              <a:t>CI </a:t>
            </a:r>
            <a:r>
              <a:rPr spc="10" dirty="0"/>
              <a:t>in</a:t>
            </a:r>
            <a:r>
              <a:rPr spc="-60" dirty="0"/>
              <a:t> </a:t>
            </a:r>
            <a:r>
              <a:rPr spc="-15" dirty="0"/>
              <a:t>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5524" y="485394"/>
            <a:ext cx="4097020" cy="412934"/>
          </a:xfrm>
          <a:prstGeom prst="rect">
            <a:avLst/>
          </a:prstGeom>
          <a:ln w="5054">
            <a:solidFill>
              <a:srgbClr val="0000FF"/>
            </a:solidFill>
          </a:ln>
        </p:spPr>
        <p:txBody>
          <a:bodyPr vert="horz" wrap="square" lIns="0" tIns="27940" rIns="0" bIns="0" rtlCol="0">
            <a:spAutoFit/>
          </a:bodyPr>
          <a:lstStyle/>
          <a:p>
            <a:pPr marL="577850" marR="1253490" indent="-537845">
              <a:lnSpc>
                <a:spcPts val="950"/>
              </a:lnSpc>
              <a:spcBef>
                <a:spcPts val="220"/>
              </a:spcBef>
            </a:pPr>
            <a:r>
              <a:rPr sz="800" spc="-60" dirty="0">
                <a:solidFill>
                  <a:srgbClr val="0000FF"/>
                </a:solidFill>
                <a:latin typeface="Courier New"/>
                <a:cs typeface="Courier New"/>
              </a:rPr>
              <a:t>inference(y = veg, data = sta101, success = "yes",  statistic = "proportion", type = "ci",  </a:t>
            </a:r>
            <a:r>
              <a:rPr sz="800" spc="-60" dirty="0">
                <a:solidFill>
                  <a:srgbClr val="C00000"/>
                </a:solidFill>
                <a:latin typeface="Courier New"/>
                <a:cs typeface="Courier New"/>
              </a:rPr>
              <a:t>method = "simulation", boot_method =</a:t>
            </a:r>
            <a:r>
              <a:rPr sz="800" spc="-45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sz="800" spc="-60" dirty="0">
                <a:solidFill>
                  <a:srgbClr val="C00000"/>
                </a:solidFill>
                <a:latin typeface="Courier New"/>
                <a:cs typeface="Courier New"/>
              </a:rPr>
              <a:t>"se")</a:t>
            </a:r>
            <a:endParaRPr sz="800" dirty="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5282" y="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✋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0706" y="0"/>
            <a:ext cx="4106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🆕</a:t>
            </a:r>
          </a:p>
        </p:txBody>
      </p:sp>
      <p:sp>
        <p:nvSpPr>
          <p:cNvPr id="8" name="Rectangle 7"/>
          <p:cNvSpPr/>
          <p:nvPr/>
        </p:nvSpPr>
        <p:spPr>
          <a:xfrm>
            <a:off x="553386" y="-2099"/>
            <a:ext cx="401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🖳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26917" y="57937"/>
            <a:ext cx="1485900" cy="1911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Summary </a:t>
            </a:r>
            <a:r>
              <a:rPr sz="1050" spc="30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1050" spc="20" dirty="0">
                <a:solidFill>
                  <a:srgbClr val="FFFFFF"/>
                </a:solidFill>
                <a:latin typeface="Arial"/>
                <a:cs typeface="Arial"/>
              </a:rPr>
              <a:t>main</a:t>
            </a:r>
            <a:r>
              <a:rPr sz="105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Arial"/>
                <a:cs typeface="Arial"/>
              </a:rPr>
              <a:t>ideas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6677" y="1064196"/>
            <a:ext cx="3043555" cy="2076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spc="-5" dirty="0">
                <a:solidFill>
                  <a:srgbClr val="024F84"/>
                </a:solidFill>
              </a:rPr>
              <a:t>1. </a:t>
            </a:r>
            <a:r>
              <a:rPr sz="1200" spc="-50" dirty="0">
                <a:solidFill>
                  <a:srgbClr val="000000"/>
                </a:solidFill>
              </a:rPr>
              <a:t>The </a:t>
            </a:r>
            <a:r>
              <a:rPr sz="1200" spc="-80" dirty="0">
                <a:solidFill>
                  <a:srgbClr val="000000"/>
                </a:solidFill>
              </a:rPr>
              <a:t>CLT </a:t>
            </a:r>
            <a:r>
              <a:rPr sz="1200" spc="-35" dirty="0">
                <a:solidFill>
                  <a:srgbClr val="000000"/>
                </a:solidFill>
              </a:rPr>
              <a:t>also </a:t>
            </a:r>
            <a:r>
              <a:rPr sz="1200" spc="-20" dirty="0">
                <a:solidFill>
                  <a:srgbClr val="000000"/>
                </a:solidFill>
              </a:rPr>
              <a:t>describes the </a:t>
            </a:r>
            <a:r>
              <a:rPr sz="1200" spc="-15" dirty="0">
                <a:solidFill>
                  <a:srgbClr val="000000"/>
                </a:solidFill>
              </a:rPr>
              <a:t>distribution of</a:t>
            </a:r>
            <a:r>
              <a:rPr sz="1200" spc="90" dirty="0">
                <a:solidFill>
                  <a:srgbClr val="000000"/>
                </a:solidFill>
              </a:rPr>
              <a:t> </a:t>
            </a:r>
            <a:r>
              <a:rPr sz="1200" i="1" spc="-210" dirty="0">
                <a:solidFill>
                  <a:srgbClr val="000000"/>
                </a:solidFill>
                <a:latin typeface="Times New Roman"/>
                <a:cs typeface="Times New Roman"/>
              </a:rPr>
              <a:t>p</a:t>
            </a:r>
            <a:r>
              <a:rPr sz="1200" spc="-210" dirty="0">
                <a:solidFill>
                  <a:srgbClr val="000000"/>
                </a:solidFill>
              </a:rPr>
              <a:t>ˆ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6677" y="1286116"/>
            <a:ext cx="3829050" cy="7956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3360" marR="102870" indent="-200660">
              <a:lnSpc>
                <a:spcPct val="100000"/>
              </a:lnSpc>
              <a:spcBef>
                <a:spcPts val="90"/>
              </a:spcBef>
              <a:buClr>
                <a:srgbClr val="024F84"/>
              </a:buClr>
              <a:buAutoNum type="arabicPeriod" startAt="2"/>
              <a:tabLst>
                <a:tab pos="213995" algn="l"/>
              </a:tabLst>
            </a:pPr>
            <a:r>
              <a:rPr sz="1200" spc="-50" dirty="0">
                <a:latin typeface="Arial"/>
                <a:cs typeface="Arial"/>
              </a:rPr>
              <a:t>CI </a:t>
            </a:r>
            <a:r>
              <a:rPr sz="1200" spc="-30" dirty="0">
                <a:latin typeface="Arial"/>
                <a:cs typeface="Arial"/>
              </a:rPr>
              <a:t>vs. </a:t>
            </a:r>
            <a:r>
              <a:rPr sz="1200" spc="-50" dirty="0">
                <a:latin typeface="Arial"/>
                <a:cs typeface="Arial"/>
              </a:rPr>
              <a:t>HT </a:t>
            </a:r>
            <a:r>
              <a:rPr sz="1200" spc="-25" dirty="0">
                <a:latin typeface="Arial"/>
                <a:cs typeface="Arial"/>
              </a:rPr>
              <a:t>determines observed </a:t>
            </a:r>
            <a:r>
              <a:rPr sz="1200" spc="-30" dirty="0">
                <a:latin typeface="Arial"/>
                <a:cs typeface="Arial"/>
              </a:rPr>
              <a:t>vs. </a:t>
            </a:r>
            <a:r>
              <a:rPr sz="1200" spc="-15" dirty="0">
                <a:latin typeface="Arial"/>
                <a:cs typeface="Arial"/>
              </a:rPr>
              <a:t>expected </a:t>
            </a:r>
            <a:r>
              <a:rPr sz="1200" spc="-10" dirty="0">
                <a:latin typeface="Arial"/>
                <a:cs typeface="Arial"/>
              </a:rPr>
              <a:t>counts </a:t>
            </a:r>
            <a:r>
              <a:rPr sz="1200" spc="60" dirty="0">
                <a:latin typeface="Arial"/>
                <a:cs typeface="Arial"/>
              </a:rPr>
              <a:t>/  </a:t>
            </a:r>
            <a:r>
              <a:rPr sz="1200" spc="-15" dirty="0">
                <a:latin typeface="Arial"/>
                <a:cs typeface="Arial"/>
              </a:rPr>
              <a:t>proportions</a:t>
            </a:r>
            <a:endParaRPr sz="1200">
              <a:latin typeface="Arial"/>
              <a:cs typeface="Arial"/>
            </a:endParaRPr>
          </a:p>
          <a:p>
            <a:pPr marL="213360" marR="5080" indent="-200660">
              <a:lnSpc>
                <a:spcPct val="100000"/>
              </a:lnSpc>
              <a:spcBef>
                <a:spcPts val="310"/>
              </a:spcBef>
              <a:buClr>
                <a:srgbClr val="024F84"/>
              </a:buClr>
              <a:buAutoNum type="arabicPeriod" startAt="2"/>
              <a:tabLst>
                <a:tab pos="213995" algn="l"/>
              </a:tabLst>
            </a:pPr>
            <a:r>
              <a:rPr sz="1200" spc="-45" dirty="0">
                <a:latin typeface="Arial"/>
                <a:cs typeface="Arial"/>
              </a:rPr>
              <a:t>Only </a:t>
            </a:r>
            <a:r>
              <a:rPr sz="1200" spc="-35" dirty="0">
                <a:latin typeface="Arial"/>
                <a:cs typeface="Arial"/>
              </a:rPr>
              <a:t>use </a:t>
            </a:r>
            <a:r>
              <a:rPr sz="1200" spc="-80" dirty="0">
                <a:latin typeface="Arial"/>
                <a:cs typeface="Arial"/>
              </a:rPr>
              <a:t>CLT </a:t>
            </a:r>
            <a:r>
              <a:rPr sz="1200" spc="-20" dirty="0">
                <a:latin typeface="Arial"/>
                <a:cs typeface="Arial"/>
              </a:rPr>
              <a:t>based </a:t>
            </a:r>
            <a:r>
              <a:rPr sz="1200" spc="-15" dirty="0">
                <a:latin typeface="Arial"/>
                <a:cs typeface="Arial"/>
              </a:rPr>
              <a:t>methods </a:t>
            </a:r>
            <a:r>
              <a:rPr sz="1200" spc="-40" dirty="0">
                <a:latin typeface="Arial"/>
                <a:cs typeface="Arial"/>
              </a:rPr>
              <a:t>if </a:t>
            </a:r>
            <a:r>
              <a:rPr sz="1200" spc="-20" dirty="0">
                <a:latin typeface="Arial"/>
                <a:cs typeface="Arial"/>
              </a:rPr>
              <a:t>the </a:t>
            </a:r>
            <a:r>
              <a:rPr sz="1200" spc="-30" dirty="0">
                <a:latin typeface="Arial"/>
                <a:cs typeface="Arial"/>
              </a:rPr>
              <a:t>sample </a:t>
            </a:r>
            <a:r>
              <a:rPr sz="1200" spc="-45" dirty="0">
                <a:latin typeface="Arial"/>
                <a:cs typeface="Arial"/>
              </a:rPr>
              <a:t>size </a:t>
            </a:r>
            <a:r>
              <a:rPr sz="1200" spc="-40" dirty="0">
                <a:latin typeface="Arial"/>
                <a:cs typeface="Arial"/>
              </a:rPr>
              <a:t>is </a:t>
            </a:r>
            <a:r>
              <a:rPr sz="1200" spc="-35" dirty="0">
                <a:latin typeface="Arial"/>
                <a:cs typeface="Arial"/>
              </a:rPr>
              <a:t>large  </a:t>
            </a:r>
            <a:r>
              <a:rPr sz="1200" spc="-25" dirty="0">
                <a:latin typeface="Arial"/>
                <a:cs typeface="Arial"/>
              </a:rPr>
              <a:t>enough </a:t>
            </a:r>
            <a:r>
              <a:rPr sz="1200" spc="-20" dirty="0">
                <a:latin typeface="Arial"/>
                <a:cs typeface="Arial"/>
              </a:rPr>
              <a:t>for </a:t>
            </a:r>
            <a:r>
              <a:rPr sz="1200" spc="-50" dirty="0">
                <a:latin typeface="Arial"/>
                <a:cs typeface="Arial"/>
              </a:rPr>
              <a:t>a </a:t>
            </a:r>
            <a:r>
              <a:rPr sz="1200" spc="-45" dirty="0">
                <a:latin typeface="Arial"/>
                <a:cs typeface="Arial"/>
              </a:rPr>
              <a:t>nearly </a:t>
            </a:r>
            <a:r>
              <a:rPr sz="1200" spc="-30" dirty="0">
                <a:latin typeface="Arial"/>
                <a:cs typeface="Arial"/>
              </a:rPr>
              <a:t>normal </a:t>
            </a:r>
            <a:r>
              <a:rPr sz="1200" spc="-25" dirty="0">
                <a:latin typeface="Arial"/>
                <a:cs typeface="Arial"/>
              </a:rPr>
              <a:t>sampling</a:t>
            </a:r>
            <a:r>
              <a:rPr sz="1200" spc="150" dirty="0">
                <a:latin typeface="Arial"/>
                <a:cs typeface="Arial"/>
              </a:rPr>
              <a:t> </a:t>
            </a:r>
            <a:r>
              <a:rPr sz="1200" spc="-15" dirty="0">
                <a:latin typeface="Arial"/>
                <a:cs typeface="Arial"/>
              </a:rPr>
              <a:t>distribution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8788" y="206375"/>
            <a:ext cx="44013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</a:t>
            </a:r>
          </a:p>
          <a:p>
            <a:endParaRPr lang="en-US" sz="1600" dirty="0"/>
          </a:p>
          <a:p>
            <a:r>
              <a:rPr lang="en-US" sz="2000" dirty="0" smtClean="0"/>
              <a:t>What analyses do we know so far? </a:t>
            </a:r>
          </a:p>
          <a:p>
            <a:endParaRPr lang="en-US" sz="2000" dirty="0" smtClean="0"/>
          </a:p>
          <a:p>
            <a:r>
              <a:rPr lang="en-US" sz="2000" dirty="0" smtClean="0"/>
              <a:t>Is there more than one way to conduct them?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29294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8788" y="206375"/>
            <a:ext cx="44013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Organizing</a:t>
            </a:r>
          </a:p>
          <a:p>
            <a:endParaRPr lang="en-US" sz="1600" dirty="0"/>
          </a:p>
          <a:p>
            <a:r>
              <a:rPr lang="en-US" sz="2000" dirty="0" smtClean="0"/>
              <a:t>What analyses do we know so far? </a:t>
            </a:r>
          </a:p>
          <a:p>
            <a:endParaRPr lang="en-US" sz="2000" dirty="0" smtClean="0"/>
          </a:p>
          <a:p>
            <a:r>
              <a:rPr lang="en-US" sz="2000" dirty="0" smtClean="0"/>
              <a:t>Is there more than one way to conduct them?</a:t>
            </a:r>
          </a:p>
          <a:p>
            <a:endParaRPr lang="en-US" sz="2000" dirty="0" smtClean="0"/>
          </a:p>
          <a:p>
            <a:r>
              <a:rPr lang="en-US" sz="2000" dirty="0" smtClean="0"/>
              <a:t>If so, when should we use each way (</a:t>
            </a:r>
            <a:r>
              <a:rPr lang="en-US" sz="2000" dirty="0" err="1" smtClean="0"/>
              <a:t>ie</a:t>
            </a:r>
            <a:r>
              <a:rPr lang="en-US" sz="2000" dirty="0" smtClean="0"/>
              <a:t>. what conditions must be met)?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9331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13198</TotalTime>
  <Words>3424</Words>
  <Application>Microsoft Office PowerPoint</Application>
  <PresentationFormat>Custom</PresentationFormat>
  <Paragraphs>533</Paragraphs>
  <Slides>71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80" baseType="lpstr">
      <vt:lpstr>Arial</vt:lpstr>
      <vt:lpstr>Calibri</vt:lpstr>
      <vt:lpstr>Cambria Math</vt:lpstr>
      <vt:lpstr>Courier New</vt:lpstr>
      <vt:lpstr>DejaVu Sans</vt:lpstr>
      <vt:lpstr>DejaVu Serif</vt:lpstr>
      <vt:lpstr>Times New Roman</vt:lpstr>
      <vt:lpstr>Verdana</vt:lpstr>
      <vt:lpstr>Office Theme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Suppose p = 0.05. What shape does the distribution of pˆ    have  in random samples of n = 100.</vt:lpstr>
      <vt:lpstr>Suppose p = 0.05. What shape does the distribution of pˆ    have  in random samples of n = 100.</vt:lpstr>
      <vt:lpstr>Suppose p = 0.05. What shape does the distribution of pˆ    have  in random samples of n = 100.</vt:lpstr>
      <vt:lpstr>Suppose p = 0.5. What shape does the distribution of pˆ have  in random samples of n = 100.</vt:lpstr>
      <vt:lpstr>Suppose p = 0.5. What shape does the distribution of pˆ have  in random samples of n = 100.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  <vt:lpstr>Simulation vs. theoretical inference</vt:lpstr>
      <vt:lpstr>Simulation vs. theoretical inference</vt:lpstr>
      <vt:lpstr>PowerPoint Presentation</vt:lpstr>
      <vt:lpstr>Recap on CLT based methods</vt:lpstr>
      <vt:lpstr>Recap on CLT based methods</vt:lpstr>
      <vt:lpstr>Outline</vt:lpstr>
      <vt:lpstr>PowerPoint Presentation</vt:lpstr>
      <vt:lpstr>Outline</vt:lpstr>
      <vt:lpstr>Outline</vt:lpstr>
      <vt:lpstr>PowerPoint Presentation</vt:lpstr>
      <vt:lpstr>PowerPoint Presentation</vt:lpstr>
      <vt:lpstr>PowerPoint Presentation</vt:lpstr>
      <vt:lpstr>Simulate by hand</vt:lpstr>
      <vt:lpstr>Simulate by hand</vt:lpstr>
      <vt:lpstr>Simulate by hand</vt:lpstr>
      <vt:lpstr>PowerPoint Presentation</vt:lpstr>
      <vt:lpstr>PowerPoint Presentation</vt:lpstr>
      <vt:lpstr>Simulate by hand</vt:lpstr>
      <vt:lpstr>HT in R</vt:lpstr>
      <vt:lpstr>Outline</vt:lpstr>
      <vt:lpstr>Bootstrap interval for a single proportion</vt:lpstr>
      <vt:lpstr>Bootstrap interval for a single proportion</vt:lpstr>
      <vt:lpstr>Bootstrap interval for a single proportion</vt:lpstr>
      <vt:lpstr>PowerPoint Presentation</vt:lpstr>
      <vt:lpstr>CI in R</vt:lpstr>
      <vt:lpstr>1. The CLT also describes the distribution of pˆ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5: Inference for categorical data - 1. Inference for a single proportion</dc:title>
  <dc:creator>Sta 101 - Spring 2016</dc:creator>
  <cp:lastModifiedBy>Dr Victoria Ellison, Ph.D.</cp:lastModifiedBy>
  <cp:revision>64</cp:revision>
  <cp:lastPrinted>2018-10-29T17:58:52Z</cp:lastPrinted>
  <dcterms:created xsi:type="dcterms:W3CDTF">2018-10-23T18:39:06Z</dcterms:created>
  <dcterms:modified xsi:type="dcterms:W3CDTF">2019-03-18T18:05:05Z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2016-03-21T00:00:00Z</vt:filetime>
  </property>
  <property fmtid="{D5CDD505-2E9C-101B-9397-08002B2CF9AE}" pid="3" name="Creator">
    <vt:lpwstr>LaTeX with Beamer class version 3.36</vt:lpwstr>
  </property>
  <property fmtid="{D5CDD505-2E9C-101B-9397-08002B2CF9AE}" pid="4" name="LastSaved">
    <vt:filetime>2018-10-23T00:00:00Z</vt:filetime>
  </property>
</Properties>
</file>