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4" r:id="rId5"/>
    <p:sldId id="300" r:id="rId6"/>
    <p:sldId id="304" r:id="rId7"/>
    <p:sldId id="301" r:id="rId8"/>
    <p:sldId id="302" r:id="rId9"/>
    <p:sldId id="303" r:id="rId10"/>
    <p:sldId id="298" r:id="rId11"/>
    <p:sldId id="299" r:id="rId12"/>
    <p:sldId id="305" r:id="rId13"/>
    <p:sldId id="307" r:id="rId14"/>
    <p:sldId id="308" r:id="rId15"/>
    <p:sldId id="309" r:id="rId16"/>
    <p:sldId id="310" r:id="rId17"/>
    <p:sldId id="264" r:id="rId18"/>
    <p:sldId id="312" r:id="rId19"/>
    <p:sldId id="313" r:id="rId20"/>
    <p:sldId id="314" r:id="rId21"/>
    <p:sldId id="315" r:id="rId22"/>
    <p:sldId id="317" r:id="rId23"/>
    <p:sldId id="286" r:id="rId24"/>
    <p:sldId id="287" r:id="rId25"/>
    <p:sldId id="318" r:id="rId26"/>
    <p:sldId id="320" r:id="rId27"/>
    <p:sldId id="321" r:id="rId28"/>
    <p:sldId id="322" r:id="rId29"/>
    <p:sldId id="323" r:id="rId30"/>
    <p:sldId id="269" r:id="rId31"/>
    <p:sldId id="324" r:id="rId32"/>
    <p:sldId id="325" r:id="rId33"/>
    <p:sldId id="326" r:id="rId34"/>
    <p:sldId id="327" r:id="rId35"/>
    <p:sldId id="332" r:id="rId36"/>
    <p:sldId id="270" r:id="rId37"/>
    <p:sldId id="328" r:id="rId38"/>
    <p:sldId id="333" r:id="rId39"/>
    <p:sldId id="329" r:id="rId40"/>
    <p:sldId id="273" r:id="rId41"/>
    <p:sldId id="289" r:id="rId42"/>
    <p:sldId id="330" r:id="rId43"/>
    <p:sldId id="334" r:id="rId44"/>
    <p:sldId id="331" r:id="rId45"/>
    <p:sldId id="274" r:id="rId46"/>
    <p:sldId id="335" r:id="rId47"/>
    <p:sldId id="336" r:id="rId48"/>
    <p:sldId id="337" r:id="rId49"/>
    <p:sldId id="291" r:id="rId50"/>
    <p:sldId id="339" r:id="rId51"/>
    <p:sldId id="280" r:id="rId52"/>
    <p:sldId id="281" r:id="rId53"/>
    <p:sldId id="282" r:id="rId54"/>
    <p:sldId id="284" r:id="rId55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>
      <p:cViewPr varScale="1">
        <p:scale>
          <a:sx n="134" d="100"/>
          <a:sy n="134" d="100"/>
        </p:scale>
        <p:origin x="12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5" y="57937"/>
            <a:ext cx="4415028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6" y="57937"/>
            <a:ext cx="4415027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411" y="685228"/>
            <a:ext cx="4018279" cy="172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27982" y="3283980"/>
            <a:ext cx="107314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link.springer.com/article/10.1007/s11199-010-9762-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link.springer.com/article/10.1007/s11199-010-9762-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11" y="438785"/>
            <a:ext cx="4102100" cy="643255"/>
          </a:xfrm>
          <a:prstGeom prst="rect">
            <a:avLst/>
          </a:prstGeom>
          <a:solidFill>
            <a:srgbClr val="024F84"/>
          </a:solidFill>
        </p:spPr>
        <p:txBody>
          <a:bodyPr vert="horz" wrap="square" lIns="0" tIns="53340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42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5: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categorical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366395">
              <a:lnSpc>
                <a:spcPct val="100000"/>
              </a:lnSpc>
              <a:spcBef>
                <a:spcPts val="47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comparing 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proportions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8" y="1294244"/>
            <a:ext cx="148526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Sta </a:t>
            </a:r>
            <a:r>
              <a:rPr sz="1200" spc="-10" dirty="0">
                <a:latin typeface="Arial"/>
                <a:cs typeface="Arial"/>
              </a:rPr>
              <a:t>101 </a:t>
            </a:r>
            <a:r>
              <a:rPr lang="en-US" sz="1200" spc="40" dirty="0" smtClean="0">
                <a:latin typeface="Arial"/>
                <a:cs typeface="Arial"/>
              </a:rPr>
              <a:t>–</a:t>
            </a:r>
            <a:r>
              <a:rPr sz="1200" spc="40" dirty="0" smtClean="0">
                <a:latin typeface="Arial"/>
                <a:cs typeface="Arial"/>
              </a:rPr>
              <a:t> </a:t>
            </a:r>
            <a:r>
              <a:rPr lang="en-US" sz="1200" spc="-25" dirty="0" smtClean="0">
                <a:latin typeface="Arial"/>
                <a:cs typeface="Arial"/>
              </a:rPr>
              <a:t>Spring 2019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58" y="1664716"/>
            <a:ext cx="2190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Duke </a:t>
            </a:r>
            <a:r>
              <a:rPr sz="800" spc="-30" dirty="0">
                <a:latin typeface="Arial"/>
                <a:cs typeface="Arial"/>
              </a:rPr>
              <a:t>University, </a:t>
            </a:r>
            <a:r>
              <a:rPr sz="800" spc="-15" dirty="0">
                <a:latin typeface="Arial"/>
                <a:cs typeface="Arial"/>
              </a:rPr>
              <a:t>Department </a:t>
            </a:r>
            <a:r>
              <a:rPr sz="800" spc="-10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Statistical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967736"/>
            <a:ext cx="95567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800" spc="-45" dirty="0" smtClean="0">
                <a:solidFill>
                  <a:srgbClr val="024F84"/>
                </a:solidFill>
                <a:latin typeface="Arial"/>
                <a:cs typeface="Arial"/>
              </a:rPr>
              <a:t>Dr. Ellison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1650" y="2967736"/>
            <a:ext cx="25958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Slides </a:t>
            </a:r>
            <a:r>
              <a:rPr sz="800" spc="-5" dirty="0">
                <a:latin typeface="Arial"/>
                <a:cs typeface="Arial"/>
              </a:rPr>
              <a:t>posted </a:t>
            </a:r>
            <a:r>
              <a:rPr sz="800" spc="-10" dirty="0">
                <a:latin typeface="Arial"/>
                <a:cs typeface="Arial"/>
              </a:rPr>
              <a:t>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https://www2.stat.duke.edu/courses/Spring19/sta101.001/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026" name="Picture 2" descr="https://bloody-disgusting.com/wp-content/uploads/2017/01/slashing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44" y="1881123"/>
            <a:ext cx="1719396" cy="102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8942" y="2860185"/>
            <a:ext cx="230505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https://bloody-disgusting.com/editorials/3422854/slashing-back-revive-slasher-genre/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250" y="587375"/>
                <a:ext cx="4514850" cy="2967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latin typeface="Cambria Math" panose="02040503050406030204" pitchFamily="18" charset="0"/>
                  </a:rPr>
                  <a:t>When </a:t>
                </a:r>
                <a:r>
                  <a:rPr lang="en-US" sz="900" b="1" dirty="0">
                    <a:latin typeface="Cambria Math" panose="02040503050406030204" pitchFamily="18" charset="0"/>
                  </a:rPr>
                  <a:t>other </a:t>
                </a:r>
                <a:r>
                  <a:rPr lang="en-US" sz="9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certain conditions </a:t>
                </a:r>
                <a:r>
                  <a:rPr lang="en-US" sz="900" b="1" dirty="0">
                    <a:latin typeface="Cambria Math" panose="02040503050406030204" pitchFamily="18" charset="0"/>
                  </a:rPr>
                  <a:t>are met…</a:t>
                </a:r>
                <a:endParaRPr lang="en-US" sz="9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9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𝑑𝑒𝑣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./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9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900" dirty="0"/>
              </a:p>
              <a:p>
                <a:endParaRPr lang="en-US" sz="900" b="1" dirty="0">
                  <a:latin typeface="Cambria Math" panose="02040503050406030204" pitchFamily="18" charset="0"/>
                </a:endParaRPr>
              </a:p>
              <a:p>
                <a:r>
                  <a:rPr lang="en-US" sz="900" b="1" dirty="0">
                    <a:latin typeface="Cambria Math" panose="02040503050406030204" pitchFamily="18" charset="0"/>
                  </a:rPr>
                  <a:t>When other </a:t>
                </a:r>
                <a:r>
                  <a:rPr lang="en-US" sz="9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certain conditions </a:t>
                </a:r>
                <a:r>
                  <a:rPr lang="en-US" sz="900" b="1" dirty="0">
                    <a:latin typeface="Cambria Math" panose="02040503050406030204" pitchFamily="18" charset="0"/>
                  </a:rPr>
                  <a:t>are met…</a:t>
                </a:r>
                <a:endParaRPr lang="en-US" sz="9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𝑑𝑒𝑣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./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9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900" dirty="0"/>
              </a:p>
              <a:p>
                <a:endParaRPr lang="en-US" sz="900" dirty="0"/>
              </a:p>
              <a:p>
                <a:r>
                  <a:rPr lang="en-US" sz="900" b="1" dirty="0">
                    <a:latin typeface="Cambria Math" panose="02040503050406030204" pitchFamily="18" charset="0"/>
                  </a:rPr>
                  <a:t>When other </a:t>
                </a:r>
                <a:r>
                  <a:rPr lang="en-US" sz="9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certain conditions </a:t>
                </a:r>
                <a:r>
                  <a:rPr lang="en-US" sz="900" b="1" dirty="0">
                    <a:latin typeface="Cambria Math" panose="02040503050406030204" pitchFamily="18" charset="0"/>
                  </a:rPr>
                  <a:t>are met…</a:t>
                </a:r>
                <a:endParaRPr lang="en-US" sz="9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𝑑𝑒𝑣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./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sz="9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900" dirty="0" smtClean="0"/>
              </a:p>
              <a:p>
                <a:endParaRPr lang="en-US" sz="900" dirty="0"/>
              </a:p>
              <a:p>
                <a:r>
                  <a:rPr lang="en-US" sz="900" b="1" dirty="0">
                    <a:latin typeface="Cambria Math" panose="02040503050406030204" pitchFamily="18" charset="0"/>
                  </a:rPr>
                  <a:t>When other </a:t>
                </a:r>
                <a:r>
                  <a:rPr lang="en-US" sz="9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certain conditions </a:t>
                </a:r>
                <a:r>
                  <a:rPr lang="en-US" sz="900" b="1" dirty="0">
                    <a:latin typeface="Cambria Math" panose="02040503050406030204" pitchFamily="18" charset="0"/>
                  </a:rPr>
                  <a:t>are met…</a:t>
                </a:r>
                <a:endParaRPr lang="en-US" sz="9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𝑑𝑒𝑣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./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9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9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9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587375"/>
                <a:ext cx="4514850" cy="2967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609850" y="358775"/>
            <a:ext cx="1905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Organizing </a:t>
            </a:r>
            <a:r>
              <a:rPr lang="en-US" sz="1400" b="1" u="sng" dirty="0" smtClean="0"/>
              <a:t>CLT Results </a:t>
            </a:r>
            <a:r>
              <a:rPr lang="en-US" sz="1400" b="1" dirty="0" smtClean="0"/>
              <a:t>for Different </a:t>
            </a:r>
            <a:r>
              <a:rPr lang="en-US" sz="1400" b="1" dirty="0" smtClean="0">
                <a:solidFill>
                  <a:srgbClr val="00B050"/>
                </a:solidFill>
              </a:rPr>
              <a:t>Sample Statistics 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" y="2430177"/>
            <a:ext cx="4419600" cy="747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11" y="57416"/>
            <a:ext cx="4271645" cy="3885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35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100" spc="-355" dirty="0">
                <a:solidFill>
                  <a:srgbClr val="FFFFFF"/>
                </a:solidFill>
                <a:latin typeface="Verdana"/>
                <a:cs typeface="Verdana"/>
              </a:rPr>
              <a:t>ˆ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/>
              <p:cNvSpPr txBox="1"/>
              <p:nvPr/>
            </p:nvSpPr>
            <p:spPr>
              <a:xfrm>
                <a:off x="324865" y="1638423"/>
                <a:ext cx="3988435" cy="1975541"/>
              </a:xfrm>
              <a:prstGeom prst="rect">
                <a:avLst/>
              </a:prstGeom>
            </p:spPr>
            <p:txBody>
              <a:bodyPr vert="horz" wrap="square" lIns="0" tIns="514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05"/>
                  </a:spcBef>
                </a:pPr>
                <a:r>
                  <a:rPr lang="en-US" sz="1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Conditions</a:t>
                </a:r>
                <a:r>
                  <a:rPr lang="en-US" sz="900" spc="-20" dirty="0">
                    <a:latin typeface="Arial"/>
                    <a:cs typeface="Arial"/>
                  </a:rPr>
                  <a:t>:</a:t>
                </a:r>
                <a:endParaRPr lang="en-US" sz="900" dirty="0">
                  <a:latin typeface="Arial"/>
                  <a:cs typeface="Arial"/>
                </a:endParaRPr>
              </a:p>
              <a:p>
                <a:pPr marL="127635">
                  <a:lnSpc>
                    <a:spcPct val="100000"/>
                  </a:lnSpc>
                  <a:spcBef>
                    <a:spcPts val="305"/>
                  </a:spcBef>
                </a:pPr>
                <a:r>
                  <a:rPr lang="en-US" sz="80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900" b="1" spc="-25" dirty="0">
                    <a:latin typeface="Arial"/>
                    <a:cs typeface="Arial"/>
                  </a:rPr>
                  <a:t>Independence</a:t>
                </a:r>
                <a:r>
                  <a:rPr lang="en-US" sz="900" spc="-25" dirty="0">
                    <a:latin typeface="Arial"/>
                    <a:cs typeface="Arial"/>
                  </a:rPr>
                  <a:t>: </a:t>
                </a:r>
                <a:endParaRPr lang="en-US" sz="900" spc="-25" dirty="0" smtClean="0">
                  <a:latin typeface="Arial"/>
                  <a:cs typeface="Arial"/>
                </a:endParaRPr>
              </a:p>
              <a:p>
                <a:pPr marL="813435" lvl="1" indent="-228600">
                  <a:spcBef>
                    <a:spcPts val="305"/>
                  </a:spcBef>
                  <a:buFont typeface="+mj-lt"/>
                  <a:buAutoNum type="alphaLcPeriod"/>
                </a:pPr>
                <a:r>
                  <a:rPr lang="en-US" sz="900" spc="-25" dirty="0" smtClean="0">
                    <a:latin typeface="Arial"/>
                    <a:cs typeface="Arial"/>
                  </a:rPr>
                  <a:t>Random sample/assignment </a:t>
                </a:r>
                <a:r>
                  <a:rPr lang="en-US" sz="900" u="sng" spc="-25" dirty="0" smtClean="0">
                    <a:latin typeface="Arial"/>
                    <a:cs typeface="Arial"/>
                  </a:rPr>
                  <a:t>for both samples </a:t>
                </a:r>
                <a:r>
                  <a:rPr lang="en-US" sz="900" spc="-25" dirty="0" smtClean="0">
                    <a:latin typeface="Arial"/>
                    <a:cs typeface="Arial"/>
                  </a:rPr>
                  <a:t>AND </a:t>
                </a:r>
                <a:endParaRPr lang="en-US" sz="900" spc="10" dirty="0">
                  <a:latin typeface="Arial"/>
                  <a:cs typeface="Arial"/>
                </a:endParaRPr>
              </a:p>
              <a:p>
                <a:pPr marL="813435" lvl="1" indent="-228600">
                  <a:spcBef>
                    <a:spcPts val="305"/>
                  </a:spcBef>
                  <a:buFont typeface="+mj-lt"/>
                  <a:buAutoNum type="alphaLcPeriod"/>
                </a:pPr>
                <a:r>
                  <a:rPr lang="en-US" sz="900" spc="-10" dirty="0" smtClean="0">
                    <a:latin typeface="Arial"/>
                    <a:cs typeface="Arial"/>
                  </a:rPr>
                  <a:t>n1&lt;10% of population 1, n2&lt;10% of population 2</a:t>
                </a:r>
                <a:endParaRPr lang="en-US" sz="900" dirty="0">
                  <a:latin typeface="Arial"/>
                  <a:cs typeface="Arial"/>
                </a:endParaRPr>
              </a:p>
              <a:p>
                <a:pPr marL="127635">
                  <a:spcBef>
                    <a:spcPts val="300"/>
                  </a:spcBef>
                </a:pPr>
                <a:r>
                  <a:rPr lang="en-US" sz="80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900" b="1" spc="-25" dirty="0" smtClean="0">
                    <a:latin typeface="Arial"/>
                    <a:cs typeface="Arial"/>
                  </a:rPr>
                  <a:t>Shape/Skew</a:t>
                </a:r>
                <a:r>
                  <a:rPr lang="en-US" sz="900" spc="-25" dirty="0" smtClean="0">
                    <a:latin typeface="Arial"/>
                    <a:cs typeface="Arial"/>
                  </a:rPr>
                  <a:t>: </a:t>
                </a:r>
                <a:endParaRPr lang="en-US" sz="900" spc="-25" dirty="0">
                  <a:latin typeface="Arial"/>
                  <a:cs typeface="Arial"/>
                </a:endParaRPr>
              </a:p>
              <a:p>
                <a:pPr marL="813435" lvl="1" indent="-228600">
                  <a:spcBef>
                    <a:spcPts val="300"/>
                  </a:spcBef>
                  <a:buFont typeface="+mj-lt"/>
                  <a:buAutoNum type="alphaLcPeriod"/>
                </a:pPr>
                <a:r>
                  <a:rPr lang="en-US" sz="900" u="sng" spc="-20" dirty="0" smtClean="0">
                    <a:latin typeface="Arial"/>
                    <a:cs typeface="Arial"/>
                  </a:rPr>
                  <a:t>“Success/Failure Conditions:”</a:t>
                </a:r>
                <a:r>
                  <a:rPr lang="en-US" sz="900" spc="-20" dirty="0" smtClean="0">
                    <a:latin typeface="Arial"/>
                    <a:cs typeface="Arial"/>
                  </a:rPr>
                  <a:t> </a:t>
                </a: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sz="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ar-AE" sz="900" spc="-20" dirty="0" smtClean="0">
                    <a:latin typeface="Arial"/>
                    <a:cs typeface="Arial"/>
                  </a:rPr>
                  <a:t>   </a:t>
                </a:r>
                <a:r>
                  <a:rPr lang="en-US" sz="900" spc="-20" dirty="0" smtClean="0">
                    <a:latin typeface="Arial"/>
                    <a:cs typeface="Arial"/>
                  </a:rPr>
                  <a:t>AND</a:t>
                </a:r>
                <a:endParaRPr lang="en-US" sz="900" spc="-25" dirty="0" smtClean="0">
                  <a:latin typeface="Arial"/>
                  <a:cs typeface="Arial"/>
                </a:endParaRP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ar-AE" sz="900" spc="-20" dirty="0" smtClean="0">
                    <a:latin typeface="Arial"/>
                    <a:cs typeface="Arial"/>
                  </a:rPr>
                  <a:t> </a:t>
                </a:r>
                <a:r>
                  <a:rPr lang="en-US" sz="900" spc="-20" dirty="0" smtClean="0">
                    <a:latin typeface="Arial"/>
                    <a:cs typeface="Arial"/>
                  </a:rPr>
                  <a:t>AND</a:t>
                </a: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ar-AE" sz="900" spc="-20" dirty="0" smtClean="0">
                    <a:latin typeface="Arial"/>
                    <a:cs typeface="Arial"/>
                  </a:rPr>
                  <a:t> </a:t>
                </a:r>
                <a:r>
                  <a:rPr lang="ar-AE" sz="900" spc="-20" dirty="0">
                    <a:latin typeface="Arial"/>
                    <a:cs typeface="Arial"/>
                  </a:rPr>
                  <a:t>  </a:t>
                </a:r>
                <a:r>
                  <a:rPr lang="en-US" sz="900" spc="-20" dirty="0">
                    <a:latin typeface="Arial"/>
                    <a:cs typeface="Arial"/>
                  </a:rPr>
                  <a:t>AND</a:t>
                </a:r>
                <a:endParaRPr lang="en-US" sz="900" spc="-25" dirty="0">
                  <a:latin typeface="Arial"/>
                  <a:cs typeface="Arial"/>
                </a:endParaRP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ar-AE" sz="900" spc="-20" dirty="0">
                    <a:latin typeface="Arial"/>
                    <a:cs typeface="Arial"/>
                  </a:rPr>
                  <a:t> </a:t>
                </a:r>
                <a:endParaRPr lang="en-US" sz="900" spc="-40" dirty="0">
                  <a:latin typeface="Arial"/>
                  <a:cs typeface="Arial"/>
                </a:endParaRP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:endParaRPr lang="en-US" sz="900" spc="-40" dirty="0" smtClean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5" y="1638423"/>
                <a:ext cx="3988435" cy="1975541"/>
              </a:xfrm>
              <a:prstGeom prst="rect">
                <a:avLst/>
              </a:prstGeom>
              <a:blipFill>
                <a:blip r:embed="rId2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2301" y="-1699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03719"/>
                <a:ext cx="4610100" cy="10702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latin typeface="Cambria Math" panose="02040503050406030204" pitchFamily="18" charset="0"/>
                  </a:rPr>
                  <a:t>Central Limit Theorem for </a:t>
                </a:r>
                <a:r>
                  <a:rPr lang="en-US" sz="1400" b="1" u="sng" dirty="0" smtClean="0">
                    <a:latin typeface="Cambria Math" panose="02040503050406030204" pitchFamily="18" charset="0"/>
                  </a:rPr>
                  <a:t>Comparing Two Proportions</a:t>
                </a:r>
              </a:p>
              <a:p>
                <a:endParaRPr lang="en-US" sz="1000" b="1" dirty="0" smtClean="0">
                  <a:latin typeface="Cambria Math" panose="02040503050406030204" pitchFamily="18" charset="0"/>
                </a:endParaRPr>
              </a:p>
              <a:p>
                <a:r>
                  <a:rPr lang="en-US" sz="1000" b="1" dirty="0" smtClean="0">
                    <a:latin typeface="Cambria Math" panose="02040503050406030204" pitchFamily="18" charset="0"/>
                  </a:rPr>
                  <a:t>When </a:t>
                </a:r>
                <a:r>
                  <a:rPr lang="en-US" sz="1000" b="1" dirty="0" smtClean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certain </a:t>
                </a:r>
                <a:r>
                  <a:rPr lang="en-US" sz="10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conditions </a:t>
                </a:r>
                <a:r>
                  <a:rPr lang="en-US" sz="1000" b="1" dirty="0">
                    <a:latin typeface="Cambria Math" panose="02040503050406030204" pitchFamily="18" charset="0"/>
                  </a:rPr>
                  <a:t>are met…</a:t>
                </a: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0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𝑑𝑒𝑣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./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719"/>
                <a:ext cx="4610100" cy="1070229"/>
              </a:xfrm>
              <a:prstGeom prst="rect">
                <a:avLst/>
              </a:prstGeom>
              <a:blipFill>
                <a:blip r:embed="rId3"/>
                <a:stretch>
                  <a:fillRect l="-264" t="-11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4598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11" y="57416"/>
            <a:ext cx="4271645" cy="3885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35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100" spc="-355" dirty="0">
                <a:solidFill>
                  <a:srgbClr val="FFFFFF"/>
                </a:solidFill>
                <a:latin typeface="Verdana"/>
                <a:cs typeface="Verdana"/>
              </a:rPr>
              <a:t>ˆ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/>
              <p:cNvSpPr txBox="1"/>
              <p:nvPr/>
            </p:nvSpPr>
            <p:spPr>
              <a:xfrm>
                <a:off x="324865" y="1638423"/>
                <a:ext cx="4187191" cy="1975541"/>
              </a:xfrm>
              <a:prstGeom prst="rect">
                <a:avLst/>
              </a:prstGeom>
            </p:spPr>
            <p:txBody>
              <a:bodyPr vert="horz" wrap="square" lIns="0" tIns="514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05"/>
                  </a:spcBef>
                </a:pPr>
                <a:r>
                  <a:rPr lang="en-US" sz="1000" b="1" spc="-20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Conditions</a:t>
                </a:r>
                <a:r>
                  <a:rPr lang="en-US" sz="900" spc="-20" dirty="0">
                    <a:latin typeface="Arial"/>
                    <a:cs typeface="Arial"/>
                  </a:rPr>
                  <a:t>:</a:t>
                </a:r>
                <a:endParaRPr lang="en-US" sz="900" dirty="0">
                  <a:latin typeface="Arial"/>
                  <a:cs typeface="Arial"/>
                </a:endParaRPr>
              </a:p>
              <a:p>
                <a:pPr marL="127635">
                  <a:lnSpc>
                    <a:spcPct val="100000"/>
                  </a:lnSpc>
                  <a:spcBef>
                    <a:spcPts val="305"/>
                  </a:spcBef>
                </a:pPr>
                <a:r>
                  <a:rPr lang="en-US" sz="80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900" b="1" spc="-25" dirty="0">
                    <a:latin typeface="Arial"/>
                    <a:cs typeface="Arial"/>
                  </a:rPr>
                  <a:t>Independence</a:t>
                </a:r>
                <a:r>
                  <a:rPr lang="en-US" sz="900" spc="-25" dirty="0">
                    <a:latin typeface="Arial"/>
                    <a:cs typeface="Arial"/>
                  </a:rPr>
                  <a:t>: </a:t>
                </a:r>
                <a:endParaRPr lang="en-US" sz="900" spc="-25" dirty="0" smtClean="0">
                  <a:latin typeface="Arial"/>
                  <a:cs typeface="Arial"/>
                </a:endParaRPr>
              </a:p>
              <a:p>
                <a:pPr marL="813435" lvl="1" indent="-228600">
                  <a:spcBef>
                    <a:spcPts val="305"/>
                  </a:spcBef>
                  <a:buFont typeface="+mj-lt"/>
                  <a:buAutoNum type="alphaLcPeriod"/>
                </a:pPr>
                <a:r>
                  <a:rPr lang="en-US" sz="900" spc="-25" dirty="0" smtClean="0">
                    <a:latin typeface="Arial"/>
                    <a:cs typeface="Arial"/>
                  </a:rPr>
                  <a:t>Random sample/assignment </a:t>
                </a:r>
                <a:r>
                  <a:rPr lang="en-US" sz="900" u="sng" spc="-25" dirty="0" smtClean="0">
                    <a:latin typeface="Arial"/>
                    <a:cs typeface="Arial"/>
                  </a:rPr>
                  <a:t>for both samples </a:t>
                </a:r>
                <a:r>
                  <a:rPr lang="en-US" sz="900" spc="-25" dirty="0" smtClean="0">
                    <a:latin typeface="Arial"/>
                    <a:cs typeface="Arial"/>
                  </a:rPr>
                  <a:t>AND </a:t>
                </a:r>
                <a:endParaRPr lang="en-US" sz="900" spc="10" dirty="0">
                  <a:latin typeface="Arial"/>
                  <a:cs typeface="Arial"/>
                </a:endParaRPr>
              </a:p>
              <a:p>
                <a:pPr marL="813435" lvl="1" indent="-228600">
                  <a:spcBef>
                    <a:spcPts val="305"/>
                  </a:spcBef>
                  <a:buFont typeface="+mj-lt"/>
                  <a:buAutoNum type="alphaLcPeriod"/>
                </a:pPr>
                <a:r>
                  <a:rPr lang="en-US" sz="900" spc="-10" dirty="0" smtClean="0">
                    <a:latin typeface="Arial"/>
                    <a:cs typeface="Arial"/>
                  </a:rPr>
                  <a:t>n1&lt;10% of population 1, n2&lt;10% of population 2</a:t>
                </a:r>
                <a:endParaRPr lang="en-US" sz="900" dirty="0">
                  <a:latin typeface="Arial"/>
                  <a:cs typeface="Arial"/>
                </a:endParaRPr>
              </a:p>
              <a:p>
                <a:pPr marL="127635">
                  <a:spcBef>
                    <a:spcPts val="300"/>
                  </a:spcBef>
                </a:pPr>
                <a:r>
                  <a:rPr lang="en-US" sz="80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900" b="1" spc="-25" dirty="0" smtClean="0">
                    <a:latin typeface="Arial"/>
                    <a:cs typeface="Arial"/>
                  </a:rPr>
                  <a:t>Shape/Skew</a:t>
                </a:r>
                <a:r>
                  <a:rPr lang="en-US" sz="900" spc="-25" dirty="0" smtClean="0">
                    <a:latin typeface="Arial"/>
                    <a:cs typeface="Arial"/>
                  </a:rPr>
                  <a:t>: </a:t>
                </a:r>
                <a:endParaRPr lang="en-US" sz="900" spc="-25" dirty="0">
                  <a:latin typeface="Arial"/>
                  <a:cs typeface="Arial"/>
                </a:endParaRPr>
              </a:p>
              <a:p>
                <a:pPr marL="813435" lvl="1" indent="-228600">
                  <a:spcBef>
                    <a:spcPts val="300"/>
                  </a:spcBef>
                  <a:buFont typeface="+mj-lt"/>
                  <a:buAutoNum type="alphaLcPeriod"/>
                </a:pPr>
                <a:r>
                  <a:rPr lang="en-US" sz="900" u="sng" spc="-20" dirty="0" smtClean="0">
                    <a:latin typeface="Arial"/>
                    <a:cs typeface="Arial"/>
                  </a:rPr>
                  <a:t>“Success/Failure Conditions:”</a:t>
                </a:r>
                <a:r>
                  <a:rPr lang="en-US" sz="900" spc="-20" dirty="0" smtClean="0">
                    <a:latin typeface="Arial"/>
                    <a:cs typeface="Arial"/>
                  </a:rPr>
                  <a:t> </a:t>
                </a: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sz="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ar-AE" sz="900" spc="-20" dirty="0">
                    <a:latin typeface="Arial"/>
                    <a:cs typeface="Arial"/>
                  </a:rPr>
                  <a:t> </a:t>
                </a:r>
                <a:r>
                  <a:rPr lang="en-US" sz="900" spc="-20" dirty="0" smtClean="0">
                    <a:latin typeface="Arial"/>
                    <a:cs typeface="Arial"/>
                  </a:rPr>
                  <a:t>(</a:t>
                </a:r>
                <a:r>
                  <a:rPr lang="en-US" sz="900" spc="-20" dirty="0" err="1" smtClean="0">
                    <a:latin typeface="Arial"/>
                    <a:cs typeface="Arial"/>
                  </a:rPr>
                  <a:t>ie</a:t>
                </a:r>
                <a:r>
                  <a:rPr lang="en-US" sz="900" spc="-20" dirty="0" smtClean="0">
                    <a:latin typeface="Arial"/>
                    <a:cs typeface="Arial"/>
                  </a:rPr>
                  <a:t>: at least 10 successes in group 1)</a:t>
                </a:r>
                <a:r>
                  <a:rPr lang="ar-AE" sz="900" spc="-20" dirty="0" smtClean="0">
                    <a:latin typeface="Arial"/>
                    <a:cs typeface="Arial"/>
                  </a:rPr>
                  <a:t>  </a:t>
                </a:r>
                <a:r>
                  <a:rPr lang="en-US" sz="900" spc="-20" dirty="0" smtClean="0">
                    <a:latin typeface="Arial"/>
                    <a:cs typeface="Arial"/>
                  </a:rPr>
                  <a:t>AND</a:t>
                </a:r>
                <a:endParaRPr lang="en-US" sz="900" spc="-25" dirty="0" smtClean="0">
                  <a:latin typeface="Arial"/>
                  <a:cs typeface="Arial"/>
                </a:endParaRP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ar-AE" sz="900" spc="-20" dirty="0" smtClean="0">
                    <a:latin typeface="Arial"/>
                    <a:cs typeface="Arial"/>
                  </a:rPr>
                  <a:t> </a:t>
                </a:r>
                <a:r>
                  <a:rPr lang="en-US" sz="900" spc="-20" dirty="0">
                    <a:latin typeface="Arial"/>
                    <a:cs typeface="Arial"/>
                  </a:rPr>
                  <a:t>(ie: at least 10 </a:t>
                </a:r>
                <a:r>
                  <a:rPr lang="en-US" sz="900" spc="-20" dirty="0" smtClean="0">
                    <a:latin typeface="Arial"/>
                    <a:cs typeface="Arial"/>
                  </a:rPr>
                  <a:t>failures </a:t>
                </a:r>
                <a:r>
                  <a:rPr lang="en-US" sz="900" spc="-20" dirty="0">
                    <a:latin typeface="Arial"/>
                    <a:cs typeface="Arial"/>
                  </a:rPr>
                  <a:t>in group </a:t>
                </a:r>
                <a:r>
                  <a:rPr lang="en-US" sz="900" spc="-20" dirty="0" smtClean="0">
                    <a:latin typeface="Arial"/>
                    <a:cs typeface="Arial"/>
                  </a:rPr>
                  <a:t>1) AND</a:t>
                </a: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ar-AE" sz="900" spc="-20" dirty="0">
                    <a:latin typeface="Arial"/>
                    <a:cs typeface="Arial"/>
                  </a:rPr>
                  <a:t> </a:t>
                </a:r>
                <a:r>
                  <a:rPr lang="en-US" sz="900" spc="-20" dirty="0">
                    <a:latin typeface="Arial"/>
                    <a:cs typeface="Arial"/>
                  </a:rPr>
                  <a:t>(ie: at least 10 successes in group </a:t>
                </a:r>
                <a:r>
                  <a:rPr lang="en-US" sz="900" spc="-20" dirty="0" smtClean="0">
                    <a:latin typeface="Arial"/>
                    <a:cs typeface="Arial"/>
                  </a:rPr>
                  <a:t>2)</a:t>
                </a:r>
                <a:r>
                  <a:rPr lang="ar-AE" sz="900" spc="-20" dirty="0" smtClean="0">
                    <a:latin typeface="Arial"/>
                    <a:cs typeface="Arial"/>
                  </a:rPr>
                  <a:t> </a:t>
                </a:r>
                <a:r>
                  <a:rPr lang="en-US" sz="900" spc="-20" dirty="0">
                    <a:latin typeface="Arial"/>
                    <a:cs typeface="Arial"/>
                  </a:rPr>
                  <a:t>AND</a:t>
                </a:r>
                <a:endParaRPr lang="en-US" sz="900" spc="-25" dirty="0">
                  <a:latin typeface="Arial"/>
                  <a:cs typeface="Arial"/>
                </a:endParaRP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ar-AE" sz="900" spc="-20" dirty="0">
                    <a:latin typeface="Arial"/>
                    <a:cs typeface="Arial"/>
                  </a:rPr>
                  <a:t> </a:t>
                </a:r>
                <a:r>
                  <a:rPr lang="en-US" sz="900" spc="-20" dirty="0">
                    <a:latin typeface="Arial"/>
                    <a:cs typeface="Arial"/>
                  </a:rPr>
                  <a:t>(ie: at least 10 failures in group </a:t>
                </a:r>
                <a:r>
                  <a:rPr lang="en-US" sz="900" spc="-20" dirty="0" smtClean="0">
                    <a:latin typeface="Arial"/>
                    <a:cs typeface="Arial"/>
                  </a:rPr>
                  <a:t>2) </a:t>
                </a:r>
                <a:endParaRPr lang="en-US" sz="900" spc="-40" dirty="0">
                  <a:latin typeface="Arial"/>
                  <a:cs typeface="Arial"/>
                </a:endParaRP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:endParaRPr lang="en-US" sz="900" spc="-40" dirty="0" smtClean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5" y="1638423"/>
                <a:ext cx="4187191" cy="1975541"/>
              </a:xfrm>
              <a:prstGeom prst="rect">
                <a:avLst/>
              </a:prstGeom>
              <a:blipFill>
                <a:blip r:embed="rId2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2301" y="-1699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03719"/>
                <a:ext cx="4610100" cy="10702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latin typeface="Cambria Math" panose="02040503050406030204" pitchFamily="18" charset="0"/>
                  </a:rPr>
                  <a:t>Central Limit Theorem for </a:t>
                </a:r>
                <a:r>
                  <a:rPr lang="en-US" sz="1400" b="1" u="sng" dirty="0" smtClean="0">
                    <a:latin typeface="Cambria Math" panose="02040503050406030204" pitchFamily="18" charset="0"/>
                  </a:rPr>
                  <a:t>Comparing Two Proportions</a:t>
                </a:r>
              </a:p>
              <a:p>
                <a:endParaRPr lang="en-US" sz="1000" b="1" dirty="0" smtClean="0">
                  <a:latin typeface="Cambria Math" panose="02040503050406030204" pitchFamily="18" charset="0"/>
                </a:endParaRPr>
              </a:p>
              <a:p>
                <a:r>
                  <a:rPr lang="en-US" sz="1000" b="1" dirty="0" smtClean="0">
                    <a:latin typeface="Cambria Math" panose="02040503050406030204" pitchFamily="18" charset="0"/>
                  </a:rPr>
                  <a:t>When </a:t>
                </a:r>
                <a:r>
                  <a:rPr lang="en-US" sz="1000" b="1" dirty="0" smtClean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certain </a:t>
                </a:r>
                <a:r>
                  <a:rPr lang="en-US" sz="10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conditions </a:t>
                </a:r>
                <a:r>
                  <a:rPr lang="en-US" sz="1000" b="1" dirty="0">
                    <a:latin typeface="Cambria Math" panose="02040503050406030204" pitchFamily="18" charset="0"/>
                  </a:rPr>
                  <a:t>are met…</a:t>
                </a: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0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𝑑𝑒𝑣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./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719"/>
                <a:ext cx="4610100" cy="1070229"/>
              </a:xfrm>
              <a:prstGeom prst="rect">
                <a:avLst/>
              </a:prstGeom>
              <a:blipFill>
                <a:blip r:embed="rId3"/>
                <a:stretch>
                  <a:fillRect l="-264" t="-11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3549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49" y="587375"/>
            <a:ext cx="4264913" cy="26077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spcBef>
                <a:spcPts val="950"/>
              </a:spcBef>
              <a:buFontTx/>
              <a:buAutoNum type="arabicPeriod"/>
              <a:tabLst>
                <a:tab pos="167005" algn="l"/>
              </a:tabLst>
            </a:pPr>
            <a:r>
              <a:rPr sz="1050" b="1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b="1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b="1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</a:t>
            </a:r>
            <a:r>
              <a:rPr lang="en-US" sz="1050" spc="-45" dirty="0" smtClean="0">
                <a:solidFill>
                  <a:schemeClr val="tx2"/>
                </a:solidFill>
                <a:latin typeface="DejaVu Sans"/>
                <a:cs typeface="Arial"/>
              </a:rPr>
              <a:t>a</a:t>
            </a:r>
            <a:r>
              <a:rPr lang="en-US" sz="1050" spc="-45" dirty="0" smtClean="0">
                <a:solidFill>
                  <a:schemeClr val="tx2"/>
                </a:solidFill>
                <a:latin typeface="DejaVu Sans"/>
                <a:cs typeface="DejaVu Sans"/>
              </a:rPr>
              <a:t> </a:t>
            </a:r>
            <a:r>
              <a:rPr lang="en-US" sz="1050" spc="-45" dirty="0">
                <a:solidFill>
                  <a:schemeClr val="tx2"/>
                </a:solidFill>
                <a:latin typeface="DejaVu Sans"/>
                <a:cs typeface="DejaVu Sans"/>
              </a:rPr>
              <a:t>Categorical Independent Variable (two levels) and a Categorical Dependent Variable (two levels) </a:t>
            </a:r>
            <a:endParaRPr lang="en-US"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Theoretical Hypothesis Testing and Confidence Intervals: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CLT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also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100" i="1" spc="-17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100" spc="-175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ˆ</a:t>
            </a:r>
            <a:r>
              <a:rPr sz="1200" spc="-262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sz="1100" spc="-75" dirty="0">
                <a:solidFill>
                  <a:schemeClr val="bg1">
                    <a:lumMod val="75000"/>
                  </a:schemeClr>
                </a:solidFill>
                <a:latin typeface="DejaVu Serif"/>
                <a:cs typeface="DejaVu Serif"/>
              </a:rPr>
              <a:t>−</a:t>
            </a:r>
            <a:r>
              <a:rPr sz="1100" spc="-150" dirty="0">
                <a:solidFill>
                  <a:schemeClr val="bg1">
                    <a:lumMod val="75000"/>
                  </a:schemeClr>
                </a:solidFill>
                <a:latin typeface="DejaVu Serif"/>
                <a:cs typeface="DejaVu Serif"/>
              </a:rPr>
              <a:t> </a:t>
            </a:r>
            <a:r>
              <a:rPr sz="1100" i="1" spc="-17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100" spc="-175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ˆ</a:t>
            </a:r>
            <a:r>
              <a:rPr sz="1200" spc="-262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  <a:endParaRPr sz="1200" baseline="-10416" dirty="0">
              <a:solidFill>
                <a:schemeClr val="bg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latin typeface="Arial"/>
                <a:cs typeface="Arial"/>
              </a:rPr>
              <a:t>Different Protocol for CI vs. HT:</a:t>
            </a:r>
            <a:r>
              <a:rPr lang="en-US" sz="1050" spc="10" dirty="0" smtClean="0">
                <a:latin typeface="Arial"/>
                <a:cs typeface="Arial"/>
              </a:rPr>
              <a:t> </a:t>
            </a:r>
            <a:r>
              <a:rPr lang="en-US" sz="1050" dirty="0" smtClean="0"/>
              <a:t>🔍</a:t>
            </a:r>
            <a:r>
              <a:rPr lang="en-US" sz="1050" dirty="0"/>
              <a:t> 🔮</a:t>
            </a:r>
            <a:r>
              <a:rPr lang="en-US" sz="1050" dirty="0" smtClean="0"/>
              <a:t> </a:t>
            </a:r>
            <a:r>
              <a:rPr sz="1050" spc="10" dirty="0" smtClean="0">
                <a:latin typeface="Arial"/>
                <a:cs typeface="Arial"/>
              </a:rPr>
              <a:t>For </a:t>
            </a:r>
            <a:r>
              <a:rPr sz="1050" dirty="0">
                <a:latin typeface="Arial"/>
                <a:cs typeface="Arial"/>
              </a:rPr>
              <a:t>HT </a:t>
            </a:r>
            <a:r>
              <a:rPr sz="1050" spc="15" dirty="0">
                <a:latin typeface="Arial"/>
                <a:cs typeface="Arial"/>
              </a:rPr>
              <a:t>where </a:t>
            </a:r>
            <a:r>
              <a:rPr sz="1100" i="1" spc="15" dirty="0">
                <a:latin typeface="Times New Roman"/>
                <a:cs typeface="Times New Roman"/>
              </a:rPr>
              <a:t>H</a:t>
            </a:r>
            <a:r>
              <a:rPr sz="1200" spc="22" baseline="-10416" dirty="0">
                <a:latin typeface="Times New Roman"/>
                <a:cs typeface="Times New Roman"/>
              </a:rPr>
              <a:t>0 </a:t>
            </a:r>
            <a:r>
              <a:rPr sz="1100" spc="-45" dirty="0">
                <a:latin typeface="Georgia"/>
                <a:cs typeface="Georgia"/>
              </a:rPr>
              <a:t>: </a:t>
            </a:r>
            <a:r>
              <a:rPr sz="1100" i="1" spc="15" dirty="0">
                <a:latin typeface="Times New Roman"/>
                <a:cs typeface="Times New Roman"/>
              </a:rPr>
              <a:t>p</a:t>
            </a:r>
            <a:r>
              <a:rPr sz="1200" spc="22" baseline="-10416" dirty="0">
                <a:latin typeface="Times New Roman"/>
                <a:cs typeface="Times New Roman"/>
              </a:rPr>
              <a:t>1 </a:t>
            </a:r>
            <a:r>
              <a:rPr sz="1100" spc="140" dirty="0">
                <a:latin typeface="Georgia"/>
                <a:cs typeface="Georgia"/>
              </a:rPr>
              <a:t>= </a:t>
            </a:r>
            <a:r>
              <a:rPr sz="1100" i="1" spc="25" dirty="0">
                <a:latin typeface="Times New Roman"/>
                <a:cs typeface="Times New Roman"/>
              </a:rPr>
              <a:t>p</a:t>
            </a:r>
            <a:r>
              <a:rPr sz="1200" spc="37" baseline="-10416" dirty="0">
                <a:latin typeface="Times New Roman"/>
                <a:cs typeface="Times New Roman"/>
              </a:rPr>
              <a:t>2</a:t>
            </a:r>
            <a:r>
              <a:rPr sz="1050" spc="25" dirty="0">
                <a:latin typeface="Arial"/>
                <a:cs typeface="Arial"/>
              </a:rPr>
              <a:t>,</a:t>
            </a:r>
            <a:r>
              <a:rPr sz="1050" spc="-185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pool!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050" u="sng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CLT Conditions: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10" dirty="0" smtClean="0">
                <a:solidFill>
                  <a:srgbClr val="CCCCCC"/>
                </a:solidFill>
                <a:latin typeface="Arial"/>
                <a:cs typeface="Arial"/>
              </a:rPr>
              <a:t>When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S-F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fails,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simulate!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🔍 </a:t>
            </a:r>
            <a:r>
              <a:rPr lang="en-US" sz="105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✋ 👫</a:t>
            </a:r>
            <a:r>
              <a:rPr lang="en-US" sz="105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🖳</a:t>
            </a:r>
            <a:r>
              <a:rPr lang="en-US" sz="105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sz="1050" spc="2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Applications</a:t>
            </a:r>
            <a:endParaRPr sz="1050" dirty="0">
              <a:solidFill>
                <a:schemeClr val="tx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861652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11" y="57416"/>
            <a:ext cx="4271645" cy="3885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35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100" spc="-355" dirty="0">
                <a:solidFill>
                  <a:srgbClr val="FFFFFF"/>
                </a:solidFill>
                <a:latin typeface="Verdana"/>
                <a:cs typeface="Verdana"/>
              </a:rPr>
              <a:t>ˆ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301" y="-1699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03719"/>
                <a:ext cx="4610100" cy="10702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latin typeface="Cambria Math" panose="02040503050406030204" pitchFamily="18" charset="0"/>
                  </a:rPr>
                  <a:t>Central Limit Theorem for </a:t>
                </a:r>
                <a:r>
                  <a:rPr lang="en-US" sz="1400" b="1" u="sng" dirty="0" smtClean="0">
                    <a:latin typeface="Cambria Math" panose="02040503050406030204" pitchFamily="18" charset="0"/>
                  </a:rPr>
                  <a:t>Comparing Two Proportions</a:t>
                </a:r>
              </a:p>
              <a:p>
                <a:endParaRPr lang="en-US" sz="1000" b="1" dirty="0" smtClean="0">
                  <a:latin typeface="Cambria Math" panose="02040503050406030204" pitchFamily="18" charset="0"/>
                </a:endParaRPr>
              </a:p>
              <a:p>
                <a:r>
                  <a:rPr lang="en-US" sz="1000" b="1" dirty="0" smtClean="0">
                    <a:latin typeface="Cambria Math" panose="02040503050406030204" pitchFamily="18" charset="0"/>
                  </a:rPr>
                  <a:t>When </a:t>
                </a:r>
                <a:r>
                  <a:rPr lang="en-US" sz="1000" b="1" dirty="0" smtClean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certain </a:t>
                </a:r>
                <a:r>
                  <a:rPr lang="en-US" sz="10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conditions </a:t>
                </a:r>
                <a:r>
                  <a:rPr lang="en-US" sz="1000" b="1" dirty="0">
                    <a:latin typeface="Cambria Math" panose="02040503050406030204" pitchFamily="18" charset="0"/>
                  </a:rPr>
                  <a:t>are met…</a:t>
                </a: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0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𝑑𝑒𝑣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./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0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0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719"/>
                <a:ext cx="4610100" cy="1070229"/>
              </a:xfrm>
              <a:prstGeom prst="rect">
                <a:avLst/>
              </a:prstGeom>
              <a:blipFill>
                <a:blip r:embed="rId2"/>
                <a:stretch>
                  <a:fillRect l="-264" t="-11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936" y="1960745"/>
                <a:ext cx="2415341" cy="490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 smtClean="0">
                    <a:ea typeface="Cambria Math" panose="02040503050406030204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l-G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)%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𝑪𝒐𝒏𝒇𝒊𝒅𝒆𝒏𝒄𝒆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𝑰𝒏𝒕𝒆𝒓𝒗𝒂𝒍</m:t>
                    </m:r>
                  </m:oMath>
                </a14:m>
                <a:endParaRPr lang="en-US" sz="1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𝑝𝑜𝑖𝑛𝑡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𝑒𝑠𝑡𝑖𝑚𝑎𝑡𝑒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𝑆𝐸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6" y="1960745"/>
                <a:ext cx="2415341" cy="490840"/>
              </a:xfrm>
              <a:prstGeom prst="rect">
                <a:avLst/>
              </a:prstGeom>
              <a:blipFill>
                <a:blip r:embed="rId3"/>
                <a:stretch>
                  <a:fillRect l="-4545" t="-11250" r="-1263" b="-10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136" y="2644177"/>
                <a:ext cx="3096297" cy="633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 smtClean="0">
                    <a:ea typeface="Cambria Math" panose="02040503050406030204" pitchFamily="18" charset="0"/>
                  </a:rPr>
                  <a:t>Test Statistic for Hypothesis Test</a:t>
                </a:r>
                <a:endParaRPr lang="en-US" sz="1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𝑝𝑜𝑖𝑛𝑡</m:t>
                              </m:r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𝑒𝑠𝑡𝑖𝑚𝑎𝑡𝑒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" y="2644177"/>
                <a:ext cx="3096297" cy="633635"/>
              </a:xfrm>
              <a:prstGeom prst="rect">
                <a:avLst/>
              </a:prstGeom>
              <a:blipFill>
                <a:blip r:embed="rId4"/>
                <a:stretch>
                  <a:fillRect l="-3550" t="-769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7728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11" y="57416"/>
            <a:ext cx="4271645" cy="3885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35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100" spc="-355" dirty="0">
                <a:solidFill>
                  <a:srgbClr val="FFFFFF"/>
                </a:solidFill>
                <a:latin typeface="Verdana"/>
                <a:cs typeface="Verdana"/>
              </a:rPr>
              <a:t>ˆ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301" y="-1699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03719"/>
                <a:ext cx="4610100" cy="10702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latin typeface="Cambria Math" panose="02040503050406030204" pitchFamily="18" charset="0"/>
                  </a:rPr>
                  <a:t>Central Limit Theorem for </a:t>
                </a:r>
                <a:r>
                  <a:rPr lang="en-US" sz="1400" b="1" u="sng" dirty="0" smtClean="0">
                    <a:latin typeface="Cambria Math" panose="02040503050406030204" pitchFamily="18" charset="0"/>
                  </a:rPr>
                  <a:t>Comparing Two Proportions</a:t>
                </a:r>
              </a:p>
              <a:p>
                <a:endParaRPr lang="en-US" sz="1000" b="1" dirty="0" smtClean="0">
                  <a:latin typeface="Cambria Math" panose="02040503050406030204" pitchFamily="18" charset="0"/>
                </a:endParaRPr>
              </a:p>
              <a:p>
                <a:r>
                  <a:rPr lang="en-US" sz="1000" b="1" dirty="0" smtClean="0">
                    <a:latin typeface="Cambria Math" panose="02040503050406030204" pitchFamily="18" charset="0"/>
                  </a:rPr>
                  <a:t>When </a:t>
                </a:r>
                <a:r>
                  <a:rPr lang="en-US" sz="1000" b="1" dirty="0" smtClean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certain </a:t>
                </a:r>
                <a:r>
                  <a:rPr lang="en-US" sz="10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conditions </a:t>
                </a:r>
                <a:r>
                  <a:rPr lang="en-US" sz="1000" b="1" dirty="0">
                    <a:latin typeface="Cambria Math" panose="02040503050406030204" pitchFamily="18" charset="0"/>
                  </a:rPr>
                  <a:t>are met…</a:t>
                </a: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0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𝑑𝑒𝑣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./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719"/>
                <a:ext cx="4610100" cy="1070229"/>
              </a:xfrm>
              <a:prstGeom prst="rect">
                <a:avLst/>
              </a:prstGeom>
              <a:blipFill>
                <a:blip r:embed="rId2"/>
                <a:stretch>
                  <a:fillRect l="-264" t="-11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936" y="1960745"/>
                <a:ext cx="2415341" cy="490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 smtClean="0">
                    <a:ea typeface="Cambria Math" panose="02040503050406030204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l-G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)%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𝑪𝒐𝒏𝒇𝒊𝒅𝒆𝒏𝒄𝒆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𝑰𝒏𝒕𝒆𝒓𝒗𝒂𝒍</m:t>
                    </m:r>
                  </m:oMath>
                </a14:m>
                <a:endParaRPr lang="en-US" sz="1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𝑝𝑜𝑖𝑛𝑡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𝑒𝑠𝑡𝑖𝑚𝑎𝑡𝑒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𝑆𝐸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6" y="1960745"/>
                <a:ext cx="2415341" cy="490840"/>
              </a:xfrm>
              <a:prstGeom prst="rect">
                <a:avLst/>
              </a:prstGeom>
              <a:blipFill>
                <a:blip r:embed="rId3"/>
                <a:stretch>
                  <a:fillRect l="-4545" t="-11250" r="-1263" b="-10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136" y="2644177"/>
                <a:ext cx="3096297" cy="633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 smtClean="0">
                    <a:ea typeface="Cambria Math" panose="02040503050406030204" pitchFamily="18" charset="0"/>
                  </a:rPr>
                  <a:t>Test Statistic for Hypothesis Test</a:t>
                </a:r>
                <a:endParaRPr lang="en-US" sz="1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𝑝𝑜𝑖𝑛𝑡</m:t>
                              </m:r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𝑒𝑠𝑡𝑖𝑚𝑎𝑡𝑒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" y="2644177"/>
                <a:ext cx="3096297" cy="633635"/>
              </a:xfrm>
              <a:prstGeom prst="rect">
                <a:avLst/>
              </a:prstGeom>
              <a:blipFill>
                <a:blip r:embed="rId4"/>
                <a:stretch>
                  <a:fillRect l="-3550" t="-769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506563" y="1573948"/>
            <a:ext cx="1246287" cy="7660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52650" y="1577975"/>
            <a:ext cx="1600200" cy="16764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7542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11" y="57416"/>
            <a:ext cx="4271645" cy="3885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Distribution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35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100" spc="-355" dirty="0">
                <a:solidFill>
                  <a:srgbClr val="FFFFFF"/>
                </a:solidFill>
                <a:latin typeface="Verdana"/>
                <a:cs typeface="Verdana"/>
              </a:rPr>
              <a:t>ˆ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301" y="-1699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03719"/>
                <a:ext cx="4610100" cy="10702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latin typeface="Cambria Math" panose="02040503050406030204" pitchFamily="18" charset="0"/>
                  </a:rPr>
                  <a:t>Central Limit Theorem for </a:t>
                </a:r>
                <a:r>
                  <a:rPr lang="en-US" sz="1400" b="1" u="sng" dirty="0" smtClean="0">
                    <a:latin typeface="Cambria Math" panose="02040503050406030204" pitchFamily="18" charset="0"/>
                  </a:rPr>
                  <a:t>Comparing Two Proportions</a:t>
                </a:r>
              </a:p>
              <a:p>
                <a:endParaRPr lang="en-US" sz="1000" b="1" dirty="0" smtClean="0">
                  <a:latin typeface="Cambria Math" panose="02040503050406030204" pitchFamily="18" charset="0"/>
                </a:endParaRPr>
              </a:p>
              <a:p>
                <a:r>
                  <a:rPr lang="en-US" sz="1000" b="1" dirty="0" smtClean="0">
                    <a:latin typeface="Cambria Math" panose="02040503050406030204" pitchFamily="18" charset="0"/>
                  </a:rPr>
                  <a:t>When </a:t>
                </a:r>
                <a:r>
                  <a:rPr lang="en-US" sz="1000" b="1" dirty="0" smtClean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certain </a:t>
                </a:r>
                <a:r>
                  <a:rPr lang="en-US" sz="1000" b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conditions </a:t>
                </a:r>
                <a:r>
                  <a:rPr lang="en-US" sz="1000" b="1" dirty="0">
                    <a:latin typeface="Cambria Math" panose="02040503050406030204" pitchFamily="18" charset="0"/>
                  </a:rPr>
                  <a:t>are met…</a:t>
                </a: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0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𝑑𝑒𝑣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./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0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0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1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719"/>
                <a:ext cx="4610100" cy="1070229"/>
              </a:xfrm>
              <a:prstGeom prst="rect">
                <a:avLst/>
              </a:prstGeom>
              <a:blipFill>
                <a:blip r:embed="rId2"/>
                <a:stretch>
                  <a:fillRect l="-264" t="-11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936" y="1960745"/>
                <a:ext cx="2415341" cy="490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 smtClean="0">
                    <a:ea typeface="Cambria Math" panose="02040503050406030204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l-G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)%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𝑪𝒐𝒏𝒇𝒊𝒅𝒆𝒏𝒄𝒆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𝑰𝒏𝒕𝒆𝒓𝒗𝒂𝒍</m:t>
                    </m:r>
                  </m:oMath>
                </a14:m>
                <a:endParaRPr lang="en-US" sz="1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𝑝𝑜𝑖𝑛𝑡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𝑒𝑠𝑡𝑖𝑚𝑎𝑡𝑒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𝑆𝐸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6" y="1960745"/>
                <a:ext cx="2415341" cy="490840"/>
              </a:xfrm>
              <a:prstGeom prst="rect">
                <a:avLst/>
              </a:prstGeom>
              <a:blipFill>
                <a:blip r:embed="rId3"/>
                <a:stretch>
                  <a:fillRect l="-4545" t="-11250" r="-1263" b="-10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136" y="2644177"/>
                <a:ext cx="3096297" cy="633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 smtClean="0">
                    <a:ea typeface="Cambria Math" panose="02040503050406030204" pitchFamily="18" charset="0"/>
                  </a:rPr>
                  <a:t>Test Statistic for Hypothesis Test</a:t>
                </a:r>
                <a:endParaRPr lang="en-US" sz="1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𝑝𝑜𝑖𝑛𝑡</m:t>
                              </m:r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𝑒𝑠𝑡𝑖𝑚𝑎𝑡𝑒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𝑛𝑢𝑙𝑙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" y="2644177"/>
                <a:ext cx="3096297" cy="633635"/>
              </a:xfrm>
              <a:prstGeom prst="rect">
                <a:avLst/>
              </a:prstGeom>
              <a:blipFill>
                <a:blip r:embed="rId4"/>
                <a:stretch>
                  <a:fillRect l="-3550" t="-769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506563" y="1573948"/>
            <a:ext cx="1246287" cy="7660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52650" y="1577975"/>
            <a:ext cx="1600200" cy="16764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71749" y="1805132"/>
            <a:ext cx="1524063" cy="81560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C00000"/>
                </a:solidFill>
              </a:rPr>
              <a:t>Problem: </a:t>
            </a:r>
            <a:r>
              <a:rPr lang="en-US" sz="900" dirty="0" smtClean="0">
                <a:solidFill>
                  <a:srgbClr val="C00000"/>
                </a:solidFill>
              </a:rPr>
              <a:t>However, in </a:t>
            </a:r>
            <a:r>
              <a:rPr lang="en-US" sz="900" u="sng" dirty="0" smtClean="0">
                <a:solidFill>
                  <a:srgbClr val="C00000"/>
                </a:solidFill>
              </a:rPr>
              <a:t>Confidence intervals </a:t>
            </a:r>
            <a:r>
              <a:rPr lang="en-US" sz="900" dirty="0" smtClean="0">
                <a:solidFill>
                  <a:srgbClr val="C00000"/>
                </a:solidFill>
              </a:rPr>
              <a:t>and </a:t>
            </a:r>
            <a:r>
              <a:rPr lang="en-US" sz="900" u="sng" dirty="0" smtClean="0">
                <a:solidFill>
                  <a:srgbClr val="C00000"/>
                </a:solidFill>
              </a:rPr>
              <a:t>Hypothesis Testing</a:t>
            </a:r>
            <a:r>
              <a:rPr lang="en-US" sz="900" dirty="0" smtClean="0">
                <a:solidFill>
                  <a:srgbClr val="C00000"/>
                </a:solidFill>
              </a:rPr>
              <a:t>, we don’t know what </a:t>
            </a:r>
            <a:r>
              <a:rPr lang="en-US" sz="900" b="1" i="1" dirty="0" smtClean="0">
                <a:solidFill>
                  <a:srgbClr val="C00000"/>
                </a:solidFill>
              </a:rPr>
              <a:t>p</a:t>
            </a:r>
            <a:r>
              <a:rPr lang="en-US" sz="500" b="1" i="1" dirty="0" smtClean="0">
                <a:solidFill>
                  <a:srgbClr val="C00000"/>
                </a:solidFill>
              </a:rPr>
              <a:t>1</a:t>
            </a:r>
            <a:r>
              <a:rPr lang="en-US" sz="900" b="1" i="1" dirty="0" smtClean="0">
                <a:solidFill>
                  <a:srgbClr val="C00000"/>
                </a:solidFill>
              </a:rPr>
              <a:t> </a:t>
            </a:r>
            <a:r>
              <a:rPr lang="en-US" sz="900" dirty="0" smtClean="0">
                <a:solidFill>
                  <a:srgbClr val="C00000"/>
                </a:solidFill>
              </a:rPr>
              <a:t>and</a:t>
            </a:r>
            <a:r>
              <a:rPr lang="en-US" sz="900" b="1" i="1" dirty="0" smtClean="0">
                <a:solidFill>
                  <a:srgbClr val="C00000"/>
                </a:solidFill>
              </a:rPr>
              <a:t> p</a:t>
            </a:r>
            <a:r>
              <a:rPr lang="en-US" sz="500" b="1" i="1" dirty="0" smtClean="0">
                <a:solidFill>
                  <a:srgbClr val="C00000"/>
                </a:solidFill>
              </a:rPr>
              <a:t>2</a:t>
            </a:r>
            <a:r>
              <a:rPr lang="en-US" sz="900" b="1" dirty="0" smtClean="0">
                <a:solidFill>
                  <a:srgbClr val="C00000"/>
                </a:solidFill>
              </a:rPr>
              <a:t> </a:t>
            </a:r>
            <a:r>
              <a:rPr lang="en-US" sz="900" dirty="0" smtClean="0">
                <a:solidFill>
                  <a:srgbClr val="C00000"/>
                </a:solidFill>
              </a:rPr>
              <a:t>are….</a:t>
            </a:r>
            <a:endParaRPr lang="en-US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618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2661" y="57416"/>
            <a:ext cx="20104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HT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1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spc="22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0 </a:t>
            </a:r>
            <a:r>
              <a:rPr sz="1100" spc="-45" dirty="0">
                <a:solidFill>
                  <a:srgbClr val="FFFFFF"/>
                </a:solidFill>
                <a:latin typeface="Georgia"/>
                <a:cs typeface="Georgia"/>
              </a:rPr>
              <a:t>: </a:t>
            </a:r>
            <a:r>
              <a:rPr sz="11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5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sz="1100" spc="140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110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37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pool!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63" y="-313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11175"/>
            <a:ext cx="4266563" cy="17325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2661" y="57416"/>
            <a:ext cx="20104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HT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1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spc="22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0 </a:t>
            </a:r>
            <a:r>
              <a:rPr sz="1100" spc="-45" dirty="0">
                <a:solidFill>
                  <a:srgbClr val="FFFFFF"/>
                </a:solidFill>
                <a:latin typeface="Georgia"/>
                <a:cs typeface="Georgia"/>
              </a:rPr>
              <a:t>: </a:t>
            </a:r>
            <a:r>
              <a:rPr sz="11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5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sz="1100" spc="140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110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37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pool!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63" y="-313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11175"/>
            <a:ext cx="4266563" cy="1732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5" y="511225"/>
            <a:ext cx="4266438" cy="173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23270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2661" y="57416"/>
            <a:ext cx="20104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HT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1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spc="22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0 </a:t>
            </a:r>
            <a:r>
              <a:rPr sz="1100" spc="-45" dirty="0">
                <a:solidFill>
                  <a:srgbClr val="FFFFFF"/>
                </a:solidFill>
                <a:latin typeface="Georgia"/>
                <a:cs typeface="Georgia"/>
              </a:rPr>
              <a:t>: </a:t>
            </a:r>
            <a:r>
              <a:rPr sz="11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5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sz="1100" spc="140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110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37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pool!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63" y="-313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11175"/>
            <a:ext cx="4266563" cy="1732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5" y="511225"/>
            <a:ext cx="4266438" cy="1732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511175"/>
            <a:ext cx="4266563" cy="173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22424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49" y="587375"/>
            <a:ext cx="4264913" cy="26077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spcBef>
                <a:spcPts val="950"/>
              </a:spcBef>
              <a:buFontTx/>
              <a:buAutoNum type="arabicPeriod"/>
              <a:tabLst>
                <a:tab pos="167005" algn="l"/>
              </a:tabLst>
            </a:pPr>
            <a:r>
              <a:rPr sz="1050" b="1" spc="2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Main</a:t>
            </a:r>
            <a:r>
              <a:rPr sz="1050" b="1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sz="1050" b="1" spc="15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spc="-45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DejaVu Sans"/>
                <a:cs typeface="Arial"/>
              </a:rPr>
              <a:t>a</a:t>
            </a:r>
            <a:r>
              <a:rPr lang="en-US" sz="1050" spc="-45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DejaVu Sans"/>
                <a:cs typeface="DejaVu Sans"/>
              </a:rPr>
              <a:t> </a:t>
            </a:r>
            <a:r>
              <a:rPr lang="en-US" sz="1050" spc="-45" dirty="0">
                <a:solidFill>
                  <a:schemeClr val="accent1">
                    <a:lumMod val="40000"/>
                    <a:lumOff val="60000"/>
                  </a:schemeClr>
                </a:solidFill>
                <a:latin typeface="DejaVu Sans"/>
                <a:cs typeface="DejaVu Sans"/>
              </a:rPr>
              <a:t>Categorical Independent Variable (two levels) and a Categorical Dependent Variable (two levels) </a:t>
            </a:r>
            <a:endParaRPr lang="en-US"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Theoretical Hypothesis Testing and Confidence Intervals: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25" dirty="0" smtClean="0">
                <a:solidFill>
                  <a:srgbClr val="CCCCCC"/>
                </a:solidFill>
                <a:latin typeface="Arial"/>
                <a:cs typeface="Arial"/>
              </a:rPr>
              <a:t>CLT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also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distribution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of </a:t>
            </a:r>
            <a:r>
              <a:rPr sz="1100" i="1" spc="-175" dirty="0">
                <a:solidFill>
                  <a:srgbClr val="CCCCCC"/>
                </a:solidFill>
                <a:latin typeface="Times New Roman"/>
                <a:cs typeface="Times New Roman"/>
              </a:rPr>
              <a:t>p</a:t>
            </a:r>
            <a:r>
              <a:rPr sz="1100" spc="-175" dirty="0">
                <a:solidFill>
                  <a:srgbClr val="CCCCCC"/>
                </a:solidFill>
                <a:latin typeface="Georgia"/>
                <a:cs typeface="Georgia"/>
              </a:rPr>
              <a:t>ˆ</a:t>
            </a:r>
            <a:r>
              <a:rPr sz="1200" spc="-262" baseline="-10416" dirty="0">
                <a:solidFill>
                  <a:srgbClr val="CCCCCC"/>
                </a:solidFill>
                <a:latin typeface="Times New Roman"/>
                <a:cs typeface="Times New Roman"/>
              </a:rPr>
              <a:t>1 </a:t>
            </a:r>
            <a:r>
              <a:rPr sz="1100" spc="-75" dirty="0">
                <a:solidFill>
                  <a:srgbClr val="CCCCCC"/>
                </a:solidFill>
                <a:latin typeface="DejaVu Serif"/>
                <a:cs typeface="DejaVu Serif"/>
              </a:rPr>
              <a:t>−</a:t>
            </a:r>
            <a:r>
              <a:rPr sz="1100" spc="-150" dirty="0">
                <a:solidFill>
                  <a:srgbClr val="CCCCCC"/>
                </a:solidFill>
                <a:latin typeface="DejaVu Serif"/>
                <a:cs typeface="DejaVu Serif"/>
              </a:rPr>
              <a:t> </a:t>
            </a:r>
            <a:r>
              <a:rPr sz="1100" i="1" spc="-175" dirty="0">
                <a:solidFill>
                  <a:srgbClr val="CCCCCC"/>
                </a:solidFill>
                <a:latin typeface="Times New Roman"/>
                <a:cs typeface="Times New Roman"/>
              </a:rPr>
              <a:t>p</a:t>
            </a:r>
            <a:r>
              <a:rPr sz="1100" spc="-175" dirty="0">
                <a:solidFill>
                  <a:srgbClr val="CCCCCC"/>
                </a:solidFill>
                <a:latin typeface="Georgia"/>
                <a:cs typeface="Georgia"/>
              </a:rPr>
              <a:t>ˆ</a:t>
            </a:r>
            <a:r>
              <a:rPr sz="1200" spc="-262" baseline="-10416" dirty="0">
                <a:solidFill>
                  <a:srgbClr val="CCCCCC"/>
                </a:solidFill>
                <a:latin typeface="Times New Roman"/>
                <a:cs typeface="Times New Roman"/>
              </a:rPr>
              <a:t>2</a:t>
            </a:r>
            <a:endParaRPr sz="1200" baseline="-10416" dirty="0">
              <a:latin typeface="Times New Roman"/>
              <a:cs typeface="Times New Roman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Different Protocol for CI vs. HT:</a:t>
            </a:r>
            <a:r>
              <a:rPr lang="en-US" sz="1050" spc="10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🔮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10" dirty="0" smtClean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HT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where </a:t>
            </a:r>
            <a:r>
              <a:rPr sz="1100" i="1" spc="15" dirty="0">
                <a:solidFill>
                  <a:srgbClr val="CCCCCC"/>
                </a:solidFill>
                <a:latin typeface="Times New Roman"/>
                <a:cs typeface="Times New Roman"/>
              </a:rPr>
              <a:t>H</a:t>
            </a:r>
            <a:r>
              <a:rPr sz="1200" spc="22" baseline="-10416" dirty="0">
                <a:solidFill>
                  <a:srgbClr val="CCCCCC"/>
                </a:solidFill>
                <a:latin typeface="Times New Roman"/>
                <a:cs typeface="Times New Roman"/>
              </a:rPr>
              <a:t>0 </a:t>
            </a:r>
            <a:r>
              <a:rPr sz="1100" spc="-45" dirty="0">
                <a:solidFill>
                  <a:srgbClr val="CCCCCC"/>
                </a:solidFill>
                <a:latin typeface="Georgia"/>
                <a:cs typeface="Georgia"/>
              </a:rPr>
              <a:t>: </a:t>
            </a:r>
            <a:r>
              <a:rPr sz="1100" i="1" spc="15" dirty="0">
                <a:solidFill>
                  <a:srgbClr val="CCCCCC"/>
                </a:solidFill>
                <a:latin typeface="Times New Roman"/>
                <a:cs typeface="Times New Roman"/>
              </a:rPr>
              <a:t>p</a:t>
            </a:r>
            <a:r>
              <a:rPr sz="1200" spc="22" baseline="-10416" dirty="0">
                <a:solidFill>
                  <a:srgbClr val="CCCCCC"/>
                </a:solidFill>
                <a:latin typeface="Times New Roman"/>
                <a:cs typeface="Times New Roman"/>
              </a:rPr>
              <a:t>1 </a:t>
            </a:r>
            <a:r>
              <a:rPr sz="1100" spc="140" dirty="0">
                <a:solidFill>
                  <a:srgbClr val="CCCCCC"/>
                </a:solidFill>
                <a:latin typeface="Georgia"/>
                <a:cs typeface="Georgia"/>
              </a:rPr>
              <a:t>= </a:t>
            </a:r>
            <a:r>
              <a:rPr sz="1100" i="1" spc="25" dirty="0">
                <a:solidFill>
                  <a:srgbClr val="CCCCCC"/>
                </a:solidFill>
                <a:latin typeface="Times New Roman"/>
                <a:cs typeface="Times New Roman"/>
              </a:rPr>
              <a:t>p</a:t>
            </a:r>
            <a:r>
              <a:rPr sz="1200" spc="37" baseline="-10416" dirty="0">
                <a:solidFill>
                  <a:srgbClr val="CCCCCC"/>
                </a:solidFill>
                <a:latin typeface="Times New Roman"/>
                <a:cs typeface="Times New Roman"/>
              </a:rPr>
              <a:t>2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,</a:t>
            </a:r>
            <a:r>
              <a:rPr sz="1050" spc="-18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pool!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050" u="sng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CLT Conditions: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10" dirty="0" smtClean="0">
                <a:solidFill>
                  <a:srgbClr val="CCCCCC"/>
                </a:solidFill>
                <a:latin typeface="Arial"/>
                <a:cs typeface="Arial"/>
              </a:rPr>
              <a:t>When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S-F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fails,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simulate!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🔍 </a:t>
            </a:r>
            <a:r>
              <a:rPr lang="en-US" sz="105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✋ 👫</a:t>
            </a:r>
            <a:r>
              <a:rPr lang="en-US" sz="105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🖳</a:t>
            </a:r>
            <a:r>
              <a:rPr lang="en-US" sz="105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sz="1050" spc="2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Applications</a:t>
            </a:r>
            <a:endParaRPr sz="1050" dirty="0">
              <a:solidFill>
                <a:schemeClr val="tx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2661" y="57416"/>
            <a:ext cx="20104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HT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1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spc="22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0 </a:t>
            </a:r>
            <a:r>
              <a:rPr sz="1100" spc="-45" dirty="0">
                <a:solidFill>
                  <a:srgbClr val="FFFFFF"/>
                </a:solidFill>
                <a:latin typeface="Georgia"/>
                <a:cs typeface="Georgia"/>
              </a:rPr>
              <a:t>: </a:t>
            </a:r>
            <a:r>
              <a:rPr sz="11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5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sz="1100" spc="140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110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37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pool!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63" y="-313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11175"/>
            <a:ext cx="4266563" cy="1732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5" y="511225"/>
            <a:ext cx="4266438" cy="1732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511175"/>
            <a:ext cx="4266563" cy="1732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" y="519221"/>
            <a:ext cx="4266563" cy="17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5380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2661" y="57416"/>
            <a:ext cx="20104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HT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1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spc="22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0 </a:t>
            </a:r>
            <a:r>
              <a:rPr sz="1100" spc="-45" dirty="0">
                <a:solidFill>
                  <a:srgbClr val="FFFFFF"/>
                </a:solidFill>
                <a:latin typeface="Georgia"/>
                <a:cs typeface="Georgia"/>
              </a:rPr>
              <a:t>: </a:t>
            </a:r>
            <a:r>
              <a:rPr sz="11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5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sz="1100" spc="140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110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37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pool!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63" y="-313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11175"/>
            <a:ext cx="4266563" cy="1732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5" y="511225"/>
            <a:ext cx="4266438" cy="1732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511175"/>
            <a:ext cx="4266563" cy="1732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" y="519221"/>
            <a:ext cx="4266563" cy="1732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" y="519220"/>
            <a:ext cx="4266563" cy="17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864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2661" y="57416"/>
            <a:ext cx="20104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HT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1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spc="22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0 </a:t>
            </a:r>
            <a:r>
              <a:rPr sz="1100" spc="-45" dirty="0">
                <a:solidFill>
                  <a:srgbClr val="FFFFFF"/>
                </a:solidFill>
                <a:latin typeface="Georgia"/>
                <a:cs typeface="Georgia"/>
              </a:rPr>
              <a:t>: </a:t>
            </a:r>
            <a:r>
              <a:rPr sz="11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5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1 </a:t>
            </a:r>
            <a:r>
              <a:rPr sz="1100" spc="140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110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37" baseline="-10416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pool!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63" y="-313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11175"/>
            <a:ext cx="4266563" cy="1732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5" y="511225"/>
            <a:ext cx="4266438" cy="1732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511175"/>
            <a:ext cx="4266563" cy="1732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" y="519221"/>
            <a:ext cx="4266563" cy="1732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" y="519220"/>
            <a:ext cx="4266563" cy="17325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5871" y="2484674"/>
            <a:ext cx="4276725" cy="870521"/>
            <a:chOff x="1009650" y="1550617"/>
            <a:chExt cx="4276725" cy="870521"/>
          </a:xfrm>
        </p:grpSpPr>
        <p:sp>
          <p:nvSpPr>
            <p:cNvPr id="17" name="Rectangle 16"/>
            <p:cNvSpPr/>
            <p:nvPr/>
          </p:nvSpPr>
          <p:spPr>
            <a:xfrm>
              <a:off x="1009650" y="1550617"/>
              <a:ext cx="42767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610"/>
                </a:spcBef>
              </a:pPr>
              <a:r>
                <a:rPr lang="en-US" sz="1050" b="1" spc="-20" dirty="0" smtClean="0">
                  <a:solidFill>
                    <a:srgbClr val="7030A0"/>
                  </a:solidFill>
                </a:rPr>
                <a:t>Expected </a:t>
              </a:r>
              <a:r>
                <a:rPr lang="en-US" sz="1050" b="1" spc="-15" dirty="0" smtClean="0">
                  <a:solidFill>
                    <a:srgbClr val="7030A0"/>
                  </a:solidFill>
                </a:rPr>
                <a:t>proportion</a:t>
              </a:r>
              <a:r>
                <a:rPr lang="en-US" sz="1050" spc="-15" dirty="0" smtClean="0">
                  <a:solidFill>
                    <a:srgbClr val="7030A0"/>
                  </a:solidFill>
                </a:rPr>
                <a:t> </a:t>
              </a:r>
              <a:r>
                <a:rPr lang="en-US" sz="1050" spc="-15" dirty="0" smtClean="0"/>
                <a:t>of </a:t>
              </a:r>
              <a:r>
                <a:rPr lang="en-US" sz="1050" spc="-20" dirty="0" smtClean="0"/>
                <a:t>success for </a:t>
              </a:r>
              <a:r>
                <a:rPr lang="en-US" sz="1050" dirty="0" smtClean="0"/>
                <a:t>both </a:t>
              </a:r>
              <a:r>
                <a:rPr lang="en-US" sz="1050" spc="-20" dirty="0" smtClean="0"/>
                <a:t>groups</a:t>
              </a:r>
              <a:r>
                <a:rPr lang="en-US" sz="1050" spc="95" dirty="0" smtClean="0"/>
                <a:t> </a:t>
              </a:r>
              <a:r>
                <a:rPr lang="en-US" sz="1050" spc="-25" dirty="0" smtClean="0"/>
                <a:t>when</a:t>
              </a: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lang="en-US" sz="1050" i="1" spc="10" dirty="0" smtClean="0">
                  <a:latin typeface="Times New Roman"/>
                  <a:cs typeface="Times New Roman"/>
                </a:rPr>
                <a:t>H</a:t>
              </a:r>
              <a:r>
                <a:rPr lang="en-US" sz="1050" spc="15" baseline="-13888" dirty="0">
                  <a:latin typeface="Times New Roman"/>
                  <a:cs typeface="Times New Roman"/>
                </a:rPr>
                <a:t>0 </a:t>
              </a:r>
              <a:r>
                <a:rPr lang="en-US" sz="1050" spc="-10" dirty="0"/>
                <a:t>: </a:t>
              </a:r>
              <a:r>
                <a:rPr lang="en-US" sz="1050" i="1" spc="10" dirty="0">
                  <a:latin typeface="Times New Roman"/>
                  <a:cs typeface="Times New Roman"/>
                </a:rPr>
                <a:t>p</a:t>
              </a:r>
              <a:r>
                <a:rPr lang="en-US" sz="1050" spc="15" baseline="-13888" dirty="0">
                  <a:latin typeface="Times New Roman"/>
                  <a:cs typeface="Times New Roman"/>
                </a:rPr>
                <a:t>1 </a:t>
              </a:r>
              <a:r>
                <a:rPr lang="en-US" sz="1050" spc="204" dirty="0"/>
                <a:t>= </a:t>
              </a:r>
              <a:r>
                <a:rPr lang="en-US" sz="1050" i="1" spc="10" dirty="0">
                  <a:latin typeface="Times New Roman"/>
                  <a:cs typeface="Times New Roman"/>
                </a:rPr>
                <a:t>p</a:t>
              </a:r>
              <a:r>
                <a:rPr lang="en-US" sz="1050" spc="15" baseline="-13888" dirty="0">
                  <a:latin typeface="Times New Roman"/>
                  <a:cs typeface="Times New Roman"/>
                </a:rPr>
                <a:t>2 </a:t>
              </a:r>
              <a:r>
                <a:rPr lang="en-US" sz="1050" spc="-40" dirty="0"/>
                <a:t>is </a:t>
              </a:r>
              <a:r>
                <a:rPr lang="en-US" sz="1050" spc="-30" dirty="0"/>
                <a:t>deﬁned </a:t>
              </a:r>
              <a:r>
                <a:rPr lang="en-US" sz="1050" spc="-40" dirty="0"/>
                <a:t>as </a:t>
              </a:r>
              <a:r>
                <a:rPr lang="en-US" sz="1050" spc="-20" dirty="0"/>
                <a:t>the </a:t>
              </a:r>
              <a:r>
                <a:rPr lang="en-US" sz="1050" i="1" spc="-15" dirty="0">
                  <a:solidFill>
                    <a:srgbClr val="024F84"/>
                  </a:solidFill>
                  <a:latin typeface="Arial"/>
                  <a:cs typeface="Arial"/>
                </a:rPr>
                <a:t>pooled </a:t>
              </a:r>
              <a:r>
                <a:rPr lang="en-US" sz="1050" i="1" spc="-215" dirty="0">
                  <a:solidFill>
                    <a:srgbClr val="024F84"/>
                  </a:solidFill>
                  <a:latin typeface="Arial"/>
                  <a:cs typeface="Arial"/>
                </a:rPr>
                <a:t> </a:t>
              </a:r>
              <a:r>
                <a:rPr lang="en-US" sz="1050" i="1" spc="-10" dirty="0">
                  <a:solidFill>
                    <a:srgbClr val="024F84"/>
                  </a:solidFill>
                  <a:latin typeface="Arial"/>
                  <a:cs typeface="Arial"/>
                </a:rPr>
                <a:t>proportion</a:t>
              </a:r>
              <a:r>
                <a:rPr lang="en-US" sz="1050" spc="-10" dirty="0"/>
                <a:t>:</a:t>
              </a:r>
              <a:endParaRPr lang="en-US" sz="1050" dirty="0">
                <a:latin typeface="Arial"/>
                <a:cs typeface="Arial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4450" y="1953286"/>
              <a:ext cx="2719387" cy="467852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42921" y="2458361"/>
            <a:ext cx="3534886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7030A0"/>
              </a:solidFill>
            </a:endParaRPr>
          </a:p>
        </p:txBody>
      </p:sp>
      <p:cxnSp>
        <p:nvCxnSpPr>
          <p:cNvPr id="4" name="Elbow Connector 3"/>
          <p:cNvCxnSpPr>
            <a:stCxn id="19" idx="3"/>
          </p:cNvCxnSpPr>
          <p:nvPr/>
        </p:nvCxnSpPr>
        <p:spPr>
          <a:xfrm flipV="1">
            <a:off x="3677807" y="1120775"/>
            <a:ext cx="456043" cy="1794786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9" idx="3"/>
          </p:cNvCxnSpPr>
          <p:nvPr/>
        </p:nvCxnSpPr>
        <p:spPr>
          <a:xfrm flipV="1">
            <a:off x="3677807" y="2035175"/>
            <a:ext cx="304800" cy="880386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811016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58541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69850">
              <a:lnSpc>
                <a:spcPct val="100000"/>
              </a:lnSpc>
              <a:spcBef>
                <a:spcPts val="244"/>
              </a:spcBef>
            </a:pPr>
            <a:r>
              <a:rPr sz="1200" spc="-20" dirty="0">
                <a:solidFill>
                  <a:srgbClr val="1A2E3D"/>
                </a:solidFill>
              </a:rPr>
              <a:t>Suppose </a:t>
            </a:r>
            <a:r>
              <a:rPr sz="1200" spc="-40" dirty="0">
                <a:solidFill>
                  <a:srgbClr val="1A2E3D"/>
                </a:solidFill>
              </a:rPr>
              <a:t>in </a:t>
            </a:r>
            <a:r>
              <a:rPr sz="1200" spc="-15" dirty="0">
                <a:solidFill>
                  <a:srgbClr val="1A2E3D"/>
                </a:solidFill>
              </a:rPr>
              <a:t>group </a:t>
            </a:r>
            <a:r>
              <a:rPr sz="1200" spc="-10" dirty="0" smtClean="0">
                <a:solidFill>
                  <a:srgbClr val="1A2E3D"/>
                </a:solidFill>
              </a:rPr>
              <a:t>1</a:t>
            </a:r>
            <a:r>
              <a:rPr lang="en-US" sz="1200" spc="-10" dirty="0" smtClean="0">
                <a:solidFill>
                  <a:srgbClr val="1A2E3D"/>
                </a:solidFill>
              </a:rPr>
              <a:t>,</a:t>
            </a:r>
            <a:r>
              <a:rPr sz="1200" spc="-10" dirty="0" smtClean="0">
                <a:solidFill>
                  <a:srgbClr val="1A2E3D"/>
                </a:solidFill>
              </a:rPr>
              <a:t> </a:t>
            </a:r>
            <a:r>
              <a:rPr sz="1200" spc="-10" dirty="0">
                <a:solidFill>
                  <a:srgbClr val="1A2E3D"/>
                </a:solidFill>
              </a:rPr>
              <a:t>30 </a:t>
            </a:r>
            <a:r>
              <a:rPr sz="1200" spc="-5" dirty="0">
                <a:solidFill>
                  <a:srgbClr val="1A2E3D"/>
                </a:solidFill>
              </a:rPr>
              <a:t>out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10" dirty="0">
                <a:solidFill>
                  <a:srgbClr val="1A2E3D"/>
                </a:solidFill>
              </a:rPr>
              <a:t>50 </a:t>
            </a:r>
            <a:r>
              <a:rPr sz="1200" spc="-25" dirty="0">
                <a:solidFill>
                  <a:srgbClr val="1A2E3D"/>
                </a:solidFill>
              </a:rPr>
              <a:t>observations </a:t>
            </a:r>
            <a:r>
              <a:rPr sz="1200" spc="-50" dirty="0">
                <a:solidFill>
                  <a:srgbClr val="1A2E3D"/>
                </a:solidFill>
              </a:rPr>
              <a:t>are </a:t>
            </a:r>
            <a:r>
              <a:rPr sz="1200" spc="-20" dirty="0" smtClean="0">
                <a:solidFill>
                  <a:srgbClr val="1A2E3D"/>
                </a:solidFill>
              </a:rPr>
              <a:t>successes  </a:t>
            </a:r>
            <a:r>
              <a:rPr sz="1200" spc="-25" dirty="0">
                <a:solidFill>
                  <a:srgbClr val="1A2E3D"/>
                </a:solidFill>
              </a:rPr>
              <a:t>and </a:t>
            </a:r>
            <a:r>
              <a:rPr sz="1200" spc="-40" dirty="0">
                <a:solidFill>
                  <a:srgbClr val="1A2E3D"/>
                </a:solidFill>
              </a:rPr>
              <a:t>in </a:t>
            </a:r>
            <a:r>
              <a:rPr sz="1200" spc="-15" dirty="0">
                <a:solidFill>
                  <a:srgbClr val="1A2E3D"/>
                </a:solidFill>
              </a:rPr>
              <a:t>group </a:t>
            </a:r>
            <a:r>
              <a:rPr sz="1200" spc="-10" dirty="0" smtClean="0">
                <a:solidFill>
                  <a:srgbClr val="1A2E3D"/>
                </a:solidFill>
              </a:rPr>
              <a:t>2</a:t>
            </a:r>
            <a:r>
              <a:rPr lang="en-US" sz="1200" spc="-10" dirty="0" smtClean="0">
                <a:solidFill>
                  <a:srgbClr val="1A2E3D"/>
                </a:solidFill>
              </a:rPr>
              <a:t>,</a:t>
            </a:r>
            <a:r>
              <a:rPr sz="1200" spc="-10" dirty="0" smtClean="0">
                <a:solidFill>
                  <a:srgbClr val="1A2E3D"/>
                </a:solidFill>
              </a:rPr>
              <a:t> </a:t>
            </a:r>
            <a:r>
              <a:rPr sz="1200" spc="-10" dirty="0">
                <a:solidFill>
                  <a:srgbClr val="1A2E3D"/>
                </a:solidFill>
              </a:rPr>
              <a:t>20 </a:t>
            </a:r>
            <a:r>
              <a:rPr sz="1200" spc="-5" dirty="0">
                <a:solidFill>
                  <a:srgbClr val="1A2E3D"/>
                </a:solidFill>
              </a:rPr>
              <a:t>out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10" dirty="0">
                <a:solidFill>
                  <a:srgbClr val="1A2E3D"/>
                </a:solidFill>
              </a:rPr>
              <a:t>60 </a:t>
            </a:r>
            <a:r>
              <a:rPr sz="1200" spc="-25" dirty="0">
                <a:solidFill>
                  <a:srgbClr val="1A2E3D"/>
                </a:solidFill>
              </a:rPr>
              <a:t>observations </a:t>
            </a:r>
            <a:r>
              <a:rPr sz="1200" spc="-50" dirty="0">
                <a:solidFill>
                  <a:srgbClr val="1A2E3D"/>
                </a:solidFill>
              </a:rPr>
              <a:t>are </a:t>
            </a:r>
            <a:r>
              <a:rPr sz="1200" spc="-20" dirty="0">
                <a:solidFill>
                  <a:srgbClr val="1A2E3D"/>
                </a:solidFill>
              </a:rPr>
              <a:t>successes. </a:t>
            </a:r>
            <a:r>
              <a:rPr sz="1200" spc="-30" dirty="0">
                <a:solidFill>
                  <a:srgbClr val="1A2E3D"/>
                </a:solidFill>
              </a:rPr>
              <a:t>What 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15" dirty="0">
                <a:solidFill>
                  <a:srgbClr val="1A2E3D"/>
                </a:solidFill>
              </a:rPr>
              <a:t>pooled</a:t>
            </a:r>
            <a:r>
              <a:rPr sz="1200" spc="55" dirty="0">
                <a:solidFill>
                  <a:srgbClr val="1A2E3D"/>
                </a:solidFill>
              </a:rPr>
              <a:t> </a:t>
            </a:r>
            <a:r>
              <a:rPr sz="1200" spc="-15" dirty="0">
                <a:solidFill>
                  <a:srgbClr val="1A2E3D"/>
                </a:solidFill>
              </a:rPr>
              <a:t>proportion?</a:t>
            </a:r>
            <a:endParaRPr sz="1200" dirty="0"/>
          </a:p>
        </p:txBody>
      </p:sp>
      <p:sp>
        <p:nvSpPr>
          <p:cNvPr id="4" name="object 4"/>
          <p:cNvSpPr txBox="1"/>
          <p:nvPr/>
        </p:nvSpPr>
        <p:spPr>
          <a:xfrm>
            <a:off x="487426" y="1127633"/>
            <a:ext cx="133350" cy="480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19"/>
              </a:lnSpc>
              <a:spcBef>
                <a:spcPts val="95"/>
              </a:spcBef>
            </a:pPr>
            <a:r>
              <a:rPr sz="8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800" spc="20" dirty="0">
                <a:latin typeface="Times New Roman"/>
                <a:cs typeface="Times New Roman"/>
              </a:rPr>
              <a:t>50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8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</a:pPr>
            <a:r>
              <a:rPr sz="800" spc="20" dirty="0">
                <a:latin typeface="Times New Roman"/>
                <a:cs typeface="Times New Roman"/>
              </a:rPr>
              <a:t>60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426" y="1519872"/>
            <a:ext cx="45402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r>
              <a:rPr sz="800" spc="20" dirty="0">
                <a:latin typeface="Times New Roman"/>
                <a:cs typeface="Times New Roman"/>
              </a:rPr>
              <a:t> </a:t>
            </a:r>
            <a:r>
              <a:rPr sz="1800" spc="307" baseline="-20833" dirty="0">
                <a:latin typeface="Arial"/>
                <a:cs typeface="Arial"/>
              </a:rPr>
              <a:t>+</a:t>
            </a:r>
            <a:r>
              <a:rPr sz="1800" spc="-120" baseline="-20833" dirty="0">
                <a:latin typeface="Arial"/>
                <a:cs typeface="Arial"/>
              </a:rPr>
              <a:t> </a:t>
            </a:r>
            <a:r>
              <a:rPr lang="en-US" sz="1800" spc="-120" baseline="-20833" dirty="0" smtClean="0">
                <a:latin typeface="Arial"/>
                <a:cs typeface="Arial"/>
              </a:rPr>
              <a:t> </a:t>
            </a:r>
            <a:r>
              <a:rPr sz="800" u="sng" spc="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426" y="1682623"/>
            <a:ext cx="45402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10"/>
              </a:lnSpc>
              <a:spcBef>
                <a:spcPts val="95"/>
              </a:spcBef>
              <a:tabLst>
                <a:tab pos="333375" algn="l"/>
              </a:tabLst>
            </a:pPr>
            <a:r>
              <a:rPr sz="800" spc="20" dirty="0">
                <a:latin typeface="Times New Roman"/>
                <a:cs typeface="Times New Roman"/>
              </a:rPr>
              <a:t>50	60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800" u="sng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30+20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</a:pPr>
            <a:r>
              <a:rPr sz="800" spc="60" dirty="0">
                <a:latin typeface="Times New Roman"/>
                <a:cs typeface="Times New Roman"/>
              </a:rPr>
              <a:t>50+60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234" y="1097561"/>
            <a:ext cx="194310" cy="12020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5"/>
              </a:spcBef>
            </a:pP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spc="-30" dirty="0">
                <a:solidFill>
                  <a:srgbClr val="024F84"/>
                </a:solidFill>
                <a:latin typeface="Arial"/>
                <a:cs typeface="Arial"/>
              </a:rPr>
              <a:t>a</a:t>
            </a: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spc="35" dirty="0">
                <a:solidFill>
                  <a:srgbClr val="024F84"/>
                </a:solidFill>
                <a:latin typeface="Arial"/>
                <a:cs typeface="Arial"/>
              </a:rPr>
              <a:t>b</a:t>
            </a: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spc="35" dirty="0">
                <a:solidFill>
                  <a:srgbClr val="024F84"/>
                </a:solidFill>
                <a:latin typeface="Arial"/>
                <a:cs typeface="Arial"/>
              </a:rPr>
              <a:t>c</a:t>
            </a: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spc="35" dirty="0">
                <a:solidFill>
                  <a:srgbClr val="024F84"/>
                </a:solidFill>
                <a:latin typeface="Arial"/>
                <a:cs typeface="Arial"/>
              </a:rPr>
              <a:t>d</a:t>
            </a: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844"/>
              </a:spcBef>
            </a:pP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spc="-30" dirty="0">
                <a:solidFill>
                  <a:srgbClr val="024F84"/>
                </a:solidFill>
                <a:latin typeface="Arial"/>
                <a:cs typeface="Arial"/>
              </a:rPr>
              <a:t>e</a:t>
            </a: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666" y="2014093"/>
            <a:ext cx="32512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u="sng" spc="-5" dirty="0" smtClean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600" u="sng" spc="-5" dirty="0" smtClean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30</a:t>
            </a:r>
            <a:r>
              <a:rPr sz="600" spc="-90" dirty="0" smtClean="0">
                <a:latin typeface="Comic Sans MS"/>
                <a:cs typeface="Comic Sans MS"/>
              </a:rPr>
              <a:t> </a:t>
            </a:r>
            <a:r>
              <a:rPr sz="1200" spc="307" baseline="-24305" dirty="0" smtClean="0">
                <a:latin typeface="Times New Roman"/>
                <a:cs typeface="Times New Roman"/>
              </a:rPr>
              <a:t>+</a:t>
            </a:r>
            <a:r>
              <a:rPr sz="600" u="sng" spc="-5" dirty="0" smtClean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20</a:t>
            </a:r>
            <a:endParaRPr sz="6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426" y="2120417"/>
            <a:ext cx="340360" cy="221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650"/>
              </a:lnSpc>
              <a:spcBef>
                <a:spcPts val="95"/>
              </a:spcBef>
            </a:pPr>
            <a:r>
              <a:rPr sz="6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50</a:t>
            </a:r>
            <a:r>
              <a:rPr sz="600" u="sng" spc="114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60</a:t>
            </a:r>
            <a:endParaRPr sz="600">
              <a:latin typeface="Comic Sans MS"/>
              <a:cs typeface="Comic Sans MS"/>
            </a:endParaRPr>
          </a:p>
          <a:p>
            <a:pPr marL="15240" algn="ctr">
              <a:lnSpc>
                <a:spcPts val="890"/>
              </a:lnSpc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9109" y="-2413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</p:spTree>
    <p:extLst>
      <p:ext uri="{BB962C8B-B14F-4D97-AF65-F5344CB8AC3E}">
        <p14:creationId xmlns:p14="http://schemas.microsoft.com/office/powerpoint/2010/main" val="611891284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58541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69850">
              <a:lnSpc>
                <a:spcPct val="100000"/>
              </a:lnSpc>
              <a:spcBef>
                <a:spcPts val="244"/>
              </a:spcBef>
            </a:pPr>
            <a:r>
              <a:rPr sz="1200" spc="-20" dirty="0">
                <a:solidFill>
                  <a:srgbClr val="1A2E3D"/>
                </a:solidFill>
              </a:rPr>
              <a:t>Suppose </a:t>
            </a:r>
            <a:r>
              <a:rPr sz="1200" spc="-40" dirty="0">
                <a:solidFill>
                  <a:srgbClr val="1A2E3D"/>
                </a:solidFill>
              </a:rPr>
              <a:t>in </a:t>
            </a:r>
            <a:r>
              <a:rPr sz="1200" spc="-15" dirty="0">
                <a:solidFill>
                  <a:srgbClr val="1A2E3D"/>
                </a:solidFill>
              </a:rPr>
              <a:t>group </a:t>
            </a:r>
            <a:r>
              <a:rPr sz="1200" spc="-10" dirty="0" smtClean="0">
                <a:solidFill>
                  <a:srgbClr val="1A2E3D"/>
                </a:solidFill>
              </a:rPr>
              <a:t>1</a:t>
            </a:r>
            <a:r>
              <a:rPr lang="en-US" sz="1200" spc="-10" dirty="0" smtClean="0">
                <a:solidFill>
                  <a:srgbClr val="1A2E3D"/>
                </a:solidFill>
              </a:rPr>
              <a:t>,</a:t>
            </a:r>
            <a:r>
              <a:rPr sz="1200" spc="-10" dirty="0" smtClean="0">
                <a:solidFill>
                  <a:srgbClr val="1A2E3D"/>
                </a:solidFill>
              </a:rPr>
              <a:t> </a:t>
            </a:r>
            <a:r>
              <a:rPr sz="1200" spc="-10" dirty="0">
                <a:solidFill>
                  <a:srgbClr val="1A2E3D"/>
                </a:solidFill>
              </a:rPr>
              <a:t>30 </a:t>
            </a:r>
            <a:r>
              <a:rPr sz="1200" spc="-5" dirty="0">
                <a:solidFill>
                  <a:srgbClr val="1A2E3D"/>
                </a:solidFill>
              </a:rPr>
              <a:t>out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10" dirty="0">
                <a:solidFill>
                  <a:srgbClr val="1A2E3D"/>
                </a:solidFill>
              </a:rPr>
              <a:t>50 </a:t>
            </a:r>
            <a:r>
              <a:rPr sz="1200" spc="-25" dirty="0">
                <a:solidFill>
                  <a:srgbClr val="1A2E3D"/>
                </a:solidFill>
              </a:rPr>
              <a:t>observations </a:t>
            </a:r>
            <a:r>
              <a:rPr sz="1200" spc="-50" dirty="0">
                <a:solidFill>
                  <a:srgbClr val="1A2E3D"/>
                </a:solidFill>
              </a:rPr>
              <a:t>are </a:t>
            </a:r>
            <a:r>
              <a:rPr sz="1200" spc="-20" dirty="0" smtClean="0">
                <a:solidFill>
                  <a:srgbClr val="1A2E3D"/>
                </a:solidFill>
              </a:rPr>
              <a:t>successes  </a:t>
            </a:r>
            <a:r>
              <a:rPr sz="1200" spc="-25" dirty="0">
                <a:solidFill>
                  <a:srgbClr val="1A2E3D"/>
                </a:solidFill>
              </a:rPr>
              <a:t>and </a:t>
            </a:r>
            <a:r>
              <a:rPr sz="1200" spc="-40" dirty="0">
                <a:solidFill>
                  <a:srgbClr val="1A2E3D"/>
                </a:solidFill>
              </a:rPr>
              <a:t>in </a:t>
            </a:r>
            <a:r>
              <a:rPr sz="1200" spc="-15" dirty="0">
                <a:solidFill>
                  <a:srgbClr val="1A2E3D"/>
                </a:solidFill>
              </a:rPr>
              <a:t>group </a:t>
            </a:r>
            <a:r>
              <a:rPr sz="1200" spc="-10" dirty="0" smtClean="0">
                <a:solidFill>
                  <a:srgbClr val="1A2E3D"/>
                </a:solidFill>
              </a:rPr>
              <a:t>2</a:t>
            </a:r>
            <a:r>
              <a:rPr lang="en-US" sz="1200" spc="-10" dirty="0" smtClean="0">
                <a:solidFill>
                  <a:srgbClr val="1A2E3D"/>
                </a:solidFill>
              </a:rPr>
              <a:t>,</a:t>
            </a:r>
            <a:r>
              <a:rPr sz="1200" spc="-10" dirty="0" smtClean="0">
                <a:solidFill>
                  <a:srgbClr val="1A2E3D"/>
                </a:solidFill>
              </a:rPr>
              <a:t> </a:t>
            </a:r>
            <a:r>
              <a:rPr sz="1200" spc="-10" dirty="0">
                <a:solidFill>
                  <a:srgbClr val="1A2E3D"/>
                </a:solidFill>
              </a:rPr>
              <a:t>20 </a:t>
            </a:r>
            <a:r>
              <a:rPr sz="1200" spc="-5" dirty="0">
                <a:solidFill>
                  <a:srgbClr val="1A2E3D"/>
                </a:solidFill>
              </a:rPr>
              <a:t>out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10" dirty="0">
                <a:solidFill>
                  <a:srgbClr val="1A2E3D"/>
                </a:solidFill>
              </a:rPr>
              <a:t>60 </a:t>
            </a:r>
            <a:r>
              <a:rPr sz="1200" spc="-25" dirty="0">
                <a:solidFill>
                  <a:srgbClr val="1A2E3D"/>
                </a:solidFill>
              </a:rPr>
              <a:t>observations </a:t>
            </a:r>
            <a:r>
              <a:rPr sz="1200" spc="-50" dirty="0">
                <a:solidFill>
                  <a:srgbClr val="1A2E3D"/>
                </a:solidFill>
              </a:rPr>
              <a:t>are </a:t>
            </a:r>
            <a:r>
              <a:rPr sz="1200" spc="-20" dirty="0">
                <a:solidFill>
                  <a:srgbClr val="1A2E3D"/>
                </a:solidFill>
              </a:rPr>
              <a:t>successes. </a:t>
            </a:r>
            <a:r>
              <a:rPr sz="1200" spc="-30" dirty="0">
                <a:solidFill>
                  <a:srgbClr val="1A2E3D"/>
                </a:solidFill>
              </a:rPr>
              <a:t>What 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15" dirty="0">
                <a:solidFill>
                  <a:srgbClr val="1A2E3D"/>
                </a:solidFill>
              </a:rPr>
              <a:t>pooled</a:t>
            </a:r>
            <a:r>
              <a:rPr sz="1200" spc="55" dirty="0">
                <a:solidFill>
                  <a:srgbClr val="1A2E3D"/>
                </a:solidFill>
              </a:rPr>
              <a:t> </a:t>
            </a:r>
            <a:r>
              <a:rPr sz="1200" spc="-15" dirty="0">
                <a:solidFill>
                  <a:srgbClr val="1A2E3D"/>
                </a:solidFill>
              </a:rPr>
              <a:t>proportion?</a:t>
            </a:r>
            <a:endParaRPr sz="1200" dirty="0"/>
          </a:p>
        </p:txBody>
      </p:sp>
      <p:sp>
        <p:nvSpPr>
          <p:cNvPr id="4" name="object 4"/>
          <p:cNvSpPr txBox="1"/>
          <p:nvPr/>
        </p:nvSpPr>
        <p:spPr>
          <a:xfrm>
            <a:off x="487426" y="1127633"/>
            <a:ext cx="133350" cy="480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19"/>
              </a:lnSpc>
              <a:spcBef>
                <a:spcPts val="95"/>
              </a:spcBef>
            </a:pPr>
            <a:r>
              <a:rPr sz="8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800" spc="20" dirty="0">
                <a:latin typeface="Times New Roman"/>
                <a:cs typeface="Times New Roman"/>
              </a:rPr>
              <a:t>50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8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</a:pPr>
            <a:r>
              <a:rPr sz="800" spc="20" dirty="0">
                <a:latin typeface="Times New Roman"/>
                <a:cs typeface="Times New Roman"/>
              </a:rPr>
              <a:t>60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426" y="1519872"/>
            <a:ext cx="45402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r>
              <a:rPr sz="800" spc="20" dirty="0">
                <a:latin typeface="Times New Roman"/>
                <a:cs typeface="Times New Roman"/>
              </a:rPr>
              <a:t> </a:t>
            </a:r>
            <a:r>
              <a:rPr sz="1800" spc="307" baseline="-20833" dirty="0">
                <a:latin typeface="Arial"/>
                <a:cs typeface="Arial"/>
              </a:rPr>
              <a:t>+</a:t>
            </a:r>
            <a:r>
              <a:rPr sz="1800" spc="-120" baseline="-20833" dirty="0">
                <a:latin typeface="Arial"/>
                <a:cs typeface="Arial"/>
              </a:rPr>
              <a:t> </a:t>
            </a:r>
            <a:r>
              <a:rPr lang="en-US" sz="1800" spc="-120" baseline="-20833" dirty="0" smtClean="0">
                <a:latin typeface="Arial"/>
                <a:cs typeface="Arial"/>
              </a:rPr>
              <a:t> </a:t>
            </a:r>
            <a:r>
              <a:rPr sz="800" u="sng" spc="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426" y="1682623"/>
            <a:ext cx="45402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10"/>
              </a:lnSpc>
              <a:spcBef>
                <a:spcPts val="95"/>
              </a:spcBef>
              <a:tabLst>
                <a:tab pos="333375" algn="l"/>
              </a:tabLst>
            </a:pPr>
            <a:r>
              <a:rPr sz="800" spc="20" dirty="0">
                <a:latin typeface="Times New Roman"/>
                <a:cs typeface="Times New Roman"/>
              </a:rPr>
              <a:t>50	60</a:t>
            </a: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ts val="869"/>
              </a:lnSpc>
            </a:pPr>
            <a:r>
              <a:rPr sz="800" b="1" i="1" u="sng" spc="6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30+20</a:t>
            </a:r>
            <a:endParaRPr sz="800" b="1" i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</a:pPr>
            <a:r>
              <a:rPr sz="800" b="1" i="1" spc="60" dirty="0">
                <a:solidFill>
                  <a:srgbClr val="C00000"/>
                </a:solidFill>
                <a:latin typeface="Times New Roman"/>
                <a:cs typeface="Times New Roman"/>
              </a:rPr>
              <a:t>50+60</a:t>
            </a:r>
            <a:endParaRPr sz="800" b="1" i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234" y="1097561"/>
            <a:ext cx="194310" cy="12020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5"/>
              </a:spcBef>
            </a:pP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spc="-30" dirty="0">
                <a:solidFill>
                  <a:srgbClr val="024F84"/>
                </a:solidFill>
                <a:latin typeface="Arial"/>
                <a:cs typeface="Arial"/>
              </a:rPr>
              <a:t>a</a:t>
            </a: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spc="35" dirty="0">
                <a:solidFill>
                  <a:srgbClr val="024F84"/>
                </a:solidFill>
                <a:latin typeface="Arial"/>
                <a:cs typeface="Arial"/>
              </a:rPr>
              <a:t>b</a:t>
            </a: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spc="35" dirty="0">
                <a:solidFill>
                  <a:srgbClr val="024F84"/>
                </a:solidFill>
                <a:latin typeface="Arial"/>
                <a:cs typeface="Arial"/>
              </a:rPr>
              <a:t>c</a:t>
            </a: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b="1" i="1" spc="-95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1200" b="1" i="1" spc="3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200" b="1" i="1" spc="-95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1200" b="1" i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844"/>
              </a:spcBef>
            </a:pP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spc="-30" dirty="0">
                <a:solidFill>
                  <a:srgbClr val="024F84"/>
                </a:solidFill>
                <a:latin typeface="Arial"/>
                <a:cs typeface="Arial"/>
              </a:rPr>
              <a:t>e</a:t>
            </a:r>
            <a:r>
              <a:rPr sz="1200" spc="-95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666" y="2014093"/>
            <a:ext cx="32512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u="sng" spc="-5" dirty="0" smtClean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600" u="sng" spc="-5" dirty="0" smtClean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30</a:t>
            </a:r>
            <a:r>
              <a:rPr sz="600" spc="-90" dirty="0" smtClean="0">
                <a:latin typeface="Comic Sans MS"/>
                <a:cs typeface="Comic Sans MS"/>
              </a:rPr>
              <a:t> </a:t>
            </a:r>
            <a:r>
              <a:rPr sz="1200" spc="307" baseline="-24305" dirty="0" smtClean="0">
                <a:latin typeface="Times New Roman"/>
                <a:cs typeface="Times New Roman"/>
              </a:rPr>
              <a:t>+</a:t>
            </a:r>
            <a:r>
              <a:rPr sz="600" u="sng" spc="-5" dirty="0" smtClean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20</a:t>
            </a:r>
            <a:endParaRPr sz="6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426" y="2120417"/>
            <a:ext cx="340360" cy="221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650"/>
              </a:lnSpc>
              <a:spcBef>
                <a:spcPts val="95"/>
              </a:spcBef>
            </a:pPr>
            <a:r>
              <a:rPr sz="6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50</a:t>
            </a:r>
            <a:r>
              <a:rPr sz="600" u="sng" spc="114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60</a:t>
            </a:r>
            <a:endParaRPr sz="600">
              <a:latin typeface="Comic Sans MS"/>
              <a:cs typeface="Comic Sans MS"/>
            </a:endParaRPr>
          </a:p>
          <a:p>
            <a:pPr marL="15240" algn="ctr">
              <a:lnSpc>
                <a:spcPts val="890"/>
              </a:lnSpc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9109" y="-2413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682623"/>
            <a:ext cx="2719387" cy="4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46394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49" y="587375"/>
            <a:ext cx="4264913" cy="26077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spcBef>
                <a:spcPts val="950"/>
              </a:spcBef>
              <a:buFontTx/>
              <a:buAutoNum type="arabicPeriod"/>
              <a:tabLst>
                <a:tab pos="167005" algn="l"/>
              </a:tabLst>
            </a:pPr>
            <a:r>
              <a:rPr sz="1050" b="1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b="1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b="1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</a:t>
            </a:r>
            <a:r>
              <a:rPr lang="en-US" sz="1050" spc="-45" dirty="0" smtClean="0">
                <a:solidFill>
                  <a:schemeClr val="tx2"/>
                </a:solidFill>
                <a:latin typeface="DejaVu Sans"/>
                <a:cs typeface="Arial"/>
              </a:rPr>
              <a:t>a</a:t>
            </a:r>
            <a:r>
              <a:rPr lang="en-US" sz="1050" spc="-45" dirty="0" smtClean="0">
                <a:solidFill>
                  <a:schemeClr val="tx2"/>
                </a:solidFill>
                <a:latin typeface="DejaVu Sans"/>
                <a:cs typeface="DejaVu Sans"/>
              </a:rPr>
              <a:t> </a:t>
            </a:r>
            <a:r>
              <a:rPr lang="en-US" sz="1050" spc="-45" dirty="0">
                <a:solidFill>
                  <a:schemeClr val="tx2"/>
                </a:solidFill>
                <a:latin typeface="DejaVu Sans"/>
                <a:cs typeface="DejaVu Sans"/>
              </a:rPr>
              <a:t>Categorical Independent Variable (two levels) and a Categorical Dependent Variable (two levels) </a:t>
            </a:r>
            <a:endParaRPr lang="en-US"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Theoretical Hypothesis Testing and Confidence Intervals: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CLT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also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100" i="1" spc="-17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100" spc="-175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ˆ</a:t>
            </a:r>
            <a:r>
              <a:rPr sz="1200" spc="-262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sz="1100" spc="-75" dirty="0">
                <a:solidFill>
                  <a:schemeClr val="bg1">
                    <a:lumMod val="75000"/>
                  </a:schemeClr>
                </a:solidFill>
                <a:latin typeface="DejaVu Serif"/>
                <a:cs typeface="DejaVu Serif"/>
              </a:rPr>
              <a:t>−</a:t>
            </a:r>
            <a:r>
              <a:rPr sz="1100" spc="-150" dirty="0">
                <a:solidFill>
                  <a:schemeClr val="bg1">
                    <a:lumMod val="75000"/>
                  </a:schemeClr>
                </a:solidFill>
                <a:latin typeface="DejaVu Serif"/>
                <a:cs typeface="DejaVu Serif"/>
              </a:rPr>
              <a:t> </a:t>
            </a:r>
            <a:r>
              <a:rPr sz="1100" i="1" spc="-17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100" spc="-175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ˆ</a:t>
            </a:r>
            <a:r>
              <a:rPr sz="1200" spc="-262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  <a:endParaRPr sz="1200" baseline="-10416" dirty="0">
              <a:solidFill>
                <a:schemeClr val="bg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Different Protocol for CI vs. HT: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🔮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HT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where </a:t>
            </a:r>
            <a:r>
              <a:rPr sz="1100" i="1" spc="1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sz="1200" spc="22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0 </a:t>
            </a:r>
            <a:r>
              <a:rPr sz="1100" spc="-45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: </a:t>
            </a:r>
            <a:r>
              <a:rPr sz="1100" i="1" spc="1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200" spc="22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sz="1100" spc="140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= </a:t>
            </a:r>
            <a:r>
              <a:rPr sz="1100" i="1" spc="2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200" spc="37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sz="1050" spc="-18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pool!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050" u="sng" dirty="0">
                <a:latin typeface="Arial"/>
                <a:cs typeface="Arial"/>
              </a:rPr>
              <a:t>CLT Conditions: </a:t>
            </a:r>
            <a:r>
              <a:rPr lang="en-US" sz="1050" dirty="0"/>
              <a:t>🔍 </a:t>
            </a:r>
            <a:r>
              <a:rPr sz="1050" spc="10" dirty="0" smtClean="0">
                <a:latin typeface="Arial"/>
                <a:cs typeface="Arial"/>
              </a:rPr>
              <a:t>When </a:t>
            </a:r>
            <a:r>
              <a:rPr sz="1050" spc="15" dirty="0">
                <a:latin typeface="Arial"/>
                <a:cs typeface="Arial"/>
              </a:rPr>
              <a:t>S-F </a:t>
            </a:r>
            <a:r>
              <a:rPr sz="1050" spc="10" dirty="0">
                <a:latin typeface="Arial"/>
                <a:cs typeface="Arial"/>
              </a:rPr>
              <a:t>fails,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15" dirty="0">
                <a:latin typeface="Arial"/>
                <a:cs typeface="Arial"/>
              </a:rPr>
              <a:t>simulate!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🔍 </a:t>
            </a:r>
            <a:r>
              <a:rPr lang="en-US" sz="105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✋ 👫</a:t>
            </a:r>
            <a:r>
              <a:rPr lang="en-US" sz="105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🖳</a:t>
            </a:r>
            <a:r>
              <a:rPr lang="en-US" sz="105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sz="1050" spc="2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Applications</a:t>
            </a:r>
            <a:endParaRPr sz="1050" dirty="0">
              <a:solidFill>
                <a:schemeClr val="tx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117488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26" y="358775"/>
                <a:ext cx="42264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/>
                  <a:t>Focus today</a:t>
                </a:r>
                <a:r>
                  <a:rPr lang="en-US" b="1" dirty="0" smtClean="0"/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rgbClr val="7030A0"/>
                    </a:solidFill>
                  </a:rPr>
                  <a:t>Categorical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 Response Variable (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2 levels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) </a:t>
                </a:r>
                <a:r>
                  <a:rPr lang="en-US" sz="1600" dirty="0" smtClean="0"/>
                  <a:t>and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Categorical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Explanatory </a:t>
                </a: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Variable (</a:t>
                </a: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2 levels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u="sng" dirty="0" smtClean="0"/>
                  <a:t>Population Parameter</a:t>
                </a:r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rgbClr val="7030A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/>
                  <a:t>=</a:t>
                </a:r>
                <a:r>
                  <a:rPr lang="en-US" sz="1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 smtClean="0"/>
                  <a:t>proportion of </a:t>
                </a:r>
                <a:r>
                  <a:rPr lang="en-US" sz="1200" dirty="0" smtClean="0">
                    <a:solidFill>
                      <a:srgbClr val="7030A0"/>
                    </a:solidFill>
                  </a:rPr>
                  <a:t>“successes” </a:t>
                </a:r>
                <a:r>
                  <a:rPr lang="en-US" sz="1200" dirty="0" smtClean="0"/>
                  <a:t>in </a:t>
                </a:r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group 1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=</a:t>
                </a:r>
                <a:r>
                  <a:rPr lang="en-US" sz="1200" dirty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/>
                  <a:t>proportion of </a:t>
                </a:r>
                <a:r>
                  <a:rPr lang="en-US" sz="1200" dirty="0">
                    <a:solidFill>
                      <a:srgbClr val="7030A0"/>
                    </a:solidFill>
                  </a:rPr>
                  <a:t>“successes” </a:t>
                </a:r>
                <a:r>
                  <a:rPr lang="en-US" sz="1200" dirty="0"/>
                  <a:t>in </a:t>
                </a:r>
                <a:r>
                  <a:rPr lang="en-US" sz="1200" dirty="0">
                    <a:solidFill>
                      <a:schemeClr val="accent6">
                        <a:lumMod val="75000"/>
                      </a:schemeClr>
                    </a:solidFill>
                  </a:rPr>
                  <a:t>group </a:t>
                </a:r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6" y="358775"/>
                <a:ext cx="4226424" cy="1754326"/>
              </a:xfrm>
              <a:prstGeom prst="rect">
                <a:avLst/>
              </a:prstGeom>
              <a:blipFill>
                <a:blip r:embed="rId2"/>
                <a:stretch>
                  <a:fillRect l="-129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963" y="29489"/>
            <a:ext cx="1258137" cy="65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853" y="2393450"/>
            <a:ext cx="430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F0"/>
                </a:solidFill>
              </a:rPr>
              <a:t>Construct </a:t>
            </a:r>
            <a:r>
              <a:rPr lang="en-US" sz="1200" u="sng" dirty="0" smtClean="0">
                <a:solidFill>
                  <a:srgbClr val="00B0F0"/>
                </a:solidFill>
              </a:rPr>
              <a:t>confidence intervals </a:t>
            </a:r>
            <a:r>
              <a:rPr lang="en-US" sz="1200" dirty="0" smtClean="0">
                <a:solidFill>
                  <a:srgbClr val="00B0F0"/>
                </a:solidFill>
              </a:rPr>
              <a:t>and </a:t>
            </a:r>
            <a:r>
              <a:rPr lang="en-US" sz="1200" u="sng" dirty="0" smtClean="0">
                <a:solidFill>
                  <a:srgbClr val="00B0F0"/>
                </a:solidFill>
              </a:rPr>
              <a:t>hypothesis tests </a:t>
            </a:r>
            <a:r>
              <a:rPr lang="en-US" sz="1200" dirty="0" smtClean="0">
                <a:solidFill>
                  <a:srgbClr val="00B0F0"/>
                </a:solidFill>
              </a:rPr>
              <a:t>using </a:t>
            </a:r>
            <a:r>
              <a:rPr lang="en-US" sz="1200" b="1" dirty="0" smtClean="0">
                <a:solidFill>
                  <a:srgbClr val="00B0F0"/>
                </a:solidFill>
              </a:rPr>
              <a:t>Central Limit Theorem methods</a:t>
            </a:r>
            <a:r>
              <a:rPr lang="en-US" sz="1200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92D050"/>
                </a:solidFill>
              </a:rPr>
              <a:t>Conduct a </a:t>
            </a:r>
            <a:r>
              <a:rPr lang="en-US" sz="1200" u="sng" dirty="0" smtClean="0">
                <a:solidFill>
                  <a:srgbClr val="92D050"/>
                </a:solidFill>
              </a:rPr>
              <a:t>hypothesis test </a:t>
            </a:r>
            <a:r>
              <a:rPr lang="en-US" sz="1200" dirty="0" smtClean="0">
                <a:solidFill>
                  <a:srgbClr val="92D050"/>
                </a:solidFill>
              </a:rPr>
              <a:t>for </a:t>
            </a:r>
            <a:r>
              <a:rPr lang="en-US" sz="1200" i="1" dirty="0" smtClean="0">
                <a:solidFill>
                  <a:srgbClr val="92D050"/>
                </a:solidFill>
              </a:rPr>
              <a:t>p</a:t>
            </a:r>
            <a:r>
              <a:rPr lang="en-US" sz="1200" dirty="0" smtClean="0">
                <a:solidFill>
                  <a:srgbClr val="92D050"/>
                </a:solidFill>
              </a:rPr>
              <a:t> with </a:t>
            </a:r>
            <a:r>
              <a:rPr lang="en-US" sz="1200" b="1" dirty="0" smtClean="0">
                <a:solidFill>
                  <a:srgbClr val="92D050"/>
                </a:solidFill>
              </a:rPr>
              <a:t>randomization testing</a:t>
            </a:r>
            <a:r>
              <a:rPr lang="en-US" sz="1200" dirty="0" smtClean="0">
                <a:solidFill>
                  <a:srgbClr val="92D05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00000"/>
                </a:solidFill>
              </a:rPr>
              <a:t>Create a </a:t>
            </a:r>
            <a:r>
              <a:rPr lang="en-US" sz="1200" u="sng" dirty="0" smtClean="0">
                <a:solidFill>
                  <a:srgbClr val="C00000"/>
                </a:solidFill>
              </a:rPr>
              <a:t>confidence interval </a:t>
            </a:r>
            <a:r>
              <a:rPr lang="en-US" sz="1200" dirty="0" smtClean="0">
                <a:solidFill>
                  <a:srgbClr val="C00000"/>
                </a:solidFill>
              </a:rPr>
              <a:t>for </a:t>
            </a:r>
            <a:r>
              <a:rPr lang="en-US" sz="1200" i="1" dirty="0" smtClean="0">
                <a:solidFill>
                  <a:srgbClr val="C00000"/>
                </a:solidFill>
              </a:rPr>
              <a:t>p </a:t>
            </a:r>
            <a:r>
              <a:rPr lang="en-US" sz="1200" dirty="0" smtClean="0">
                <a:solidFill>
                  <a:srgbClr val="C00000"/>
                </a:solidFill>
              </a:rPr>
              <a:t>with </a:t>
            </a:r>
            <a:r>
              <a:rPr lang="en-US" sz="1200" b="1" dirty="0" smtClean="0">
                <a:solidFill>
                  <a:srgbClr val="C00000"/>
                </a:solidFill>
              </a:rPr>
              <a:t>bootstrapping</a:t>
            </a:r>
            <a:r>
              <a:rPr lang="en-US" sz="12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499" y="193178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When</a:t>
            </a:r>
            <a:r>
              <a:rPr lang="en-US" sz="1200" dirty="0" smtClean="0"/>
              <a:t> to use each method</a:t>
            </a:r>
            <a:endParaRPr lang="en-US" sz="1200" dirty="0"/>
          </a:p>
        </p:txBody>
      </p:sp>
      <p:cxnSp>
        <p:nvCxnSpPr>
          <p:cNvPr id="6" name="Elbow Connector 5"/>
          <p:cNvCxnSpPr>
            <a:stCxn id="5" idx="1"/>
          </p:cNvCxnSpPr>
          <p:nvPr/>
        </p:nvCxnSpPr>
        <p:spPr>
          <a:xfrm rot="10800000" flipV="1">
            <a:off x="400051" y="2162617"/>
            <a:ext cx="242448" cy="405955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1"/>
          </p:cNvCxnSpPr>
          <p:nvPr/>
        </p:nvCxnSpPr>
        <p:spPr>
          <a:xfrm rot="10800000" flipV="1">
            <a:off x="323851" y="2162617"/>
            <a:ext cx="318648" cy="710755"/>
          </a:xfrm>
          <a:prstGeom prst="bentConnector2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5" idx="1"/>
          </p:cNvCxnSpPr>
          <p:nvPr/>
        </p:nvCxnSpPr>
        <p:spPr>
          <a:xfrm rot="10800000" flipV="1">
            <a:off x="133351" y="2162618"/>
            <a:ext cx="509148" cy="9522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2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6352" y="57937"/>
            <a:ext cx="219646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Simulation </a:t>
            </a:r>
            <a:r>
              <a:rPr spc="15" dirty="0"/>
              <a:t>vs. </a:t>
            </a:r>
            <a:r>
              <a:rPr spc="20" dirty="0"/>
              <a:t>theoretical</a:t>
            </a:r>
            <a:r>
              <a:rPr spc="55" dirty="0"/>
              <a:t> </a:t>
            </a:r>
            <a:r>
              <a:rPr spc="10" dirty="0"/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6"/>
              <p:cNvSpPr txBox="1"/>
              <p:nvPr/>
            </p:nvSpPr>
            <p:spPr>
              <a:xfrm>
                <a:off x="171450" y="222531"/>
                <a:ext cx="3988435" cy="1967846"/>
              </a:xfrm>
              <a:prstGeom prst="rect">
                <a:avLst/>
              </a:prstGeom>
            </p:spPr>
            <p:txBody>
              <a:bodyPr vert="horz" wrap="square" lIns="0" tIns="514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05"/>
                  </a:spcBef>
                </a:pPr>
                <a:r>
                  <a:rPr lang="en-US" sz="1100" spc="-20" dirty="0" smtClean="0">
                    <a:latin typeface="Arial"/>
                    <a:cs typeface="Arial"/>
                  </a:rPr>
                  <a:t>Conditions:</a:t>
                </a:r>
                <a:endParaRPr lang="en-US" sz="1100" dirty="0">
                  <a:latin typeface="Arial"/>
                  <a:cs typeface="Arial"/>
                </a:endParaRPr>
              </a:p>
              <a:p>
                <a:pPr marL="127635">
                  <a:lnSpc>
                    <a:spcPct val="100000"/>
                  </a:lnSpc>
                  <a:spcBef>
                    <a:spcPts val="305"/>
                  </a:spcBef>
                </a:pPr>
                <a:r>
                  <a:rPr lang="en-US" sz="105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1100" b="1" spc="-25" dirty="0">
                    <a:latin typeface="Arial"/>
                    <a:cs typeface="Arial"/>
                  </a:rPr>
                  <a:t>Independence</a:t>
                </a:r>
                <a:r>
                  <a:rPr lang="en-US" sz="1100" spc="-25" dirty="0">
                    <a:latin typeface="Arial"/>
                    <a:cs typeface="Arial"/>
                  </a:rPr>
                  <a:t>: </a:t>
                </a:r>
                <a:endParaRPr lang="en-US" sz="1100" spc="-25" dirty="0" smtClean="0">
                  <a:latin typeface="Arial"/>
                  <a:cs typeface="Arial"/>
                </a:endParaRPr>
              </a:p>
              <a:p>
                <a:pPr marL="813435" lvl="1" indent="-228600">
                  <a:spcBef>
                    <a:spcPts val="305"/>
                  </a:spcBef>
                  <a:buFont typeface="+mj-lt"/>
                  <a:buAutoNum type="alphaLcPeriod"/>
                </a:pPr>
                <a:r>
                  <a:rPr lang="en-US" sz="1100" spc="-25" dirty="0" smtClean="0">
                    <a:latin typeface="Arial"/>
                    <a:cs typeface="Arial"/>
                  </a:rPr>
                  <a:t>Random </a:t>
                </a:r>
                <a:r>
                  <a:rPr lang="en-US" sz="1100" spc="-25" dirty="0">
                    <a:latin typeface="Arial"/>
                    <a:cs typeface="Arial"/>
                  </a:rPr>
                  <a:t>sample/assignment </a:t>
                </a:r>
                <a:r>
                  <a:rPr lang="en-US" sz="1100" u="sng" spc="-25" dirty="0" smtClean="0">
                    <a:latin typeface="Arial"/>
                    <a:cs typeface="Arial"/>
                  </a:rPr>
                  <a:t>for both samples</a:t>
                </a:r>
                <a:endParaRPr lang="en-US" sz="1100" u="sng" spc="10" dirty="0">
                  <a:latin typeface="Arial"/>
                  <a:cs typeface="Arial"/>
                </a:endParaRPr>
              </a:p>
              <a:p>
                <a:pPr marL="813435" lvl="1" indent="-228600">
                  <a:spcBef>
                    <a:spcPts val="305"/>
                  </a:spcBef>
                  <a:buFont typeface="+mj-lt"/>
                  <a:buAutoNum type="alphaLcPeriod"/>
                </a:pPr>
                <a:r>
                  <a:rPr lang="en-US" sz="1100" spc="-10" dirty="0" smtClean="0">
                    <a:latin typeface="Arial"/>
                    <a:cs typeface="Arial"/>
                  </a:rPr>
                  <a:t>10</a:t>
                </a:r>
                <a:r>
                  <a:rPr lang="en-US" sz="1100" spc="-10" dirty="0">
                    <a:latin typeface="Arial"/>
                    <a:cs typeface="Arial"/>
                  </a:rPr>
                  <a:t>%</a:t>
                </a:r>
                <a:r>
                  <a:rPr lang="en-US" sz="1100" spc="-200" dirty="0">
                    <a:latin typeface="Arial"/>
                    <a:cs typeface="Arial"/>
                  </a:rPr>
                  <a:t> </a:t>
                </a:r>
                <a:r>
                  <a:rPr lang="en-US" sz="1100" spc="-40" dirty="0" smtClean="0">
                    <a:latin typeface="Arial"/>
                    <a:cs typeface="Arial"/>
                  </a:rPr>
                  <a:t>rule </a:t>
                </a:r>
                <a:r>
                  <a:rPr lang="en-US" sz="1100" u="sng" spc="-40" dirty="0" smtClean="0">
                    <a:latin typeface="Arial"/>
                    <a:cs typeface="Arial"/>
                  </a:rPr>
                  <a:t>for both samples</a:t>
                </a:r>
                <a:endParaRPr lang="en-US" sz="1100" u="sng" dirty="0">
                  <a:latin typeface="Arial"/>
                  <a:cs typeface="Arial"/>
                </a:endParaRPr>
              </a:p>
              <a:p>
                <a:pPr marL="127635">
                  <a:spcBef>
                    <a:spcPts val="300"/>
                  </a:spcBef>
                </a:pPr>
                <a:r>
                  <a:rPr lang="en-US" sz="105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1100" b="1" spc="-25" dirty="0" smtClean="0">
                    <a:latin typeface="Arial"/>
                    <a:cs typeface="Arial"/>
                  </a:rPr>
                  <a:t>Shape/Skew</a:t>
                </a:r>
                <a:r>
                  <a:rPr lang="en-US" sz="1100" spc="-25" dirty="0" smtClean="0">
                    <a:latin typeface="Arial"/>
                    <a:cs typeface="Arial"/>
                  </a:rPr>
                  <a:t>: </a:t>
                </a:r>
                <a:endParaRPr lang="en-US" sz="1100" spc="-25" dirty="0">
                  <a:latin typeface="Arial"/>
                  <a:cs typeface="Arial"/>
                </a:endParaRP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:r>
                  <a:rPr lang="en-US" sz="1100" u="sng" spc="-20" dirty="0" smtClean="0">
                    <a:latin typeface="Arial"/>
                    <a:cs typeface="Arial"/>
                  </a:rPr>
                  <a:t>“Success/Failure Conditions:”</a:t>
                </a:r>
                <a:r>
                  <a:rPr lang="en-US" sz="1100" spc="-20" dirty="0" smtClean="0">
                    <a:latin typeface="Arial"/>
                    <a:cs typeface="Arial"/>
                  </a:rPr>
                  <a:t> </a:t>
                </a:r>
              </a:p>
              <a:p>
                <a:pPr marL="1727835" lvl="3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9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9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AE" sz="900" spc="-25" dirty="0" smtClean="0">
                    <a:latin typeface="Arial"/>
                    <a:cs typeface="Arial"/>
                  </a:rPr>
                  <a:t>,</a:t>
                </a:r>
              </a:p>
              <a:p>
                <a:pPr marL="1727835" lvl="3" indent="-228600">
                  <a:spcBef>
                    <a:spcPts val="300"/>
                  </a:spcBef>
                  <a:buFont typeface="+mj-lt"/>
                  <a:buAutoNum type="alphaLcPeriod"/>
                </a:pPr>
                <a:endParaRPr lang="en-US" sz="900" spc="-20" dirty="0" smtClean="0">
                  <a:latin typeface="Arial"/>
                  <a:cs typeface="Arial"/>
                </a:endParaRPr>
              </a:p>
              <a:p>
                <a:pPr marL="1727835" lvl="3" indent="-228600">
                  <a:spcBef>
                    <a:spcPts val="300"/>
                  </a:spcBef>
                  <a:buFont typeface="+mj-lt"/>
                  <a:buAutoNum type="alphaLcPeriod"/>
                </a:pPr>
                <a:r>
                  <a:rPr lang="ar-AE" sz="900" spc="-20" dirty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9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9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27835" lvl="3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9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9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9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9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ar-AE" sz="900" spc="-20" dirty="0">
                    <a:latin typeface="Arial"/>
                    <a:cs typeface="Arial"/>
                  </a:rPr>
                  <a:t> </a:t>
                </a:r>
                <a:endParaRPr lang="en-US" sz="900" spc="-4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222531"/>
                <a:ext cx="3988435" cy="1967846"/>
              </a:xfrm>
              <a:prstGeom prst="rect">
                <a:avLst/>
              </a:prstGeom>
              <a:blipFill>
                <a:blip r:embed="rId2"/>
                <a:stretch>
                  <a:fillRect l="-1835" t="-311" b="-2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0947" y="1091987"/>
            <a:ext cx="3886200" cy="1145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561" y="2423550"/>
                <a:ext cx="2810128" cy="838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(1-</a:t>
                </a:r>
                <a14:m>
                  <m:oMath xmlns:m="http://schemas.openxmlformats.org/officeDocument/2006/math">
                    <m:r>
                      <a:rPr lang="el-GR" sz="11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11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)% </m:t>
                    </m:r>
                    <m:r>
                      <a:rPr lang="en-US" sz="11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𝑪𝒐𝒏𝒇𝒊𝒅𝒆𝒏𝒄𝒆</m:t>
                    </m:r>
                    <m:r>
                      <a:rPr lang="en-US" sz="11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1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𝑰𝒏𝒕𝒆𝒓𝒗𝒂𝒍</m:t>
                    </m:r>
                  </m:oMath>
                </a14:m>
                <a:endParaRPr lang="en-US" sz="1100" b="1" i="1" dirty="0" smtClean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100" b="1" i="1" dirty="0" smtClean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CLT Methods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1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1" y="2423550"/>
                <a:ext cx="2810128" cy="838691"/>
              </a:xfrm>
              <a:prstGeom prst="rect">
                <a:avLst/>
              </a:prstGeom>
              <a:blipFill>
                <a:blip r:embed="rId3"/>
                <a:stretch>
                  <a:fillRect l="-3254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60667" y="2003702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Condition met: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386" y="2003702"/>
            <a:ext cx="1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Condition NOT met: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endCxn id="23" idx="2"/>
          </p:cNvCxnSpPr>
          <p:nvPr/>
        </p:nvCxnSpPr>
        <p:spPr>
          <a:xfrm flipH="1">
            <a:off x="1381126" y="2245692"/>
            <a:ext cx="381904" cy="7862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4" idx="2"/>
          </p:cNvCxnSpPr>
          <p:nvPr/>
        </p:nvCxnSpPr>
        <p:spPr>
          <a:xfrm>
            <a:off x="2871748" y="2237188"/>
            <a:ext cx="759317" cy="1063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46604" y="2448670"/>
            <a:ext cx="14813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(1-</a:t>
            </a:r>
            <a:r>
              <a:rPr lang="el-GR" sz="1200" b="1" dirty="0" smtClean="0">
                <a:solidFill>
                  <a:srgbClr val="C00000"/>
                </a:solidFill>
              </a:rPr>
              <a:t>α</a:t>
            </a:r>
            <a:r>
              <a:rPr lang="en-US" sz="1200" b="1" dirty="0" smtClean="0">
                <a:solidFill>
                  <a:srgbClr val="C00000"/>
                </a:solidFill>
              </a:rPr>
              <a:t>)% Confidence Interval with Bootstrapping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0" y="2324321"/>
            <a:ext cx="2762251" cy="11141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2829830" y="2343564"/>
            <a:ext cx="1602470" cy="109074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563" y="-313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9838" y="305564"/>
            <a:ext cx="309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Confidence Interval for p1-p2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3435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6352" y="57937"/>
            <a:ext cx="219646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Simulation </a:t>
            </a:r>
            <a:r>
              <a:rPr spc="15" dirty="0"/>
              <a:t>vs. </a:t>
            </a:r>
            <a:r>
              <a:rPr spc="20" dirty="0"/>
              <a:t>theoretical</a:t>
            </a:r>
            <a:r>
              <a:rPr spc="55" dirty="0"/>
              <a:t> </a:t>
            </a:r>
            <a:r>
              <a:rPr spc="10" dirty="0"/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6"/>
              <p:cNvSpPr txBox="1"/>
              <p:nvPr/>
            </p:nvSpPr>
            <p:spPr>
              <a:xfrm>
                <a:off x="171450" y="222531"/>
                <a:ext cx="3988435" cy="1967846"/>
              </a:xfrm>
              <a:prstGeom prst="rect">
                <a:avLst/>
              </a:prstGeom>
            </p:spPr>
            <p:txBody>
              <a:bodyPr vert="horz" wrap="square" lIns="0" tIns="514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05"/>
                  </a:spcBef>
                </a:pPr>
                <a:r>
                  <a:rPr lang="en-US" sz="1100" spc="-20" dirty="0" smtClean="0">
                    <a:latin typeface="Arial"/>
                    <a:cs typeface="Arial"/>
                  </a:rPr>
                  <a:t>Conditions:</a:t>
                </a:r>
                <a:endParaRPr lang="en-US" sz="1100" dirty="0">
                  <a:latin typeface="Arial"/>
                  <a:cs typeface="Arial"/>
                </a:endParaRPr>
              </a:p>
              <a:p>
                <a:pPr marL="127635">
                  <a:lnSpc>
                    <a:spcPct val="100000"/>
                  </a:lnSpc>
                  <a:spcBef>
                    <a:spcPts val="305"/>
                  </a:spcBef>
                </a:pPr>
                <a:r>
                  <a:rPr lang="en-US" sz="105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1100" b="1" spc="-25" dirty="0">
                    <a:latin typeface="Arial"/>
                    <a:cs typeface="Arial"/>
                  </a:rPr>
                  <a:t>Independence</a:t>
                </a:r>
                <a:r>
                  <a:rPr lang="en-US" sz="1100" spc="-25" dirty="0">
                    <a:latin typeface="Arial"/>
                    <a:cs typeface="Arial"/>
                  </a:rPr>
                  <a:t>: </a:t>
                </a:r>
                <a:endParaRPr lang="en-US" sz="1100" spc="-25" dirty="0" smtClean="0">
                  <a:latin typeface="Arial"/>
                  <a:cs typeface="Arial"/>
                </a:endParaRPr>
              </a:p>
              <a:p>
                <a:pPr marL="813435" lvl="1" indent="-228600">
                  <a:spcBef>
                    <a:spcPts val="305"/>
                  </a:spcBef>
                  <a:buFont typeface="+mj-lt"/>
                  <a:buAutoNum type="alphaLcPeriod"/>
                </a:pPr>
                <a:r>
                  <a:rPr lang="en-US" sz="1100" spc="-25" dirty="0" smtClean="0">
                    <a:latin typeface="Arial"/>
                    <a:cs typeface="Arial"/>
                  </a:rPr>
                  <a:t>Random </a:t>
                </a:r>
                <a:r>
                  <a:rPr lang="en-US" sz="1100" spc="-25" dirty="0">
                    <a:latin typeface="Arial"/>
                    <a:cs typeface="Arial"/>
                  </a:rPr>
                  <a:t>sample/assignment </a:t>
                </a:r>
                <a:r>
                  <a:rPr lang="en-US" sz="1100" u="sng" spc="-25" dirty="0" smtClean="0">
                    <a:latin typeface="Arial"/>
                    <a:cs typeface="Arial"/>
                  </a:rPr>
                  <a:t>for both samples</a:t>
                </a:r>
                <a:endParaRPr lang="en-US" sz="1100" u="sng" spc="10" dirty="0">
                  <a:latin typeface="Arial"/>
                  <a:cs typeface="Arial"/>
                </a:endParaRPr>
              </a:p>
              <a:p>
                <a:pPr marL="813435" lvl="1" indent="-228600">
                  <a:spcBef>
                    <a:spcPts val="305"/>
                  </a:spcBef>
                  <a:buFont typeface="+mj-lt"/>
                  <a:buAutoNum type="alphaLcPeriod"/>
                </a:pPr>
                <a:r>
                  <a:rPr lang="en-US" sz="1100" spc="-10" dirty="0" smtClean="0">
                    <a:latin typeface="Arial"/>
                    <a:cs typeface="Arial"/>
                  </a:rPr>
                  <a:t>10</a:t>
                </a:r>
                <a:r>
                  <a:rPr lang="en-US" sz="1100" spc="-10" dirty="0">
                    <a:latin typeface="Arial"/>
                    <a:cs typeface="Arial"/>
                  </a:rPr>
                  <a:t>%</a:t>
                </a:r>
                <a:r>
                  <a:rPr lang="en-US" sz="1100" spc="-200" dirty="0">
                    <a:latin typeface="Arial"/>
                    <a:cs typeface="Arial"/>
                  </a:rPr>
                  <a:t> </a:t>
                </a:r>
                <a:r>
                  <a:rPr lang="en-US" sz="1100" spc="-40" dirty="0" smtClean="0">
                    <a:latin typeface="Arial"/>
                    <a:cs typeface="Arial"/>
                  </a:rPr>
                  <a:t>rule </a:t>
                </a:r>
                <a:r>
                  <a:rPr lang="en-US" sz="1100" u="sng" spc="-40" dirty="0" smtClean="0">
                    <a:latin typeface="Arial"/>
                    <a:cs typeface="Arial"/>
                  </a:rPr>
                  <a:t>for both samples</a:t>
                </a:r>
                <a:endParaRPr lang="en-US" sz="1100" u="sng" dirty="0">
                  <a:latin typeface="Arial"/>
                  <a:cs typeface="Arial"/>
                </a:endParaRPr>
              </a:p>
              <a:p>
                <a:pPr marL="127635">
                  <a:spcBef>
                    <a:spcPts val="300"/>
                  </a:spcBef>
                </a:pPr>
                <a:r>
                  <a:rPr lang="en-US" sz="105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1100" b="1" spc="-25" dirty="0" smtClean="0">
                    <a:latin typeface="Arial"/>
                    <a:cs typeface="Arial"/>
                  </a:rPr>
                  <a:t>Shape/Skew</a:t>
                </a:r>
                <a:r>
                  <a:rPr lang="en-US" sz="1100" spc="-25" dirty="0" smtClean="0">
                    <a:latin typeface="Arial"/>
                    <a:cs typeface="Arial"/>
                  </a:rPr>
                  <a:t>: </a:t>
                </a:r>
                <a:endParaRPr lang="en-US" sz="1100" spc="-25" dirty="0">
                  <a:latin typeface="Arial"/>
                  <a:cs typeface="Arial"/>
                </a:endParaRPr>
              </a:p>
              <a:p>
                <a:pPr marL="1270635" lvl="2" indent="-228600">
                  <a:spcBef>
                    <a:spcPts val="300"/>
                  </a:spcBef>
                  <a:buFont typeface="+mj-lt"/>
                  <a:buAutoNum type="alphaLcPeriod"/>
                </a:pPr>
                <a:r>
                  <a:rPr lang="en-US" sz="1100" u="sng" spc="-20" dirty="0" smtClean="0">
                    <a:latin typeface="Arial"/>
                    <a:cs typeface="Arial"/>
                  </a:rPr>
                  <a:t>“Success/Failure Conditions:”</a:t>
                </a:r>
                <a:r>
                  <a:rPr lang="en-US" sz="1100" spc="-20" dirty="0" smtClean="0">
                    <a:latin typeface="Arial"/>
                    <a:cs typeface="Arial"/>
                  </a:rPr>
                  <a:t> </a:t>
                </a:r>
              </a:p>
              <a:p>
                <a:pPr marL="1727835" lvl="3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9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9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AE" sz="900" spc="-25" dirty="0" smtClean="0">
                    <a:latin typeface="Arial"/>
                    <a:cs typeface="Arial"/>
                  </a:rPr>
                  <a:t>,</a:t>
                </a:r>
              </a:p>
              <a:p>
                <a:pPr marL="1727835" lvl="3" indent="-228600">
                  <a:spcBef>
                    <a:spcPts val="300"/>
                  </a:spcBef>
                  <a:buFont typeface="+mj-lt"/>
                  <a:buAutoNum type="alphaLcPeriod"/>
                </a:pPr>
                <a:endParaRPr lang="en-US" sz="900" spc="-20" dirty="0" smtClean="0">
                  <a:latin typeface="Arial"/>
                  <a:cs typeface="Arial"/>
                </a:endParaRPr>
              </a:p>
              <a:p>
                <a:pPr marL="1727835" lvl="3" indent="-228600">
                  <a:spcBef>
                    <a:spcPts val="300"/>
                  </a:spcBef>
                  <a:buFont typeface="+mj-lt"/>
                  <a:buAutoNum type="alphaLcPeriod"/>
                </a:pPr>
                <a:r>
                  <a:rPr lang="ar-AE" sz="900" spc="-20" dirty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9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9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27835" lvl="3" indent="-228600">
                  <a:spcBef>
                    <a:spcPts val="3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ar-AE" sz="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9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9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9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9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ar-AE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ar-AE" sz="900" spc="-20" dirty="0">
                    <a:latin typeface="Arial"/>
                    <a:cs typeface="Arial"/>
                  </a:rPr>
                  <a:t> </a:t>
                </a:r>
                <a:endParaRPr lang="en-US" sz="900" spc="-4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222531"/>
                <a:ext cx="3988435" cy="1967846"/>
              </a:xfrm>
              <a:prstGeom prst="rect">
                <a:avLst/>
              </a:prstGeom>
              <a:blipFill>
                <a:blip r:embed="rId2"/>
                <a:stretch>
                  <a:fillRect l="-1835" t="-311" b="-2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0947" y="1091987"/>
            <a:ext cx="3886200" cy="1145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0667" y="2003702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Condition met: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386" y="2003702"/>
            <a:ext cx="149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Condition NOT met: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endCxn id="23" idx="2"/>
          </p:cNvCxnSpPr>
          <p:nvPr/>
        </p:nvCxnSpPr>
        <p:spPr>
          <a:xfrm flipH="1">
            <a:off x="1381126" y="2245692"/>
            <a:ext cx="381904" cy="7862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4" idx="2"/>
          </p:cNvCxnSpPr>
          <p:nvPr/>
        </p:nvCxnSpPr>
        <p:spPr>
          <a:xfrm>
            <a:off x="2871748" y="2237188"/>
            <a:ext cx="759317" cy="1063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90376" y="2466971"/>
            <a:ext cx="14813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Randomization Testing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0" y="2324321"/>
            <a:ext cx="2762251" cy="11141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2829830" y="2343564"/>
            <a:ext cx="1602470" cy="109074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563" y="-313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9838" y="305564"/>
            <a:ext cx="309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Hypothesis Test for p1-p2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563" y="2452456"/>
                <a:ext cx="2593018" cy="857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Test Statistic for Hypothesis Test</a:t>
                </a:r>
                <a:endParaRPr lang="en-US" sz="1100" b="1" i="1" dirty="0" smtClean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1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)−(</m:t>
                          </m:r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𝑛𝑢𝑙𝑙</m:t>
                          </m:r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1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1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𝑝𝑜𝑜𝑙</m:t>
                                      </m:r>
                                    </m:sub>
                                  </m:sSub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1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1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𝑝𝑜𝑜𝑙</m:t>
                                      </m:r>
                                    </m:sub>
                                  </m:sSub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1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1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𝑝𝑜𝑜𝑙</m:t>
                                      </m:r>
                                    </m:sub>
                                  </m:sSub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1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1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𝑝𝑜𝑜𝑙</m:t>
                                      </m:r>
                                    </m:sub>
                                  </m:sSub>
                                  <m:r>
                                    <a:rPr lang="en-US" sz="11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1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3" y="2452456"/>
                <a:ext cx="2593018" cy="857927"/>
              </a:xfrm>
              <a:prstGeom prst="rect">
                <a:avLst/>
              </a:prstGeom>
              <a:blipFill>
                <a:blip r:embed="rId3"/>
                <a:stretch>
                  <a:fillRect l="-3529" t="-4965" r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5947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49" y="587375"/>
            <a:ext cx="4264913" cy="26077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spcBef>
                <a:spcPts val="950"/>
              </a:spcBef>
              <a:buFontTx/>
              <a:buAutoNum type="arabicPeriod"/>
              <a:tabLst>
                <a:tab pos="167005" algn="l"/>
              </a:tabLst>
            </a:pPr>
            <a:r>
              <a:rPr sz="1050" b="1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Main</a:t>
            </a:r>
            <a:r>
              <a:rPr sz="105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1050" b="1" spc="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spc="-4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ejaVu Sans"/>
                <a:cs typeface="Arial"/>
              </a:rPr>
              <a:t>a</a:t>
            </a:r>
            <a:r>
              <a:rPr lang="en-US" sz="1050" spc="-4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DejaVu Sans"/>
                <a:cs typeface="DejaVu Sans"/>
              </a:rPr>
              <a:t> </a:t>
            </a:r>
            <a:r>
              <a:rPr lang="en-US" sz="1050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DejaVu Sans"/>
                <a:cs typeface="DejaVu Sans"/>
              </a:rPr>
              <a:t>Categorical Independent Variable (two levels) and a Categorical Dependent Variable (two levels) </a:t>
            </a:r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Theoretical Hypothesis Testing and Confidence Intervals: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-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CLT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also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describes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distribution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100" i="1" spc="-17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100" spc="-175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ˆ</a:t>
            </a:r>
            <a:r>
              <a:rPr sz="1200" spc="-262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sz="1100" spc="-75" dirty="0">
                <a:solidFill>
                  <a:schemeClr val="bg1">
                    <a:lumMod val="75000"/>
                  </a:schemeClr>
                </a:solidFill>
                <a:latin typeface="DejaVu Serif"/>
                <a:cs typeface="DejaVu Serif"/>
              </a:rPr>
              <a:t>−</a:t>
            </a:r>
            <a:r>
              <a:rPr sz="1100" spc="-150" dirty="0">
                <a:solidFill>
                  <a:schemeClr val="bg1">
                    <a:lumMod val="75000"/>
                  </a:schemeClr>
                </a:solidFill>
                <a:latin typeface="DejaVu Serif"/>
                <a:cs typeface="DejaVu Serif"/>
              </a:rPr>
              <a:t> </a:t>
            </a:r>
            <a:r>
              <a:rPr sz="1100" i="1" spc="-17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100" spc="-175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ˆ</a:t>
            </a:r>
            <a:r>
              <a:rPr sz="1200" spc="-262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  <a:endParaRPr sz="1200" baseline="-10416" dirty="0">
              <a:solidFill>
                <a:schemeClr val="bg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Different Protocol for CI vs. HT: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🔮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HT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where </a:t>
            </a:r>
            <a:r>
              <a:rPr sz="1100" i="1" spc="1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sz="1200" spc="22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0 </a:t>
            </a:r>
            <a:r>
              <a:rPr sz="1100" spc="-45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: </a:t>
            </a:r>
            <a:r>
              <a:rPr sz="1100" i="1" spc="1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200" spc="22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sz="1100" spc="140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= </a:t>
            </a:r>
            <a:r>
              <a:rPr sz="1100" i="1" spc="25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200" spc="37" baseline="-10416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sz="1050" spc="-18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pool!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050" u="sng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CLT Conditions: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When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S-F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fails,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simulate!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lang="en-US" sz="1050" dirty="0">
                <a:solidFill>
                  <a:schemeClr val="tx2"/>
                </a:solidFill>
              </a:rPr>
              <a:t>🔍 </a:t>
            </a:r>
            <a:r>
              <a:rPr lang="en-US" sz="1050" dirty="0" smtClean="0">
                <a:solidFill>
                  <a:schemeClr val="tx2"/>
                </a:solidFill>
              </a:rPr>
              <a:t>✋ 👫</a:t>
            </a:r>
            <a:r>
              <a:rPr lang="en-US" sz="1050" dirty="0">
                <a:solidFill>
                  <a:schemeClr val="tx2"/>
                </a:solidFill>
              </a:rPr>
              <a:t> 🖳</a:t>
            </a:r>
            <a:r>
              <a:rPr lang="en-US" sz="1050" dirty="0" smtClean="0">
                <a:solidFill>
                  <a:schemeClr val="tx2"/>
                </a:solidFill>
              </a:rPr>
              <a:t> </a:t>
            </a:r>
            <a:r>
              <a:rPr sz="1050" spc="25" dirty="0" smtClean="0">
                <a:solidFill>
                  <a:schemeClr val="tx2"/>
                </a:solidFill>
                <a:latin typeface="Arial"/>
                <a:cs typeface="Arial"/>
              </a:rPr>
              <a:t>Applications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402313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8529" y="57937"/>
            <a:ext cx="10344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05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51513" y="1196975"/>
            <a:ext cx="4514850" cy="1621286"/>
          </a:xfrm>
          <a:prstGeom prst="rect">
            <a:avLst/>
          </a:prstGeom>
        </p:spPr>
        <p:txBody>
          <a:bodyPr vert="horz" wrap="square" lIns="0" tIns="101926" rIns="0" bIns="0" rtlCol="0">
            <a:spAutoFit/>
          </a:bodyPr>
          <a:lstStyle/>
          <a:p>
            <a:pPr marL="25168">
              <a:spcBef>
                <a:spcPts val="803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59" dirty="0" smtClean="0">
                <a:latin typeface="Arial"/>
                <a:cs typeface="Arial"/>
              </a:rPr>
              <a:t>Lab Assignment </a:t>
            </a:r>
            <a:r>
              <a:rPr lang="en-US" sz="1200" spc="-59" dirty="0" smtClean="0">
                <a:latin typeface="Arial"/>
                <a:cs typeface="Arial"/>
              </a:rPr>
              <a:t>7 </a:t>
            </a:r>
            <a:r>
              <a:rPr lang="en-US" sz="1200" spc="-79" dirty="0" smtClean="0">
                <a:latin typeface="Arial"/>
                <a:cs typeface="Arial"/>
              </a:rPr>
              <a:t>is </a:t>
            </a:r>
            <a:r>
              <a:rPr lang="en-US" sz="1200" spc="-50" dirty="0">
                <a:latin typeface="Arial"/>
                <a:cs typeface="Arial"/>
              </a:rPr>
              <a:t>due </a:t>
            </a:r>
            <a:r>
              <a:rPr lang="en-US" sz="1200" b="1" spc="-89" dirty="0">
                <a:latin typeface="Arial"/>
                <a:cs typeface="Arial"/>
              </a:rPr>
              <a:t>Thursday </a:t>
            </a:r>
            <a:r>
              <a:rPr lang="en-US" sz="1200" b="1" spc="-40" dirty="0">
                <a:latin typeface="Arial"/>
                <a:cs typeface="Arial"/>
              </a:rPr>
              <a:t>just before your lab section time</a:t>
            </a:r>
            <a:r>
              <a:rPr lang="en-US" sz="1200" b="1" spc="-40" dirty="0" smtClean="0">
                <a:latin typeface="Arial"/>
                <a:cs typeface="Arial"/>
              </a:rPr>
              <a:t>.</a:t>
            </a:r>
          </a:p>
          <a:p>
            <a:pPr marL="25168">
              <a:spcBef>
                <a:spcPts val="803"/>
              </a:spcBef>
            </a:pPr>
            <a:endParaRPr lang="en-US" sz="1200" b="1" spc="-40" dirty="0">
              <a:latin typeface="Arial"/>
              <a:cs typeface="Arial"/>
            </a:endParaRPr>
          </a:p>
          <a:p>
            <a:pPr marL="25168">
              <a:spcBef>
                <a:spcPts val="803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59" dirty="0" smtClean="0">
                <a:latin typeface="Arial"/>
                <a:cs typeface="Arial"/>
              </a:rPr>
              <a:t>Readiness Assessment 5 </a:t>
            </a:r>
            <a:r>
              <a:rPr lang="en-US" sz="1200" spc="-79" dirty="0" smtClean="0">
                <a:latin typeface="Arial"/>
                <a:cs typeface="Arial"/>
              </a:rPr>
              <a:t>Wednesday 3/27 </a:t>
            </a:r>
          </a:p>
          <a:p>
            <a:pPr marL="25168">
              <a:spcBef>
                <a:spcPts val="803"/>
              </a:spcBef>
            </a:pPr>
            <a:endParaRPr lang="en-US" sz="1200" b="1" spc="-79" dirty="0">
              <a:latin typeface="Arial"/>
              <a:cs typeface="Arial"/>
            </a:endParaRPr>
          </a:p>
          <a:p>
            <a:pPr marL="25168">
              <a:spcBef>
                <a:spcPts val="803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59" dirty="0" smtClean="0">
                <a:latin typeface="Arial"/>
                <a:cs typeface="Arial"/>
              </a:rPr>
              <a:t>Problem Set 5 due </a:t>
            </a:r>
            <a:r>
              <a:rPr lang="en-US" sz="1200" spc="-79" dirty="0" smtClean="0">
                <a:latin typeface="Arial"/>
                <a:cs typeface="Arial"/>
              </a:rPr>
              <a:t>Wednesday 3/27 </a:t>
            </a:r>
            <a:endParaRPr lang="en-US" sz="1200" b="1" spc="-40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364799"/>
            <a:ext cx="262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Coming up…</a:t>
            </a: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On </a:t>
            </a:r>
            <a:r>
              <a:rPr spc="20" dirty="0"/>
              <a:t>the </a:t>
            </a:r>
            <a:r>
              <a:rPr spc="15" dirty="0"/>
              <a:t>perils </a:t>
            </a:r>
            <a:r>
              <a:rPr spc="30" dirty="0"/>
              <a:t>of </a:t>
            </a:r>
            <a:r>
              <a:rPr spc="15" dirty="0"/>
              <a:t>living dangerously </a:t>
            </a:r>
            <a:r>
              <a:rPr spc="10" dirty="0"/>
              <a:t>in </a:t>
            </a:r>
            <a:r>
              <a:rPr spc="20" dirty="0"/>
              <a:t>the </a:t>
            </a:r>
            <a:r>
              <a:rPr spc="10" dirty="0"/>
              <a:t>slasher </a:t>
            </a:r>
            <a:r>
              <a:rPr spc="15" dirty="0"/>
              <a:t>horror</a:t>
            </a:r>
            <a:r>
              <a:rPr spc="20" dirty="0"/>
              <a:t> </a:t>
            </a:r>
            <a:r>
              <a:rPr spc="30" dirty="0"/>
              <a:t>ﬁlm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1939"/>
            <a:ext cx="4127500" cy="2641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2069">
              <a:lnSpc>
                <a:spcPct val="114700"/>
              </a:lnSpc>
              <a:spcBef>
                <a:spcPts val="90"/>
              </a:spcBef>
            </a:pPr>
            <a:r>
              <a:rPr sz="1050" b="1" spc="10" dirty="0">
                <a:latin typeface="Arial"/>
                <a:cs typeface="Arial"/>
              </a:rPr>
              <a:t>Abstract: </a:t>
            </a:r>
            <a:r>
              <a:rPr sz="1050" i="1" spc="-20" dirty="0">
                <a:latin typeface="Arial"/>
                <a:cs typeface="Arial"/>
              </a:rPr>
              <a:t>The </a:t>
            </a:r>
            <a:r>
              <a:rPr sz="1050" i="1" spc="-15" dirty="0">
                <a:latin typeface="Arial"/>
                <a:cs typeface="Arial"/>
              </a:rPr>
              <a:t>slasher </a:t>
            </a:r>
            <a:r>
              <a:rPr sz="1050" i="1" spc="-5" dirty="0">
                <a:latin typeface="Arial"/>
                <a:cs typeface="Arial"/>
              </a:rPr>
              <a:t>horror </a:t>
            </a:r>
            <a:r>
              <a:rPr sz="1050" i="1" spc="-15" dirty="0">
                <a:latin typeface="Arial"/>
                <a:cs typeface="Arial"/>
              </a:rPr>
              <a:t>ﬁlm </a:t>
            </a:r>
            <a:r>
              <a:rPr sz="1050" i="1" spc="-10" dirty="0">
                <a:latin typeface="Arial"/>
                <a:cs typeface="Arial"/>
              </a:rPr>
              <a:t>has </a:t>
            </a:r>
            <a:r>
              <a:rPr sz="1050" i="1" spc="-5" dirty="0">
                <a:latin typeface="Arial"/>
                <a:cs typeface="Arial"/>
              </a:rPr>
              <a:t>been </a:t>
            </a:r>
            <a:r>
              <a:rPr sz="1050" i="1" spc="5" dirty="0">
                <a:latin typeface="Arial"/>
                <a:cs typeface="Arial"/>
              </a:rPr>
              <a:t>deplored based </a:t>
            </a:r>
            <a:r>
              <a:rPr sz="1050" i="1" spc="10" dirty="0">
                <a:latin typeface="Arial"/>
                <a:cs typeface="Arial"/>
              </a:rPr>
              <a:t>on  </a:t>
            </a:r>
            <a:r>
              <a:rPr sz="1050" i="1" spc="-5" dirty="0">
                <a:latin typeface="Arial"/>
                <a:cs typeface="Arial"/>
              </a:rPr>
              <a:t>claims </a:t>
            </a:r>
            <a:r>
              <a:rPr sz="1050" i="1" spc="5" dirty="0">
                <a:latin typeface="Arial"/>
                <a:cs typeface="Arial"/>
              </a:rPr>
              <a:t>that </a:t>
            </a:r>
            <a:r>
              <a:rPr sz="1050" i="1" spc="-5" dirty="0">
                <a:latin typeface="Arial"/>
                <a:cs typeface="Arial"/>
              </a:rPr>
              <a:t>it </a:t>
            </a:r>
            <a:r>
              <a:rPr sz="1050" i="1" spc="10" dirty="0">
                <a:latin typeface="Arial"/>
                <a:cs typeface="Arial"/>
              </a:rPr>
              <a:t>depicts </a:t>
            </a:r>
            <a:r>
              <a:rPr sz="1050" i="1" spc="-10" dirty="0">
                <a:latin typeface="Arial"/>
                <a:cs typeface="Arial"/>
              </a:rPr>
              <a:t>eroticized violence </a:t>
            </a:r>
            <a:r>
              <a:rPr sz="1050" i="1" spc="-5" dirty="0">
                <a:latin typeface="Arial"/>
                <a:cs typeface="Arial"/>
              </a:rPr>
              <a:t>against predominately  </a:t>
            </a:r>
            <a:r>
              <a:rPr sz="1050" i="1" spc="-15" dirty="0">
                <a:latin typeface="Arial"/>
                <a:cs typeface="Arial"/>
              </a:rPr>
              <a:t>female </a:t>
            </a:r>
            <a:r>
              <a:rPr sz="1050" i="1" dirty="0">
                <a:latin typeface="Arial"/>
                <a:cs typeface="Arial"/>
              </a:rPr>
              <a:t>characters </a:t>
            </a:r>
            <a:r>
              <a:rPr sz="1050" i="1" spc="-15" dirty="0">
                <a:latin typeface="Arial"/>
                <a:cs typeface="Arial"/>
              </a:rPr>
              <a:t>as </a:t>
            </a:r>
            <a:r>
              <a:rPr sz="1050" i="1" dirty="0">
                <a:latin typeface="Arial"/>
                <a:cs typeface="Arial"/>
              </a:rPr>
              <a:t>punishment for </a:t>
            </a:r>
            <a:r>
              <a:rPr sz="1050" i="1" spc="-20" dirty="0">
                <a:latin typeface="Arial"/>
                <a:cs typeface="Arial"/>
              </a:rPr>
              <a:t>sexual </a:t>
            </a:r>
            <a:r>
              <a:rPr sz="1050" i="1" spc="-5" dirty="0">
                <a:latin typeface="Arial"/>
                <a:cs typeface="Arial"/>
              </a:rPr>
              <a:t>activities. </a:t>
            </a:r>
            <a:r>
              <a:rPr sz="1050" i="1" spc="-70" dirty="0">
                <a:latin typeface="Arial"/>
                <a:cs typeface="Arial"/>
              </a:rPr>
              <a:t>To </a:t>
            </a:r>
            <a:r>
              <a:rPr sz="1050" i="1" spc="5" dirty="0">
                <a:latin typeface="Arial"/>
                <a:cs typeface="Arial"/>
              </a:rPr>
              <a:t>test </a:t>
            </a:r>
            <a:r>
              <a:rPr sz="1050" i="1" spc="-5" dirty="0">
                <a:latin typeface="Arial"/>
                <a:cs typeface="Arial"/>
              </a:rPr>
              <a:t>this  assertion, </a:t>
            </a:r>
            <a:r>
              <a:rPr sz="1050" i="1" spc="-20" dirty="0">
                <a:latin typeface="Arial"/>
                <a:cs typeface="Arial"/>
              </a:rPr>
              <a:t>a </a:t>
            </a:r>
            <a:r>
              <a:rPr sz="1050" i="1" spc="-5" dirty="0">
                <a:latin typeface="Arial"/>
                <a:cs typeface="Arial"/>
              </a:rPr>
              <a:t>quantitative </a:t>
            </a:r>
            <a:r>
              <a:rPr sz="1050" i="1" spc="10" dirty="0">
                <a:latin typeface="Arial"/>
                <a:cs typeface="Arial"/>
              </a:rPr>
              <a:t>content </a:t>
            </a:r>
            <a:r>
              <a:rPr sz="1050" i="1" spc="-20" dirty="0">
                <a:latin typeface="Arial"/>
                <a:cs typeface="Arial"/>
              </a:rPr>
              <a:t>analysis </a:t>
            </a:r>
            <a:r>
              <a:rPr sz="1050" i="1" spc="5" dirty="0">
                <a:latin typeface="Arial"/>
                <a:cs typeface="Arial"/>
              </a:rPr>
              <a:t>was </a:t>
            </a:r>
            <a:r>
              <a:rPr sz="1050" i="1" spc="20" dirty="0">
                <a:latin typeface="Arial"/>
                <a:cs typeface="Arial"/>
              </a:rPr>
              <a:t>conducted </a:t>
            </a:r>
            <a:r>
              <a:rPr sz="1050" i="1" spc="25" dirty="0">
                <a:latin typeface="Arial"/>
                <a:cs typeface="Arial"/>
              </a:rPr>
              <a:t>to </a:t>
            </a:r>
            <a:r>
              <a:rPr sz="1050" i="1" spc="-15" dirty="0">
                <a:latin typeface="Arial"/>
                <a:cs typeface="Arial"/>
              </a:rPr>
              <a:t>examine  </a:t>
            </a:r>
            <a:r>
              <a:rPr sz="1050" i="1" dirty="0">
                <a:latin typeface="Arial"/>
                <a:cs typeface="Arial"/>
              </a:rPr>
              <a:t>the </a:t>
            </a:r>
            <a:r>
              <a:rPr sz="1050" i="1" spc="-5" dirty="0">
                <a:latin typeface="Arial"/>
                <a:cs typeface="Arial"/>
              </a:rPr>
              <a:t>extent </a:t>
            </a:r>
            <a:r>
              <a:rPr sz="1050" i="1" spc="25" dirty="0">
                <a:latin typeface="Arial"/>
                <a:cs typeface="Arial"/>
              </a:rPr>
              <a:t>to </a:t>
            </a:r>
            <a:r>
              <a:rPr sz="1050" i="1" spc="10" dirty="0">
                <a:latin typeface="Arial"/>
                <a:cs typeface="Arial"/>
              </a:rPr>
              <a:t>which </a:t>
            </a:r>
            <a:r>
              <a:rPr sz="1050" i="1" dirty="0">
                <a:latin typeface="Arial"/>
                <a:cs typeface="Arial"/>
              </a:rPr>
              <a:t>gender </a:t>
            </a:r>
            <a:r>
              <a:rPr sz="1050" i="1" spc="-10" dirty="0">
                <a:latin typeface="Arial"/>
                <a:cs typeface="Arial"/>
              </a:rPr>
              <a:t>differences </a:t>
            </a:r>
            <a:r>
              <a:rPr sz="1050" i="1" spc="-25" dirty="0">
                <a:latin typeface="Arial"/>
                <a:cs typeface="Arial"/>
              </a:rPr>
              <a:t>are </a:t>
            </a:r>
            <a:r>
              <a:rPr sz="1050" i="1" spc="-5" dirty="0">
                <a:latin typeface="Arial"/>
                <a:cs typeface="Arial"/>
              </a:rPr>
              <a:t>evident </a:t>
            </a:r>
            <a:r>
              <a:rPr sz="1050" i="1" spc="-20" dirty="0">
                <a:latin typeface="Arial"/>
                <a:cs typeface="Arial"/>
              </a:rPr>
              <a:t>in </a:t>
            </a:r>
            <a:r>
              <a:rPr sz="1050" i="1" dirty="0">
                <a:latin typeface="Arial"/>
                <a:cs typeface="Arial"/>
              </a:rPr>
              <a:t>the association  </a:t>
            </a:r>
            <a:r>
              <a:rPr sz="1050" i="1" spc="5" dirty="0">
                <a:latin typeface="Arial"/>
                <a:cs typeface="Arial"/>
              </a:rPr>
              <a:t>between </a:t>
            </a:r>
            <a:r>
              <a:rPr sz="1050" i="1" dirty="0">
                <a:latin typeface="Arial"/>
                <a:cs typeface="Arial"/>
              </a:rPr>
              <a:t>character </a:t>
            </a:r>
            <a:r>
              <a:rPr sz="1050" i="1" spc="-20" dirty="0">
                <a:latin typeface="Arial"/>
                <a:cs typeface="Arial"/>
              </a:rPr>
              <a:t>survival </a:t>
            </a:r>
            <a:r>
              <a:rPr sz="1050" i="1" spc="5" dirty="0">
                <a:latin typeface="Arial"/>
                <a:cs typeface="Arial"/>
              </a:rPr>
              <a:t>and </a:t>
            </a:r>
            <a:r>
              <a:rPr sz="1050" i="1" dirty="0">
                <a:latin typeface="Arial"/>
                <a:cs typeface="Arial"/>
              </a:rPr>
              <a:t>engagement </a:t>
            </a:r>
            <a:r>
              <a:rPr sz="1050" i="1" spc="-20" dirty="0">
                <a:latin typeface="Arial"/>
                <a:cs typeface="Arial"/>
              </a:rPr>
              <a:t>in sexual</a:t>
            </a:r>
            <a:r>
              <a:rPr sz="1050" i="1" spc="114" dirty="0">
                <a:latin typeface="Arial"/>
                <a:cs typeface="Arial"/>
              </a:rPr>
              <a:t> </a:t>
            </a:r>
            <a:r>
              <a:rPr sz="1050" i="1" spc="-5" dirty="0">
                <a:latin typeface="Arial"/>
                <a:cs typeface="Arial"/>
              </a:rPr>
              <a:t>activities.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80"/>
              </a:spcBef>
            </a:pPr>
            <a:r>
              <a:rPr sz="1050" i="1" spc="-5" dirty="0">
                <a:latin typeface="Arial"/>
                <a:cs typeface="Arial"/>
              </a:rPr>
              <a:t>Information pertaining </a:t>
            </a:r>
            <a:r>
              <a:rPr sz="1050" i="1" spc="25" dirty="0">
                <a:latin typeface="Arial"/>
                <a:cs typeface="Arial"/>
              </a:rPr>
              <a:t>to </a:t>
            </a:r>
            <a:r>
              <a:rPr sz="1050" i="1" spc="-15" dirty="0">
                <a:latin typeface="Arial"/>
                <a:cs typeface="Arial"/>
              </a:rPr>
              <a:t>gender, </a:t>
            </a:r>
            <a:r>
              <a:rPr sz="1050" i="1" dirty="0">
                <a:latin typeface="Arial"/>
                <a:cs typeface="Arial"/>
              </a:rPr>
              <a:t>engagement </a:t>
            </a:r>
            <a:r>
              <a:rPr sz="1050" i="1" spc="-20" dirty="0">
                <a:latin typeface="Arial"/>
                <a:cs typeface="Arial"/>
              </a:rPr>
              <a:t>in sexual </a:t>
            </a:r>
            <a:r>
              <a:rPr sz="1050" i="1" spc="-5" dirty="0">
                <a:latin typeface="Arial"/>
                <a:cs typeface="Arial"/>
              </a:rPr>
              <a:t>activities, </a:t>
            </a:r>
            <a:r>
              <a:rPr sz="1050" i="1" spc="5" dirty="0">
                <a:latin typeface="Arial"/>
                <a:cs typeface="Arial"/>
              </a:rPr>
              <a:t>and  </a:t>
            </a:r>
            <a:r>
              <a:rPr sz="1050" i="1" spc="-20" dirty="0">
                <a:latin typeface="Arial"/>
                <a:cs typeface="Arial"/>
              </a:rPr>
              <a:t>survival </a:t>
            </a:r>
            <a:r>
              <a:rPr sz="1050" i="1" spc="5" dirty="0">
                <a:latin typeface="Arial"/>
                <a:cs typeface="Arial"/>
              </a:rPr>
              <a:t>was </a:t>
            </a:r>
            <a:r>
              <a:rPr sz="1050" i="1" spc="20" dirty="0">
                <a:latin typeface="Arial"/>
                <a:cs typeface="Arial"/>
              </a:rPr>
              <a:t>coded </a:t>
            </a:r>
            <a:r>
              <a:rPr sz="1050" i="1" dirty="0">
                <a:latin typeface="Arial"/>
                <a:cs typeface="Arial"/>
              </a:rPr>
              <a:t>for </a:t>
            </a:r>
            <a:r>
              <a:rPr sz="1050" i="1" spc="-15" dirty="0">
                <a:latin typeface="Arial"/>
                <a:cs typeface="Arial"/>
              </a:rPr>
              <a:t>ﬁlm </a:t>
            </a:r>
            <a:r>
              <a:rPr sz="1050" i="1" dirty="0">
                <a:latin typeface="Arial"/>
                <a:cs typeface="Arial"/>
              </a:rPr>
              <a:t>characters from </a:t>
            </a:r>
            <a:r>
              <a:rPr sz="1050" i="1" spc="-20" dirty="0">
                <a:latin typeface="Arial"/>
                <a:cs typeface="Arial"/>
              </a:rPr>
              <a:t>a </a:t>
            </a:r>
            <a:r>
              <a:rPr sz="1050" i="1" spc="-5" dirty="0">
                <a:latin typeface="Arial"/>
                <a:cs typeface="Arial"/>
              </a:rPr>
              <a:t>simple </a:t>
            </a:r>
            <a:r>
              <a:rPr sz="1050" i="1" spc="10" dirty="0">
                <a:latin typeface="Arial"/>
                <a:cs typeface="Arial"/>
              </a:rPr>
              <a:t>random </a:t>
            </a:r>
            <a:r>
              <a:rPr sz="1050" i="1" spc="-5" dirty="0">
                <a:latin typeface="Arial"/>
                <a:cs typeface="Arial"/>
              </a:rPr>
              <a:t>sample  </a:t>
            </a:r>
            <a:r>
              <a:rPr sz="1050" i="1" spc="5" dirty="0">
                <a:latin typeface="Arial"/>
                <a:cs typeface="Arial"/>
              </a:rPr>
              <a:t>of </a:t>
            </a:r>
            <a:r>
              <a:rPr sz="1050" i="1" spc="20" dirty="0">
                <a:latin typeface="Arial"/>
                <a:cs typeface="Arial"/>
              </a:rPr>
              <a:t>50 </a:t>
            </a:r>
            <a:r>
              <a:rPr sz="1050" i="1" spc="-10" dirty="0">
                <a:latin typeface="Arial"/>
                <a:cs typeface="Arial"/>
              </a:rPr>
              <a:t>English-language, </a:t>
            </a:r>
            <a:r>
              <a:rPr sz="1050" i="1" spc="5" dirty="0">
                <a:latin typeface="Arial"/>
                <a:cs typeface="Arial"/>
              </a:rPr>
              <a:t>North </a:t>
            </a:r>
            <a:r>
              <a:rPr sz="1050" i="1" spc="-5" dirty="0">
                <a:latin typeface="Arial"/>
                <a:cs typeface="Arial"/>
              </a:rPr>
              <a:t>American </a:t>
            </a:r>
            <a:r>
              <a:rPr sz="1050" i="1" spc="-15" dirty="0">
                <a:latin typeface="Arial"/>
                <a:cs typeface="Arial"/>
              </a:rPr>
              <a:t>slasher ﬁlms released  </a:t>
            </a:r>
            <a:r>
              <a:rPr sz="1050" i="1" spc="5" dirty="0">
                <a:latin typeface="Arial"/>
                <a:cs typeface="Arial"/>
              </a:rPr>
              <a:t>between </a:t>
            </a:r>
            <a:r>
              <a:rPr sz="1050" i="1" spc="20" dirty="0">
                <a:latin typeface="Arial"/>
                <a:cs typeface="Arial"/>
              </a:rPr>
              <a:t>1960 </a:t>
            </a:r>
            <a:r>
              <a:rPr sz="1050" i="1" spc="5" dirty="0">
                <a:latin typeface="Arial"/>
                <a:cs typeface="Arial"/>
              </a:rPr>
              <a:t>and</a:t>
            </a:r>
            <a:r>
              <a:rPr sz="1050" i="1" dirty="0">
                <a:latin typeface="Arial"/>
                <a:cs typeface="Arial"/>
              </a:rPr>
              <a:t> </a:t>
            </a:r>
            <a:r>
              <a:rPr sz="1050" i="1" spc="15" dirty="0">
                <a:latin typeface="Arial"/>
                <a:cs typeface="Arial"/>
              </a:rPr>
              <a:t>2009.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>
              <a:lnSpc>
                <a:spcPct val="150500"/>
              </a:lnSpc>
            </a:pPr>
            <a:r>
              <a:rPr sz="800" spc="-30" dirty="0">
                <a:latin typeface="Arial"/>
                <a:cs typeface="Arial"/>
              </a:rPr>
              <a:t>Welsh, </a:t>
            </a:r>
            <a:r>
              <a:rPr sz="800" spc="-25" dirty="0">
                <a:latin typeface="Arial"/>
                <a:cs typeface="Arial"/>
              </a:rPr>
              <a:t>Andrew. </a:t>
            </a:r>
            <a:r>
              <a:rPr sz="800" spc="-1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“On </a:t>
            </a:r>
            <a:r>
              <a:rPr sz="800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the </a:t>
            </a:r>
            <a:r>
              <a:rPr sz="800" spc="-2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perils </a:t>
            </a:r>
            <a:r>
              <a:rPr sz="800" spc="-1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of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living </a:t>
            </a:r>
            <a:r>
              <a:rPr sz="800" spc="-2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dangerously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in </a:t>
            </a:r>
            <a:r>
              <a:rPr sz="800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the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slasher </a:t>
            </a:r>
            <a:r>
              <a:rPr sz="800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horror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ﬁlm: Gender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differences in </a:t>
            </a:r>
            <a:r>
              <a:rPr sz="800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the association between </a:t>
            </a:r>
            <a:r>
              <a:rPr sz="800" spc="-3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sexual </a:t>
            </a:r>
            <a:r>
              <a:rPr sz="800" spc="-2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activity </a:t>
            </a:r>
            <a:r>
              <a:rPr sz="800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and </a:t>
            </a:r>
            <a:r>
              <a:rPr sz="800" spc="-2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survival.” </a:t>
            </a:r>
            <a:r>
              <a:rPr sz="800" spc="-30" dirty="0">
                <a:latin typeface="Arial"/>
                <a:cs typeface="Arial"/>
              </a:rPr>
              <a:t>Sex Roles </a:t>
            </a:r>
            <a:r>
              <a:rPr sz="800" dirty="0">
                <a:latin typeface="Arial"/>
                <a:cs typeface="Arial"/>
              </a:rPr>
              <a:t>62.11-12 </a:t>
            </a:r>
            <a:r>
              <a:rPr sz="800" spc="-25" dirty="0">
                <a:latin typeface="Arial"/>
                <a:cs typeface="Arial"/>
              </a:rPr>
              <a:t>(2010):  </a:t>
            </a:r>
            <a:r>
              <a:rPr sz="800" dirty="0">
                <a:latin typeface="Arial"/>
                <a:cs typeface="Arial"/>
              </a:rPr>
              <a:t>762-773.</a:t>
            </a:r>
          </a:p>
        </p:txBody>
      </p:sp>
      <p:sp>
        <p:nvSpPr>
          <p:cNvPr id="5" name="Rectangle 4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On </a:t>
            </a:r>
            <a:r>
              <a:rPr spc="20" dirty="0"/>
              <a:t>the </a:t>
            </a:r>
            <a:r>
              <a:rPr spc="15" dirty="0"/>
              <a:t>perils </a:t>
            </a:r>
            <a:r>
              <a:rPr spc="30" dirty="0"/>
              <a:t>of </a:t>
            </a:r>
            <a:r>
              <a:rPr spc="15" dirty="0"/>
              <a:t>living dangerously </a:t>
            </a:r>
            <a:r>
              <a:rPr spc="10" dirty="0"/>
              <a:t>in </a:t>
            </a:r>
            <a:r>
              <a:rPr spc="20" dirty="0"/>
              <a:t>the </a:t>
            </a:r>
            <a:r>
              <a:rPr spc="10" dirty="0"/>
              <a:t>slasher </a:t>
            </a:r>
            <a:r>
              <a:rPr spc="15" dirty="0"/>
              <a:t>horror</a:t>
            </a:r>
            <a:r>
              <a:rPr spc="20" dirty="0"/>
              <a:t> </a:t>
            </a:r>
            <a:r>
              <a:rPr spc="30" dirty="0"/>
              <a:t>ﬁlm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1939"/>
            <a:ext cx="4127500" cy="2641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2069">
              <a:lnSpc>
                <a:spcPct val="114700"/>
              </a:lnSpc>
              <a:spcBef>
                <a:spcPts val="90"/>
              </a:spcBef>
            </a:pPr>
            <a:r>
              <a:rPr sz="1050" b="1" spc="10" dirty="0">
                <a:latin typeface="Arial"/>
                <a:cs typeface="Arial"/>
              </a:rPr>
              <a:t>Abstract: </a:t>
            </a:r>
            <a:r>
              <a:rPr sz="1050" i="1" spc="-20" dirty="0">
                <a:latin typeface="Arial"/>
                <a:cs typeface="Arial"/>
              </a:rPr>
              <a:t>The </a:t>
            </a:r>
            <a:r>
              <a:rPr sz="1050" i="1" spc="-15" dirty="0">
                <a:latin typeface="Arial"/>
                <a:cs typeface="Arial"/>
              </a:rPr>
              <a:t>slasher </a:t>
            </a:r>
            <a:r>
              <a:rPr sz="1050" i="1" spc="-5" dirty="0">
                <a:latin typeface="Arial"/>
                <a:cs typeface="Arial"/>
              </a:rPr>
              <a:t>horror </a:t>
            </a:r>
            <a:r>
              <a:rPr sz="1050" i="1" spc="-15" dirty="0">
                <a:latin typeface="Arial"/>
                <a:cs typeface="Arial"/>
              </a:rPr>
              <a:t>ﬁlm </a:t>
            </a:r>
            <a:r>
              <a:rPr sz="1050" i="1" spc="-10" dirty="0">
                <a:latin typeface="Arial"/>
                <a:cs typeface="Arial"/>
              </a:rPr>
              <a:t>has </a:t>
            </a:r>
            <a:r>
              <a:rPr sz="1050" i="1" spc="-5" dirty="0">
                <a:latin typeface="Arial"/>
                <a:cs typeface="Arial"/>
              </a:rPr>
              <a:t>been </a:t>
            </a:r>
            <a:r>
              <a:rPr sz="1050" i="1" spc="5" dirty="0">
                <a:latin typeface="Arial"/>
                <a:cs typeface="Arial"/>
              </a:rPr>
              <a:t>deplored based </a:t>
            </a:r>
            <a:r>
              <a:rPr sz="1050" i="1" spc="10" dirty="0">
                <a:latin typeface="Arial"/>
                <a:cs typeface="Arial"/>
              </a:rPr>
              <a:t>on  </a:t>
            </a:r>
            <a:r>
              <a:rPr sz="1050" i="1" spc="-5" dirty="0">
                <a:latin typeface="Arial"/>
                <a:cs typeface="Arial"/>
              </a:rPr>
              <a:t>claims </a:t>
            </a:r>
            <a:r>
              <a:rPr sz="1050" i="1" spc="5" dirty="0">
                <a:latin typeface="Arial"/>
                <a:cs typeface="Arial"/>
              </a:rPr>
              <a:t>that </a:t>
            </a:r>
            <a:r>
              <a:rPr sz="1050" i="1" spc="-5" dirty="0">
                <a:latin typeface="Arial"/>
                <a:cs typeface="Arial"/>
              </a:rPr>
              <a:t>it </a:t>
            </a:r>
            <a:r>
              <a:rPr sz="1050" i="1" spc="10" dirty="0">
                <a:latin typeface="Arial"/>
                <a:cs typeface="Arial"/>
              </a:rPr>
              <a:t>depicts </a:t>
            </a:r>
            <a:r>
              <a:rPr sz="1050" i="1" spc="-10" dirty="0">
                <a:latin typeface="Arial"/>
                <a:cs typeface="Arial"/>
              </a:rPr>
              <a:t>eroticized violence </a:t>
            </a:r>
            <a:r>
              <a:rPr sz="1050" i="1" spc="-5" dirty="0">
                <a:latin typeface="Arial"/>
                <a:cs typeface="Arial"/>
              </a:rPr>
              <a:t>against predominately  </a:t>
            </a:r>
            <a:r>
              <a:rPr sz="1050" i="1" spc="-15" dirty="0">
                <a:latin typeface="Arial"/>
                <a:cs typeface="Arial"/>
              </a:rPr>
              <a:t>female </a:t>
            </a:r>
            <a:r>
              <a:rPr sz="1050" i="1" dirty="0">
                <a:latin typeface="Arial"/>
                <a:cs typeface="Arial"/>
              </a:rPr>
              <a:t>characters </a:t>
            </a:r>
            <a:r>
              <a:rPr sz="1050" i="1" spc="-15" dirty="0">
                <a:latin typeface="Arial"/>
                <a:cs typeface="Arial"/>
              </a:rPr>
              <a:t>as </a:t>
            </a:r>
            <a:r>
              <a:rPr sz="1050" i="1" dirty="0">
                <a:latin typeface="Arial"/>
                <a:cs typeface="Arial"/>
              </a:rPr>
              <a:t>punishment for </a:t>
            </a:r>
            <a:r>
              <a:rPr sz="1050" i="1" spc="-20" dirty="0">
                <a:latin typeface="Arial"/>
                <a:cs typeface="Arial"/>
              </a:rPr>
              <a:t>sexual </a:t>
            </a:r>
            <a:r>
              <a:rPr sz="1050" i="1" spc="-5" dirty="0">
                <a:latin typeface="Arial"/>
                <a:cs typeface="Arial"/>
              </a:rPr>
              <a:t>activities. </a:t>
            </a:r>
            <a:r>
              <a:rPr sz="1050" i="1" spc="-70" dirty="0">
                <a:latin typeface="Arial"/>
                <a:cs typeface="Arial"/>
              </a:rPr>
              <a:t>To </a:t>
            </a:r>
            <a:r>
              <a:rPr sz="1050" i="1" spc="5" dirty="0">
                <a:latin typeface="Arial"/>
                <a:cs typeface="Arial"/>
              </a:rPr>
              <a:t>test </a:t>
            </a:r>
            <a:r>
              <a:rPr sz="1050" i="1" spc="-5" dirty="0">
                <a:latin typeface="Arial"/>
                <a:cs typeface="Arial"/>
              </a:rPr>
              <a:t>this  assertion, </a:t>
            </a:r>
            <a:r>
              <a:rPr sz="1050" i="1" spc="-20" dirty="0">
                <a:latin typeface="Arial"/>
                <a:cs typeface="Arial"/>
              </a:rPr>
              <a:t>a </a:t>
            </a:r>
            <a:r>
              <a:rPr sz="1050" i="1" spc="-5" dirty="0">
                <a:latin typeface="Arial"/>
                <a:cs typeface="Arial"/>
              </a:rPr>
              <a:t>quantitative </a:t>
            </a:r>
            <a:r>
              <a:rPr sz="1050" i="1" spc="10" dirty="0">
                <a:latin typeface="Arial"/>
                <a:cs typeface="Arial"/>
              </a:rPr>
              <a:t>content </a:t>
            </a:r>
            <a:r>
              <a:rPr sz="1050" i="1" spc="-20" dirty="0">
                <a:latin typeface="Arial"/>
                <a:cs typeface="Arial"/>
              </a:rPr>
              <a:t>analysis </a:t>
            </a:r>
            <a:r>
              <a:rPr sz="1050" i="1" spc="5" dirty="0">
                <a:latin typeface="Arial"/>
                <a:cs typeface="Arial"/>
              </a:rPr>
              <a:t>was </a:t>
            </a:r>
            <a:r>
              <a:rPr sz="1050" i="1" spc="20" dirty="0">
                <a:latin typeface="Arial"/>
                <a:cs typeface="Arial"/>
              </a:rPr>
              <a:t>conducted </a:t>
            </a:r>
            <a:r>
              <a:rPr sz="1050" i="1" spc="25" dirty="0">
                <a:latin typeface="Arial"/>
                <a:cs typeface="Arial"/>
              </a:rPr>
              <a:t>to </a:t>
            </a:r>
            <a:r>
              <a:rPr sz="1050" i="1" spc="-15" dirty="0">
                <a:latin typeface="Arial"/>
                <a:cs typeface="Arial"/>
              </a:rPr>
              <a:t>examine  </a:t>
            </a:r>
            <a:r>
              <a:rPr sz="1050" i="1" dirty="0">
                <a:latin typeface="Arial"/>
                <a:cs typeface="Arial"/>
              </a:rPr>
              <a:t>the </a:t>
            </a:r>
            <a:r>
              <a:rPr sz="1050" i="1" spc="-5" dirty="0">
                <a:latin typeface="Arial"/>
                <a:cs typeface="Arial"/>
              </a:rPr>
              <a:t>extent </a:t>
            </a:r>
            <a:r>
              <a:rPr sz="1050" i="1" spc="25" dirty="0">
                <a:latin typeface="Arial"/>
                <a:cs typeface="Arial"/>
              </a:rPr>
              <a:t>to </a:t>
            </a:r>
            <a:r>
              <a:rPr sz="1050" i="1" spc="10" dirty="0">
                <a:latin typeface="Arial"/>
                <a:cs typeface="Arial"/>
              </a:rPr>
              <a:t>which </a:t>
            </a:r>
            <a:r>
              <a:rPr sz="1050" i="1" dirty="0">
                <a:latin typeface="Arial"/>
                <a:cs typeface="Arial"/>
              </a:rPr>
              <a:t>gender </a:t>
            </a:r>
            <a:r>
              <a:rPr sz="1050" i="1" spc="-10" dirty="0">
                <a:latin typeface="Arial"/>
                <a:cs typeface="Arial"/>
              </a:rPr>
              <a:t>differences </a:t>
            </a:r>
            <a:r>
              <a:rPr sz="1050" i="1" spc="-25" dirty="0">
                <a:latin typeface="Arial"/>
                <a:cs typeface="Arial"/>
              </a:rPr>
              <a:t>are </a:t>
            </a:r>
            <a:r>
              <a:rPr sz="1050" i="1" spc="-5" dirty="0">
                <a:latin typeface="Arial"/>
                <a:cs typeface="Arial"/>
              </a:rPr>
              <a:t>evident </a:t>
            </a:r>
            <a:r>
              <a:rPr sz="1050" i="1" spc="-20" dirty="0">
                <a:latin typeface="Arial"/>
                <a:cs typeface="Arial"/>
              </a:rPr>
              <a:t>in </a:t>
            </a:r>
            <a:r>
              <a:rPr sz="1050" i="1" dirty="0">
                <a:latin typeface="Arial"/>
                <a:cs typeface="Arial"/>
              </a:rPr>
              <a:t>the association  </a:t>
            </a:r>
            <a:r>
              <a:rPr sz="1050" i="1" spc="5" dirty="0">
                <a:latin typeface="Arial"/>
                <a:cs typeface="Arial"/>
              </a:rPr>
              <a:t>between </a:t>
            </a:r>
            <a:r>
              <a:rPr sz="1050" i="1" dirty="0">
                <a:solidFill>
                  <a:schemeClr val="accent3"/>
                </a:solidFill>
                <a:latin typeface="Arial"/>
                <a:cs typeface="Arial"/>
              </a:rPr>
              <a:t>character </a:t>
            </a:r>
            <a:r>
              <a:rPr sz="1050" i="1" spc="-20" dirty="0">
                <a:solidFill>
                  <a:schemeClr val="accent3"/>
                </a:solidFill>
                <a:latin typeface="Arial"/>
                <a:cs typeface="Arial"/>
              </a:rPr>
              <a:t>survival </a:t>
            </a:r>
            <a:r>
              <a:rPr sz="1050" i="1" spc="5" dirty="0">
                <a:latin typeface="Arial"/>
                <a:cs typeface="Arial"/>
              </a:rPr>
              <a:t>and </a:t>
            </a:r>
            <a:r>
              <a:rPr sz="1050" i="1" dirty="0">
                <a:solidFill>
                  <a:schemeClr val="accent2"/>
                </a:solidFill>
                <a:latin typeface="Arial"/>
                <a:cs typeface="Arial"/>
              </a:rPr>
              <a:t>engagement </a:t>
            </a:r>
            <a:r>
              <a:rPr sz="1050" i="1" spc="-20" dirty="0">
                <a:solidFill>
                  <a:schemeClr val="accent2"/>
                </a:solidFill>
                <a:latin typeface="Arial"/>
                <a:cs typeface="Arial"/>
              </a:rPr>
              <a:t>in sexual</a:t>
            </a:r>
            <a:r>
              <a:rPr sz="1050" i="1" spc="114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chemeClr val="accent2"/>
                </a:solidFill>
                <a:latin typeface="Arial"/>
                <a:cs typeface="Arial"/>
              </a:rPr>
              <a:t>activities</a:t>
            </a:r>
            <a:r>
              <a:rPr sz="1050" i="1" spc="-5" dirty="0"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ts val="1440"/>
              </a:lnSpc>
              <a:spcBef>
                <a:spcPts val="80"/>
              </a:spcBef>
            </a:pPr>
            <a:r>
              <a:rPr sz="1050" i="1" spc="-5" dirty="0">
                <a:latin typeface="Arial"/>
                <a:cs typeface="Arial"/>
              </a:rPr>
              <a:t>Information pertaining </a:t>
            </a:r>
            <a:r>
              <a:rPr sz="1050" i="1" spc="25" dirty="0">
                <a:latin typeface="Arial"/>
                <a:cs typeface="Arial"/>
              </a:rPr>
              <a:t>to </a:t>
            </a:r>
            <a:r>
              <a:rPr sz="1050" i="1" spc="-15" dirty="0">
                <a:solidFill>
                  <a:srgbClr val="00B0F0"/>
                </a:solidFill>
                <a:latin typeface="Arial"/>
                <a:cs typeface="Arial"/>
              </a:rPr>
              <a:t>gender</a:t>
            </a:r>
            <a:r>
              <a:rPr sz="1050" i="1" spc="-15" dirty="0">
                <a:latin typeface="Arial"/>
                <a:cs typeface="Arial"/>
              </a:rPr>
              <a:t>, </a:t>
            </a:r>
            <a:r>
              <a:rPr sz="1050" i="1" dirty="0">
                <a:latin typeface="Arial"/>
                <a:cs typeface="Arial"/>
              </a:rPr>
              <a:t>engagement </a:t>
            </a:r>
            <a:r>
              <a:rPr sz="1050" i="1" spc="-20" dirty="0">
                <a:latin typeface="Arial"/>
                <a:cs typeface="Arial"/>
              </a:rPr>
              <a:t>in sexual </a:t>
            </a:r>
            <a:r>
              <a:rPr sz="1050" i="1" spc="-5" dirty="0">
                <a:latin typeface="Arial"/>
                <a:cs typeface="Arial"/>
              </a:rPr>
              <a:t>activities, </a:t>
            </a:r>
            <a:r>
              <a:rPr sz="1050" i="1" spc="5" dirty="0">
                <a:latin typeface="Arial"/>
                <a:cs typeface="Arial"/>
              </a:rPr>
              <a:t>and  </a:t>
            </a:r>
            <a:r>
              <a:rPr sz="1050" i="1" spc="-20" dirty="0">
                <a:latin typeface="Arial"/>
                <a:cs typeface="Arial"/>
              </a:rPr>
              <a:t>survival </a:t>
            </a:r>
            <a:r>
              <a:rPr sz="1050" i="1" spc="5" dirty="0">
                <a:latin typeface="Arial"/>
                <a:cs typeface="Arial"/>
              </a:rPr>
              <a:t>was </a:t>
            </a:r>
            <a:r>
              <a:rPr sz="1050" i="1" spc="20" dirty="0">
                <a:latin typeface="Arial"/>
                <a:cs typeface="Arial"/>
              </a:rPr>
              <a:t>coded </a:t>
            </a:r>
            <a:r>
              <a:rPr sz="1050" i="1" dirty="0">
                <a:latin typeface="Arial"/>
                <a:cs typeface="Arial"/>
              </a:rPr>
              <a:t>for </a:t>
            </a:r>
            <a:r>
              <a:rPr sz="1050" i="1" spc="-15" dirty="0">
                <a:latin typeface="Arial"/>
                <a:cs typeface="Arial"/>
              </a:rPr>
              <a:t>ﬁlm </a:t>
            </a:r>
            <a:r>
              <a:rPr sz="1050" i="1" dirty="0">
                <a:latin typeface="Arial"/>
                <a:cs typeface="Arial"/>
              </a:rPr>
              <a:t>characters from </a:t>
            </a:r>
            <a:r>
              <a:rPr sz="1050" i="1" spc="-20" dirty="0">
                <a:latin typeface="Arial"/>
                <a:cs typeface="Arial"/>
              </a:rPr>
              <a:t>a </a:t>
            </a:r>
            <a:r>
              <a:rPr sz="1050" i="1" u="sng" spc="-5" dirty="0">
                <a:latin typeface="Arial"/>
                <a:cs typeface="Arial"/>
              </a:rPr>
              <a:t>simple </a:t>
            </a:r>
            <a:r>
              <a:rPr sz="1050" i="1" u="sng" spc="10" dirty="0">
                <a:latin typeface="Arial"/>
                <a:cs typeface="Arial"/>
              </a:rPr>
              <a:t>random </a:t>
            </a:r>
            <a:r>
              <a:rPr sz="1050" i="1" u="sng" spc="-5" dirty="0">
                <a:latin typeface="Arial"/>
                <a:cs typeface="Arial"/>
              </a:rPr>
              <a:t>sample  </a:t>
            </a:r>
            <a:r>
              <a:rPr sz="1050" i="1" u="sng" spc="5" dirty="0">
                <a:latin typeface="Arial"/>
                <a:cs typeface="Arial"/>
              </a:rPr>
              <a:t>of </a:t>
            </a:r>
            <a:r>
              <a:rPr sz="1050" i="1" u="sng" spc="20" dirty="0">
                <a:latin typeface="Arial"/>
                <a:cs typeface="Arial"/>
              </a:rPr>
              <a:t>50 </a:t>
            </a:r>
            <a:r>
              <a:rPr sz="1050" i="1" u="sng" spc="-10" dirty="0">
                <a:latin typeface="Arial"/>
                <a:cs typeface="Arial"/>
              </a:rPr>
              <a:t>English-language, </a:t>
            </a:r>
            <a:r>
              <a:rPr sz="1050" i="1" u="sng" spc="5" dirty="0">
                <a:latin typeface="Arial"/>
                <a:cs typeface="Arial"/>
              </a:rPr>
              <a:t>North </a:t>
            </a:r>
            <a:r>
              <a:rPr sz="1050" i="1" u="sng" spc="-5" dirty="0">
                <a:latin typeface="Arial"/>
                <a:cs typeface="Arial"/>
              </a:rPr>
              <a:t>American </a:t>
            </a:r>
            <a:r>
              <a:rPr sz="1050" i="1" u="sng" spc="-15" dirty="0">
                <a:latin typeface="Arial"/>
                <a:cs typeface="Arial"/>
              </a:rPr>
              <a:t>slasher ﬁlms released  </a:t>
            </a:r>
            <a:r>
              <a:rPr sz="1050" i="1" u="sng" spc="5" dirty="0">
                <a:latin typeface="Arial"/>
                <a:cs typeface="Arial"/>
              </a:rPr>
              <a:t>between </a:t>
            </a:r>
            <a:r>
              <a:rPr sz="1050" i="1" u="sng" spc="20" dirty="0">
                <a:latin typeface="Arial"/>
                <a:cs typeface="Arial"/>
              </a:rPr>
              <a:t>1960 </a:t>
            </a:r>
            <a:r>
              <a:rPr sz="1050" i="1" u="sng" spc="5" dirty="0">
                <a:latin typeface="Arial"/>
                <a:cs typeface="Arial"/>
              </a:rPr>
              <a:t>and</a:t>
            </a:r>
            <a:r>
              <a:rPr sz="1050" i="1" u="sng" dirty="0">
                <a:latin typeface="Arial"/>
                <a:cs typeface="Arial"/>
              </a:rPr>
              <a:t> </a:t>
            </a:r>
            <a:r>
              <a:rPr sz="1050" i="1" u="sng" spc="15" dirty="0">
                <a:latin typeface="Arial"/>
                <a:cs typeface="Arial"/>
              </a:rPr>
              <a:t>2009</a:t>
            </a:r>
            <a:r>
              <a:rPr sz="1050" i="1" spc="15" dirty="0"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>
              <a:lnSpc>
                <a:spcPct val="150500"/>
              </a:lnSpc>
            </a:pPr>
            <a:r>
              <a:rPr sz="800" spc="-30" dirty="0">
                <a:latin typeface="Arial"/>
                <a:cs typeface="Arial"/>
              </a:rPr>
              <a:t>Welsh, </a:t>
            </a:r>
            <a:r>
              <a:rPr sz="800" spc="-25" dirty="0">
                <a:latin typeface="Arial"/>
                <a:cs typeface="Arial"/>
              </a:rPr>
              <a:t>Andrew. </a:t>
            </a:r>
            <a:r>
              <a:rPr sz="800" spc="-1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“On </a:t>
            </a:r>
            <a:r>
              <a:rPr sz="800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the </a:t>
            </a:r>
            <a:r>
              <a:rPr sz="800" spc="-2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perils </a:t>
            </a:r>
            <a:r>
              <a:rPr sz="800" spc="-1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of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living </a:t>
            </a:r>
            <a:r>
              <a:rPr sz="800" spc="-2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dangerously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in </a:t>
            </a:r>
            <a:r>
              <a:rPr sz="800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the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slasher </a:t>
            </a:r>
            <a:r>
              <a:rPr sz="800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horror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ﬁlm: Gender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differences in </a:t>
            </a:r>
            <a:r>
              <a:rPr sz="800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the association between </a:t>
            </a:r>
            <a:r>
              <a:rPr sz="800" spc="-3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sexual </a:t>
            </a:r>
            <a:r>
              <a:rPr sz="800" spc="-2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activity </a:t>
            </a:r>
            <a:r>
              <a:rPr sz="800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and </a:t>
            </a:r>
            <a:r>
              <a:rPr sz="800" spc="-20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survival.” </a:t>
            </a:r>
            <a:r>
              <a:rPr sz="800" spc="-30" dirty="0">
                <a:latin typeface="Arial"/>
                <a:cs typeface="Arial"/>
              </a:rPr>
              <a:t>Sex Roles </a:t>
            </a:r>
            <a:r>
              <a:rPr sz="800" dirty="0">
                <a:latin typeface="Arial"/>
                <a:cs typeface="Arial"/>
              </a:rPr>
              <a:t>62.11-12 </a:t>
            </a:r>
            <a:r>
              <a:rPr sz="800" spc="-25" dirty="0">
                <a:latin typeface="Arial"/>
                <a:cs typeface="Arial"/>
              </a:rPr>
              <a:t>(2010):  </a:t>
            </a:r>
            <a:r>
              <a:rPr sz="800" dirty="0">
                <a:latin typeface="Arial"/>
                <a:cs typeface="Arial"/>
              </a:rPr>
              <a:t>762-773.</a:t>
            </a:r>
          </a:p>
        </p:txBody>
      </p:sp>
      <p:sp>
        <p:nvSpPr>
          <p:cNvPr id="5" name="Rectangle 4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</p:spTree>
    <p:extLst>
      <p:ext uri="{BB962C8B-B14F-4D97-AF65-F5344CB8AC3E}">
        <p14:creationId xmlns:p14="http://schemas.microsoft.com/office/powerpoint/2010/main" val="1089610712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On </a:t>
            </a:r>
            <a:r>
              <a:rPr spc="20" dirty="0"/>
              <a:t>the </a:t>
            </a:r>
            <a:r>
              <a:rPr spc="15" dirty="0"/>
              <a:t>perils </a:t>
            </a:r>
            <a:r>
              <a:rPr spc="30" dirty="0"/>
              <a:t>of </a:t>
            </a:r>
            <a:r>
              <a:rPr spc="15" dirty="0"/>
              <a:t>living dangerously </a:t>
            </a:r>
            <a:r>
              <a:rPr spc="10" dirty="0"/>
              <a:t>in </a:t>
            </a:r>
            <a:r>
              <a:rPr spc="20" dirty="0"/>
              <a:t>the </a:t>
            </a:r>
            <a:r>
              <a:rPr spc="10" dirty="0"/>
              <a:t>slasher </a:t>
            </a:r>
            <a:r>
              <a:rPr spc="15" dirty="0"/>
              <a:t>horror</a:t>
            </a:r>
            <a:r>
              <a:rPr spc="20" dirty="0"/>
              <a:t> </a:t>
            </a:r>
            <a:r>
              <a:rPr spc="30" dirty="0"/>
              <a:t>ﬁlm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" y="1120775"/>
            <a:ext cx="43638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“If you are a </a:t>
            </a:r>
            <a:r>
              <a:rPr lang="en-US" dirty="0" smtClean="0">
                <a:solidFill>
                  <a:srgbClr val="00B0F0"/>
                </a:solidFill>
              </a:rPr>
              <a:t>male</a:t>
            </a:r>
            <a:r>
              <a:rPr lang="en-US" dirty="0" smtClean="0"/>
              <a:t>, is there an relationship between </a:t>
            </a:r>
            <a:r>
              <a:rPr lang="en-US" dirty="0" smtClean="0">
                <a:solidFill>
                  <a:srgbClr val="C00000"/>
                </a:solidFill>
              </a:rPr>
              <a:t>having sex in a slasher film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3"/>
                </a:solidFill>
              </a:rPr>
              <a:t>surviving</a:t>
            </a:r>
            <a:r>
              <a:rPr lang="en-US" dirty="0" smtClean="0"/>
              <a:t>?”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If you are a </a:t>
            </a:r>
            <a:r>
              <a:rPr lang="en-US" dirty="0" smtClean="0">
                <a:solidFill>
                  <a:srgbClr val="00B0F0"/>
                </a:solidFill>
              </a:rPr>
              <a:t>female</a:t>
            </a:r>
            <a:r>
              <a:rPr lang="en-US" dirty="0"/>
              <a:t>, is there an relationship between </a:t>
            </a:r>
            <a:r>
              <a:rPr lang="en-US" dirty="0">
                <a:solidFill>
                  <a:srgbClr val="C00000"/>
                </a:solidFill>
              </a:rPr>
              <a:t>having sex in a slasher film </a:t>
            </a:r>
            <a:r>
              <a:rPr lang="en-US" dirty="0"/>
              <a:t>and </a:t>
            </a:r>
            <a:r>
              <a:rPr lang="en-US" dirty="0">
                <a:solidFill>
                  <a:schemeClr val="accent3"/>
                </a:solidFill>
              </a:rPr>
              <a:t>surviving</a:t>
            </a:r>
            <a:r>
              <a:rPr lang="en-US" dirty="0"/>
              <a:t>?”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636" y="35763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Let’s ask two research questions about relationships, controlling for </a:t>
            </a:r>
            <a:r>
              <a:rPr lang="en-US" b="1" dirty="0" smtClean="0">
                <a:solidFill>
                  <a:srgbClr val="00B0F0"/>
                </a:solidFill>
              </a:rPr>
              <a:t>gender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9375004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On </a:t>
            </a:r>
            <a:r>
              <a:rPr spc="20" dirty="0"/>
              <a:t>the </a:t>
            </a:r>
            <a:r>
              <a:rPr spc="15" dirty="0"/>
              <a:t>perils </a:t>
            </a:r>
            <a:r>
              <a:rPr spc="30" dirty="0"/>
              <a:t>of </a:t>
            </a:r>
            <a:r>
              <a:rPr spc="15" dirty="0"/>
              <a:t>living dangerously </a:t>
            </a:r>
            <a:r>
              <a:rPr spc="10" dirty="0"/>
              <a:t>in </a:t>
            </a:r>
            <a:r>
              <a:rPr spc="20" dirty="0"/>
              <a:t>the </a:t>
            </a:r>
            <a:r>
              <a:rPr spc="10" dirty="0"/>
              <a:t>slasher </a:t>
            </a:r>
            <a:r>
              <a:rPr spc="15" dirty="0"/>
              <a:t>horror</a:t>
            </a:r>
            <a:r>
              <a:rPr spc="20" dirty="0"/>
              <a:t> </a:t>
            </a:r>
            <a:r>
              <a:rPr spc="30" dirty="0"/>
              <a:t>ﬁlm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" y="1120775"/>
            <a:ext cx="43638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“If you are a </a:t>
            </a:r>
            <a:r>
              <a:rPr lang="en-US" dirty="0" smtClean="0">
                <a:solidFill>
                  <a:srgbClr val="00B0F0"/>
                </a:solidFill>
              </a:rPr>
              <a:t>male</a:t>
            </a:r>
            <a:r>
              <a:rPr lang="en-US" dirty="0" smtClean="0"/>
              <a:t>, is there an relationship between </a:t>
            </a:r>
            <a:r>
              <a:rPr lang="en-US" dirty="0" smtClean="0">
                <a:solidFill>
                  <a:srgbClr val="C00000"/>
                </a:solidFill>
              </a:rPr>
              <a:t>having sex in a slasher film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3"/>
                </a:solidFill>
              </a:rPr>
              <a:t>surviving</a:t>
            </a:r>
            <a:r>
              <a:rPr lang="en-US" dirty="0" smtClean="0"/>
              <a:t>?”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If you are a </a:t>
            </a:r>
            <a:r>
              <a:rPr lang="en-US" dirty="0" smtClean="0">
                <a:solidFill>
                  <a:schemeClr val="bg1"/>
                </a:solidFill>
              </a:rPr>
              <a:t>female</a:t>
            </a:r>
            <a:r>
              <a:rPr lang="en-US" dirty="0">
                <a:solidFill>
                  <a:schemeClr val="bg1"/>
                </a:solidFill>
              </a:rPr>
              <a:t>, is there an relationship between having sex in a slasher film and surviving?”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636" y="35763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Let’s ask two research questions about relationships, controlling for </a:t>
            </a:r>
            <a:r>
              <a:rPr lang="en-US" b="1" dirty="0" smtClean="0">
                <a:solidFill>
                  <a:srgbClr val="00B0F0"/>
                </a:solidFill>
              </a:rPr>
              <a:t>gender</a:t>
            </a:r>
            <a:r>
              <a:rPr lang="en-US" b="1" dirty="0" smtClean="0"/>
              <a:t>.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00250" y="1112537"/>
            <a:ext cx="533400" cy="16063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57450" y="993817"/>
            <a:ext cx="1297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B0F0"/>
                </a:solidFill>
              </a:rPr>
              <a:t>Filter for males</a:t>
            </a:r>
            <a:endParaRPr lang="en-US" sz="1050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81050" y="1958975"/>
            <a:ext cx="381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104" y="2373441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C00000"/>
                </a:solidFill>
              </a:rPr>
              <a:t>Categorical Explanatory Variable,</a:t>
            </a:r>
          </a:p>
          <a:p>
            <a:r>
              <a:rPr lang="en-US" sz="900" dirty="0" smtClean="0">
                <a:solidFill>
                  <a:srgbClr val="C00000"/>
                </a:solidFill>
              </a:rPr>
              <a:t> 2 levels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533650" y="1984037"/>
            <a:ext cx="38100" cy="4572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28861" y="2416175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3"/>
                </a:solidFill>
              </a:rPr>
              <a:t>Categorical </a:t>
            </a:r>
          </a:p>
          <a:p>
            <a:r>
              <a:rPr lang="en-US" sz="900" dirty="0" smtClean="0">
                <a:solidFill>
                  <a:schemeClr val="accent3"/>
                </a:solidFill>
              </a:rPr>
              <a:t>Response Variable,</a:t>
            </a:r>
          </a:p>
          <a:p>
            <a:r>
              <a:rPr lang="en-US" sz="900" dirty="0" smtClean="0">
                <a:solidFill>
                  <a:schemeClr val="accent3"/>
                </a:solidFill>
              </a:rPr>
              <a:t> 2 levels</a:t>
            </a:r>
            <a:endParaRPr lang="en-US" sz="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23972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On </a:t>
            </a:r>
            <a:r>
              <a:rPr spc="20" dirty="0"/>
              <a:t>the </a:t>
            </a:r>
            <a:r>
              <a:rPr spc="15" dirty="0"/>
              <a:t>perils </a:t>
            </a:r>
            <a:r>
              <a:rPr spc="30" dirty="0"/>
              <a:t>of </a:t>
            </a:r>
            <a:r>
              <a:rPr spc="15" dirty="0"/>
              <a:t>living dangerously </a:t>
            </a:r>
            <a:r>
              <a:rPr spc="10" dirty="0"/>
              <a:t>in </a:t>
            </a:r>
            <a:r>
              <a:rPr spc="20" dirty="0"/>
              <a:t>the </a:t>
            </a:r>
            <a:r>
              <a:rPr spc="10" dirty="0"/>
              <a:t>slasher </a:t>
            </a:r>
            <a:r>
              <a:rPr spc="15" dirty="0"/>
              <a:t>horror</a:t>
            </a:r>
            <a:r>
              <a:rPr spc="20" dirty="0"/>
              <a:t> </a:t>
            </a:r>
            <a:r>
              <a:rPr spc="30" dirty="0"/>
              <a:t>ﬁlm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" y="1120775"/>
            <a:ext cx="43638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“If you are a </a:t>
            </a:r>
            <a:r>
              <a:rPr lang="en-US" dirty="0" smtClean="0">
                <a:solidFill>
                  <a:srgbClr val="00B0F0"/>
                </a:solidFill>
              </a:rPr>
              <a:t>male</a:t>
            </a:r>
            <a:r>
              <a:rPr lang="en-US" dirty="0" smtClean="0"/>
              <a:t>, is there an relationship between </a:t>
            </a:r>
            <a:r>
              <a:rPr lang="en-US" dirty="0" smtClean="0">
                <a:solidFill>
                  <a:srgbClr val="C00000"/>
                </a:solidFill>
              </a:rPr>
              <a:t>having sex in a slasher film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3"/>
                </a:solidFill>
              </a:rPr>
              <a:t>surviving</a:t>
            </a:r>
            <a:r>
              <a:rPr lang="en-US" dirty="0" smtClean="0"/>
              <a:t>?”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If you are a </a:t>
            </a:r>
            <a:r>
              <a:rPr lang="en-US" dirty="0" smtClean="0">
                <a:solidFill>
                  <a:schemeClr val="bg1"/>
                </a:solidFill>
              </a:rPr>
              <a:t>female</a:t>
            </a:r>
            <a:r>
              <a:rPr lang="en-US" dirty="0">
                <a:solidFill>
                  <a:schemeClr val="bg1"/>
                </a:solidFill>
              </a:rPr>
              <a:t>, is there an relationship between having sex in a slasher film and surviving?”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636" y="35763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Let’s ask two research questions about relationships, controlling for </a:t>
            </a:r>
            <a:r>
              <a:rPr lang="en-US" b="1" dirty="0" smtClean="0">
                <a:solidFill>
                  <a:srgbClr val="00B0F0"/>
                </a:solidFill>
              </a:rPr>
              <a:t>gender</a:t>
            </a:r>
            <a:r>
              <a:rPr lang="en-US" b="1" dirty="0" smtClean="0"/>
              <a:t>.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00250" y="1112537"/>
            <a:ext cx="533400" cy="16063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57450" y="993817"/>
            <a:ext cx="1297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B0F0"/>
                </a:solidFill>
              </a:rPr>
              <a:t>Filter for males</a:t>
            </a:r>
            <a:endParaRPr lang="en-US" sz="1050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81050" y="1958975"/>
            <a:ext cx="381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104" y="2373441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C00000"/>
                </a:solidFill>
              </a:rPr>
              <a:t>Categorical Explanatory Variable,</a:t>
            </a:r>
          </a:p>
          <a:p>
            <a:r>
              <a:rPr lang="en-US" sz="900" dirty="0" smtClean="0">
                <a:solidFill>
                  <a:srgbClr val="C00000"/>
                </a:solidFill>
              </a:rPr>
              <a:t> 2 levels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533650" y="1984037"/>
            <a:ext cx="38100" cy="4572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28861" y="2416175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3"/>
                </a:solidFill>
              </a:rPr>
              <a:t>Categorical </a:t>
            </a:r>
          </a:p>
          <a:p>
            <a:r>
              <a:rPr lang="en-US" sz="900" dirty="0" smtClean="0">
                <a:solidFill>
                  <a:schemeClr val="accent3"/>
                </a:solidFill>
              </a:rPr>
              <a:t>Response Variable,</a:t>
            </a:r>
          </a:p>
          <a:p>
            <a:r>
              <a:rPr lang="en-US" sz="900" dirty="0" smtClean="0">
                <a:solidFill>
                  <a:schemeClr val="accent3"/>
                </a:solidFill>
              </a:rPr>
              <a:t> 2 levels</a:t>
            </a:r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3045516"/>
            <a:ext cx="327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Comparing Two Proportions Test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85850" y="2746035"/>
            <a:ext cx="38100" cy="256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81311" y="2776311"/>
            <a:ext cx="38100" cy="25674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26228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On </a:t>
            </a:r>
            <a:r>
              <a:rPr spc="20" dirty="0"/>
              <a:t>the </a:t>
            </a:r>
            <a:r>
              <a:rPr spc="15" dirty="0"/>
              <a:t>perils </a:t>
            </a:r>
            <a:r>
              <a:rPr spc="30" dirty="0"/>
              <a:t>of </a:t>
            </a:r>
            <a:r>
              <a:rPr spc="15" dirty="0"/>
              <a:t>living dangerously </a:t>
            </a:r>
            <a:r>
              <a:rPr spc="10" dirty="0"/>
              <a:t>in </a:t>
            </a:r>
            <a:r>
              <a:rPr spc="20" dirty="0"/>
              <a:t>the </a:t>
            </a:r>
            <a:r>
              <a:rPr spc="10" dirty="0"/>
              <a:t>slasher </a:t>
            </a:r>
            <a:r>
              <a:rPr spc="15" dirty="0"/>
              <a:t>horror</a:t>
            </a:r>
            <a:r>
              <a:rPr spc="20" dirty="0"/>
              <a:t> </a:t>
            </a:r>
            <a:r>
              <a:rPr spc="30" dirty="0"/>
              <a:t>ﬁlm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6" y="357639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Setting up hypotheses</a:t>
            </a:r>
            <a:endParaRPr lang="en-US" sz="2800" b="1" dirty="0">
              <a:solidFill>
                <a:srgbClr val="00B0F0"/>
              </a:solidFill>
            </a:endParaRPr>
          </a:p>
          <a:p>
            <a:r>
              <a:rPr lang="en-US" sz="2800" b="1" dirty="0" smtClean="0">
                <a:solidFill>
                  <a:srgbClr val="00B0F0"/>
                </a:solidFill>
              </a:rPr>
              <a:t>for males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10" name="Picture 2" descr="https://bloody-disgusting.com/wp-content/uploads/2017/01/slashing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85967"/>
            <a:ext cx="1719396" cy="102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78948" y="3265029"/>
            <a:ext cx="230505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https://bloody-disgusting.com/editorials/3422854/slashing-back-revive-slasher-genre/</a:t>
            </a:r>
          </a:p>
        </p:txBody>
      </p:sp>
    </p:spTree>
    <p:extLst>
      <p:ext uri="{BB962C8B-B14F-4D97-AF65-F5344CB8AC3E}">
        <p14:creationId xmlns:p14="http://schemas.microsoft.com/office/powerpoint/2010/main" val="2531188000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2278" y="57937"/>
            <a:ext cx="5105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494665"/>
            <a:ext cx="4222115" cy="400751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139065">
              <a:lnSpc>
                <a:spcPct val="100000"/>
              </a:lnSpc>
              <a:spcBef>
                <a:spcPts val="245"/>
              </a:spcBef>
            </a:pPr>
            <a:r>
              <a:rPr sz="1200" spc="-50" dirty="0">
                <a:solidFill>
                  <a:srgbClr val="0E3652"/>
                </a:solidFill>
              </a:rPr>
              <a:t>Is </a:t>
            </a:r>
            <a:r>
              <a:rPr sz="1200" spc="-40" dirty="0">
                <a:solidFill>
                  <a:schemeClr val="accent3"/>
                </a:solidFill>
              </a:rPr>
              <a:t>survival</a:t>
            </a:r>
            <a:r>
              <a:rPr sz="1200" spc="-40" dirty="0">
                <a:solidFill>
                  <a:srgbClr val="0E3652"/>
                </a:solidFill>
              </a:rPr>
              <a:t> </a:t>
            </a:r>
            <a:r>
              <a:rPr sz="1200" spc="-20" dirty="0">
                <a:solidFill>
                  <a:srgbClr val="0E3652"/>
                </a:solidFill>
              </a:rPr>
              <a:t>for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male</a:t>
            </a:r>
            <a:r>
              <a:rPr sz="1200" b="1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</a:rPr>
              <a:t>characters </a:t>
            </a:r>
            <a:r>
              <a:rPr sz="1200" spc="-40" dirty="0">
                <a:solidFill>
                  <a:srgbClr val="0E3652"/>
                </a:solidFill>
              </a:rPr>
              <a:t>in slasher ﬁlms </a:t>
            </a:r>
            <a:r>
              <a:rPr sz="1200" spc="-20" dirty="0">
                <a:solidFill>
                  <a:srgbClr val="0E3652"/>
                </a:solidFill>
              </a:rPr>
              <a:t>associated </a:t>
            </a:r>
            <a:r>
              <a:rPr sz="1200" spc="-10" dirty="0">
                <a:solidFill>
                  <a:srgbClr val="0E3652"/>
                </a:solidFill>
              </a:rPr>
              <a:t>with  </a:t>
            </a:r>
            <a:r>
              <a:rPr sz="1200" spc="-40" dirty="0">
                <a:solidFill>
                  <a:srgbClr val="C00000"/>
                </a:solidFill>
              </a:rPr>
              <a:t>sexual</a:t>
            </a:r>
            <a:r>
              <a:rPr sz="1200" spc="-10" dirty="0">
                <a:solidFill>
                  <a:srgbClr val="C00000"/>
                </a:solidFill>
              </a:rPr>
              <a:t> </a:t>
            </a:r>
            <a:r>
              <a:rPr sz="1200" spc="-25" dirty="0">
                <a:solidFill>
                  <a:srgbClr val="C00000"/>
                </a:solidFill>
              </a:rPr>
              <a:t>activity</a:t>
            </a:r>
            <a:r>
              <a:rPr sz="1200" spc="-25" dirty="0">
                <a:solidFill>
                  <a:srgbClr val="0E3652"/>
                </a:solidFill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0412" y="1343567"/>
            <a:ext cx="2440271" cy="385771"/>
          </a:xfrm>
          <a:prstGeom prst="rect">
            <a:avLst/>
          </a:prstGeom>
          <a:blipFill>
            <a:blip r:embed="rId2" cstate="print"/>
            <a:srcRect/>
            <a:stretch>
              <a:fillRect t="-168198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13" name="object 4"/>
          <p:cNvSpPr/>
          <p:nvPr/>
        </p:nvSpPr>
        <p:spPr>
          <a:xfrm>
            <a:off x="2000411" y="999512"/>
            <a:ext cx="2440271" cy="344055"/>
          </a:xfrm>
          <a:prstGeom prst="rect">
            <a:avLst/>
          </a:prstGeom>
          <a:blipFill>
            <a:blip r:embed="rId2" cstate="print"/>
            <a:srcRect/>
            <a:stretch>
              <a:fillRect t="1" b="-20071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2278" y="57937"/>
            <a:ext cx="5105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494665"/>
            <a:ext cx="4222115" cy="400751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139065">
              <a:lnSpc>
                <a:spcPct val="100000"/>
              </a:lnSpc>
              <a:spcBef>
                <a:spcPts val="245"/>
              </a:spcBef>
            </a:pPr>
            <a:r>
              <a:rPr sz="1200" spc="-50" dirty="0">
                <a:solidFill>
                  <a:srgbClr val="0E3652"/>
                </a:solidFill>
              </a:rPr>
              <a:t>Is </a:t>
            </a:r>
            <a:r>
              <a:rPr sz="1200" spc="-40" dirty="0">
                <a:solidFill>
                  <a:schemeClr val="accent3"/>
                </a:solidFill>
              </a:rPr>
              <a:t>survival</a:t>
            </a:r>
            <a:r>
              <a:rPr sz="1200" spc="-40" dirty="0">
                <a:solidFill>
                  <a:srgbClr val="0E3652"/>
                </a:solidFill>
              </a:rPr>
              <a:t> </a:t>
            </a:r>
            <a:r>
              <a:rPr sz="1200" spc="-20" dirty="0">
                <a:solidFill>
                  <a:srgbClr val="0E3652"/>
                </a:solidFill>
              </a:rPr>
              <a:t>for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male</a:t>
            </a:r>
            <a:r>
              <a:rPr sz="1200" b="1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</a:rPr>
              <a:t>characters </a:t>
            </a:r>
            <a:r>
              <a:rPr sz="1200" spc="-40" dirty="0">
                <a:solidFill>
                  <a:srgbClr val="0E3652"/>
                </a:solidFill>
              </a:rPr>
              <a:t>in slasher ﬁlms </a:t>
            </a:r>
            <a:r>
              <a:rPr sz="1200" spc="-20" dirty="0">
                <a:solidFill>
                  <a:srgbClr val="0E3652"/>
                </a:solidFill>
              </a:rPr>
              <a:t>associated </a:t>
            </a:r>
            <a:r>
              <a:rPr sz="1200" spc="-10" dirty="0">
                <a:solidFill>
                  <a:srgbClr val="0E3652"/>
                </a:solidFill>
              </a:rPr>
              <a:t>with  </a:t>
            </a:r>
            <a:r>
              <a:rPr sz="1200" spc="-40" dirty="0">
                <a:solidFill>
                  <a:srgbClr val="C00000"/>
                </a:solidFill>
              </a:rPr>
              <a:t>sexual</a:t>
            </a:r>
            <a:r>
              <a:rPr sz="1200" spc="-10" dirty="0">
                <a:solidFill>
                  <a:srgbClr val="C00000"/>
                </a:solidFill>
              </a:rPr>
              <a:t> </a:t>
            </a:r>
            <a:r>
              <a:rPr sz="1200" spc="-25" dirty="0">
                <a:solidFill>
                  <a:srgbClr val="C00000"/>
                </a:solidFill>
              </a:rPr>
              <a:t>activity</a:t>
            </a:r>
            <a:r>
              <a:rPr sz="1200" spc="-25" dirty="0">
                <a:solidFill>
                  <a:srgbClr val="0E3652"/>
                </a:solidFill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0412" y="1343567"/>
            <a:ext cx="2440271" cy="385771"/>
          </a:xfrm>
          <a:prstGeom prst="rect">
            <a:avLst/>
          </a:prstGeom>
          <a:blipFill>
            <a:blip r:embed="rId2" cstate="print"/>
            <a:srcRect/>
            <a:stretch>
              <a:fillRect t="-168198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13" name="object 4"/>
          <p:cNvSpPr/>
          <p:nvPr/>
        </p:nvSpPr>
        <p:spPr>
          <a:xfrm>
            <a:off x="2000411" y="999512"/>
            <a:ext cx="2440271" cy="344055"/>
          </a:xfrm>
          <a:prstGeom prst="rect">
            <a:avLst/>
          </a:prstGeom>
          <a:blipFill>
            <a:blip r:embed="rId2" cstate="print"/>
            <a:srcRect/>
            <a:stretch>
              <a:fillRect t="1" b="-20071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62" y="1146954"/>
                <a:ext cx="1978490" cy="4902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𝑝𝑟𝑒𝑠𝑒𝑛𝑡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𝑎𝑏𝑠𝑒𝑛𝑡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𝑝𝑟𝑒𝑠𝑒𝑛𝑡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𝑎𝑏𝑠𝑒𝑛𝑡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" y="1146954"/>
                <a:ext cx="1978490" cy="490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42863" y="1683456"/>
                <a:ext cx="2874248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proportion of males that </a:t>
                </a:r>
                <a:r>
                  <a:rPr lang="en-US" sz="800" dirty="0" smtClean="0">
                    <a:solidFill>
                      <a:srgbClr val="C00000"/>
                    </a:solidFill>
                  </a:rPr>
                  <a:t>had sex </a:t>
                </a:r>
                <a:r>
                  <a:rPr lang="en-US" sz="800" dirty="0" smtClean="0"/>
                  <a:t>that </a:t>
                </a:r>
                <a:r>
                  <a:rPr lang="en-US" sz="800" dirty="0" smtClean="0">
                    <a:solidFill>
                      <a:schemeClr val="accent3"/>
                    </a:solidFill>
                  </a:rPr>
                  <a:t>survived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𝑎𝑏𝑠𝑒𝑛𝑡</m:t>
                        </m:r>
                      </m:sub>
                    </m:sSub>
                  </m:oMath>
                </a14:m>
                <a:r>
                  <a:rPr lang="en-US" sz="800" dirty="0"/>
                  <a:t> proportion of males that </a:t>
                </a:r>
                <a:r>
                  <a:rPr lang="en-US" sz="800" dirty="0" smtClean="0">
                    <a:solidFill>
                      <a:srgbClr val="C00000"/>
                    </a:solidFill>
                  </a:rPr>
                  <a:t>had no </a:t>
                </a:r>
                <a:r>
                  <a:rPr lang="en-US" sz="800" dirty="0">
                    <a:solidFill>
                      <a:srgbClr val="C00000"/>
                    </a:solidFill>
                  </a:rPr>
                  <a:t>sex </a:t>
                </a:r>
                <a:r>
                  <a:rPr lang="en-US" sz="800" dirty="0"/>
                  <a:t>that </a:t>
                </a:r>
                <a:r>
                  <a:rPr lang="en-US" sz="800" dirty="0">
                    <a:solidFill>
                      <a:schemeClr val="accent3"/>
                    </a:solidFill>
                  </a:rPr>
                  <a:t>survived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63" y="1683456"/>
                <a:ext cx="2874248" cy="471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70784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On </a:t>
            </a:r>
            <a:r>
              <a:rPr spc="20" dirty="0"/>
              <a:t>the </a:t>
            </a:r>
            <a:r>
              <a:rPr spc="15" dirty="0"/>
              <a:t>perils </a:t>
            </a:r>
            <a:r>
              <a:rPr spc="30" dirty="0"/>
              <a:t>of </a:t>
            </a:r>
            <a:r>
              <a:rPr spc="15" dirty="0"/>
              <a:t>living dangerously </a:t>
            </a:r>
            <a:r>
              <a:rPr spc="10" dirty="0"/>
              <a:t>in </a:t>
            </a:r>
            <a:r>
              <a:rPr spc="20" dirty="0"/>
              <a:t>the </a:t>
            </a:r>
            <a:r>
              <a:rPr spc="10" dirty="0"/>
              <a:t>slasher </a:t>
            </a:r>
            <a:r>
              <a:rPr spc="15" dirty="0"/>
              <a:t>horror</a:t>
            </a:r>
            <a:r>
              <a:rPr spc="20" dirty="0"/>
              <a:t> </a:t>
            </a:r>
            <a:r>
              <a:rPr spc="30" dirty="0"/>
              <a:t>ﬁlm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6" y="357639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Should we use </a:t>
            </a:r>
            <a:r>
              <a:rPr lang="en-US" sz="2400" b="1" u="sng" dirty="0" smtClean="0"/>
              <a:t>CLT methods </a:t>
            </a:r>
            <a:r>
              <a:rPr lang="en-US" sz="2400" b="1" dirty="0" smtClean="0"/>
              <a:t>or </a:t>
            </a:r>
            <a:r>
              <a:rPr lang="en-US" sz="2400" b="1" u="sng" dirty="0" smtClean="0"/>
              <a:t>randomization testing </a:t>
            </a:r>
            <a:r>
              <a:rPr lang="en-US" sz="2400" b="1" dirty="0" smtClean="0"/>
              <a:t>to conduct this hypothesis test </a:t>
            </a:r>
            <a:r>
              <a:rPr lang="en-US" sz="2400" b="1" dirty="0" smtClean="0">
                <a:solidFill>
                  <a:srgbClr val="00B0F0"/>
                </a:solidFill>
              </a:rPr>
              <a:t>(for males)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" name="Picture 2" descr="https://bloody-disgusting.com/wp-content/uploads/2017/01/slashing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85967"/>
            <a:ext cx="1719396" cy="102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78948" y="3265029"/>
            <a:ext cx="230505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https://bloody-disgusting.com/editorials/3422854/slashing-back-revive-slasher-genre/</a:t>
            </a:r>
          </a:p>
        </p:txBody>
      </p:sp>
    </p:spTree>
    <p:extLst>
      <p:ext uri="{BB962C8B-B14F-4D97-AF65-F5344CB8AC3E}">
        <p14:creationId xmlns:p14="http://schemas.microsoft.com/office/powerpoint/2010/main" val="3688673448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2278" y="57937"/>
            <a:ext cx="5105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494665"/>
            <a:ext cx="4222115" cy="400751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139065">
              <a:lnSpc>
                <a:spcPct val="100000"/>
              </a:lnSpc>
              <a:spcBef>
                <a:spcPts val="245"/>
              </a:spcBef>
            </a:pPr>
            <a:r>
              <a:rPr sz="1200" spc="-50" dirty="0">
                <a:solidFill>
                  <a:srgbClr val="0E3652"/>
                </a:solidFill>
              </a:rPr>
              <a:t>Is </a:t>
            </a:r>
            <a:r>
              <a:rPr sz="1200" spc="-40" dirty="0">
                <a:solidFill>
                  <a:schemeClr val="accent3"/>
                </a:solidFill>
              </a:rPr>
              <a:t>survival</a:t>
            </a:r>
            <a:r>
              <a:rPr sz="1200" spc="-40" dirty="0">
                <a:solidFill>
                  <a:srgbClr val="0E3652"/>
                </a:solidFill>
              </a:rPr>
              <a:t> </a:t>
            </a:r>
            <a:r>
              <a:rPr sz="1200" spc="-20" dirty="0">
                <a:solidFill>
                  <a:srgbClr val="0E3652"/>
                </a:solidFill>
              </a:rPr>
              <a:t>for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male</a:t>
            </a:r>
            <a:r>
              <a:rPr sz="1200" b="1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</a:rPr>
              <a:t>characters </a:t>
            </a:r>
            <a:r>
              <a:rPr sz="1200" spc="-40" dirty="0">
                <a:solidFill>
                  <a:srgbClr val="0E3652"/>
                </a:solidFill>
              </a:rPr>
              <a:t>in slasher ﬁlms </a:t>
            </a:r>
            <a:r>
              <a:rPr sz="1200" spc="-20" dirty="0">
                <a:solidFill>
                  <a:srgbClr val="0E3652"/>
                </a:solidFill>
              </a:rPr>
              <a:t>associated </a:t>
            </a:r>
            <a:r>
              <a:rPr sz="1200" spc="-10" dirty="0">
                <a:solidFill>
                  <a:srgbClr val="0E3652"/>
                </a:solidFill>
              </a:rPr>
              <a:t>with  </a:t>
            </a:r>
            <a:r>
              <a:rPr sz="1200" spc="-40" dirty="0">
                <a:solidFill>
                  <a:srgbClr val="C00000"/>
                </a:solidFill>
              </a:rPr>
              <a:t>sexual</a:t>
            </a:r>
            <a:r>
              <a:rPr sz="1200" spc="-10" dirty="0">
                <a:solidFill>
                  <a:srgbClr val="C00000"/>
                </a:solidFill>
              </a:rPr>
              <a:t> </a:t>
            </a:r>
            <a:r>
              <a:rPr sz="1200" spc="-25" dirty="0">
                <a:solidFill>
                  <a:srgbClr val="C00000"/>
                </a:solidFill>
              </a:rPr>
              <a:t>activity</a:t>
            </a:r>
            <a:r>
              <a:rPr sz="1200" spc="-25" dirty="0">
                <a:solidFill>
                  <a:srgbClr val="0E3652"/>
                </a:solidFill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0412" y="1343567"/>
            <a:ext cx="2440271" cy="385771"/>
          </a:xfrm>
          <a:prstGeom prst="rect">
            <a:avLst/>
          </a:prstGeom>
          <a:blipFill>
            <a:blip r:embed="rId2" cstate="print"/>
            <a:srcRect/>
            <a:stretch>
              <a:fillRect t="-168198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13" name="object 4"/>
          <p:cNvSpPr/>
          <p:nvPr/>
        </p:nvSpPr>
        <p:spPr>
          <a:xfrm>
            <a:off x="2000411" y="999512"/>
            <a:ext cx="2440271" cy="344055"/>
          </a:xfrm>
          <a:prstGeom prst="rect">
            <a:avLst/>
          </a:prstGeom>
          <a:blipFill>
            <a:blip r:embed="rId2" cstate="print"/>
            <a:srcRect/>
            <a:stretch>
              <a:fillRect t="1" b="-20071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62" y="1146954"/>
                <a:ext cx="1978490" cy="4902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𝑝𝑟𝑒𝑠𝑒𝑛𝑡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𝑎𝑏𝑠𝑒𝑛𝑡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𝑝𝑟𝑒𝑠𝑒𝑛𝑡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𝑎𝑏𝑠𝑒𝑛𝑡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" y="1146954"/>
                <a:ext cx="1978490" cy="490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42863" y="1683456"/>
                <a:ext cx="2874248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</m:sub>
                    </m:sSub>
                  </m:oMath>
                </a14:m>
                <a:r>
                  <a:rPr lang="en-US" sz="800" dirty="0" smtClean="0"/>
                  <a:t> proportion of males that </a:t>
                </a:r>
                <a:r>
                  <a:rPr lang="en-US" sz="800" dirty="0" smtClean="0">
                    <a:solidFill>
                      <a:srgbClr val="C00000"/>
                    </a:solidFill>
                  </a:rPr>
                  <a:t>had sex </a:t>
                </a:r>
                <a:r>
                  <a:rPr lang="en-US" sz="800" dirty="0" smtClean="0"/>
                  <a:t>that </a:t>
                </a:r>
                <a:r>
                  <a:rPr lang="en-US" sz="800" dirty="0" smtClean="0">
                    <a:solidFill>
                      <a:schemeClr val="accent3"/>
                    </a:solidFill>
                  </a:rPr>
                  <a:t>survived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𝑎𝑏𝑠𝑒𝑛𝑡</m:t>
                        </m:r>
                      </m:sub>
                    </m:sSub>
                  </m:oMath>
                </a14:m>
                <a:r>
                  <a:rPr lang="en-US" sz="800" dirty="0"/>
                  <a:t> proportion of males that </a:t>
                </a:r>
                <a:r>
                  <a:rPr lang="en-US" sz="800" dirty="0" smtClean="0">
                    <a:solidFill>
                      <a:srgbClr val="C00000"/>
                    </a:solidFill>
                  </a:rPr>
                  <a:t>had no </a:t>
                </a:r>
                <a:r>
                  <a:rPr lang="en-US" sz="800" dirty="0">
                    <a:solidFill>
                      <a:srgbClr val="C00000"/>
                    </a:solidFill>
                  </a:rPr>
                  <a:t>sex </a:t>
                </a:r>
                <a:r>
                  <a:rPr lang="en-US" sz="800" dirty="0"/>
                  <a:t>that </a:t>
                </a:r>
                <a:r>
                  <a:rPr lang="en-US" sz="800" dirty="0">
                    <a:solidFill>
                      <a:schemeClr val="accent3"/>
                    </a:solidFill>
                  </a:rPr>
                  <a:t>survived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63" y="1683456"/>
                <a:ext cx="2874248" cy="471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250" y="2004427"/>
                <a:ext cx="4514850" cy="1467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540"/>
                  </a:spcBef>
                  <a:buClr>
                    <a:srgbClr val="024F84"/>
                  </a:buClr>
                  <a:tabLst>
                    <a:tab pos="213995" algn="l"/>
                  </a:tabLst>
                </a:pPr>
                <a:r>
                  <a:rPr lang="en-US" sz="900" b="1" spc="-25" dirty="0" smtClean="0">
                    <a:latin typeface="Arial"/>
                    <a:cs typeface="Arial"/>
                  </a:rPr>
                  <a:t>CLT Hypothesis Test Conditions:</a:t>
                </a:r>
              </a:p>
              <a:p>
                <a:pPr marL="213360" marR="5080" indent="-200660">
                  <a:lnSpc>
                    <a:spcPct val="100000"/>
                  </a:lnSpc>
                  <a:spcBef>
                    <a:spcPts val="540"/>
                  </a:spcBef>
                  <a:buClr>
                    <a:srgbClr val="024F84"/>
                  </a:buClr>
                  <a:buAutoNum type="arabicPeriod"/>
                  <a:tabLst>
                    <a:tab pos="213995" algn="l"/>
                  </a:tabLst>
                </a:pPr>
                <a:r>
                  <a:rPr lang="en-US" sz="900" b="1" spc="-25" dirty="0" smtClean="0">
                    <a:latin typeface="Arial"/>
                    <a:cs typeface="Arial"/>
                  </a:rPr>
                  <a:t>Independence</a:t>
                </a:r>
                <a:r>
                  <a:rPr lang="en-US" sz="900" spc="-25" dirty="0">
                    <a:latin typeface="Arial"/>
                    <a:cs typeface="Arial"/>
                  </a:rPr>
                  <a:t>: </a:t>
                </a:r>
                <a:endParaRPr lang="en-US" sz="900" spc="-25" dirty="0" smtClean="0">
                  <a:latin typeface="Arial"/>
                  <a:cs typeface="Arial"/>
                </a:endParaRPr>
              </a:p>
              <a:p>
                <a:pPr marL="670560" marR="5080" lvl="1" indent="-200660">
                  <a:spcBef>
                    <a:spcPts val="540"/>
                  </a:spcBef>
                  <a:buClr>
                    <a:srgbClr val="024F84"/>
                  </a:buClr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:r>
                  <a:rPr lang="en-US" sz="900" spc="-50" dirty="0" smtClean="0">
                    <a:latin typeface="Arial"/>
                    <a:cs typeface="Arial"/>
                  </a:rPr>
                  <a:t>The </a:t>
                </a:r>
                <a:r>
                  <a:rPr lang="en-US" sz="900" spc="-35" dirty="0">
                    <a:latin typeface="Arial"/>
                    <a:cs typeface="Arial"/>
                  </a:rPr>
                  <a:t>movies </a:t>
                </a:r>
                <a:r>
                  <a:rPr lang="en-US" sz="900" spc="-50" dirty="0">
                    <a:latin typeface="Arial"/>
                    <a:cs typeface="Arial"/>
                  </a:rPr>
                  <a:t>are </a:t>
                </a:r>
                <a:r>
                  <a:rPr lang="en-US" sz="900" spc="-25" dirty="0">
                    <a:latin typeface="Arial"/>
                    <a:cs typeface="Arial"/>
                  </a:rPr>
                  <a:t>randomly </a:t>
                </a:r>
                <a:r>
                  <a:rPr lang="en-US" sz="900" spc="-20" dirty="0">
                    <a:latin typeface="Arial"/>
                    <a:cs typeface="Arial"/>
                  </a:rPr>
                  <a:t>selected, </a:t>
                </a:r>
                <a:r>
                  <a:rPr lang="en-US" sz="900" dirty="0">
                    <a:latin typeface="Arial"/>
                    <a:cs typeface="Arial"/>
                  </a:rPr>
                  <a:t>but </a:t>
                </a:r>
                <a:r>
                  <a:rPr lang="en-US" sz="900" spc="-20" dirty="0">
                    <a:latin typeface="Arial"/>
                    <a:cs typeface="Arial"/>
                  </a:rPr>
                  <a:t>the </a:t>
                </a:r>
                <a:r>
                  <a:rPr lang="en-US" sz="900" spc="-20" dirty="0" smtClean="0">
                    <a:latin typeface="Arial"/>
                    <a:cs typeface="Arial"/>
                  </a:rPr>
                  <a:t>characters </a:t>
                </a:r>
                <a:r>
                  <a:rPr lang="en-US" sz="900" spc="-50" dirty="0">
                    <a:latin typeface="Arial"/>
                    <a:cs typeface="Arial"/>
                  </a:rPr>
                  <a:t>are </a:t>
                </a:r>
                <a:r>
                  <a:rPr lang="en-US" sz="900" spc="-5" dirty="0">
                    <a:latin typeface="Arial"/>
                    <a:cs typeface="Arial"/>
                  </a:rPr>
                  <a:t>not. </a:t>
                </a:r>
                <a:r>
                  <a:rPr lang="en-US" sz="900" spc="-25" dirty="0">
                    <a:latin typeface="Arial"/>
                    <a:cs typeface="Arial"/>
                  </a:rPr>
                  <a:t>Characters </a:t>
                </a:r>
                <a:r>
                  <a:rPr lang="en-US" sz="900" spc="-30" dirty="0">
                    <a:latin typeface="Arial"/>
                    <a:cs typeface="Arial"/>
                  </a:rPr>
                  <a:t>featured </a:t>
                </a:r>
                <a:r>
                  <a:rPr lang="en-US" sz="900" spc="-40" dirty="0">
                    <a:latin typeface="Arial"/>
                    <a:cs typeface="Arial"/>
                  </a:rPr>
                  <a:t>in </a:t>
                </a:r>
                <a:r>
                  <a:rPr lang="en-US" sz="900" spc="-20" dirty="0">
                    <a:latin typeface="Arial"/>
                    <a:cs typeface="Arial"/>
                  </a:rPr>
                  <a:t>the </a:t>
                </a:r>
                <a:r>
                  <a:rPr lang="en-US" sz="900" spc="-35" dirty="0">
                    <a:latin typeface="Arial"/>
                    <a:cs typeface="Arial"/>
                  </a:rPr>
                  <a:t>same movie </a:t>
                </a:r>
                <a:r>
                  <a:rPr lang="en-US" sz="900" spc="-35" dirty="0" smtClean="0">
                    <a:latin typeface="Arial"/>
                    <a:cs typeface="Arial"/>
                  </a:rPr>
                  <a:t>may </a:t>
                </a:r>
                <a:r>
                  <a:rPr lang="en-US" sz="900" spc="-5" dirty="0">
                    <a:latin typeface="Arial"/>
                    <a:cs typeface="Arial"/>
                  </a:rPr>
                  <a:t>not </a:t>
                </a:r>
                <a:r>
                  <a:rPr lang="en-US" sz="900" spc="-20" dirty="0">
                    <a:latin typeface="Arial"/>
                    <a:cs typeface="Arial"/>
                  </a:rPr>
                  <a:t>be independent, </a:t>
                </a:r>
                <a:r>
                  <a:rPr lang="en-US" sz="900" dirty="0">
                    <a:latin typeface="Arial"/>
                    <a:cs typeface="Arial"/>
                  </a:rPr>
                  <a:t>but </a:t>
                </a:r>
                <a:r>
                  <a:rPr lang="en-US" sz="900" spc="-15" dirty="0">
                    <a:latin typeface="Arial"/>
                    <a:cs typeface="Arial"/>
                  </a:rPr>
                  <a:t>we’ll </a:t>
                </a:r>
                <a:r>
                  <a:rPr lang="en-US" sz="900" spc="-30" dirty="0">
                    <a:latin typeface="Arial"/>
                    <a:cs typeface="Arial"/>
                  </a:rPr>
                  <a:t>make </a:t>
                </a:r>
                <a:r>
                  <a:rPr lang="en-US" sz="900" spc="-50" dirty="0">
                    <a:latin typeface="Arial"/>
                    <a:cs typeface="Arial"/>
                  </a:rPr>
                  <a:t>a </a:t>
                </a:r>
                <a:r>
                  <a:rPr lang="en-US" sz="900" spc="-30" dirty="0">
                    <a:latin typeface="Arial"/>
                    <a:cs typeface="Arial"/>
                  </a:rPr>
                  <a:t>simplifying  </a:t>
                </a:r>
                <a:r>
                  <a:rPr lang="en-US" sz="900" spc="-20" dirty="0">
                    <a:latin typeface="Arial"/>
                    <a:cs typeface="Arial"/>
                  </a:rPr>
                  <a:t>assumption </a:t>
                </a:r>
                <a:r>
                  <a:rPr lang="en-US" sz="900" spc="-25" dirty="0">
                    <a:latin typeface="Arial"/>
                    <a:cs typeface="Arial"/>
                  </a:rPr>
                  <a:t>and </a:t>
                </a:r>
                <a:r>
                  <a:rPr lang="en-US" sz="900" spc="-30" dirty="0">
                    <a:latin typeface="Arial"/>
                    <a:cs typeface="Arial"/>
                  </a:rPr>
                  <a:t>ignore </a:t>
                </a:r>
                <a:r>
                  <a:rPr lang="en-US" sz="900" spc="-25" dirty="0">
                    <a:latin typeface="Arial"/>
                    <a:cs typeface="Arial"/>
                  </a:rPr>
                  <a:t>this</a:t>
                </a:r>
                <a:r>
                  <a:rPr lang="en-US" sz="900" spc="70" dirty="0">
                    <a:latin typeface="Arial"/>
                    <a:cs typeface="Arial"/>
                  </a:rPr>
                  <a:t> </a:t>
                </a:r>
                <a:r>
                  <a:rPr lang="en-US" sz="900" spc="-20" dirty="0">
                    <a:latin typeface="Arial"/>
                    <a:cs typeface="Arial"/>
                  </a:rPr>
                  <a:t>potential</a:t>
                </a:r>
                <a:r>
                  <a:rPr lang="en-US" sz="900" spc="-20" dirty="0" smtClean="0">
                    <a:latin typeface="Arial"/>
                    <a:cs typeface="Arial"/>
                  </a:rPr>
                  <a:t>.</a:t>
                </a:r>
              </a:p>
              <a:p>
                <a:pPr marL="670560" marR="5080" lvl="1" indent="-200660">
                  <a:spcBef>
                    <a:spcPts val="540"/>
                  </a:spcBef>
                  <a:buClr>
                    <a:srgbClr val="024F84"/>
                  </a:buClr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=74&lt;10%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𝑚𝑎𝑙𝑒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𝑐h𝑎𝑟𝑎𝑐𝑡𝑒𝑟𝑠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𝑠𝑙𝑎𝑠h𝑒𝑟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𝑤h𝑜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h𝑎𝑑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𝑠𝑒𝑥</m:t>
                    </m:r>
                  </m:oMath>
                </a14:m>
                <a:endParaRPr lang="en-US" sz="900" b="0" dirty="0" smtClean="0">
                  <a:solidFill>
                    <a:schemeClr val="tx1"/>
                  </a:solidFill>
                  <a:latin typeface="Arial"/>
                </a:endParaRPr>
              </a:p>
              <a:p>
                <a:pPr marL="670560" marR="5080" lvl="1" indent="-200660">
                  <a:spcBef>
                    <a:spcPts val="540"/>
                  </a:spcBef>
                  <a:buClr>
                    <a:srgbClr val="024F84"/>
                  </a:buClr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𝑎𝑏𝑠𝑒𝑛𝑡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189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&lt;10%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𝑚𝑎𝑙𝑒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𝑐h𝑎𝑟𝑎𝑐𝑡𝑒𝑟𝑠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𝑠𝑙𝑎𝑠h𝑒𝑟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𝑤h𝑜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h𝑎𝑑</m:t>
                    </m:r>
                    <m:r>
                      <a:rPr lang="en-US" sz="9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𝑠𝑒𝑥</m:t>
                    </m:r>
                  </m:oMath>
                </a14:m>
                <a:endParaRPr lang="en-US" sz="900" dirty="0">
                  <a:latin typeface="Arial"/>
                  <a:cs typeface="Arial"/>
                </a:endParaRPr>
              </a:p>
              <a:p>
                <a:pPr marL="213360" indent="-200660">
                  <a:lnSpc>
                    <a:spcPct val="100000"/>
                  </a:lnSpc>
                  <a:spcBef>
                    <a:spcPts val="35"/>
                  </a:spcBef>
                  <a:buClr>
                    <a:srgbClr val="024F84"/>
                  </a:buClr>
                  <a:buAutoNum type="arabicPeriod"/>
                  <a:tabLst>
                    <a:tab pos="213995" algn="l"/>
                  </a:tabLst>
                </a:pPr>
                <a:r>
                  <a:rPr lang="en-US" sz="900" b="1" spc="-25" dirty="0">
                    <a:latin typeface="Arial"/>
                    <a:cs typeface="Arial"/>
                  </a:rPr>
                  <a:t>Success-failure</a:t>
                </a:r>
                <a:r>
                  <a:rPr lang="en-US" sz="900" spc="-25" dirty="0">
                    <a:latin typeface="Arial"/>
                    <a:cs typeface="Arial"/>
                  </a:rPr>
                  <a:t>:</a:t>
                </a:r>
                <a:r>
                  <a:rPr lang="en-US" sz="900" spc="105" dirty="0">
                    <a:latin typeface="Arial"/>
                    <a:cs typeface="Arial"/>
                  </a:rPr>
                  <a:t> </a:t>
                </a:r>
                <a:endParaRPr lang="en-US" sz="9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2004427"/>
                <a:ext cx="4514850" cy="1467453"/>
              </a:xfrm>
              <a:prstGeom prst="rect">
                <a:avLst/>
              </a:prstGeom>
              <a:blipFill>
                <a:blip r:embed="rId5"/>
                <a:stretch>
                  <a:fillRect b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314450" y="3406775"/>
            <a:ext cx="304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81250" y="3207694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Next slide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2640013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49" y="587375"/>
            <a:ext cx="4264913" cy="26077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spcBef>
                <a:spcPts val="950"/>
              </a:spcBef>
              <a:buFontTx/>
              <a:buAutoNum type="arabicPeriod"/>
              <a:tabLst>
                <a:tab pos="167005" algn="l"/>
              </a:tabLst>
            </a:pPr>
            <a:r>
              <a:rPr sz="1050" b="1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b="1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b="1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</a:t>
            </a:r>
            <a:r>
              <a:rPr lang="en-US" sz="1050" spc="-45" dirty="0" smtClean="0">
                <a:solidFill>
                  <a:schemeClr val="tx2"/>
                </a:solidFill>
                <a:latin typeface="DejaVu Sans"/>
                <a:cs typeface="Arial"/>
              </a:rPr>
              <a:t>a</a:t>
            </a:r>
            <a:r>
              <a:rPr lang="en-US" sz="1050" spc="-45" dirty="0" smtClean="0">
                <a:solidFill>
                  <a:schemeClr val="tx2"/>
                </a:solidFill>
                <a:latin typeface="DejaVu Sans"/>
                <a:cs typeface="DejaVu Sans"/>
              </a:rPr>
              <a:t> </a:t>
            </a:r>
            <a:r>
              <a:rPr lang="en-US" sz="1050" spc="-45" dirty="0">
                <a:solidFill>
                  <a:schemeClr val="tx2"/>
                </a:solidFill>
                <a:latin typeface="DejaVu Sans"/>
                <a:cs typeface="DejaVu Sans"/>
              </a:rPr>
              <a:t>Categorical Independent Variable (two levels) and a Categorical Dependent Variable (two levels) </a:t>
            </a:r>
            <a:endParaRPr lang="en-US"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dirty="0">
                <a:latin typeface="Arial"/>
                <a:cs typeface="Arial"/>
              </a:rPr>
              <a:t>Theoretical Hypothesis Testing and Confidence Intervals: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lang="en-US" sz="1050" dirty="0"/>
              <a:t>🔍 </a:t>
            </a:r>
            <a:r>
              <a:rPr sz="1050" spc="-25" dirty="0" smtClean="0">
                <a:latin typeface="Arial"/>
                <a:cs typeface="Arial"/>
              </a:rPr>
              <a:t>CLT </a:t>
            </a:r>
            <a:r>
              <a:rPr sz="1050" spc="15" dirty="0">
                <a:latin typeface="Arial"/>
                <a:cs typeface="Arial"/>
              </a:rPr>
              <a:t>also </a:t>
            </a:r>
            <a:r>
              <a:rPr sz="1050" spc="25" dirty="0">
                <a:latin typeface="Arial"/>
                <a:cs typeface="Arial"/>
              </a:rPr>
              <a:t>describes </a:t>
            </a:r>
            <a:r>
              <a:rPr sz="1050" spc="20" dirty="0">
                <a:latin typeface="Arial"/>
                <a:cs typeface="Arial"/>
              </a:rPr>
              <a:t>the </a:t>
            </a:r>
            <a:r>
              <a:rPr sz="1050" spc="25" dirty="0">
                <a:latin typeface="Arial"/>
                <a:cs typeface="Arial"/>
              </a:rPr>
              <a:t>distribution </a:t>
            </a:r>
            <a:r>
              <a:rPr sz="1050" spc="30" dirty="0">
                <a:latin typeface="Arial"/>
                <a:cs typeface="Arial"/>
              </a:rPr>
              <a:t>of </a:t>
            </a:r>
            <a:r>
              <a:rPr sz="1100" i="1" spc="-175" dirty="0">
                <a:latin typeface="Times New Roman"/>
                <a:cs typeface="Times New Roman"/>
              </a:rPr>
              <a:t>p</a:t>
            </a:r>
            <a:r>
              <a:rPr sz="1100" spc="-175" dirty="0">
                <a:latin typeface="Georgia"/>
                <a:cs typeface="Georgia"/>
              </a:rPr>
              <a:t>ˆ</a:t>
            </a:r>
            <a:r>
              <a:rPr sz="1200" spc="-262" baseline="-10416" dirty="0">
                <a:latin typeface="Times New Roman"/>
                <a:cs typeface="Times New Roman"/>
              </a:rPr>
              <a:t>1 </a:t>
            </a:r>
            <a:r>
              <a:rPr sz="1100" spc="-75" dirty="0">
                <a:latin typeface="DejaVu Serif"/>
                <a:cs typeface="DejaVu Serif"/>
              </a:rPr>
              <a:t>−</a:t>
            </a:r>
            <a:r>
              <a:rPr sz="1100" spc="-150" dirty="0">
                <a:latin typeface="DejaVu Serif"/>
                <a:cs typeface="DejaVu Serif"/>
              </a:rPr>
              <a:t> </a:t>
            </a:r>
            <a:r>
              <a:rPr sz="1100" i="1" spc="-175" dirty="0">
                <a:latin typeface="Times New Roman"/>
                <a:cs typeface="Times New Roman"/>
              </a:rPr>
              <a:t>p</a:t>
            </a:r>
            <a:r>
              <a:rPr sz="1100" spc="-175" dirty="0">
                <a:latin typeface="Georgia"/>
                <a:cs typeface="Georgia"/>
              </a:rPr>
              <a:t>ˆ</a:t>
            </a:r>
            <a:r>
              <a:rPr sz="1200" spc="-262" baseline="-10416" dirty="0">
                <a:latin typeface="Times New Roman"/>
                <a:cs typeface="Times New Roman"/>
              </a:rPr>
              <a:t>2</a:t>
            </a:r>
            <a:endParaRPr sz="1200" baseline="-10416" dirty="0">
              <a:latin typeface="Times New Roman"/>
              <a:cs typeface="Times New Roman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Different Protocol for CI vs. HT:</a:t>
            </a:r>
            <a:r>
              <a:rPr lang="en-US" sz="1050" spc="10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🔍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 🔮</a:t>
            </a:r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sz="1050" spc="10" dirty="0" smtClean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HT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where </a:t>
            </a:r>
            <a:r>
              <a:rPr sz="1100" i="1" spc="15" dirty="0">
                <a:solidFill>
                  <a:srgbClr val="CCCCCC"/>
                </a:solidFill>
                <a:latin typeface="Times New Roman"/>
                <a:cs typeface="Times New Roman"/>
              </a:rPr>
              <a:t>H</a:t>
            </a:r>
            <a:r>
              <a:rPr sz="1200" spc="22" baseline="-10416" dirty="0">
                <a:solidFill>
                  <a:srgbClr val="CCCCCC"/>
                </a:solidFill>
                <a:latin typeface="Times New Roman"/>
                <a:cs typeface="Times New Roman"/>
              </a:rPr>
              <a:t>0 </a:t>
            </a:r>
            <a:r>
              <a:rPr sz="1100" spc="-45" dirty="0">
                <a:solidFill>
                  <a:srgbClr val="CCCCCC"/>
                </a:solidFill>
                <a:latin typeface="Georgia"/>
                <a:cs typeface="Georgia"/>
              </a:rPr>
              <a:t>: </a:t>
            </a:r>
            <a:r>
              <a:rPr sz="1100" i="1" spc="15" dirty="0">
                <a:solidFill>
                  <a:srgbClr val="CCCCCC"/>
                </a:solidFill>
                <a:latin typeface="Times New Roman"/>
                <a:cs typeface="Times New Roman"/>
              </a:rPr>
              <a:t>p</a:t>
            </a:r>
            <a:r>
              <a:rPr sz="1200" spc="22" baseline="-10416" dirty="0">
                <a:solidFill>
                  <a:srgbClr val="CCCCCC"/>
                </a:solidFill>
                <a:latin typeface="Times New Roman"/>
                <a:cs typeface="Times New Roman"/>
              </a:rPr>
              <a:t>1 </a:t>
            </a:r>
            <a:r>
              <a:rPr sz="1100" spc="140" dirty="0">
                <a:solidFill>
                  <a:srgbClr val="CCCCCC"/>
                </a:solidFill>
                <a:latin typeface="Georgia"/>
                <a:cs typeface="Georgia"/>
              </a:rPr>
              <a:t>= </a:t>
            </a:r>
            <a:r>
              <a:rPr sz="1100" i="1" spc="25" dirty="0">
                <a:solidFill>
                  <a:srgbClr val="CCCCCC"/>
                </a:solidFill>
                <a:latin typeface="Times New Roman"/>
                <a:cs typeface="Times New Roman"/>
              </a:rPr>
              <a:t>p</a:t>
            </a:r>
            <a:r>
              <a:rPr sz="1200" spc="37" baseline="-10416" dirty="0">
                <a:solidFill>
                  <a:srgbClr val="CCCCCC"/>
                </a:solidFill>
                <a:latin typeface="Times New Roman"/>
                <a:cs typeface="Times New Roman"/>
              </a:rPr>
              <a:t>2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,</a:t>
            </a:r>
            <a:r>
              <a:rPr sz="1050" spc="-18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pool!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050" u="sng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CLT Conditions: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🔍 </a:t>
            </a:r>
            <a:r>
              <a:rPr sz="1050" spc="10" dirty="0" smtClean="0">
                <a:solidFill>
                  <a:srgbClr val="CCCCCC"/>
                </a:solidFill>
                <a:latin typeface="Arial"/>
                <a:cs typeface="Arial"/>
              </a:rPr>
              <a:t>When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S-F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fails,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simulate!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🔍 </a:t>
            </a:r>
            <a:r>
              <a:rPr lang="en-US" sz="105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✋ 👫</a:t>
            </a:r>
            <a:r>
              <a:rPr lang="en-US" sz="105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🖳</a:t>
            </a:r>
            <a:r>
              <a:rPr lang="en-US" sz="105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sz="1050" spc="25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Applications</a:t>
            </a:r>
            <a:endParaRPr sz="1050" dirty="0">
              <a:solidFill>
                <a:schemeClr val="tx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763417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61277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7399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</a:rPr>
              <a:t>Assuming </a:t>
            </a:r>
            <a:r>
              <a:rPr sz="1200" spc="-10" dirty="0">
                <a:solidFill>
                  <a:srgbClr val="1A2E3D"/>
                </a:solidFill>
              </a:rPr>
              <a:t>that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40" dirty="0">
                <a:solidFill>
                  <a:srgbClr val="1A2E3D"/>
                </a:solidFill>
              </a:rPr>
              <a:t>null </a:t>
            </a:r>
            <a:r>
              <a:rPr sz="1200" spc="-25" dirty="0">
                <a:solidFill>
                  <a:srgbClr val="1A2E3D"/>
                </a:solidFill>
              </a:rPr>
              <a:t>hypothesis </a:t>
            </a:r>
            <a:r>
              <a:rPr sz="1200" spc="-35" dirty="0">
                <a:solidFill>
                  <a:srgbClr val="1A2E3D"/>
                </a:solidFill>
              </a:rPr>
              <a:t>(</a:t>
            </a:r>
            <a:r>
              <a:rPr sz="1200" i="1" spc="-35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1200" spc="-52" baseline="-13888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200" spc="-10" dirty="0">
                <a:solidFill>
                  <a:srgbClr val="1A2E3D"/>
                </a:solidFill>
              </a:rPr>
              <a:t>: </a:t>
            </a:r>
            <a:r>
              <a:rPr sz="1200" i="1" spc="-30" dirty="0">
                <a:solidFill>
                  <a:srgbClr val="1A2E3D"/>
                </a:solidFill>
                <a:latin typeface="Times New Roman"/>
                <a:cs typeface="Times New Roman"/>
              </a:rPr>
              <a:t>p</a:t>
            </a:r>
            <a:r>
              <a:rPr sz="1200" i="1" spc="-44" baseline="-13888" dirty="0">
                <a:solidFill>
                  <a:srgbClr val="1A2E3D"/>
                </a:solidFill>
                <a:latin typeface="Arial"/>
                <a:cs typeface="Arial"/>
              </a:rPr>
              <a:t>sex </a:t>
            </a:r>
            <a:r>
              <a:rPr sz="1200" i="1" baseline="-13888" dirty="0">
                <a:solidFill>
                  <a:srgbClr val="1A2E3D"/>
                </a:solidFill>
                <a:latin typeface="Arial"/>
                <a:cs typeface="Arial"/>
              </a:rPr>
              <a:t>present </a:t>
            </a:r>
            <a:r>
              <a:rPr sz="1200" spc="204" dirty="0">
                <a:solidFill>
                  <a:srgbClr val="1A2E3D"/>
                </a:solidFill>
              </a:rPr>
              <a:t>= </a:t>
            </a:r>
            <a:r>
              <a:rPr sz="1200" i="1" spc="-30" dirty="0">
                <a:solidFill>
                  <a:srgbClr val="1A2E3D"/>
                </a:solidFill>
                <a:latin typeface="Times New Roman"/>
                <a:cs typeface="Times New Roman"/>
              </a:rPr>
              <a:t>p</a:t>
            </a:r>
            <a:r>
              <a:rPr sz="1200" i="1" spc="-44" baseline="-13888" dirty="0">
                <a:solidFill>
                  <a:srgbClr val="1A2E3D"/>
                </a:solidFill>
                <a:latin typeface="Arial"/>
                <a:cs typeface="Arial"/>
              </a:rPr>
              <a:t>sex </a:t>
            </a:r>
            <a:r>
              <a:rPr sz="1200" i="1" spc="-30" baseline="-13888" dirty="0">
                <a:solidFill>
                  <a:srgbClr val="1A2E3D"/>
                </a:solidFill>
                <a:latin typeface="Arial"/>
                <a:cs typeface="Arial"/>
              </a:rPr>
              <a:t>absent</a:t>
            </a:r>
            <a:r>
              <a:rPr sz="1200" spc="-20" dirty="0">
                <a:solidFill>
                  <a:srgbClr val="1A2E3D"/>
                </a:solidFill>
              </a:rPr>
              <a:t>) 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20" dirty="0">
                <a:solidFill>
                  <a:srgbClr val="1A2E3D"/>
                </a:solidFill>
              </a:rPr>
              <a:t>true, </a:t>
            </a:r>
            <a:r>
              <a:rPr sz="1200" spc="-15" dirty="0">
                <a:solidFill>
                  <a:srgbClr val="1A2E3D"/>
                </a:solidFill>
              </a:rPr>
              <a:t>which of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25" dirty="0">
                <a:solidFill>
                  <a:srgbClr val="1A2E3D"/>
                </a:solidFill>
              </a:rPr>
              <a:t>following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15" dirty="0">
                <a:solidFill>
                  <a:srgbClr val="1A2E3D"/>
                </a:solidFill>
              </a:rPr>
              <a:t>pooled proportion of  </a:t>
            </a:r>
            <a:r>
              <a:rPr sz="1200" spc="-20" dirty="0">
                <a:solidFill>
                  <a:srgbClr val="1A2E3D"/>
                </a:solidFill>
              </a:rPr>
              <a:t>characters </a:t>
            </a:r>
            <a:r>
              <a:rPr sz="1200" spc="-10" dirty="0">
                <a:solidFill>
                  <a:srgbClr val="1A2E3D"/>
                </a:solidFill>
              </a:rPr>
              <a:t>who</a:t>
            </a:r>
            <a:r>
              <a:rPr sz="1200" spc="15" dirty="0">
                <a:solidFill>
                  <a:srgbClr val="1A2E3D"/>
                </a:solidFill>
              </a:rPr>
              <a:t> </a:t>
            </a:r>
            <a:r>
              <a:rPr sz="1200" spc="-35" dirty="0">
                <a:solidFill>
                  <a:srgbClr val="1A2E3D"/>
                </a:solidFill>
              </a:rPr>
              <a:t>survived?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097" y="1187704"/>
            <a:ext cx="1333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74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097" y="1409192"/>
            <a:ext cx="18732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189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097" y="1306131"/>
            <a:ext cx="74104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u="sng" spc="7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30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28</a:t>
            </a:r>
            <a:r>
              <a:rPr sz="1200" spc="30" baseline="31250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70" dirty="0">
                <a:latin typeface="Arial"/>
                <a:cs typeface="Arial"/>
              </a:rPr>
              <a:t> 0</a:t>
            </a:r>
            <a:r>
              <a:rPr sz="1200" i="1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148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097" y="1630552"/>
            <a:ext cx="3784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50" dirty="0">
                <a:latin typeface="Times New Roman"/>
                <a:cs typeface="Times New Roman"/>
              </a:rPr>
              <a:t>74+189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3097" y="1527619"/>
            <a:ext cx="93218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5125" algn="l"/>
              </a:tabLst>
            </a:pPr>
            <a:r>
              <a:rPr sz="1200" u="sng" spc="-7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sz="1200" u="sng" spc="-37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30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	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i="1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027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097" y="1869059"/>
            <a:ext cx="3784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50" dirty="0">
                <a:latin typeface="Times New Roman"/>
                <a:cs typeface="Times New Roman"/>
              </a:rPr>
              <a:t>74+189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097" y="1766125"/>
            <a:ext cx="93218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u="sng" spc="-7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30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97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7+28</a:t>
            </a:r>
            <a:r>
              <a:rPr sz="1200" spc="97" baseline="31250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i="1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133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470" y="1044248"/>
            <a:ext cx="945515" cy="11677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9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(a</a:t>
            </a:r>
            <a:r>
              <a:rPr sz="1200" spc="-70" dirty="0" smtClean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r>
              <a:rPr lang="en-US" sz="1200" spc="-70" dirty="0" smtClean="0">
                <a:solidFill>
                  <a:srgbClr val="024F84"/>
                </a:solidFill>
                <a:latin typeface="Arial"/>
                <a:cs typeface="Arial"/>
              </a:rPr>
              <a:t>  </a:t>
            </a:r>
            <a:r>
              <a:rPr sz="1800" u="sng" spc="-104" baseline="20833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30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1200" spc="30" baseline="31250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i="1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095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(b)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(c)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(d)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434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(e)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097" y="2107565"/>
            <a:ext cx="3784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50" dirty="0">
                <a:latin typeface="Times New Roman"/>
                <a:cs typeface="Times New Roman"/>
              </a:rPr>
              <a:t>74+189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097" y="1944814"/>
            <a:ext cx="93218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u="sng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67+161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1800" spc="307" baseline="-20833" dirty="0">
                <a:latin typeface="Arial"/>
                <a:cs typeface="Arial"/>
              </a:rPr>
              <a:t>=</a:t>
            </a:r>
            <a:r>
              <a:rPr sz="1800" spc="-157" baseline="-20833" dirty="0">
                <a:latin typeface="Arial"/>
                <a:cs typeface="Arial"/>
              </a:rPr>
              <a:t> </a:t>
            </a:r>
            <a:r>
              <a:rPr sz="1800" spc="-104" baseline="-20833" dirty="0">
                <a:latin typeface="Arial"/>
                <a:cs typeface="Arial"/>
              </a:rPr>
              <a:t>0</a:t>
            </a:r>
            <a:r>
              <a:rPr sz="1800" i="1" spc="-104" baseline="-20833" dirty="0">
                <a:latin typeface="Georgia"/>
                <a:cs typeface="Georgia"/>
              </a:rPr>
              <a:t>.</a:t>
            </a:r>
            <a:r>
              <a:rPr sz="1800" spc="-104" baseline="-20833" dirty="0">
                <a:latin typeface="Arial"/>
                <a:cs typeface="Arial"/>
              </a:rPr>
              <a:t>867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74239" y="35878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17" name="object 4"/>
          <p:cNvSpPr/>
          <p:nvPr/>
        </p:nvSpPr>
        <p:spPr>
          <a:xfrm>
            <a:off x="2000412" y="1343567"/>
            <a:ext cx="2440271" cy="385771"/>
          </a:xfrm>
          <a:prstGeom prst="rect">
            <a:avLst/>
          </a:prstGeom>
          <a:blipFill>
            <a:blip r:embed="rId2" cstate="print"/>
            <a:srcRect/>
            <a:stretch>
              <a:fillRect t="-168198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2000411" y="999512"/>
            <a:ext cx="2440271" cy="344055"/>
          </a:xfrm>
          <a:prstGeom prst="rect">
            <a:avLst/>
          </a:prstGeom>
          <a:blipFill>
            <a:blip r:embed="rId2" cstate="print"/>
            <a:srcRect/>
            <a:stretch>
              <a:fillRect t="1" b="-20071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4"/>
          <p:cNvSpPr/>
          <p:nvPr/>
        </p:nvSpPr>
        <p:spPr>
          <a:xfrm>
            <a:off x="2000412" y="1343567"/>
            <a:ext cx="2440271" cy="385771"/>
          </a:xfrm>
          <a:prstGeom prst="rect">
            <a:avLst/>
          </a:prstGeom>
          <a:blipFill>
            <a:blip r:embed="rId2" cstate="print"/>
            <a:srcRect/>
            <a:stretch>
              <a:fillRect t="-168198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58541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73990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</a:rPr>
              <a:t>Assuming </a:t>
            </a:r>
            <a:r>
              <a:rPr sz="1200" spc="-10" dirty="0">
                <a:solidFill>
                  <a:srgbClr val="1A2E3D"/>
                </a:solidFill>
              </a:rPr>
              <a:t>that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40" dirty="0">
                <a:solidFill>
                  <a:srgbClr val="1A2E3D"/>
                </a:solidFill>
              </a:rPr>
              <a:t>null </a:t>
            </a:r>
            <a:r>
              <a:rPr sz="1200" spc="-25" dirty="0">
                <a:solidFill>
                  <a:srgbClr val="1A2E3D"/>
                </a:solidFill>
              </a:rPr>
              <a:t>hypothesis </a:t>
            </a:r>
            <a:r>
              <a:rPr sz="1200" spc="-35" dirty="0">
                <a:solidFill>
                  <a:srgbClr val="1A2E3D"/>
                </a:solidFill>
              </a:rPr>
              <a:t>(</a:t>
            </a:r>
            <a:r>
              <a:rPr sz="1200" i="1" spc="-35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1200" spc="-52" baseline="-13888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200" spc="-10" dirty="0">
                <a:solidFill>
                  <a:srgbClr val="1A2E3D"/>
                </a:solidFill>
              </a:rPr>
              <a:t>: </a:t>
            </a:r>
            <a:r>
              <a:rPr sz="1200" i="1" spc="-30" dirty="0">
                <a:solidFill>
                  <a:srgbClr val="1A2E3D"/>
                </a:solidFill>
                <a:latin typeface="Times New Roman"/>
                <a:cs typeface="Times New Roman"/>
              </a:rPr>
              <a:t>p</a:t>
            </a:r>
            <a:r>
              <a:rPr sz="1200" i="1" spc="-44" baseline="-13888" dirty="0">
                <a:solidFill>
                  <a:srgbClr val="1A2E3D"/>
                </a:solidFill>
                <a:latin typeface="Arial"/>
                <a:cs typeface="Arial"/>
              </a:rPr>
              <a:t>sex </a:t>
            </a:r>
            <a:r>
              <a:rPr sz="1200" i="1" baseline="-13888" dirty="0">
                <a:solidFill>
                  <a:srgbClr val="1A2E3D"/>
                </a:solidFill>
                <a:latin typeface="Arial"/>
                <a:cs typeface="Arial"/>
              </a:rPr>
              <a:t>present </a:t>
            </a:r>
            <a:r>
              <a:rPr sz="1200" spc="204" dirty="0">
                <a:solidFill>
                  <a:srgbClr val="1A2E3D"/>
                </a:solidFill>
              </a:rPr>
              <a:t>= </a:t>
            </a:r>
            <a:r>
              <a:rPr sz="1200" i="1" spc="-30" dirty="0">
                <a:solidFill>
                  <a:srgbClr val="1A2E3D"/>
                </a:solidFill>
                <a:latin typeface="Times New Roman"/>
                <a:cs typeface="Times New Roman"/>
              </a:rPr>
              <a:t>p</a:t>
            </a:r>
            <a:r>
              <a:rPr sz="1200" i="1" spc="-44" baseline="-13888" dirty="0">
                <a:solidFill>
                  <a:srgbClr val="1A2E3D"/>
                </a:solidFill>
                <a:latin typeface="Arial"/>
                <a:cs typeface="Arial"/>
              </a:rPr>
              <a:t>sex </a:t>
            </a:r>
            <a:r>
              <a:rPr sz="1200" i="1" spc="-30" baseline="-13888" dirty="0">
                <a:solidFill>
                  <a:srgbClr val="1A2E3D"/>
                </a:solidFill>
                <a:latin typeface="Arial"/>
                <a:cs typeface="Arial"/>
              </a:rPr>
              <a:t>absent</a:t>
            </a:r>
            <a:r>
              <a:rPr sz="1200" spc="-20" dirty="0">
                <a:solidFill>
                  <a:srgbClr val="1A2E3D"/>
                </a:solidFill>
              </a:rPr>
              <a:t>) 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20" dirty="0">
                <a:solidFill>
                  <a:srgbClr val="1A2E3D"/>
                </a:solidFill>
              </a:rPr>
              <a:t>true, </a:t>
            </a:r>
            <a:r>
              <a:rPr sz="1200" spc="-15" dirty="0">
                <a:solidFill>
                  <a:srgbClr val="1A2E3D"/>
                </a:solidFill>
              </a:rPr>
              <a:t>which of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25" dirty="0">
                <a:solidFill>
                  <a:srgbClr val="1A2E3D"/>
                </a:solidFill>
              </a:rPr>
              <a:t>following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b="1" spc="-15" dirty="0">
                <a:solidFill>
                  <a:srgbClr val="1A2E3D"/>
                </a:solidFill>
              </a:rPr>
              <a:t>pooled proportion </a:t>
            </a:r>
            <a:r>
              <a:rPr sz="1200" spc="-15" dirty="0">
                <a:solidFill>
                  <a:srgbClr val="1A2E3D"/>
                </a:solidFill>
              </a:rPr>
              <a:t>of  </a:t>
            </a:r>
            <a:r>
              <a:rPr sz="1200" spc="-20" dirty="0">
                <a:solidFill>
                  <a:srgbClr val="1A2E3D"/>
                </a:solidFill>
              </a:rPr>
              <a:t>characters </a:t>
            </a:r>
            <a:r>
              <a:rPr sz="1200" spc="-10" dirty="0">
                <a:solidFill>
                  <a:srgbClr val="1A2E3D"/>
                </a:solidFill>
              </a:rPr>
              <a:t>who</a:t>
            </a:r>
            <a:r>
              <a:rPr sz="1200" spc="15" dirty="0">
                <a:solidFill>
                  <a:srgbClr val="1A2E3D"/>
                </a:solidFill>
              </a:rPr>
              <a:t> </a:t>
            </a:r>
            <a:r>
              <a:rPr sz="1200" b="1" i="1" spc="-35" dirty="0">
                <a:solidFill>
                  <a:srgbClr val="C00000"/>
                </a:solidFill>
              </a:rPr>
              <a:t>survived</a:t>
            </a:r>
            <a:r>
              <a:rPr sz="1200" spc="-35" dirty="0">
                <a:solidFill>
                  <a:srgbClr val="1A2E3D"/>
                </a:solidFill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097" y="1187704"/>
            <a:ext cx="1333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74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097" y="1409192"/>
            <a:ext cx="18732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189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097" y="1306131"/>
            <a:ext cx="74104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u="sng" spc="7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30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28</a:t>
            </a:r>
            <a:r>
              <a:rPr sz="1200" spc="30" baseline="31250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70" dirty="0">
                <a:latin typeface="Arial"/>
                <a:cs typeface="Arial"/>
              </a:rPr>
              <a:t> 0</a:t>
            </a:r>
            <a:r>
              <a:rPr sz="1200" i="1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148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097" y="1630552"/>
            <a:ext cx="3784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50" dirty="0">
                <a:latin typeface="Times New Roman"/>
                <a:cs typeface="Times New Roman"/>
              </a:rPr>
              <a:t>74+189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3097" y="1527619"/>
            <a:ext cx="93218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5125" algn="l"/>
              </a:tabLst>
            </a:pPr>
            <a:r>
              <a:rPr sz="1200" u="sng" spc="-7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sz="1200" u="sng" spc="-37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30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	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i="1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027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097" y="1869059"/>
            <a:ext cx="37846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i="1" spc="50" dirty="0">
                <a:solidFill>
                  <a:srgbClr val="00B050"/>
                </a:solidFill>
                <a:latin typeface="Times New Roman"/>
                <a:cs typeface="Times New Roman"/>
              </a:rPr>
              <a:t>74+189</a:t>
            </a:r>
            <a:endParaRPr sz="800" b="1" i="1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097" y="1747965"/>
            <a:ext cx="93218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i="1" u="sng" spc="-7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i="1" u="sng" spc="30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i="1" u="sng" spc="97" baseline="3125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7+28</a:t>
            </a:r>
            <a:r>
              <a:rPr sz="1200" b="1" i="1" spc="97" baseline="31250" dirty="0">
                <a:latin typeface="Times New Roman"/>
                <a:cs typeface="Times New Roman"/>
              </a:rPr>
              <a:t> </a:t>
            </a:r>
            <a:r>
              <a:rPr sz="1200" b="1" i="1" spc="204" dirty="0">
                <a:latin typeface="Arial"/>
                <a:cs typeface="Arial"/>
              </a:rPr>
              <a:t>=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b="1" i="1" spc="-70" dirty="0">
                <a:latin typeface="Arial"/>
                <a:cs typeface="Arial"/>
              </a:rPr>
              <a:t>0</a:t>
            </a:r>
            <a:r>
              <a:rPr sz="1200" b="1" i="1" spc="-70" dirty="0">
                <a:latin typeface="Georgia"/>
                <a:cs typeface="Georgia"/>
              </a:rPr>
              <a:t>.</a:t>
            </a:r>
            <a:r>
              <a:rPr sz="1200" b="1" i="1" spc="-70" dirty="0">
                <a:latin typeface="Arial"/>
                <a:cs typeface="Arial"/>
              </a:rPr>
              <a:t>133</a:t>
            </a:r>
            <a:endParaRPr sz="1200" b="1" i="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704" y="1046669"/>
            <a:ext cx="945515" cy="11677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9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(a</a:t>
            </a:r>
            <a:r>
              <a:rPr sz="1200" spc="-70" dirty="0" smtClean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r>
              <a:rPr lang="en-US" sz="1200" spc="-70" dirty="0" smtClean="0">
                <a:solidFill>
                  <a:srgbClr val="024F84"/>
                </a:solidFill>
                <a:latin typeface="Arial"/>
                <a:cs typeface="Arial"/>
              </a:rPr>
              <a:t>  </a:t>
            </a:r>
            <a:r>
              <a:rPr sz="1800" u="sng" spc="-104" baseline="20833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30" baseline="31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1200" spc="30" baseline="31250" dirty="0">
                <a:latin typeface="Times New Roman"/>
                <a:cs typeface="Times New Roman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i="1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095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(b)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(c)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200" b="1" i="1" spc="-50" dirty="0">
                <a:solidFill>
                  <a:srgbClr val="024F84"/>
                </a:solidFill>
                <a:latin typeface="Arial"/>
                <a:cs typeface="Arial"/>
              </a:rPr>
              <a:t>(d)</a:t>
            </a:r>
            <a:endParaRPr sz="1200" b="1" i="1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434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(e)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097" y="2107565"/>
            <a:ext cx="3784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50" dirty="0">
                <a:latin typeface="Times New Roman"/>
                <a:cs typeface="Times New Roman"/>
              </a:rPr>
              <a:t>74+189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097" y="1944814"/>
            <a:ext cx="93218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u="sng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67+161</a:t>
            </a:r>
            <a:r>
              <a:rPr sz="800" spc="50" dirty="0">
                <a:latin typeface="Times New Roman"/>
                <a:cs typeface="Times New Roman"/>
              </a:rPr>
              <a:t> </a:t>
            </a:r>
            <a:r>
              <a:rPr sz="1800" spc="307" baseline="-20833" dirty="0">
                <a:latin typeface="Arial"/>
                <a:cs typeface="Arial"/>
              </a:rPr>
              <a:t>=</a:t>
            </a:r>
            <a:r>
              <a:rPr sz="1800" spc="-157" baseline="-20833" dirty="0">
                <a:latin typeface="Arial"/>
                <a:cs typeface="Arial"/>
              </a:rPr>
              <a:t> </a:t>
            </a:r>
            <a:r>
              <a:rPr sz="1800" spc="-104" baseline="-20833" dirty="0">
                <a:latin typeface="Arial"/>
                <a:cs typeface="Arial"/>
              </a:rPr>
              <a:t>0</a:t>
            </a:r>
            <a:r>
              <a:rPr sz="1800" i="1" spc="-104" baseline="-20833" dirty="0">
                <a:latin typeface="Georgia"/>
                <a:cs typeface="Georgia"/>
              </a:rPr>
              <a:t>.</a:t>
            </a:r>
            <a:r>
              <a:rPr sz="1800" spc="-104" baseline="-20833" dirty="0">
                <a:latin typeface="Arial"/>
                <a:cs typeface="Arial"/>
              </a:rPr>
              <a:t>867</a:t>
            </a:r>
            <a:endParaRPr sz="1800" baseline="-20833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43250" y="1343567"/>
            <a:ext cx="343996" cy="3458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46804" y="1363510"/>
            <a:ext cx="281178" cy="3458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7720" y="1729338"/>
            <a:ext cx="8914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Total Successes (survivals)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0412" y="1738249"/>
            <a:ext cx="7351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Total Sample Size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38549" y="44577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22" name="object 4"/>
          <p:cNvSpPr/>
          <p:nvPr/>
        </p:nvSpPr>
        <p:spPr>
          <a:xfrm>
            <a:off x="2000411" y="999512"/>
            <a:ext cx="2440271" cy="344055"/>
          </a:xfrm>
          <a:prstGeom prst="rect">
            <a:avLst/>
          </a:prstGeom>
          <a:blipFill>
            <a:blip r:embed="rId2" cstate="print"/>
            <a:srcRect/>
            <a:stretch>
              <a:fillRect t="1" b="-20071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045779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2278" y="57937"/>
            <a:ext cx="5105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494665"/>
            <a:ext cx="4222115" cy="400751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139065">
              <a:lnSpc>
                <a:spcPct val="100000"/>
              </a:lnSpc>
              <a:spcBef>
                <a:spcPts val="245"/>
              </a:spcBef>
            </a:pPr>
            <a:r>
              <a:rPr sz="1200" spc="-50" dirty="0">
                <a:solidFill>
                  <a:srgbClr val="0E3652"/>
                </a:solidFill>
              </a:rPr>
              <a:t>Is </a:t>
            </a:r>
            <a:r>
              <a:rPr sz="1200" spc="-40" dirty="0">
                <a:solidFill>
                  <a:schemeClr val="accent3"/>
                </a:solidFill>
              </a:rPr>
              <a:t>survival</a:t>
            </a:r>
            <a:r>
              <a:rPr sz="1200" spc="-40" dirty="0">
                <a:solidFill>
                  <a:srgbClr val="0E3652"/>
                </a:solidFill>
              </a:rPr>
              <a:t> </a:t>
            </a:r>
            <a:r>
              <a:rPr sz="1200" spc="-20" dirty="0">
                <a:solidFill>
                  <a:srgbClr val="0E3652"/>
                </a:solidFill>
              </a:rPr>
              <a:t>for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male</a:t>
            </a:r>
            <a:r>
              <a:rPr sz="1200" b="1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E3652"/>
                </a:solidFill>
              </a:rPr>
              <a:t>characters </a:t>
            </a:r>
            <a:r>
              <a:rPr sz="1200" spc="-40" dirty="0">
                <a:solidFill>
                  <a:srgbClr val="0E3652"/>
                </a:solidFill>
              </a:rPr>
              <a:t>in slasher ﬁlms </a:t>
            </a:r>
            <a:r>
              <a:rPr sz="1200" spc="-20" dirty="0">
                <a:solidFill>
                  <a:srgbClr val="0E3652"/>
                </a:solidFill>
              </a:rPr>
              <a:t>associated </a:t>
            </a:r>
            <a:r>
              <a:rPr sz="1200" spc="-10" dirty="0">
                <a:solidFill>
                  <a:srgbClr val="0E3652"/>
                </a:solidFill>
              </a:rPr>
              <a:t>with  </a:t>
            </a:r>
            <a:r>
              <a:rPr sz="1200" spc="-40" dirty="0">
                <a:solidFill>
                  <a:srgbClr val="C00000"/>
                </a:solidFill>
              </a:rPr>
              <a:t>sexual</a:t>
            </a:r>
            <a:r>
              <a:rPr sz="1200" spc="-10" dirty="0">
                <a:solidFill>
                  <a:srgbClr val="C00000"/>
                </a:solidFill>
              </a:rPr>
              <a:t> </a:t>
            </a:r>
            <a:r>
              <a:rPr sz="1200" spc="-25" dirty="0">
                <a:solidFill>
                  <a:srgbClr val="C00000"/>
                </a:solidFill>
              </a:rPr>
              <a:t>activity</a:t>
            </a:r>
            <a:r>
              <a:rPr sz="1200" spc="-25" dirty="0">
                <a:solidFill>
                  <a:srgbClr val="0E3652"/>
                </a:solidFill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250" y="983260"/>
                <a:ext cx="4514850" cy="2202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540"/>
                  </a:spcBef>
                  <a:buClr>
                    <a:srgbClr val="024F84"/>
                  </a:buClr>
                  <a:tabLst>
                    <a:tab pos="213995" algn="l"/>
                  </a:tabLst>
                </a:pPr>
                <a:r>
                  <a:rPr lang="en-US" sz="900" b="1" spc="-25" dirty="0" smtClean="0">
                    <a:latin typeface="Arial"/>
                    <a:cs typeface="Arial"/>
                  </a:rPr>
                  <a:t>CLT Hypothesis Test Conditions:</a:t>
                </a:r>
              </a:p>
              <a:p>
                <a:pPr marL="213360" marR="5080" indent="-200660">
                  <a:lnSpc>
                    <a:spcPct val="100000"/>
                  </a:lnSpc>
                  <a:spcBef>
                    <a:spcPts val="540"/>
                  </a:spcBef>
                  <a:buClr>
                    <a:srgbClr val="024F84"/>
                  </a:buClr>
                  <a:buAutoNum type="arabicPeriod"/>
                  <a:tabLst>
                    <a:tab pos="213995" algn="l"/>
                  </a:tabLst>
                </a:pPr>
                <a:r>
                  <a:rPr lang="en-US" sz="900" b="1" spc="-25" dirty="0" smtClean="0">
                    <a:latin typeface="Arial"/>
                    <a:cs typeface="Arial"/>
                  </a:rPr>
                  <a:t>Independence</a:t>
                </a:r>
                <a:r>
                  <a:rPr lang="en-US" sz="900" spc="-25" dirty="0">
                    <a:latin typeface="Arial"/>
                    <a:cs typeface="Arial"/>
                  </a:rPr>
                  <a:t>: </a:t>
                </a:r>
                <a:endParaRPr lang="en-US" sz="900" spc="-25" dirty="0" smtClean="0">
                  <a:latin typeface="Arial"/>
                  <a:cs typeface="Arial"/>
                </a:endParaRPr>
              </a:p>
              <a:p>
                <a:pPr marL="670560" marR="5080" lvl="1" indent="-200660">
                  <a:spcBef>
                    <a:spcPts val="540"/>
                  </a:spcBef>
                  <a:buClr>
                    <a:srgbClr val="024F84"/>
                  </a:buClr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:r>
                  <a:rPr lang="en-US" sz="900" spc="-50" dirty="0" smtClean="0">
                    <a:latin typeface="Arial"/>
                    <a:cs typeface="Arial"/>
                  </a:rPr>
                  <a:t>The </a:t>
                </a:r>
                <a:r>
                  <a:rPr lang="en-US" sz="900" spc="-35" dirty="0">
                    <a:latin typeface="Arial"/>
                    <a:cs typeface="Arial"/>
                  </a:rPr>
                  <a:t>movies </a:t>
                </a:r>
                <a:r>
                  <a:rPr lang="en-US" sz="900" spc="-50" dirty="0">
                    <a:latin typeface="Arial"/>
                    <a:cs typeface="Arial"/>
                  </a:rPr>
                  <a:t>are </a:t>
                </a:r>
                <a:r>
                  <a:rPr lang="en-US" sz="900" spc="-25" dirty="0">
                    <a:latin typeface="Arial"/>
                    <a:cs typeface="Arial"/>
                  </a:rPr>
                  <a:t>randomly </a:t>
                </a:r>
                <a:r>
                  <a:rPr lang="en-US" sz="900" spc="-20" dirty="0">
                    <a:latin typeface="Arial"/>
                    <a:cs typeface="Arial"/>
                  </a:rPr>
                  <a:t>selected, </a:t>
                </a:r>
                <a:r>
                  <a:rPr lang="en-US" sz="900" dirty="0">
                    <a:latin typeface="Arial"/>
                    <a:cs typeface="Arial"/>
                  </a:rPr>
                  <a:t>but </a:t>
                </a:r>
                <a:r>
                  <a:rPr lang="en-US" sz="900" spc="-20" dirty="0">
                    <a:latin typeface="Arial"/>
                    <a:cs typeface="Arial"/>
                  </a:rPr>
                  <a:t>the </a:t>
                </a:r>
                <a:r>
                  <a:rPr lang="en-US" sz="900" spc="-20" dirty="0" smtClean="0">
                    <a:latin typeface="Arial"/>
                    <a:cs typeface="Arial"/>
                  </a:rPr>
                  <a:t>characters </a:t>
                </a:r>
                <a:r>
                  <a:rPr lang="en-US" sz="900" spc="-50" dirty="0">
                    <a:latin typeface="Arial"/>
                    <a:cs typeface="Arial"/>
                  </a:rPr>
                  <a:t>are </a:t>
                </a:r>
                <a:r>
                  <a:rPr lang="en-US" sz="900" spc="-5" dirty="0">
                    <a:latin typeface="Arial"/>
                    <a:cs typeface="Arial"/>
                  </a:rPr>
                  <a:t>not. </a:t>
                </a:r>
                <a:r>
                  <a:rPr lang="en-US" sz="900" spc="-25" dirty="0">
                    <a:latin typeface="Arial"/>
                    <a:cs typeface="Arial"/>
                  </a:rPr>
                  <a:t>Characters </a:t>
                </a:r>
                <a:r>
                  <a:rPr lang="en-US" sz="900" spc="-30" dirty="0">
                    <a:latin typeface="Arial"/>
                    <a:cs typeface="Arial"/>
                  </a:rPr>
                  <a:t>featured </a:t>
                </a:r>
                <a:r>
                  <a:rPr lang="en-US" sz="900" spc="-40" dirty="0">
                    <a:latin typeface="Arial"/>
                    <a:cs typeface="Arial"/>
                  </a:rPr>
                  <a:t>in </a:t>
                </a:r>
                <a:r>
                  <a:rPr lang="en-US" sz="900" spc="-20" dirty="0">
                    <a:latin typeface="Arial"/>
                    <a:cs typeface="Arial"/>
                  </a:rPr>
                  <a:t>the </a:t>
                </a:r>
                <a:r>
                  <a:rPr lang="en-US" sz="900" spc="-35" dirty="0">
                    <a:latin typeface="Arial"/>
                    <a:cs typeface="Arial"/>
                  </a:rPr>
                  <a:t>same movie </a:t>
                </a:r>
                <a:r>
                  <a:rPr lang="en-US" sz="900" spc="-35" dirty="0" smtClean="0">
                    <a:latin typeface="Arial"/>
                    <a:cs typeface="Arial"/>
                  </a:rPr>
                  <a:t>may </a:t>
                </a:r>
                <a:r>
                  <a:rPr lang="en-US" sz="900" spc="-5" dirty="0">
                    <a:latin typeface="Arial"/>
                    <a:cs typeface="Arial"/>
                  </a:rPr>
                  <a:t>not </a:t>
                </a:r>
                <a:r>
                  <a:rPr lang="en-US" sz="900" spc="-20" dirty="0">
                    <a:latin typeface="Arial"/>
                    <a:cs typeface="Arial"/>
                  </a:rPr>
                  <a:t>be independent, </a:t>
                </a:r>
                <a:r>
                  <a:rPr lang="en-US" sz="900" dirty="0">
                    <a:latin typeface="Arial"/>
                    <a:cs typeface="Arial"/>
                  </a:rPr>
                  <a:t>but </a:t>
                </a:r>
                <a:r>
                  <a:rPr lang="en-US" sz="900" spc="-15" dirty="0">
                    <a:latin typeface="Arial"/>
                    <a:cs typeface="Arial"/>
                  </a:rPr>
                  <a:t>we’ll </a:t>
                </a:r>
                <a:r>
                  <a:rPr lang="en-US" sz="900" spc="-30" dirty="0">
                    <a:latin typeface="Arial"/>
                    <a:cs typeface="Arial"/>
                  </a:rPr>
                  <a:t>make </a:t>
                </a:r>
                <a:r>
                  <a:rPr lang="en-US" sz="900" spc="-50" dirty="0">
                    <a:latin typeface="Arial"/>
                    <a:cs typeface="Arial"/>
                  </a:rPr>
                  <a:t>a </a:t>
                </a:r>
                <a:r>
                  <a:rPr lang="en-US" sz="900" spc="-30" dirty="0">
                    <a:latin typeface="Arial"/>
                    <a:cs typeface="Arial"/>
                  </a:rPr>
                  <a:t>simplifying  </a:t>
                </a:r>
                <a:r>
                  <a:rPr lang="en-US" sz="900" spc="-20" dirty="0">
                    <a:latin typeface="Arial"/>
                    <a:cs typeface="Arial"/>
                  </a:rPr>
                  <a:t>assumption </a:t>
                </a:r>
                <a:r>
                  <a:rPr lang="en-US" sz="900" spc="-25" dirty="0">
                    <a:latin typeface="Arial"/>
                    <a:cs typeface="Arial"/>
                  </a:rPr>
                  <a:t>and </a:t>
                </a:r>
                <a:r>
                  <a:rPr lang="en-US" sz="900" spc="-30" dirty="0">
                    <a:latin typeface="Arial"/>
                    <a:cs typeface="Arial"/>
                  </a:rPr>
                  <a:t>ignore </a:t>
                </a:r>
                <a:r>
                  <a:rPr lang="en-US" sz="900" spc="-25" dirty="0">
                    <a:latin typeface="Arial"/>
                    <a:cs typeface="Arial"/>
                  </a:rPr>
                  <a:t>this</a:t>
                </a:r>
                <a:r>
                  <a:rPr lang="en-US" sz="900" spc="70" dirty="0">
                    <a:latin typeface="Arial"/>
                    <a:cs typeface="Arial"/>
                  </a:rPr>
                  <a:t> </a:t>
                </a:r>
                <a:r>
                  <a:rPr lang="en-US" sz="900" spc="-20" dirty="0">
                    <a:latin typeface="Arial"/>
                    <a:cs typeface="Arial"/>
                  </a:rPr>
                  <a:t>potential</a:t>
                </a:r>
                <a:r>
                  <a:rPr lang="en-US" sz="900" spc="-20" dirty="0" smtClean="0">
                    <a:latin typeface="Arial"/>
                    <a:cs typeface="Arial"/>
                  </a:rPr>
                  <a:t>.</a:t>
                </a:r>
              </a:p>
              <a:p>
                <a:pPr marL="670560" marR="5080" lvl="1" indent="-200660">
                  <a:spcBef>
                    <a:spcPts val="540"/>
                  </a:spcBef>
                  <a:buClr>
                    <a:srgbClr val="024F84"/>
                  </a:buClr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74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𝑚𝑎𝑙𝑒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𝑎𝑟𝑎𝑐𝑡𝑒𝑟𝑠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𝑠𝑙𝑎𝑠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𝑒𝑟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𝑠𝑒𝑥</m:t>
                    </m:r>
                  </m:oMath>
                </a14:m>
                <a:endParaRPr lang="en-US" sz="900" b="0" dirty="0" smtClean="0">
                  <a:solidFill>
                    <a:schemeClr val="tx1"/>
                  </a:solidFill>
                  <a:latin typeface="Arial"/>
                </a:endParaRPr>
              </a:p>
              <a:p>
                <a:pPr marL="670560" marR="5080" lvl="1" indent="-200660">
                  <a:spcBef>
                    <a:spcPts val="540"/>
                  </a:spcBef>
                  <a:buClr>
                    <a:srgbClr val="024F84"/>
                  </a:buClr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𝑎𝑏𝑠𝑒𝑛𝑡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189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𝑚𝑎𝑙𝑒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𝑎𝑟𝑎𝑐𝑡𝑒𝑟𝑠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𝑠𝑙𝑎𝑠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𝑒𝑟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9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9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sz="9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𝑠𝑒𝑥</m:t>
                    </m:r>
                  </m:oMath>
                </a14:m>
                <a:endParaRPr lang="en-US" sz="900" dirty="0">
                  <a:latin typeface="Arial"/>
                  <a:cs typeface="Arial"/>
                </a:endParaRPr>
              </a:p>
              <a:p>
                <a:pPr marL="213360" indent="-200660">
                  <a:lnSpc>
                    <a:spcPct val="100000"/>
                  </a:lnSpc>
                  <a:spcBef>
                    <a:spcPts val="35"/>
                  </a:spcBef>
                  <a:buClr>
                    <a:srgbClr val="024F84"/>
                  </a:buClr>
                  <a:buAutoNum type="arabicPeriod"/>
                  <a:tabLst>
                    <a:tab pos="213995" algn="l"/>
                  </a:tabLst>
                </a:pPr>
                <a:r>
                  <a:rPr lang="en-US" sz="900" b="1" spc="-25" dirty="0">
                    <a:latin typeface="Arial"/>
                    <a:cs typeface="Arial"/>
                  </a:rPr>
                  <a:t>Success-failure</a:t>
                </a:r>
                <a:r>
                  <a:rPr lang="en-US" sz="900" spc="-25" dirty="0">
                    <a:latin typeface="Arial"/>
                    <a:cs typeface="Arial"/>
                  </a:rPr>
                  <a:t>:</a:t>
                </a:r>
                <a:r>
                  <a:rPr lang="en-US" sz="900" spc="105" dirty="0">
                    <a:latin typeface="Arial"/>
                    <a:cs typeface="Arial"/>
                  </a:rPr>
                  <a:t> </a:t>
                </a:r>
                <a:endParaRPr lang="en-US" sz="900" spc="105" dirty="0" smtClean="0">
                  <a:latin typeface="Arial"/>
                  <a:cs typeface="Arial"/>
                </a:endParaRPr>
              </a:p>
              <a:p>
                <a:pPr marL="670560" lvl="1" indent="-200660">
                  <a:spcBef>
                    <a:spcPts val="35"/>
                  </a:spcBef>
                  <a:buClr>
                    <a:srgbClr val="024F84"/>
                  </a:buClr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trike="sngStrik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 strike="sngStrik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i="1" strike="sngStrike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</m:sub>
                    </m:sSub>
                    <m:sSub>
                      <m:sSubPr>
                        <m:ctrlPr>
                          <a:rPr lang="en-US" sz="90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900" i="1" strike="sngStrik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0" i="1" strike="sngStrik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9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𝑝𝑜𝑜𝑙</m:t>
                        </m:r>
                      </m:sub>
                    </m:sSub>
                    <m:r>
                      <a:rPr lang="en-US" sz="9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74</m:t>
                    </m:r>
                    <m:d>
                      <m:dPr>
                        <m:ctrlPr>
                          <a:rPr lang="en-US" sz="9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9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9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133</m:t>
                        </m:r>
                      </m:e>
                    </m:d>
                    <m:r>
                      <a:rPr lang="en-US" sz="9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9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900" strike="sngStrike" dirty="0" smtClean="0">
                  <a:latin typeface="Arial"/>
                  <a:cs typeface="Arial"/>
                </a:endParaRPr>
              </a:p>
              <a:p>
                <a:pPr marL="670560" lvl="1" indent="-200660">
                  <a:spcBef>
                    <a:spcPts val="35"/>
                  </a:spcBef>
                  <a:buClr>
                    <a:srgbClr val="024F84"/>
                  </a:buClr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𝑝𝑟𝑒𝑠𝑒𝑛𝑡</m:t>
                        </m:r>
                      </m:sub>
                    </m:sSub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𝑝𝑜𝑜𝑙</m:t>
                        </m:r>
                      </m:sub>
                    </m:sSub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74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133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900" dirty="0">
                  <a:latin typeface="Arial"/>
                  <a:cs typeface="Arial"/>
                </a:endParaRPr>
              </a:p>
              <a:p>
                <a:pPr marL="670560" lvl="1" indent="-200660">
                  <a:spcBef>
                    <a:spcPts val="35"/>
                  </a:spcBef>
                  <a:buClr>
                    <a:srgbClr val="024F84"/>
                  </a:buClr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𝑎𝑏𝑠𝑒𝑛𝑡</m:t>
                        </m:r>
                      </m:sub>
                    </m:sSub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𝑝𝑜𝑜𝑙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189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133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900" dirty="0">
                  <a:latin typeface="Arial"/>
                  <a:cs typeface="Arial"/>
                </a:endParaRPr>
              </a:p>
              <a:p>
                <a:pPr marL="670560" lvl="1" indent="-200660">
                  <a:spcBef>
                    <a:spcPts val="35"/>
                  </a:spcBef>
                  <a:buClr>
                    <a:srgbClr val="024F84"/>
                  </a:buClr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𝑎𝑏𝑠𝑒𝑛𝑡</m:t>
                        </m:r>
                      </m:sub>
                    </m:sSub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𝑝𝑜𝑜𝑙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189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133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900" dirty="0">
                  <a:latin typeface="Arial"/>
                  <a:cs typeface="Arial"/>
                </a:endParaRPr>
              </a:p>
              <a:p>
                <a:pPr marL="670560" lvl="1" indent="-200660">
                  <a:spcBef>
                    <a:spcPts val="35"/>
                  </a:spcBef>
                  <a:buClr>
                    <a:srgbClr val="024F84"/>
                  </a:buClr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:endParaRPr lang="en-US" sz="9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983260"/>
                <a:ext cx="4514850" cy="22025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050" y="3120051"/>
            <a:ext cx="4700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SF conditions not met, use a Randomization Test!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8702378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On </a:t>
            </a:r>
            <a:r>
              <a:rPr spc="20" dirty="0"/>
              <a:t>the </a:t>
            </a:r>
            <a:r>
              <a:rPr spc="15" dirty="0"/>
              <a:t>perils </a:t>
            </a:r>
            <a:r>
              <a:rPr spc="30" dirty="0"/>
              <a:t>of </a:t>
            </a:r>
            <a:r>
              <a:rPr spc="15" dirty="0"/>
              <a:t>living dangerously </a:t>
            </a:r>
            <a:r>
              <a:rPr spc="10" dirty="0"/>
              <a:t>in </a:t>
            </a:r>
            <a:r>
              <a:rPr spc="20" dirty="0"/>
              <a:t>the </a:t>
            </a:r>
            <a:r>
              <a:rPr spc="10" dirty="0"/>
              <a:t>slasher </a:t>
            </a:r>
            <a:r>
              <a:rPr spc="15" dirty="0"/>
              <a:t>horror</a:t>
            </a:r>
            <a:r>
              <a:rPr spc="20" dirty="0"/>
              <a:t> </a:t>
            </a:r>
            <a:r>
              <a:rPr spc="30" dirty="0"/>
              <a:t>ﬁlm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6" y="357639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Interpreting number of successes and failures </a:t>
            </a:r>
            <a:r>
              <a:rPr lang="en-US" sz="2400" b="1" dirty="0" smtClean="0">
                <a:solidFill>
                  <a:srgbClr val="00B0F0"/>
                </a:solidFill>
              </a:rPr>
              <a:t>(with male pooled survival proportion)</a:t>
            </a:r>
            <a:r>
              <a:rPr lang="en-US" sz="2400" b="1" dirty="0"/>
              <a:t>.</a:t>
            </a:r>
          </a:p>
        </p:txBody>
      </p:sp>
      <p:pic>
        <p:nvPicPr>
          <p:cNvPr id="6" name="Picture 2" descr="https://bloody-disgusting.com/wp-content/uploads/2017/01/slashing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85967"/>
            <a:ext cx="1719396" cy="102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78948" y="3265029"/>
            <a:ext cx="230505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https://bloody-disgusting.com/editorials/3422854/slashing-back-revive-slasher-genre/</a:t>
            </a:r>
          </a:p>
        </p:txBody>
      </p:sp>
    </p:spTree>
    <p:extLst>
      <p:ext uri="{BB962C8B-B14F-4D97-AF65-F5344CB8AC3E}">
        <p14:creationId xmlns:p14="http://schemas.microsoft.com/office/powerpoint/2010/main" val="3458084724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63944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72085" algn="just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Assuming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null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hypothesis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(</a:t>
            </a:r>
            <a:r>
              <a:rPr sz="1200" i="1" spc="-35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1200" spc="-52" baseline="-13888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200" i="1" spc="-30" dirty="0">
                <a:solidFill>
                  <a:srgbClr val="1A2E3D"/>
                </a:solidFill>
                <a:latin typeface="Times New Roman"/>
                <a:cs typeface="Times New Roman"/>
              </a:rPr>
              <a:t>p</a:t>
            </a:r>
            <a:r>
              <a:rPr sz="1200" i="1" spc="-44" baseline="-13888" dirty="0">
                <a:solidFill>
                  <a:srgbClr val="1A2E3D"/>
                </a:solidFill>
                <a:latin typeface="Arial"/>
                <a:cs typeface="Arial"/>
              </a:rPr>
              <a:t>sex </a:t>
            </a:r>
            <a:r>
              <a:rPr sz="1200" i="1" baseline="-13888" dirty="0">
                <a:solidFill>
                  <a:srgbClr val="1A2E3D"/>
                </a:solidFill>
                <a:latin typeface="Arial"/>
                <a:cs typeface="Arial"/>
              </a:rPr>
              <a:t>present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 </a:t>
            </a:r>
            <a:r>
              <a:rPr sz="1200" i="1" spc="-30" dirty="0">
                <a:solidFill>
                  <a:srgbClr val="1A2E3D"/>
                </a:solidFill>
                <a:latin typeface="Times New Roman"/>
                <a:cs typeface="Times New Roman"/>
              </a:rPr>
              <a:t>p</a:t>
            </a:r>
            <a:r>
              <a:rPr sz="1200" i="1" spc="-44" baseline="-13888" dirty="0">
                <a:solidFill>
                  <a:srgbClr val="1A2E3D"/>
                </a:solidFill>
                <a:latin typeface="Arial"/>
                <a:cs typeface="Arial"/>
              </a:rPr>
              <a:t>sex </a:t>
            </a:r>
            <a:r>
              <a:rPr sz="1200" i="1" spc="-30" baseline="-13888" dirty="0">
                <a:solidFill>
                  <a:srgbClr val="1A2E3D"/>
                </a:solidFill>
                <a:latin typeface="Arial"/>
                <a:cs typeface="Arial"/>
              </a:rPr>
              <a:t>absent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) 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true,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how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many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males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characters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involved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sexual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activity 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expected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survive?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906" y="1072146"/>
            <a:ext cx="2076450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5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(a)</a:t>
            </a:r>
            <a:r>
              <a:rPr sz="1200" spc="-2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i="1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133 </a:t>
            </a:r>
            <a:r>
              <a:rPr sz="1200" spc="-80" dirty="0">
                <a:latin typeface="DejaVu Serif"/>
                <a:cs typeface="DejaVu Serif"/>
              </a:rPr>
              <a:t>×</a:t>
            </a:r>
            <a:r>
              <a:rPr sz="1200" spc="-125" dirty="0">
                <a:latin typeface="DejaVu Serif"/>
                <a:cs typeface="DejaVu Serif"/>
              </a:rPr>
              <a:t> </a:t>
            </a:r>
            <a:r>
              <a:rPr sz="1200" spc="-40" dirty="0">
                <a:latin typeface="Arial"/>
                <a:cs typeface="Arial"/>
              </a:rPr>
              <a:t>(28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+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7)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4</a:t>
            </a:r>
            <a:r>
              <a:rPr sz="1200" i="1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655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spc="-50" dirty="0">
                <a:solidFill>
                  <a:schemeClr val="tx2"/>
                </a:solidFill>
                <a:latin typeface="Arial"/>
                <a:cs typeface="Arial"/>
              </a:rPr>
              <a:t>(b) 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133 </a:t>
            </a:r>
            <a:r>
              <a:rPr sz="1200" spc="-80" dirty="0">
                <a:latin typeface="DejaVu Serif"/>
                <a:cs typeface="DejaVu Serif"/>
              </a:rPr>
              <a:t>× </a:t>
            </a:r>
            <a:r>
              <a:rPr sz="1200" spc="-85" dirty="0">
                <a:latin typeface="Arial"/>
                <a:cs typeface="Arial"/>
              </a:rPr>
              <a:t>74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204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9</a:t>
            </a:r>
            <a:r>
              <a:rPr sz="1200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842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spc="-50" dirty="0">
                <a:solidFill>
                  <a:schemeClr val="tx2"/>
                </a:solidFill>
                <a:latin typeface="Arial"/>
                <a:cs typeface="Arial"/>
              </a:rPr>
              <a:t>(c)</a:t>
            </a:r>
            <a:r>
              <a:rPr sz="1200" spc="-4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133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80" dirty="0">
                <a:latin typeface="DejaVu Serif"/>
                <a:cs typeface="DejaVu Serif"/>
              </a:rPr>
              <a:t>×</a:t>
            </a:r>
            <a:r>
              <a:rPr sz="1200" spc="-125" dirty="0">
                <a:latin typeface="DejaVu Serif"/>
                <a:cs typeface="DejaVu Serif"/>
              </a:rPr>
              <a:t> </a:t>
            </a:r>
            <a:r>
              <a:rPr sz="1200" spc="-40" dirty="0">
                <a:latin typeface="Arial"/>
                <a:cs typeface="Arial"/>
              </a:rPr>
              <a:t>(74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+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189)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34</a:t>
            </a:r>
            <a:r>
              <a:rPr sz="1200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979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(d)</a:t>
            </a:r>
            <a:r>
              <a:rPr sz="1200" spc="-3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7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0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(e) </a:t>
            </a:r>
            <a:r>
              <a:rPr sz="1200" spc="-85" dirty="0">
                <a:latin typeface="Arial"/>
                <a:cs typeface="Arial"/>
              </a:rPr>
              <a:t>7 </a:t>
            </a:r>
            <a:r>
              <a:rPr sz="1200" spc="204" dirty="0">
                <a:latin typeface="Arial"/>
                <a:cs typeface="Arial"/>
              </a:rPr>
              <a:t>+ </a:t>
            </a:r>
            <a:r>
              <a:rPr sz="1200" spc="-85" dirty="0">
                <a:latin typeface="Arial"/>
                <a:cs typeface="Arial"/>
              </a:rPr>
              <a:t>28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35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2094" y="56901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15" name="object 4"/>
          <p:cNvSpPr/>
          <p:nvPr/>
        </p:nvSpPr>
        <p:spPr>
          <a:xfrm>
            <a:off x="2128362" y="1380178"/>
            <a:ext cx="2440271" cy="385771"/>
          </a:xfrm>
          <a:prstGeom prst="rect">
            <a:avLst/>
          </a:prstGeom>
          <a:blipFill>
            <a:blip r:embed="rId2" cstate="print"/>
            <a:srcRect/>
            <a:stretch>
              <a:fillRect t="-168198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2128361" y="1036123"/>
            <a:ext cx="2440271" cy="344055"/>
          </a:xfrm>
          <a:prstGeom prst="rect">
            <a:avLst/>
          </a:prstGeom>
          <a:blipFill>
            <a:blip r:embed="rId2" cstate="print"/>
            <a:srcRect/>
            <a:stretch>
              <a:fillRect t="1" b="-20071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470174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63944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72085" algn="just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Assuming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null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hypothesis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(</a:t>
            </a:r>
            <a:r>
              <a:rPr sz="1200" i="1" spc="-35" dirty="0">
                <a:solidFill>
                  <a:srgbClr val="1A2E3D"/>
                </a:solidFill>
                <a:latin typeface="Times New Roman"/>
                <a:cs typeface="Times New Roman"/>
              </a:rPr>
              <a:t>H</a:t>
            </a:r>
            <a:r>
              <a:rPr sz="1200" spc="-52" baseline="-13888" dirty="0">
                <a:solidFill>
                  <a:srgbClr val="1A2E3D"/>
                </a:solidFill>
                <a:latin typeface="Times New Roman"/>
                <a:cs typeface="Times New Roman"/>
              </a:rPr>
              <a:t>0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200" i="1" spc="-30" dirty="0">
                <a:solidFill>
                  <a:srgbClr val="1A2E3D"/>
                </a:solidFill>
                <a:latin typeface="Times New Roman"/>
                <a:cs typeface="Times New Roman"/>
              </a:rPr>
              <a:t>p</a:t>
            </a:r>
            <a:r>
              <a:rPr sz="1200" i="1" spc="-44" baseline="-13888" dirty="0">
                <a:solidFill>
                  <a:srgbClr val="1A2E3D"/>
                </a:solidFill>
                <a:latin typeface="Arial"/>
                <a:cs typeface="Arial"/>
              </a:rPr>
              <a:t>sex </a:t>
            </a:r>
            <a:r>
              <a:rPr sz="1200" i="1" baseline="-13888" dirty="0">
                <a:solidFill>
                  <a:srgbClr val="1A2E3D"/>
                </a:solidFill>
                <a:latin typeface="Arial"/>
                <a:cs typeface="Arial"/>
              </a:rPr>
              <a:t>present </a:t>
            </a:r>
            <a:r>
              <a:rPr sz="1200" spc="204" dirty="0">
                <a:solidFill>
                  <a:srgbClr val="1A2E3D"/>
                </a:solidFill>
                <a:latin typeface="Arial"/>
                <a:cs typeface="Arial"/>
              </a:rPr>
              <a:t>= </a:t>
            </a:r>
            <a:r>
              <a:rPr sz="1200" i="1" spc="-30" dirty="0">
                <a:solidFill>
                  <a:srgbClr val="1A2E3D"/>
                </a:solidFill>
                <a:latin typeface="Times New Roman"/>
                <a:cs typeface="Times New Roman"/>
              </a:rPr>
              <a:t>p</a:t>
            </a:r>
            <a:r>
              <a:rPr sz="1200" i="1" spc="-44" baseline="-13888" dirty="0">
                <a:solidFill>
                  <a:srgbClr val="1A2E3D"/>
                </a:solidFill>
                <a:latin typeface="Arial"/>
                <a:cs typeface="Arial"/>
              </a:rPr>
              <a:t>sex </a:t>
            </a:r>
            <a:r>
              <a:rPr sz="1200" i="1" spc="-30" baseline="-13888" dirty="0">
                <a:solidFill>
                  <a:srgbClr val="1A2E3D"/>
                </a:solidFill>
                <a:latin typeface="Arial"/>
                <a:cs typeface="Arial"/>
              </a:rPr>
              <a:t>absent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) 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true,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how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many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males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characters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involved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sexual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activity 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expected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survive?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906" y="1072146"/>
            <a:ext cx="2076450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05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(a)</a:t>
            </a:r>
            <a:r>
              <a:rPr sz="1200" spc="-2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i="1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133 </a:t>
            </a:r>
            <a:r>
              <a:rPr sz="1200" spc="-80" dirty="0">
                <a:latin typeface="DejaVu Serif"/>
                <a:cs typeface="DejaVu Serif"/>
              </a:rPr>
              <a:t>×</a:t>
            </a:r>
            <a:r>
              <a:rPr sz="1200" spc="-125" dirty="0">
                <a:latin typeface="DejaVu Serif"/>
                <a:cs typeface="DejaVu Serif"/>
              </a:rPr>
              <a:t> </a:t>
            </a:r>
            <a:r>
              <a:rPr sz="1200" spc="-40" dirty="0">
                <a:latin typeface="Arial"/>
                <a:cs typeface="Arial"/>
              </a:rPr>
              <a:t>(28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+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7)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4</a:t>
            </a:r>
            <a:r>
              <a:rPr sz="1200" i="1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655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b="1" i="1" spc="-50" dirty="0">
                <a:solidFill>
                  <a:srgbClr val="C00000"/>
                </a:solidFill>
                <a:latin typeface="Arial"/>
                <a:cs typeface="Arial"/>
              </a:rPr>
              <a:t>(b) </a:t>
            </a:r>
            <a:r>
              <a:rPr sz="1200" b="1" i="1" spc="-7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i="1" spc="-70" dirty="0">
                <a:solidFill>
                  <a:srgbClr val="C00000"/>
                </a:solidFill>
                <a:latin typeface="Georgia"/>
                <a:cs typeface="Georgia"/>
              </a:rPr>
              <a:t>.</a:t>
            </a:r>
            <a:r>
              <a:rPr sz="1200" b="1" i="1" spc="-70" dirty="0">
                <a:solidFill>
                  <a:srgbClr val="C00000"/>
                </a:solidFill>
                <a:latin typeface="Arial"/>
                <a:cs typeface="Arial"/>
              </a:rPr>
              <a:t>133 </a:t>
            </a:r>
            <a:r>
              <a:rPr sz="1200" b="1" i="1" spc="-80" dirty="0">
                <a:solidFill>
                  <a:srgbClr val="C00000"/>
                </a:solidFill>
                <a:latin typeface="DejaVu Serif"/>
                <a:cs typeface="DejaVu Serif"/>
              </a:rPr>
              <a:t>× </a:t>
            </a:r>
            <a:r>
              <a:rPr sz="1200" b="1" i="1" spc="-85" dirty="0">
                <a:solidFill>
                  <a:srgbClr val="C00000"/>
                </a:solidFill>
                <a:latin typeface="Arial"/>
                <a:cs typeface="Arial"/>
              </a:rPr>
              <a:t>74 </a:t>
            </a:r>
            <a:r>
              <a:rPr sz="1200" b="1" i="1" spc="204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1200" b="1" i="1" spc="-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70" dirty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i="1" spc="-70" dirty="0">
                <a:solidFill>
                  <a:srgbClr val="C00000"/>
                </a:solidFill>
                <a:latin typeface="Georgia"/>
                <a:cs typeface="Georgia"/>
              </a:rPr>
              <a:t>.</a:t>
            </a:r>
            <a:r>
              <a:rPr sz="1200" b="1" i="1" spc="-70" dirty="0">
                <a:solidFill>
                  <a:srgbClr val="C00000"/>
                </a:solidFill>
                <a:latin typeface="Arial"/>
                <a:cs typeface="Arial"/>
              </a:rPr>
              <a:t>842</a:t>
            </a:r>
            <a:endParaRPr sz="1200" b="1" i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spc="-50" dirty="0">
                <a:solidFill>
                  <a:srgbClr val="0070C0"/>
                </a:solidFill>
                <a:latin typeface="Arial"/>
                <a:cs typeface="Arial"/>
              </a:rPr>
              <a:t>(c)</a:t>
            </a:r>
            <a:r>
              <a:rPr sz="1200" spc="-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0</a:t>
            </a:r>
            <a:r>
              <a:rPr sz="1200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133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80" dirty="0">
                <a:latin typeface="DejaVu Serif"/>
                <a:cs typeface="DejaVu Serif"/>
              </a:rPr>
              <a:t>×</a:t>
            </a:r>
            <a:r>
              <a:rPr sz="1200" spc="-125" dirty="0">
                <a:latin typeface="DejaVu Serif"/>
                <a:cs typeface="DejaVu Serif"/>
              </a:rPr>
              <a:t> </a:t>
            </a:r>
            <a:r>
              <a:rPr sz="1200" spc="-40" dirty="0">
                <a:latin typeface="Arial"/>
                <a:cs typeface="Arial"/>
              </a:rPr>
              <a:t>(74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+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189)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34</a:t>
            </a:r>
            <a:r>
              <a:rPr sz="1200" spc="-70" dirty="0">
                <a:latin typeface="Georgia"/>
                <a:cs typeface="Georgia"/>
              </a:rPr>
              <a:t>.</a:t>
            </a:r>
            <a:r>
              <a:rPr sz="1200" spc="-70" dirty="0">
                <a:latin typeface="Arial"/>
                <a:cs typeface="Arial"/>
              </a:rPr>
              <a:t>979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spc="-50" dirty="0">
                <a:solidFill>
                  <a:srgbClr val="024F84"/>
                </a:solidFill>
                <a:latin typeface="Arial"/>
                <a:cs typeface="Arial"/>
              </a:rPr>
              <a:t>(d)</a:t>
            </a:r>
            <a:r>
              <a:rPr sz="1200" spc="-3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7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0"/>
              </a:spcBef>
            </a:pPr>
            <a:r>
              <a:rPr sz="1200" spc="-70" dirty="0">
                <a:solidFill>
                  <a:srgbClr val="024F84"/>
                </a:solidFill>
                <a:latin typeface="Arial"/>
                <a:cs typeface="Arial"/>
              </a:rPr>
              <a:t>(e) </a:t>
            </a:r>
            <a:r>
              <a:rPr sz="1200" spc="-85" dirty="0">
                <a:latin typeface="Arial"/>
                <a:cs typeface="Arial"/>
              </a:rPr>
              <a:t>7 </a:t>
            </a:r>
            <a:r>
              <a:rPr sz="1200" spc="204" dirty="0">
                <a:latin typeface="Arial"/>
                <a:cs typeface="Arial"/>
              </a:rPr>
              <a:t>+ </a:t>
            </a:r>
            <a:r>
              <a:rPr sz="1200" spc="-85" dirty="0">
                <a:latin typeface="Arial"/>
                <a:cs typeface="Arial"/>
              </a:rPr>
              <a:t>28 </a:t>
            </a:r>
            <a:r>
              <a:rPr sz="1200" spc="204" dirty="0">
                <a:latin typeface="Arial"/>
                <a:cs typeface="Arial"/>
              </a:rPr>
              <a:t>=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35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9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43050" y="1434870"/>
            <a:ext cx="762000" cy="1100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325569"/>
                <a:ext cx="4837239" cy="79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i="0" u="sng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Assuming Ho is true:</a:t>
                </a:r>
              </a:p>
              <a:p>
                <a14:m>
                  <m:oMath xmlns:m="http://schemas.openxmlformats.org/officeDocument/2006/math">
                    <m:r>
                      <a:rPr lang="en-US" sz="11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𝐞𝐱𝐩𝐞𝐜𝐭𝐞𝐝</m:t>
                    </m:r>
                    <m:r>
                      <a:rPr lang="en-US" sz="11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1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𝐧𝐮𝐦𝐛𝐞𝐫</m:t>
                    </m:r>
                    <m:r>
                      <a:rPr lang="en-US" sz="11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1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sz="11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1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survivals</m:t>
                    </m:r>
                    <m:r>
                      <a:rPr lang="en-US" sz="11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𝐬𝐮𝐜𝐜𝐞𝐬𝐬𝐞𝐬</m:t>
                        </m:r>
                      </m:e>
                    </m:d>
                  </m:oMath>
                </a14:m>
                <a:r>
                  <a:rPr lang="en-US" sz="1100" i="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males with sexual activity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1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𝑠𝑒𝑥</m:t>
                              </m:r>
                              <m:r>
                                <a:rPr lang="en-US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𝑝𝑟𝑒𝑠𝑒𝑛𝑡</m:t>
                              </m:r>
                            </m:sub>
                          </m:sSub>
                          <m:r>
                            <a:rPr lang="en-US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𝑠𝑢𝑟𝑣𝑖𝑣𝑒</m:t>
                          </m:r>
                        </m:sub>
                      </m:sSub>
                    </m:oMath>
                  </m:oMathPara>
                </a14:m>
                <a:endParaRPr lang="en-US" sz="110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1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1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𝑠𝑒𝑥</m:t>
                              </m:r>
                              <m:r>
                                <a:rPr lang="en-US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𝑝𝑟𝑒𝑠𝑒𝑛𝑡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sz="1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𝑝𝑜𝑜𝑙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25569"/>
                <a:ext cx="4837239" cy="795474"/>
              </a:xfrm>
              <a:prstGeom prst="rect">
                <a:avLst/>
              </a:prstGeom>
              <a:blipFill>
                <a:blip r:embed="rId3"/>
                <a:stretch>
                  <a:fillRect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442094" y="56901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13" name="object 4"/>
          <p:cNvSpPr/>
          <p:nvPr/>
        </p:nvSpPr>
        <p:spPr>
          <a:xfrm>
            <a:off x="2128362" y="1380178"/>
            <a:ext cx="2440271" cy="385771"/>
          </a:xfrm>
          <a:prstGeom prst="rect">
            <a:avLst/>
          </a:prstGeom>
          <a:blipFill>
            <a:blip r:embed="rId4" cstate="print"/>
            <a:srcRect/>
            <a:stretch>
              <a:fillRect t="-168198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/>
          <p:nvPr/>
        </p:nvSpPr>
        <p:spPr>
          <a:xfrm>
            <a:off x="2128361" y="1036123"/>
            <a:ext cx="2440271" cy="344055"/>
          </a:xfrm>
          <a:prstGeom prst="rect">
            <a:avLst/>
          </a:prstGeom>
          <a:blipFill>
            <a:blip r:embed="rId4" cstate="print"/>
            <a:srcRect/>
            <a:stretch>
              <a:fillRect t="1" b="-20071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On </a:t>
            </a:r>
            <a:r>
              <a:rPr spc="20" dirty="0"/>
              <a:t>the </a:t>
            </a:r>
            <a:r>
              <a:rPr spc="15" dirty="0"/>
              <a:t>perils </a:t>
            </a:r>
            <a:r>
              <a:rPr spc="30" dirty="0"/>
              <a:t>of </a:t>
            </a:r>
            <a:r>
              <a:rPr spc="15" dirty="0"/>
              <a:t>living dangerously </a:t>
            </a:r>
            <a:r>
              <a:rPr spc="10" dirty="0"/>
              <a:t>in </a:t>
            </a:r>
            <a:r>
              <a:rPr spc="20" dirty="0"/>
              <a:t>the </a:t>
            </a:r>
            <a:r>
              <a:rPr spc="10" dirty="0"/>
              <a:t>slasher </a:t>
            </a:r>
            <a:r>
              <a:rPr spc="15" dirty="0"/>
              <a:t>horror</a:t>
            </a:r>
            <a:r>
              <a:rPr spc="20" dirty="0"/>
              <a:t> </a:t>
            </a:r>
            <a:r>
              <a:rPr spc="30" dirty="0"/>
              <a:t>ﬁlm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6" y="357639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Creating a Randomization Distribution </a:t>
            </a:r>
            <a:r>
              <a:rPr lang="en-US" sz="2400" b="1" dirty="0" smtClean="0"/>
              <a:t>for the difference in </a:t>
            </a:r>
            <a:r>
              <a:rPr lang="en-US" sz="2400" b="1" dirty="0" smtClean="0">
                <a:solidFill>
                  <a:srgbClr val="00B0F0"/>
                </a:solidFill>
              </a:rPr>
              <a:t>male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92D050"/>
                </a:solidFill>
              </a:rPr>
              <a:t>survival rates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(sex vs. not sex).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bloody-disgusting.com/wp-content/uploads/2017/01/slashing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85967"/>
            <a:ext cx="1719396" cy="102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78948" y="3265029"/>
            <a:ext cx="230505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https://bloody-disgusting.com/editorials/3422854/slashing-back-revive-slasher-genre/</a:t>
            </a:r>
          </a:p>
        </p:txBody>
      </p:sp>
    </p:spTree>
    <p:extLst>
      <p:ext uri="{BB962C8B-B14F-4D97-AF65-F5344CB8AC3E}">
        <p14:creationId xmlns:p14="http://schemas.microsoft.com/office/powerpoint/2010/main" val="2753565550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12886" b="15575"/>
          <a:stretch/>
        </p:blipFill>
        <p:spPr>
          <a:xfrm>
            <a:off x="3017502" y="1363294"/>
            <a:ext cx="1521795" cy="67188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0463" y="57937"/>
            <a:ext cx="10623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Simulation</a:t>
            </a:r>
            <a:r>
              <a:rPr spc="-85" dirty="0"/>
              <a:t> </a:t>
            </a:r>
            <a:r>
              <a:rPr spc="-45" dirty="0"/>
              <a:t>setup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0682" y="3279140"/>
            <a:ext cx="819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70" dirty="0">
                <a:solidFill>
                  <a:srgbClr val="7F7F7F"/>
                </a:solidFill>
                <a:latin typeface="DejaVu Sans"/>
                <a:cs typeface="DejaVu Sans"/>
              </a:rPr>
              <a:t>8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11" y="-3348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🔮 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94335"/>
            <a:ext cx="338642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smtClean="0"/>
              <a:t>Write the </a:t>
            </a:r>
            <a:r>
              <a:rPr lang="en-US" sz="1100" u="sng" dirty="0" smtClean="0"/>
              <a:t>response variable </a:t>
            </a:r>
            <a:r>
              <a:rPr lang="en-US" sz="1100" dirty="0" smtClean="0"/>
              <a:t>values from the sample data on index cards</a:t>
            </a:r>
          </a:p>
          <a:p>
            <a:r>
              <a:rPr lang="en-US" sz="1050" i="1" dirty="0">
                <a:solidFill>
                  <a:srgbClr val="92D050"/>
                </a:solidFill>
              </a:rPr>
              <a:t>  </a:t>
            </a:r>
            <a:r>
              <a:rPr lang="en-US" sz="1050" i="1" dirty="0" smtClean="0">
                <a:solidFill>
                  <a:srgbClr val="92D050"/>
                </a:solidFill>
              </a:rPr>
              <a:t>     (</a:t>
            </a:r>
            <a:r>
              <a:rPr lang="en-US" sz="1050" i="1" u="sng" dirty="0" smtClean="0">
                <a:solidFill>
                  <a:srgbClr val="92D050"/>
                </a:solidFill>
              </a:rPr>
              <a:t>263</a:t>
            </a:r>
            <a:r>
              <a:rPr lang="en-US" sz="1050" i="1" dirty="0" smtClean="0">
                <a:solidFill>
                  <a:srgbClr val="92D050"/>
                </a:solidFill>
              </a:rPr>
              <a:t> </a:t>
            </a:r>
            <a:r>
              <a:rPr lang="en-US" sz="1050" i="1" dirty="0">
                <a:solidFill>
                  <a:srgbClr val="92D050"/>
                </a:solidFill>
              </a:rPr>
              <a:t>cards </a:t>
            </a:r>
            <a:r>
              <a:rPr lang="en-US" sz="1050" i="1" dirty="0" smtClean="0">
                <a:solidFill>
                  <a:srgbClr val="92D050"/>
                </a:solidFill>
              </a:rPr>
              <a:t>=total </a:t>
            </a:r>
            <a:r>
              <a:rPr lang="en-US" sz="1050" i="1" dirty="0">
                <a:solidFill>
                  <a:srgbClr val="92D050"/>
                </a:solidFill>
              </a:rPr>
              <a:t>number of </a:t>
            </a:r>
            <a:r>
              <a:rPr lang="en-US" sz="1050" i="1" dirty="0" smtClean="0">
                <a:solidFill>
                  <a:srgbClr val="92D050"/>
                </a:solidFill>
              </a:rPr>
              <a:t>male characters)</a:t>
            </a:r>
            <a:endParaRPr lang="en-US" sz="1050" i="1" dirty="0">
              <a:solidFill>
                <a:srgbClr val="92D050"/>
              </a:solidFill>
            </a:endParaRPr>
          </a:p>
          <a:p>
            <a:r>
              <a:rPr lang="en-US" sz="1050" i="1" dirty="0">
                <a:solidFill>
                  <a:srgbClr val="92D050"/>
                </a:solidFill>
              </a:rPr>
              <a:t>        </a:t>
            </a:r>
            <a:r>
              <a:rPr lang="en-US" sz="1050" i="1" u="sng" dirty="0" smtClean="0">
                <a:solidFill>
                  <a:srgbClr val="92D050"/>
                </a:solidFill>
              </a:rPr>
              <a:t>35</a:t>
            </a:r>
            <a:r>
              <a:rPr lang="en-US" sz="1050" i="1" dirty="0" smtClean="0">
                <a:solidFill>
                  <a:srgbClr val="92D050"/>
                </a:solidFill>
              </a:rPr>
              <a:t> say “survived”, </a:t>
            </a:r>
            <a:r>
              <a:rPr lang="en-US" sz="1050" i="1" u="sng" dirty="0" smtClean="0">
                <a:solidFill>
                  <a:srgbClr val="92D050"/>
                </a:solidFill>
              </a:rPr>
              <a:t>228</a:t>
            </a:r>
            <a:r>
              <a:rPr lang="en-US" sz="1050" i="1" dirty="0" smtClean="0">
                <a:solidFill>
                  <a:srgbClr val="92D050"/>
                </a:solidFill>
              </a:rPr>
              <a:t> </a:t>
            </a:r>
            <a:r>
              <a:rPr lang="en-US" sz="1050" i="1" dirty="0">
                <a:solidFill>
                  <a:srgbClr val="92D050"/>
                </a:solidFill>
              </a:rPr>
              <a:t>say </a:t>
            </a:r>
            <a:r>
              <a:rPr lang="en-US" sz="1050" i="1" dirty="0" smtClean="0">
                <a:solidFill>
                  <a:srgbClr val="92D050"/>
                </a:solidFill>
              </a:rPr>
              <a:t>“not survived”</a:t>
            </a:r>
            <a:endParaRPr lang="en-US" sz="1100" dirty="0" smtClean="0"/>
          </a:p>
          <a:p>
            <a:pPr marL="228600" indent="-228600">
              <a:buFont typeface="+mj-lt"/>
              <a:buAutoNum type="arabicPeriod" startAt="2"/>
            </a:pPr>
            <a:r>
              <a:rPr lang="en-US" sz="1100" dirty="0" smtClean="0"/>
              <a:t>Do the following many times: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Shuffle the index cards 7 times.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Deal the index cards into two groups: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>
                <a:solidFill>
                  <a:srgbClr val="C00000"/>
                </a:solidFill>
              </a:rPr>
              <a:t>“Sex Group” </a:t>
            </a:r>
            <a:r>
              <a:rPr lang="en-US" sz="1100" dirty="0" smtClean="0"/>
              <a:t>(# of cards = </a:t>
            </a:r>
            <a:r>
              <a:rPr lang="en-US" sz="1100" u="sng" dirty="0" smtClean="0">
                <a:solidFill>
                  <a:srgbClr val="C00000"/>
                </a:solidFill>
              </a:rPr>
              <a:t>74</a:t>
            </a:r>
            <a:r>
              <a:rPr lang="en-US" sz="1100" dirty="0" smtClean="0"/>
              <a:t>)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sz="1100" dirty="0" smtClean="0">
                <a:solidFill>
                  <a:srgbClr val="C00000"/>
                </a:solidFill>
              </a:rPr>
              <a:t>“No Sex Group” </a:t>
            </a:r>
            <a:r>
              <a:rPr lang="en-US" sz="1100" dirty="0"/>
              <a:t>(# of cards = </a:t>
            </a:r>
            <a:r>
              <a:rPr lang="en-US" sz="1100" u="sng" dirty="0" smtClean="0">
                <a:solidFill>
                  <a:srgbClr val="C00000"/>
                </a:solidFill>
              </a:rPr>
              <a:t>189</a:t>
            </a:r>
            <a:r>
              <a:rPr lang="en-US" sz="1100" dirty="0" smtClean="0"/>
              <a:t>)</a:t>
            </a:r>
          </a:p>
          <a:p>
            <a:pPr marL="1143000" lvl="2" indent="-228600">
              <a:buFont typeface="+mj-lt"/>
              <a:buAutoNum type="alphaLcParenR"/>
            </a:pPr>
            <a:endParaRPr lang="en-US" sz="1100" dirty="0" smtClean="0"/>
          </a:p>
          <a:p>
            <a:pPr marL="685800" lvl="1" indent="-228600">
              <a:buFont typeface="+mj-lt"/>
              <a:buAutoNum type="alphaLcParenR"/>
            </a:pPr>
            <a:r>
              <a:rPr lang="en-US" sz="1100" dirty="0" smtClean="0"/>
              <a:t>Note the difference in proportions of </a:t>
            </a:r>
            <a:r>
              <a:rPr lang="en-US" sz="1100" dirty="0" smtClean="0">
                <a:solidFill>
                  <a:srgbClr val="92D050"/>
                </a:solidFill>
              </a:rPr>
              <a:t>“survived” cards </a:t>
            </a:r>
            <a:r>
              <a:rPr lang="en-US" sz="1100" dirty="0" smtClean="0"/>
              <a:t>between the </a:t>
            </a:r>
            <a:r>
              <a:rPr lang="en-US" sz="1100" dirty="0" smtClean="0">
                <a:solidFill>
                  <a:srgbClr val="C00000"/>
                </a:solidFill>
              </a:rPr>
              <a:t>sex group </a:t>
            </a:r>
            <a:r>
              <a:rPr lang="en-US" sz="1100" dirty="0" smtClean="0"/>
              <a:t>and </a:t>
            </a:r>
            <a:r>
              <a:rPr lang="en-US" sz="1100" dirty="0" smtClean="0">
                <a:solidFill>
                  <a:srgbClr val="C00000"/>
                </a:solidFill>
              </a:rPr>
              <a:t>no sex group </a:t>
            </a:r>
            <a:r>
              <a:rPr lang="en-US" sz="1100" dirty="0" smtClean="0"/>
              <a:t>and plot this difference in a dot plot.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82423" y="238135"/>
            <a:ext cx="4522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Generating the Randomization </a:t>
            </a:r>
            <a:r>
              <a:rPr lang="en-US" sz="1600" b="1" dirty="0" smtClean="0"/>
              <a:t>Distribution (</a:t>
            </a:r>
            <a:r>
              <a:rPr lang="en-US" sz="1600" b="1" dirty="0"/>
              <a:t>two </a:t>
            </a:r>
            <a:r>
              <a:rPr lang="en-US" sz="1600" b="1" dirty="0" smtClean="0"/>
              <a:t>categorical variables).</a:t>
            </a:r>
            <a:endParaRPr lang="en-US" sz="16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2947194" y="1133998"/>
            <a:ext cx="1657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Randomization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959161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On </a:t>
            </a:r>
            <a:r>
              <a:rPr spc="20" dirty="0"/>
              <a:t>the </a:t>
            </a:r>
            <a:r>
              <a:rPr spc="15" dirty="0"/>
              <a:t>perils </a:t>
            </a:r>
            <a:r>
              <a:rPr spc="30" dirty="0"/>
              <a:t>of </a:t>
            </a:r>
            <a:r>
              <a:rPr spc="15" dirty="0"/>
              <a:t>living dangerously </a:t>
            </a:r>
            <a:r>
              <a:rPr spc="10" dirty="0"/>
              <a:t>in </a:t>
            </a:r>
            <a:r>
              <a:rPr spc="20" dirty="0"/>
              <a:t>the </a:t>
            </a:r>
            <a:r>
              <a:rPr spc="10" dirty="0"/>
              <a:t>slasher </a:t>
            </a:r>
            <a:r>
              <a:rPr spc="15" dirty="0"/>
              <a:t>horror</a:t>
            </a:r>
            <a:r>
              <a:rPr spc="20" dirty="0"/>
              <a:t> </a:t>
            </a:r>
            <a:r>
              <a:rPr spc="30" dirty="0"/>
              <a:t>ﬁlm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r>
              <a:rPr spc="-5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6" y="357639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Calculating the p-value </a:t>
            </a:r>
            <a:r>
              <a:rPr lang="en-US" sz="2400" b="1" dirty="0" smtClean="0">
                <a:solidFill>
                  <a:srgbClr val="00B0F0"/>
                </a:solidFill>
              </a:rPr>
              <a:t>(for male hypothesis test)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" name="Picture 2" descr="https://bloody-disgusting.com/wp-content/uploads/2017/01/slashing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85967"/>
            <a:ext cx="1719396" cy="102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78948" y="3265029"/>
            <a:ext cx="230505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https://bloody-disgusting.com/editorials/3422854/slashing-back-revive-slasher-genre/</a:t>
            </a:r>
          </a:p>
        </p:txBody>
      </p:sp>
    </p:spTree>
    <p:extLst>
      <p:ext uri="{BB962C8B-B14F-4D97-AF65-F5344CB8AC3E}">
        <p14:creationId xmlns:p14="http://schemas.microsoft.com/office/powerpoint/2010/main" val="2275318262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223895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Simulation</a:t>
            </a:r>
            <a:r>
              <a:rPr spc="-35" dirty="0"/>
              <a:t> </a:t>
            </a:r>
            <a:r>
              <a:rPr spc="20" dirty="0"/>
              <a:t>scheme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320991" y="423584"/>
                <a:ext cx="4289109" cy="696344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367665">
                  <a:spcBef>
                    <a:spcPts val="305"/>
                  </a:spcBef>
                  <a:buClr>
                    <a:srgbClr val="024F84"/>
                  </a:buClr>
                  <a:tabLst>
                    <a:tab pos="213995" algn="l"/>
                  </a:tabLst>
                </a:pPr>
                <a:r>
                  <a:rPr lang="en-US" sz="1050" spc="-3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P-value = </a:t>
                </a:r>
                <a:r>
                  <a:rPr lang="en-US" sz="1050" spc="-2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the </a:t>
                </a:r>
                <a:r>
                  <a:rPr lang="en-US" sz="1050" spc="-1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proportion of </a:t>
                </a:r>
                <a:r>
                  <a:rPr lang="en-US" sz="1050" spc="-3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simulations </a:t>
                </a:r>
                <a:r>
                  <a:rPr lang="en-US" sz="1050" spc="-3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105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ar-AE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𝑠𝑒𝑥</m:t>
                        </m:r>
                      </m:sub>
                    </m:sSub>
                    <m:r>
                      <a:rPr lang="ar-AE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105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ar-AE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</m:t>
                        </m:r>
                        <m:r>
                          <a:rPr lang="ar-AE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ar-AE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𝑠𝑒𝑥</m:t>
                        </m:r>
                      </m:sub>
                    </m:sSub>
                  </m:oMath>
                </a14:m>
                <a:r>
                  <a:rPr lang="en-US" sz="1050" spc="-4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is </a:t>
                </a:r>
                <a:r>
                  <a:rPr lang="en-US" sz="1050" spc="-1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at </a:t>
                </a:r>
                <a:r>
                  <a:rPr lang="en-US" sz="1050" spc="-3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least </a:t>
                </a:r>
                <a:r>
                  <a:rPr lang="en-US" sz="1050" spc="-4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as </a:t>
                </a:r>
                <a:r>
                  <a:rPr lang="en-US" sz="1050" spc="-3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different </a:t>
                </a:r>
                <a:r>
                  <a:rPr lang="en-US" sz="1050" spc="-2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from </a:t>
                </a:r>
                <a:r>
                  <a:rPr lang="en-US" sz="1050" spc="-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0 (null value) </a:t>
                </a:r>
                <a:r>
                  <a:rPr lang="en-US" sz="1050" spc="-4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as </a:t>
                </a:r>
                <a:r>
                  <a:rPr lang="en-US" sz="1050" spc="-2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the </a:t>
                </a:r>
                <a:r>
                  <a:rPr lang="en-US" sz="1050" spc="-2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observed </a:t>
                </a:r>
                <a:r>
                  <a:rPr lang="en-US" sz="1050" spc="-3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proportion difference (-5.3%)</a:t>
                </a:r>
                <a:r>
                  <a:rPr lang="en-US" sz="1050" spc="-1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.</a:t>
                </a:r>
                <a:endParaRPr lang="en-US" sz="1050" dirty="0" smtClean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pPr marL="213360" marR="367665" indent="-200660">
                  <a:lnSpc>
                    <a:spcPct val="100000"/>
                  </a:lnSpc>
                  <a:spcBef>
                    <a:spcPts val="305"/>
                  </a:spcBef>
                  <a:buClr>
                    <a:srgbClr val="024F84"/>
                  </a:buClr>
                  <a:buAutoNum type="arabicPeriod"/>
                  <a:tabLst>
                    <a:tab pos="213995" algn="l"/>
                  </a:tabLst>
                </a:pPr>
                <a:endParaRPr lang="en-US" sz="105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1" y="423584"/>
                <a:ext cx="4289109" cy="696344"/>
              </a:xfrm>
              <a:prstGeom prst="rect">
                <a:avLst/>
              </a:prstGeom>
              <a:blipFill>
                <a:blip r:embed="rId2"/>
                <a:stretch>
                  <a:fillRect l="-1707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2886" b="15575"/>
          <a:stretch/>
        </p:blipFill>
        <p:spPr>
          <a:xfrm>
            <a:off x="647223" y="1483975"/>
            <a:ext cx="3168739" cy="1399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7223" y="1255217"/>
            <a:ext cx="1657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Randomization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76406" y="3099395"/>
                <a:ext cx="103483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ar-AE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ar-AE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en-US" sz="10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ar-AE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</m:t>
                          </m:r>
                          <m:r>
                            <a:rPr 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ar-AE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</m:oMath>
                  </m:oMathPara>
                </a14:m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06" y="3099395"/>
                <a:ext cx="1034834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07271" y="2845479"/>
            <a:ext cx="1955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30572726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826" y="358775"/>
            <a:ext cx="422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Focus today</a:t>
            </a:r>
            <a:r>
              <a:rPr lang="en-US" b="1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</a:rPr>
              <a:t>Categorical</a:t>
            </a:r>
            <a:r>
              <a:rPr lang="en-US" sz="1600" dirty="0" smtClean="0">
                <a:solidFill>
                  <a:srgbClr val="7030A0"/>
                </a:solidFill>
              </a:rPr>
              <a:t> Response Variable (</a:t>
            </a:r>
            <a:r>
              <a:rPr lang="en-US" sz="1600" b="1" dirty="0" smtClean="0">
                <a:solidFill>
                  <a:srgbClr val="7030A0"/>
                </a:solidFill>
              </a:rPr>
              <a:t>2 levels</a:t>
            </a:r>
            <a:r>
              <a:rPr lang="en-US" sz="1600" dirty="0" smtClean="0">
                <a:solidFill>
                  <a:srgbClr val="7030A0"/>
                </a:solidFill>
              </a:rPr>
              <a:t>) </a:t>
            </a:r>
            <a:r>
              <a:rPr lang="en-US" sz="1600" dirty="0" smtClean="0"/>
              <a:t>and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Categorical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Explanatory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Variable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2 levels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963" y="29489"/>
            <a:ext cx="1258137" cy="6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223895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Simulation</a:t>
            </a:r>
            <a:r>
              <a:rPr spc="-35" dirty="0"/>
              <a:t> </a:t>
            </a:r>
            <a:r>
              <a:rPr spc="20" dirty="0"/>
              <a:t>scheme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320991" y="423584"/>
                <a:ext cx="4289109" cy="696344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367665">
                  <a:spcBef>
                    <a:spcPts val="305"/>
                  </a:spcBef>
                  <a:buClr>
                    <a:srgbClr val="024F84"/>
                  </a:buClr>
                  <a:tabLst>
                    <a:tab pos="213995" algn="l"/>
                  </a:tabLst>
                </a:pPr>
                <a:r>
                  <a:rPr lang="en-US" sz="1050" spc="-30" dirty="0" smtClean="0">
                    <a:solidFill>
                      <a:srgbClr val="FFCC00"/>
                    </a:solidFill>
                    <a:latin typeface="Arial"/>
                    <a:cs typeface="Arial"/>
                  </a:rPr>
                  <a:t>P-value</a:t>
                </a:r>
                <a:r>
                  <a:rPr lang="en-US" sz="1050" spc="-3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 = </a:t>
                </a:r>
                <a:r>
                  <a:rPr lang="en-US" sz="1050" spc="-2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the </a:t>
                </a:r>
                <a:r>
                  <a:rPr lang="en-US" sz="1050" u="sng" spc="-1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proportion</a:t>
                </a:r>
                <a:r>
                  <a:rPr lang="en-US" sz="1050" spc="-1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 of </a:t>
                </a:r>
                <a:r>
                  <a:rPr lang="en-US" sz="1050" spc="-3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simulations </a:t>
                </a:r>
                <a:r>
                  <a:rPr lang="en-US" sz="1050" spc="-3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105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ar-AE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𝑠𝑒𝑥</m:t>
                        </m:r>
                      </m:sub>
                    </m:sSub>
                    <m:r>
                      <a:rPr lang="ar-AE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105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ar-AE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</m:t>
                        </m:r>
                        <m:r>
                          <a:rPr lang="ar-AE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ar-AE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𝑠𝑒𝑥</m:t>
                        </m:r>
                      </m:sub>
                    </m:sSub>
                  </m:oMath>
                </a14:m>
                <a:r>
                  <a:rPr lang="en-US" sz="1050" spc="-4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is </a:t>
                </a:r>
                <a:r>
                  <a:rPr lang="en-US" sz="1050" spc="-1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at </a:t>
                </a:r>
                <a:r>
                  <a:rPr lang="en-US" sz="1050" spc="-3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least </a:t>
                </a:r>
                <a:r>
                  <a:rPr lang="en-US" sz="1050" spc="-4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as </a:t>
                </a:r>
                <a:r>
                  <a:rPr lang="en-US" sz="1050" spc="-3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different </a:t>
                </a:r>
                <a:r>
                  <a:rPr lang="en-US" sz="1050" spc="-2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from </a:t>
                </a:r>
                <a:r>
                  <a:rPr lang="en-US" sz="1050" spc="-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0 (null value) </a:t>
                </a:r>
                <a:r>
                  <a:rPr lang="en-US" sz="1050" spc="-4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as </a:t>
                </a:r>
                <a:r>
                  <a:rPr lang="en-US" sz="1050" spc="-2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the </a:t>
                </a:r>
                <a:r>
                  <a:rPr lang="en-US" sz="1050" spc="-25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observed </a:t>
                </a:r>
                <a:r>
                  <a:rPr lang="en-US" sz="1050" spc="-3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proportion difference (-5.3%)</a:t>
                </a:r>
                <a:r>
                  <a:rPr lang="en-US" sz="1050" spc="-1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.</a:t>
                </a:r>
                <a:endParaRPr lang="en-US" sz="1050" dirty="0" smtClean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pPr marL="213360" marR="367665" indent="-200660">
                  <a:lnSpc>
                    <a:spcPct val="100000"/>
                  </a:lnSpc>
                  <a:spcBef>
                    <a:spcPts val="305"/>
                  </a:spcBef>
                  <a:buClr>
                    <a:srgbClr val="024F84"/>
                  </a:buClr>
                  <a:buAutoNum type="arabicPeriod"/>
                  <a:tabLst>
                    <a:tab pos="213995" algn="l"/>
                  </a:tabLst>
                </a:pPr>
                <a:endParaRPr lang="en-US" sz="105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1" y="423584"/>
                <a:ext cx="4289109" cy="696344"/>
              </a:xfrm>
              <a:prstGeom prst="rect">
                <a:avLst/>
              </a:prstGeom>
              <a:blipFill>
                <a:blip r:embed="rId2"/>
                <a:stretch>
                  <a:fillRect l="-1707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2886" b="15575"/>
          <a:stretch/>
        </p:blipFill>
        <p:spPr>
          <a:xfrm>
            <a:off x="647223" y="1483975"/>
            <a:ext cx="3168739" cy="1399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7223" y="1255217"/>
            <a:ext cx="1657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Randomization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76406" y="3099395"/>
                <a:ext cx="103483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ar-AE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ar-AE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en-US" sz="10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ar-AE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𝑛𝑜</m:t>
                          </m:r>
                          <m:r>
                            <a:rPr 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ar-AE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</m:oMath>
                  </m:oMathPara>
                </a14:m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06" y="3099395"/>
                <a:ext cx="1034834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07271" y="2845479"/>
            <a:ext cx="1955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0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1522800" y="2845479"/>
            <a:ext cx="716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-5.3%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86050" y="2838789"/>
            <a:ext cx="716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5.3%</a:t>
            </a:r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49" y="1452225"/>
            <a:ext cx="31146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43876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83304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Simulate </a:t>
            </a:r>
            <a:r>
              <a:rPr spc="10" dirty="0"/>
              <a:t>in</a:t>
            </a:r>
            <a:r>
              <a:rPr spc="-55" dirty="0"/>
              <a:t> </a:t>
            </a:r>
            <a:r>
              <a:rPr spc="-15" dirty="0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253111" y="338455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524" y="34099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2416" y="34099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524" y="37896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2416" y="37896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524" y="46748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2416" y="46748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524" y="55600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3255" y="564134"/>
            <a:ext cx="38100" cy="6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2627" y="564134"/>
            <a:ext cx="38100" cy="6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2416" y="55600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524" y="64465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2416" y="64465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5524" y="73317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2416" y="73317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5524" y="82181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52416" y="82181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5524" y="91033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52416" y="91033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524" y="99885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52416" y="99885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5524" y="108750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52416" y="108750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5524" y="117602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52416" y="117602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524" y="126466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2416" y="126466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5524" y="135318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52416" y="135318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5524" y="144170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83336" y="352323"/>
            <a:ext cx="2767330" cy="1179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# read and subset data for</a:t>
            </a:r>
            <a:r>
              <a:rPr sz="600" spc="-5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males</a:t>
            </a:r>
            <a:endParaRPr sz="600" dirty="0">
              <a:latin typeface="Courier New"/>
              <a:cs typeface="Courier New"/>
            </a:endParaRPr>
          </a:p>
          <a:p>
            <a:pPr marL="12700" marR="5080">
              <a:lnSpc>
                <a:spcPts val="700"/>
              </a:lnSpc>
              <a:spcBef>
                <a:spcPts val="30"/>
              </a:spcBef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slasher &lt;- read.csv("https://stat.duke.edu/~mc301/data/slasher.csv")  slasher_m &lt;- slasher</a:t>
            </a:r>
            <a:r>
              <a:rPr sz="600" spc="2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600" spc="-60" dirty="0">
                <a:solidFill>
                  <a:srgbClr val="0000FF"/>
                </a:solidFill>
                <a:latin typeface="Courier New"/>
                <a:cs typeface="Courier New"/>
              </a:rPr>
              <a:t>&gt;</a:t>
            </a:r>
            <a:endParaRPr sz="600" dirty="0">
              <a:latin typeface="Courier New"/>
              <a:cs typeface="Courier New"/>
            </a:endParaRPr>
          </a:p>
          <a:p>
            <a:pPr marL="92710">
              <a:lnSpc>
                <a:spcPts val="675"/>
              </a:lnSpc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filter(gender ==</a:t>
            </a:r>
            <a:r>
              <a:rPr sz="600" spc="-5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"male")</a:t>
            </a:r>
            <a:endParaRPr sz="600" dirty="0">
              <a:latin typeface="Courier New"/>
              <a:cs typeface="Courier New"/>
            </a:endParaRPr>
          </a:p>
          <a:p>
            <a:pPr marL="12700" marR="206375">
              <a:lnSpc>
                <a:spcPts val="700"/>
              </a:lnSpc>
              <a:spcBef>
                <a:spcPts val="715"/>
              </a:spcBef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# load inference function  load(url("https://stat.duke.edu/~mc301/R/fun/inference.RData"))</a:t>
            </a:r>
            <a:endParaRPr sz="600" dirty="0">
              <a:latin typeface="Courier New"/>
              <a:cs typeface="Courier New"/>
            </a:endParaRPr>
          </a:p>
          <a:p>
            <a:pPr marL="12700">
              <a:lnSpc>
                <a:spcPts val="710"/>
              </a:lnSpc>
              <a:spcBef>
                <a:spcPts val="650"/>
              </a:spcBef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# run the hypothesis</a:t>
            </a:r>
            <a:r>
              <a:rPr sz="600" spc="-5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test</a:t>
            </a:r>
            <a:endParaRPr sz="600" dirty="0">
              <a:latin typeface="Courier New"/>
              <a:cs typeface="Courier New"/>
            </a:endParaRPr>
          </a:p>
          <a:p>
            <a:pPr marL="415290" marR="287020" indent="-403225">
              <a:lnSpc>
                <a:spcPts val="700"/>
              </a:lnSpc>
              <a:spcBef>
                <a:spcPts val="30"/>
              </a:spcBef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inference(y = outcome, x = sexual_activity, data = slasher_m,  success = "survival", statistic = "proportion",  type = "ht", null = 0, alternative = "twosided",  </a:t>
            </a:r>
            <a:r>
              <a:rPr sz="600" spc="-45" dirty="0">
                <a:solidFill>
                  <a:srgbClr val="C00000"/>
                </a:solidFill>
                <a:latin typeface="Courier New"/>
                <a:cs typeface="Courier New"/>
              </a:rPr>
              <a:t>method = "simulation", 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seed =</a:t>
            </a:r>
            <a:r>
              <a:rPr sz="600" spc="-5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66613)</a:t>
            </a:r>
            <a:endParaRPr sz="600" dirty="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52416" y="144170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5524" y="15303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52416" y="15303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3111" y="1570863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45043" y="-29574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🖳</a:t>
            </a:r>
          </a:p>
        </p:txBody>
      </p:sp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83304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Simulate </a:t>
            </a:r>
            <a:r>
              <a:rPr spc="10" dirty="0"/>
              <a:t>in</a:t>
            </a:r>
            <a:r>
              <a:rPr spc="-55" dirty="0"/>
              <a:t> </a:t>
            </a:r>
            <a:r>
              <a:rPr spc="-15" dirty="0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253111" y="338455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524" y="34099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2416" y="34099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524" y="37896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2416" y="37896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524" y="46748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2416" y="46748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524" y="55600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3255" y="564134"/>
            <a:ext cx="38100" cy="6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2627" y="564134"/>
            <a:ext cx="38100" cy="6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2416" y="55600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524" y="64465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2416" y="64465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5524" y="73317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2416" y="73317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5524" y="82181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52416" y="82181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5524" y="91033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52416" y="91033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524" y="99885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52416" y="99885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5524" y="108750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52416" y="108750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5524" y="117602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52416" y="117602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524" y="126466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2416" y="126466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5524" y="135318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52416" y="135318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5524" y="144170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83336" y="352323"/>
            <a:ext cx="2767330" cy="1179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# read and subset data for</a:t>
            </a:r>
            <a:r>
              <a:rPr sz="600" spc="-5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males</a:t>
            </a:r>
            <a:endParaRPr sz="600" dirty="0">
              <a:latin typeface="Courier New"/>
              <a:cs typeface="Courier New"/>
            </a:endParaRPr>
          </a:p>
          <a:p>
            <a:pPr marL="12700" marR="5080">
              <a:lnSpc>
                <a:spcPts val="700"/>
              </a:lnSpc>
              <a:spcBef>
                <a:spcPts val="30"/>
              </a:spcBef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slasher &lt;- read.csv("https://stat.duke.edu/~mc301/data/slasher.csv")  slasher_m &lt;- slasher</a:t>
            </a:r>
            <a:r>
              <a:rPr sz="600" spc="2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600" spc="-60" dirty="0">
                <a:solidFill>
                  <a:srgbClr val="0000FF"/>
                </a:solidFill>
                <a:latin typeface="Courier New"/>
                <a:cs typeface="Courier New"/>
              </a:rPr>
              <a:t>&gt;</a:t>
            </a:r>
            <a:endParaRPr sz="600" dirty="0">
              <a:latin typeface="Courier New"/>
              <a:cs typeface="Courier New"/>
            </a:endParaRPr>
          </a:p>
          <a:p>
            <a:pPr marL="92710">
              <a:lnSpc>
                <a:spcPts val="675"/>
              </a:lnSpc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filter(gender ==</a:t>
            </a:r>
            <a:r>
              <a:rPr sz="600" spc="-5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"male")</a:t>
            </a:r>
            <a:endParaRPr sz="600" dirty="0">
              <a:latin typeface="Courier New"/>
              <a:cs typeface="Courier New"/>
            </a:endParaRPr>
          </a:p>
          <a:p>
            <a:pPr marL="12700" marR="206375">
              <a:lnSpc>
                <a:spcPts val="700"/>
              </a:lnSpc>
              <a:spcBef>
                <a:spcPts val="715"/>
              </a:spcBef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# load inference function  load(url("https://stat.duke.edu/~mc301/R/fun/inference.RData"))</a:t>
            </a:r>
            <a:endParaRPr sz="600" dirty="0">
              <a:latin typeface="Courier New"/>
              <a:cs typeface="Courier New"/>
            </a:endParaRPr>
          </a:p>
          <a:p>
            <a:pPr marL="12700">
              <a:lnSpc>
                <a:spcPts val="710"/>
              </a:lnSpc>
              <a:spcBef>
                <a:spcPts val="650"/>
              </a:spcBef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# run the hypothesis</a:t>
            </a:r>
            <a:r>
              <a:rPr sz="600" spc="-5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test</a:t>
            </a:r>
            <a:endParaRPr sz="600" dirty="0">
              <a:latin typeface="Courier New"/>
              <a:cs typeface="Courier New"/>
            </a:endParaRPr>
          </a:p>
          <a:p>
            <a:pPr marL="415290" marR="287020" indent="-403225">
              <a:lnSpc>
                <a:spcPts val="700"/>
              </a:lnSpc>
              <a:spcBef>
                <a:spcPts val="30"/>
              </a:spcBef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inference(y = outcome, x = sexual_activity, data = slasher_m,  success = "survival", statistic = "proportion",  type = "ht", null = 0, alternative = "twosided",  </a:t>
            </a:r>
            <a:r>
              <a:rPr sz="600" b="1" u="sng" spc="-45" dirty="0">
                <a:solidFill>
                  <a:srgbClr val="C00000"/>
                </a:solidFill>
                <a:latin typeface="Courier New"/>
                <a:cs typeface="Courier New"/>
              </a:rPr>
              <a:t>method = "simulation", 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seed =</a:t>
            </a:r>
            <a:r>
              <a:rPr sz="600" spc="-5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66613)</a:t>
            </a:r>
            <a:endParaRPr sz="600" dirty="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52416" y="144170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5524" y="15303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52416" y="15303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3111" y="1570863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5524" y="1613789"/>
            <a:ext cx="4097020" cy="570669"/>
          </a:xfrm>
          <a:prstGeom prst="rect">
            <a:avLst/>
          </a:prstGeom>
          <a:ln w="5054">
            <a:solidFill>
              <a:srgbClr val="7F7F7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40005" marR="541020">
              <a:lnSpc>
                <a:spcPts val="700"/>
              </a:lnSpc>
              <a:spcBef>
                <a:spcPts val="245"/>
              </a:spcBef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Response variable: categorical (2 levels), Explanatory variable: categorical (2 levels)  n_absent = 189, p_hat_absent =</a:t>
            </a:r>
            <a:r>
              <a:rPr sz="600" spc="-5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0.1481</a:t>
            </a:r>
            <a:endParaRPr sz="600" dirty="0">
              <a:latin typeface="Courier New"/>
              <a:cs typeface="Courier New"/>
            </a:endParaRPr>
          </a:p>
          <a:p>
            <a:pPr marL="40005">
              <a:lnSpc>
                <a:spcPts val="665"/>
              </a:lnSpc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n_absent = 74, p_hat_absent =</a:t>
            </a:r>
            <a:r>
              <a:rPr sz="600" spc="-5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0.0946</a:t>
            </a:r>
            <a:endParaRPr sz="600" dirty="0">
              <a:latin typeface="Courier New"/>
              <a:cs typeface="Courier New"/>
            </a:endParaRPr>
          </a:p>
          <a:p>
            <a:pPr marL="40005" marR="3081020" algn="just">
              <a:lnSpc>
                <a:spcPts val="700"/>
              </a:lnSpc>
              <a:spcBef>
                <a:spcPts val="30"/>
              </a:spcBef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H0: </a:t>
            </a:r>
            <a:r>
              <a:rPr sz="600" spc="-45" dirty="0" err="1" smtClean="0">
                <a:solidFill>
                  <a:srgbClr val="7F7F7F"/>
                </a:solidFill>
                <a:latin typeface="Courier New"/>
                <a:cs typeface="Courier New"/>
              </a:rPr>
              <a:t>p_</a:t>
            </a:r>
            <a:r>
              <a:rPr lang="en-US" sz="600" spc="-45" dirty="0" err="1" smtClean="0">
                <a:solidFill>
                  <a:srgbClr val="7F7F7F"/>
                </a:solidFill>
                <a:latin typeface="Courier New"/>
                <a:cs typeface="Courier New"/>
              </a:rPr>
              <a:t>pres</a:t>
            </a:r>
            <a:r>
              <a:rPr sz="600" spc="-45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= p_absent  HA: </a:t>
            </a:r>
            <a:r>
              <a:rPr sz="600" spc="-45" dirty="0" err="1" smtClean="0">
                <a:solidFill>
                  <a:srgbClr val="7F7F7F"/>
                </a:solidFill>
                <a:latin typeface="Courier New"/>
                <a:cs typeface="Courier New"/>
              </a:rPr>
              <a:t>p_</a:t>
            </a:r>
            <a:r>
              <a:rPr lang="en-US" sz="600" spc="-45" dirty="0" err="1" smtClean="0">
                <a:solidFill>
                  <a:srgbClr val="7F7F7F"/>
                </a:solidFill>
                <a:latin typeface="Courier New"/>
                <a:cs typeface="Courier New"/>
              </a:rPr>
              <a:t>pres</a:t>
            </a:r>
            <a:r>
              <a:rPr sz="600" spc="-45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!=</a:t>
            </a:r>
            <a:r>
              <a:rPr sz="600" spc="-9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p_absent  </a:t>
            </a:r>
            <a:r>
              <a:rPr sz="800" b="1" spc="-45" dirty="0">
                <a:solidFill>
                  <a:srgbClr val="C00000"/>
                </a:solidFill>
                <a:latin typeface="Courier New"/>
                <a:cs typeface="Courier New"/>
              </a:rPr>
              <a:t>p_value =</a:t>
            </a: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sz="800" b="1" spc="-45" dirty="0">
                <a:solidFill>
                  <a:srgbClr val="C00000"/>
                </a:solidFill>
                <a:latin typeface="Courier New"/>
                <a:cs typeface="Courier New"/>
              </a:rPr>
              <a:t>0.3465</a:t>
            </a:r>
            <a:endParaRPr sz="800" b="1" dirty="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84956" y="2365870"/>
            <a:ext cx="2861450" cy="1090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"/>
          <p:cNvSpPr/>
          <p:nvPr/>
        </p:nvSpPr>
        <p:spPr>
          <a:xfrm>
            <a:off x="255524" y="34099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-57150" y="-33826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🔍 ✋ 👫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45043" y="-29574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🖳</a:t>
            </a:r>
          </a:p>
        </p:txBody>
      </p:sp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912" y="1019175"/>
            <a:ext cx="4222115" cy="250825"/>
          </a:xfrm>
          <a:prstGeom prst="rect">
            <a:avLst/>
          </a:prstGeom>
          <a:solidFill>
            <a:srgbClr val="007784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exercise: </a:t>
            </a:r>
            <a:r>
              <a:rPr sz="1050" spc="40" dirty="0">
                <a:solidFill>
                  <a:srgbClr val="FFFFFF"/>
                </a:solidFill>
                <a:latin typeface="Arial"/>
                <a:cs typeface="Arial"/>
              </a:rPr>
              <a:t>App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5.2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1269492"/>
            <a:ext cx="4222115" cy="245745"/>
          </a:xfrm>
          <a:prstGeom prst="rect">
            <a:avLst/>
          </a:prstGeom>
          <a:solidFill>
            <a:srgbClr val="D6E9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44"/>
              </a:spcBef>
            </a:pPr>
            <a:r>
              <a:rPr sz="1200" spc="-50" dirty="0">
                <a:latin typeface="Arial"/>
                <a:cs typeface="Arial"/>
              </a:rPr>
              <a:t>See </a:t>
            </a:r>
            <a:r>
              <a:rPr sz="1200" spc="-20" dirty="0">
                <a:latin typeface="Arial"/>
                <a:cs typeface="Arial"/>
              </a:rPr>
              <a:t>course website for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details.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Picture 2" descr="https://bloody-disgusting.com/wp-content/uploads/2017/01/slashing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54175"/>
            <a:ext cx="2078990" cy="12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23676" y="2956634"/>
            <a:ext cx="2787128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https://bloody-disgusting.com/editorials/3422854/slashing-back-revive-slasher-genre/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912" y="-238833"/>
            <a:ext cx="43638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“If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If you are a </a:t>
            </a:r>
            <a:r>
              <a:rPr lang="en-US" dirty="0" smtClean="0">
                <a:solidFill>
                  <a:srgbClr val="00B0F0"/>
                </a:solidFill>
              </a:rPr>
              <a:t>female</a:t>
            </a:r>
            <a:r>
              <a:rPr lang="en-US" dirty="0"/>
              <a:t>, is there an relationship between </a:t>
            </a:r>
            <a:r>
              <a:rPr lang="en-US" dirty="0">
                <a:solidFill>
                  <a:srgbClr val="C00000"/>
                </a:solidFill>
              </a:rPr>
              <a:t>having sex in a slasher film </a:t>
            </a:r>
            <a:r>
              <a:rPr lang="en-US" dirty="0"/>
              <a:t>and </a:t>
            </a:r>
            <a:r>
              <a:rPr lang="en-US" dirty="0">
                <a:solidFill>
                  <a:schemeClr val="accent3"/>
                </a:solidFill>
              </a:rPr>
              <a:t>surviving</a:t>
            </a:r>
            <a:r>
              <a:rPr lang="en-US" dirty="0"/>
              <a:t>?”</a:t>
            </a:r>
          </a:p>
          <a:p>
            <a:endParaRPr lang="en-US" b="1" dirty="0"/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6917" y="57937"/>
            <a:ext cx="14859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Summary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1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677" y="1150886"/>
            <a:ext cx="3133090" cy="6896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400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80" dirty="0">
                <a:latin typeface="Arial"/>
                <a:cs typeface="Arial"/>
              </a:rPr>
              <a:t>CLT </a:t>
            </a:r>
            <a:r>
              <a:rPr sz="1200" spc="-35" dirty="0">
                <a:latin typeface="Arial"/>
                <a:cs typeface="Arial"/>
              </a:rPr>
              <a:t>also </a:t>
            </a:r>
            <a:r>
              <a:rPr sz="1200" spc="-20" dirty="0">
                <a:latin typeface="Arial"/>
                <a:cs typeface="Arial"/>
              </a:rPr>
              <a:t>describes the </a:t>
            </a:r>
            <a:r>
              <a:rPr sz="1200" spc="-15" dirty="0">
                <a:latin typeface="Arial"/>
                <a:cs typeface="Arial"/>
              </a:rPr>
              <a:t>distribution of </a:t>
            </a:r>
            <a:r>
              <a:rPr sz="1200" i="1" spc="-130" dirty="0">
                <a:latin typeface="Times New Roman"/>
                <a:cs typeface="Times New Roman"/>
              </a:rPr>
              <a:t>p</a:t>
            </a:r>
            <a:r>
              <a:rPr sz="1200" spc="-130" dirty="0">
                <a:latin typeface="Arial"/>
                <a:cs typeface="Arial"/>
              </a:rPr>
              <a:t>ˆ</a:t>
            </a:r>
            <a:r>
              <a:rPr sz="1200" spc="-195" baseline="-13888" dirty="0">
                <a:latin typeface="Times New Roman"/>
                <a:cs typeface="Times New Roman"/>
              </a:rPr>
              <a:t>1 </a:t>
            </a:r>
            <a:r>
              <a:rPr sz="1200" spc="-80" dirty="0">
                <a:latin typeface="DejaVu Serif"/>
                <a:cs typeface="DejaVu Serif"/>
              </a:rPr>
              <a:t>−</a:t>
            </a:r>
            <a:r>
              <a:rPr sz="1200" spc="-35" dirty="0">
                <a:latin typeface="DejaVu Serif"/>
                <a:cs typeface="DejaVu Serif"/>
              </a:rPr>
              <a:t> </a:t>
            </a:r>
            <a:r>
              <a:rPr sz="1200" i="1" spc="-130" dirty="0">
                <a:latin typeface="Times New Roman"/>
                <a:cs typeface="Times New Roman"/>
              </a:rPr>
              <a:t>p</a:t>
            </a:r>
            <a:r>
              <a:rPr sz="1200" spc="-130" dirty="0">
                <a:latin typeface="Arial"/>
                <a:cs typeface="Arial"/>
              </a:rPr>
              <a:t>ˆ</a:t>
            </a:r>
            <a:r>
              <a:rPr sz="1200" spc="-195" baseline="-13888" dirty="0">
                <a:latin typeface="Times New Roman"/>
                <a:cs typeface="Times New Roman"/>
              </a:rPr>
              <a:t>2</a:t>
            </a:r>
            <a:endParaRPr sz="1200" baseline="-13888">
              <a:latin typeface="Times New Roman"/>
              <a:cs typeface="Times New Roman"/>
            </a:endParaRPr>
          </a:p>
          <a:p>
            <a:pPr marL="213360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45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HT </a:t>
            </a:r>
            <a:r>
              <a:rPr sz="1200" spc="-35" dirty="0">
                <a:latin typeface="Arial"/>
                <a:cs typeface="Arial"/>
              </a:rPr>
              <a:t>where </a:t>
            </a:r>
            <a:r>
              <a:rPr sz="1200" i="1" spc="10" dirty="0">
                <a:latin typeface="Times New Roman"/>
                <a:cs typeface="Times New Roman"/>
              </a:rPr>
              <a:t>H</a:t>
            </a:r>
            <a:r>
              <a:rPr sz="1200" spc="15" baseline="-13888" dirty="0">
                <a:latin typeface="Times New Roman"/>
                <a:cs typeface="Times New Roman"/>
              </a:rPr>
              <a:t>0 </a:t>
            </a:r>
            <a:r>
              <a:rPr sz="1200" spc="-10" dirty="0">
                <a:latin typeface="Arial"/>
                <a:cs typeface="Arial"/>
              </a:rPr>
              <a:t>: </a:t>
            </a:r>
            <a:r>
              <a:rPr sz="1200" i="1" spc="10" dirty="0">
                <a:latin typeface="Times New Roman"/>
                <a:cs typeface="Times New Roman"/>
              </a:rPr>
              <a:t>p</a:t>
            </a:r>
            <a:r>
              <a:rPr sz="1200" spc="15" baseline="-13888" dirty="0">
                <a:latin typeface="Times New Roman"/>
                <a:cs typeface="Times New Roman"/>
              </a:rPr>
              <a:t>1 </a:t>
            </a:r>
            <a:r>
              <a:rPr sz="1200" spc="204" dirty="0">
                <a:latin typeface="Arial"/>
                <a:cs typeface="Arial"/>
              </a:rPr>
              <a:t>= </a:t>
            </a:r>
            <a:r>
              <a:rPr sz="1200" i="1" spc="20" dirty="0">
                <a:latin typeface="Times New Roman"/>
                <a:cs typeface="Times New Roman"/>
              </a:rPr>
              <a:t>p</a:t>
            </a:r>
            <a:r>
              <a:rPr sz="1200" spc="30" baseline="-13888" dirty="0">
                <a:latin typeface="Times New Roman"/>
                <a:cs typeface="Times New Roman"/>
              </a:rPr>
              <a:t>2</a:t>
            </a:r>
            <a:r>
              <a:rPr sz="1200" spc="20" dirty="0">
                <a:latin typeface="Arial"/>
                <a:cs typeface="Arial"/>
              </a:rPr>
              <a:t>,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pool!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When </a:t>
            </a:r>
            <a:r>
              <a:rPr sz="1200" spc="-35" dirty="0">
                <a:latin typeface="Arial"/>
                <a:cs typeface="Arial"/>
              </a:rPr>
              <a:t>S-F fails,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simulate!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2488" y="3279140"/>
            <a:ext cx="13779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26" y="358775"/>
                <a:ext cx="42264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/>
                  <a:t>Focus today</a:t>
                </a:r>
                <a:r>
                  <a:rPr lang="en-US" b="1" dirty="0" smtClean="0"/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rgbClr val="7030A0"/>
                    </a:solidFill>
                  </a:rPr>
                  <a:t>Categorical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 Response Variable (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2 levels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) </a:t>
                </a:r>
                <a:r>
                  <a:rPr lang="en-US" sz="1600" dirty="0" smtClean="0"/>
                  <a:t>and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Categorical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Explanatory </a:t>
                </a: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Variable (</a:t>
                </a: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2 levels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u="sng" dirty="0" smtClean="0"/>
                  <a:t>Population Parameter</a:t>
                </a:r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rgbClr val="7030A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/>
                  <a:t>=</a:t>
                </a:r>
                <a:r>
                  <a:rPr lang="en-US" sz="1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 smtClean="0"/>
                  <a:t>proportion of </a:t>
                </a:r>
                <a:r>
                  <a:rPr lang="en-US" sz="1200" dirty="0" smtClean="0">
                    <a:solidFill>
                      <a:srgbClr val="7030A0"/>
                    </a:solidFill>
                  </a:rPr>
                  <a:t>“successes” </a:t>
                </a:r>
                <a:r>
                  <a:rPr lang="en-US" sz="1200" dirty="0" smtClean="0"/>
                  <a:t>in </a:t>
                </a:r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group 1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=</a:t>
                </a:r>
                <a:r>
                  <a:rPr lang="en-US" sz="1200" dirty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/>
                  <a:t>proportion of </a:t>
                </a:r>
                <a:r>
                  <a:rPr lang="en-US" sz="1200" dirty="0">
                    <a:solidFill>
                      <a:srgbClr val="7030A0"/>
                    </a:solidFill>
                  </a:rPr>
                  <a:t>“successes” </a:t>
                </a:r>
                <a:r>
                  <a:rPr lang="en-US" sz="1200" dirty="0"/>
                  <a:t>in </a:t>
                </a:r>
                <a:r>
                  <a:rPr lang="en-US" sz="1200" dirty="0">
                    <a:solidFill>
                      <a:schemeClr val="accent6">
                        <a:lumMod val="75000"/>
                      </a:schemeClr>
                    </a:solidFill>
                  </a:rPr>
                  <a:t>group </a:t>
                </a:r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6" y="358775"/>
                <a:ext cx="4226424" cy="1754326"/>
              </a:xfrm>
              <a:prstGeom prst="rect">
                <a:avLst/>
              </a:prstGeom>
              <a:blipFill>
                <a:blip r:embed="rId2"/>
                <a:stretch>
                  <a:fillRect l="-129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963" y="29489"/>
            <a:ext cx="1258137" cy="6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26" y="358775"/>
                <a:ext cx="42264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/>
                  <a:t>Focus today</a:t>
                </a:r>
                <a:r>
                  <a:rPr lang="en-US" b="1" dirty="0" smtClean="0"/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rgbClr val="7030A0"/>
                    </a:solidFill>
                  </a:rPr>
                  <a:t>Categorical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 Response Variable (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2 levels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) </a:t>
                </a:r>
                <a:r>
                  <a:rPr lang="en-US" sz="1600" dirty="0" smtClean="0"/>
                  <a:t>and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Categorical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Explanatory </a:t>
                </a: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Variable (</a:t>
                </a: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2 levels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u="sng" dirty="0" smtClean="0"/>
                  <a:t>Population Parameter</a:t>
                </a:r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rgbClr val="7030A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=</a:t>
                </a:r>
                <a:r>
                  <a:rPr lang="en-US" sz="1200" dirty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/>
                  <a:t>proportion of </a:t>
                </a:r>
                <a:r>
                  <a:rPr lang="en-US" sz="1200" dirty="0">
                    <a:solidFill>
                      <a:schemeClr val="accent6">
                        <a:lumMod val="75000"/>
                      </a:schemeClr>
                    </a:solidFill>
                  </a:rPr>
                  <a:t>males</a:t>
                </a:r>
                <a:r>
                  <a:rPr lang="en-US" sz="1200" dirty="0">
                    <a:solidFill>
                      <a:srgbClr val="7030A0"/>
                    </a:solidFill>
                  </a:rPr>
                  <a:t> that answered yes.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=</a:t>
                </a:r>
                <a:r>
                  <a:rPr lang="en-US" sz="1200" dirty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/>
                  <a:t>proportion of </a:t>
                </a:r>
                <a:r>
                  <a:rPr lang="en-US" sz="1200" dirty="0">
                    <a:solidFill>
                      <a:schemeClr val="accent6">
                        <a:lumMod val="75000"/>
                      </a:schemeClr>
                    </a:solidFill>
                  </a:rPr>
                  <a:t>females</a:t>
                </a:r>
                <a:r>
                  <a:rPr lang="en-US" sz="1200" dirty="0">
                    <a:solidFill>
                      <a:srgbClr val="7030A0"/>
                    </a:solidFill>
                  </a:rPr>
                  <a:t> that answered yes.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6" y="358775"/>
                <a:ext cx="4226424" cy="1754326"/>
              </a:xfrm>
              <a:prstGeom prst="rect">
                <a:avLst/>
              </a:prstGeom>
              <a:blipFill>
                <a:blip r:embed="rId2"/>
                <a:stretch>
                  <a:fillRect l="-129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963" y="29489"/>
            <a:ext cx="1258137" cy="65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26" y="1425575"/>
            <a:ext cx="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For example…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40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26" y="358775"/>
                <a:ext cx="42264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/>
                  <a:t>Focus today</a:t>
                </a:r>
                <a:r>
                  <a:rPr lang="en-US" b="1" dirty="0" smtClean="0"/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rgbClr val="7030A0"/>
                    </a:solidFill>
                  </a:rPr>
                  <a:t>Categorical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 Response Variable (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2 levels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) </a:t>
                </a:r>
                <a:r>
                  <a:rPr lang="en-US" sz="1600" dirty="0" smtClean="0"/>
                  <a:t>and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Categorical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Explanatory </a:t>
                </a: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Variable (</a:t>
                </a: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2 levels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u="sng" dirty="0" smtClean="0"/>
                  <a:t>Population Parameter</a:t>
                </a:r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rgbClr val="7030A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/>
                  <a:t>=</a:t>
                </a:r>
                <a:r>
                  <a:rPr lang="en-US" sz="1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 smtClean="0"/>
                  <a:t>proportion of </a:t>
                </a:r>
                <a:r>
                  <a:rPr lang="en-US" sz="1200" dirty="0" smtClean="0">
                    <a:solidFill>
                      <a:srgbClr val="7030A0"/>
                    </a:solidFill>
                  </a:rPr>
                  <a:t>“successes” </a:t>
                </a:r>
                <a:r>
                  <a:rPr lang="en-US" sz="1200" dirty="0" smtClean="0"/>
                  <a:t>in </a:t>
                </a:r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group 1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=</a:t>
                </a:r>
                <a:r>
                  <a:rPr lang="en-US" sz="1200" dirty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/>
                  <a:t>proportion of </a:t>
                </a:r>
                <a:r>
                  <a:rPr lang="en-US" sz="1200" dirty="0">
                    <a:solidFill>
                      <a:srgbClr val="7030A0"/>
                    </a:solidFill>
                  </a:rPr>
                  <a:t>“successes” </a:t>
                </a:r>
                <a:r>
                  <a:rPr lang="en-US" sz="1200" dirty="0"/>
                  <a:t>in </a:t>
                </a:r>
                <a:r>
                  <a:rPr lang="en-US" sz="1200" dirty="0">
                    <a:solidFill>
                      <a:schemeClr val="accent6">
                        <a:lumMod val="75000"/>
                      </a:schemeClr>
                    </a:solidFill>
                  </a:rPr>
                  <a:t>group </a:t>
                </a:r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6" y="358775"/>
                <a:ext cx="4226424" cy="1754326"/>
              </a:xfrm>
              <a:prstGeom prst="rect">
                <a:avLst/>
              </a:prstGeom>
              <a:blipFill>
                <a:blip r:embed="rId2"/>
                <a:stretch>
                  <a:fillRect l="-129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963" y="29489"/>
            <a:ext cx="1258137" cy="65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853" y="2393450"/>
            <a:ext cx="430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F0"/>
                </a:solidFill>
              </a:rPr>
              <a:t>Construct </a:t>
            </a:r>
            <a:r>
              <a:rPr lang="en-US" sz="1200" u="sng" dirty="0" smtClean="0">
                <a:solidFill>
                  <a:srgbClr val="00B0F0"/>
                </a:solidFill>
              </a:rPr>
              <a:t>confidence intervals </a:t>
            </a:r>
            <a:r>
              <a:rPr lang="en-US" sz="1200" dirty="0" smtClean="0">
                <a:solidFill>
                  <a:srgbClr val="00B0F0"/>
                </a:solidFill>
              </a:rPr>
              <a:t>and </a:t>
            </a:r>
            <a:r>
              <a:rPr lang="en-US" sz="1200" u="sng" dirty="0" smtClean="0">
                <a:solidFill>
                  <a:srgbClr val="00B0F0"/>
                </a:solidFill>
              </a:rPr>
              <a:t>hypothesis tests </a:t>
            </a:r>
            <a:r>
              <a:rPr lang="en-US" sz="1200" dirty="0" smtClean="0">
                <a:solidFill>
                  <a:srgbClr val="00B0F0"/>
                </a:solidFill>
              </a:rPr>
              <a:t>using </a:t>
            </a:r>
            <a:r>
              <a:rPr lang="en-US" sz="1200" b="1" dirty="0" smtClean="0">
                <a:solidFill>
                  <a:srgbClr val="00B0F0"/>
                </a:solidFill>
              </a:rPr>
              <a:t>Central Limit Theorem methods</a:t>
            </a:r>
            <a:r>
              <a:rPr lang="en-US" sz="1200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92D050"/>
                </a:solidFill>
              </a:rPr>
              <a:t>Conduct a </a:t>
            </a:r>
            <a:r>
              <a:rPr lang="en-US" sz="1200" u="sng" dirty="0" smtClean="0">
                <a:solidFill>
                  <a:srgbClr val="92D050"/>
                </a:solidFill>
              </a:rPr>
              <a:t>hypothesis test </a:t>
            </a:r>
            <a:r>
              <a:rPr lang="en-US" sz="1200" dirty="0" smtClean="0">
                <a:solidFill>
                  <a:srgbClr val="92D050"/>
                </a:solidFill>
              </a:rPr>
              <a:t>for </a:t>
            </a:r>
            <a:r>
              <a:rPr lang="en-US" sz="1200" i="1" dirty="0" smtClean="0">
                <a:solidFill>
                  <a:srgbClr val="92D050"/>
                </a:solidFill>
              </a:rPr>
              <a:t>p</a:t>
            </a:r>
            <a:r>
              <a:rPr lang="en-US" sz="1200" dirty="0" smtClean="0">
                <a:solidFill>
                  <a:srgbClr val="92D050"/>
                </a:solidFill>
              </a:rPr>
              <a:t> with </a:t>
            </a:r>
            <a:r>
              <a:rPr lang="en-US" sz="1200" b="1" dirty="0" smtClean="0">
                <a:solidFill>
                  <a:srgbClr val="92D050"/>
                </a:solidFill>
              </a:rPr>
              <a:t>randomization testing</a:t>
            </a:r>
            <a:r>
              <a:rPr lang="en-US" sz="1200" dirty="0" smtClean="0">
                <a:solidFill>
                  <a:srgbClr val="92D05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00000"/>
                </a:solidFill>
              </a:rPr>
              <a:t>Create a </a:t>
            </a:r>
            <a:r>
              <a:rPr lang="en-US" sz="1200" u="sng" dirty="0" smtClean="0">
                <a:solidFill>
                  <a:srgbClr val="C00000"/>
                </a:solidFill>
              </a:rPr>
              <a:t>confidence interval </a:t>
            </a:r>
            <a:r>
              <a:rPr lang="en-US" sz="1200" dirty="0" smtClean="0">
                <a:solidFill>
                  <a:srgbClr val="C00000"/>
                </a:solidFill>
              </a:rPr>
              <a:t>for </a:t>
            </a:r>
            <a:r>
              <a:rPr lang="en-US" sz="1200" i="1" dirty="0" smtClean="0">
                <a:solidFill>
                  <a:srgbClr val="C00000"/>
                </a:solidFill>
              </a:rPr>
              <a:t>p </a:t>
            </a:r>
            <a:r>
              <a:rPr lang="en-US" sz="1200" dirty="0" smtClean="0">
                <a:solidFill>
                  <a:srgbClr val="C00000"/>
                </a:solidFill>
              </a:rPr>
              <a:t>with </a:t>
            </a:r>
            <a:r>
              <a:rPr lang="en-US" sz="1200" b="1" dirty="0" smtClean="0">
                <a:solidFill>
                  <a:srgbClr val="C00000"/>
                </a:solidFill>
              </a:rPr>
              <a:t>bootstrapping</a:t>
            </a:r>
            <a:r>
              <a:rPr lang="en-US" sz="1200" dirty="0" smtClean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4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26" y="358775"/>
                <a:ext cx="42264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/>
                  <a:t>Focus today</a:t>
                </a:r>
                <a:r>
                  <a:rPr lang="en-US" b="1" dirty="0" smtClean="0"/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rgbClr val="7030A0"/>
                    </a:solidFill>
                  </a:rPr>
                  <a:t>Categorical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 Response Variable (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2 levels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) </a:t>
                </a:r>
                <a:r>
                  <a:rPr lang="en-US" sz="1600" dirty="0" smtClean="0"/>
                  <a:t>and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Categorical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Explanatory </a:t>
                </a: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</a:rPr>
                  <a:t>Variable (</a:t>
                </a:r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2 levels</a:t>
                </a:r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u="sng" dirty="0" smtClean="0"/>
                  <a:t>Population Parameter</a:t>
                </a:r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rgbClr val="7030A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/>
                  <a:t>=</a:t>
                </a:r>
                <a:r>
                  <a:rPr lang="en-US" sz="1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 smtClean="0"/>
                  <a:t>proportion of </a:t>
                </a:r>
                <a:r>
                  <a:rPr lang="en-US" sz="1200" dirty="0" smtClean="0">
                    <a:solidFill>
                      <a:srgbClr val="7030A0"/>
                    </a:solidFill>
                  </a:rPr>
                  <a:t>“successes” </a:t>
                </a:r>
                <a:r>
                  <a:rPr lang="en-US" sz="1200" dirty="0" smtClean="0"/>
                  <a:t>in </a:t>
                </a:r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group 1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=</a:t>
                </a:r>
                <a:r>
                  <a:rPr lang="en-US" sz="1200" dirty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/>
                  <a:t>proportion of </a:t>
                </a:r>
                <a:r>
                  <a:rPr lang="en-US" sz="1200" dirty="0">
                    <a:solidFill>
                      <a:srgbClr val="7030A0"/>
                    </a:solidFill>
                  </a:rPr>
                  <a:t>“successes” </a:t>
                </a:r>
                <a:r>
                  <a:rPr lang="en-US" sz="1200" dirty="0"/>
                  <a:t>in </a:t>
                </a:r>
                <a:r>
                  <a:rPr lang="en-US" sz="1200" dirty="0">
                    <a:solidFill>
                      <a:schemeClr val="accent6">
                        <a:lumMod val="75000"/>
                      </a:schemeClr>
                    </a:solidFill>
                  </a:rPr>
                  <a:t>group </a:t>
                </a:r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6" y="358775"/>
                <a:ext cx="4226424" cy="1754326"/>
              </a:xfrm>
              <a:prstGeom prst="rect">
                <a:avLst/>
              </a:prstGeom>
              <a:blipFill>
                <a:blip r:embed="rId2"/>
                <a:stretch>
                  <a:fillRect l="-129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963" y="29489"/>
            <a:ext cx="1258137" cy="65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853" y="2393450"/>
            <a:ext cx="430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F0"/>
                </a:solidFill>
              </a:rPr>
              <a:t>Construct </a:t>
            </a:r>
            <a:r>
              <a:rPr lang="en-US" sz="1200" u="sng" dirty="0" smtClean="0">
                <a:solidFill>
                  <a:srgbClr val="00B0F0"/>
                </a:solidFill>
              </a:rPr>
              <a:t>confidence intervals </a:t>
            </a:r>
            <a:r>
              <a:rPr lang="en-US" sz="1200" dirty="0" smtClean="0">
                <a:solidFill>
                  <a:srgbClr val="00B0F0"/>
                </a:solidFill>
              </a:rPr>
              <a:t>and </a:t>
            </a:r>
            <a:r>
              <a:rPr lang="en-US" sz="1200" u="sng" dirty="0" smtClean="0">
                <a:solidFill>
                  <a:srgbClr val="00B0F0"/>
                </a:solidFill>
              </a:rPr>
              <a:t>hypothesis tests </a:t>
            </a:r>
            <a:r>
              <a:rPr lang="en-US" sz="1200" dirty="0" smtClean="0">
                <a:solidFill>
                  <a:srgbClr val="00B0F0"/>
                </a:solidFill>
              </a:rPr>
              <a:t>using </a:t>
            </a:r>
            <a:r>
              <a:rPr lang="en-US" sz="1200" b="1" dirty="0" smtClean="0">
                <a:solidFill>
                  <a:srgbClr val="00B0F0"/>
                </a:solidFill>
              </a:rPr>
              <a:t>Central Limit Theorem methods</a:t>
            </a:r>
            <a:r>
              <a:rPr lang="en-US" sz="1200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92D050"/>
                </a:solidFill>
              </a:rPr>
              <a:t>Conduct a </a:t>
            </a:r>
            <a:r>
              <a:rPr lang="en-US" sz="1200" u="sng" dirty="0" smtClean="0">
                <a:solidFill>
                  <a:srgbClr val="92D050"/>
                </a:solidFill>
              </a:rPr>
              <a:t>hypothesis test </a:t>
            </a:r>
            <a:r>
              <a:rPr lang="en-US" sz="1200" dirty="0" smtClean="0">
                <a:solidFill>
                  <a:srgbClr val="92D050"/>
                </a:solidFill>
              </a:rPr>
              <a:t>for </a:t>
            </a:r>
            <a:r>
              <a:rPr lang="en-US" sz="1200" i="1" dirty="0" smtClean="0">
                <a:solidFill>
                  <a:srgbClr val="92D050"/>
                </a:solidFill>
              </a:rPr>
              <a:t>p</a:t>
            </a:r>
            <a:r>
              <a:rPr lang="en-US" sz="1200" dirty="0" smtClean="0">
                <a:solidFill>
                  <a:srgbClr val="92D050"/>
                </a:solidFill>
              </a:rPr>
              <a:t> with </a:t>
            </a:r>
            <a:r>
              <a:rPr lang="en-US" sz="1200" b="1" dirty="0" smtClean="0">
                <a:solidFill>
                  <a:srgbClr val="92D050"/>
                </a:solidFill>
              </a:rPr>
              <a:t>randomization testing</a:t>
            </a:r>
            <a:r>
              <a:rPr lang="en-US" sz="1200" dirty="0" smtClean="0">
                <a:solidFill>
                  <a:srgbClr val="92D05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00000"/>
                </a:solidFill>
              </a:rPr>
              <a:t>Create a </a:t>
            </a:r>
            <a:r>
              <a:rPr lang="en-US" sz="1200" u="sng" dirty="0" smtClean="0">
                <a:solidFill>
                  <a:srgbClr val="C00000"/>
                </a:solidFill>
              </a:rPr>
              <a:t>confidence interval </a:t>
            </a:r>
            <a:r>
              <a:rPr lang="en-US" sz="1200" dirty="0" smtClean="0">
                <a:solidFill>
                  <a:srgbClr val="C00000"/>
                </a:solidFill>
              </a:rPr>
              <a:t>for </a:t>
            </a:r>
            <a:r>
              <a:rPr lang="en-US" sz="1200" i="1" dirty="0" smtClean="0">
                <a:solidFill>
                  <a:srgbClr val="C00000"/>
                </a:solidFill>
              </a:rPr>
              <a:t>p </a:t>
            </a:r>
            <a:r>
              <a:rPr lang="en-US" sz="1200" dirty="0" smtClean="0">
                <a:solidFill>
                  <a:srgbClr val="C00000"/>
                </a:solidFill>
              </a:rPr>
              <a:t>with </a:t>
            </a:r>
            <a:r>
              <a:rPr lang="en-US" sz="1200" b="1" dirty="0" smtClean="0">
                <a:solidFill>
                  <a:srgbClr val="C00000"/>
                </a:solidFill>
              </a:rPr>
              <a:t>bootstrapping</a:t>
            </a:r>
            <a:r>
              <a:rPr lang="en-US" sz="12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499" y="193178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When</a:t>
            </a:r>
            <a:r>
              <a:rPr lang="en-US" sz="1200" dirty="0" smtClean="0"/>
              <a:t> to use each method</a:t>
            </a:r>
            <a:endParaRPr lang="en-US" sz="1200" dirty="0"/>
          </a:p>
        </p:txBody>
      </p:sp>
      <p:cxnSp>
        <p:nvCxnSpPr>
          <p:cNvPr id="6" name="Elbow Connector 5"/>
          <p:cNvCxnSpPr>
            <a:stCxn id="5" idx="1"/>
          </p:cNvCxnSpPr>
          <p:nvPr/>
        </p:nvCxnSpPr>
        <p:spPr>
          <a:xfrm rot="10800000" flipV="1">
            <a:off x="400051" y="2162617"/>
            <a:ext cx="242448" cy="405955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1"/>
          </p:cNvCxnSpPr>
          <p:nvPr/>
        </p:nvCxnSpPr>
        <p:spPr>
          <a:xfrm rot="10800000" flipV="1">
            <a:off x="323851" y="2162617"/>
            <a:ext cx="318648" cy="710755"/>
          </a:xfrm>
          <a:prstGeom prst="bentConnector2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5" idx="1"/>
          </p:cNvCxnSpPr>
          <p:nvPr/>
        </p:nvCxnSpPr>
        <p:spPr>
          <a:xfrm rot="10800000" flipV="1">
            <a:off x="133351" y="2162618"/>
            <a:ext cx="509148" cy="9522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2877</TotalTime>
  <Words>2924</Words>
  <Application>Microsoft Office PowerPoint</Application>
  <PresentationFormat>Custom</PresentationFormat>
  <Paragraphs>520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Calibri</vt:lpstr>
      <vt:lpstr>Cambria Math</vt:lpstr>
      <vt:lpstr>Comic Sans MS</vt:lpstr>
      <vt:lpstr>Courier New</vt:lpstr>
      <vt:lpstr>DejaVu Sans</vt:lpstr>
      <vt:lpstr>DejaVu Serif</vt:lpstr>
      <vt:lpstr>Georgia</vt:lpstr>
      <vt:lpstr>Times New Roman</vt:lpstr>
      <vt:lpstr>Verdana</vt:lpstr>
      <vt:lpstr>Office Theme</vt:lpstr>
      <vt:lpstr>PowerPoint Presentation</vt:lpstr>
      <vt:lpstr>Outline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Suppose in group 1, 30 out of 50 observations are successes  and in group 2, 20 out of 60 observations are successes. What  is the pooled proportion?</vt:lpstr>
      <vt:lpstr>Suppose in group 1, 30 out of 50 observations are successes  and in group 2, 20 out of 60 observations are successes. What  is the pooled proportion?</vt:lpstr>
      <vt:lpstr>Outline</vt:lpstr>
      <vt:lpstr>PowerPoint Presentation</vt:lpstr>
      <vt:lpstr>Simulation vs. theoretical inference</vt:lpstr>
      <vt:lpstr>Simulation vs. theoretical inference</vt:lpstr>
      <vt:lpstr>Outline</vt:lpstr>
      <vt:lpstr>On the perils of living dangerously in the slasher horror ﬁlm</vt:lpstr>
      <vt:lpstr>On the perils of living dangerously in the slasher horror ﬁlm</vt:lpstr>
      <vt:lpstr>On the perils of living dangerously in the slasher horror ﬁlm</vt:lpstr>
      <vt:lpstr>On the perils of living dangerously in the slasher horror ﬁlm</vt:lpstr>
      <vt:lpstr>On the perils of living dangerously in the slasher horror ﬁlm</vt:lpstr>
      <vt:lpstr>On the perils of living dangerously in the slasher horror ﬁlm</vt:lpstr>
      <vt:lpstr>Is survival for male characters in slasher ﬁlms associated with  sexual activity?</vt:lpstr>
      <vt:lpstr>Is survival for male characters in slasher ﬁlms associated with  sexual activity?</vt:lpstr>
      <vt:lpstr>On the perils of living dangerously in the slasher horror ﬁlm</vt:lpstr>
      <vt:lpstr>Is survival for male characters in slasher ﬁlms associated with  sexual activity?</vt:lpstr>
      <vt:lpstr>Assuming that the null hypothesis (H0 : psex present = psex absent)  is true, which of the following is the pooled proportion of  characters who survived?</vt:lpstr>
      <vt:lpstr>Assuming that the null hypothesis (H0 : psex present = psex absent)  is true, which of the following is the pooled proportion of  characters who survived?</vt:lpstr>
      <vt:lpstr>Is survival for male characters in slasher ﬁlms associated with  sexual activity?</vt:lpstr>
      <vt:lpstr>On the perils of living dangerously in the slasher horror ﬁlm</vt:lpstr>
      <vt:lpstr>Clicker question</vt:lpstr>
      <vt:lpstr>Clicker question</vt:lpstr>
      <vt:lpstr>On the perils of living dangerously in the slasher horror ﬁlm</vt:lpstr>
      <vt:lpstr>Simulation setup</vt:lpstr>
      <vt:lpstr>On the perils of living dangerously in the slasher horror ﬁlm</vt:lpstr>
      <vt:lpstr>Simulation scheme</vt:lpstr>
      <vt:lpstr>Simulation scheme</vt:lpstr>
      <vt:lpstr>Simulate in R</vt:lpstr>
      <vt:lpstr>Simulate in 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Inference for categorical data - 2. Inference for comparing two proportions</dc:title>
  <dc:creator>Sta 101 - Spring 2016</dc:creator>
  <cp:lastModifiedBy>Dr Victoria Ellison, Ph.D.</cp:lastModifiedBy>
  <cp:revision>35</cp:revision>
  <dcterms:created xsi:type="dcterms:W3CDTF">2018-10-28T22:46:55Z</dcterms:created>
  <dcterms:modified xsi:type="dcterms:W3CDTF">2019-03-20T18:22:44Z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2016-03-20T00:00:00Z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2018-10-28T00:00:00Z</vt:filetime>
  </property>
</Properties>
</file>