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3"/>
  </p:handoutMasterIdLst>
  <p:sldIdLst>
    <p:sldId id="256" r:id="rId2"/>
    <p:sldId id="257" r:id="rId3"/>
    <p:sldId id="304" r:id="rId4"/>
    <p:sldId id="305" r:id="rId5"/>
    <p:sldId id="309" r:id="rId6"/>
    <p:sldId id="312" r:id="rId7"/>
    <p:sldId id="306" r:id="rId8"/>
    <p:sldId id="310" r:id="rId9"/>
    <p:sldId id="311" r:id="rId10"/>
    <p:sldId id="313" r:id="rId11"/>
    <p:sldId id="308" r:id="rId12"/>
    <p:sldId id="307" r:id="rId13"/>
    <p:sldId id="268" r:id="rId14"/>
    <p:sldId id="315" r:id="rId15"/>
    <p:sldId id="322" r:id="rId16"/>
    <p:sldId id="323" r:id="rId17"/>
    <p:sldId id="324" r:id="rId18"/>
    <p:sldId id="321" r:id="rId19"/>
    <p:sldId id="314" r:id="rId20"/>
    <p:sldId id="269" r:id="rId21"/>
    <p:sldId id="325" r:id="rId22"/>
    <p:sldId id="293" r:id="rId23"/>
    <p:sldId id="295" r:id="rId24"/>
    <p:sldId id="318" r:id="rId25"/>
    <p:sldId id="319" r:id="rId26"/>
    <p:sldId id="320" r:id="rId27"/>
    <p:sldId id="296" r:id="rId28"/>
    <p:sldId id="326" r:id="rId29"/>
    <p:sldId id="270" r:id="rId30"/>
    <p:sldId id="298" r:id="rId31"/>
    <p:sldId id="300" r:id="rId32"/>
    <p:sldId id="327" r:id="rId33"/>
    <p:sldId id="299" r:id="rId34"/>
    <p:sldId id="328" r:id="rId35"/>
    <p:sldId id="272" r:id="rId36"/>
    <p:sldId id="273" r:id="rId37"/>
    <p:sldId id="329" r:id="rId38"/>
    <p:sldId id="330" r:id="rId39"/>
    <p:sldId id="334" r:id="rId40"/>
    <p:sldId id="275" r:id="rId41"/>
    <p:sldId id="337" r:id="rId42"/>
    <p:sldId id="333" r:id="rId43"/>
    <p:sldId id="331" r:id="rId44"/>
    <p:sldId id="332" r:id="rId45"/>
    <p:sldId id="276" r:id="rId46"/>
    <p:sldId id="277" r:id="rId47"/>
    <p:sldId id="278" r:id="rId48"/>
    <p:sldId id="279" r:id="rId49"/>
    <p:sldId id="280" r:id="rId50"/>
    <p:sldId id="281" r:id="rId51"/>
    <p:sldId id="336" r:id="rId52"/>
    <p:sldId id="335" r:id="rId53"/>
    <p:sldId id="338" r:id="rId54"/>
    <p:sldId id="339" r:id="rId55"/>
    <p:sldId id="301" r:id="rId56"/>
    <p:sldId id="340" r:id="rId57"/>
    <p:sldId id="284" r:id="rId58"/>
    <p:sldId id="285" r:id="rId59"/>
    <p:sldId id="302" r:id="rId60"/>
    <p:sldId id="287" r:id="rId61"/>
    <p:sldId id="289" r:id="rId62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364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59198" cy="365761"/>
          </a:xfrm>
          <a:prstGeom prst="rect">
            <a:avLst/>
          </a:prstGeom>
        </p:spPr>
        <p:txBody>
          <a:bodyPr vert="horz" lIns="191649" tIns="95825" rIns="191649" bIns="95825" rtlCol="0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698" y="0"/>
            <a:ext cx="4159198" cy="365761"/>
          </a:xfrm>
          <a:prstGeom prst="rect">
            <a:avLst/>
          </a:prstGeom>
        </p:spPr>
        <p:txBody>
          <a:bodyPr vert="horz" lIns="191649" tIns="95825" rIns="191649" bIns="95825" rtlCol="0"/>
          <a:lstStyle>
            <a:lvl1pPr algn="r">
              <a:defRPr sz="2500"/>
            </a:lvl1pPr>
          </a:lstStyle>
          <a:p>
            <a:fld id="{9E7972F5-951C-4E5E-96C7-61F41BAD34F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9442"/>
            <a:ext cx="4159198" cy="365759"/>
          </a:xfrm>
          <a:prstGeom prst="rect">
            <a:avLst/>
          </a:prstGeom>
        </p:spPr>
        <p:txBody>
          <a:bodyPr vert="horz" lIns="191649" tIns="95825" rIns="191649" bIns="95825" rtlCol="0" anchor="b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698" y="6949442"/>
            <a:ext cx="4159198" cy="365759"/>
          </a:xfrm>
          <a:prstGeom prst="rect">
            <a:avLst/>
          </a:prstGeom>
        </p:spPr>
        <p:txBody>
          <a:bodyPr vert="horz" lIns="191649" tIns="95825" rIns="191649" bIns="95825" rtlCol="0" anchor="b"/>
          <a:lstStyle>
            <a:lvl1pPr algn="r">
              <a:defRPr sz="2500"/>
            </a:lvl1pPr>
          </a:lstStyle>
          <a:p>
            <a:fld id="{5A787C85-DCBD-4EA6-8C87-4217710D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09" y="57937"/>
            <a:ext cx="4415281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5" y="57416"/>
            <a:ext cx="4415028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411" y="639470"/>
            <a:ext cx="4129277" cy="2075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allery.shinyapps.io/dist_calc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gallery.shinyapps.io/dist_calc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gallery.shinyapps.io/dist_calc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8785"/>
            <a:ext cx="4102100" cy="64325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5: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Inference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categorical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223645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Chi-square</a:t>
            </a:r>
            <a:r>
              <a:rPr sz="1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4244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sz="1200" spc="40" dirty="0">
                <a:latin typeface="Arial"/>
                <a:cs typeface="Arial"/>
              </a:rPr>
              <a:t>- </a:t>
            </a:r>
            <a:r>
              <a:rPr lang="en-US" sz="1200" spc="-25" dirty="0" smtClean="0">
                <a:latin typeface="Arial"/>
                <a:cs typeface="Arial"/>
              </a:rPr>
              <a:t>Spring</a:t>
            </a:r>
            <a:r>
              <a:rPr sz="1200" spc="-40" dirty="0" smtClean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201</a:t>
            </a:r>
            <a:r>
              <a:rPr lang="en-US" sz="1200" spc="-10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4716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7736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2050" y="2967738"/>
            <a:ext cx="32054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www2.stat.duke.edu/courses/Spring19/sta101.001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Man and Woman Sitting in Front of Black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7" y="1865348"/>
            <a:ext cx="1572665" cy="10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55" y="892175"/>
            <a:ext cx="441639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At </a:t>
            </a:r>
            <a:r>
              <a:rPr lang="en-US" sz="1600" b="1" u="sng" dirty="0" smtClean="0">
                <a:solidFill>
                  <a:schemeClr val="accent3"/>
                </a:solidFill>
              </a:rPr>
              <a:t>least one </a:t>
            </a:r>
            <a:r>
              <a:rPr lang="en-US" sz="1600" u="sng" dirty="0" smtClean="0"/>
              <a:t>of the </a:t>
            </a:r>
            <a:r>
              <a:rPr lang="en-US" sz="1600" b="1" u="sng" dirty="0" smtClean="0">
                <a:solidFill>
                  <a:schemeClr val="accent3"/>
                </a:solidFill>
              </a:rPr>
              <a:t>Categorical </a:t>
            </a:r>
            <a:r>
              <a:rPr lang="en-US" sz="1600" b="1" u="sng" dirty="0">
                <a:solidFill>
                  <a:schemeClr val="accent3"/>
                </a:solidFill>
              </a:rPr>
              <a:t>Variable</a:t>
            </a:r>
            <a:r>
              <a:rPr lang="en-US" sz="1600" u="sng" dirty="0">
                <a:solidFill>
                  <a:schemeClr val="accent3"/>
                </a:solidFill>
              </a:rPr>
              <a:t>(s</a:t>
            </a:r>
            <a:r>
              <a:rPr lang="en-US" sz="1600" u="sng" dirty="0"/>
              <a:t>) involved </a:t>
            </a:r>
            <a:r>
              <a:rPr lang="en-US" sz="1600" u="sng" dirty="0" smtClean="0"/>
              <a:t>has </a:t>
            </a:r>
            <a:r>
              <a:rPr lang="en-US" sz="1600" b="1" u="sng" dirty="0" smtClean="0">
                <a:solidFill>
                  <a:schemeClr val="accent3"/>
                </a:solidFill>
              </a:rPr>
              <a:t>&gt;2 </a:t>
            </a:r>
            <a:r>
              <a:rPr lang="en-US" sz="1600" b="1" u="sng" dirty="0">
                <a:solidFill>
                  <a:schemeClr val="accent3"/>
                </a:solidFill>
              </a:rPr>
              <a:t>levels</a:t>
            </a:r>
            <a:endParaRPr lang="en-US" sz="1600" b="1" dirty="0">
              <a:solidFill>
                <a:schemeClr val="accent3"/>
              </a:solidFill>
            </a:endParaRPr>
          </a:p>
          <a:p>
            <a:endParaRPr lang="en-US" sz="1600" u="sng" dirty="0" smtClean="0"/>
          </a:p>
          <a:p>
            <a:r>
              <a:rPr lang="en-US" sz="1600" u="sng" dirty="0" smtClean="0"/>
              <a:t>Analyses that </a:t>
            </a:r>
            <a:r>
              <a:rPr lang="en-US" sz="1600" b="1" u="sng" dirty="0" smtClean="0"/>
              <a:t>DON’T HAVE one specified </a:t>
            </a:r>
            <a:r>
              <a:rPr lang="en-US" sz="1600" b="1" u="sng" dirty="0" smtClean="0">
                <a:solidFill>
                  <a:srgbClr val="C00000"/>
                </a:solidFill>
              </a:rPr>
              <a:t>Population Parameter</a:t>
            </a:r>
            <a:r>
              <a:rPr lang="en-US" sz="1600" b="1" u="sng" dirty="0" smtClean="0"/>
              <a:t> of Interest</a:t>
            </a:r>
            <a:r>
              <a:rPr lang="en-US" sz="1600" u="sng" dirty="0" smtClean="0"/>
              <a:t> </a:t>
            </a:r>
            <a:r>
              <a:rPr lang="en-US" sz="1600" dirty="0" smtClean="0"/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confidence interval framework</a:t>
            </a:r>
            <a:endParaRPr lang="en-US" sz="1100" dirty="0" smtClean="0"/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Hypothesis tests set up are different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405" y="363240"/>
            <a:ext cx="33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Today… (5.3)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Closed Brown Wooden Doors Inside Poor Lighted 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5" y="44450"/>
            <a:ext cx="158948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766" y="1273175"/>
            <a:ext cx="4512565" cy="1578795"/>
            <a:chOff x="173516" y="1230364"/>
            <a:chExt cx="4263065" cy="144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9286"/>
            <a:stretch/>
          </p:blipFill>
          <p:spPr>
            <a:xfrm>
              <a:off x="173516" y="1382764"/>
              <a:ext cx="4263065" cy="1295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92857"/>
            <a:stretch/>
          </p:blipFill>
          <p:spPr>
            <a:xfrm>
              <a:off x="173516" y="1230364"/>
              <a:ext cx="4263065" cy="152400"/>
            </a:xfrm>
            <a:prstGeom prst="rect">
              <a:avLst/>
            </a:prstGeom>
          </p:spPr>
        </p:pic>
      </p:grpSp>
      <p:pic>
        <p:nvPicPr>
          <p:cNvPr id="9" name="Picture 2" descr="Closed Brown Wooden Doors Inside Poor Lighted 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5" y="44450"/>
            <a:ext cx="158948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4026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64799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Determining which test to use.</a:t>
            </a:r>
            <a:endParaRPr lang="en-US" sz="3200" b="1" dirty="0"/>
          </a:p>
        </p:txBody>
      </p:sp>
      <p:pic>
        <p:nvPicPr>
          <p:cNvPr id="7" name="Picture 2" descr="Boy Holding Block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54175"/>
            <a:ext cx="1981200" cy="13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88398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24564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 smtClean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 smtClean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 smtClean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lang="en-US" sz="1200" spc="-50" dirty="0">
                <a:latin typeface="Arial"/>
                <a:cs typeface="Arial"/>
              </a:rPr>
              <a:t>In </a:t>
            </a:r>
            <a:r>
              <a:rPr lang="en-US" sz="1200" spc="-20" dirty="0" smtClean="0">
                <a:latin typeface="Arial"/>
                <a:cs typeface="Arial"/>
              </a:rPr>
              <a:t>a children’s game that teaches kids about probability, the child can</a:t>
            </a:r>
            <a:r>
              <a:rPr lang="en-US" sz="1200" spc="-35" dirty="0" smtClean="0">
                <a:latin typeface="Arial"/>
                <a:cs typeface="Arial"/>
              </a:rPr>
              <a:t> randomly </a:t>
            </a:r>
            <a:r>
              <a:rPr lang="en-US" sz="1200" spc="-25" dirty="0" smtClean="0">
                <a:latin typeface="Arial"/>
                <a:cs typeface="Arial"/>
              </a:rPr>
              <a:t>select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spc="-20" dirty="0" smtClean="0">
                <a:latin typeface="Arial"/>
                <a:cs typeface="Arial"/>
              </a:rPr>
              <a:t>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10" dirty="0">
                <a:latin typeface="Arial"/>
                <a:cs typeface="Arial"/>
              </a:rPr>
              <a:t>2 </a:t>
            </a:r>
            <a:r>
              <a:rPr lang="en-US" sz="1200" spc="-20" dirty="0">
                <a:latin typeface="Arial"/>
                <a:cs typeface="Arial"/>
              </a:rPr>
              <a:t>green </a:t>
            </a:r>
            <a:r>
              <a:rPr lang="en-US" sz="1200" spc="-30" dirty="0" smtClean="0">
                <a:latin typeface="Arial"/>
                <a:cs typeface="Arial"/>
              </a:rPr>
              <a:t>balls in the basket (labeled 1 and 2).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45" dirty="0">
                <a:latin typeface="Arial"/>
                <a:cs typeface="Arial"/>
              </a:rPr>
              <a:t>have </a:t>
            </a:r>
            <a:r>
              <a:rPr lang="en-US" sz="1200" spc="-45" dirty="0" smtClean="0">
                <a:latin typeface="Arial"/>
                <a:cs typeface="Arial"/>
              </a:rPr>
              <a:t>historical </a:t>
            </a:r>
            <a:r>
              <a:rPr lang="en-US" sz="1200" spc="-20" dirty="0" smtClean="0">
                <a:latin typeface="Arial"/>
                <a:cs typeface="Arial"/>
              </a:rPr>
              <a:t>data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25" dirty="0" smtClean="0">
                <a:latin typeface="Arial"/>
                <a:cs typeface="Arial"/>
              </a:rPr>
              <a:t>the </a:t>
            </a:r>
            <a:r>
              <a:rPr lang="en-US" sz="1200" spc="-20" dirty="0" smtClean="0">
                <a:latin typeface="Arial"/>
                <a:cs typeface="Arial"/>
              </a:rPr>
              <a:t>toy </a:t>
            </a:r>
            <a:r>
              <a:rPr lang="en-US" sz="1200" spc="-15" dirty="0" smtClean="0">
                <a:latin typeface="Arial"/>
                <a:cs typeface="Arial"/>
              </a:rPr>
              <a:t>that indicates how often each of the </a:t>
            </a:r>
            <a:r>
              <a:rPr lang="en-US" sz="1200" spc="-35" dirty="0" smtClean="0">
                <a:latin typeface="Arial"/>
                <a:cs typeface="Arial"/>
              </a:rPr>
              <a:t>balls </a:t>
            </a:r>
            <a:r>
              <a:rPr lang="en-US" sz="1200" spc="-35" dirty="0">
                <a:latin typeface="Arial"/>
                <a:cs typeface="Arial"/>
              </a:rPr>
              <a:t>were </a:t>
            </a:r>
            <a:r>
              <a:rPr lang="en-US" sz="1200" spc="-10" dirty="0">
                <a:latin typeface="Arial"/>
                <a:cs typeface="Arial"/>
              </a:rPr>
              <a:t>picked.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15" dirty="0">
                <a:latin typeface="Arial"/>
                <a:cs typeface="Arial"/>
              </a:rPr>
              <a:t>want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5" dirty="0">
                <a:latin typeface="Arial"/>
                <a:cs typeface="Arial"/>
              </a:rPr>
              <a:t>out </a:t>
            </a:r>
            <a:r>
              <a:rPr lang="en-US" sz="1200" spc="-40" dirty="0">
                <a:latin typeface="Arial"/>
                <a:cs typeface="Arial"/>
              </a:rPr>
              <a:t>if  </a:t>
            </a:r>
            <a:r>
              <a:rPr lang="en-US" sz="1200" spc="-30" dirty="0">
                <a:latin typeface="Arial"/>
                <a:cs typeface="Arial"/>
              </a:rPr>
              <a:t>each </a:t>
            </a:r>
            <a:r>
              <a:rPr lang="en-US" sz="1200" spc="-20" dirty="0">
                <a:latin typeface="Arial"/>
                <a:cs typeface="Arial"/>
              </a:rPr>
              <a:t>number </a:t>
            </a:r>
            <a:r>
              <a:rPr lang="en-US" sz="1200" spc="-40" dirty="0">
                <a:latin typeface="Arial"/>
                <a:cs typeface="Arial"/>
              </a:rPr>
              <a:t>is equally </a:t>
            </a:r>
            <a:r>
              <a:rPr lang="en-US" sz="1200" spc="-45" dirty="0">
                <a:latin typeface="Arial"/>
                <a:cs typeface="Arial"/>
              </a:rPr>
              <a:t>likely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20" dirty="0">
                <a:latin typeface="Arial"/>
                <a:cs typeface="Arial"/>
              </a:rPr>
              <a:t>be </a:t>
            </a:r>
            <a:r>
              <a:rPr lang="en-US" sz="1200" spc="-20" dirty="0" smtClean="0">
                <a:latin typeface="Arial"/>
                <a:cs typeface="Arial"/>
              </a:rPr>
              <a:t>drawn </a:t>
            </a:r>
            <a:r>
              <a:rPr lang="en-US" sz="1200" spc="-15" dirty="0" smtClean="0">
                <a:latin typeface="Arial"/>
                <a:cs typeface="Arial"/>
              </a:rPr>
              <a:t>by the child. </a:t>
            </a:r>
            <a:r>
              <a:rPr lang="en-US" sz="1200" spc="-30" dirty="0">
                <a:latin typeface="Arial"/>
                <a:cs typeface="Arial"/>
              </a:rPr>
              <a:t>Which </a:t>
            </a:r>
            <a:r>
              <a:rPr lang="en-US" sz="1200" spc="-10" dirty="0">
                <a:latin typeface="Arial"/>
                <a:cs typeface="Arial"/>
              </a:rPr>
              <a:t>test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10" dirty="0">
                <a:latin typeface="Arial"/>
                <a:cs typeface="Arial"/>
              </a:rPr>
              <a:t>most  </a:t>
            </a:r>
            <a:r>
              <a:rPr lang="en-US" sz="1200" spc="-20" dirty="0">
                <a:latin typeface="Arial"/>
                <a:cs typeface="Arial"/>
              </a:rPr>
              <a:t>appropriate?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400" dirty="0" smtClean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 smtClean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Picture 2" descr="Boy Holding Block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1" y="1774571"/>
            <a:ext cx="1226759" cy="8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5864"/>
          <a:stretch/>
        </p:blipFill>
        <p:spPr>
          <a:xfrm>
            <a:off x="229234" y="2659050"/>
            <a:ext cx="3583432" cy="66201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24564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 smtClean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 smtClean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 smtClean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lang="en-US" sz="1200" spc="-50" dirty="0">
                <a:latin typeface="Arial"/>
                <a:cs typeface="Arial"/>
              </a:rPr>
              <a:t>In </a:t>
            </a:r>
            <a:r>
              <a:rPr lang="en-US" sz="1200" spc="-20" dirty="0" smtClean="0">
                <a:latin typeface="Arial"/>
                <a:cs typeface="Arial"/>
              </a:rPr>
              <a:t>a children’s game that teaches kids about probability, the child can</a:t>
            </a:r>
            <a:r>
              <a:rPr lang="en-US" sz="1200" spc="-35" dirty="0" smtClean="0">
                <a:latin typeface="Arial"/>
                <a:cs typeface="Arial"/>
              </a:rPr>
              <a:t> randomly </a:t>
            </a:r>
            <a:r>
              <a:rPr lang="en-US" sz="1200" spc="-25" dirty="0" smtClean="0">
                <a:latin typeface="Arial"/>
                <a:cs typeface="Arial"/>
              </a:rPr>
              <a:t>select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spc="-20" dirty="0" smtClean="0">
                <a:latin typeface="Arial"/>
                <a:cs typeface="Arial"/>
              </a:rPr>
              <a:t>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10" dirty="0">
                <a:latin typeface="Arial"/>
                <a:cs typeface="Arial"/>
              </a:rPr>
              <a:t>2 </a:t>
            </a:r>
            <a:r>
              <a:rPr lang="en-US" sz="1200" spc="-20" dirty="0">
                <a:latin typeface="Arial"/>
                <a:cs typeface="Arial"/>
              </a:rPr>
              <a:t>green </a:t>
            </a:r>
            <a:r>
              <a:rPr lang="en-US" sz="1200" spc="-30" dirty="0" smtClean="0">
                <a:latin typeface="Arial"/>
                <a:cs typeface="Arial"/>
              </a:rPr>
              <a:t>balls in the basket (labeled 1 and 2).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45" dirty="0">
                <a:latin typeface="Arial"/>
                <a:cs typeface="Arial"/>
              </a:rPr>
              <a:t>have </a:t>
            </a:r>
            <a:r>
              <a:rPr lang="en-US" sz="1200" spc="-45" dirty="0" smtClean="0">
                <a:latin typeface="Arial"/>
                <a:cs typeface="Arial"/>
              </a:rPr>
              <a:t>historical </a:t>
            </a:r>
            <a:r>
              <a:rPr lang="en-US" sz="1200" spc="-20" dirty="0" smtClean="0">
                <a:latin typeface="Arial"/>
                <a:cs typeface="Arial"/>
              </a:rPr>
              <a:t>data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25" dirty="0" smtClean="0">
                <a:latin typeface="Arial"/>
                <a:cs typeface="Arial"/>
              </a:rPr>
              <a:t>the </a:t>
            </a:r>
            <a:r>
              <a:rPr lang="en-US" sz="1200" spc="-20" dirty="0" smtClean="0">
                <a:latin typeface="Arial"/>
                <a:cs typeface="Arial"/>
              </a:rPr>
              <a:t>toy </a:t>
            </a:r>
            <a:r>
              <a:rPr lang="en-US" sz="1200" spc="-15" dirty="0" smtClean="0">
                <a:latin typeface="Arial"/>
                <a:cs typeface="Arial"/>
              </a:rPr>
              <a:t>that indicates how often each of the </a:t>
            </a:r>
            <a:r>
              <a:rPr lang="en-US" sz="1200" spc="-35" dirty="0" smtClean="0">
                <a:latin typeface="Arial"/>
                <a:cs typeface="Arial"/>
              </a:rPr>
              <a:t>balls </a:t>
            </a:r>
            <a:r>
              <a:rPr lang="en-US" sz="1200" spc="-35" dirty="0">
                <a:latin typeface="Arial"/>
                <a:cs typeface="Arial"/>
              </a:rPr>
              <a:t>were </a:t>
            </a:r>
            <a:r>
              <a:rPr lang="en-US" sz="1200" spc="-10" dirty="0">
                <a:latin typeface="Arial"/>
                <a:cs typeface="Arial"/>
              </a:rPr>
              <a:t>picked.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15" dirty="0">
                <a:latin typeface="Arial"/>
                <a:cs typeface="Arial"/>
              </a:rPr>
              <a:t>want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5" dirty="0">
                <a:latin typeface="Arial"/>
                <a:cs typeface="Arial"/>
              </a:rPr>
              <a:t>out </a:t>
            </a:r>
            <a:r>
              <a:rPr lang="en-US" sz="1200" spc="-40" dirty="0">
                <a:latin typeface="Arial"/>
                <a:cs typeface="Arial"/>
              </a:rPr>
              <a:t>if  </a:t>
            </a:r>
            <a:r>
              <a:rPr lang="en-US" sz="1200" spc="-30" dirty="0">
                <a:latin typeface="Arial"/>
                <a:cs typeface="Arial"/>
              </a:rPr>
              <a:t>each </a:t>
            </a:r>
            <a:r>
              <a:rPr lang="en-US" sz="1200" spc="-20" dirty="0">
                <a:latin typeface="Arial"/>
                <a:cs typeface="Arial"/>
              </a:rPr>
              <a:t>number </a:t>
            </a:r>
            <a:r>
              <a:rPr lang="en-US" sz="1200" spc="-40" dirty="0">
                <a:latin typeface="Arial"/>
                <a:cs typeface="Arial"/>
              </a:rPr>
              <a:t>is equally </a:t>
            </a:r>
            <a:r>
              <a:rPr lang="en-US" sz="1200" spc="-45" dirty="0">
                <a:latin typeface="Arial"/>
                <a:cs typeface="Arial"/>
              </a:rPr>
              <a:t>likely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20" dirty="0" smtClean="0">
                <a:latin typeface="Arial"/>
                <a:cs typeface="Arial"/>
              </a:rPr>
              <a:t>be drawn </a:t>
            </a:r>
            <a:r>
              <a:rPr lang="en-US" sz="1200" spc="-15" dirty="0" smtClean="0">
                <a:latin typeface="Arial"/>
                <a:cs typeface="Arial"/>
              </a:rPr>
              <a:t>by the child. </a:t>
            </a:r>
            <a:r>
              <a:rPr lang="en-US" sz="1200" spc="-30" dirty="0">
                <a:latin typeface="Arial"/>
                <a:cs typeface="Arial"/>
              </a:rPr>
              <a:t>Which </a:t>
            </a:r>
            <a:r>
              <a:rPr lang="en-US" sz="1200" spc="-10" dirty="0">
                <a:latin typeface="Arial"/>
                <a:cs typeface="Arial"/>
              </a:rPr>
              <a:t>test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10" dirty="0">
                <a:latin typeface="Arial"/>
                <a:cs typeface="Arial"/>
              </a:rPr>
              <a:t>most  </a:t>
            </a:r>
            <a:r>
              <a:rPr lang="en-US" sz="1200" spc="-20" dirty="0">
                <a:latin typeface="Arial"/>
                <a:cs typeface="Arial"/>
              </a:rPr>
              <a:t>appropriate?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i="1" spc="-50" dirty="0">
                <a:solidFill>
                  <a:srgbClr val="00B050"/>
                </a:solidFill>
                <a:latin typeface="Arial"/>
                <a:cs typeface="Arial"/>
              </a:rPr>
              <a:t>Z </a:t>
            </a:r>
            <a:r>
              <a:rPr sz="1200" i="1" spc="-10" dirty="0">
                <a:solidFill>
                  <a:srgbClr val="00B050"/>
                </a:solidFill>
                <a:latin typeface="Arial"/>
                <a:cs typeface="Arial"/>
              </a:rPr>
              <a:t>test </a:t>
            </a:r>
            <a:r>
              <a:rPr sz="1200" i="1" spc="-20" dirty="0">
                <a:solidFill>
                  <a:srgbClr val="00B050"/>
                </a:solidFill>
                <a:latin typeface="Arial"/>
                <a:cs typeface="Arial"/>
              </a:rPr>
              <a:t>for </a:t>
            </a:r>
            <a:r>
              <a:rPr sz="1200" i="1" spc="-50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200" i="1" spc="-35" dirty="0">
                <a:solidFill>
                  <a:srgbClr val="00B050"/>
                </a:solidFill>
                <a:latin typeface="Arial"/>
                <a:cs typeface="Arial"/>
              </a:rPr>
              <a:t>single</a:t>
            </a:r>
            <a:r>
              <a:rPr sz="1200" i="1" spc="1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0B050"/>
                </a:solidFill>
                <a:latin typeface="Arial"/>
                <a:cs typeface="Arial"/>
              </a:rPr>
              <a:t>proportion</a:t>
            </a:r>
            <a:endParaRPr sz="1200" i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218" name="Picture 2" descr="Boy Holding Block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1" y="1774571"/>
            <a:ext cx="1226759" cy="8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864"/>
          <a:stretch/>
        </p:blipFill>
        <p:spPr>
          <a:xfrm>
            <a:off x="229234" y="2659050"/>
            <a:ext cx="3583432" cy="6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5017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24564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 smtClean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 smtClean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 smtClean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lang="en-US" sz="1200" spc="-50" dirty="0">
                <a:latin typeface="Arial"/>
                <a:cs typeface="Arial"/>
              </a:rPr>
              <a:t>In </a:t>
            </a:r>
            <a:r>
              <a:rPr lang="en-US" sz="1200" spc="-20" dirty="0" smtClean="0">
                <a:latin typeface="Arial"/>
                <a:cs typeface="Arial"/>
              </a:rPr>
              <a:t>a children’s game that teaches kids about probability, the child can</a:t>
            </a:r>
            <a:r>
              <a:rPr lang="en-US" sz="1200" spc="-35" dirty="0" smtClean="0">
                <a:latin typeface="Arial"/>
                <a:cs typeface="Arial"/>
              </a:rPr>
              <a:t> randomly </a:t>
            </a:r>
            <a:r>
              <a:rPr lang="en-US" sz="1200" spc="-25" dirty="0" smtClean="0">
                <a:latin typeface="Arial"/>
                <a:cs typeface="Arial"/>
              </a:rPr>
              <a:t>select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spc="-20" dirty="0" smtClean="0">
                <a:latin typeface="Arial"/>
                <a:cs typeface="Arial"/>
              </a:rPr>
              <a:t>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10" dirty="0">
                <a:latin typeface="Arial"/>
                <a:cs typeface="Arial"/>
              </a:rPr>
              <a:t>2 </a:t>
            </a:r>
            <a:r>
              <a:rPr lang="en-US" sz="1200" spc="-20" dirty="0">
                <a:latin typeface="Arial"/>
                <a:cs typeface="Arial"/>
              </a:rPr>
              <a:t>green </a:t>
            </a:r>
            <a:r>
              <a:rPr lang="en-US" sz="1200" spc="-30" dirty="0" smtClean="0">
                <a:latin typeface="Arial"/>
                <a:cs typeface="Arial"/>
              </a:rPr>
              <a:t>balls in the basket (labeled 1 and 2).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45" dirty="0">
                <a:latin typeface="Arial"/>
                <a:cs typeface="Arial"/>
              </a:rPr>
              <a:t>have </a:t>
            </a:r>
            <a:r>
              <a:rPr lang="en-US" sz="1200" spc="-45" dirty="0" smtClean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lang="en-US" sz="12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lang="en-US" sz="1200" spc="-25" dirty="0" smtClean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toy </a:t>
            </a:r>
            <a:r>
              <a:rPr lang="en-US" sz="1200" spc="-15" dirty="0" smtClean="0">
                <a:solidFill>
                  <a:srgbClr val="00B050"/>
                </a:solidFill>
                <a:latin typeface="Arial"/>
                <a:cs typeface="Arial"/>
              </a:rPr>
              <a:t>that indicates how often each of the </a:t>
            </a:r>
            <a:r>
              <a:rPr lang="en-US" sz="1200" spc="-35" dirty="0" smtClean="0">
                <a:solidFill>
                  <a:srgbClr val="00B050"/>
                </a:solidFill>
                <a:latin typeface="Arial"/>
                <a:cs typeface="Arial"/>
              </a:rPr>
              <a:t>balls 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were </a:t>
            </a:r>
            <a:r>
              <a:rPr lang="en-US" sz="12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lang="en-US" sz="1200" spc="-10" dirty="0">
                <a:latin typeface="Arial"/>
                <a:cs typeface="Arial"/>
              </a:rPr>
              <a:t>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15" dirty="0">
                <a:latin typeface="Arial"/>
                <a:cs typeface="Arial"/>
              </a:rPr>
              <a:t>want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5" dirty="0">
                <a:latin typeface="Arial"/>
                <a:cs typeface="Arial"/>
              </a:rPr>
              <a:t>out </a:t>
            </a:r>
            <a:r>
              <a:rPr lang="en-US" sz="1200" spc="-40" dirty="0">
                <a:latin typeface="Arial"/>
                <a:cs typeface="Arial"/>
              </a:rPr>
              <a:t>if  </a:t>
            </a:r>
            <a:r>
              <a:rPr lang="en-US" sz="1200" spc="-30" dirty="0">
                <a:latin typeface="Arial"/>
                <a:cs typeface="Arial"/>
              </a:rPr>
              <a:t>each </a:t>
            </a:r>
            <a:r>
              <a:rPr lang="en-US" sz="1200" spc="-20" dirty="0">
                <a:latin typeface="Arial"/>
                <a:cs typeface="Arial"/>
              </a:rPr>
              <a:t>number </a:t>
            </a:r>
            <a:r>
              <a:rPr lang="en-US" sz="1200" spc="-40" dirty="0">
                <a:latin typeface="Arial"/>
                <a:cs typeface="Arial"/>
              </a:rPr>
              <a:t>is equally </a:t>
            </a:r>
            <a:r>
              <a:rPr lang="en-US" sz="1200" spc="-45" dirty="0">
                <a:latin typeface="Arial"/>
                <a:cs typeface="Arial"/>
              </a:rPr>
              <a:t>likely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20" dirty="0" smtClean="0">
                <a:latin typeface="Arial"/>
                <a:cs typeface="Arial"/>
              </a:rPr>
              <a:t>be drawn </a:t>
            </a:r>
            <a:r>
              <a:rPr lang="en-US" sz="1200" spc="-15" dirty="0" smtClean="0">
                <a:latin typeface="Arial"/>
                <a:cs typeface="Arial"/>
              </a:rPr>
              <a:t>by the child. </a:t>
            </a:r>
            <a:r>
              <a:rPr lang="en-US" sz="1200" spc="-30" dirty="0">
                <a:latin typeface="Arial"/>
                <a:cs typeface="Arial"/>
              </a:rPr>
              <a:t>Which </a:t>
            </a:r>
            <a:r>
              <a:rPr lang="en-US" sz="1200" spc="-10" dirty="0">
                <a:latin typeface="Arial"/>
                <a:cs typeface="Arial"/>
              </a:rPr>
              <a:t>test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10" dirty="0">
                <a:latin typeface="Arial"/>
                <a:cs typeface="Arial"/>
              </a:rPr>
              <a:t>most  </a:t>
            </a:r>
            <a:r>
              <a:rPr lang="en-US" sz="1200" spc="-20" dirty="0">
                <a:latin typeface="Arial"/>
                <a:cs typeface="Arial"/>
              </a:rPr>
              <a:t>appropriate?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i="1" spc="-50" dirty="0">
                <a:solidFill>
                  <a:srgbClr val="00B050"/>
                </a:solidFill>
                <a:latin typeface="Arial"/>
                <a:cs typeface="Arial"/>
              </a:rPr>
              <a:t>Z </a:t>
            </a:r>
            <a:r>
              <a:rPr sz="1200" i="1" spc="-10" dirty="0">
                <a:solidFill>
                  <a:srgbClr val="00B050"/>
                </a:solidFill>
                <a:latin typeface="Arial"/>
                <a:cs typeface="Arial"/>
              </a:rPr>
              <a:t>test </a:t>
            </a:r>
            <a:r>
              <a:rPr sz="1200" i="1" spc="-20" dirty="0">
                <a:solidFill>
                  <a:srgbClr val="00B050"/>
                </a:solidFill>
                <a:latin typeface="Arial"/>
                <a:cs typeface="Arial"/>
              </a:rPr>
              <a:t>for </a:t>
            </a:r>
            <a:r>
              <a:rPr sz="1200" i="1" spc="-50" dirty="0">
                <a:solidFill>
                  <a:srgbClr val="00B050"/>
                </a:solidFill>
                <a:latin typeface="Arial"/>
                <a:cs typeface="Arial"/>
              </a:rPr>
              <a:t>a </a:t>
            </a:r>
            <a:r>
              <a:rPr sz="1200" i="1" spc="-35" dirty="0">
                <a:solidFill>
                  <a:srgbClr val="00B050"/>
                </a:solidFill>
                <a:latin typeface="Arial"/>
                <a:cs typeface="Arial"/>
              </a:rPr>
              <a:t>single</a:t>
            </a:r>
            <a:r>
              <a:rPr sz="1200" i="1" spc="1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0B050"/>
                </a:solidFill>
                <a:latin typeface="Arial"/>
                <a:cs typeface="Arial"/>
              </a:rPr>
              <a:t>proportion</a:t>
            </a:r>
            <a:endParaRPr sz="1200" i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218" name="Picture 2" descr="Boy Holding Block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1" y="1774571"/>
            <a:ext cx="1226759" cy="8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534" y="2756887"/>
            <a:ext cx="42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One categorical variable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with </a:t>
            </a:r>
            <a:r>
              <a:rPr lang="en-US" b="1" u="sng" dirty="0" smtClean="0">
                <a:solidFill>
                  <a:srgbClr val="00B050"/>
                </a:solidFill>
              </a:rPr>
              <a:t>2 levels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(ball 1 picked, ball 2 picked)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-394590" y="2331529"/>
            <a:ext cx="1175004" cy="130938"/>
          </a:xfrm>
          <a:prstGeom prst="bentConnector3">
            <a:avLst>
              <a:gd name="adj1" fmla="val -1755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9623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160236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 smtClean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 smtClean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 smtClean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lang="en-US" sz="1200" spc="-50" dirty="0">
                <a:latin typeface="Arial"/>
                <a:cs typeface="Arial"/>
              </a:rPr>
              <a:t>In </a:t>
            </a:r>
            <a:r>
              <a:rPr lang="en-US" sz="1200" spc="-20" dirty="0" smtClean="0">
                <a:latin typeface="Arial"/>
                <a:cs typeface="Arial"/>
              </a:rPr>
              <a:t>a children’s game that teaches kids about probability, the child can</a:t>
            </a:r>
            <a:r>
              <a:rPr lang="en-US" sz="1200" spc="-35" dirty="0" smtClean="0">
                <a:latin typeface="Arial"/>
                <a:cs typeface="Arial"/>
              </a:rPr>
              <a:t> randomly </a:t>
            </a:r>
            <a:r>
              <a:rPr lang="en-US" sz="1200" spc="-25" dirty="0" smtClean="0">
                <a:latin typeface="Arial"/>
                <a:cs typeface="Arial"/>
              </a:rPr>
              <a:t>select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spc="-20" dirty="0" smtClean="0">
                <a:latin typeface="Arial"/>
                <a:cs typeface="Arial"/>
              </a:rPr>
              <a:t>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10" dirty="0">
                <a:latin typeface="Arial"/>
                <a:cs typeface="Arial"/>
              </a:rPr>
              <a:t>2 </a:t>
            </a:r>
            <a:r>
              <a:rPr lang="en-US" sz="1200" spc="-20" dirty="0">
                <a:latin typeface="Arial"/>
                <a:cs typeface="Arial"/>
              </a:rPr>
              <a:t>green </a:t>
            </a:r>
            <a:r>
              <a:rPr lang="en-US" sz="1200" spc="-30" dirty="0" smtClean="0">
                <a:latin typeface="Arial"/>
                <a:cs typeface="Arial"/>
              </a:rPr>
              <a:t>balls in the basket (labeled 1 and 2).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45" dirty="0">
                <a:solidFill>
                  <a:srgbClr val="00B050"/>
                </a:solidFill>
                <a:latin typeface="Arial"/>
                <a:cs typeface="Arial"/>
              </a:rPr>
              <a:t>have </a:t>
            </a:r>
            <a:r>
              <a:rPr lang="en-US" sz="1200" spc="-45" dirty="0" smtClean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lang="en-US" sz="12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lang="en-US" sz="1200" spc="-25" dirty="0" smtClean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toy </a:t>
            </a:r>
            <a:r>
              <a:rPr lang="en-US" sz="1200" spc="-15" dirty="0" smtClean="0">
                <a:solidFill>
                  <a:srgbClr val="00B050"/>
                </a:solidFill>
                <a:latin typeface="Arial"/>
                <a:cs typeface="Arial"/>
              </a:rPr>
              <a:t>that indicates how often each of the </a:t>
            </a:r>
            <a:r>
              <a:rPr lang="en-US" sz="1200" spc="-35" dirty="0" smtClean="0">
                <a:solidFill>
                  <a:srgbClr val="00B050"/>
                </a:solidFill>
                <a:latin typeface="Arial"/>
                <a:cs typeface="Arial"/>
              </a:rPr>
              <a:t>balls 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were </a:t>
            </a:r>
            <a:r>
              <a:rPr lang="en-US" sz="12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lang="en-US" sz="1200" spc="-10" dirty="0">
                <a:latin typeface="Arial"/>
                <a:cs typeface="Arial"/>
              </a:rPr>
              <a:t>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15" dirty="0">
                <a:latin typeface="Arial"/>
                <a:cs typeface="Arial"/>
              </a:rPr>
              <a:t>want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5" dirty="0">
                <a:latin typeface="Arial"/>
                <a:cs typeface="Arial"/>
              </a:rPr>
              <a:t>out </a:t>
            </a:r>
            <a:r>
              <a:rPr lang="en-US" sz="1200" spc="-40" dirty="0">
                <a:latin typeface="Arial"/>
                <a:cs typeface="Arial"/>
              </a:rPr>
              <a:t>if  </a:t>
            </a:r>
            <a:r>
              <a:rPr lang="en-US" sz="1200" spc="-30" dirty="0">
                <a:solidFill>
                  <a:srgbClr val="7030A0"/>
                </a:solidFill>
                <a:latin typeface="Arial"/>
                <a:cs typeface="Arial"/>
              </a:rPr>
              <a:t>each </a:t>
            </a:r>
            <a:r>
              <a:rPr lang="en-US" sz="1200" spc="-20" dirty="0">
                <a:solidFill>
                  <a:srgbClr val="7030A0"/>
                </a:solidFill>
                <a:latin typeface="Arial"/>
                <a:cs typeface="Arial"/>
              </a:rPr>
              <a:t>number </a:t>
            </a:r>
            <a:r>
              <a:rPr lang="en-US" sz="1200" spc="-40" dirty="0">
                <a:solidFill>
                  <a:srgbClr val="7030A0"/>
                </a:solidFill>
                <a:latin typeface="Arial"/>
                <a:cs typeface="Arial"/>
              </a:rPr>
              <a:t>is equally </a:t>
            </a:r>
            <a:r>
              <a:rPr lang="en-US" sz="1200" spc="-45" dirty="0">
                <a:solidFill>
                  <a:srgbClr val="7030A0"/>
                </a:solidFill>
                <a:latin typeface="Arial"/>
                <a:cs typeface="Arial"/>
              </a:rPr>
              <a:t>likely </a:t>
            </a:r>
            <a:r>
              <a:rPr lang="en-US" sz="1200" spc="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lang="en-US" sz="1200" spc="-20" dirty="0" smtClean="0">
                <a:solidFill>
                  <a:srgbClr val="7030A0"/>
                </a:solidFill>
                <a:latin typeface="Arial"/>
                <a:cs typeface="Arial"/>
              </a:rPr>
              <a:t>be drawn </a:t>
            </a:r>
            <a:r>
              <a:rPr lang="en-US" sz="1200" spc="-15" dirty="0" smtClean="0">
                <a:latin typeface="Arial"/>
                <a:cs typeface="Arial"/>
              </a:rPr>
              <a:t>by the child. </a:t>
            </a:r>
            <a:r>
              <a:rPr lang="en-US" sz="1200" spc="-30" dirty="0">
                <a:latin typeface="Arial"/>
                <a:cs typeface="Arial"/>
              </a:rPr>
              <a:t>Which </a:t>
            </a:r>
            <a:r>
              <a:rPr lang="en-US" sz="1200" spc="-10" dirty="0">
                <a:latin typeface="Arial"/>
                <a:cs typeface="Arial"/>
              </a:rPr>
              <a:t>test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10" dirty="0">
                <a:latin typeface="Arial"/>
                <a:cs typeface="Arial"/>
              </a:rPr>
              <a:t>most  </a:t>
            </a:r>
            <a:r>
              <a:rPr lang="en-US" sz="1200" spc="-20" dirty="0">
                <a:latin typeface="Arial"/>
                <a:cs typeface="Arial"/>
              </a:rPr>
              <a:t>appropriate?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218" name="Picture 2" descr="Boy Holding Block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1" y="1774571"/>
            <a:ext cx="1226759" cy="8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864"/>
          <a:stretch/>
        </p:blipFill>
        <p:spPr>
          <a:xfrm>
            <a:off x="229234" y="2742620"/>
            <a:ext cx="3583432" cy="66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234" y="1670342"/>
            <a:ext cx="150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p </a:t>
            </a:r>
            <a:r>
              <a:rPr lang="en-US" sz="1400" dirty="0" smtClean="0"/>
              <a:t>=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1/2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Ha: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p </a:t>
            </a:r>
            <a:r>
              <a:rPr lang="en-US" sz="1400" dirty="0" smtClean="0"/>
              <a:t>≠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1/2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512" y="2193562"/>
            <a:ext cx="2363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p=probability of ball 1 being drawn</a:t>
            </a:r>
          </a:p>
        </p:txBody>
      </p:sp>
    </p:spTree>
    <p:extLst>
      <p:ext uri="{BB962C8B-B14F-4D97-AF65-F5344CB8AC3E}">
        <p14:creationId xmlns:p14="http://schemas.microsoft.com/office/powerpoint/2010/main" val="315422629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160236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 smtClean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 smtClean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 smtClean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lang="en-US" sz="1200" spc="-50" dirty="0">
                <a:latin typeface="Arial"/>
                <a:cs typeface="Arial"/>
              </a:rPr>
              <a:t>In </a:t>
            </a:r>
            <a:r>
              <a:rPr lang="en-US" sz="1200" spc="-20" dirty="0" smtClean="0">
                <a:latin typeface="Arial"/>
                <a:cs typeface="Arial"/>
              </a:rPr>
              <a:t>a children’s game that teaches kids about probability, the child can</a:t>
            </a:r>
            <a:r>
              <a:rPr lang="en-US" sz="1200" spc="-35" dirty="0" smtClean="0">
                <a:latin typeface="Arial"/>
                <a:cs typeface="Arial"/>
              </a:rPr>
              <a:t> randomly </a:t>
            </a:r>
            <a:r>
              <a:rPr lang="en-US" sz="1200" spc="-25" dirty="0" smtClean="0">
                <a:latin typeface="Arial"/>
                <a:cs typeface="Arial"/>
              </a:rPr>
              <a:t>select </a:t>
            </a:r>
            <a:r>
              <a:rPr lang="en-US" sz="1200" spc="-25" dirty="0">
                <a:latin typeface="Arial"/>
                <a:cs typeface="Arial"/>
              </a:rPr>
              <a:t>from </a:t>
            </a:r>
            <a:r>
              <a:rPr lang="en-US" sz="1200" spc="-50" dirty="0">
                <a:latin typeface="Arial"/>
                <a:cs typeface="Arial"/>
              </a:rPr>
              <a:t>a </a:t>
            </a:r>
            <a:r>
              <a:rPr lang="en-US" sz="1200" spc="-20" dirty="0" smtClean="0">
                <a:latin typeface="Arial"/>
                <a:cs typeface="Arial"/>
              </a:rPr>
              <a:t>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10" dirty="0">
                <a:latin typeface="Arial"/>
                <a:cs typeface="Arial"/>
              </a:rPr>
              <a:t>2 </a:t>
            </a:r>
            <a:r>
              <a:rPr lang="en-US" sz="1200" spc="-20" dirty="0">
                <a:latin typeface="Arial"/>
                <a:cs typeface="Arial"/>
              </a:rPr>
              <a:t>green </a:t>
            </a:r>
            <a:r>
              <a:rPr lang="en-US" sz="1200" spc="-30" dirty="0" smtClean="0">
                <a:latin typeface="Arial"/>
                <a:cs typeface="Arial"/>
              </a:rPr>
              <a:t>balls in the basket (labeled 1 and 2).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45" dirty="0">
                <a:solidFill>
                  <a:srgbClr val="00B050"/>
                </a:solidFill>
                <a:latin typeface="Arial"/>
                <a:cs typeface="Arial"/>
              </a:rPr>
              <a:t>have </a:t>
            </a:r>
            <a:r>
              <a:rPr lang="en-US" sz="1200" spc="-45" dirty="0" smtClean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lang="en-US" sz="12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lang="en-US" sz="1200" spc="-25" dirty="0" smtClean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lang="en-US" sz="1200" spc="-20" dirty="0" smtClean="0">
                <a:solidFill>
                  <a:srgbClr val="00B050"/>
                </a:solidFill>
                <a:latin typeface="Arial"/>
                <a:cs typeface="Arial"/>
              </a:rPr>
              <a:t>toy </a:t>
            </a:r>
            <a:r>
              <a:rPr lang="en-US" sz="1200" spc="-15" dirty="0" smtClean="0">
                <a:solidFill>
                  <a:srgbClr val="00B050"/>
                </a:solidFill>
                <a:latin typeface="Arial"/>
                <a:cs typeface="Arial"/>
              </a:rPr>
              <a:t>that indicates how often each of the </a:t>
            </a:r>
            <a:r>
              <a:rPr lang="en-US" sz="1200" spc="-35" dirty="0" smtClean="0">
                <a:solidFill>
                  <a:srgbClr val="00B050"/>
                </a:solidFill>
                <a:latin typeface="Arial"/>
                <a:cs typeface="Arial"/>
              </a:rPr>
              <a:t>balls </a:t>
            </a:r>
            <a:r>
              <a:rPr lang="en-US" sz="1200" spc="-35" dirty="0">
                <a:solidFill>
                  <a:srgbClr val="00B050"/>
                </a:solidFill>
                <a:latin typeface="Arial"/>
                <a:cs typeface="Arial"/>
              </a:rPr>
              <a:t>were </a:t>
            </a:r>
            <a:r>
              <a:rPr lang="en-US" sz="12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lang="en-US" sz="1200" spc="-10" dirty="0">
                <a:latin typeface="Arial"/>
                <a:cs typeface="Arial"/>
              </a:rPr>
              <a:t>. </a:t>
            </a:r>
            <a:r>
              <a:rPr lang="en-US" sz="1200" spc="-65" dirty="0">
                <a:latin typeface="Arial"/>
                <a:cs typeface="Arial"/>
              </a:rPr>
              <a:t>We </a:t>
            </a:r>
            <a:r>
              <a:rPr lang="en-US" sz="1200" spc="-15" dirty="0">
                <a:latin typeface="Arial"/>
                <a:cs typeface="Arial"/>
              </a:rPr>
              <a:t>want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5" dirty="0">
                <a:latin typeface="Arial"/>
                <a:cs typeface="Arial"/>
              </a:rPr>
              <a:t>out </a:t>
            </a:r>
            <a:r>
              <a:rPr lang="en-US" sz="1200" spc="-40" dirty="0">
                <a:latin typeface="Arial"/>
                <a:cs typeface="Arial"/>
              </a:rPr>
              <a:t>if  </a:t>
            </a:r>
            <a:r>
              <a:rPr lang="en-US" sz="1200" spc="-30" dirty="0">
                <a:solidFill>
                  <a:srgbClr val="7030A0"/>
                </a:solidFill>
                <a:latin typeface="Arial"/>
                <a:cs typeface="Arial"/>
              </a:rPr>
              <a:t>each </a:t>
            </a:r>
            <a:r>
              <a:rPr lang="en-US" sz="1200" spc="-20" dirty="0">
                <a:solidFill>
                  <a:srgbClr val="7030A0"/>
                </a:solidFill>
                <a:latin typeface="Arial"/>
                <a:cs typeface="Arial"/>
              </a:rPr>
              <a:t>number </a:t>
            </a:r>
            <a:r>
              <a:rPr lang="en-US" sz="1200" spc="-40" dirty="0">
                <a:solidFill>
                  <a:srgbClr val="7030A0"/>
                </a:solidFill>
                <a:latin typeface="Arial"/>
                <a:cs typeface="Arial"/>
              </a:rPr>
              <a:t>is equally </a:t>
            </a:r>
            <a:r>
              <a:rPr lang="en-US" sz="1200" spc="-45" dirty="0">
                <a:solidFill>
                  <a:srgbClr val="7030A0"/>
                </a:solidFill>
                <a:latin typeface="Arial"/>
                <a:cs typeface="Arial"/>
              </a:rPr>
              <a:t>likely </a:t>
            </a:r>
            <a:r>
              <a:rPr lang="en-US" sz="1200" spc="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lang="en-US" sz="1200" spc="-20" dirty="0" smtClean="0">
                <a:solidFill>
                  <a:srgbClr val="7030A0"/>
                </a:solidFill>
                <a:latin typeface="Arial"/>
                <a:cs typeface="Arial"/>
              </a:rPr>
              <a:t>be drawn </a:t>
            </a:r>
            <a:r>
              <a:rPr lang="en-US" sz="1200" spc="-15" dirty="0" smtClean="0">
                <a:latin typeface="Arial"/>
                <a:cs typeface="Arial"/>
              </a:rPr>
              <a:t>by the child. </a:t>
            </a:r>
            <a:r>
              <a:rPr lang="en-US" sz="1200" spc="-30" dirty="0">
                <a:latin typeface="Arial"/>
                <a:cs typeface="Arial"/>
              </a:rPr>
              <a:t>Which </a:t>
            </a:r>
            <a:r>
              <a:rPr lang="en-US" sz="1200" spc="-10" dirty="0">
                <a:latin typeface="Arial"/>
                <a:cs typeface="Arial"/>
              </a:rPr>
              <a:t>test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-10" dirty="0">
                <a:latin typeface="Arial"/>
                <a:cs typeface="Arial"/>
              </a:rPr>
              <a:t>most  </a:t>
            </a:r>
            <a:r>
              <a:rPr lang="en-US" sz="1200" spc="-20" dirty="0">
                <a:latin typeface="Arial"/>
                <a:cs typeface="Arial"/>
              </a:rPr>
              <a:t>appropriate?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218" name="Picture 2" descr="Boy Holding Block 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1" y="1774571"/>
            <a:ext cx="1226759" cy="8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864"/>
          <a:stretch/>
        </p:blipFill>
        <p:spPr>
          <a:xfrm>
            <a:off x="229234" y="2742620"/>
            <a:ext cx="3583432" cy="662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234" y="1670342"/>
            <a:ext cx="150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p </a:t>
            </a:r>
            <a:r>
              <a:rPr lang="en-US" sz="1400" dirty="0" smtClean="0"/>
              <a:t>=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1/2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Ha: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p </a:t>
            </a:r>
            <a:r>
              <a:rPr lang="en-US" sz="1400" dirty="0" smtClean="0"/>
              <a:t>≠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1/2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512" y="2193562"/>
            <a:ext cx="3494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p=probability of ball 1 being drawn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Inference on </a:t>
            </a:r>
            <a:r>
              <a:rPr lang="en-US" sz="1200" i="1" dirty="0" smtClean="0">
                <a:solidFill>
                  <a:srgbClr val="00B050"/>
                </a:solidFill>
              </a:rPr>
              <a:t>p</a:t>
            </a:r>
            <a:r>
              <a:rPr lang="en-US" sz="1200" dirty="0" smtClean="0">
                <a:solidFill>
                  <a:srgbClr val="00B050"/>
                </a:solidFill>
              </a:rPr>
              <a:t> automatically conducts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 inference on </a:t>
            </a:r>
            <a:r>
              <a:rPr lang="en-US" sz="1200" i="1" dirty="0" smtClean="0">
                <a:solidFill>
                  <a:srgbClr val="00B050"/>
                </a:solidFill>
              </a:rPr>
              <a:t>(1-p)=probability of ball 2 being drawn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794356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64799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Determining which test to use.</a:t>
            </a:r>
            <a:endParaRPr lang="en-US" sz="3200" b="1" dirty="0"/>
          </a:p>
        </p:txBody>
      </p:sp>
      <p:pic>
        <p:nvPicPr>
          <p:cNvPr id="2050" name="Picture 2" descr="Image result for powerball c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577975"/>
            <a:ext cx="1981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5850" y="2898775"/>
            <a:ext cx="230505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https://www.fool.com/retirement/2017/09/13/how-does-the-powerball-annuity-work.aspx</a:t>
            </a:r>
          </a:p>
        </p:txBody>
      </p:sp>
    </p:spTree>
    <p:extLst>
      <p:ext uri="{BB962C8B-B14F-4D97-AF65-F5344CB8AC3E}">
        <p14:creationId xmlns:p14="http://schemas.microsoft.com/office/powerpoint/2010/main" val="371978221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2433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basic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Powerball game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players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select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5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numbers from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59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white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balls.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historical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lottery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outcomes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such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able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calculate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many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times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each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59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white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balls were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picked.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if 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each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number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equally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likely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drawn.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2" descr="Image result for powerball c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301263"/>
            <a:ext cx="1141401" cy="7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12769" y="3097122"/>
            <a:ext cx="2305050" cy="1231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" dirty="0"/>
              <a:t>https://www.fool.com/retirement/2017/09/13/how-does-the-powerball-annuity-work.aspx</a:t>
            </a:r>
          </a:p>
        </p:txBody>
      </p:sp>
    </p:spTree>
    <p:extLst>
      <p:ext uri="{BB962C8B-B14F-4D97-AF65-F5344CB8AC3E}">
        <p14:creationId xmlns:p14="http://schemas.microsoft.com/office/powerpoint/2010/main" val="490855783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470"/>
            <a:ext cx="3803015" cy="27539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rgbClr val="CCDBE6"/>
                </a:solidFill>
                <a:latin typeface="Arial"/>
                <a:cs typeface="Arial"/>
              </a:rPr>
              <a:t>: Analyses that involve </a:t>
            </a:r>
            <a:r>
              <a:rPr lang="en-US" sz="1050" spc="15" dirty="0">
                <a:solidFill>
                  <a:srgbClr val="CCDBE6"/>
                </a:solidFill>
                <a:latin typeface="Arial"/>
                <a:cs typeface="Arial"/>
              </a:rPr>
              <a:t>c</a:t>
            </a:r>
            <a:r>
              <a:rPr lang="en-US" sz="1050" spc="15" dirty="0" smtClean="0">
                <a:solidFill>
                  <a:srgbClr val="CCDBE6"/>
                </a:solidFill>
                <a:latin typeface="Arial"/>
                <a:cs typeface="Arial"/>
              </a:rPr>
              <a:t>ategorical </a:t>
            </a:r>
            <a:r>
              <a:rPr lang="en-US" sz="1050" spc="15" dirty="0">
                <a:solidFill>
                  <a:srgbClr val="CCDBE6"/>
                </a:solidFill>
                <a:latin typeface="Arial"/>
                <a:cs typeface="Arial"/>
              </a:rPr>
              <a:t>v</a:t>
            </a:r>
            <a:r>
              <a:rPr lang="en-US" sz="1050" spc="15" dirty="0" smtClean="0">
                <a:solidFill>
                  <a:srgbClr val="CCDBE6"/>
                </a:solidFill>
                <a:latin typeface="Arial"/>
                <a:cs typeface="Arial"/>
              </a:rPr>
              <a:t>ariable(s) with &gt;2 levels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Which analysis to use: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Categorical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data: 2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levels </a:t>
            </a:r>
            <a:r>
              <a:rPr sz="1100" i="1" spc="-10" dirty="0">
                <a:solidFill>
                  <a:srgbClr val="CCCCCC"/>
                </a:solidFill>
                <a:latin typeface="Times New Roman"/>
                <a:cs typeface="Times New Roman"/>
              </a:rPr>
              <a:t>→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Z, </a:t>
            </a:r>
            <a:r>
              <a:rPr sz="1100" i="1" spc="60" dirty="0">
                <a:solidFill>
                  <a:srgbClr val="CCCCCC"/>
                </a:solidFill>
                <a:latin typeface="Times New Roman"/>
                <a:cs typeface="Times New Roman"/>
              </a:rPr>
              <a:t>&gt;</a:t>
            </a:r>
            <a:r>
              <a:rPr sz="1050" spc="60" dirty="0">
                <a:solidFill>
                  <a:srgbClr val="CCCCCC"/>
                </a:solidFill>
                <a:latin typeface="Arial"/>
                <a:cs typeface="Arial"/>
              </a:rPr>
              <a:t>2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levels </a:t>
            </a:r>
            <a:r>
              <a:rPr sz="1100" i="1" spc="-10" dirty="0">
                <a:solidFill>
                  <a:srgbClr val="CCCCCC"/>
                </a:solidFill>
                <a:latin typeface="Times New Roman"/>
                <a:cs typeface="Times New Roman"/>
              </a:rPr>
              <a:t>→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sz="1200" spc="367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square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l-GR" sz="90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el-GR" sz="100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05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Distribution Properties: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T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he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always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positive and right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skewed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Conditions for </a:t>
            </a:r>
            <a:r>
              <a:rPr lang="el-GR" sz="105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10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 Analyses: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At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least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5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expected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sz="1200" spc="104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testing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3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Application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71620" cy="24564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basic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Powerball game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players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select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5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numbers from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200" u="sng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u="sng" spc="-10" dirty="0">
                <a:solidFill>
                  <a:srgbClr val="1A2E3D"/>
                </a:solidFill>
                <a:latin typeface="Arial"/>
                <a:cs typeface="Arial"/>
              </a:rPr>
              <a:t>59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white </a:t>
            </a:r>
            <a:r>
              <a:rPr sz="1200" u="sng" spc="-30" dirty="0">
                <a:solidFill>
                  <a:srgbClr val="1A2E3D"/>
                </a:solidFill>
                <a:latin typeface="Arial"/>
                <a:cs typeface="Arial"/>
              </a:rPr>
              <a:t>balls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lottery 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outcomes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such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we </a:t>
            </a:r>
            <a:r>
              <a:rPr sz="1200" spc="-50" dirty="0">
                <a:solidFill>
                  <a:srgbClr val="00B050"/>
                </a:solidFill>
                <a:latin typeface="Arial"/>
                <a:cs typeface="Arial"/>
              </a:rPr>
              <a:t>are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able </a:t>
            </a:r>
            <a:r>
              <a:rPr sz="12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calculate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how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many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times 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each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59 </a:t>
            </a:r>
            <a:r>
              <a:rPr sz="1200" u="sng" spc="-20" dirty="0">
                <a:solidFill>
                  <a:srgbClr val="00B050"/>
                </a:solidFill>
                <a:latin typeface="Arial"/>
                <a:cs typeface="Arial"/>
              </a:rPr>
              <a:t>white </a:t>
            </a:r>
            <a:r>
              <a:rPr sz="1200" u="sng" spc="-35" dirty="0">
                <a:solidFill>
                  <a:srgbClr val="00B050"/>
                </a:solidFill>
                <a:latin typeface="Arial"/>
                <a:cs typeface="Arial"/>
              </a:rPr>
              <a:t>balls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were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if  </a:t>
            </a:r>
            <a:r>
              <a:rPr sz="1200" spc="-30" dirty="0">
                <a:solidFill>
                  <a:srgbClr val="7030A0"/>
                </a:solidFill>
                <a:latin typeface="Arial"/>
                <a:cs typeface="Arial"/>
              </a:rPr>
              <a:t>each </a:t>
            </a:r>
            <a:r>
              <a:rPr sz="1200" spc="-20" dirty="0">
                <a:solidFill>
                  <a:srgbClr val="7030A0"/>
                </a:solidFill>
                <a:latin typeface="Arial"/>
                <a:cs typeface="Arial"/>
              </a:rPr>
              <a:t>number </a:t>
            </a:r>
            <a:r>
              <a:rPr sz="1200" spc="-40" dirty="0">
                <a:solidFill>
                  <a:srgbClr val="7030A0"/>
                </a:solidFill>
                <a:latin typeface="Arial"/>
                <a:cs typeface="Arial"/>
              </a:rPr>
              <a:t>is equally </a:t>
            </a:r>
            <a:r>
              <a:rPr sz="1200" spc="-45" dirty="0">
                <a:solidFill>
                  <a:srgbClr val="7030A0"/>
                </a:solidFill>
                <a:latin typeface="Arial"/>
                <a:cs typeface="Arial"/>
              </a:rPr>
              <a:t>likely </a:t>
            </a:r>
            <a:r>
              <a:rPr sz="1200" spc="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7030A0"/>
                </a:solidFill>
                <a:latin typeface="Arial"/>
                <a:cs typeface="Arial"/>
              </a:rPr>
              <a:t>be </a:t>
            </a: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drawn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solidFill>
                  <a:srgbClr val="00B050"/>
                </a:solidFill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solidFill>
                  <a:srgbClr val="00B050"/>
                </a:solidFill>
                <a:latin typeface="Times New Roman"/>
                <a:cs typeface="Times New Roman"/>
              </a:rPr>
              <a:t>2 </a:t>
            </a:r>
            <a:r>
              <a:rPr sz="1200" i="1" spc="5" dirty="0">
                <a:solidFill>
                  <a:srgbClr val="00B050"/>
                </a:solidFill>
                <a:latin typeface="Arial"/>
                <a:cs typeface="Arial"/>
              </a:rPr>
              <a:t>test </a:t>
            </a:r>
            <a:r>
              <a:rPr sz="1200" i="1" spc="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00B050"/>
                </a:solidFill>
                <a:latin typeface="Arial"/>
                <a:cs typeface="Arial"/>
              </a:rPr>
              <a:t>goodness </a:t>
            </a:r>
            <a:r>
              <a:rPr sz="1200" i="1" spc="15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1200" i="1" spc="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00B050"/>
                </a:solidFill>
                <a:latin typeface="Arial"/>
                <a:cs typeface="Arial"/>
              </a:rPr>
              <a:t>ﬁt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 smtClean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482" y="2709086"/>
            <a:ext cx="449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One categorical variable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with </a:t>
            </a:r>
            <a:r>
              <a:rPr lang="en-US" b="1" u="sng" dirty="0" smtClean="0">
                <a:solidFill>
                  <a:srgbClr val="00B050"/>
                </a:solidFill>
              </a:rPr>
              <a:t>&gt;2 levels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1200" i="1" dirty="0" smtClean="0">
                <a:solidFill>
                  <a:srgbClr val="00B050"/>
                </a:solidFill>
              </a:rPr>
              <a:t>(ball 1 picked, ball 2 picked,… ball 59 picked)</a:t>
            </a:r>
            <a:endParaRPr lang="en-US" sz="1400" i="1" dirty="0">
              <a:solidFill>
                <a:srgbClr val="00B05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V="1">
            <a:off x="-134715" y="2591403"/>
            <a:ext cx="720725" cy="6546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57" y="1938518"/>
            <a:ext cx="1094283" cy="9982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71620" cy="24564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basic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Powerball game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players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select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5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numbers from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200" u="sng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u="sng" spc="-10" dirty="0">
                <a:solidFill>
                  <a:srgbClr val="1A2E3D"/>
                </a:solidFill>
                <a:latin typeface="Arial"/>
                <a:cs typeface="Arial"/>
              </a:rPr>
              <a:t>59 </a:t>
            </a:r>
            <a:r>
              <a:rPr sz="1200" u="sng" spc="-20" dirty="0">
                <a:solidFill>
                  <a:srgbClr val="1A2E3D"/>
                </a:solidFill>
                <a:latin typeface="Arial"/>
                <a:cs typeface="Arial"/>
              </a:rPr>
              <a:t>white </a:t>
            </a:r>
            <a:r>
              <a:rPr sz="1200" u="sng" spc="-30" dirty="0">
                <a:solidFill>
                  <a:srgbClr val="1A2E3D"/>
                </a:solidFill>
                <a:latin typeface="Arial"/>
                <a:cs typeface="Arial"/>
              </a:rPr>
              <a:t>balls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lottery 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outcomes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such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we </a:t>
            </a:r>
            <a:r>
              <a:rPr sz="1200" spc="-50" dirty="0">
                <a:solidFill>
                  <a:srgbClr val="00B050"/>
                </a:solidFill>
                <a:latin typeface="Arial"/>
                <a:cs typeface="Arial"/>
              </a:rPr>
              <a:t>are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able </a:t>
            </a:r>
            <a:r>
              <a:rPr sz="12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calculate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how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many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times 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each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200" u="sng" spc="-10" dirty="0">
                <a:solidFill>
                  <a:srgbClr val="00B050"/>
                </a:solidFill>
                <a:latin typeface="Arial"/>
                <a:cs typeface="Arial"/>
              </a:rPr>
              <a:t>59 </a:t>
            </a:r>
            <a:r>
              <a:rPr sz="1200" u="sng" spc="-20" dirty="0">
                <a:solidFill>
                  <a:srgbClr val="00B050"/>
                </a:solidFill>
                <a:latin typeface="Arial"/>
                <a:cs typeface="Arial"/>
              </a:rPr>
              <a:t>white </a:t>
            </a:r>
            <a:r>
              <a:rPr sz="1200" u="sng" spc="-35" dirty="0">
                <a:solidFill>
                  <a:srgbClr val="00B050"/>
                </a:solidFill>
                <a:latin typeface="Arial"/>
                <a:cs typeface="Arial"/>
              </a:rPr>
              <a:t>balls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 were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if  </a:t>
            </a:r>
            <a:r>
              <a:rPr sz="1200" spc="-30" dirty="0">
                <a:solidFill>
                  <a:srgbClr val="7030A0"/>
                </a:solidFill>
                <a:latin typeface="Arial"/>
                <a:cs typeface="Arial"/>
              </a:rPr>
              <a:t>each </a:t>
            </a:r>
            <a:r>
              <a:rPr sz="1200" spc="-20" dirty="0">
                <a:solidFill>
                  <a:srgbClr val="7030A0"/>
                </a:solidFill>
                <a:latin typeface="Arial"/>
                <a:cs typeface="Arial"/>
              </a:rPr>
              <a:t>number </a:t>
            </a:r>
            <a:r>
              <a:rPr sz="1200" spc="-40" dirty="0">
                <a:solidFill>
                  <a:srgbClr val="7030A0"/>
                </a:solidFill>
                <a:latin typeface="Arial"/>
                <a:cs typeface="Arial"/>
              </a:rPr>
              <a:t>is equally </a:t>
            </a:r>
            <a:r>
              <a:rPr sz="1200" spc="-45" dirty="0">
                <a:solidFill>
                  <a:srgbClr val="7030A0"/>
                </a:solidFill>
                <a:latin typeface="Arial"/>
                <a:cs typeface="Arial"/>
              </a:rPr>
              <a:t>likely </a:t>
            </a:r>
            <a:r>
              <a:rPr sz="1200" spc="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7030A0"/>
                </a:solidFill>
                <a:latin typeface="Arial"/>
                <a:cs typeface="Arial"/>
              </a:rPr>
              <a:t>be </a:t>
            </a: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drawn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solidFill>
                  <a:srgbClr val="00B050"/>
                </a:solidFill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solidFill>
                  <a:srgbClr val="00B050"/>
                </a:solidFill>
                <a:latin typeface="Times New Roman"/>
                <a:cs typeface="Times New Roman"/>
              </a:rPr>
              <a:t>2 </a:t>
            </a:r>
            <a:r>
              <a:rPr sz="1200" i="1" spc="5" dirty="0">
                <a:solidFill>
                  <a:srgbClr val="00B050"/>
                </a:solidFill>
                <a:latin typeface="Arial"/>
                <a:cs typeface="Arial"/>
              </a:rPr>
              <a:t>test </a:t>
            </a:r>
            <a:r>
              <a:rPr sz="1200" i="1" spc="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00B050"/>
                </a:solidFill>
                <a:latin typeface="Arial"/>
                <a:cs typeface="Arial"/>
              </a:rPr>
              <a:t>goodness </a:t>
            </a:r>
            <a:r>
              <a:rPr sz="1200" i="1" spc="15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1200" i="1" spc="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i="1" spc="30" dirty="0">
                <a:solidFill>
                  <a:srgbClr val="00B050"/>
                </a:solidFill>
                <a:latin typeface="Arial"/>
                <a:cs typeface="Arial"/>
              </a:rPr>
              <a:t>ﬁt</a:t>
            </a:r>
            <a:endParaRPr sz="12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 smtClean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074" y="1654175"/>
            <a:ext cx="171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u="sng" dirty="0" smtClean="0">
                <a:solidFill>
                  <a:srgbClr val="00B050"/>
                </a:solidFill>
              </a:rPr>
              <a:t>One</a:t>
            </a:r>
            <a:r>
              <a:rPr lang="en-US" sz="1100" b="1" dirty="0" smtClean="0">
                <a:solidFill>
                  <a:srgbClr val="00B050"/>
                </a:solidFill>
              </a:rPr>
              <a:t> Categorical Variable of </a:t>
            </a:r>
            <a:r>
              <a:rPr lang="en-US" sz="1100" b="1" dirty="0" smtClean="0">
                <a:solidFill>
                  <a:srgbClr val="00B050"/>
                </a:solidFill>
              </a:rPr>
              <a:t>Interest (&gt;2 levels): </a:t>
            </a:r>
            <a:r>
              <a:rPr lang="en-US" sz="1100" dirty="0" smtClean="0">
                <a:solidFill>
                  <a:srgbClr val="00B050"/>
                </a:solidFill>
              </a:rPr>
              <a:t>Powerball outcomes </a:t>
            </a:r>
            <a:r>
              <a:rPr lang="en-US" sz="1100" u="sng" dirty="0" smtClean="0">
                <a:solidFill>
                  <a:srgbClr val="00B050"/>
                </a:solidFill>
              </a:rPr>
              <a:t>59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7030A0"/>
                </a:solidFill>
              </a:rPr>
              <a:t>Want </a:t>
            </a:r>
            <a:r>
              <a:rPr lang="en-US" sz="1100" dirty="0" smtClean="0">
                <a:solidFill>
                  <a:srgbClr val="7030A0"/>
                </a:solidFill>
              </a:rPr>
              <a:t>to compare it to a “specified </a:t>
            </a:r>
            <a:r>
              <a:rPr lang="en-US" sz="1100" dirty="0" smtClean="0">
                <a:solidFill>
                  <a:srgbClr val="7030A0"/>
                </a:solidFill>
              </a:rPr>
              <a:t>distribution”</a:t>
            </a:r>
            <a:endParaRPr lang="en-US" sz="1100" dirty="0" smtClean="0">
              <a:solidFill>
                <a:srgbClr val="7030A0"/>
              </a:solidFill>
            </a:endParaRPr>
          </a:p>
          <a:p>
            <a:endParaRPr lang="en-US" sz="1100" u="sng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52650" y="2263776"/>
            <a:ext cx="838200" cy="290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38331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90583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71620" cy="110991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9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9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900" dirty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sz="1100" spc="-5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the basic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Powerball game </a:t>
            </a:r>
            <a:r>
              <a:rPr sz="1100" spc="-35" dirty="0">
                <a:solidFill>
                  <a:srgbClr val="1A2E3D"/>
                </a:solidFill>
                <a:latin typeface="Arial"/>
                <a:cs typeface="Arial"/>
              </a:rPr>
              <a:t>players </a:t>
            </a:r>
            <a:r>
              <a:rPr sz="1100" spc="-25" dirty="0">
                <a:solidFill>
                  <a:srgbClr val="1A2E3D"/>
                </a:solidFill>
                <a:latin typeface="Arial"/>
                <a:cs typeface="Arial"/>
              </a:rPr>
              <a:t>select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5 </a:t>
            </a:r>
            <a:r>
              <a:rPr sz="1100" spc="-25" dirty="0">
                <a:solidFill>
                  <a:srgbClr val="1A2E3D"/>
                </a:solidFill>
                <a:latin typeface="Arial"/>
                <a:cs typeface="Arial"/>
              </a:rPr>
              <a:t>numbers from </a:t>
            </a:r>
            <a:r>
              <a:rPr sz="11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1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59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white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balls. </a:t>
            </a:r>
            <a:r>
              <a:rPr sz="11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1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lottery  </a:t>
            </a:r>
            <a:r>
              <a:rPr sz="1100" spc="-15" dirty="0">
                <a:solidFill>
                  <a:srgbClr val="00B050"/>
                </a:solidFill>
                <a:latin typeface="Arial"/>
                <a:cs typeface="Arial"/>
              </a:rPr>
              <a:t>outcomes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such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that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we </a:t>
            </a:r>
            <a:r>
              <a:rPr sz="1100" spc="-50" dirty="0">
                <a:solidFill>
                  <a:srgbClr val="00B050"/>
                </a:solidFill>
                <a:latin typeface="Arial"/>
                <a:cs typeface="Arial"/>
              </a:rPr>
              <a:t>are </a:t>
            </a:r>
            <a:r>
              <a:rPr sz="1100" spc="-35" dirty="0">
                <a:solidFill>
                  <a:srgbClr val="00B050"/>
                </a:solidFill>
                <a:latin typeface="Arial"/>
                <a:cs typeface="Arial"/>
              </a:rPr>
              <a:t>able </a:t>
            </a:r>
            <a:r>
              <a:rPr sz="11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calculate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how </a:t>
            </a:r>
            <a:r>
              <a:rPr sz="1100" spc="-35" dirty="0">
                <a:solidFill>
                  <a:srgbClr val="00B050"/>
                </a:solidFill>
                <a:latin typeface="Arial"/>
                <a:cs typeface="Arial"/>
              </a:rPr>
              <a:t>many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times  </a:t>
            </a:r>
            <a:r>
              <a:rPr sz="1100" spc="-30" dirty="0">
                <a:solidFill>
                  <a:srgbClr val="00B050"/>
                </a:solidFill>
                <a:latin typeface="Arial"/>
                <a:cs typeface="Arial"/>
              </a:rPr>
              <a:t>each </a:t>
            </a:r>
            <a:r>
              <a:rPr sz="1100" spc="-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59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white </a:t>
            </a:r>
            <a:r>
              <a:rPr sz="1100" spc="-35" dirty="0">
                <a:solidFill>
                  <a:srgbClr val="00B050"/>
                </a:solidFill>
                <a:latin typeface="Arial"/>
                <a:cs typeface="Arial"/>
              </a:rPr>
              <a:t>balls were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1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1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1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1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100" spc="-40" dirty="0">
                <a:solidFill>
                  <a:srgbClr val="1A2E3D"/>
                </a:solidFill>
                <a:latin typeface="Arial"/>
                <a:cs typeface="Arial"/>
              </a:rPr>
              <a:t>if  </a:t>
            </a:r>
            <a:r>
              <a:rPr sz="1100" spc="-30" dirty="0">
                <a:solidFill>
                  <a:srgbClr val="7030A0"/>
                </a:solidFill>
                <a:latin typeface="Arial"/>
                <a:cs typeface="Arial"/>
              </a:rPr>
              <a:t>each </a:t>
            </a:r>
            <a:r>
              <a:rPr sz="1100" spc="-20" dirty="0">
                <a:solidFill>
                  <a:srgbClr val="7030A0"/>
                </a:solidFill>
                <a:latin typeface="Arial"/>
                <a:cs typeface="Arial"/>
              </a:rPr>
              <a:t>number </a:t>
            </a:r>
            <a:r>
              <a:rPr sz="1100" spc="-40" dirty="0">
                <a:solidFill>
                  <a:srgbClr val="7030A0"/>
                </a:solidFill>
                <a:latin typeface="Arial"/>
                <a:cs typeface="Arial"/>
              </a:rPr>
              <a:t>is equally </a:t>
            </a:r>
            <a:r>
              <a:rPr sz="1100" spc="-45" dirty="0">
                <a:solidFill>
                  <a:srgbClr val="7030A0"/>
                </a:solidFill>
                <a:latin typeface="Arial"/>
                <a:cs typeface="Arial"/>
              </a:rPr>
              <a:t>likely </a:t>
            </a:r>
            <a:r>
              <a:rPr sz="1100" spc="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100" spc="-20" dirty="0">
                <a:solidFill>
                  <a:srgbClr val="7030A0"/>
                </a:solidFill>
                <a:latin typeface="Arial"/>
                <a:cs typeface="Arial"/>
              </a:rPr>
              <a:t>be </a:t>
            </a:r>
            <a:r>
              <a:rPr sz="1100" spc="-15" dirty="0">
                <a:solidFill>
                  <a:srgbClr val="7030A0"/>
                </a:solidFill>
                <a:latin typeface="Arial"/>
                <a:cs typeface="Arial"/>
              </a:rPr>
              <a:t>drawn</a:t>
            </a:r>
            <a:r>
              <a:rPr sz="1100" spc="-1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1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appropriate</a:t>
            </a:r>
            <a:r>
              <a:rPr sz="1100" spc="-2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91" y="1690689"/>
            <a:ext cx="424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follows the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</a:p>
          <a:p>
            <a:r>
              <a:rPr lang="en-US" sz="1400" b="1" dirty="0" smtClean="0"/>
              <a:t>Ha: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does not follow the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706" y="1365116"/>
            <a:ext cx="343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b="1" i="1" u="sng" spc="110" dirty="0">
                <a:solidFill>
                  <a:srgbClr val="935151"/>
                </a:solidFill>
                <a:latin typeface="Times New Roman"/>
                <a:cs typeface="Times New Roman"/>
              </a:rPr>
              <a:t>χ</a:t>
            </a:r>
            <a:r>
              <a:rPr lang="en-US" b="1" u="sng" spc="165" baseline="31250" dirty="0">
                <a:solidFill>
                  <a:srgbClr val="935151"/>
                </a:solidFill>
                <a:latin typeface="Times New Roman"/>
                <a:cs typeface="Times New Roman"/>
              </a:rPr>
              <a:t>2 </a:t>
            </a:r>
            <a:r>
              <a:rPr lang="en-US" b="1" i="1" u="sng" spc="5" dirty="0">
                <a:solidFill>
                  <a:srgbClr val="935151"/>
                </a:solidFill>
                <a:latin typeface="Arial"/>
                <a:cs typeface="Arial"/>
              </a:rPr>
              <a:t>test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lang="en-US" b="1" i="1" u="sng" dirty="0">
                <a:solidFill>
                  <a:srgbClr val="935151"/>
                </a:solidFill>
                <a:latin typeface="Arial"/>
                <a:cs typeface="Arial"/>
              </a:rPr>
              <a:t>goodness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</a:t>
            </a:r>
            <a:r>
              <a:rPr lang="en-US" b="1" i="1" u="sng" spc="4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b="1" i="1" u="sng" spc="30" dirty="0">
                <a:solidFill>
                  <a:srgbClr val="935151"/>
                </a:solidFill>
                <a:latin typeface="Arial"/>
                <a:cs typeface="Arial"/>
              </a:rPr>
              <a:t>ﬁt</a:t>
            </a:r>
            <a:endParaRPr lang="en-US" b="1" u="sng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1" y="2870625"/>
            <a:ext cx="4132271" cy="484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1" y="2279010"/>
            <a:ext cx="4194726" cy="3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186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90583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71620" cy="110991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9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9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900" dirty="0">
              <a:latin typeface="Arial"/>
              <a:cs typeface="Arial"/>
            </a:endParaRPr>
          </a:p>
          <a:p>
            <a:pPr marL="23495" marR="40640">
              <a:lnSpc>
                <a:spcPct val="100000"/>
              </a:lnSpc>
              <a:spcBef>
                <a:spcPts val="450"/>
              </a:spcBef>
            </a:pPr>
            <a:r>
              <a:rPr sz="1100" spc="-5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the basic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Powerball game </a:t>
            </a:r>
            <a:r>
              <a:rPr sz="1100" spc="-35" dirty="0">
                <a:solidFill>
                  <a:srgbClr val="1A2E3D"/>
                </a:solidFill>
                <a:latin typeface="Arial"/>
                <a:cs typeface="Arial"/>
              </a:rPr>
              <a:t>players </a:t>
            </a:r>
            <a:r>
              <a:rPr sz="1100" spc="-25" dirty="0">
                <a:solidFill>
                  <a:srgbClr val="1A2E3D"/>
                </a:solidFill>
                <a:latin typeface="Arial"/>
                <a:cs typeface="Arial"/>
              </a:rPr>
              <a:t>select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5 </a:t>
            </a:r>
            <a:r>
              <a:rPr sz="1100" spc="-25" dirty="0">
                <a:solidFill>
                  <a:srgbClr val="1A2E3D"/>
                </a:solidFill>
                <a:latin typeface="Arial"/>
                <a:cs typeface="Arial"/>
              </a:rPr>
              <a:t>numbers from </a:t>
            </a:r>
            <a:r>
              <a:rPr sz="1100" spc="-50" dirty="0">
                <a:solidFill>
                  <a:srgbClr val="1A2E3D"/>
                </a:solidFill>
                <a:latin typeface="Arial"/>
                <a:cs typeface="Arial"/>
              </a:rPr>
              <a:t>a 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set </a:t>
            </a:r>
            <a:r>
              <a:rPr sz="11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59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white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balls. </a:t>
            </a:r>
            <a:r>
              <a:rPr sz="11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1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historical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data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from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lottery  </a:t>
            </a:r>
            <a:r>
              <a:rPr sz="1100" spc="-15" dirty="0">
                <a:solidFill>
                  <a:srgbClr val="00B050"/>
                </a:solidFill>
                <a:latin typeface="Arial"/>
                <a:cs typeface="Arial"/>
              </a:rPr>
              <a:t>outcomes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such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that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we </a:t>
            </a:r>
            <a:r>
              <a:rPr sz="1100" spc="-50" dirty="0">
                <a:solidFill>
                  <a:srgbClr val="00B050"/>
                </a:solidFill>
                <a:latin typeface="Arial"/>
                <a:cs typeface="Arial"/>
              </a:rPr>
              <a:t>are </a:t>
            </a:r>
            <a:r>
              <a:rPr sz="1100" spc="-35" dirty="0">
                <a:solidFill>
                  <a:srgbClr val="00B050"/>
                </a:solidFill>
                <a:latin typeface="Arial"/>
                <a:cs typeface="Arial"/>
              </a:rPr>
              <a:t>able </a:t>
            </a:r>
            <a:r>
              <a:rPr sz="1100" spc="5" dirty="0">
                <a:solidFill>
                  <a:srgbClr val="00B050"/>
                </a:solidFill>
                <a:latin typeface="Arial"/>
                <a:cs typeface="Arial"/>
              </a:rPr>
              <a:t>to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calculate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how </a:t>
            </a:r>
            <a:r>
              <a:rPr sz="1100" spc="-35" dirty="0">
                <a:solidFill>
                  <a:srgbClr val="00B050"/>
                </a:solidFill>
                <a:latin typeface="Arial"/>
                <a:cs typeface="Arial"/>
              </a:rPr>
              <a:t>many </a:t>
            </a:r>
            <a:r>
              <a:rPr sz="1100" spc="-25" dirty="0">
                <a:solidFill>
                  <a:srgbClr val="00B050"/>
                </a:solidFill>
                <a:latin typeface="Arial"/>
                <a:cs typeface="Arial"/>
              </a:rPr>
              <a:t>times  </a:t>
            </a:r>
            <a:r>
              <a:rPr sz="1100" spc="-30" dirty="0">
                <a:solidFill>
                  <a:srgbClr val="00B050"/>
                </a:solidFill>
                <a:latin typeface="Arial"/>
                <a:cs typeface="Arial"/>
              </a:rPr>
              <a:t>each </a:t>
            </a:r>
            <a:r>
              <a:rPr sz="1100" spc="-1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59 </a:t>
            </a:r>
            <a:r>
              <a:rPr sz="1100" spc="-20" dirty="0">
                <a:solidFill>
                  <a:srgbClr val="00B050"/>
                </a:solidFill>
                <a:latin typeface="Arial"/>
                <a:cs typeface="Arial"/>
              </a:rPr>
              <a:t>white </a:t>
            </a:r>
            <a:r>
              <a:rPr sz="1100" spc="-35" dirty="0">
                <a:solidFill>
                  <a:srgbClr val="00B050"/>
                </a:solidFill>
                <a:latin typeface="Arial"/>
                <a:cs typeface="Arial"/>
              </a:rPr>
              <a:t>balls were </a:t>
            </a:r>
            <a:r>
              <a:rPr sz="1100" spc="-10" dirty="0">
                <a:solidFill>
                  <a:srgbClr val="00B050"/>
                </a:solidFill>
                <a:latin typeface="Arial"/>
                <a:cs typeface="Arial"/>
              </a:rPr>
              <a:t>picked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1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1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1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1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100" spc="-40" dirty="0">
                <a:solidFill>
                  <a:srgbClr val="1A2E3D"/>
                </a:solidFill>
                <a:latin typeface="Arial"/>
                <a:cs typeface="Arial"/>
              </a:rPr>
              <a:t>if  </a:t>
            </a:r>
            <a:r>
              <a:rPr sz="1100" spc="-30" dirty="0">
                <a:solidFill>
                  <a:srgbClr val="7030A0"/>
                </a:solidFill>
                <a:latin typeface="Arial"/>
                <a:cs typeface="Arial"/>
              </a:rPr>
              <a:t>each </a:t>
            </a:r>
            <a:r>
              <a:rPr sz="1100" spc="-20" dirty="0">
                <a:solidFill>
                  <a:srgbClr val="7030A0"/>
                </a:solidFill>
                <a:latin typeface="Arial"/>
                <a:cs typeface="Arial"/>
              </a:rPr>
              <a:t>number </a:t>
            </a:r>
            <a:r>
              <a:rPr sz="1100" spc="-40" dirty="0">
                <a:solidFill>
                  <a:srgbClr val="7030A0"/>
                </a:solidFill>
                <a:latin typeface="Arial"/>
                <a:cs typeface="Arial"/>
              </a:rPr>
              <a:t>is equally </a:t>
            </a:r>
            <a:r>
              <a:rPr sz="1100" spc="-45" dirty="0">
                <a:solidFill>
                  <a:srgbClr val="7030A0"/>
                </a:solidFill>
                <a:latin typeface="Arial"/>
                <a:cs typeface="Arial"/>
              </a:rPr>
              <a:t>likely </a:t>
            </a:r>
            <a:r>
              <a:rPr sz="1100" spc="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100" spc="-20" dirty="0">
                <a:solidFill>
                  <a:srgbClr val="7030A0"/>
                </a:solidFill>
                <a:latin typeface="Arial"/>
                <a:cs typeface="Arial"/>
              </a:rPr>
              <a:t>be </a:t>
            </a:r>
            <a:r>
              <a:rPr sz="1100" spc="-15" dirty="0">
                <a:solidFill>
                  <a:srgbClr val="7030A0"/>
                </a:solidFill>
                <a:latin typeface="Arial"/>
                <a:cs typeface="Arial"/>
              </a:rPr>
              <a:t>drawn</a:t>
            </a:r>
            <a:r>
              <a:rPr sz="1100" spc="-15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1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1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1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100" spc="-20" dirty="0">
                <a:solidFill>
                  <a:srgbClr val="1A2E3D"/>
                </a:solidFill>
                <a:latin typeface="Arial"/>
                <a:cs typeface="Arial"/>
              </a:rPr>
              <a:t>appropriate</a:t>
            </a:r>
            <a:r>
              <a:rPr sz="1100" spc="-2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91" y="1690689"/>
            <a:ext cx="424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follows the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</a:p>
          <a:p>
            <a:r>
              <a:rPr lang="en-US" sz="1400" b="1" dirty="0" smtClean="0"/>
              <a:t>Ha: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does not follow the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706" y="1365116"/>
            <a:ext cx="343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b="1" i="1" u="sng" spc="110" dirty="0">
                <a:solidFill>
                  <a:srgbClr val="935151"/>
                </a:solidFill>
                <a:latin typeface="Times New Roman"/>
                <a:cs typeface="Times New Roman"/>
              </a:rPr>
              <a:t>χ</a:t>
            </a:r>
            <a:r>
              <a:rPr lang="en-US" b="1" u="sng" spc="165" baseline="31250" dirty="0">
                <a:solidFill>
                  <a:srgbClr val="935151"/>
                </a:solidFill>
                <a:latin typeface="Times New Roman"/>
                <a:cs typeface="Times New Roman"/>
              </a:rPr>
              <a:t>2 </a:t>
            </a:r>
            <a:r>
              <a:rPr lang="en-US" b="1" i="1" u="sng" spc="5" dirty="0">
                <a:solidFill>
                  <a:srgbClr val="935151"/>
                </a:solidFill>
                <a:latin typeface="Arial"/>
                <a:cs typeface="Arial"/>
              </a:rPr>
              <a:t>test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lang="en-US" b="1" i="1" u="sng" dirty="0">
                <a:solidFill>
                  <a:srgbClr val="935151"/>
                </a:solidFill>
                <a:latin typeface="Arial"/>
                <a:cs typeface="Arial"/>
              </a:rPr>
              <a:t>goodness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</a:t>
            </a:r>
            <a:r>
              <a:rPr lang="en-US" b="1" i="1" u="sng" spc="4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b="1" i="1" u="sng" spc="30" dirty="0">
                <a:solidFill>
                  <a:srgbClr val="935151"/>
                </a:solidFill>
                <a:latin typeface="Arial"/>
                <a:cs typeface="Arial"/>
              </a:rPr>
              <a:t>ﬁt</a:t>
            </a:r>
            <a:endParaRPr lang="en-US" b="1" u="sng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1" y="2279010"/>
            <a:ext cx="4194726" cy="378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0" y="2873375"/>
            <a:ext cx="4175844" cy="4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1669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679958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186397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lang="en-US" sz="1200" i="1" spc="-50" dirty="0" smtClean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lang="en-US" sz="1200" spc="-50" dirty="0" smtClean="0">
                <a:solidFill>
                  <a:srgbClr val="00B050"/>
                </a:solidFill>
                <a:latin typeface="Arial"/>
                <a:cs typeface="Arial"/>
              </a:rPr>
              <a:t>the data </a:t>
            </a:r>
            <a:r>
              <a:rPr lang="en-US" sz="1200" spc="-50" dirty="0" smtClean="0">
                <a:solidFill>
                  <a:srgbClr val="1A2E3D"/>
                </a:solidFill>
                <a:latin typeface="Arial"/>
                <a:cs typeface="Arial"/>
              </a:rPr>
              <a:t>follows the </a:t>
            </a:r>
            <a:r>
              <a:rPr lang="en-US" sz="1200" spc="-50" dirty="0" smtClean="0">
                <a:solidFill>
                  <a:srgbClr val="7030A0"/>
                </a:solidFill>
                <a:latin typeface="Arial"/>
                <a:cs typeface="Arial"/>
              </a:rPr>
              <a:t>specified distribution of interest (</a:t>
            </a:r>
            <a:r>
              <a:rPr lang="en-US" sz="1200" spc="-50" dirty="0" err="1" smtClean="0">
                <a:solidFill>
                  <a:srgbClr val="7030A0"/>
                </a:solidFill>
                <a:latin typeface="Arial"/>
                <a:cs typeface="Arial"/>
              </a:rPr>
              <a:t>ie</a:t>
            </a:r>
            <a:r>
              <a:rPr lang="en-US" sz="1200" spc="-50" dirty="0" smtClean="0">
                <a:solidFill>
                  <a:srgbClr val="7030A0"/>
                </a:solidFill>
                <a:latin typeface="Arial"/>
                <a:cs typeface="Arial"/>
              </a:rPr>
              <a:t>: each number is equally likely to be drawn)</a:t>
            </a:r>
            <a:r>
              <a:rPr lang="en-US" sz="1200" spc="-50" dirty="0" smtClean="0">
                <a:solidFill>
                  <a:srgbClr val="1A2E3D"/>
                </a:solidFill>
                <a:latin typeface="Arial"/>
                <a:cs typeface="Arial"/>
              </a:rPr>
              <a:t>, then what would be the expected number of times ball 3 would have been selected?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8</a:t>
            </a: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lang="en-US" sz="1200" spc="110" dirty="0" smtClean="0">
                <a:latin typeface="Times New Roman"/>
                <a:cs typeface="Times New Roman"/>
              </a:rPr>
              <a:t>1/59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lang="en-US" sz="1200" spc="110" dirty="0" smtClean="0">
                <a:latin typeface="Times New Roman"/>
                <a:cs typeface="Times New Roman"/>
              </a:rPr>
              <a:t>8/59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0" y="2263776"/>
            <a:ext cx="4363659" cy="393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9" y="2853645"/>
            <a:ext cx="4344019" cy="5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2708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679958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036060" cy="186397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lang="en-US" sz="1200" spc="-50" dirty="0" smtClean="0">
                <a:solidFill>
                  <a:srgbClr val="1A2E3D"/>
                </a:solidFill>
                <a:latin typeface="Arial"/>
                <a:cs typeface="Arial"/>
              </a:rPr>
              <a:t>If </a:t>
            </a:r>
            <a:r>
              <a:rPr lang="en-US" sz="1200" spc="-50" dirty="0" smtClean="0">
                <a:solidFill>
                  <a:srgbClr val="00B050"/>
                </a:solidFill>
                <a:latin typeface="Arial"/>
                <a:cs typeface="Arial"/>
              </a:rPr>
              <a:t>the data </a:t>
            </a:r>
            <a:r>
              <a:rPr lang="en-US" sz="1200" spc="-50" dirty="0" smtClean="0">
                <a:solidFill>
                  <a:srgbClr val="1A2E3D"/>
                </a:solidFill>
                <a:latin typeface="Arial"/>
                <a:cs typeface="Arial"/>
              </a:rPr>
              <a:t>follows the </a:t>
            </a:r>
            <a:r>
              <a:rPr lang="en-US" sz="1200" spc="-50" dirty="0" smtClean="0">
                <a:solidFill>
                  <a:srgbClr val="7030A0"/>
                </a:solidFill>
                <a:latin typeface="Arial"/>
                <a:cs typeface="Arial"/>
              </a:rPr>
              <a:t>specified distribution of interest (</a:t>
            </a:r>
            <a:r>
              <a:rPr lang="en-US" sz="1200" spc="-50" dirty="0" err="1" smtClean="0">
                <a:solidFill>
                  <a:srgbClr val="7030A0"/>
                </a:solidFill>
                <a:latin typeface="Arial"/>
                <a:cs typeface="Arial"/>
              </a:rPr>
              <a:t>ie</a:t>
            </a:r>
            <a:r>
              <a:rPr lang="en-US" sz="1200" spc="-50" dirty="0" smtClean="0">
                <a:solidFill>
                  <a:srgbClr val="7030A0"/>
                </a:solidFill>
                <a:latin typeface="Arial"/>
                <a:cs typeface="Arial"/>
              </a:rPr>
              <a:t>: each number is equally likely to be drawn)</a:t>
            </a:r>
            <a:r>
              <a:rPr lang="en-US" sz="1200" spc="-50" dirty="0" smtClean="0">
                <a:solidFill>
                  <a:srgbClr val="1A2E3D"/>
                </a:solidFill>
                <a:latin typeface="Arial"/>
                <a:cs typeface="Arial"/>
              </a:rPr>
              <a:t>, then what would be the expected number of times ball 3 would have been selected?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8</a:t>
            </a: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lang="en-US" sz="1200" b="1" i="1" spc="-50" dirty="0" smtClean="0">
                <a:solidFill>
                  <a:srgbClr val="C00000"/>
                </a:solidFill>
                <a:latin typeface="Arial"/>
                <a:cs typeface="Arial"/>
              </a:rPr>
              <a:t>10=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n</a:t>
            </a:r>
            <a:r>
              <a:rPr lang="en-US" sz="1200" dirty="0" smtClean="0">
                <a:solidFill>
                  <a:srgbClr val="7030A0"/>
                </a:solidFill>
              </a:rPr>
              <a:t>p</a:t>
            </a:r>
            <a:r>
              <a:rPr lang="en-US" sz="800" dirty="0" smtClean="0">
                <a:solidFill>
                  <a:srgbClr val="7030A0"/>
                </a:solidFill>
              </a:rPr>
              <a:t>3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=590 </a:t>
            </a:r>
            <a:r>
              <a:rPr lang="en-US" sz="1200" dirty="0" smtClean="0">
                <a:solidFill>
                  <a:srgbClr val="7030A0"/>
                </a:solidFill>
              </a:rPr>
              <a:t>(1/59)</a:t>
            </a:r>
            <a:endParaRPr sz="1200" b="1" i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lang="en-US" sz="1200" spc="110" dirty="0" smtClean="0">
                <a:latin typeface="Times New Roman"/>
                <a:cs typeface="Times New Roman"/>
              </a:rPr>
              <a:t>1/59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lang="en-US" sz="1200" spc="110" dirty="0" smtClean="0">
                <a:latin typeface="Times New Roman"/>
                <a:cs typeface="Times New Roman"/>
              </a:rPr>
              <a:t>8/59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0" y="2263776"/>
            <a:ext cx="4363659" cy="393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9" y="2853645"/>
            <a:ext cx="4344019" cy="5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564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" y="2875563"/>
            <a:ext cx="4369074" cy="512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536" y="606367"/>
            <a:ext cx="424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does resemble a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</a:p>
          <a:p>
            <a:r>
              <a:rPr lang="en-US" sz="1400" b="1" dirty="0" smtClean="0"/>
              <a:t>Ha: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does not resemble a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050" y="282575"/>
            <a:ext cx="343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b="1" i="1" u="sng" spc="110" dirty="0">
                <a:solidFill>
                  <a:srgbClr val="935151"/>
                </a:solidFill>
                <a:latin typeface="Times New Roman"/>
                <a:cs typeface="Times New Roman"/>
              </a:rPr>
              <a:t>χ</a:t>
            </a:r>
            <a:r>
              <a:rPr lang="en-US" b="1" u="sng" spc="165" baseline="31250" dirty="0">
                <a:solidFill>
                  <a:srgbClr val="935151"/>
                </a:solidFill>
                <a:latin typeface="Times New Roman"/>
                <a:cs typeface="Times New Roman"/>
              </a:rPr>
              <a:t>2 </a:t>
            </a:r>
            <a:r>
              <a:rPr lang="en-US" b="1" i="1" u="sng" spc="5" dirty="0">
                <a:solidFill>
                  <a:srgbClr val="935151"/>
                </a:solidFill>
                <a:latin typeface="Arial"/>
                <a:cs typeface="Arial"/>
              </a:rPr>
              <a:t>test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lang="en-US" b="1" i="1" u="sng" dirty="0">
                <a:solidFill>
                  <a:srgbClr val="935151"/>
                </a:solidFill>
                <a:latin typeface="Arial"/>
                <a:cs typeface="Arial"/>
              </a:rPr>
              <a:t>goodness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</a:t>
            </a:r>
            <a:r>
              <a:rPr lang="en-US" b="1" i="1" u="sng" spc="4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b="1" i="1" u="sng" spc="30" dirty="0">
                <a:solidFill>
                  <a:srgbClr val="935151"/>
                </a:solidFill>
                <a:latin typeface="Arial"/>
                <a:cs typeface="Arial"/>
              </a:rPr>
              <a:t>ﬁt</a:t>
            </a:r>
            <a:endParaRPr lang="en-US" b="1" u="sng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" y="1501775"/>
            <a:ext cx="4307108" cy="6879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17668" y="1882775"/>
            <a:ext cx="0" cy="171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14450" y="1929219"/>
            <a:ext cx="2667000" cy="26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61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" y="2875563"/>
            <a:ext cx="4369074" cy="512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536" y="606367"/>
            <a:ext cx="424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does resemble a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</a:p>
          <a:p>
            <a:r>
              <a:rPr lang="en-US" sz="1400" b="1" dirty="0" smtClean="0"/>
              <a:t>Ha: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The data </a:t>
            </a:r>
            <a:r>
              <a:rPr lang="en-US" sz="1400" dirty="0" smtClean="0"/>
              <a:t>does not resemble a </a:t>
            </a:r>
            <a:r>
              <a:rPr lang="en-US" sz="1400" dirty="0" smtClean="0">
                <a:solidFill>
                  <a:srgbClr val="7030A0"/>
                </a:solidFill>
              </a:rPr>
              <a:t>specified distribution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050" y="282575"/>
            <a:ext cx="343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tabLst>
                <a:tab pos="255904" algn="l"/>
              </a:tabLst>
            </a:pPr>
            <a:r>
              <a:rPr lang="en-US" b="1" i="1" u="sng" spc="110" dirty="0">
                <a:solidFill>
                  <a:srgbClr val="935151"/>
                </a:solidFill>
                <a:latin typeface="Times New Roman"/>
                <a:cs typeface="Times New Roman"/>
              </a:rPr>
              <a:t>χ</a:t>
            </a:r>
            <a:r>
              <a:rPr lang="en-US" b="1" u="sng" spc="165" baseline="31250" dirty="0">
                <a:solidFill>
                  <a:srgbClr val="935151"/>
                </a:solidFill>
                <a:latin typeface="Times New Roman"/>
                <a:cs typeface="Times New Roman"/>
              </a:rPr>
              <a:t>2 </a:t>
            </a:r>
            <a:r>
              <a:rPr lang="en-US" b="1" i="1" u="sng" spc="5" dirty="0">
                <a:solidFill>
                  <a:srgbClr val="935151"/>
                </a:solidFill>
                <a:latin typeface="Arial"/>
                <a:cs typeface="Arial"/>
              </a:rPr>
              <a:t>test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lang="en-US" b="1" i="1" u="sng" dirty="0">
                <a:solidFill>
                  <a:srgbClr val="935151"/>
                </a:solidFill>
                <a:latin typeface="Arial"/>
                <a:cs typeface="Arial"/>
              </a:rPr>
              <a:t>goodness </a:t>
            </a:r>
            <a:r>
              <a:rPr lang="en-US" b="1" i="1" u="sng" spc="15" dirty="0">
                <a:solidFill>
                  <a:srgbClr val="935151"/>
                </a:solidFill>
                <a:latin typeface="Arial"/>
                <a:cs typeface="Arial"/>
              </a:rPr>
              <a:t>of</a:t>
            </a:r>
            <a:r>
              <a:rPr lang="en-US" b="1" i="1" u="sng" spc="4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b="1" i="1" u="sng" spc="30" dirty="0">
                <a:solidFill>
                  <a:srgbClr val="935151"/>
                </a:solidFill>
                <a:latin typeface="Arial"/>
                <a:cs typeface="Arial"/>
              </a:rPr>
              <a:t>ﬁt</a:t>
            </a:r>
            <a:endParaRPr lang="en-US" b="1" u="sng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" y="1501775"/>
            <a:ext cx="4307108" cy="6879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17668" y="1882775"/>
            <a:ext cx="0" cy="171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95450" y="2187575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00978" y="2187575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38450" y="2187575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29050" y="2187575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86051" y="1903876"/>
            <a:ext cx="1614803" cy="197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076450" y="1882775"/>
            <a:ext cx="2167927" cy="167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466850" y="1903876"/>
            <a:ext cx="2777527" cy="181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73148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64799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Determining which test to use.</a:t>
            </a:r>
            <a:endParaRPr lang="en-US" sz="3200" b="1" dirty="0"/>
          </a:p>
        </p:txBody>
      </p:sp>
      <p:pic>
        <p:nvPicPr>
          <p:cNvPr id="12292" name="Picture 4" descr="I Voted Sticker 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01775"/>
            <a:ext cx="225541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17512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111625" cy="2433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Gallup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poll asked whether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respondents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identify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as </a:t>
            </a:r>
            <a:r>
              <a:rPr sz="1200" spc="-100" dirty="0">
                <a:solidFill>
                  <a:srgbClr val="1A2E3D"/>
                </a:solidFill>
                <a:latin typeface="Arial"/>
                <a:cs typeface="Arial"/>
              </a:rPr>
              <a:t>Tea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Republican </a:t>
            </a:r>
            <a:r>
              <a:rPr sz="1200" spc="-60" dirty="0">
                <a:solidFill>
                  <a:srgbClr val="1A2E3D"/>
                </a:solidFill>
                <a:latin typeface="Arial"/>
                <a:cs typeface="Arial"/>
              </a:rPr>
              <a:t>(yes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no)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whether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they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motivated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vote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upcoming midterm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election </a:t>
            </a:r>
            <a:r>
              <a:rPr sz="1200" spc="-60" dirty="0">
                <a:solidFill>
                  <a:srgbClr val="1A2E3D"/>
                </a:solidFill>
                <a:latin typeface="Arial"/>
                <a:cs typeface="Arial"/>
              </a:rPr>
              <a:t>(yes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no). 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whether being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00" dirty="0">
                <a:solidFill>
                  <a:srgbClr val="1A2E3D"/>
                </a:solidFill>
                <a:latin typeface="Arial"/>
                <a:cs typeface="Arial"/>
              </a:rPr>
              <a:t>Tea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Republican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associated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vote.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4" descr="I Voted Sticker 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53" y="2187575"/>
            <a:ext cx="1449056" cy="9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8529" y="57937"/>
            <a:ext cx="10344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51513" y="1196975"/>
            <a:ext cx="4514850" cy="1723878"/>
          </a:xfrm>
          <a:prstGeom prst="rect">
            <a:avLst/>
          </a:prstGeom>
        </p:spPr>
        <p:txBody>
          <a:bodyPr vert="horz" wrap="square" lIns="0" tIns="101926" rIns="0" bIns="0" rtlCol="0">
            <a:spAutoFit/>
          </a:bodyPr>
          <a:lstStyle/>
          <a:p>
            <a:pPr marL="25168">
              <a:spcBef>
                <a:spcPts val="803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Problem Set 5</a:t>
            </a:r>
            <a:r>
              <a:rPr lang="en-US" sz="1200" spc="-59" dirty="0" smtClean="0">
                <a:latin typeface="Arial"/>
                <a:cs typeface="Arial"/>
              </a:rPr>
              <a:t> due </a:t>
            </a:r>
            <a:r>
              <a:rPr lang="en-US" sz="1200" spc="-79" dirty="0" smtClean="0">
                <a:latin typeface="Arial"/>
                <a:cs typeface="Arial"/>
              </a:rPr>
              <a:t>Wednesday 3/27 </a:t>
            </a:r>
            <a:endParaRPr lang="en-US" sz="1200" spc="-79" dirty="0" smtClean="0">
              <a:latin typeface="Arial"/>
              <a:cs typeface="Arial"/>
            </a:endParaRPr>
          </a:p>
          <a:p>
            <a:pPr marL="25168">
              <a:spcBef>
                <a:spcPts val="803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Midterm 2 Review</a:t>
            </a:r>
            <a:r>
              <a:rPr lang="en-US" sz="1200" spc="-59" dirty="0" smtClean="0">
                <a:latin typeface="Arial"/>
                <a:cs typeface="Arial"/>
              </a:rPr>
              <a:t> </a:t>
            </a:r>
            <a:r>
              <a:rPr lang="en-US" sz="1200" spc="-79" dirty="0" smtClean="0">
                <a:latin typeface="Arial"/>
                <a:cs typeface="Arial"/>
              </a:rPr>
              <a:t>Wednesday 3/27</a:t>
            </a:r>
          </a:p>
          <a:p>
            <a:pPr marL="25168">
              <a:spcBef>
                <a:spcPts val="803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>
                <a:latin typeface="Arial"/>
                <a:cs typeface="Arial"/>
              </a:rPr>
              <a:t>Midterm 2 Review</a:t>
            </a:r>
            <a:r>
              <a:rPr lang="en-US" sz="1200" spc="-59" dirty="0">
                <a:latin typeface="Arial"/>
                <a:cs typeface="Arial"/>
              </a:rPr>
              <a:t> </a:t>
            </a:r>
            <a:r>
              <a:rPr lang="en-US" sz="1200" spc="-79" dirty="0" smtClean="0">
                <a:latin typeface="Arial"/>
                <a:cs typeface="Arial"/>
              </a:rPr>
              <a:t>Thursday 3/28 </a:t>
            </a:r>
          </a:p>
          <a:p>
            <a:pPr marL="25168">
              <a:spcBef>
                <a:spcPts val="803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Performance Assessment 5</a:t>
            </a:r>
            <a:r>
              <a:rPr lang="en-US" sz="1200" spc="-59" dirty="0" smtClean="0">
                <a:latin typeface="Arial"/>
                <a:cs typeface="Arial"/>
              </a:rPr>
              <a:t> </a:t>
            </a:r>
            <a:r>
              <a:rPr lang="en-US" sz="1200" spc="-59" dirty="0">
                <a:latin typeface="Arial"/>
                <a:cs typeface="Arial"/>
              </a:rPr>
              <a:t>due </a:t>
            </a:r>
            <a:r>
              <a:rPr lang="en-US" sz="1200" spc="-79" dirty="0" smtClean="0">
                <a:latin typeface="Arial"/>
                <a:cs typeface="Arial"/>
              </a:rPr>
              <a:t>Sunday 3/31 </a:t>
            </a:r>
            <a:endParaRPr lang="en-US" sz="1200" spc="-79" dirty="0">
              <a:latin typeface="Arial"/>
              <a:cs typeface="Arial"/>
            </a:endParaRPr>
          </a:p>
          <a:p>
            <a:pPr marL="25168">
              <a:spcBef>
                <a:spcPts val="803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59" dirty="0" smtClean="0">
                <a:latin typeface="Arial"/>
                <a:cs typeface="Arial"/>
              </a:rPr>
              <a:t>Midterm 2 </a:t>
            </a:r>
            <a:r>
              <a:rPr lang="en-US" sz="1200" spc="-79" dirty="0" smtClean="0">
                <a:latin typeface="Arial"/>
                <a:cs typeface="Arial"/>
              </a:rPr>
              <a:t>Monday 4/1 </a:t>
            </a:r>
            <a:endParaRPr lang="en-US" sz="1200" spc="-79" dirty="0">
              <a:latin typeface="Arial"/>
              <a:cs typeface="Arial"/>
            </a:endParaRPr>
          </a:p>
          <a:p>
            <a:pPr marL="25168">
              <a:spcBef>
                <a:spcPts val="803"/>
              </a:spcBef>
            </a:pPr>
            <a:endParaRPr lang="en-US" sz="1200" b="1" spc="-4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364799"/>
            <a:ext cx="262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Coming up…</a:t>
            </a:r>
          </a:p>
        </p:txBody>
      </p:sp>
    </p:spTree>
    <p:extLst>
      <p:ext uri="{BB962C8B-B14F-4D97-AF65-F5344CB8AC3E}">
        <p14:creationId xmlns:p14="http://schemas.microsoft.com/office/powerpoint/2010/main" val="12396913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234" y="125712"/>
            <a:ext cx="4111625" cy="264110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Gallup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poll asked </a:t>
            </a:r>
            <a:r>
              <a:rPr sz="1200" spc="-25" dirty="0">
                <a:solidFill>
                  <a:srgbClr val="00B050"/>
                </a:solidFill>
                <a:latin typeface="Arial"/>
                <a:cs typeface="Arial"/>
              </a:rPr>
              <a:t>whether </a:t>
            </a:r>
            <a:r>
              <a:rPr sz="1200" spc="-15" dirty="0">
                <a:solidFill>
                  <a:srgbClr val="00B050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00B050"/>
                </a:solidFill>
                <a:latin typeface="Arial"/>
                <a:cs typeface="Arial"/>
              </a:rPr>
              <a:t>not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respondents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identify </a:t>
            </a:r>
            <a:r>
              <a:rPr sz="1200" spc="-40" dirty="0">
                <a:solidFill>
                  <a:srgbClr val="00B050"/>
                </a:solidFill>
                <a:latin typeface="Arial"/>
                <a:cs typeface="Arial"/>
              </a:rPr>
              <a:t>as </a:t>
            </a:r>
            <a:r>
              <a:rPr sz="1200" spc="-100" dirty="0">
                <a:solidFill>
                  <a:srgbClr val="00B050"/>
                </a:solidFill>
                <a:latin typeface="Arial"/>
                <a:cs typeface="Arial"/>
              </a:rPr>
              <a:t>Tea 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Republican </a:t>
            </a:r>
            <a:r>
              <a:rPr sz="1200" u="sng" spc="-60" dirty="0">
                <a:solidFill>
                  <a:srgbClr val="00B050"/>
                </a:solidFill>
                <a:latin typeface="Arial"/>
                <a:cs typeface="Arial"/>
              </a:rPr>
              <a:t>(yes </a:t>
            </a:r>
            <a:r>
              <a:rPr sz="1200" u="sng" spc="60" dirty="0">
                <a:solidFill>
                  <a:srgbClr val="00B050"/>
                </a:solidFill>
                <a:latin typeface="Arial"/>
                <a:cs typeface="Arial"/>
              </a:rPr>
              <a:t>/ </a:t>
            </a:r>
            <a:r>
              <a:rPr sz="1200" u="sng" spc="-50" dirty="0">
                <a:solidFill>
                  <a:srgbClr val="00B050"/>
                </a:solidFill>
                <a:latin typeface="Arial"/>
                <a:cs typeface="Arial"/>
              </a:rPr>
              <a:t>no)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whether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FFC000"/>
                </a:solidFill>
                <a:latin typeface="Arial"/>
                <a:cs typeface="Arial"/>
              </a:rPr>
              <a:t>not </a:t>
            </a:r>
            <a:r>
              <a:rPr sz="1200" spc="-30" dirty="0">
                <a:solidFill>
                  <a:srgbClr val="FFC000"/>
                </a:solidFill>
                <a:latin typeface="Arial"/>
                <a:cs typeface="Arial"/>
              </a:rPr>
              <a:t>they </a:t>
            </a:r>
            <a:r>
              <a:rPr sz="1200" spc="-50" dirty="0">
                <a:solidFill>
                  <a:srgbClr val="FFC000"/>
                </a:solidFill>
                <a:latin typeface="Arial"/>
                <a:cs typeface="Arial"/>
              </a:rPr>
              <a:t>are 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motivated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vote </a:t>
            </a:r>
            <a:r>
              <a:rPr sz="1200" spc="-40" dirty="0">
                <a:solidFill>
                  <a:srgbClr val="FFC000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the </a:t>
            </a:r>
            <a:r>
              <a:rPr sz="1200" spc="-15" dirty="0">
                <a:solidFill>
                  <a:srgbClr val="FFC000"/>
                </a:solidFill>
                <a:latin typeface="Arial"/>
                <a:cs typeface="Arial"/>
              </a:rPr>
              <a:t>upcoming midterm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election </a:t>
            </a:r>
            <a:r>
              <a:rPr sz="1200" u="sng" spc="-60" dirty="0">
                <a:solidFill>
                  <a:srgbClr val="FFC000"/>
                </a:solidFill>
                <a:latin typeface="Arial"/>
                <a:cs typeface="Arial"/>
              </a:rPr>
              <a:t>(yes </a:t>
            </a:r>
            <a:r>
              <a:rPr sz="1200" u="sng" spc="60" dirty="0">
                <a:solidFill>
                  <a:srgbClr val="FFC000"/>
                </a:solidFill>
                <a:latin typeface="Arial"/>
                <a:cs typeface="Arial"/>
              </a:rPr>
              <a:t>/ </a:t>
            </a:r>
            <a:r>
              <a:rPr sz="1200" u="sng" spc="-40" dirty="0">
                <a:solidFill>
                  <a:srgbClr val="FFC000"/>
                </a:solidFill>
                <a:latin typeface="Arial"/>
                <a:cs typeface="Arial"/>
              </a:rPr>
              <a:t>no)</a:t>
            </a:r>
            <a:r>
              <a:rPr sz="1200" spc="-40" dirty="0">
                <a:solidFill>
                  <a:srgbClr val="FFC000"/>
                </a:solidFill>
                <a:latin typeface="Arial"/>
                <a:cs typeface="Arial"/>
              </a:rPr>
              <a:t>.  </a:t>
            </a: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whether being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100" dirty="0">
                <a:solidFill>
                  <a:srgbClr val="1A2E3D"/>
                </a:solidFill>
                <a:latin typeface="Arial"/>
                <a:cs typeface="Arial"/>
              </a:rPr>
              <a:t>Tea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Republican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associated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vote.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Z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test </a:t>
            </a:r>
            <a:r>
              <a:rPr sz="1200" i="1" spc="10" dirty="0">
                <a:solidFill>
                  <a:srgbClr val="935151"/>
                </a:solidFill>
                <a:latin typeface="Arial"/>
                <a:cs typeface="Arial"/>
              </a:rPr>
              <a:t>for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comparing </a:t>
            </a:r>
            <a:r>
              <a:rPr sz="1200" i="1" spc="30" dirty="0">
                <a:solidFill>
                  <a:srgbClr val="935151"/>
                </a:solidFill>
                <a:latin typeface="Arial"/>
                <a:cs typeface="Arial"/>
              </a:rPr>
              <a:t>two</a:t>
            </a:r>
            <a:r>
              <a:rPr sz="1200" i="1" spc="-1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  <a:p>
            <a:pPr marL="23495" marR="23495">
              <a:lnSpc>
                <a:spcPct val="100000"/>
              </a:lnSpc>
            </a:pPr>
            <a:endParaRPr lang="en-US" sz="1200" i="1" spc="-50" dirty="0" smtClean="0">
              <a:solidFill>
                <a:srgbClr val="935151"/>
              </a:solidFill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7142" y="1654175"/>
            <a:ext cx="1347977" cy="10618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B050"/>
                </a:solidFill>
              </a:rPr>
              <a:t>Categorical </a:t>
            </a:r>
            <a:r>
              <a:rPr lang="en-US" sz="1050" dirty="0" smtClean="0">
                <a:solidFill>
                  <a:srgbClr val="00B050"/>
                </a:solidFill>
              </a:rPr>
              <a:t>variable </a:t>
            </a:r>
            <a:r>
              <a:rPr lang="en-US" sz="1050" dirty="0" smtClean="0">
                <a:solidFill>
                  <a:srgbClr val="00B050"/>
                </a:solidFill>
              </a:rPr>
              <a:t>with </a:t>
            </a:r>
            <a:r>
              <a:rPr lang="en-US" sz="1050" u="sng" dirty="0" smtClean="0">
                <a:solidFill>
                  <a:srgbClr val="00B050"/>
                </a:solidFill>
              </a:rPr>
              <a:t>2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FFC000"/>
                </a:solidFill>
              </a:rPr>
              <a:t>Categorical variable </a:t>
            </a:r>
            <a:r>
              <a:rPr lang="en-US" sz="1050" dirty="0" smtClean="0">
                <a:solidFill>
                  <a:srgbClr val="FFC000"/>
                </a:solidFill>
              </a:rPr>
              <a:t>with </a:t>
            </a:r>
            <a:r>
              <a:rPr lang="en-US" sz="1050" u="sng" dirty="0" smtClean="0">
                <a:solidFill>
                  <a:srgbClr val="FFC000"/>
                </a:solidFill>
              </a:rPr>
              <a:t>2 levels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90850" y="2035175"/>
            <a:ext cx="216292" cy="14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454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912" y="66158"/>
            <a:ext cx="4111625" cy="212558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Gallup </a:t>
            </a:r>
            <a:r>
              <a:rPr sz="1200" spc="-25" dirty="0">
                <a:latin typeface="Arial"/>
                <a:cs typeface="Arial"/>
              </a:rPr>
              <a:t>poll asked whether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respondents </a:t>
            </a:r>
            <a:r>
              <a:rPr sz="1200" spc="-30" dirty="0">
                <a:latin typeface="Arial"/>
                <a:cs typeface="Arial"/>
              </a:rPr>
              <a:t>identify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100" dirty="0">
                <a:latin typeface="Arial"/>
                <a:cs typeface="Arial"/>
              </a:rPr>
              <a:t>Tea  </a:t>
            </a:r>
            <a:r>
              <a:rPr sz="1200" spc="-35" dirty="0">
                <a:latin typeface="Arial"/>
                <a:cs typeface="Arial"/>
              </a:rPr>
              <a:t>Party </a:t>
            </a:r>
            <a:r>
              <a:rPr sz="1200" spc="-30" dirty="0">
                <a:latin typeface="Arial"/>
                <a:cs typeface="Arial"/>
              </a:rPr>
              <a:t>Republican </a:t>
            </a:r>
            <a:r>
              <a:rPr sz="1200" u="sng" spc="-60" dirty="0">
                <a:latin typeface="Arial"/>
                <a:cs typeface="Arial"/>
              </a:rPr>
              <a:t>(yes </a:t>
            </a:r>
            <a:r>
              <a:rPr sz="1200" u="sng" spc="60" dirty="0">
                <a:latin typeface="Arial"/>
                <a:cs typeface="Arial"/>
              </a:rPr>
              <a:t>/ </a:t>
            </a:r>
            <a:r>
              <a:rPr sz="1200" u="sng" spc="-50" dirty="0">
                <a:latin typeface="Arial"/>
                <a:cs typeface="Arial"/>
              </a:rPr>
              <a:t>no) </a:t>
            </a:r>
            <a:r>
              <a:rPr sz="1200" spc="-25" dirty="0">
                <a:latin typeface="Arial"/>
                <a:cs typeface="Arial"/>
              </a:rPr>
              <a:t>and whether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30" dirty="0">
                <a:latin typeface="Arial"/>
                <a:cs typeface="Arial"/>
              </a:rPr>
              <a:t>they </a:t>
            </a:r>
            <a:r>
              <a:rPr sz="1200" spc="-50" dirty="0">
                <a:latin typeface="Arial"/>
                <a:cs typeface="Arial"/>
              </a:rPr>
              <a:t>are  </a:t>
            </a:r>
            <a:r>
              <a:rPr sz="1200" spc="-20" dirty="0">
                <a:latin typeface="Arial"/>
                <a:cs typeface="Arial"/>
              </a:rPr>
              <a:t>motivated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vote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upcoming midterm </a:t>
            </a:r>
            <a:r>
              <a:rPr sz="1200" spc="-25" dirty="0">
                <a:latin typeface="Arial"/>
                <a:cs typeface="Arial"/>
              </a:rPr>
              <a:t>election </a:t>
            </a:r>
            <a:r>
              <a:rPr sz="1200" u="sng" spc="-60" dirty="0">
                <a:latin typeface="Arial"/>
                <a:cs typeface="Arial"/>
              </a:rPr>
              <a:t>(yes </a:t>
            </a:r>
            <a:r>
              <a:rPr sz="1200" u="sng" spc="60" dirty="0">
                <a:latin typeface="Arial"/>
                <a:cs typeface="Arial"/>
              </a:rPr>
              <a:t>/ </a:t>
            </a:r>
            <a:r>
              <a:rPr sz="1200" u="sng" spc="-40" dirty="0">
                <a:latin typeface="Arial"/>
                <a:cs typeface="Arial"/>
              </a:rPr>
              <a:t>no)</a:t>
            </a:r>
            <a:r>
              <a:rPr sz="1200" spc="-40" dirty="0">
                <a:latin typeface="Arial"/>
                <a:cs typeface="Arial"/>
              </a:rPr>
              <a:t>. 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-15" dirty="0">
                <a:latin typeface="Arial"/>
                <a:cs typeface="Arial"/>
              </a:rPr>
              <a:t>want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ﬁnd </a:t>
            </a:r>
            <a:r>
              <a:rPr sz="1200" spc="-5" dirty="0">
                <a:latin typeface="Arial"/>
                <a:cs typeface="Arial"/>
              </a:rPr>
              <a:t>out </a:t>
            </a:r>
            <a:r>
              <a:rPr sz="1200" spc="-25" dirty="0">
                <a:latin typeface="Arial"/>
                <a:cs typeface="Arial"/>
              </a:rPr>
              <a:t>whether being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0" dirty="0" smtClean="0">
                <a:solidFill>
                  <a:srgbClr val="00B050"/>
                </a:solidFill>
                <a:latin typeface="Arial"/>
                <a:cs typeface="Arial"/>
              </a:rPr>
              <a:t>Tea 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sz="1200" spc="-30" dirty="0" smtClean="0">
                <a:solidFill>
                  <a:srgbClr val="00B050"/>
                </a:solidFill>
                <a:latin typeface="Arial"/>
                <a:cs typeface="Arial"/>
              </a:rPr>
              <a:t>Republican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b="1" u="sng" spc="-20" dirty="0">
                <a:solidFill>
                  <a:srgbClr val="C00000"/>
                </a:solidFill>
                <a:latin typeface="Arial"/>
                <a:cs typeface="Arial"/>
              </a:rPr>
              <a:t>associated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vote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 smtClean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 marL="23495" marR="23495">
              <a:lnSpc>
                <a:spcPct val="100000"/>
              </a:lnSpc>
            </a:pPr>
            <a:endParaRPr lang="en-US" sz="1200" i="1" spc="-50" dirty="0" smtClean="0">
              <a:solidFill>
                <a:srgbClr val="935151"/>
              </a:solidFill>
              <a:latin typeface="Georgia"/>
              <a:cs typeface="Georgia"/>
            </a:endParaRPr>
          </a:p>
          <a:p>
            <a:pPr marL="23495" marR="23495">
              <a:lnSpc>
                <a:spcPct val="100000"/>
              </a:lnSpc>
            </a:pPr>
            <a:r>
              <a:rPr sz="1200" i="1" spc="-50" dirty="0" smtClean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sz="1200" spc="-75" baseline="-13888" dirty="0" smtClean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sz="1200" i="1" spc="70" dirty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sz="1200" i="1" spc="10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TPR </a:t>
            </a:r>
            <a:r>
              <a:rPr sz="1200" spc="204" dirty="0">
                <a:solidFill>
                  <a:srgbClr val="935151"/>
                </a:solidFill>
                <a:latin typeface="Arial"/>
                <a:cs typeface="Arial"/>
              </a:rPr>
              <a:t>= </a:t>
            </a:r>
            <a:r>
              <a:rPr sz="1200" i="1" spc="30" dirty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sz="1200" i="1" spc="4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sz="1200" i="1" spc="30" dirty="0">
                <a:solidFill>
                  <a:srgbClr val="935151"/>
                </a:solidFill>
                <a:latin typeface="Arial"/>
                <a:cs typeface="Arial"/>
              </a:rPr>
              <a:t>, </a:t>
            </a:r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r>
              <a:rPr lang="en-US" sz="1200" i="1" spc="-50" dirty="0" smtClean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200" spc="-75" baseline="-13888" dirty="0" smtClean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1200" spc="-10" dirty="0" smtClean="0">
                <a:solidFill>
                  <a:srgbClr val="935151"/>
                </a:solidFill>
                <a:latin typeface="Arial"/>
                <a:cs typeface="Arial"/>
              </a:rPr>
              <a:t>: </a:t>
            </a:r>
            <a:r>
              <a:rPr lang="en-US" sz="120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200" i="1" spc="10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TPR</a:t>
            </a:r>
            <a:r>
              <a:rPr lang="en-US" sz="120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spc="204" dirty="0">
                <a:solidFill>
                  <a:srgbClr val="935151"/>
                </a:solidFill>
                <a:latin typeface="Arial"/>
                <a:cs typeface="Arial"/>
              </a:rPr>
              <a:t>≠</a:t>
            </a:r>
            <a:r>
              <a:rPr lang="en-US" sz="1200" spc="204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200" i="1" spc="3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200" i="1" spc="4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lang="en-US" sz="1200" i="1" spc="30" dirty="0" smtClean="0">
                <a:solidFill>
                  <a:srgbClr val="935151"/>
                </a:solidFill>
                <a:latin typeface="Arial"/>
                <a:cs typeface="Arial"/>
              </a:rPr>
              <a:t>, </a:t>
            </a:r>
          </a:p>
          <a:p>
            <a:pPr marL="23495" marR="23495"/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809" y="2107288"/>
            <a:ext cx="44298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23495"/>
            <a:r>
              <a:rPr lang="en-US" sz="1050" i="1" spc="70" dirty="0" err="1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050" i="1" spc="104" baseline="-13888" dirty="0" err="1">
                <a:solidFill>
                  <a:srgbClr val="00B050"/>
                </a:solidFill>
                <a:latin typeface="Times New Roman"/>
                <a:cs typeface="Times New Roman"/>
              </a:rPr>
              <a:t>TPR</a:t>
            </a:r>
            <a:r>
              <a:rPr lang="en-US" sz="1050" i="1" spc="10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i="1" spc="-35" dirty="0" smtClean="0">
                <a:solidFill>
                  <a:srgbClr val="935151"/>
                </a:solidFill>
                <a:latin typeface="Arial"/>
                <a:cs typeface="Arial"/>
              </a:rPr>
              <a:t> = probability/proportion of all </a:t>
            </a:r>
            <a:r>
              <a:rPr lang="en-US" sz="1050" i="1" spc="-35" dirty="0" smtClean="0">
                <a:solidFill>
                  <a:srgbClr val="00B050"/>
                </a:solidFill>
                <a:latin typeface="Arial"/>
                <a:cs typeface="Arial"/>
              </a:rPr>
              <a:t>TPR</a:t>
            </a:r>
            <a:r>
              <a:rPr lang="en-US" sz="1050" i="1" spc="-35" dirty="0" smtClean="0">
                <a:solidFill>
                  <a:srgbClr val="935151"/>
                </a:solidFill>
                <a:latin typeface="Arial"/>
                <a:cs typeface="Arial"/>
              </a:rPr>
              <a:t> members </a:t>
            </a:r>
            <a:r>
              <a:rPr lang="en-US" sz="1050" i="1" spc="-35" dirty="0" smtClean="0">
                <a:solidFill>
                  <a:srgbClr val="FFC000"/>
                </a:solidFill>
                <a:latin typeface="Arial"/>
                <a:cs typeface="Arial"/>
              </a:rPr>
              <a:t>motivated to vote</a:t>
            </a:r>
          </a:p>
          <a:p>
            <a:pPr marL="23495" marR="23495"/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050" i="1" spc="10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i="1" spc="-35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050" i="1" spc="-35" dirty="0">
                <a:solidFill>
                  <a:srgbClr val="935151"/>
                </a:solidFill>
                <a:latin typeface="Arial"/>
                <a:cs typeface="Arial"/>
              </a:rPr>
              <a:t>= probability/proportion of </a:t>
            </a:r>
            <a:r>
              <a:rPr lang="en-US" sz="1050" i="1" spc="-35" dirty="0" smtClean="0">
                <a:solidFill>
                  <a:srgbClr val="935151"/>
                </a:solidFill>
                <a:latin typeface="Arial"/>
                <a:cs typeface="Arial"/>
              </a:rPr>
              <a:t>all </a:t>
            </a:r>
            <a:r>
              <a:rPr lang="en-US" sz="1050" i="1" spc="-35" dirty="0" smtClean="0">
                <a:solidFill>
                  <a:srgbClr val="00B050"/>
                </a:solidFill>
                <a:latin typeface="Arial"/>
                <a:cs typeface="Arial"/>
              </a:rPr>
              <a:t>non-TPR</a:t>
            </a:r>
            <a:r>
              <a:rPr lang="en-US" sz="1050" i="1" spc="-35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050" i="1" spc="-35" dirty="0">
                <a:solidFill>
                  <a:srgbClr val="935151"/>
                </a:solidFill>
                <a:latin typeface="Arial"/>
                <a:cs typeface="Arial"/>
              </a:rPr>
              <a:t>members </a:t>
            </a:r>
            <a:r>
              <a:rPr lang="en-US" sz="1050" i="1" spc="-35" dirty="0">
                <a:solidFill>
                  <a:srgbClr val="FFC000"/>
                </a:solidFill>
                <a:latin typeface="Arial"/>
                <a:cs typeface="Arial"/>
              </a:rPr>
              <a:t>motivated to vote</a:t>
            </a:r>
          </a:p>
          <a:p>
            <a:pPr marL="23495" marR="23495"/>
            <a:endParaRPr lang="en-US" sz="1050" dirty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97804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912" y="66158"/>
            <a:ext cx="4111625" cy="212558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Gallup </a:t>
            </a:r>
            <a:r>
              <a:rPr sz="1200" spc="-25" dirty="0">
                <a:latin typeface="Arial"/>
                <a:cs typeface="Arial"/>
              </a:rPr>
              <a:t>poll asked whether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respondents </a:t>
            </a:r>
            <a:r>
              <a:rPr sz="1200" spc="-30" dirty="0">
                <a:latin typeface="Arial"/>
                <a:cs typeface="Arial"/>
              </a:rPr>
              <a:t>identify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100" dirty="0">
                <a:latin typeface="Arial"/>
                <a:cs typeface="Arial"/>
              </a:rPr>
              <a:t>Tea  </a:t>
            </a:r>
            <a:r>
              <a:rPr sz="1200" spc="-35" dirty="0">
                <a:latin typeface="Arial"/>
                <a:cs typeface="Arial"/>
              </a:rPr>
              <a:t>Party </a:t>
            </a:r>
            <a:r>
              <a:rPr sz="1200" spc="-30" dirty="0">
                <a:latin typeface="Arial"/>
                <a:cs typeface="Arial"/>
              </a:rPr>
              <a:t>Republican </a:t>
            </a:r>
            <a:r>
              <a:rPr sz="1200" u="sng" spc="-60" dirty="0">
                <a:latin typeface="Arial"/>
                <a:cs typeface="Arial"/>
              </a:rPr>
              <a:t>(yes </a:t>
            </a:r>
            <a:r>
              <a:rPr sz="1200" u="sng" spc="60" dirty="0">
                <a:latin typeface="Arial"/>
                <a:cs typeface="Arial"/>
              </a:rPr>
              <a:t>/ </a:t>
            </a:r>
            <a:r>
              <a:rPr sz="1200" u="sng" spc="-50" dirty="0">
                <a:latin typeface="Arial"/>
                <a:cs typeface="Arial"/>
              </a:rPr>
              <a:t>no) </a:t>
            </a:r>
            <a:r>
              <a:rPr sz="1200" spc="-25" dirty="0">
                <a:latin typeface="Arial"/>
                <a:cs typeface="Arial"/>
              </a:rPr>
              <a:t>and whether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30" dirty="0">
                <a:latin typeface="Arial"/>
                <a:cs typeface="Arial"/>
              </a:rPr>
              <a:t>they </a:t>
            </a:r>
            <a:r>
              <a:rPr sz="1200" spc="-50" dirty="0">
                <a:latin typeface="Arial"/>
                <a:cs typeface="Arial"/>
              </a:rPr>
              <a:t>are  </a:t>
            </a:r>
            <a:r>
              <a:rPr sz="1200" spc="-20" dirty="0">
                <a:latin typeface="Arial"/>
                <a:cs typeface="Arial"/>
              </a:rPr>
              <a:t>motivated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vote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upcoming midterm </a:t>
            </a:r>
            <a:r>
              <a:rPr sz="1200" spc="-25" dirty="0">
                <a:latin typeface="Arial"/>
                <a:cs typeface="Arial"/>
              </a:rPr>
              <a:t>election </a:t>
            </a:r>
            <a:r>
              <a:rPr sz="1200" u="sng" spc="-60" dirty="0">
                <a:latin typeface="Arial"/>
                <a:cs typeface="Arial"/>
              </a:rPr>
              <a:t>(yes </a:t>
            </a:r>
            <a:r>
              <a:rPr sz="1200" u="sng" spc="60" dirty="0">
                <a:latin typeface="Arial"/>
                <a:cs typeface="Arial"/>
              </a:rPr>
              <a:t>/ </a:t>
            </a:r>
            <a:r>
              <a:rPr sz="1200" u="sng" spc="-40" dirty="0">
                <a:latin typeface="Arial"/>
                <a:cs typeface="Arial"/>
              </a:rPr>
              <a:t>no)</a:t>
            </a:r>
            <a:r>
              <a:rPr sz="1200" spc="-40" dirty="0">
                <a:latin typeface="Arial"/>
                <a:cs typeface="Arial"/>
              </a:rPr>
              <a:t>. 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-15" dirty="0">
                <a:latin typeface="Arial"/>
                <a:cs typeface="Arial"/>
              </a:rPr>
              <a:t>want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ﬁnd </a:t>
            </a:r>
            <a:r>
              <a:rPr sz="1200" spc="-5" dirty="0">
                <a:latin typeface="Arial"/>
                <a:cs typeface="Arial"/>
              </a:rPr>
              <a:t>out </a:t>
            </a:r>
            <a:r>
              <a:rPr sz="1200" spc="-25" dirty="0">
                <a:latin typeface="Arial"/>
                <a:cs typeface="Arial"/>
              </a:rPr>
              <a:t>whether being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0" dirty="0" smtClean="0">
                <a:solidFill>
                  <a:srgbClr val="00B050"/>
                </a:solidFill>
                <a:latin typeface="Arial"/>
                <a:cs typeface="Arial"/>
              </a:rPr>
              <a:t>Tea 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sz="1200" spc="-30" dirty="0" smtClean="0">
                <a:solidFill>
                  <a:srgbClr val="00B050"/>
                </a:solidFill>
                <a:latin typeface="Arial"/>
                <a:cs typeface="Arial"/>
              </a:rPr>
              <a:t>Republican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b="1" u="sng" spc="-20" dirty="0">
                <a:solidFill>
                  <a:srgbClr val="C00000"/>
                </a:solidFill>
                <a:latin typeface="Arial"/>
                <a:cs typeface="Arial"/>
              </a:rPr>
              <a:t>associated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vote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 smtClean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 marL="23495" marR="23495">
              <a:lnSpc>
                <a:spcPct val="100000"/>
              </a:lnSpc>
            </a:pPr>
            <a:endParaRPr lang="en-US" sz="1200" i="1" spc="-50" dirty="0" smtClean="0">
              <a:solidFill>
                <a:srgbClr val="935151"/>
              </a:solidFill>
              <a:latin typeface="Georgia"/>
              <a:cs typeface="Georgia"/>
            </a:endParaRPr>
          </a:p>
          <a:p>
            <a:pPr marL="23495" marR="23495">
              <a:lnSpc>
                <a:spcPct val="100000"/>
              </a:lnSpc>
            </a:pPr>
            <a:r>
              <a:rPr sz="1200" i="1" spc="-50" dirty="0" smtClean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sz="1200" spc="-75" baseline="-13888" dirty="0" smtClean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sz="1200" i="1" spc="70" dirty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sz="1200" i="1" spc="10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TPR </a:t>
            </a:r>
            <a:r>
              <a:rPr sz="1200" spc="204" dirty="0">
                <a:solidFill>
                  <a:srgbClr val="935151"/>
                </a:solidFill>
                <a:latin typeface="Arial"/>
                <a:cs typeface="Arial"/>
              </a:rPr>
              <a:t>= </a:t>
            </a:r>
            <a:r>
              <a:rPr sz="1200" i="1" spc="30" dirty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sz="1200" i="1" spc="4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sz="1200" i="1" spc="30" dirty="0">
                <a:solidFill>
                  <a:srgbClr val="935151"/>
                </a:solidFill>
                <a:latin typeface="Arial"/>
                <a:cs typeface="Arial"/>
              </a:rPr>
              <a:t>, </a:t>
            </a:r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r>
              <a:rPr lang="en-US" sz="1200" i="1" spc="-50" dirty="0" smtClean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200" spc="-75" baseline="-13888" dirty="0" smtClean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1200" spc="-10" dirty="0" smtClean="0">
                <a:solidFill>
                  <a:srgbClr val="935151"/>
                </a:solidFill>
                <a:latin typeface="Arial"/>
                <a:cs typeface="Arial"/>
              </a:rPr>
              <a:t>: </a:t>
            </a:r>
            <a:r>
              <a:rPr lang="en-US" sz="120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200" i="1" spc="10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TPR</a:t>
            </a:r>
            <a:r>
              <a:rPr lang="en-US" sz="120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spc="204" dirty="0">
                <a:solidFill>
                  <a:srgbClr val="935151"/>
                </a:solidFill>
                <a:latin typeface="Arial"/>
                <a:cs typeface="Arial"/>
              </a:rPr>
              <a:t>≠</a:t>
            </a:r>
            <a:r>
              <a:rPr lang="en-US" sz="1200" spc="204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200" i="1" spc="3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200" i="1" spc="4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lang="en-US" sz="1200" i="1" spc="30" dirty="0" smtClean="0">
                <a:solidFill>
                  <a:srgbClr val="935151"/>
                </a:solidFill>
                <a:latin typeface="Arial"/>
                <a:cs typeface="Arial"/>
              </a:rPr>
              <a:t>, </a:t>
            </a:r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17" y="2264187"/>
            <a:ext cx="4319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23495">
              <a:lnSpc>
                <a:spcPct val="100000"/>
              </a:lnSpc>
            </a:pPr>
            <a:r>
              <a:rPr lang="en-US" sz="105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05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lang="en-US" sz="1050" spc="-10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TPR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spc="204" dirty="0">
                <a:solidFill>
                  <a:srgbClr val="935151"/>
                </a:solidFill>
                <a:latin typeface="Arial"/>
                <a:cs typeface="Arial"/>
              </a:rPr>
              <a:t>=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other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i="1" spc="30" dirty="0" smtClean="0">
                <a:solidFill>
                  <a:srgbClr val="935151"/>
                </a:solidFill>
                <a:latin typeface="Arial"/>
                <a:cs typeface="Arial"/>
              </a:rPr>
              <a:t>, </a:t>
            </a:r>
            <a:endParaRPr lang="en-US" sz="1050" i="1" spc="30" dirty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r>
              <a:rPr lang="en-US" sz="105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05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1050" spc="-10" dirty="0" smtClean="0">
                <a:solidFill>
                  <a:srgbClr val="935151"/>
                </a:solidFill>
                <a:latin typeface="Arial"/>
                <a:cs typeface="Arial"/>
              </a:rPr>
              <a:t>:</a:t>
            </a:r>
            <a:r>
              <a:rPr lang="en-US" sz="1050" spc="-1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TPR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spc="204" dirty="0">
                <a:solidFill>
                  <a:srgbClr val="935151"/>
                </a:solidFill>
                <a:latin typeface="Arial"/>
                <a:cs typeface="Arial"/>
              </a:rPr>
              <a:t>≠</a:t>
            </a:r>
            <a:r>
              <a:rPr lang="en-US" sz="1050" spc="204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other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endParaRPr lang="en-US" sz="1050" i="1" spc="30" dirty="0">
              <a:solidFill>
                <a:srgbClr val="935151"/>
              </a:solidFill>
              <a:latin typeface="Arial"/>
              <a:cs typeface="Arial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04850" y="2035175"/>
            <a:ext cx="30480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9650" y="2046386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Equivalent to saying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4738604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2" y="364617"/>
            <a:ext cx="4222115" cy="1189990"/>
          </a:xfrm>
          <a:custGeom>
            <a:avLst/>
            <a:gdLst/>
            <a:ahLst/>
            <a:cxnLst/>
            <a:rect l="l" t="t" r="r" b="b"/>
            <a:pathLst>
              <a:path w="4222115" h="1189990">
                <a:moveTo>
                  <a:pt x="0" y="1189736"/>
                </a:moveTo>
                <a:lnTo>
                  <a:pt x="4222115" y="1189736"/>
                </a:lnTo>
                <a:lnTo>
                  <a:pt x="4222115" y="0"/>
                </a:lnTo>
                <a:lnTo>
                  <a:pt x="0" y="0"/>
                </a:lnTo>
                <a:lnTo>
                  <a:pt x="0" y="1189736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912" y="66158"/>
            <a:ext cx="4111625" cy="212558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75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Gallup </a:t>
            </a:r>
            <a:r>
              <a:rPr sz="1200" spc="-25" dirty="0">
                <a:latin typeface="Arial"/>
                <a:cs typeface="Arial"/>
              </a:rPr>
              <a:t>poll asked whether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respondents </a:t>
            </a:r>
            <a:r>
              <a:rPr sz="1200" spc="-30" dirty="0">
                <a:latin typeface="Arial"/>
                <a:cs typeface="Arial"/>
              </a:rPr>
              <a:t>identify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100" dirty="0">
                <a:latin typeface="Arial"/>
                <a:cs typeface="Arial"/>
              </a:rPr>
              <a:t>Tea  </a:t>
            </a:r>
            <a:r>
              <a:rPr sz="1200" spc="-35" dirty="0">
                <a:latin typeface="Arial"/>
                <a:cs typeface="Arial"/>
              </a:rPr>
              <a:t>Party </a:t>
            </a:r>
            <a:r>
              <a:rPr sz="1200" spc="-30" dirty="0">
                <a:latin typeface="Arial"/>
                <a:cs typeface="Arial"/>
              </a:rPr>
              <a:t>Republican </a:t>
            </a:r>
            <a:r>
              <a:rPr sz="1200" u="sng" spc="-60" dirty="0">
                <a:latin typeface="Arial"/>
                <a:cs typeface="Arial"/>
              </a:rPr>
              <a:t>(yes </a:t>
            </a:r>
            <a:r>
              <a:rPr sz="1200" u="sng" spc="60" dirty="0">
                <a:latin typeface="Arial"/>
                <a:cs typeface="Arial"/>
              </a:rPr>
              <a:t>/ </a:t>
            </a:r>
            <a:r>
              <a:rPr sz="1200" u="sng" spc="-50" dirty="0">
                <a:latin typeface="Arial"/>
                <a:cs typeface="Arial"/>
              </a:rPr>
              <a:t>no) </a:t>
            </a:r>
            <a:r>
              <a:rPr sz="1200" spc="-25" dirty="0">
                <a:latin typeface="Arial"/>
                <a:cs typeface="Arial"/>
              </a:rPr>
              <a:t>and whether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30" dirty="0">
                <a:latin typeface="Arial"/>
                <a:cs typeface="Arial"/>
              </a:rPr>
              <a:t>they </a:t>
            </a:r>
            <a:r>
              <a:rPr sz="1200" spc="-50" dirty="0">
                <a:latin typeface="Arial"/>
                <a:cs typeface="Arial"/>
              </a:rPr>
              <a:t>are  </a:t>
            </a:r>
            <a:r>
              <a:rPr sz="1200" spc="-20" dirty="0">
                <a:latin typeface="Arial"/>
                <a:cs typeface="Arial"/>
              </a:rPr>
              <a:t>motivated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vote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upcoming midterm </a:t>
            </a:r>
            <a:r>
              <a:rPr sz="1200" spc="-25" dirty="0">
                <a:latin typeface="Arial"/>
                <a:cs typeface="Arial"/>
              </a:rPr>
              <a:t>election </a:t>
            </a:r>
            <a:r>
              <a:rPr sz="1200" u="sng" spc="-60" dirty="0">
                <a:latin typeface="Arial"/>
                <a:cs typeface="Arial"/>
              </a:rPr>
              <a:t>(yes </a:t>
            </a:r>
            <a:r>
              <a:rPr sz="1200" u="sng" spc="60" dirty="0">
                <a:latin typeface="Arial"/>
                <a:cs typeface="Arial"/>
              </a:rPr>
              <a:t>/ </a:t>
            </a:r>
            <a:r>
              <a:rPr sz="1200" u="sng" spc="-40" dirty="0">
                <a:latin typeface="Arial"/>
                <a:cs typeface="Arial"/>
              </a:rPr>
              <a:t>no)</a:t>
            </a:r>
            <a:r>
              <a:rPr sz="1200" spc="-40" dirty="0">
                <a:latin typeface="Arial"/>
                <a:cs typeface="Arial"/>
              </a:rPr>
              <a:t>. 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-15" dirty="0">
                <a:latin typeface="Arial"/>
                <a:cs typeface="Arial"/>
              </a:rPr>
              <a:t>want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ﬁnd </a:t>
            </a:r>
            <a:r>
              <a:rPr sz="1200" spc="-5" dirty="0">
                <a:latin typeface="Arial"/>
                <a:cs typeface="Arial"/>
              </a:rPr>
              <a:t>out </a:t>
            </a:r>
            <a:r>
              <a:rPr sz="1200" spc="-25" dirty="0">
                <a:latin typeface="Arial"/>
                <a:cs typeface="Arial"/>
              </a:rPr>
              <a:t>whether being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00" dirty="0" smtClean="0">
                <a:solidFill>
                  <a:srgbClr val="00B050"/>
                </a:solidFill>
                <a:latin typeface="Arial"/>
                <a:cs typeface="Arial"/>
              </a:rPr>
              <a:t>Tea </a:t>
            </a:r>
            <a:r>
              <a:rPr sz="1200" spc="-35" dirty="0" smtClean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sz="1200" spc="-30" dirty="0" smtClean="0">
                <a:solidFill>
                  <a:srgbClr val="00B050"/>
                </a:solidFill>
                <a:latin typeface="Arial"/>
                <a:cs typeface="Arial"/>
              </a:rPr>
              <a:t>Republican </a:t>
            </a:r>
            <a:r>
              <a:rPr sz="1200" spc="-40" dirty="0">
                <a:latin typeface="Arial"/>
                <a:cs typeface="Arial"/>
              </a:rPr>
              <a:t>is  </a:t>
            </a:r>
            <a:r>
              <a:rPr sz="1200" b="1" u="sng" spc="-20" dirty="0">
                <a:solidFill>
                  <a:srgbClr val="C00000"/>
                </a:solidFill>
                <a:latin typeface="Arial"/>
                <a:cs typeface="Arial"/>
              </a:rPr>
              <a:t>associated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vote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 smtClean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 marL="23495" marR="23495">
              <a:lnSpc>
                <a:spcPct val="100000"/>
              </a:lnSpc>
            </a:pPr>
            <a:endParaRPr lang="en-US" sz="1200" i="1" spc="-50" dirty="0" smtClean="0">
              <a:solidFill>
                <a:srgbClr val="935151"/>
              </a:solidFill>
              <a:latin typeface="Georgia"/>
              <a:cs typeface="Georgia"/>
            </a:endParaRPr>
          </a:p>
          <a:p>
            <a:pPr marL="23495" marR="23495">
              <a:lnSpc>
                <a:spcPct val="100000"/>
              </a:lnSpc>
            </a:pPr>
            <a:r>
              <a:rPr sz="1200" i="1" spc="-50" dirty="0" smtClean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sz="1200" spc="-75" baseline="-13888" dirty="0" smtClean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sz="1200" spc="-10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sz="1200" i="1" spc="70" dirty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sz="1200" i="1" spc="10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TPR </a:t>
            </a:r>
            <a:r>
              <a:rPr sz="1200" spc="204" dirty="0">
                <a:solidFill>
                  <a:srgbClr val="935151"/>
                </a:solidFill>
                <a:latin typeface="Arial"/>
                <a:cs typeface="Arial"/>
              </a:rPr>
              <a:t>= </a:t>
            </a:r>
            <a:r>
              <a:rPr sz="1200" i="1" spc="30" dirty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sz="1200" i="1" spc="44" baseline="-13888" dirty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sz="1200" i="1" spc="30" dirty="0">
                <a:solidFill>
                  <a:srgbClr val="935151"/>
                </a:solidFill>
                <a:latin typeface="Arial"/>
                <a:cs typeface="Arial"/>
              </a:rPr>
              <a:t>, </a:t>
            </a:r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r>
              <a:rPr lang="en-US" sz="1200" i="1" spc="-50" dirty="0" smtClean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200" spc="-75" baseline="-13888" dirty="0" smtClean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1200" spc="-10" dirty="0" smtClean="0">
                <a:solidFill>
                  <a:srgbClr val="935151"/>
                </a:solidFill>
                <a:latin typeface="Arial"/>
                <a:cs typeface="Arial"/>
              </a:rPr>
              <a:t>: </a:t>
            </a:r>
            <a:r>
              <a:rPr lang="en-US" sz="120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200" i="1" spc="10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TPR</a:t>
            </a:r>
            <a:r>
              <a:rPr lang="en-US" sz="120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spc="204" dirty="0">
                <a:solidFill>
                  <a:srgbClr val="935151"/>
                </a:solidFill>
                <a:latin typeface="Arial"/>
                <a:cs typeface="Arial"/>
              </a:rPr>
              <a:t>≠</a:t>
            </a:r>
            <a:r>
              <a:rPr lang="en-US" sz="1200" spc="204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200" i="1" spc="30" dirty="0" err="1" smtClean="0">
                <a:solidFill>
                  <a:srgbClr val="FFC000"/>
                </a:solidFill>
                <a:latin typeface="Georgia"/>
                <a:cs typeface="Georgia"/>
              </a:rPr>
              <a:t>p</a:t>
            </a:r>
            <a:r>
              <a:rPr lang="en-US" sz="1200" i="1" spc="44" baseline="-13888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Other</a:t>
            </a:r>
            <a:r>
              <a:rPr lang="en-US" sz="1200" i="1" spc="30" dirty="0" smtClean="0">
                <a:solidFill>
                  <a:srgbClr val="935151"/>
                </a:solidFill>
                <a:latin typeface="Arial"/>
                <a:cs typeface="Arial"/>
              </a:rPr>
              <a:t>, </a:t>
            </a:r>
          </a:p>
          <a:p>
            <a:pPr marL="23495" marR="23495"/>
            <a:endParaRPr lang="en-US" sz="1200" i="1" spc="30" dirty="0" smtClean="0">
              <a:solidFill>
                <a:srgbClr val="93515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17" y="2264187"/>
            <a:ext cx="4319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23495">
              <a:lnSpc>
                <a:spcPct val="100000"/>
              </a:lnSpc>
            </a:pPr>
            <a:r>
              <a:rPr lang="en-US" sz="105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05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lang="en-US" sz="1050" spc="-10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TPR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spc="204" dirty="0">
                <a:solidFill>
                  <a:srgbClr val="935151"/>
                </a:solidFill>
                <a:latin typeface="Arial"/>
                <a:cs typeface="Arial"/>
              </a:rPr>
              <a:t>=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other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i="1" spc="30" dirty="0" smtClean="0">
                <a:solidFill>
                  <a:srgbClr val="935151"/>
                </a:solidFill>
                <a:latin typeface="Arial"/>
                <a:cs typeface="Arial"/>
              </a:rPr>
              <a:t>, </a:t>
            </a:r>
            <a:endParaRPr lang="en-US" sz="1050" i="1" spc="30" dirty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r>
              <a:rPr lang="en-US" sz="105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05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1050" spc="-10" dirty="0" smtClean="0">
                <a:solidFill>
                  <a:srgbClr val="935151"/>
                </a:solidFill>
                <a:latin typeface="Arial"/>
                <a:cs typeface="Arial"/>
              </a:rPr>
              <a:t>:</a:t>
            </a:r>
            <a:r>
              <a:rPr lang="en-US" sz="1050" spc="-1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TPR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050" spc="204" dirty="0">
                <a:solidFill>
                  <a:srgbClr val="935151"/>
                </a:solidFill>
                <a:latin typeface="Arial"/>
                <a:cs typeface="Arial"/>
              </a:rPr>
              <a:t>≠</a:t>
            </a:r>
            <a:r>
              <a:rPr lang="en-US" sz="1050" spc="204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P(</a:t>
            </a:r>
            <a:r>
              <a:rPr lang="en-US" sz="1050" i="1" spc="70" dirty="0" smtClean="0">
                <a:solidFill>
                  <a:srgbClr val="FFC000"/>
                </a:solidFill>
                <a:latin typeface="Georgia"/>
                <a:cs typeface="Georgia"/>
              </a:rPr>
              <a:t>motivated to </a:t>
            </a:r>
            <a:r>
              <a:rPr lang="en-US" sz="1050" i="1" spc="70" dirty="0" err="1" smtClean="0">
                <a:solidFill>
                  <a:srgbClr val="FFC000"/>
                </a:solidFill>
                <a:latin typeface="Georgia"/>
                <a:cs typeface="Georgia"/>
              </a:rPr>
              <a:t>vote|</a:t>
            </a:r>
            <a:r>
              <a:rPr lang="en-US" sz="1050" i="1" spc="70" dirty="0" err="1" smtClean="0">
                <a:solidFill>
                  <a:srgbClr val="00B050"/>
                </a:solidFill>
                <a:latin typeface="Georgia"/>
                <a:cs typeface="Georgia"/>
              </a:rPr>
              <a:t>other</a:t>
            </a:r>
            <a:r>
              <a:rPr lang="en-US" sz="1050" i="1" spc="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r>
              <a:rPr lang="en-US" sz="1050" i="1" spc="104" baseline="-13888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endParaRPr lang="en-US" sz="1050" i="1" spc="30" dirty="0">
              <a:solidFill>
                <a:srgbClr val="935151"/>
              </a:solidFill>
              <a:latin typeface="Arial"/>
              <a:cs typeface="Arial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04850" y="2035175"/>
            <a:ext cx="30480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9650" y="2046386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Equivalent to saying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88277" y="2997960"/>
            <a:ext cx="4522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23495">
              <a:lnSpc>
                <a:spcPct val="100000"/>
              </a:lnSpc>
            </a:pPr>
            <a:r>
              <a:rPr lang="en-US" sz="80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80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lang="en-US" sz="800" spc="-10" dirty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lang="en-US" sz="800" spc="-100" dirty="0" smtClean="0">
                <a:solidFill>
                  <a:srgbClr val="00B050"/>
                </a:solidFill>
                <a:latin typeface="Arial"/>
                <a:cs typeface="Arial"/>
              </a:rPr>
              <a:t>Tea </a:t>
            </a:r>
            <a:r>
              <a:rPr lang="en-US" sz="800" spc="-35" dirty="0" smtClean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lang="en-US" sz="800" spc="-30" dirty="0" smtClean="0">
                <a:solidFill>
                  <a:srgbClr val="00B050"/>
                </a:solidFill>
                <a:latin typeface="Arial"/>
                <a:cs typeface="Arial"/>
              </a:rPr>
              <a:t>affiliation </a:t>
            </a:r>
            <a:r>
              <a:rPr lang="en-US" sz="800" spc="-40" dirty="0" smtClean="0">
                <a:latin typeface="Arial"/>
                <a:cs typeface="Arial"/>
              </a:rPr>
              <a:t>is </a:t>
            </a:r>
            <a:r>
              <a:rPr lang="en-US" sz="800" b="1" u="sng" spc="-40" dirty="0" smtClean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lang="en-US" sz="800" b="1" u="sng" spc="-20" dirty="0" smtClean="0">
                <a:solidFill>
                  <a:srgbClr val="C00000"/>
                </a:solidFill>
                <a:latin typeface="Arial"/>
                <a:cs typeface="Arial"/>
              </a:rPr>
              <a:t>associated (or independent) </a:t>
            </a:r>
            <a:r>
              <a:rPr lang="en-US" sz="800" spc="-10" dirty="0" smtClean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lang="en-US" sz="800" spc="-10" dirty="0" smtClean="0">
                <a:solidFill>
                  <a:srgbClr val="FFC000"/>
                </a:solidFill>
                <a:latin typeface="Arial"/>
                <a:cs typeface="Arial"/>
              </a:rPr>
              <a:t>being</a:t>
            </a:r>
            <a:r>
              <a:rPr lang="en-US" sz="800" spc="-10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800" spc="-20" dirty="0" smtClean="0">
                <a:solidFill>
                  <a:srgbClr val="FFC000"/>
                </a:solidFill>
                <a:latin typeface="Arial"/>
                <a:cs typeface="Arial"/>
              </a:rPr>
              <a:t>motivated </a:t>
            </a:r>
            <a:r>
              <a:rPr lang="en-US" sz="800" spc="5" dirty="0" smtClean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lang="en-US" sz="800" spc="-20" dirty="0" smtClean="0">
                <a:solidFill>
                  <a:srgbClr val="FFC000"/>
                </a:solidFill>
                <a:latin typeface="Arial"/>
                <a:cs typeface="Arial"/>
              </a:rPr>
              <a:t>vote</a:t>
            </a:r>
            <a:endParaRPr lang="en-US" sz="800" i="1" spc="30" dirty="0">
              <a:solidFill>
                <a:srgbClr val="935151"/>
              </a:solidFill>
              <a:latin typeface="Arial"/>
              <a:cs typeface="Arial"/>
            </a:endParaRPr>
          </a:p>
          <a:p>
            <a:pPr marL="23495" marR="23495"/>
            <a:r>
              <a:rPr lang="en-US" sz="80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80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800" spc="-10" dirty="0" smtClean="0">
                <a:solidFill>
                  <a:srgbClr val="935151"/>
                </a:solidFill>
                <a:latin typeface="Arial"/>
                <a:cs typeface="Arial"/>
              </a:rPr>
              <a:t>:</a:t>
            </a:r>
            <a:r>
              <a:rPr lang="en-US" sz="800" spc="-1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800" spc="-100" dirty="0" smtClean="0">
                <a:solidFill>
                  <a:srgbClr val="00B050"/>
                </a:solidFill>
                <a:latin typeface="Arial"/>
                <a:cs typeface="Arial"/>
              </a:rPr>
              <a:t>Tea </a:t>
            </a:r>
            <a:r>
              <a:rPr lang="en-US" sz="800" spc="-35" dirty="0" smtClean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lang="en-US" sz="800" spc="-30" dirty="0" smtClean="0">
                <a:solidFill>
                  <a:srgbClr val="00B050"/>
                </a:solidFill>
                <a:latin typeface="Arial"/>
                <a:cs typeface="Arial"/>
              </a:rPr>
              <a:t>affiliation </a:t>
            </a:r>
            <a:r>
              <a:rPr lang="en-US" sz="800" spc="-40" dirty="0" smtClean="0">
                <a:latin typeface="Arial"/>
                <a:cs typeface="Arial"/>
              </a:rPr>
              <a:t>is </a:t>
            </a:r>
            <a:r>
              <a:rPr lang="en-US" sz="800" b="1" u="sng" spc="-20" dirty="0" smtClean="0">
                <a:solidFill>
                  <a:srgbClr val="C00000"/>
                </a:solidFill>
                <a:latin typeface="Arial"/>
                <a:cs typeface="Arial"/>
              </a:rPr>
              <a:t>associated (or dependent) </a:t>
            </a:r>
            <a:r>
              <a:rPr lang="en-US" sz="800" spc="-10" dirty="0" smtClean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lang="en-US" sz="800" spc="-20" dirty="0" smtClean="0">
                <a:solidFill>
                  <a:srgbClr val="FFC000"/>
                </a:solidFill>
                <a:latin typeface="Arial"/>
                <a:cs typeface="Arial"/>
              </a:rPr>
              <a:t>being motivated </a:t>
            </a:r>
            <a:r>
              <a:rPr lang="en-US" sz="800" spc="5" dirty="0" smtClean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lang="en-US" sz="800" spc="-20" dirty="0" smtClean="0">
                <a:solidFill>
                  <a:srgbClr val="FFC000"/>
                </a:solidFill>
                <a:latin typeface="Arial"/>
                <a:cs typeface="Arial"/>
              </a:rPr>
              <a:t>vote</a:t>
            </a:r>
            <a:endParaRPr lang="en-US" sz="800" i="1" spc="30" dirty="0">
              <a:solidFill>
                <a:srgbClr val="935151"/>
              </a:solidFill>
              <a:latin typeface="Arial"/>
              <a:cs typeface="Arial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92983" y="2725139"/>
            <a:ext cx="30480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7783" y="27363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Equivalent to saying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6496530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64799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Determining which test to use.</a:t>
            </a:r>
            <a:endParaRPr lang="en-US" sz="3200" b="1" dirty="0"/>
          </a:p>
        </p:txBody>
      </p:sp>
      <p:pic>
        <p:nvPicPr>
          <p:cNvPr id="12292" name="Picture 4" descr="I Voted Sticker 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01775"/>
            <a:ext cx="225541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26424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44399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8"/>
                </a:moveTo>
                <a:lnTo>
                  <a:pt x="4222115" y="204088"/>
                </a:lnTo>
                <a:lnTo>
                  <a:pt x="4222115" y="0"/>
                </a:lnTo>
                <a:lnTo>
                  <a:pt x="0" y="0"/>
                </a:lnTo>
                <a:lnTo>
                  <a:pt x="0" y="204088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58305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48488"/>
            <a:ext cx="4222115" cy="1670685"/>
          </a:xfrm>
          <a:custGeom>
            <a:avLst/>
            <a:gdLst/>
            <a:ahLst/>
            <a:cxnLst/>
            <a:rect l="l" t="t" r="r" b="b"/>
            <a:pathLst>
              <a:path w="4222115" h="1670685">
                <a:moveTo>
                  <a:pt x="0" y="1670558"/>
                </a:moveTo>
                <a:lnTo>
                  <a:pt x="4222115" y="1670558"/>
                </a:lnTo>
                <a:lnTo>
                  <a:pt x="4222115" y="0"/>
                </a:lnTo>
                <a:lnTo>
                  <a:pt x="0" y="0"/>
                </a:lnTo>
                <a:lnTo>
                  <a:pt x="0" y="1670558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68033"/>
            <a:ext cx="295846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1A2E3D"/>
                </a:solidFill>
              </a:rPr>
              <a:t>Suppose the </a:t>
            </a:r>
            <a:r>
              <a:rPr sz="1200" spc="-35" dirty="0">
                <a:solidFill>
                  <a:srgbClr val="1A2E3D"/>
                </a:solidFill>
              </a:rPr>
              <a:t>Gallup </a:t>
            </a:r>
            <a:r>
              <a:rPr sz="1200" spc="-25" dirty="0">
                <a:solidFill>
                  <a:srgbClr val="1A2E3D"/>
                </a:solidFill>
              </a:rPr>
              <a:t>poll instead asked</a:t>
            </a:r>
            <a:r>
              <a:rPr sz="1200" spc="90" dirty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about</a:t>
            </a:r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229234" y="589394"/>
            <a:ext cx="4055110" cy="2317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675" marR="7239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afﬁliation </a:t>
            </a:r>
            <a:r>
              <a:rPr sz="1200" spc="-105" dirty="0">
                <a:solidFill>
                  <a:srgbClr val="1A2E3D"/>
                </a:solidFill>
                <a:latin typeface="Arial"/>
                <a:cs typeface="Arial"/>
              </a:rPr>
              <a:t>(Tea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Republican,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Other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Republican,  and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Non-Republican),</a:t>
            </a:r>
            <a:r>
              <a:rPr sz="1200" spc="2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320675" marR="219075" indent="-18224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vote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(extremely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unmotivated,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very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unmotivated, unmotivated, motivated,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very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motivated, 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extremely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motivated)</a:t>
            </a:r>
            <a:endParaRPr sz="120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310"/>
              </a:spcBef>
            </a:pP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whether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afﬁliation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associated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vote.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</a:t>
            </a:r>
            <a:r>
              <a:rPr sz="1200" spc="-1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126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11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114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11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41605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55511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45694"/>
            <a:ext cx="4222115" cy="1670685"/>
          </a:xfrm>
          <a:custGeom>
            <a:avLst/>
            <a:gdLst/>
            <a:ahLst/>
            <a:cxnLst/>
            <a:rect l="l" t="t" r="r" b="b"/>
            <a:pathLst>
              <a:path w="4222115" h="1670685">
                <a:moveTo>
                  <a:pt x="0" y="1670557"/>
                </a:moveTo>
                <a:lnTo>
                  <a:pt x="4222115" y="1670557"/>
                </a:lnTo>
                <a:lnTo>
                  <a:pt x="4222115" y="0"/>
                </a:lnTo>
                <a:lnTo>
                  <a:pt x="0" y="0"/>
                </a:lnTo>
                <a:lnTo>
                  <a:pt x="0" y="1670557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65239"/>
            <a:ext cx="295846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1A2E3D"/>
                </a:solidFill>
              </a:rPr>
              <a:t>Suppose the </a:t>
            </a:r>
            <a:r>
              <a:rPr sz="1200" spc="-35" dirty="0">
                <a:solidFill>
                  <a:srgbClr val="1A2E3D"/>
                </a:solidFill>
              </a:rPr>
              <a:t>Gallup </a:t>
            </a:r>
            <a:r>
              <a:rPr sz="1200" spc="-25" dirty="0">
                <a:solidFill>
                  <a:srgbClr val="1A2E3D"/>
                </a:solidFill>
              </a:rPr>
              <a:t>poll instead asked</a:t>
            </a:r>
            <a:r>
              <a:rPr sz="1200" spc="90" dirty="0">
                <a:solidFill>
                  <a:srgbClr val="1A2E3D"/>
                </a:solidFill>
              </a:rPr>
              <a:t> </a:t>
            </a:r>
            <a:r>
              <a:rPr sz="1200" spc="-10" dirty="0">
                <a:solidFill>
                  <a:srgbClr val="1A2E3D"/>
                </a:solidFill>
              </a:rPr>
              <a:t>about</a:t>
            </a:r>
            <a:endParaRPr sz="1200" dirty="0"/>
          </a:p>
        </p:txBody>
      </p:sp>
      <p:sp>
        <p:nvSpPr>
          <p:cNvPr id="6" name="object 6"/>
          <p:cNvSpPr txBox="1"/>
          <p:nvPr/>
        </p:nvSpPr>
        <p:spPr>
          <a:xfrm>
            <a:off x="229234" y="586727"/>
            <a:ext cx="4055110" cy="2719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675" marR="7239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sz="1200" spc="-35" dirty="0">
                <a:solidFill>
                  <a:srgbClr val="00B050"/>
                </a:solidFill>
                <a:latin typeface="Arial"/>
                <a:cs typeface="Arial"/>
              </a:rPr>
              <a:t>afﬁliation </a:t>
            </a:r>
            <a:r>
              <a:rPr sz="1200" spc="-105" dirty="0">
                <a:solidFill>
                  <a:srgbClr val="00B050"/>
                </a:solidFill>
                <a:latin typeface="Arial"/>
                <a:cs typeface="Arial"/>
              </a:rPr>
              <a:t>(</a:t>
            </a:r>
            <a:r>
              <a:rPr sz="1200" u="sng" spc="-105" dirty="0">
                <a:solidFill>
                  <a:srgbClr val="00B050"/>
                </a:solidFill>
                <a:latin typeface="Arial"/>
                <a:cs typeface="Arial"/>
              </a:rPr>
              <a:t>Tea </a:t>
            </a:r>
            <a:r>
              <a:rPr sz="1200" u="sng" spc="-35" dirty="0">
                <a:solidFill>
                  <a:srgbClr val="00B050"/>
                </a:solidFill>
                <a:latin typeface="Arial"/>
                <a:cs typeface="Arial"/>
              </a:rPr>
              <a:t>Party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Republican, </a:t>
            </a:r>
            <a:r>
              <a:rPr sz="1200" u="sng" spc="-30" dirty="0">
                <a:solidFill>
                  <a:srgbClr val="00B050"/>
                </a:solidFill>
                <a:latin typeface="Arial"/>
                <a:cs typeface="Arial"/>
              </a:rPr>
              <a:t>Other </a:t>
            </a:r>
            <a:r>
              <a:rPr sz="1200" u="sng" spc="-25" dirty="0">
                <a:solidFill>
                  <a:srgbClr val="00B050"/>
                </a:solidFill>
                <a:latin typeface="Arial"/>
                <a:cs typeface="Arial"/>
              </a:rPr>
              <a:t>Republican,  and </a:t>
            </a:r>
            <a:r>
              <a:rPr sz="1200" u="sng" spc="-30" dirty="0">
                <a:solidFill>
                  <a:srgbClr val="00B050"/>
                </a:solidFill>
                <a:latin typeface="Arial"/>
                <a:cs typeface="Arial"/>
              </a:rPr>
              <a:t>Non-Republican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),</a:t>
            </a:r>
            <a:r>
              <a:rPr sz="1200" spc="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320675" marR="219075" indent="-18224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0" dirty="0">
                <a:solidFill>
                  <a:srgbClr val="FFC000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vote </a:t>
            </a:r>
            <a:r>
              <a:rPr sz="1200" spc="-45" dirty="0">
                <a:solidFill>
                  <a:srgbClr val="FFC000"/>
                </a:solidFill>
                <a:latin typeface="Arial"/>
                <a:cs typeface="Arial"/>
              </a:rPr>
              <a:t>(</a:t>
            </a:r>
            <a:r>
              <a:rPr sz="1200" u="sng" spc="-45" dirty="0">
                <a:solidFill>
                  <a:srgbClr val="FFC000"/>
                </a:solidFill>
                <a:latin typeface="Arial"/>
                <a:cs typeface="Arial"/>
              </a:rPr>
              <a:t>extremely </a:t>
            </a:r>
            <a:r>
              <a:rPr sz="1200" u="sng" spc="-20" dirty="0">
                <a:solidFill>
                  <a:srgbClr val="FFC000"/>
                </a:solidFill>
                <a:latin typeface="Arial"/>
                <a:cs typeface="Arial"/>
              </a:rPr>
              <a:t>unmotivated, </a:t>
            </a:r>
            <a:r>
              <a:rPr sz="1200" u="sng" spc="-45" dirty="0">
                <a:solidFill>
                  <a:srgbClr val="FFC000"/>
                </a:solidFill>
                <a:latin typeface="Arial"/>
                <a:cs typeface="Arial"/>
              </a:rPr>
              <a:t>very  </a:t>
            </a:r>
            <a:r>
              <a:rPr sz="1200" u="sng" spc="-20" dirty="0">
                <a:solidFill>
                  <a:srgbClr val="FFC000"/>
                </a:solidFill>
                <a:latin typeface="Arial"/>
                <a:cs typeface="Arial"/>
              </a:rPr>
              <a:t>unmotivated, unmotivated, motivated, </a:t>
            </a:r>
            <a:r>
              <a:rPr sz="1200" u="sng" spc="-45" dirty="0">
                <a:solidFill>
                  <a:srgbClr val="FFC000"/>
                </a:solidFill>
                <a:latin typeface="Arial"/>
                <a:cs typeface="Arial"/>
              </a:rPr>
              <a:t>very </a:t>
            </a:r>
            <a:r>
              <a:rPr sz="1200" u="sng" spc="-20" dirty="0">
                <a:solidFill>
                  <a:srgbClr val="FFC000"/>
                </a:solidFill>
                <a:latin typeface="Arial"/>
                <a:cs typeface="Arial"/>
              </a:rPr>
              <a:t>motivated,  </a:t>
            </a:r>
            <a:r>
              <a:rPr sz="1200" u="sng" spc="-35" dirty="0">
                <a:solidFill>
                  <a:srgbClr val="FFC000"/>
                </a:solidFill>
                <a:latin typeface="Arial"/>
                <a:cs typeface="Arial"/>
              </a:rPr>
              <a:t>extremely</a:t>
            </a:r>
            <a:r>
              <a:rPr sz="1200" u="sng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u="sng" spc="-30" dirty="0">
                <a:solidFill>
                  <a:srgbClr val="FFC000"/>
                </a:solidFill>
                <a:latin typeface="Arial"/>
                <a:cs typeface="Arial"/>
              </a:rPr>
              <a:t>motivated)</a:t>
            </a:r>
            <a:endParaRPr sz="1200" u="sng" dirty="0">
              <a:solidFill>
                <a:srgbClr val="FFC000"/>
              </a:solidFill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310"/>
              </a:spcBef>
            </a:pPr>
            <a:r>
              <a:rPr sz="1200" spc="-65" dirty="0">
                <a:solidFill>
                  <a:srgbClr val="1A2E3D"/>
                </a:solidFill>
                <a:latin typeface="Arial"/>
                <a:cs typeface="Arial"/>
              </a:rPr>
              <a:t>We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want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ﬁnd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out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whether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party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afﬁliation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b="1" u="sng" spc="-20" dirty="0">
                <a:solidFill>
                  <a:srgbClr val="C00000"/>
                </a:solidFill>
                <a:latin typeface="Arial"/>
                <a:cs typeface="Arial"/>
              </a:rPr>
              <a:t>associated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motivation </a:t>
            </a:r>
            <a:r>
              <a:rPr sz="1200" spc="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vote.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Which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</a:t>
            </a:r>
            <a:r>
              <a:rPr sz="1200" spc="-10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appropriate?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12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8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8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8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solidFill>
                  <a:srgbClr val="935151"/>
                </a:solidFill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solidFill>
                  <a:srgbClr val="935151"/>
                </a:solidFill>
                <a:latin typeface="Times New Roman"/>
                <a:cs typeface="Times New Roman"/>
              </a:rPr>
              <a:t>2 </a:t>
            </a: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test </a:t>
            </a:r>
            <a:r>
              <a:rPr sz="1200" i="1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endParaRPr sz="1200" u="sng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3372" y="2016379"/>
            <a:ext cx="1347977" cy="10618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B050"/>
                </a:solidFill>
              </a:rPr>
              <a:t>Categorical variable with </a:t>
            </a:r>
            <a:r>
              <a:rPr lang="en-US" sz="1050" u="sng" dirty="0" smtClean="0">
                <a:solidFill>
                  <a:srgbClr val="00B050"/>
                </a:solidFill>
              </a:rPr>
              <a:t>&gt;2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FFC000"/>
                </a:solidFill>
              </a:rPr>
              <a:t>Categorical variable with </a:t>
            </a:r>
            <a:r>
              <a:rPr lang="en-US" sz="1050" u="sng" dirty="0" smtClean="0">
                <a:solidFill>
                  <a:srgbClr val="FFC000"/>
                </a:solidFill>
              </a:rPr>
              <a:t>&gt;2 levels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2152650" y="2547294"/>
            <a:ext cx="950722" cy="28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670" y="3061877"/>
            <a:ext cx="452259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>
              <a:lnSpc>
                <a:spcPct val="100000"/>
              </a:lnSpc>
            </a:pPr>
            <a:r>
              <a:rPr lang="en-US" sz="105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05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0 </a:t>
            </a:r>
            <a:r>
              <a:rPr lang="en-US" sz="1050" spc="-10" dirty="0">
                <a:solidFill>
                  <a:srgbClr val="935151"/>
                </a:solidFill>
                <a:latin typeface="Arial"/>
                <a:cs typeface="Arial"/>
              </a:rPr>
              <a:t>: </a:t>
            </a:r>
            <a:r>
              <a:rPr lang="en-US" sz="1050" i="1" spc="-35" dirty="0">
                <a:solidFill>
                  <a:srgbClr val="935151"/>
                </a:solidFill>
                <a:latin typeface="Arial"/>
                <a:cs typeface="Arial"/>
              </a:rPr>
              <a:t>Party afﬁliation </a:t>
            </a:r>
            <a:r>
              <a:rPr lang="en-US" sz="1050" i="1" spc="-25" dirty="0">
                <a:solidFill>
                  <a:srgbClr val="935151"/>
                </a:solidFill>
                <a:latin typeface="Arial"/>
                <a:cs typeface="Arial"/>
              </a:rPr>
              <a:t>and </a:t>
            </a:r>
            <a:r>
              <a:rPr lang="en-US" sz="1050" i="1" spc="-20" dirty="0">
                <a:solidFill>
                  <a:srgbClr val="935151"/>
                </a:solidFill>
                <a:latin typeface="Arial"/>
                <a:cs typeface="Arial"/>
              </a:rPr>
              <a:t>motivation </a:t>
            </a:r>
            <a:r>
              <a:rPr lang="en-US" sz="1050" i="1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lang="en-US" sz="1050" i="1" spc="-25" dirty="0">
                <a:solidFill>
                  <a:srgbClr val="935151"/>
                </a:solidFill>
                <a:latin typeface="Arial"/>
                <a:cs typeface="Arial"/>
              </a:rPr>
              <a:t>vote </a:t>
            </a:r>
            <a:r>
              <a:rPr lang="en-US" sz="1050" i="1" spc="-50" dirty="0">
                <a:solidFill>
                  <a:srgbClr val="935151"/>
                </a:solidFill>
                <a:latin typeface="Arial"/>
                <a:cs typeface="Arial"/>
              </a:rPr>
              <a:t>are</a:t>
            </a:r>
            <a:r>
              <a:rPr lang="en-US" sz="1050" i="1" spc="6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050" i="1" u="sng" spc="-20" dirty="0">
                <a:solidFill>
                  <a:srgbClr val="935151"/>
                </a:solidFill>
                <a:latin typeface="Arial"/>
                <a:cs typeface="Arial"/>
              </a:rPr>
              <a:t>independent/not associated</a:t>
            </a:r>
          </a:p>
          <a:p>
            <a:pPr marL="23495"/>
            <a:r>
              <a:rPr lang="en-US" sz="1050" i="1" spc="-50" dirty="0">
                <a:solidFill>
                  <a:srgbClr val="935151"/>
                </a:solidFill>
                <a:latin typeface="Georgia"/>
                <a:cs typeface="Georgia"/>
              </a:rPr>
              <a:t>H</a:t>
            </a:r>
            <a:r>
              <a:rPr lang="en-US" sz="1050" spc="-75" baseline="-13888" dirty="0">
                <a:solidFill>
                  <a:srgbClr val="935151"/>
                </a:solidFill>
                <a:latin typeface="Times New Roman"/>
                <a:cs typeface="Times New Roman"/>
              </a:rPr>
              <a:t>a </a:t>
            </a:r>
            <a:r>
              <a:rPr lang="en-US" sz="1050" spc="-10" dirty="0">
                <a:solidFill>
                  <a:srgbClr val="935151"/>
                </a:solidFill>
                <a:latin typeface="Arial"/>
                <a:cs typeface="Arial"/>
              </a:rPr>
              <a:t>: </a:t>
            </a:r>
            <a:r>
              <a:rPr lang="en-US" sz="1050" i="1" spc="-35" dirty="0">
                <a:solidFill>
                  <a:srgbClr val="935151"/>
                </a:solidFill>
                <a:latin typeface="Arial"/>
                <a:cs typeface="Arial"/>
              </a:rPr>
              <a:t>Party afﬁliation </a:t>
            </a:r>
            <a:r>
              <a:rPr lang="en-US" sz="1050" i="1" spc="-25" dirty="0">
                <a:solidFill>
                  <a:srgbClr val="935151"/>
                </a:solidFill>
                <a:latin typeface="Arial"/>
                <a:cs typeface="Arial"/>
              </a:rPr>
              <a:t>and </a:t>
            </a:r>
            <a:r>
              <a:rPr lang="en-US" sz="1050" i="1" spc="-20" dirty="0">
                <a:solidFill>
                  <a:srgbClr val="935151"/>
                </a:solidFill>
                <a:latin typeface="Arial"/>
                <a:cs typeface="Arial"/>
              </a:rPr>
              <a:t>motivation </a:t>
            </a:r>
            <a:r>
              <a:rPr lang="en-US" sz="1050" i="1" spc="5" dirty="0">
                <a:solidFill>
                  <a:srgbClr val="935151"/>
                </a:solidFill>
                <a:latin typeface="Arial"/>
                <a:cs typeface="Arial"/>
              </a:rPr>
              <a:t>to </a:t>
            </a:r>
            <a:r>
              <a:rPr lang="en-US" sz="1050" i="1" spc="-25" dirty="0">
                <a:solidFill>
                  <a:srgbClr val="935151"/>
                </a:solidFill>
                <a:latin typeface="Arial"/>
                <a:cs typeface="Arial"/>
              </a:rPr>
              <a:t>vote </a:t>
            </a:r>
            <a:r>
              <a:rPr lang="en-US" sz="1050" i="1" spc="-50" dirty="0">
                <a:solidFill>
                  <a:srgbClr val="935151"/>
                </a:solidFill>
                <a:latin typeface="Arial"/>
                <a:cs typeface="Arial"/>
              </a:rPr>
              <a:t>are</a:t>
            </a:r>
            <a:r>
              <a:rPr lang="en-US" sz="1050" i="1" spc="65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lang="en-US" sz="1050" i="1" u="sng" spc="-20" dirty="0">
                <a:solidFill>
                  <a:srgbClr val="935151"/>
                </a:solidFill>
                <a:latin typeface="Arial"/>
                <a:cs typeface="Arial"/>
              </a:rPr>
              <a:t>dependent/associated</a:t>
            </a:r>
            <a:endParaRPr lang="en-US" sz="1050" u="sng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470"/>
            <a:ext cx="3803015" cy="27539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Analyses that involve </a:t>
            </a:r>
            <a:r>
              <a:rPr lang="en-US" sz="1050" spc="1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ategorical </a:t>
            </a:r>
            <a:r>
              <a:rPr lang="en-US" sz="1050" spc="1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ariable(s) with &gt;2 levels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Which analysis to use: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  <a:r>
              <a:rPr sz="1050" spc="20" dirty="0" smtClean="0">
                <a:latin typeface="Arial"/>
                <a:cs typeface="Arial"/>
              </a:rPr>
              <a:t>Categorical </a:t>
            </a:r>
            <a:r>
              <a:rPr sz="1050" spc="20" dirty="0">
                <a:latin typeface="Arial"/>
                <a:cs typeface="Arial"/>
              </a:rPr>
              <a:t>data: 2 </a:t>
            </a:r>
            <a:r>
              <a:rPr sz="1050" spc="5" dirty="0">
                <a:latin typeface="Arial"/>
                <a:cs typeface="Arial"/>
              </a:rPr>
              <a:t>levels </a:t>
            </a:r>
            <a:r>
              <a:rPr sz="1100" i="1" spc="-10" dirty="0">
                <a:latin typeface="Times New Roman"/>
                <a:cs typeface="Times New Roman"/>
              </a:rPr>
              <a:t>→ </a:t>
            </a:r>
            <a:r>
              <a:rPr sz="1050" spc="15" dirty="0">
                <a:latin typeface="Arial"/>
                <a:cs typeface="Arial"/>
              </a:rPr>
              <a:t>Z, </a:t>
            </a:r>
            <a:r>
              <a:rPr sz="1100" i="1" spc="60" dirty="0">
                <a:latin typeface="Times New Roman"/>
                <a:cs typeface="Times New Roman"/>
              </a:rPr>
              <a:t>&gt;</a:t>
            </a:r>
            <a:r>
              <a:rPr sz="1050" spc="60" dirty="0">
                <a:latin typeface="Arial"/>
                <a:cs typeface="Arial"/>
              </a:rPr>
              <a:t>2 </a:t>
            </a:r>
            <a:r>
              <a:rPr sz="1050" spc="5" dirty="0">
                <a:latin typeface="Arial"/>
                <a:cs typeface="Arial"/>
              </a:rPr>
              <a:t>levels </a:t>
            </a:r>
            <a:r>
              <a:rPr sz="1100" i="1" spc="-10" dirty="0">
                <a:latin typeface="Times New Roman"/>
                <a:cs typeface="Times New Roman"/>
              </a:rPr>
              <a:t>→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367" baseline="27777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Arial"/>
                <a:cs typeface="Arial"/>
              </a:rPr>
              <a:t>square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l-GR" sz="90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el-GR" sz="100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05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Distribution Properties: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T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he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always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positive and right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skewed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Conditions for </a:t>
            </a:r>
            <a:r>
              <a:rPr lang="el-GR" sz="105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10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 Analyses: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At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least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5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expected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sz="1200" spc="104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testing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3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Application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37924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" y="358775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</a:t>
            </a:r>
            <a:r>
              <a:rPr lang="en-US" sz="2400" b="1" dirty="0" smtClean="0">
                <a:solidFill>
                  <a:srgbClr val="FFC000"/>
                </a:solidFill>
              </a:rPr>
              <a:t>test statistic </a:t>
            </a:r>
            <a:r>
              <a:rPr lang="en-US" sz="2400" b="1" dirty="0" smtClean="0"/>
              <a:t>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Goodness of Fit Test?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Independence Test?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28850" y="3217938"/>
            <a:ext cx="685800" cy="2216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122091"/>
            <a:ext cx="1600200" cy="10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37379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40682" y="3283980"/>
            <a:ext cx="8191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358775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</a:t>
            </a:r>
            <a:r>
              <a:rPr lang="en-US" sz="2400" b="1" dirty="0" smtClean="0">
                <a:solidFill>
                  <a:srgbClr val="FFC000"/>
                </a:solidFill>
              </a:rPr>
              <a:t>test statistic </a:t>
            </a:r>
            <a:r>
              <a:rPr lang="en-US" sz="2400" b="1" dirty="0" smtClean="0"/>
              <a:t>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Goodness of Fit Test?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Independence Test?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5250" y="232308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the same calculation!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2" y="2692415"/>
            <a:ext cx="4412855" cy="70586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8159615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470"/>
            <a:ext cx="3803015" cy="27539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Analyses that involve </a:t>
            </a:r>
            <a:r>
              <a:rPr lang="en-US" sz="1050" spc="1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ategorical </a:t>
            </a:r>
            <a:r>
              <a:rPr lang="en-US" sz="1050" spc="1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ariable(s) with &gt;2 levels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latin typeface="Arial"/>
                <a:cs typeface="Arial"/>
              </a:rPr>
              <a:t>Which analysis to use: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  <a:r>
              <a:rPr sz="1050" spc="20" dirty="0" smtClean="0">
                <a:latin typeface="Arial"/>
                <a:cs typeface="Arial"/>
              </a:rPr>
              <a:t>Categorical </a:t>
            </a:r>
            <a:r>
              <a:rPr sz="1050" spc="20" dirty="0">
                <a:latin typeface="Arial"/>
                <a:cs typeface="Arial"/>
              </a:rPr>
              <a:t>data: 2 </a:t>
            </a:r>
            <a:r>
              <a:rPr sz="1050" spc="5" dirty="0">
                <a:latin typeface="Arial"/>
                <a:cs typeface="Arial"/>
              </a:rPr>
              <a:t>levels </a:t>
            </a:r>
            <a:r>
              <a:rPr sz="1100" i="1" spc="-10" dirty="0">
                <a:latin typeface="Times New Roman"/>
                <a:cs typeface="Times New Roman"/>
              </a:rPr>
              <a:t>→ </a:t>
            </a:r>
            <a:r>
              <a:rPr sz="1050" spc="15" dirty="0">
                <a:latin typeface="Arial"/>
                <a:cs typeface="Arial"/>
              </a:rPr>
              <a:t>Z, </a:t>
            </a:r>
            <a:r>
              <a:rPr sz="1100" i="1" spc="60" dirty="0">
                <a:latin typeface="Times New Roman"/>
                <a:cs typeface="Times New Roman"/>
              </a:rPr>
              <a:t>&gt;</a:t>
            </a:r>
            <a:r>
              <a:rPr sz="1050" spc="60" dirty="0">
                <a:latin typeface="Arial"/>
                <a:cs typeface="Arial"/>
              </a:rPr>
              <a:t>2 </a:t>
            </a:r>
            <a:r>
              <a:rPr sz="1050" spc="5" dirty="0">
                <a:latin typeface="Arial"/>
                <a:cs typeface="Arial"/>
              </a:rPr>
              <a:t>levels </a:t>
            </a:r>
            <a:r>
              <a:rPr sz="1100" i="1" spc="-10" dirty="0">
                <a:latin typeface="Times New Roman"/>
                <a:cs typeface="Times New Roman"/>
              </a:rPr>
              <a:t>→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367" baseline="27777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Arial"/>
                <a:cs typeface="Arial"/>
              </a:rPr>
              <a:t>square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l-GR" sz="90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el-GR" sz="100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05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Distribution Properties: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T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he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always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positive and right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skewed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Conditions for </a:t>
            </a:r>
            <a:r>
              <a:rPr lang="el-GR" sz="105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10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 Analyses: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At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least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5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expected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successes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</a:t>
            </a:r>
            <a:r>
              <a:rPr sz="1200" spc="104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testing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3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Application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83631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2697" y="57416"/>
            <a:ext cx="96011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statistic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5894"/>
            <a:ext cx="409257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statistic: </a:t>
            </a:r>
            <a:r>
              <a:rPr sz="1200" spc="-40" dirty="0">
                <a:solidFill>
                  <a:srgbClr val="000000"/>
                </a:solidFill>
              </a:rPr>
              <a:t>When </a:t>
            </a:r>
            <a:r>
              <a:rPr sz="1200" spc="-30" dirty="0">
                <a:solidFill>
                  <a:srgbClr val="000000"/>
                </a:solidFill>
              </a:rPr>
              <a:t>dealing </a:t>
            </a:r>
            <a:r>
              <a:rPr sz="1200" spc="-10" dirty="0">
                <a:solidFill>
                  <a:srgbClr val="000000"/>
                </a:solidFill>
              </a:rPr>
              <a:t>with counts </a:t>
            </a:r>
            <a:r>
              <a:rPr sz="1200" spc="-25" dirty="0">
                <a:solidFill>
                  <a:srgbClr val="000000"/>
                </a:solidFill>
              </a:rPr>
              <a:t>and </a:t>
            </a:r>
            <a:r>
              <a:rPr sz="1200" spc="-30" dirty="0">
                <a:solidFill>
                  <a:srgbClr val="000000"/>
                </a:solidFill>
              </a:rPr>
              <a:t>investigating </a:t>
            </a:r>
            <a:r>
              <a:rPr sz="1200" spc="-10" dirty="0">
                <a:solidFill>
                  <a:srgbClr val="000000"/>
                </a:solidFill>
              </a:rPr>
              <a:t>how  </a:t>
            </a:r>
            <a:r>
              <a:rPr sz="1200" spc="-35" dirty="0">
                <a:solidFill>
                  <a:srgbClr val="000000"/>
                </a:solidFill>
              </a:rPr>
              <a:t>far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25" dirty="0">
                <a:solidFill>
                  <a:srgbClr val="000000"/>
                </a:solidFill>
              </a:rPr>
              <a:t>observed </a:t>
            </a:r>
            <a:r>
              <a:rPr sz="1200" spc="-10" dirty="0">
                <a:solidFill>
                  <a:srgbClr val="000000"/>
                </a:solidFill>
              </a:rPr>
              <a:t>counts </a:t>
            </a:r>
            <a:r>
              <a:rPr sz="1200" spc="-50" dirty="0">
                <a:solidFill>
                  <a:srgbClr val="000000"/>
                </a:solidFill>
              </a:rPr>
              <a:t>are </a:t>
            </a:r>
            <a:r>
              <a:rPr sz="1200" spc="-25" dirty="0">
                <a:solidFill>
                  <a:srgbClr val="000000"/>
                </a:solidFill>
              </a:rPr>
              <a:t>from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15" dirty="0">
                <a:solidFill>
                  <a:srgbClr val="000000"/>
                </a:solidFill>
              </a:rPr>
              <a:t>expected </a:t>
            </a:r>
            <a:r>
              <a:rPr sz="1200" spc="-10" dirty="0">
                <a:solidFill>
                  <a:srgbClr val="000000"/>
                </a:solidFill>
              </a:rPr>
              <a:t>counts, </a:t>
            </a:r>
            <a:r>
              <a:rPr sz="1200" spc="-20" dirty="0">
                <a:solidFill>
                  <a:srgbClr val="000000"/>
                </a:solidFill>
              </a:rPr>
              <a:t>we </a:t>
            </a:r>
            <a:r>
              <a:rPr sz="1200" spc="-35" dirty="0">
                <a:solidFill>
                  <a:srgbClr val="000000"/>
                </a:solidFill>
              </a:rPr>
              <a:t>use  </a:t>
            </a:r>
            <a:r>
              <a:rPr sz="1200" spc="-50" dirty="0">
                <a:solidFill>
                  <a:srgbClr val="000000"/>
                </a:solidFill>
              </a:rPr>
              <a:t>a </a:t>
            </a:r>
            <a:r>
              <a:rPr sz="1200" spc="-25" dirty="0">
                <a:solidFill>
                  <a:srgbClr val="000000"/>
                </a:solidFill>
              </a:rPr>
              <a:t>new </a:t>
            </a:r>
            <a:r>
              <a:rPr sz="1200" spc="-10" dirty="0">
                <a:solidFill>
                  <a:srgbClr val="000000"/>
                </a:solidFill>
              </a:rPr>
              <a:t>test </a:t>
            </a:r>
            <a:r>
              <a:rPr sz="1200" spc="-15" dirty="0">
                <a:solidFill>
                  <a:srgbClr val="000000"/>
                </a:solidFill>
              </a:rPr>
              <a:t>statistic </a:t>
            </a:r>
            <a:r>
              <a:rPr sz="1200" spc="-30" dirty="0">
                <a:solidFill>
                  <a:srgbClr val="000000"/>
                </a:solidFill>
              </a:rPr>
              <a:t>called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chi-square 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i="1" spc="20" dirty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sz="1200" spc="30" baseline="31250" dirty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r>
              <a:rPr sz="1200" i="1" spc="1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statistic</a:t>
            </a:r>
            <a:r>
              <a:rPr sz="1200" spc="-15" dirty="0">
                <a:solidFill>
                  <a:srgbClr val="000000"/>
                </a:solidFill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" y="998030"/>
            <a:ext cx="4412855" cy="7058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57250" y="1273175"/>
            <a:ext cx="228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961" y="170984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O</a:t>
            </a:r>
            <a:r>
              <a:rPr lang="en-US" sz="1400" i="1" u="sng" dirty="0" smtClean="0">
                <a:solidFill>
                  <a:srgbClr val="00B050"/>
                </a:solidFill>
              </a:rPr>
              <a:t>bserved</a:t>
            </a:r>
            <a:r>
              <a:rPr lang="en-US" sz="1400" i="1" dirty="0" smtClean="0">
                <a:solidFill>
                  <a:srgbClr val="00B050"/>
                </a:solidFill>
              </a:rPr>
              <a:t> # in cell </a:t>
            </a:r>
            <a:r>
              <a:rPr lang="en-US" sz="1400" i="1" dirty="0" err="1" smtClean="0">
                <a:solidFill>
                  <a:srgbClr val="00B050"/>
                </a:solidFill>
              </a:rPr>
              <a:t>i</a:t>
            </a:r>
            <a:endParaRPr lang="en-US" sz="1400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3444" y="170984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E</a:t>
            </a:r>
            <a:r>
              <a:rPr lang="en-US" sz="1400" i="1" u="sng" dirty="0" smtClean="0">
                <a:solidFill>
                  <a:srgbClr val="7030A0"/>
                </a:solidFill>
              </a:rPr>
              <a:t>xpected</a:t>
            </a:r>
            <a:r>
              <a:rPr lang="en-US" sz="1400" i="1" dirty="0" smtClean="0">
                <a:solidFill>
                  <a:srgbClr val="7030A0"/>
                </a:solidFill>
              </a:rPr>
              <a:t> # in cell </a:t>
            </a:r>
            <a:r>
              <a:rPr lang="en-US" sz="1400" i="1" dirty="0" err="1" smtClean="0">
                <a:solidFill>
                  <a:srgbClr val="7030A0"/>
                </a:solidFill>
              </a:rPr>
              <a:t>i</a:t>
            </a:r>
            <a:endParaRPr lang="en-US" sz="1400" i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3050" y="1273175"/>
            <a:ext cx="533400" cy="47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-433"/>
          <a:stretch/>
        </p:blipFill>
        <p:spPr>
          <a:xfrm>
            <a:off x="76898" y="2303170"/>
            <a:ext cx="4419600" cy="8825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39" y="315824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Ex</a:t>
            </a:r>
            <a:r>
              <a:rPr lang="en-US" sz="1400" i="1" dirty="0" smtClean="0"/>
              <a:t>: Chi-Squared GOF, 59 cells</a:t>
            </a:r>
            <a:endParaRPr lang="en-US" sz="1400" i="1" dirty="0"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2697" y="57416"/>
            <a:ext cx="96011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statistic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5894"/>
            <a:ext cx="409257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statistic: </a:t>
            </a:r>
            <a:r>
              <a:rPr sz="1200" spc="-40" dirty="0">
                <a:solidFill>
                  <a:srgbClr val="000000"/>
                </a:solidFill>
              </a:rPr>
              <a:t>When </a:t>
            </a:r>
            <a:r>
              <a:rPr sz="1200" spc="-30" dirty="0">
                <a:solidFill>
                  <a:srgbClr val="000000"/>
                </a:solidFill>
              </a:rPr>
              <a:t>dealing </a:t>
            </a:r>
            <a:r>
              <a:rPr sz="1200" spc="-10" dirty="0">
                <a:solidFill>
                  <a:srgbClr val="000000"/>
                </a:solidFill>
              </a:rPr>
              <a:t>with counts </a:t>
            </a:r>
            <a:r>
              <a:rPr sz="1200" spc="-25" dirty="0">
                <a:solidFill>
                  <a:srgbClr val="000000"/>
                </a:solidFill>
              </a:rPr>
              <a:t>and </a:t>
            </a:r>
            <a:r>
              <a:rPr sz="1200" spc="-30" dirty="0">
                <a:solidFill>
                  <a:srgbClr val="000000"/>
                </a:solidFill>
              </a:rPr>
              <a:t>investigating </a:t>
            </a:r>
            <a:r>
              <a:rPr sz="1200" spc="-10" dirty="0">
                <a:solidFill>
                  <a:srgbClr val="000000"/>
                </a:solidFill>
              </a:rPr>
              <a:t>how  </a:t>
            </a:r>
            <a:r>
              <a:rPr sz="1200" spc="-35" dirty="0">
                <a:solidFill>
                  <a:srgbClr val="000000"/>
                </a:solidFill>
              </a:rPr>
              <a:t>far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25" dirty="0">
                <a:solidFill>
                  <a:srgbClr val="000000"/>
                </a:solidFill>
              </a:rPr>
              <a:t>observed </a:t>
            </a:r>
            <a:r>
              <a:rPr sz="1200" spc="-10" dirty="0">
                <a:solidFill>
                  <a:srgbClr val="000000"/>
                </a:solidFill>
              </a:rPr>
              <a:t>counts </a:t>
            </a:r>
            <a:r>
              <a:rPr sz="1200" spc="-50" dirty="0">
                <a:solidFill>
                  <a:srgbClr val="000000"/>
                </a:solidFill>
              </a:rPr>
              <a:t>are </a:t>
            </a:r>
            <a:r>
              <a:rPr sz="1200" spc="-25" dirty="0">
                <a:solidFill>
                  <a:srgbClr val="000000"/>
                </a:solidFill>
              </a:rPr>
              <a:t>from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15" dirty="0">
                <a:solidFill>
                  <a:srgbClr val="000000"/>
                </a:solidFill>
              </a:rPr>
              <a:t>expected </a:t>
            </a:r>
            <a:r>
              <a:rPr sz="1200" spc="-10" dirty="0">
                <a:solidFill>
                  <a:srgbClr val="000000"/>
                </a:solidFill>
              </a:rPr>
              <a:t>counts, </a:t>
            </a:r>
            <a:r>
              <a:rPr sz="1200" spc="-20" dirty="0">
                <a:solidFill>
                  <a:srgbClr val="000000"/>
                </a:solidFill>
              </a:rPr>
              <a:t>we </a:t>
            </a:r>
            <a:r>
              <a:rPr sz="1200" spc="-35" dirty="0">
                <a:solidFill>
                  <a:srgbClr val="000000"/>
                </a:solidFill>
              </a:rPr>
              <a:t>use  </a:t>
            </a:r>
            <a:r>
              <a:rPr sz="1200" spc="-50" dirty="0">
                <a:solidFill>
                  <a:srgbClr val="000000"/>
                </a:solidFill>
              </a:rPr>
              <a:t>a </a:t>
            </a:r>
            <a:r>
              <a:rPr sz="1200" spc="-25" dirty="0">
                <a:solidFill>
                  <a:srgbClr val="000000"/>
                </a:solidFill>
              </a:rPr>
              <a:t>new </a:t>
            </a:r>
            <a:r>
              <a:rPr sz="1200" spc="-10" dirty="0">
                <a:solidFill>
                  <a:srgbClr val="000000"/>
                </a:solidFill>
              </a:rPr>
              <a:t>test </a:t>
            </a:r>
            <a:r>
              <a:rPr sz="1200" spc="-15" dirty="0">
                <a:solidFill>
                  <a:srgbClr val="000000"/>
                </a:solidFill>
              </a:rPr>
              <a:t>statistic </a:t>
            </a:r>
            <a:r>
              <a:rPr sz="1200" spc="-30" dirty="0">
                <a:solidFill>
                  <a:srgbClr val="000000"/>
                </a:solidFill>
              </a:rPr>
              <a:t>called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chi-square 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i="1" spc="20" dirty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sz="1200" spc="30" baseline="31250" dirty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r>
              <a:rPr sz="1200" i="1" spc="1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statistic</a:t>
            </a:r>
            <a:r>
              <a:rPr sz="1200" spc="-15" dirty="0">
                <a:solidFill>
                  <a:srgbClr val="000000"/>
                </a:solidFill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" y="998030"/>
            <a:ext cx="4412855" cy="7058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57250" y="1273175"/>
            <a:ext cx="228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961" y="170984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O</a:t>
            </a:r>
            <a:r>
              <a:rPr lang="en-US" sz="1400" i="1" u="sng" dirty="0" smtClean="0"/>
              <a:t>bserved</a:t>
            </a:r>
            <a:r>
              <a:rPr lang="en-US" sz="1400" i="1" dirty="0" smtClean="0"/>
              <a:t> # in cell </a:t>
            </a:r>
            <a:r>
              <a:rPr lang="en-US" sz="1400" i="1" dirty="0" err="1" smtClean="0"/>
              <a:t>i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13444" y="1709849"/>
            <a:ext cx="1752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E</a:t>
            </a:r>
            <a:r>
              <a:rPr lang="en-US" sz="1400" i="1" u="sng" dirty="0" smtClean="0"/>
              <a:t>xpected</a:t>
            </a:r>
            <a:r>
              <a:rPr lang="en-US" sz="1400" i="1" dirty="0" smtClean="0"/>
              <a:t> # in cell </a:t>
            </a:r>
            <a:r>
              <a:rPr lang="en-US" sz="1400" i="1" dirty="0" err="1" smtClean="0"/>
              <a:t>i</a:t>
            </a:r>
            <a:endParaRPr lang="en-US" sz="1400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3050" y="1273175"/>
            <a:ext cx="533400" cy="47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" y="2397992"/>
            <a:ext cx="2986087" cy="760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39" y="3158240"/>
            <a:ext cx="351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Ex</a:t>
            </a:r>
            <a:r>
              <a:rPr lang="en-US" sz="1400" i="1" dirty="0" smtClean="0"/>
              <a:t>: Chi-Squared Independence Test, 6 cells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26884794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2697" y="57416"/>
            <a:ext cx="96011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statistic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5894"/>
            <a:ext cx="409257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i="1" spc="110" dirty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statistic: </a:t>
            </a:r>
            <a:r>
              <a:rPr sz="1200" spc="-40" dirty="0">
                <a:solidFill>
                  <a:srgbClr val="000000"/>
                </a:solidFill>
              </a:rPr>
              <a:t>When </a:t>
            </a:r>
            <a:r>
              <a:rPr sz="1200" spc="-30" dirty="0">
                <a:solidFill>
                  <a:srgbClr val="000000"/>
                </a:solidFill>
              </a:rPr>
              <a:t>dealing </a:t>
            </a:r>
            <a:r>
              <a:rPr sz="1200" spc="-10" dirty="0">
                <a:solidFill>
                  <a:srgbClr val="000000"/>
                </a:solidFill>
              </a:rPr>
              <a:t>with counts </a:t>
            </a:r>
            <a:r>
              <a:rPr sz="1200" spc="-25" dirty="0">
                <a:solidFill>
                  <a:srgbClr val="000000"/>
                </a:solidFill>
              </a:rPr>
              <a:t>and </a:t>
            </a:r>
            <a:r>
              <a:rPr sz="1200" spc="-30" dirty="0">
                <a:solidFill>
                  <a:srgbClr val="000000"/>
                </a:solidFill>
              </a:rPr>
              <a:t>investigating </a:t>
            </a:r>
            <a:r>
              <a:rPr sz="1200" spc="-10" dirty="0">
                <a:solidFill>
                  <a:srgbClr val="000000"/>
                </a:solidFill>
              </a:rPr>
              <a:t>how  </a:t>
            </a:r>
            <a:r>
              <a:rPr sz="1200" spc="-35" dirty="0">
                <a:solidFill>
                  <a:srgbClr val="000000"/>
                </a:solidFill>
              </a:rPr>
              <a:t>far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25" dirty="0">
                <a:solidFill>
                  <a:srgbClr val="000000"/>
                </a:solidFill>
              </a:rPr>
              <a:t>observed </a:t>
            </a:r>
            <a:r>
              <a:rPr sz="1200" spc="-10" dirty="0">
                <a:solidFill>
                  <a:srgbClr val="000000"/>
                </a:solidFill>
              </a:rPr>
              <a:t>counts </a:t>
            </a:r>
            <a:r>
              <a:rPr sz="1200" spc="-50" dirty="0">
                <a:solidFill>
                  <a:srgbClr val="000000"/>
                </a:solidFill>
              </a:rPr>
              <a:t>are </a:t>
            </a:r>
            <a:r>
              <a:rPr sz="1200" spc="-25" dirty="0">
                <a:solidFill>
                  <a:srgbClr val="000000"/>
                </a:solidFill>
              </a:rPr>
              <a:t>from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15" dirty="0">
                <a:solidFill>
                  <a:srgbClr val="000000"/>
                </a:solidFill>
              </a:rPr>
              <a:t>expected </a:t>
            </a:r>
            <a:r>
              <a:rPr sz="1200" spc="-10" dirty="0">
                <a:solidFill>
                  <a:srgbClr val="000000"/>
                </a:solidFill>
              </a:rPr>
              <a:t>counts, </a:t>
            </a:r>
            <a:r>
              <a:rPr sz="1200" spc="-20" dirty="0">
                <a:solidFill>
                  <a:srgbClr val="000000"/>
                </a:solidFill>
              </a:rPr>
              <a:t>we </a:t>
            </a:r>
            <a:r>
              <a:rPr sz="1200" spc="-35" dirty="0">
                <a:solidFill>
                  <a:srgbClr val="000000"/>
                </a:solidFill>
              </a:rPr>
              <a:t>use  </a:t>
            </a:r>
            <a:r>
              <a:rPr sz="1200" spc="-50" dirty="0">
                <a:solidFill>
                  <a:srgbClr val="000000"/>
                </a:solidFill>
              </a:rPr>
              <a:t>a </a:t>
            </a:r>
            <a:r>
              <a:rPr sz="1200" spc="-25" dirty="0">
                <a:solidFill>
                  <a:srgbClr val="000000"/>
                </a:solidFill>
              </a:rPr>
              <a:t>new </a:t>
            </a:r>
            <a:r>
              <a:rPr sz="1200" spc="-10" dirty="0">
                <a:solidFill>
                  <a:srgbClr val="000000"/>
                </a:solidFill>
              </a:rPr>
              <a:t>test </a:t>
            </a:r>
            <a:r>
              <a:rPr sz="1200" spc="-15" dirty="0">
                <a:solidFill>
                  <a:srgbClr val="000000"/>
                </a:solidFill>
              </a:rPr>
              <a:t>statistic </a:t>
            </a:r>
            <a:r>
              <a:rPr sz="1200" spc="-30" dirty="0">
                <a:solidFill>
                  <a:srgbClr val="000000"/>
                </a:solidFill>
              </a:rPr>
              <a:t>called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chi-square 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sz="1200" i="1" spc="20" dirty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sz="1200" spc="30" baseline="31250" dirty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r>
              <a:rPr sz="1200" i="1" spc="16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statistic</a:t>
            </a:r>
            <a:r>
              <a:rPr sz="1200" spc="-15" dirty="0">
                <a:solidFill>
                  <a:srgbClr val="000000"/>
                </a:solidFill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411" y="1686968"/>
            <a:ext cx="3874770" cy="12401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b="1" spc="5" dirty="0">
                <a:latin typeface="Arial"/>
                <a:cs typeface="Arial"/>
              </a:rPr>
              <a:t>Important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points:</a:t>
            </a:r>
            <a:endParaRPr sz="1200" dirty="0">
              <a:latin typeface="Arial"/>
              <a:cs typeface="Arial"/>
            </a:endParaRPr>
          </a:p>
          <a:p>
            <a:pPr marL="309880" marR="5080" indent="-18224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Use </a:t>
            </a:r>
            <a:r>
              <a:rPr sz="1200" b="1" spc="-10" dirty="0">
                <a:latin typeface="Arial"/>
                <a:cs typeface="Arial"/>
              </a:rPr>
              <a:t>counts </a:t>
            </a:r>
            <a:r>
              <a:rPr sz="1200" spc="-35" dirty="0">
                <a:latin typeface="Arial"/>
                <a:cs typeface="Arial"/>
              </a:rPr>
              <a:t>(not </a:t>
            </a:r>
            <a:r>
              <a:rPr sz="1200" b="1" spc="-20" dirty="0">
                <a:latin typeface="Arial"/>
                <a:cs typeface="Arial"/>
              </a:rPr>
              <a:t>proportions</a:t>
            </a:r>
            <a:r>
              <a:rPr sz="1200" spc="-20" dirty="0">
                <a:latin typeface="Arial"/>
                <a:cs typeface="Arial"/>
              </a:rPr>
              <a:t>)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calculation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0" dirty="0">
                <a:latin typeface="Arial"/>
                <a:cs typeface="Arial"/>
              </a:rPr>
              <a:t>text </a:t>
            </a:r>
            <a:r>
              <a:rPr sz="1200" spc="-15" dirty="0">
                <a:latin typeface="Arial"/>
                <a:cs typeface="Arial"/>
              </a:rPr>
              <a:t>statistic, </a:t>
            </a:r>
            <a:r>
              <a:rPr sz="1200" spc="-45" dirty="0">
                <a:latin typeface="Arial"/>
                <a:cs typeface="Arial"/>
              </a:rPr>
              <a:t>even </a:t>
            </a:r>
            <a:r>
              <a:rPr sz="1200" spc="-15" dirty="0">
                <a:latin typeface="Arial"/>
                <a:cs typeface="Arial"/>
              </a:rPr>
              <a:t>though we’re </a:t>
            </a:r>
            <a:r>
              <a:rPr sz="1200" spc="-30" dirty="0">
                <a:latin typeface="Arial"/>
                <a:cs typeface="Arial"/>
              </a:rPr>
              <a:t>truly </a:t>
            </a:r>
            <a:r>
              <a:rPr sz="1200" spc="-25" dirty="0">
                <a:latin typeface="Arial"/>
                <a:cs typeface="Arial"/>
              </a:rPr>
              <a:t>interested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proportions </a:t>
            </a:r>
            <a:r>
              <a:rPr sz="1200" spc="-20" dirty="0">
                <a:latin typeface="Arial"/>
                <a:cs typeface="Arial"/>
              </a:rPr>
              <a:t>for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inference</a:t>
            </a:r>
            <a:endParaRPr sz="1200" dirty="0">
              <a:latin typeface="Arial"/>
              <a:cs typeface="Arial"/>
            </a:endParaRPr>
          </a:p>
          <a:p>
            <a:pPr marL="309880" marR="321945" indent="-182245">
              <a:lnSpc>
                <a:spcPct val="100000"/>
              </a:lnSpc>
              <a:spcBef>
                <a:spcPts val="31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u="sng" spc="-20" dirty="0">
                <a:latin typeface="Arial"/>
                <a:cs typeface="Arial"/>
              </a:rPr>
              <a:t>Expected </a:t>
            </a:r>
            <a:r>
              <a:rPr sz="1200" u="sng" spc="-10" dirty="0">
                <a:latin typeface="Arial"/>
                <a:cs typeface="Arial"/>
              </a:rPr>
              <a:t>counts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calculated </a:t>
            </a:r>
            <a:r>
              <a:rPr sz="1200" u="sng" spc="-30" dirty="0">
                <a:latin typeface="Arial"/>
                <a:cs typeface="Arial"/>
              </a:rPr>
              <a:t>assuming </a:t>
            </a:r>
            <a:r>
              <a:rPr sz="1200" u="sng" spc="-20" dirty="0">
                <a:latin typeface="Arial"/>
                <a:cs typeface="Arial"/>
              </a:rPr>
              <a:t>the </a:t>
            </a:r>
            <a:r>
              <a:rPr sz="1200" u="sng" spc="-40" dirty="0">
                <a:latin typeface="Arial"/>
                <a:cs typeface="Arial"/>
              </a:rPr>
              <a:t>null  </a:t>
            </a:r>
            <a:r>
              <a:rPr sz="1200" u="sng" spc="-25" dirty="0">
                <a:latin typeface="Arial"/>
                <a:cs typeface="Arial"/>
              </a:rPr>
              <a:t>hypothesis </a:t>
            </a:r>
            <a:r>
              <a:rPr sz="1200" u="sng" spc="-40" dirty="0">
                <a:latin typeface="Arial"/>
                <a:cs typeface="Arial"/>
              </a:rPr>
              <a:t>is</a:t>
            </a:r>
            <a:r>
              <a:rPr sz="1200" u="sng" spc="20" dirty="0">
                <a:latin typeface="Arial"/>
                <a:cs typeface="Arial"/>
              </a:rPr>
              <a:t> </a:t>
            </a:r>
            <a:r>
              <a:rPr sz="1200" u="sng" spc="-25" dirty="0">
                <a:latin typeface="Arial"/>
                <a:cs typeface="Arial"/>
              </a:rPr>
              <a:t>true</a:t>
            </a:r>
            <a:endParaRPr sz="1200" u="sng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" y="998030"/>
            <a:ext cx="4412855" cy="7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7129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50" y="358775"/>
            <a:ext cx="3581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are 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degrees of freedom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for the </a:t>
            </a:r>
            <a:r>
              <a:rPr lang="en-US" sz="2400" b="1" dirty="0" smtClean="0">
                <a:solidFill>
                  <a:srgbClr val="FFC000"/>
                </a:solidFill>
              </a:rPr>
              <a:t>test statistic </a:t>
            </a:r>
            <a:r>
              <a:rPr lang="en-US" sz="2400" b="1" dirty="0" smtClean="0"/>
              <a:t>for 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Goodness of Fit Test?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Independence Test?</a:t>
            </a:r>
            <a:endParaRPr lang="en-US" sz="2000" b="1" dirty="0"/>
          </a:p>
        </p:txBody>
      </p:sp>
      <p:sp>
        <p:nvSpPr>
          <p:cNvPr id="7" name="object 4"/>
          <p:cNvSpPr/>
          <p:nvPr/>
        </p:nvSpPr>
        <p:spPr>
          <a:xfrm>
            <a:off x="240411" y="1830390"/>
            <a:ext cx="3083236" cy="134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9"/>
          <p:cNvSpPr/>
          <p:nvPr/>
        </p:nvSpPr>
        <p:spPr>
          <a:xfrm>
            <a:off x="2860914" y="263676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5043">
            <a:solidFill>
              <a:srgbClr val="215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/>
          <p:cNvSpPr/>
          <p:nvPr/>
        </p:nvSpPr>
        <p:spPr>
          <a:xfrm>
            <a:off x="2860914" y="272427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8690">
            <a:solidFill>
              <a:srgbClr val="54872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/>
          <p:cNvSpPr/>
          <p:nvPr/>
        </p:nvSpPr>
        <p:spPr>
          <a:xfrm>
            <a:off x="2860914" y="281178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12275">
            <a:solidFill>
              <a:srgbClr val="8721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2"/>
          <p:cNvSpPr txBox="1"/>
          <p:nvPr/>
        </p:nvSpPr>
        <p:spPr>
          <a:xfrm>
            <a:off x="2612488" y="2461752"/>
            <a:ext cx="701675" cy="438150"/>
          </a:xfrm>
          <a:prstGeom prst="rect">
            <a:avLst/>
          </a:prstGeom>
          <a:ln w="4557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550" spc="10" dirty="0">
                <a:latin typeface="Arial"/>
                <a:cs typeface="Arial"/>
              </a:rPr>
              <a:t>Degrees of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0" dirty="0">
                <a:latin typeface="Arial"/>
                <a:cs typeface="Arial"/>
              </a:rPr>
              <a:t>Freedom</a:t>
            </a:r>
            <a:endParaRPr sz="550" dirty="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234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25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4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30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9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28230" y="3169841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4044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246549" y="3223318"/>
            <a:ext cx="2957830" cy="0"/>
          </a:xfrm>
          <a:custGeom>
            <a:avLst/>
            <a:gdLst/>
            <a:ahLst/>
            <a:cxnLst/>
            <a:rect l="l" t="t" r="r" b="b"/>
            <a:pathLst>
              <a:path w="2957829">
                <a:moveTo>
                  <a:pt x="0" y="0"/>
                </a:moveTo>
                <a:lnTo>
                  <a:pt x="2957408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/>
          <p:nvPr/>
        </p:nvSpPr>
        <p:spPr>
          <a:xfrm>
            <a:off x="246549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838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1429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2021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2612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/>
          <p:nvPr/>
        </p:nvSpPr>
        <p:spPr>
          <a:xfrm>
            <a:off x="3203957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 txBox="1"/>
          <p:nvPr/>
        </p:nvSpPr>
        <p:spPr>
          <a:xfrm>
            <a:off x="213552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805021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5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1376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1967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15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2559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26" name="object 18"/>
          <p:cNvSpPr txBox="1"/>
          <p:nvPr/>
        </p:nvSpPr>
        <p:spPr>
          <a:xfrm>
            <a:off x="3150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450588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55010">
              <a:lnSpc>
                <a:spcPct val="100000"/>
              </a:lnSpc>
              <a:spcBef>
                <a:spcPts val="90"/>
              </a:spcBef>
            </a:pPr>
            <a:r>
              <a:rPr dirty="0"/>
              <a:t>The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87" baseline="27777" dirty="0">
                <a:latin typeface="Times New Roman"/>
                <a:cs typeface="Times New Roman"/>
              </a:rPr>
              <a:t> </a:t>
            </a:r>
            <a:r>
              <a:rPr sz="1050" spc="25" dirty="0"/>
              <a:t>distribution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41128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35" dirty="0">
                <a:latin typeface="Arial"/>
                <a:cs typeface="Arial"/>
              </a:rPr>
              <a:t>has </a:t>
            </a:r>
            <a:r>
              <a:rPr sz="1200" spc="-25" dirty="0">
                <a:latin typeface="Arial"/>
                <a:cs typeface="Arial"/>
              </a:rPr>
              <a:t>just </a:t>
            </a:r>
            <a:r>
              <a:rPr sz="1200" u="sng" spc="-30" dirty="0">
                <a:latin typeface="Arial"/>
                <a:cs typeface="Arial"/>
              </a:rPr>
              <a:t>one </a:t>
            </a:r>
            <a:r>
              <a:rPr sz="1200" u="sng" spc="-35" dirty="0">
                <a:latin typeface="Arial"/>
                <a:cs typeface="Arial"/>
              </a:rPr>
              <a:t>parameter</a:t>
            </a:r>
            <a:r>
              <a:rPr sz="1200" spc="-35" dirty="0">
                <a:latin typeface="Arial"/>
                <a:cs typeface="Arial"/>
              </a:rPr>
              <a:t>, </a:t>
            </a:r>
            <a:r>
              <a:rPr sz="1200" i="1" spc="-3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degrees </a:t>
            </a:r>
            <a:r>
              <a:rPr sz="1200" i="1" spc="-1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200" i="1" spc="-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freedom  </a:t>
            </a:r>
            <a:r>
              <a:rPr sz="1200" i="1" spc="-4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(df)</a:t>
            </a:r>
            <a:r>
              <a:rPr sz="1200" spc="-4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5" dirty="0">
                <a:latin typeface="Arial"/>
                <a:cs typeface="Arial"/>
              </a:rPr>
              <a:t>inﬂuences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spc="-35" dirty="0">
                <a:latin typeface="Arial"/>
                <a:cs typeface="Arial"/>
              </a:rPr>
              <a:t>center, </a:t>
            </a:r>
            <a:r>
              <a:rPr sz="1200" spc="-25" dirty="0">
                <a:latin typeface="Arial"/>
                <a:cs typeface="Arial"/>
              </a:rPr>
              <a:t>and spread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distribution</a:t>
            </a:r>
            <a:r>
              <a:rPr sz="1200" spc="-1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240411" y="1830390"/>
            <a:ext cx="3083236" cy="134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2860914" y="263676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5043">
            <a:solidFill>
              <a:srgbClr val="215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0"/>
          <p:cNvSpPr/>
          <p:nvPr/>
        </p:nvSpPr>
        <p:spPr>
          <a:xfrm>
            <a:off x="2860914" y="272427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8690">
            <a:solidFill>
              <a:srgbClr val="54872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2860914" y="281178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12275">
            <a:solidFill>
              <a:srgbClr val="8721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2"/>
          <p:cNvSpPr txBox="1"/>
          <p:nvPr/>
        </p:nvSpPr>
        <p:spPr>
          <a:xfrm>
            <a:off x="2612488" y="2461752"/>
            <a:ext cx="701675" cy="438150"/>
          </a:xfrm>
          <a:prstGeom prst="rect">
            <a:avLst/>
          </a:prstGeom>
          <a:ln w="4557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550" spc="10" dirty="0">
                <a:latin typeface="Arial"/>
                <a:cs typeface="Arial"/>
              </a:rPr>
              <a:t>Degrees of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0" dirty="0">
                <a:latin typeface="Arial"/>
                <a:cs typeface="Arial"/>
              </a:rPr>
              <a:t>Freedom</a:t>
            </a:r>
            <a:endParaRPr sz="550" dirty="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234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25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4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30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9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28230" y="3169841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4044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246549" y="3223318"/>
            <a:ext cx="2957830" cy="0"/>
          </a:xfrm>
          <a:custGeom>
            <a:avLst/>
            <a:gdLst/>
            <a:ahLst/>
            <a:cxnLst/>
            <a:rect l="l" t="t" r="r" b="b"/>
            <a:pathLst>
              <a:path w="2957829">
                <a:moveTo>
                  <a:pt x="0" y="0"/>
                </a:moveTo>
                <a:lnTo>
                  <a:pt x="2957408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46549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/>
          <p:nvPr/>
        </p:nvSpPr>
        <p:spPr>
          <a:xfrm>
            <a:off x="838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1429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2021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2612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3203957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 txBox="1"/>
          <p:nvPr/>
        </p:nvSpPr>
        <p:spPr>
          <a:xfrm>
            <a:off x="213552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805021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5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1376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1967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15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2559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3150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419912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55010">
              <a:lnSpc>
                <a:spcPct val="100000"/>
              </a:lnSpc>
              <a:spcBef>
                <a:spcPts val="90"/>
              </a:spcBef>
            </a:pPr>
            <a:r>
              <a:rPr dirty="0"/>
              <a:t>The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87" baseline="27777" dirty="0">
                <a:latin typeface="Times New Roman"/>
                <a:cs typeface="Times New Roman"/>
              </a:rPr>
              <a:t> </a:t>
            </a:r>
            <a:r>
              <a:rPr sz="1050" spc="25" dirty="0"/>
              <a:t>distribution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4112895" cy="97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35" dirty="0">
                <a:latin typeface="Arial"/>
                <a:cs typeface="Arial"/>
              </a:rPr>
              <a:t>has </a:t>
            </a:r>
            <a:r>
              <a:rPr sz="1200" spc="-25" dirty="0">
                <a:latin typeface="Arial"/>
                <a:cs typeface="Arial"/>
              </a:rPr>
              <a:t>just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35" dirty="0">
                <a:latin typeface="Arial"/>
                <a:cs typeface="Arial"/>
              </a:rPr>
              <a:t>parameter, </a:t>
            </a:r>
            <a:r>
              <a:rPr sz="1200" i="1" spc="-3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degrees </a:t>
            </a:r>
            <a:r>
              <a:rPr sz="1200" i="1" spc="-1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of </a:t>
            </a:r>
            <a:r>
              <a:rPr sz="1200" i="1" spc="-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freedom  </a:t>
            </a:r>
            <a:r>
              <a:rPr sz="1200" i="1" spc="-4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(df)</a:t>
            </a:r>
            <a:r>
              <a:rPr sz="1200" spc="-4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5" dirty="0">
                <a:latin typeface="Arial"/>
                <a:cs typeface="Arial"/>
              </a:rPr>
              <a:t>inﬂuences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spc="-35" dirty="0">
                <a:latin typeface="Arial"/>
                <a:cs typeface="Arial"/>
              </a:rPr>
              <a:t>center, </a:t>
            </a:r>
            <a:r>
              <a:rPr sz="1200" spc="-25" dirty="0">
                <a:latin typeface="Arial"/>
                <a:cs typeface="Arial"/>
              </a:rPr>
              <a:t>and spread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distribution.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5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For </a:t>
            </a:r>
            <a:r>
              <a:rPr sz="1200" b="1" i="1" spc="110" dirty="0">
                <a:latin typeface="Times New Roman"/>
                <a:cs typeface="Times New Roman"/>
              </a:rPr>
              <a:t>χ</a:t>
            </a:r>
            <a:r>
              <a:rPr sz="1200" b="1" spc="165" baseline="31250" dirty="0">
                <a:latin typeface="Times New Roman"/>
                <a:cs typeface="Times New Roman"/>
              </a:rPr>
              <a:t>2 </a:t>
            </a:r>
            <a:r>
              <a:rPr sz="1200" b="1" spc="-65" dirty="0">
                <a:latin typeface="Arial"/>
                <a:cs typeface="Arial"/>
              </a:rPr>
              <a:t>GOF </a:t>
            </a:r>
            <a:r>
              <a:rPr sz="1200" b="1" spc="-10" dirty="0">
                <a:latin typeface="Arial"/>
                <a:cs typeface="Arial"/>
              </a:rPr>
              <a:t>test</a:t>
            </a:r>
            <a:r>
              <a:rPr sz="1200" spc="-10" dirty="0">
                <a:latin typeface="Arial"/>
                <a:cs typeface="Arial"/>
              </a:rPr>
              <a:t>: </a:t>
            </a:r>
            <a:r>
              <a:rPr sz="1200" i="1" spc="-65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df </a:t>
            </a:r>
            <a:r>
              <a:rPr sz="1200" spc="204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200" i="1" spc="-10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k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−</a:t>
            </a:r>
            <a:r>
              <a:rPr sz="1200" i="1" spc="-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8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For </a:t>
            </a:r>
            <a:r>
              <a:rPr sz="1200" b="1" i="1" spc="110" dirty="0">
                <a:latin typeface="Times New Roman"/>
                <a:cs typeface="Times New Roman"/>
              </a:rPr>
              <a:t>χ</a:t>
            </a:r>
            <a:r>
              <a:rPr sz="1200" b="1" spc="165" baseline="31250" dirty="0">
                <a:latin typeface="Times New Roman"/>
                <a:cs typeface="Times New Roman"/>
              </a:rPr>
              <a:t>2 </a:t>
            </a:r>
            <a:r>
              <a:rPr sz="1200" b="1" spc="-25" dirty="0">
                <a:latin typeface="Arial"/>
                <a:cs typeface="Arial"/>
              </a:rPr>
              <a:t>independence </a:t>
            </a:r>
            <a:r>
              <a:rPr sz="1200" b="1" spc="-10" dirty="0">
                <a:latin typeface="Arial"/>
                <a:cs typeface="Arial"/>
              </a:rPr>
              <a:t>test: </a:t>
            </a:r>
            <a:r>
              <a:rPr sz="1200" i="1" spc="-65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df </a:t>
            </a:r>
            <a:r>
              <a:rPr sz="1200" spc="204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200" spc="3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R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sz="1200" spc="-1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1)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× </a:t>
            </a:r>
            <a:r>
              <a:rPr sz="1200" spc="6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1200" i="1" spc="6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C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−</a:t>
            </a:r>
            <a:r>
              <a:rPr sz="1200" i="1" spc="-14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1)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240411" y="1830390"/>
            <a:ext cx="3083236" cy="134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9"/>
          <p:cNvSpPr/>
          <p:nvPr/>
        </p:nvSpPr>
        <p:spPr>
          <a:xfrm>
            <a:off x="2860914" y="263676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5043">
            <a:solidFill>
              <a:srgbClr val="215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0"/>
          <p:cNvSpPr/>
          <p:nvPr/>
        </p:nvSpPr>
        <p:spPr>
          <a:xfrm>
            <a:off x="2860914" y="272427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8690">
            <a:solidFill>
              <a:srgbClr val="54872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2860914" y="281178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12275">
            <a:solidFill>
              <a:srgbClr val="8721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2"/>
          <p:cNvSpPr txBox="1"/>
          <p:nvPr/>
        </p:nvSpPr>
        <p:spPr>
          <a:xfrm>
            <a:off x="2612488" y="2461752"/>
            <a:ext cx="701675" cy="438150"/>
          </a:xfrm>
          <a:prstGeom prst="rect">
            <a:avLst/>
          </a:prstGeom>
          <a:ln w="4557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550" spc="10" dirty="0">
                <a:latin typeface="Arial"/>
                <a:cs typeface="Arial"/>
              </a:rPr>
              <a:t>Degrees of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0" dirty="0">
                <a:latin typeface="Arial"/>
                <a:cs typeface="Arial"/>
              </a:rPr>
              <a:t>Freedom</a:t>
            </a:r>
            <a:endParaRPr sz="550" dirty="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234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25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4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30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9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28230" y="3169841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4044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246549" y="3223318"/>
            <a:ext cx="2957830" cy="0"/>
          </a:xfrm>
          <a:custGeom>
            <a:avLst/>
            <a:gdLst/>
            <a:ahLst/>
            <a:cxnLst/>
            <a:rect l="l" t="t" r="r" b="b"/>
            <a:pathLst>
              <a:path w="2957829">
                <a:moveTo>
                  <a:pt x="0" y="0"/>
                </a:moveTo>
                <a:lnTo>
                  <a:pt x="2957408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46549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/>
          <p:nvPr/>
        </p:nvSpPr>
        <p:spPr>
          <a:xfrm>
            <a:off x="838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1429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2021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2612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3203957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 txBox="1"/>
          <p:nvPr/>
        </p:nvSpPr>
        <p:spPr>
          <a:xfrm>
            <a:off x="213552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805021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5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1376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1967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15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2559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3150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54375">
              <a:lnSpc>
                <a:spcPct val="100000"/>
              </a:lnSpc>
              <a:spcBef>
                <a:spcPts val="90"/>
              </a:spcBef>
            </a:pPr>
            <a:r>
              <a:rPr dirty="0"/>
              <a:t>The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87" baseline="27777" dirty="0">
                <a:latin typeface="Times New Roman"/>
                <a:cs typeface="Times New Roman"/>
              </a:rPr>
              <a:t> </a:t>
            </a:r>
            <a:r>
              <a:rPr sz="1050" spc="25" dirty="0"/>
              <a:t>distribution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1" y="425894"/>
            <a:ext cx="4112895" cy="986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35" dirty="0">
                <a:latin typeface="Arial"/>
                <a:cs typeface="Arial"/>
              </a:rPr>
              <a:t>has </a:t>
            </a:r>
            <a:r>
              <a:rPr sz="1200" spc="-25" dirty="0">
                <a:latin typeface="Arial"/>
                <a:cs typeface="Arial"/>
              </a:rPr>
              <a:t>just </a:t>
            </a:r>
            <a:r>
              <a:rPr sz="1200" spc="-30" dirty="0">
                <a:latin typeface="Arial"/>
                <a:cs typeface="Arial"/>
              </a:rPr>
              <a:t>one </a:t>
            </a:r>
            <a:r>
              <a:rPr sz="1200" spc="-35" dirty="0">
                <a:latin typeface="Arial"/>
                <a:cs typeface="Arial"/>
              </a:rPr>
              <a:t>parameter,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degrees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freedom  </a:t>
            </a:r>
            <a:r>
              <a:rPr sz="1200" i="1" spc="-40" dirty="0">
                <a:solidFill>
                  <a:srgbClr val="024F84"/>
                </a:solidFill>
                <a:latin typeface="Arial"/>
                <a:cs typeface="Arial"/>
              </a:rPr>
              <a:t>(df)</a:t>
            </a:r>
            <a:r>
              <a:rPr sz="1200" spc="-40" dirty="0">
                <a:latin typeface="Arial"/>
                <a:cs typeface="Arial"/>
              </a:rPr>
              <a:t>, </a:t>
            </a:r>
            <a:r>
              <a:rPr sz="1200" spc="-15" dirty="0">
                <a:latin typeface="Arial"/>
                <a:cs typeface="Arial"/>
              </a:rPr>
              <a:t>which </a:t>
            </a:r>
            <a:r>
              <a:rPr sz="1200" spc="-35" dirty="0">
                <a:latin typeface="Arial"/>
                <a:cs typeface="Arial"/>
              </a:rPr>
              <a:t>inﬂuences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shape, </a:t>
            </a:r>
            <a:r>
              <a:rPr sz="1200" spc="-35" dirty="0">
                <a:latin typeface="Arial"/>
                <a:cs typeface="Arial"/>
              </a:rPr>
              <a:t>center, </a:t>
            </a:r>
            <a:r>
              <a:rPr sz="1200" spc="-25" dirty="0">
                <a:latin typeface="Arial"/>
                <a:cs typeface="Arial"/>
              </a:rPr>
              <a:t>and spread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distribution.</a:t>
            </a:r>
            <a:endParaRPr sz="1200" dirty="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5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For </a:t>
            </a:r>
            <a:r>
              <a:rPr sz="1200" b="1" i="1" spc="110" dirty="0">
                <a:latin typeface="Times New Roman"/>
                <a:cs typeface="Times New Roman"/>
              </a:rPr>
              <a:t>χ</a:t>
            </a:r>
            <a:r>
              <a:rPr sz="1200" b="1" spc="165" baseline="31250" dirty="0">
                <a:latin typeface="Times New Roman"/>
                <a:cs typeface="Times New Roman"/>
              </a:rPr>
              <a:t>2 </a:t>
            </a:r>
            <a:r>
              <a:rPr sz="1200" b="1" spc="-65" dirty="0">
                <a:latin typeface="Arial"/>
                <a:cs typeface="Arial"/>
              </a:rPr>
              <a:t>GOF </a:t>
            </a:r>
            <a:r>
              <a:rPr sz="1200" b="1" spc="-10" dirty="0">
                <a:latin typeface="Arial"/>
                <a:cs typeface="Arial"/>
              </a:rPr>
              <a:t>test</a:t>
            </a:r>
            <a:r>
              <a:rPr sz="1200" spc="-10" dirty="0">
                <a:latin typeface="Arial"/>
                <a:cs typeface="Arial"/>
              </a:rPr>
              <a:t>: </a:t>
            </a:r>
            <a:r>
              <a:rPr sz="1200" i="1" spc="-65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df </a:t>
            </a:r>
            <a:r>
              <a:rPr sz="1200" spc="204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200" i="1" spc="-10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k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−</a:t>
            </a:r>
            <a:r>
              <a:rPr sz="1200" i="1" spc="-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8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en-US" sz="1200" spc="-8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27635">
              <a:lnSpc>
                <a:spcPct val="100000"/>
              </a:lnSpc>
              <a:spcBef>
                <a:spcPts val="1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For </a:t>
            </a:r>
            <a:r>
              <a:rPr sz="1200" b="1" i="1" spc="110" dirty="0">
                <a:latin typeface="Times New Roman"/>
                <a:cs typeface="Times New Roman"/>
              </a:rPr>
              <a:t>χ</a:t>
            </a:r>
            <a:r>
              <a:rPr sz="1200" b="1" spc="165" baseline="31250" dirty="0">
                <a:latin typeface="Times New Roman"/>
                <a:cs typeface="Times New Roman"/>
              </a:rPr>
              <a:t>2 </a:t>
            </a:r>
            <a:r>
              <a:rPr sz="1200" b="1" spc="-25" dirty="0">
                <a:latin typeface="Arial"/>
                <a:cs typeface="Arial"/>
              </a:rPr>
              <a:t>independence </a:t>
            </a:r>
            <a:r>
              <a:rPr sz="1200" b="1" spc="-10" dirty="0">
                <a:latin typeface="Arial"/>
                <a:cs typeface="Arial"/>
              </a:rPr>
              <a:t>test</a:t>
            </a:r>
            <a:r>
              <a:rPr sz="1200" spc="-10" dirty="0">
                <a:latin typeface="Arial"/>
                <a:cs typeface="Arial"/>
              </a:rPr>
              <a:t>: </a:t>
            </a:r>
            <a:r>
              <a:rPr sz="1200" i="1" spc="-65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df </a:t>
            </a:r>
            <a:r>
              <a:rPr sz="1200" spc="204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= </a:t>
            </a:r>
            <a:r>
              <a:rPr sz="1200" spc="3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R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− </a:t>
            </a:r>
            <a:r>
              <a:rPr sz="1200" spc="-1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1)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× </a:t>
            </a:r>
            <a:r>
              <a:rPr sz="1200" spc="6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sz="1200" i="1" spc="60" dirty="0">
                <a:solidFill>
                  <a:schemeClr val="accent5">
                    <a:lumMod val="75000"/>
                  </a:schemeClr>
                </a:solidFill>
                <a:latin typeface="Georgia"/>
                <a:cs typeface="Georgia"/>
              </a:rPr>
              <a:t>C </a:t>
            </a:r>
            <a:r>
              <a:rPr sz="1200" i="1" spc="114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−</a:t>
            </a:r>
            <a:r>
              <a:rPr sz="1200" i="1" spc="-145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1)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411" y="1830390"/>
            <a:ext cx="3083236" cy="134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230" y="3169841"/>
            <a:ext cx="3194050" cy="0"/>
          </a:xfrm>
          <a:custGeom>
            <a:avLst/>
            <a:gdLst/>
            <a:ahLst/>
            <a:cxnLst/>
            <a:rect l="l" t="t" r="r" b="b"/>
            <a:pathLst>
              <a:path w="3194050">
                <a:moveTo>
                  <a:pt x="0" y="0"/>
                </a:moveTo>
                <a:lnTo>
                  <a:pt x="3194044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549" y="3223318"/>
            <a:ext cx="2957830" cy="0"/>
          </a:xfrm>
          <a:custGeom>
            <a:avLst/>
            <a:gdLst/>
            <a:ahLst/>
            <a:cxnLst/>
            <a:rect l="l" t="t" r="r" b="b"/>
            <a:pathLst>
              <a:path w="2957829">
                <a:moveTo>
                  <a:pt x="0" y="0"/>
                </a:moveTo>
                <a:lnTo>
                  <a:pt x="2957408" y="0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549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9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101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2488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3957" y="322331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54"/>
                </a:lnTo>
              </a:path>
            </a:pathLst>
          </a:custGeom>
          <a:ln w="4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552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5021" y="3277707"/>
            <a:ext cx="6604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5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6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7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15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925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0724" y="3277707"/>
            <a:ext cx="106680" cy="113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0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60914" y="263676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5043">
            <a:solidFill>
              <a:srgbClr val="215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0914" y="272427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8690">
            <a:solidFill>
              <a:srgbClr val="54872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0914" y="281178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262" y="0"/>
                </a:lnTo>
              </a:path>
            </a:pathLst>
          </a:custGeom>
          <a:ln w="12275">
            <a:solidFill>
              <a:srgbClr val="8721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12488" y="2461752"/>
            <a:ext cx="701675" cy="438150"/>
          </a:xfrm>
          <a:prstGeom prst="rect">
            <a:avLst/>
          </a:prstGeom>
          <a:ln w="4557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550" spc="10" dirty="0">
                <a:latin typeface="Arial"/>
                <a:cs typeface="Arial"/>
              </a:rPr>
              <a:t>Degrees of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0" dirty="0">
                <a:latin typeface="Arial"/>
                <a:cs typeface="Arial"/>
              </a:rPr>
              <a:t>Freedom</a:t>
            </a:r>
            <a:endParaRPr sz="550" dirty="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234"/>
              </a:spcBef>
            </a:pPr>
            <a:r>
              <a:rPr sz="550" spc="10" dirty="0">
                <a:latin typeface="Arial"/>
                <a:cs typeface="Arial"/>
              </a:rPr>
              <a:t>2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25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4</a:t>
            </a:r>
            <a:endParaRPr sz="550" dirty="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spcBef>
                <a:spcPts val="30"/>
              </a:spcBef>
              <a:tabLst>
                <a:tab pos="229235" algn="l"/>
              </a:tabLst>
            </a:pPr>
            <a:r>
              <a:rPr sz="550" spc="5" dirty="0">
                <a:latin typeface="Arial"/>
                <a:cs typeface="Arial"/>
              </a:rPr>
              <a:t> 	</a:t>
            </a:r>
            <a:r>
              <a:rPr sz="550" spc="10" dirty="0">
                <a:latin typeface="Arial"/>
                <a:cs typeface="Arial"/>
              </a:rPr>
              <a:t>9</a:t>
            </a:r>
            <a:endParaRPr sz="550" dirty="0"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074404" y="892176"/>
            <a:ext cx="687846" cy="172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35236" y="781123"/>
            <a:ext cx="117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# of levels of the </a:t>
            </a:r>
            <a:r>
              <a:rPr lang="en-US" sz="900" u="sng" dirty="0" smtClean="0"/>
              <a:t>one</a:t>
            </a:r>
            <a:r>
              <a:rPr lang="en-US" sz="900" dirty="0" smtClean="0"/>
              <a:t> categorical variable</a:t>
            </a:r>
            <a:endParaRPr lang="en-US" sz="9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612488" y="1389617"/>
            <a:ext cx="149762" cy="283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92920" y="1418620"/>
            <a:ext cx="166974" cy="22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36253" y="1636562"/>
            <a:ext cx="12246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# of levels of categorical variable 1 (or </a:t>
            </a:r>
            <a:r>
              <a:rPr lang="en-US" sz="1000" b="1" u="sng" dirty="0" smtClean="0"/>
              <a:t>R</a:t>
            </a:r>
            <a:r>
              <a:rPr lang="en-US" sz="900" dirty="0" smtClean="0"/>
              <a:t>ows in the counts table)</a:t>
            </a:r>
            <a:endParaRPr lang="en-US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3106454" y="1634339"/>
            <a:ext cx="146138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# of levels </a:t>
            </a:r>
            <a:r>
              <a:rPr lang="en-US" sz="900" dirty="0" smtClean="0"/>
              <a:t>of </a:t>
            </a:r>
            <a:r>
              <a:rPr lang="en-US" sz="900" dirty="0" smtClean="0"/>
              <a:t>categorical </a:t>
            </a:r>
            <a:r>
              <a:rPr lang="en-US" sz="900" dirty="0" smtClean="0"/>
              <a:t>variable 2 </a:t>
            </a:r>
            <a:r>
              <a:rPr lang="en-US" sz="900" dirty="0" smtClean="0"/>
              <a:t>(or </a:t>
            </a:r>
            <a:r>
              <a:rPr lang="en-US" sz="1000" b="1" u="sng" dirty="0" smtClean="0"/>
              <a:t>C</a:t>
            </a:r>
            <a:r>
              <a:rPr lang="en-US" sz="900" dirty="0" smtClean="0"/>
              <a:t>olumns in the counts table)</a:t>
            </a:r>
          </a:p>
          <a:p>
            <a:endParaRPr lang="en-US" sz="900" dirty="0"/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Finding </a:t>
            </a:r>
            <a:r>
              <a:rPr dirty="0"/>
              <a:t>areas </a:t>
            </a:r>
            <a:r>
              <a:rPr spc="20" dirty="0"/>
              <a:t>under the </a:t>
            </a:r>
            <a:r>
              <a:rPr spc="25" dirty="0"/>
              <a:t>chi-square</a:t>
            </a:r>
            <a:r>
              <a:rPr spc="-30" dirty="0"/>
              <a:t> </a:t>
            </a:r>
            <a:r>
              <a:rPr spc="20" dirty="0"/>
              <a:t>curve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26453"/>
            <a:ext cx="3994785" cy="3936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25" dirty="0">
                <a:latin typeface="Arial"/>
                <a:cs typeface="Arial"/>
              </a:rPr>
              <a:t>p-value </a:t>
            </a:r>
            <a:r>
              <a:rPr sz="1200" b="1" spc="10" dirty="0">
                <a:latin typeface="Arial"/>
                <a:cs typeface="Arial"/>
              </a:rPr>
              <a:t>= </a:t>
            </a:r>
            <a:r>
              <a:rPr lang="en-US" sz="1200" b="1" spc="10" dirty="0" smtClean="0">
                <a:latin typeface="Arial"/>
                <a:cs typeface="Arial"/>
              </a:rPr>
              <a:t>P(</a:t>
            </a:r>
            <a:r>
              <a:rPr lang="el-GR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l-GR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lang="en-US" sz="1200" b="1" i="1" spc="-20" dirty="0" smtClean="0">
                <a:solidFill>
                  <a:srgbClr val="024F84"/>
                </a:solidFill>
                <a:latin typeface="Arial"/>
                <a:cs typeface="Arial"/>
              </a:rPr>
              <a:t>≥</a:t>
            </a:r>
            <a:r>
              <a:rPr lang="el-GR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l-GR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lang="en-US" sz="1200" b="1" i="1" spc="165" dirty="0" smtClean="0">
                <a:solidFill>
                  <a:srgbClr val="024F84"/>
                </a:solidFill>
                <a:latin typeface="Arial"/>
                <a:cs typeface="Arial"/>
              </a:rPr>
              <a:t>-</a:t>
            </a:r>
            <a:r>
              <a:rPr lang="en-US" sz="1200" b="1" i="1" spc="-15" dirty="0" smtClean="0">
                <a:solidFill>
                  <a:srgbClr val="024F84"/>
                </a:solidFill>
                <a:latin typeface="Arial"/>
                <a:cs typeface="Arial"/>
              </a:rPr>
              <a:t>statistic)</a:t>
            </a:r>
            <a:endParaRPr lang="en-US" sz="1200" b="1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spc="-35" dirty="0" smtClean="0">
                <a:latin typeface="Arial"/>
                <a:cs typeface="Arial"/>
              </a:rPr>
              <a:t>=</a:t>
            </a:r>
            <a:r>
              <a:rPr sz="1200" spc="-35" dirty="0" smtClean="0">
                <a:latin typeface="Arial"/>
                <a:cs typeface="Arial"/>
              </a:rPr>
              <a:t>tail </a:t>
            </a:r>
            <a:r>
              <a:rPr sz="1200" spc="-50" dirty="0">
                <a:latin typeface="Arial"/>
                <a:cs typeface="Arial"/>
              </a:rPr>
              <a:t>area </a:t>
            </a:r>
            <a:r>
              <a:rPr sz="1200" spc="-25" dirty="0">
                <a:latin typeface="Arial"/>
                <a:cs typeface="Arial"/>
              </a:rPr>
              <a:t>under </a:t>
            </a:r>
            <a:r>
              <a:rPr sz="1200" spc="-20" dirty="0">
                <a:latin typeface="Arial"/>
                <a:cs typeface="Arial"/>
              </a:rPr>
              <a:t>the chi-square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65" dirty="0">
                <a:latin typeface="Arial"/>
                <a:cs typeface="Arial"/>
              </a:rPr>
              <a:t>(as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usual)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Finding </a:t>
            </a:r>
            <a:r>
              <a:rPr dirty="0"/>
              <a:t>areas </a:t>
            </a:r>
            <a:r>
              <a:rPr spc="20" dirty="0"/>
              <a:t>under the </a:t>
            </a:r>
            <a:r>
              <a:rPr spc="25" dirty="0"/>
              <a:t>chi-square</a:t>
            </a:r>
            <a:r>
              <a:rPr spc="-30" dirty="0"/>
              <a:t> </a:t>
            </a:r>
            <a:r>
              <a:rPr spc="20" dirty="0"/>
              <a:t>curve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05538"/>
            <a:ext cx="3994785" cy="6251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b="1" spc="-25" dirty="0" smtClean="0">
                <a:latin typeface="Arial"/>
                <a:cs typeface="Arial"/>
              </a:rPr>
              <a:t>p-value </a:t>
            </a:r>
            <a:r>
              <a:rPr lang="en-US" sz="1200" b="1" spc="10" dirty="0" smtClean="0">
                <a:latin typeface="Arial"/>
                <a:cs typeface="Arial"/>
              </a:rPr>
              <a:t>= P(</a:t>
            </a:r>
            <a:r>
              <a:rPr lang="en-US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n-US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lang="en-US" sz="1200" b="1" i="1" spc="-20" dirty="0" smtClean="0">
                <a:solidFill>
                  <a:srgbClr val="024F84"/>
                </a:solidFill>
                <a:latin typeface="Arial"/>
                <a:cs typeface="Arial"/>
              </a:rPr>
              <a:t>≥</a:t>
            </a:r>
            <a:r>
              <a:rPr lang="en-US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n-US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lang="en-US" sz="1200" b="1" i="1" spc="165" dirty="0" smtClean="0">
                <a:solidFill>
                  <a:srgbClr val="024F84"/>
                </a:solidFill>
                <a:latin typeface="Arial"/>
                <a:cs typeface="Arial"/>
              </a:rPr>
              <a:t>-</a:t>
            </a:r>
            <a:r>
              <a:rPr lang="en-US" sz="1200" b="1" i="1" spc="-15" dirty="0" smtClean="0">
                <a:solidFill>
                  <a:srgbClr val="024F84"/>
                </a:solidFill>
                <a:latin typeface="Arial"/>
                <a:cs typeface="Arial"/>
              </a:rPr>
              <a:t>statistic)</a:t>
            </a:r>
            <a:endParaRPr lang="en-US" sz="1200" b="1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spc="-35" dirty="0" smtClean="0">
                <a:latin typeface="Arial"/>
                <a:cs typeface="Arial"/>
              </a:rPr>
              <a:t>=tail </a:t>
            </a:r>
            <a:r>
              <a:rPr lang="en-US" sz="1200" spc="-50" dirty="0" smtClean="0">
                <a:latin typeface="Arial"/>
                <a:cs typeface="Arial"/>
              </a:rPr>
              <a:t>area </a:t>
            </a:r>
            <a:r>
              <a:rPr lang="en-US" sz="1200" spc="-25" dirty="0" smtClean="0">
                <a:latin typeface="Arial"/>
                <a:cs typeface="Arial"/>
              </a:rPr>
              <a:t>under </a:t>
            </a:r>
            <a:r>
              <a:rPr lang="en-US" sz="1200" spc="-20" dirty="0" smtClean="0">
                <a:latin typeface="Arial"/>
                <a:cs typeface="Arial"/>
              </a:rPr>
              <a:t>the chi-square </a:t>
            </a:r>
            <a:r>
              <a:rPr lang="en-US" sz="1200" spc="-15" dirty="0" smtClean="0">
                <a:latin typeface="Arial"/>
                <a:cs typeface="Arial"/>
              </a:rPr>
              <a:t>distribution </a:t>
            </a:r>
            <a:r>
              <a:rPr lang="en-US" sz="1200" spc="-65" dirty="0" smtClean="0">
                <a:latin typeface="Arial"/>
                <a:cs typeface="Arial"/>
              </a:rPr>
              <a:t>(as</a:t>
            </a:r>
            <a:r>
              <a:rPr lang="en-US" sz="1200" spc="155" dirty="0" smtClean="0">
                <a:latin typeface="Arial"/>
                <a:cs typeface="Arial"/>
              </a:rPr>
              <a:t> </a:t>
            </a:r>
            <a:r>
              <a:rPr lang="en-US" sz="1200" spc="-50" dirty="0" smtClean="0">
                <a:latin typeface="Arial"/>
                <a:cs typeface="Arial"/>
              </a:rPr>
              <a:t>usual)</a:t>
            </a:r>
            <a:endParaRPr lang="en-US" sz="1200" dirty="0" smtClean="0">
              <a:latin typeface="Arial"/>
              <a:cs typeface="Arial"/>
            </a:endParaRPr>
          </a:p>
          <a:p>
            <a:pPr marL="30480" algn="ctr">
              <a:lnSpc>
                <a:spcPct val="100000"/>
              </a:lnSpc>
              <a:spcBef>
                <a:spcPts val="1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Using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applet: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https://gallery.shinyapps.io/dist_calc/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1735" y="57937"/>
            <a:ext cx="25609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Finding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areas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under the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chi-square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50" y="892175"/>
            <a:ext cx="3994785" cy="21736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1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 smtClean="0">
                <a:solidFill>
                  <a:srgbClr val="000000"/>
                </a:solidFill>
              </a:rPr>
              <a:t>Using </a:t>
            </a:r>
            <a:r>
              <a:rPr sz="1200" spc="-20" dirty="0" smtClean="0">
                <a:solidFill>
                  <a:srgbClr val="000000"/>
                </a:solidFill>
              </a:rPr>
              <a:t>the </a:t>
            </a:r>
            <a:r>
              <a:rPr sz="1200" spc="-15" dirty="0" smtClean="0">
                <a:solidFill>
                  <a:srgbClr val="000000"/>
                </a:solidFill>
              </a:rPr>
              <a:t>applet:</a:t>
            </a:r>
            <a:r>
              <a:rPr sz="1200" spc="85" dirty="0" smtClean="0">
                <a:solidFill>
                  <a:srgbClr val="000000"/>
                </a:solidFill>
              </a:rPr>
              <a:t> </a:t>
            </a:r>
            <a:r>
              <a:rPr sz="1200" i="1" spc="-15" dirty="0" smtClean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https://gallery.shinyapps.io/dist_calc/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050" y="1196975"/>
            <a:ext cx="143256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Using </a:t>
            </a:r>
            <a:r>
              <a:rPr sz="1200" spc="-40" dirty="0">
                <a:latin typeface="Arial"/>
                <a:cs typeface="Arial"/>
              </a:rPr>
              <a:t>R: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105" dirty="0">
                <a:latin typeface="Courier New"/>
                <a:cs typeface="Courier New"/>
              </a:rPr>
              <a:t>pchisq()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0050" y="454760"/>
            <a:ext cx="3994785" cy="3936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25" dirty="0">
                <a:latin typeface="Arial"/>
                <a:cs typeface="Arial"/>
              </a:rPr>
              <a:t>p-value </a:t>
            </a:r>
            <a:r>
              <a:rPr sz="1200" b="1" spc="10" dirty="0">
                <a:latin typeface="Arial"/>
                <a:cs typeface="Arial"/>
              </a:rPr>
              <a:t>= </a:t>
            </a:r>
            <a:r>
              <a:rPr lang="en-US" sz="1200" b="1" spc="10" dirty="0" smtClean="0">
                <a:latin typeface="Arial"/>
                <a:cs typeface="Arial"/>
              </a:rPr>
              <a:t>P(</a:t>
            </a:r>
            <a:r>
              <a:rPr lang="el-GR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l-GR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lang="en-US" sz="1200" b="1" i="1" spc="-20" dirty="0" smtClean="0">
                <a:solidFill>
                  <a:srgbClr val="024F84"/>
                </a:solidFill>
                <a:latin typeface="Arial"/>
                <a:cs typeface="Arial"/>
              </a:rPr>
              <a:t>≥</a:t>
            </a:r>
            <a:r>
              <a:rPr lang="el-GR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l-GR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lang="en-US" sz="1200" b="1" i="1" spc="165" dirty="0" smtClean="0">
                <a:solidFill>
                  <a:srgbClr val="024F84"/>
                </a:solidFill>
                <a:latin typeface="Arial"/>
                <a:cs typeface="Arial"/>
              </a:rPr>
              <a:t>-</a:t>
            </a:r>
            <a:r>
              <a:rPr lang="en-US" sz="1200" b="1" i="1" spc="-15" dirty="0" smtClean="0">
                <a:solidFill>
                  <a:srgbClr val="024F84"/>
                </a:solidFill>
                <a:latin typeface="Arial"/>
                <a:cs typeface="Arial"/>
              </a:rPr>
              <a:t>statistic)</a:t>
            </a:r>
            <a:endParaRPr lang="en-US" sz="1200" b="1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spc="-35" dirty="0" smtClean="0">
                <a:latin typeface="Arial"/>
                <a:cs typeface="Arial"/>
              </a:rPr>
              <a:t>=</a:t>
            </a:r>
            <a:r>
              <a:rPr sz="1200" spc="-35" dirty="0" smtClean="0">
                <a:latin typeface="Arial"/>
                <a:cs typeface="Arial"/>
              </a:rPr>
              <a:t>tail </a:t>
            </a:r>
            <a:r>
              <a:rPr sz="1200" spc="-50" dirty="0">
                <a:latin typeface="Arial"/>
                <a:cs typeface="Arial"/>
              </a:rPr>
              <a:t>area </a:t>
            </a:r>
            <a:r>
              <a:rPr sz="1200" spc="-25" dirty="0">
                <a:latin typeface="Arial"/>
                <a:cs typeface="Arial"/>
              </a:rPr>
              <a:t>under </a:t>
            </a:r>
            <a:r>
              <a:rPr sz="1200" spc="-20" dirty="0">
                <a:latin typeface="Arial"/>
                <a:cs typeface="Arial"/>
              </a:rPr>
              <a:t>the chi-square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65" dirty="0">
                <a:latin typeface="Arial"/>
                <a:cs typeface="Arial"/>
              </a:rPr>
              <a:t>(as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usual)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1017662"/>
            <a:ext cx="431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3"/>
                </a:solidFill>
              </a:rPr>
              <a:t>Categorical Variable(s) </a:t>
            </a:r>
            <a:r>
              <a:rPr lang="en-US" sz="1400" u="sng" dirty="0"/>
              <a:t>involved have only </a:t>
            </a:r>
            <a:r>
              <a:rPr lang="en-US" sz="1400" u="sng" dirty="0">
                <a:solidFill>
                  <a:schemeClr val="accent3"/>
                </a:solidFill>
              </a:rPr>
              <a:t>2 levels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en-US" sz="1400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9405" y="363240"/>
            <a:ext cx="33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Last week… (5.1 and 5.2)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5" name="Picture 2" descr="Man and Woman Holding Check Sign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72178"/>
            <a:ext cx="937706" cy="9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1735" y="57937"/>
            <a:ext cx="25609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Finding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areas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under the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chi-square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504" y="793230"/>
            <a:ext cx="3994785" cy="21736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15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solidFill>
                  <a:srgbClr val="000000"/>
                </a:solidFill>
              </a:rPr>
              <a:t>Using </a:t>
            </a:r>
            <a:r>
              <a:rPr sz="1200" spc="-20" dirty="0">
                <a:solidFill>
                  <a:srgbClr val="000000"/>
                </a:solidFill>
              </a:rPr>
              <a:t>the </a:t>
            </a:r>
            <a:r>
              <a:rPr sz="1200" spc="-15" dirty="0">
                <a:solidFill>
                  <a:srgbClr val="000000"/>
                </a:solidFill>
              </a:rPr>
              <a:t>applet:</a:t>
            </a:r>
            <a:r>
              <a:rPr sz="1200" spc="85" dirty="0">
                <a:solidFill>
                  <a:srgbClr val="000000"/>
                </a:solidFill>
              </a:rPr>
              <a:t>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  <a:hlinkClick r:id="rId2"/>
              </a:rPr>
              <a:t>https://gallery.shinyapps.io/dist_calc/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850" y="998991"/>
            <a:ext cx="3555365" cy="57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Using </a:t>
            </a:r>
            <a:r>
              <a:rPr sz="1200" spc="-40" dirty="0">
                <a:latin typeface="Arial"/>
                <a:cs typeface="Arial"/>
              </a:rPr>
              <a:t>R: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5" dirty="0">
                <a:latin typeface="Courier New"/>
                <a:cs typeface="Courier New"/>
              </a:rPr>
              <a:t>pchisq()</a:t>
            </a:r>
            <a:endParaRPr sz="1200" dirty="0">
              <a:latin typeface="Courier New"/>
              <a:cs typeface="Courier New"/>
            </a:endParaRPr>
          </a:p>
          <a:p>
            <a:pPr marL="194310" marR="5080" indent="-1822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Using </a:t>
            </a:r>
            <a:r>
              <a:rPr sz="1200" spc="-20" dirty="0">
                <a:latin typeface="Arial"/>
                <a:cs typeface="Arial"/>
              </a:rPr>
              <a:t>the table: </a:t>
            </a:r>
            <a:r>
              <a:rPr sz="1200" spc="-10" dirty="0">
                <a:latin typeface="Arial"/>
                <a:cs typeface="Arial"/>
              </a:rPr>
              <a:t>works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lot </a:t>
            </a:r>
            <a:r>
              <a:rPr sz="1200" spc="-40" dirty="0">
                <a:latin typeface="Arial"/>
                <a:cs typeface="Arial"/>
              </a:rPr>
              <a:t>like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i="1" spc="-30" dirty="0">
                <a:latin typeface="Georgia"/>
                <a:cs typeface="Georgia"/>
              </a:rPr>
              <a:t>t </a:t>
            </a:r>
            <a:r>
              <a:rPr sz="1200" spc="-20" dirty="0">
                <a:latin typeface="Arial"/>
                <a:cs typeface="Arial"/>
              </a:rPr>
              <a:t>table, </a:t>
            </a:r>
            <a:r>
              <a:rPr sz="1200" dirty="0">
                <a:latin typeface="Arial"/>
                <a:cs typeface="Arial"/>
              </a:rPr>
              <a:t>but </a:t>
            </a:r>
            <a:r>
              <a:rPr sz="1200" b="1" spc="-35" dirty="0">
                <a:latin typeface="Arial"/>
                <a:cs typeface="Arial"/>
              </a:rPr>
              <a:t>only  </a:t>
            </a:r>
            <a:r>
              <a:rPr sz="1200" b="1" spc="-25" dirty="0">
                <a:latin typeface="Arial"/>
                <a:cs typeface="Arial"/>
              </a:rPr>
              <a:t>provides </a:t>
            </a:r>
            <a:r>
              <a:rPr sz="1200" b="1" spc="-15" dirty="0">
                <a:latin typeface="Arial"/>
                <a:cs typeface="Arial"/>
              </a:rPr>
              <a:t>upper </a:t>
            </a:r>
            <a:r>
              <a:rPr sz="1200" b="1" spc="-35" dirty="0">
                <a:latin typeface="Arial"/>
                <a:cs typeface="Arial"/>
              </a:rPr>
              <a:t>tail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values.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9939" y="1538050"/>
            <a:ext cx="1049020" cy="547370"/>
          </a:xfrm>
          <a:custGeom>
            <a:avLst/>
            <a:gdLst/>
            <a:ahLst/>
            <a:cxnLst/>
            <a:rect l="l" t="t" r="r" b="b"/>
            <a:pathLst>
              <a:path w="1049020" h="547369">
                <a:moveTo>
                  <a:pt x="0" y="547014"/>
                </a:moveTo>
                <a:lnTo>
                  <a:pt x="8376" y="508825"/>
                </a:lnTo>
                <a:lnTo>
                  <a:pt x="14666" y="464996"/>
                </a:lnTo>
                <a:lnTo>
                  <a:pt x="20957" y="417098"/>
                </a:lnTo>
                <a:lnTo>
                  <a:pt x="23042" y="400824"/>
                </a:lnTo>
                <a:lnTo>
                  <a:pt x="25162" y="384585"/>
                </a:lnTo>
                <a:lnTo>
                  <a:pt x="27248" y="368380"/>
                </a:lnTo>
                <a:lnTo>
                  <a:pt x="29333" y="352311"/>
                </a:lnTo>
                <a:lnTo>
                  <a:pt x="31453" y="336413"/>
                </a:lnTo>
                <a:lnTo>
                  <a:pt x="33538" y="320721"/>
                </a:lnTo>
                <a:lnTo>
                  <a:pt x="39829" y="275353"/>
                </a:lnTo>
                <a:lnTo>
                  <a:pt x="46120" y="232959"/>
                </a:lnTo>
                <a:lnTo>
                  <a:pt x="52410" y="194087"/>
                </a:lnTo>
                <a:lnTo>
                  <a:pt x="60786" y="148035"/>
                </a:lnTo>
                <a:lnTo>
                  <a:pt x="69197" y="108787"/>
                </a:lnTo>
                <a:lnTo>
                  <a:pt x="79658" y="69128"/>
                </a:lnTo>
                <a:lnTo>
                  <a:pt x="94359" y="30051"/>
                </a:lnTo>
                <a:lnTo>
                  <a:pt x="119522" y="1059"/>
                </a:lnTo>
                <a:lnTo>
                  <a:pt x="125813" y="0"/>
                </a:lnTo>
                <a:lnTo>
                  <a:pt x="127898" y="102"/>
                </a:lnTo>
                <a:lnTo>
                  <a:pt x="159352" y="24273"/>
                </a:lnTo>
                <a:lnTo>
                  <a:pt x="174018" y="46222"/>
                </a:lnTo>
                <a:lnTo>
                  <a:pt x="176138" y="49709"/>
                </a:lnTo>
                <a:lnTo>
                  <a:pt x="178224" y="53299"/>
                </a:lnTo>
                <a:lnTo>
                  <a:pt x="180309" y="56992"/>
                </a:lnTo>
                <a:lnTo>
                  <a:pt x="182429" y="60718"/>
                </a:lnTo>
                <a:lnTo>
                  <a:pt x="192890" y="80342"/>
                </a:lnTo>
                <a:lnTo>
                  <a:pt x="195010" y="84411"/>
                </a:lnTo>
                <a:lnTo>
                  <a:pt x="197096" y="88547"/>
                </a:lnTo>
                <a:lnTo>
                  <a:pt x="199181" y="92718"/>
                </a:lnTo>
                <a:lnTo>
                  <a:pt x="201301" y="96924"/>
                </a:lnTo>
                <a:lnTo>
                  <a:pt x="203386" y="101129"/>
                </a:lnTo>
                <a:lnTo>
                  <a:pt x="205472" y="105402"/>
                </a:lnTo>
                <a:lnTo>
                  <a:pt x="207591" y="109710"/>
                </a:lnTo>
                <a:lnTo>
                  <a:pt x="209677" y="114018"/>
                </a:lnTo>
                <a:lnTo>
                  <a:pt x="211762" y="118360"/>
                </a:lnTo>
                <a:lnTo>
                  <a:pt x="213882" y="122736"/>
                </a:lnTo>
                <a:lnTo>
                  <a:pt x="215968" y="127112"/>
                </a:lnTo>
                <a:lnTo>
                  <a:pt x="218053" y="131488"/>
                </a:lnTo>
                <a:lnTo>
                  <a:pt x="220173" y="135898"/>
                </a:lnTo>
                <a:lnTo>
                  <a:pt x="222258" y="140309"/>
                </a:lnTo>
                <a:lnTo>
                  <a:pt x="224344" y="144719"/>
                </a:lnTo>
                <a:lnTo>
                  <a:pt x="226463" y="149129"/>
                </a:lnTo>
                <a:lnTo>
                  <a:pt x="228549" y="153540"/>
                </a:lnTo>
                <a:lnTo>
                  <a:pt x="230634" y="157984"/>
                </a:lnTo>
                <a:lnTo>
                  <a:pt x="232754" y="162394"/>
                </a:lnTo>
                <a:lnTo>
                  <a:pt x="234840" y="166805"/>
                </a:lnTo>
                <a:lnTo>
                  <a:pt x="236925" y="171215"/>
                </a:lnTo>
                <a:lnTo>
                  <a:pt x="239045" y="175625"/>
                </a:lnTo>
                <a:lnTo>
                  <a:pt x="241130" y="180001"/>
                </a:lnTo>
                <a:lnTo>
                  <a:pt x="243216" y="184412"/>
                </a:lnTo>
                <a:lnTo>
                  <a:pt x="245335" y="188754"/>
                </a:lnTo>
                <a:lnTo>
                  <a:pt x="247421" y="193130"/>
                </a:lnTo>
                <a:lnTo>
                  <a:pt x="249506" y="197472"/>
                </a:lnTo>
                <a:lnTo>
                  <a:pt x="251626" y="201779"/>
                </a:lnTo>
                <a:lnTo>
                  <a:pt x="253712" y="206087"/>
                </a:lnTo>
                <a:lnTo>
                  <a:pt x="255797" y="210395"/>
                </a:lnTo>
                <a:lnTo>
                  <a:pt x="257917" y="214634"/>
                </a:lnTo>
                <a:lnTo>
                  <a:pt x="260002" y="218908"/>
                </a:lnTo>
                <a:lnTo>
                  <a:pt x="262088" y="223113"/>
                </a:lnTo>
                <a:lnTo>
                  <a:pt x="264207" y="227318"/>
                </a:lnTo>
                <a:lnTo>
                  <a:pt x="266293" y="231489"/>
                </a:lnTo>
                <a:lnTo>
                  <a:pt x="268378" y="235626"/>
                </a:lnTo>
                <a:lnTo>
                  <a:pt x="270498" y="239763"/>
                </a:lnTo>
                <a:lnTo>
                  <a:pt x="272584" y="243865"/>
                </a:lnTo>
                <a:lnTo>
                  <a:pt x="274669" y="247934"/>
                </a:lnTo>
                <a:lnTo>
                  <a:pt x="276789" y="251968"/>
                </a:lnTo>
                <a:lnTo>
                  <a:pt x="278874" y="255968"/>
                </a:lnTo>
                <a:lnTo>
                  <a:pt x="280960" y="259934"/>
                </a:lnTo>
                <a:lnTo>
                  <a:pt x="283079" y="263900"/>
                </a:lnTo>
                <a:lnTo>
                  <a:pt x="285165" y="267797"/>
                </a:lnTo>
                <a:lnTo>
                  <a:pt x="287250" y="271695"/>
                </a:lnTo>
                <a:lnTo>
                  <a:pt x="289370" y="275558"/>
                </a:lnTo>
                <a:lnTo>
                  <a:pt x="291456" y="279353"/>
                </a:lnTo>
                <a:lnTo>
                  <a:pt x="293541" y="283148"/>
                </a:lnTo>
                <a:lnTo>
                  <a:pt x="295661" y="286909"/>
                </a:lnTo>
                <a:lnTo>
                  <a:pt x="297746" y="290635"/>
                </a:lnTo>
                <a:lnTo>
                  <a:pt x="299832" y="294293"/>
                </a:lnTo>
                <a:lnTo>
                  <a:pt x="301951" y="297951"/>
                </a:lnTo>
                <a:lnTo>
                  <a:pt x="304037" y="301575"/>
                </a:lnTo>
                <a:lnTo>
                  <a:pt x="306122" y="305165"/>
                </a:lnTo>
                <a:lnTo>
                  <a:pt x="308242" y="308687"/>
                </a:lnTo>
                <a:lnTo>
                  <a:pt x="310328" y="312208"/>
                </a:lnTo>
                <a:lnTo>
                  <a:pt x="320823" y="329200"/>
                </a:lnTo>
                <a:lnTo>
                  <a:pt x="322909" y="332482"/>
                </a:lnTo>
                <a:lnTo>
                  <a:pt x="324994" y="335764"/>
                </a:lnTo>
                <a:lnTo>
                  <a:pt x="327114" y="338977"/>
                </a:lnTo>
                <a:lnTo>
                  <a:pt x="329200" y="342157"/>
                </a:lnTo>
                <a:lnTo>
                  <a:pt x="331285" y="345302"/>
                </a:lnTo>
                <a:lnTo>
                  <a:pt x="333405" y="348413"/>
                </a:lnTo>
                <a:lnTo>
                  <a:pt x="335490" y="351490"/>
                </a:lnTo>
                <a:lnTo>
                  <a:pt x="337576" y="354533"/>
                </a:lnTo>
                <a:lnTo>
                  <a:pt x="339695" y="357508"/>
                </a:lnTo>
                <a:lnTo>
                  <a:pt x="341781" y="360482"/>
                </a:lnTo>
                <a:lnTo>
                  <a:pt x="343866" y="363422"/>
                </a:lnTo>
                <a:lnTo>
                  <a:pt x="345986" y="366294"/>
                </a:lnTo>
                <a:lnTo>
                  <a:pt x="348072" y="369166"/>
                </a:lnTo>
                <a:lnTo>
                  <a:pt x="350157" y="371969"/>
                </a:lnTo>
                <a:lnTo>
                  <a:pt x="352277" y="374773"/>
                </a:lnTo>
                <a:lnTo>
                  <a:pt x="354362" y="377508"/>
                </a:lnTo>
                <a:lnTo>
                  <a:pt x="356448" y="380243"/>
                </a:lnTo>
                <a:lnTo>
                  <a:pt x="358567" y="382910"/>
                </a:lnTo>
                <a:lnTo>
                  <a:pt x="360653" y="385576"/>
                </a:lnTo>
                <a:lnTo>
                  <a:pt x="362738" y="388175"/>
                </a:lnTo>
                <a:lnTo>
                  <a:pt x="364858" y="390739"/>
                </a:lnTo>
                <a:lnTo>
                  <a:pt x="366944" y="393303"/>
                </a:lnTo>
                <a:lnTo>
                  <a:pt x="369029" y="395799"/>
                </a:lnTo>
                <a:lnTo>
                  <a:pt x="371149" y="398260"/>
                </a:lnTo>
                <a:lnTo>
                  <a:pt x="373234" y="400722"/>
                </a:lnTo>
                <a:lnTo>
                  <a:pt x="375320" y="403115"/>
                </a:lnTo>
                <a:lnTo>
                  <a:pt x="377439" y="405508"/>
                </a:lnTo>
                <a:lnTo>
                  <a:pt x="379525" y="407833"/>
                </a:lnTo>
                <a:lnTo>
                  <a:pt x="381610" y="410158"/>
                </a:lnTo>
                <a:lnTo>
                  <a:pt x="383730" y="412414"/>
                </a:lnTo>
                <a:lnTo>
                  <a:pt x="385816" y="414671"/>
                </a:lnTo>
                <a:lnTo>
                  <a:pt x="387901" y="416893"/>
                </a:lnTo>
                <a:lnTo>
                  <a:pt x="390021" y="419081"/>
                </a:lnTo>
                <a:lnTo>
                  <a:pt x="392106" y="421235"/>
                </a:lnTo>
                <a:lnTo>
                  <a:pt x="394192" y="423354"/>
                </a:lnTo>
                <a:lnTo>
                  <a:pt x="415183" y="442910"/>
                </a:lnTo>
                <a:lnTo>
                  <a:pt x="417269" y="444722"/>
                </a:lnTo>
                <a:lnTo>
                  <a:pt x="440346" y="462774"/>
                </a:lnTo>
                <a:lnTo>
                  <a:pt x="442432" y="464278"/>
                </a:lnTo>
                <a:lnTo>
                  <a:pt x="444517" y="465748"/>
                </a:lnTo>
                <a:lnTo>
                  <a:pt x="446637" y="467184"/>
                </a:lnTo>
                <a:lnTo>
                  <a:pt x="448722" y="468620"/>
                </a:lnTo>
                <a:lnTo>
                  <a:pt x="461304" y="476654"/>
                </a:lnTo>
                <a:lnTo>
                  <a:pt x="463389" y="477953"/>
                </a:lnTo>
                <a:lnTo>
                  <a:pt x="465509" y="479184"/>
                </a:lnTo>
                <a:lnTo>
                  <a:pt x="467594" y="480415"/>
                </a:lnTo>
                <a:lnTo>
                  <a:pt x="469680" y="481611"/>
                </a:lnTo>
                <a:lnTo>
                  <a:pt x="471799" y="482808"/>
                </a:lnTo>
                <a:lnTo>
                  <a:pt x="473885" y="483970"/>
                </a:lnTo>
                <a:lnTo>
                  <a:pt x="475970" y="485133"/>
                </a:lnTo>
                <a:lnTo>
                  <a:pt x="478090" y="486261"/>
                </a:lnTo>
                <a:lnTo>
                  <a:pt x="480176" y="487355"/>
                </a:lnTo>
                <a:lnTo>
                  <a:pt x="482261" y="488449"/>
                </a:lnTo>
                <a:lnTo>
                  <a:pt x="484381" y="489509"/>
                </a:lnTo>
                <a:lnTo>
                  <a:pt x="486466" y="490569"/>
                </a:lnTo>
                <a:lnTo>
                  <a:pt x="488552" y="491629"/>
                </a:lnTo>
                <a:lnTo>
                  <a:pt x="490671" y="492620"/>
                </a:lnTo>
                <a:lnTo>
                  <a:pt x="492757" y="493646"/>
                </a:lnTo>
                <a:lnTo>
                  <a:pt x="494842" y="494637"/>
                </a:lnTo>
                <a:lnTo>
                  <a:pt x="496962" y="495595"/>
                </a:lnTo>
                <a:lnTo>
                  <a:pt x="499048" y="496552"/>
                </a:lnTo>
                <a:lnTo>
                  <a:pt x="511629" y="501919"/>
                </a:lnTo>
                <a:lnTo>
                  <a:pt x="513714" y="502774"/>
                </a:lnTo>
                <a:lnTo>
                  <a:pt x="515834" y="503595"/>
                </a:lnTo>
                <a:lnTo>
                  <a:pt x="517920" y="504415"/>
                </a:lnTo>
                <a:lnTo>
                  <a:pt x="520005" y="505201"/>
                </a:lnTo>
                <a:lnTo>
                  <a:pt x="522125" y="505988"/>
                </a:lnTo>
                <a:lnTo>
                  <a:pt x="524210" y="506774"/>
                </a:lnTo>
                <a:lnTo>
                  <a:pt x="526296" y="507526"/>
                </a:lnTo>
                <a:lnTo>
                  <a:pt x="528415" y="508278"/>
                </a:lnTo>
                <a:lnTo>
                  <a:pt x="530501" y="508996"/>
                </a:lnTo>
                <a:lnTo>
                  <a:pt x="532586" y="509714"/>
                </a:lnTo>
                <a:lnTo>
                  <a:pt x="534706" y="510432"/>
                </a:lnTo>
                <a:lnTo>
                  <a:pt x="536792" y="511116"/>
                </a:lnTo>
                <a:lnTo>
                  <a:pt x="538877" y="511800"/>
                </a:lnTo>
                <a:lnTo>
                  <a:pt x="540997" y="512449"/>
                </a:lnTo>
                <a:lnTo>
                  <a:pt x="543082" y="513133"/>
                </a:lnTo>
                <a:lnTo>
                  <a:pt x="545168" y="513783"/>
                </a:lnTo>
                <a:lnTo>
                  <a:pt x="547287" y="514398"/>
                </a:lnTo>
                <a:lnTo>
                  <a:pt x="549373" y="515014"/>
                </a:lnTo>
                <a:lnTo>
                  <a:pt x="551458" y="515629"/>
                </a:lnTo>
                <a:lnTo>
                  <a:pt x="553578" y="516244"/>
                </a:lnTo>
                <a:lnTo>
                  <a:pt x="555664" y="516826"/>
                </a:lnTo>
                <a:lnTo>
                  <a:pt x="557749" y="517407"/>
                </a:lnTo>
                <a:lnTo>
                  <a:pt x="559869" y="517954"/>
                </a:lnTo>
                <a:lnTo>
                  <a:pt x="561954" y="518535"/>
                </a:lnTo>
                <a:lnTo>
                  <a:pt x="564040" y="519082"/>
                </a:lnTo>
                <a:lnTo>
                  <a:pt x="566159" y="519629"/>
                </a:lnTo>
                <a:lnTo>
                  <a:pt x="568245" y="520142"/>
                </a:lnTo>
                <a:lnTo>
                  <a:pt x="570330" y="520655"/>
                </a:lnTo>
                <a:lnTo>
                  <a:pt x="572450" y="521167"/>
                </a:lnTo>
                <a:lnTo>
                  <a:pt x="574536" y="521680"/>
                </a:lnTo>
                <a:lnTo>
                  <a:pt x="576621" y="522159"/>
                </a:lnTo>
                <a:lnTo>
                  <a:pt x="578741" y="522638"/>
                </a:lnTo>
                <a:lnTo>
                  <a:pt x="580826" y="523116"/>
                </a:lnTo>
                <a:lnTo>
                  <a:pt x="582912" y="523561"/>
                </a:lnTo>
                <a:lnTo>
                  <a:pt x="585031" y="524039"/>
                </a:lnTo>
                <a:lnTo>
                  <a:pt x="587117" y="524484"/>
                </a:lnTo>
                <a:lnTo>
                  <a:pt x="589202" y="524928"/>
                </a:lnTo>
                <a:lnTo>
                  <a:pt x="591322" y="525338"/>
                </a:lnTo>
                <a:lnTo>
                  <a:pt x="593408" y="525783"/>
                </a:lnTo>
                <a:lnTo>
                  <a:pt x="595493" y="526193"/>
                </a:lnTo>
                <a:lnTo>
                  <a:pt x="597613" y="526603"/>
                </a:lnTo>
                <a:lnTo>
                  <a:pt x="599698" y="526979"/>
                </a:lnTo>
                <a:lnTo>
                  <a:pt x="601784" y="527390"/>
                </a:lnTo>
                <a:lnTo>
                  <a:pt x="603903" y="527766"/>
                </a:lnTo>
                <a:lnTo>
                  <a:pt x="605989" y="528142"/>
                </a:lnTo>
                <a:lnTo>
                  <a:pt x="608074" y="528518"/>
                </a:lnTo>
                <a:lnTo>
                  <a:pt x="610194" y="528894"/>
                </a:lnTo>
                <a:lnTo>
                  <a:pt x="612280" y="529236"/>
                </a:lnTo>
                <a:lnTo>
                  <a:pt x="614365" y="529578"/>
                </a:lnTo>
                <a:lnTo>
                  <a:pt x="616485" y="529920"/>
                </a:lnTo>
                <a:lnTo>
                  <a:pt x="618570" y="530262"/>
                </a:lnTo>
                <a:lnTo>
                  <a:pt x="620656" y="530603"/>
                </a:lnTo>
                <a:lnTo>
                  <a:pt x="622775" y="530911"/>
                </a:lnTo>
                <a:lnTo>
                  <a:pt x="624861" y="531253"/>
                </a:lnTo>
                <a:lnTo>
                  <a:pt x="626946" y="531561"/>
                </a:lnTo>
                <a:lnTo>
                  <a:pt x="629066" y="531868"/>
                </a:lnTo>
                <a:lnTo>
                  <a:pt x="631152" y="532142"/>
                </a:lnTo>
                <a:lnTo>
                  <a:pt x="633237" y="532450"/>
                </a:lnTo>
                <a:lnTo>
                  <a:pt x="635357" y="532723"/>
                </a:lnTo>
                <a:lnTo>
                  <a:pt x="637442" y="533031"/>
                </a:lnTo>
                <a:lnTo>
                  <a:pt x="639528" y="533304"/>
                </a:lnTo>
                <a:lnTo>
                  <a:pt x="641647" y="533578"/>
                </a:lnTo>
                <a:lnTo>
                  <a:pt x="643733" y="533851"/>
                </a:lnTo>
                <a:lnTo>
                  <a:pt x="645818" y="534091"/>
                </a:lnTo>
                <a:lnTo>
                  <a:pt x="647938" y="534364"/>
                </a:lnTo>
                <a:lnTo>
                  <a:pt x="650024" y="534604"/>
                </a:lnTo>
                <a:lnTo>
                  <a:pt x="652109" y="534877"/>
                </a:lnTo>
                <a:lnTo>
                  <a:pt x="654229" y="535116"/>
                </a:lnTo>
                <a:lnTo>
                  <a:pt x="656314" y="535356"/>
                </a:lnTo>
                <a:lnTo>
                  <a:pt x="658400" y="535561"/>
                </a:lnTo>
                <a:lnTo>
                  <a:pt x="660519" y="535800"/>
                </a:lnTo>
                <a:lnTo>
                  <a:pt x="662605" y="536039"/>
                </a:lnTo>
                <a:lnTo>
                  <a:pt x="664690" y="536245"/>
                </a:lnTo>
                <a:lnTo>
                  <a:pt x="666810" y="536450"/>
                </a:lnTo>
                <a:lnTo>
                  <a:pt x="668896" y="536689"/>
                </a:lnTo>
                <a:lnTo>
                  <a:pt x="670981" y="536894"/>
                </a:lnTo>
                <a:lnTo>
                  <a:pt x="673101" y="537099"/>
                </a:lnTo>
                <a:lnTo>
                  <a:pt x="675186" y="537304"/>
                </a:lnTo>
                <a:lnTo>
                  <a:pt x="677272" y="537475"/>
                </a:lnTo>
                <a:lnTo>
                  <a:pt x="679391" y="537680"/>
                </a:lnTo>
                <a:lnTo>
                  <a:pt x="681477" y="537851"/>
                </a:lnTo>
                <a:lnTo>
                  <a:pt x="683562" y="538057"/>
                </a:lnTo>
                <a:lnTo>
                  <a:pt x="685682" y="538227"/>
                </a:lnTo>
                <a:lnTo>
                  <a:pt x="687768" y="538398"/>
                </a:lnTo>
                <a:lnTo>
                  <a:pt x="689853" y="538569"/>
                </a:lnTo>
                <a:lnTo>
                  <a:pt x="691973" y="538740"/>
                </a:lnTo>
                <a:lnTo>
                  <a:pt x="694058" y="538911"/>
                </a:lnTo>
                <a:lnTo>
                  <a:pt x="696144" y="539082"/>
                </a:lnTo>
                <a:lnTo>
                  <a:pt x="698263" y="539253"/>
                </a:lnTo>
                <a:lnTo>
                  <a:pt x="700349" y="539390"/>
                </a:lnTo>
                <a:lnTo>
                  <a:pt x="702434" y="539561"/>
                </a:lnTo>
                <a:lnTo>
                  <a:pt x="704554" y="539698"/>
                </a:lnTo>
                <a:lnTo>
                  <a:pt x="706640" y="539869"/>
                </a:lnTo>
                <a:lnTo>
                  <a:pt x="708725" y="540005"/>
                </a:lnTo>
                <a:lnTo>
                  <a:pt x="710845" y="540142"/>
                </a:lnTo>
                <a:lnTo>
                  <a:pt x="712930" y="540279"/>
                </a:lnTo>
                <a:lnTo>
                  <a:pt x="715016" y="540416"/>
                </a:lnTo>
                <a:lnTo>
                  <a:pt x="717135" y="540552"/>
                </a:lnTo>
                <a:lnTo>
                  <a:pt x="719221" y="540689"/>
                </a:lnTo>
                <a:lnTo>
                  <a:pt x="721306" y="540826"/>
                </a:lnTo>
                <a:lnTo>
                  <a:pt x="723426" y="540928"/>
                </a:lnTo>
                <a:lnTo>
                  <a:pt x="725512" y="541065"/>
                </a:lnTo>
                <a:lnTo>
                  <a:pt x="727597" y="541202"/>
                </a:lnTo>
                <a:lnTo>
                  <a:pt x="729717" y="541304"/>
                </a:lnTo>
                <a:lnTo>
                  <a:pt x="731802" y="541441"/>
                </a:lnTo>
                <a:lnTo>
                  <a:pt x="733888" y="541544"/>
                </a:lnTo>
                <a:lnTo>
                  <a:pt x="736007" y="541646"/>
                </a:lnTo>
                <a:lnTo>
                  <a:pt x="738093" y="541749"/>
                </a:lnTo>
                <a:lnTo>
                  <a:pt x="740178" y="541886"/>
                </a:lnTo>
                <a:lnTo>
                  <a:pt x="742298" y="541988"/>
                </a:lnTo>
                <a:lnTo>
                  <a:pt x="744384" y="542091"/>
                </a:lnTo>
                <a:lnTo>
                  <a:pt x="746469" y="542193"/>
                </a:lnTo>
                <a:lnTo>
                  <a:pt x="748589" y="542296"/>
                </a:lnTo>
                <a:lnTo>
                  <a:pt x="750674" y="542364"/>
                </a:lnTo>
                <a:lnTo>
                  <a:pt x="752760" y="542467"/>
                </a:lnTo>
                <a:lnTo>
                  <a:pt x="754879" y="542569"/>
                </a:lnTo>
                <a:lnTo>
                  <a:pt x="756965" y="542672"/>
                </a:lnTo>
                <a:lnTo>
                  <a:pt x="759050" y="542740"/>
                </a:lnTo>
                <a:lnTo>
                  <a:pt x="761170" y="542843"/>
                </a:lnTo>
                <a:lnTo>
                  <a:pt x="763256" y="542911"/>
                </a:lnTo>
                <a:lnTo>
                  <a:pt x="765341" y="543014"/>
                </a:lnTo>
                <a:lnTo>
                  <a:pt x="767461" y="543082"/>
                </a:lnTo>
                <a:lnTo>
                  <a:pt x="769546" y="543185"/>
                </a:lnTo>
                <a:lnTo>
                  <a:pt x="771632" y="543253"/>
                </a:lnTo>
                <a:lnTo>
                  <a:pt x="773751" y="543322"/>
                </a:lnTo>
                <a:lnTo>
                  <a:pt x="775837" y="543390"/>
                </a:lnTo>
                <a:lnTo>
                  <a:pt x="777922" y="543492"/>
                </a:lnTo>
                <a:lnTo>
                  <a:pt x="780042" y="543561"/>
                </a:lnTo>
                <a:lnTo>
                  <a:pt x="782128" y="543629"/>
                </a:lnTo>
                <a:lnTo>
                  <a:pt x="784213" y="543698"/>
                </a:lnTo>
                <a:lnTo>
                  <a:pt x="786333" y="543766"/>
                </a:lnTo>
                <a:lnTo>
                  <a:pt x="788418" y="543834"/>
                </a:lnTo>
                <a:lnTo>
                  <a:pt x="790504" y="543903"/>
                </a:lnTo>
                <a:lnTo>
                  <a:pt x="792623" y="543971"/>
                </a:lnTo>
                <a:lnTo>
                  <a:pt x="794709" y="544040"/>
                </a:lnTo>
                <a:lnTo>
                  <a:pt x="796794" y="544074"/>
                </a:lnTo>
                <a:lnTo>
                  <a:pt x="798914" y="544142"/>
                </a:lnTo>
                <a:lnTo>
                  <a:pt x="801000" y="544210"/>
                </a:lnTo>
                <a:lnTo>
                  <a:pt x="803085" y="544279"/>
                </a:lnTo>
                <a:lnTo>
                  <a:pt x="805205" y="544313"/>
                </a:lnTo>
                <a:lnTo>
                  <a:pt x="807290" y="544381"/>
                </a:lnTo>
                <a:lnTo>
                  <a:pt x="809376" y="544450"/>
                </a:lnTo>
                <a:lnTo>
                  <a:pt x="811495" y="544484"/>
                </a:lnTo>
                <a:lnTo>
                  <a:pt x="813581" y="544552"/>
                </a:lnTo>
                <a:lnTo>
                  <a:pt x="815666" y="544587"/>
                </a:lnTo>
                <a:lnTo>
                  <a:pt x="817786" y="544655"/>
                </a:lnTo>
                <a:lnTo>
                  <a:pt x="819872" y="544689"/>
                </a:lnTo>
                <a:lnTo>
                  <a:pt x="821957" y="544757"/>
                </a:lnTo>
                <a:lnTo>
                  <a:pt x="824077" y="544792"/>
                </a:lnTo>
                <a:lnTo>
                  <a:pt x="826162" y="544826"/>
                </a:lnTo>
                <a:lnTo>
                  <a:pt x="828248" y="544894"/>
                </a:lnTo>
                <a:lnTo>
                  <a:pt x="830367" y="544928"/>
                </a:lnTo>
                <a:lnTo>
                  <a:pt x="832453" y="544963"/>
                </a:lnTo>
                <a:lnTo>
                  <a:pt x="834538" y="545031"/>
                </a:lnTo>
                <a:lnTo>
                  <a:pt x="836658" y="545065"/>
                </a:lnTo>
                <a:lnTo>
                  <a:pt x="838744" y="545099"/>
                </a:lnTo>
                <a:lnTo>
                  <a:pt x="840829" y="545134"/>
                </a:lnTo>
                <a:lnTo>
                  <a:pt x="842949" y="545168"/>
                </a:lnTo>
                <a:lnTo>
                  <a:pt x="845034" y="545202"/>
                </a:lnTo>
                <a:lnTo>
                  <a:pt x="847120" y="545270"/>
                </a:lnTo>
                <a:lnTo>
                  <a:pt x="849239" y="545304"/>
                </a:lnTo>
                <a:lnTo>
                  <a:pt x="851325" y="545339"/>
                </a:lnTo>
                <a:lnTo>
                  <a:pt x="853410" y="545373"/>
                </a:lnTo>
                <a:lnTo>
                  <a:pt x="855530" y="545407"/>
                </a:lnTo>
                <a:lnTo>
                  <a:pt x="857616" y="545441"/>
                </a:lnTo>
                <a:lnTo>
                  <a:pt x="859701" y="545475"/>
                </a:lnTo>
                <a:lnTo>
                  <a:pt x="861821" y="545510"/>
                </a:lnTo>
                <a:lnTo>
                  <a:pt x="863906" y="545544"/>
                </a:lnTo>
                <a:lnTo>
                  <a:pt x="865992" y="545578"/>
                </a:lnTo>
                <a:lnTo>
                  <a:pt x="868111" y="545578"/>
                </a:lnTo>
                <a:lnTo>
                  <a:pt x="870197" y="545612"/>
                </a:lnTo>
                <a:lnTo>
                  <a:pt x="872282" y="545646"/>
                </a:lnTo>
                <a:lnTo>
                  <a:pt x="874402" y="545681"/>
                </a:lnTo>
                <a:lnTo>
                  <a:pt x="876488" y="545715"/>
                </a:lnTo>
                <a:lnTo>
                  <a:pt x="878573" y="545749"/>
                </a:lnTo>
                <a:lnTo>
                  <a:pt x="880693" y="545749"/>
                </a:lnTo>
                <a:lnTo>
                  <a:pt x="882778" y="545783"/>
                </a:lnTo>
                <a:lnTo>
                  <a:pt x="884864" y="545817"/>
                </a:lnTo>
                <a:lnTo>
                  <a:pt x="886983" y="545851"/>
                </a:lnTo>
                <a:lnTo>
                  <a:pt x="889069" y="545851"/>
                </a:lnTo>
                <a:lnTo>
                  <a:pt x="891154" y="545886"/>
                </a:lnTo>
                <a:lnTo>
                  <a:pt x="893274" y="545920"/>
                </a:lnTo>
                <a:lnTo>
                  <a:pt x="895359" y="545954"/>
                </a:lnTo>
                <a:lnTo>
                  <a:pt x="897445" y="545954"/>
                </a:lnTo>
                <a:lnTo>
                  <a:pt x="899565" y="545988"/>
                </a:lnTo>
                <a:lnTo>
                  <a:pt x="901650" y="545988"/>
                </a:lnTo>
                <a:lnTo>
                  <a:pt x="903736" y="546022"/>
                </a:lnTo>
                <a:lnTo>
                  <a:pt x="905855" y="546057"/>
                </a:lnTo>
                <a:lnTo>
                  <a:pt x="907941" y="546057"/>
                </a:lnTo>
                <a:lnTo>
                  <a:pt x="910026" y="546091"/>
                </a:lnTo>
                <a:lnTo>
                  <a:pt x="912146" y="546125"/>
                </a:lnTo>
                <a:lnTo>
                  <a:pt x="914231" y="546125"/>
                </a:lnTo>
                <a:lnTo>
                  <a:pt x="916317" y="546159"/>
                </a:lnTo>
                <a:lnTo>
                  <a:pt x="918437" y="546159"/>
                </a:lnTo>
                <a:lnTo>
                  <a:pt x="920522" y="546193"/>
                </a:lnTo>
                <a:lnTo>
                  <a:pt x="922608" y="546193"/>
                </a:lnTo>
                <a:lnTo>
                  <a:pt x="924727" y="546228"/>
                </a:lnTo>
                <a:lnTo>
                  <a:pt x="926813" y="546228"/>
                </a:lnTo>
                <a:lnTo>
                  <a:pt x="928898" y="546262"/>
                </a:lnTo>
                <a:lnTo>
                  <a:pt x="931018" y="546262"/>
                </a:lnTo>
                <a:lnTo>
                  <a:pt x="933103" y="546296"/>
                </a:lnTo>
                <a:lnTo>
                  <a:pt x="935189" y="546296"/>
                </a:lnTo>
                <a:lnTo>
                  <a:pt x="937309" y="546330"/>
                </a:lnTo>
                <a:lnTo>
                  <a:pt x="939394" y="546330"/>
                </a:lnTo>
                <a:lnTo>
                  <a:pt x="941480" y="546330"/>
                </a:lnTo>
                <a:lnTo>
                  <a:pt x="943599" y="546364"/>
                </a:lnTo>
                <a:lnTo>
                  <a:pt x="945685" y="546364"/>
                </a:lnTo>
                <a:lnTo>
                  <a:pt x="947770" y="546399"/>
                </a:lnTo>
                <a:lnTo>
                  <a:pt x="949890" y="546399"/>
                </a:lnTo>
                <a:lnTo>
                  <a:pt x="951975" y="546399"/>
                </a:lnTo>
                <a:lnTo>
                  <a:pt x="954061" y="546433"/>
                </a:lnTo>
                <a:lnTo>
                  <a:pt x="956181" y="546433"/>
                </a:lnTo>
                <a:lnTo>
                  <a:pt x="958266" y="546467"/>
                </a:lnTo>
                <a:lnTo>
                  <a:pt x="960352" y="546467"/>
                </a:lnTo>
                <a:lnTo>
                  <a:pt x="962471" y="546467"/>
                </a:lnTo>
                <a:lnTo>
                  <a:pt x="964557" y="546501"/>
                </a:lnTo>
                <a:lnTo>
                  <a:pt x="966642" y="546501"/>
                </a:lnTo>
                <a:lnTo>
                  <a:pt x="968762" y="546501"/>
                </a:lnTo>
                <a:lnTo>
                  <a:pt x="970847" y="546535"/>
                </a:lnTo>
                <a:lnTo>
                  <a:pt x="972933" y="546535"/>
                </a:lnTo>
                <a:lnTo>
                  <a:pt x="975053" y="546535"/>
                </a:lnTo>
                <a:lnTo>
                  <a:pt x="977138" y="546535"/>
                </a:lnTo>
                <a:lnTo>
                  <a:pt x="979224" y="546569"/>
                </a:lnTo>
                <a:lnTo>
                  <a:pt x="981343" y="546569"/>
                </a:lnTo>
                <a:lnTo>
                  <a:pt x="983429" y="546569"/>
                </a:lnTo>
                <a:lnTo>
                  <a:pt x="985514" y="546604"/>
                </a:lnTo>
                <a:lnTo>
                  <a:pt x="987634" y="546604"/>
                </a:lnTo>
                <a:lnTo>
                  <a:pt x="989719" y="546604"/>
                </a:lnTo>
                <a:lnTo>
                  <a:pt x="991805" y="546604"/>
                </a:lnTo>
                <a:lnTo>
                  <a:pt x="993925" y="546638"/>
                </a:lnTo>
                <a:lnTo>
                  <a:pt x="996010" y="546638"/>
                </a:lnTo>
                <a:lnTo>
                  <a:pt x="998096" y="546638"/>
                </a:lnTo>
                <a:lnTo>
                  <a:pt x="1000215" y="546638"/>
                </a:lnTo>
                <a:lnTo>
                  <a:pt x="1002301" y="546672"/>
                </a:lnTo>
                <a:lnTo>
                  <a:pt x="1004386" y="546672"/>
                </a:lnTo>
                <a:lnTo>
                  <a:pt x="1006506" y="546672"/>
                </a:lnTo>
                <a:lnTo>
                  <a:pt x="1008591" y="546672"/>
                </a:lnTo>
                <a:lnTo>
                  <a:pt x="1010677" y="546672"/>
                </a:lnTo>
                <a:lnTo>
                  <a:pt x="1012797" y="546706"/>
                </a:lnTo>
                <a:lnTo>
                  <a:pt x="1014882" y="546706"/>
                </a:lnTo>
                <a:lnTo>
                  <a:pt x="1016968" y="546706"/>
                </a:lnTo>
                <a:lnTo>
                  <a:pt x="1019087" y="546706"/>
                </a:lnTo>
                <a:lnTo>
                  <a:pt x="1021173" y="546706"/>
                </a:lnTo>
                <a:lnTo>
                  <a:pt x="1023258" y="546740"/>
                </a:lnTo>
                <a:lnTo>
                  <a:pt x="1025378" y="546740"/>
                </a:lnTo>
                <a:lnTo>
                  <a:pt x="1027463" y="546740"/>
                </a:lnTo>
                <a:lnTo>
                  <a:pt x="1029549" y="546740"/>
                </a:lnTo>
                <a:lnTo>
                  <a:pt x="1031669" y="546740"/>
                </a:lnTo>
                <a:lnTo>
                  <a:pt x="1033754" y="546775"/>
                </a:lnTo>
                <a:lnTo>
                  <a:pt x="1046335" y="546775"/>
                </a:lnTo>
                <a:lnTo>
                  <a:pt x="1048421" y="5468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7990" y="2085064"/>
            <a:ext cx="1132840" cy="0"/>
          </a:xfrm>
          <a:custGeom>
            <a:avLst/>
            <a:gdLst/>
            <a:ahLst/>
            <a:cxnLst/>
            <a:rect l="l" t="t" r="r" b="b"/>
            <a:pathLst>
              <a:path w="1132839">
                <a:moveTo>
                  <a:pt x="0" y="0"/>
                </a:moveTo>
                <a:lnTo>
                  <a:pt x="1132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9939" y="2106945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>
                <a:moveTo>
                  <a:pt x="0" y="0"/>
                </a:moveTo>
                <a:lnTo>
                  <a:pt x="10484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9939" y="210694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9616" y="210694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9294" y="210694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9005" y="210694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8683" y="210694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360" y="210694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5820" y="2131989"/>
            <a:ext cx="48260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10" dirty="0"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5497" y="2131989"/>
            <a:ext cx="48260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10" dirty="0"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3790" y="2131989"/>
            <a:ext cx="71120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10" dirty="0">
                <a:latin typeface="Arial"/>
                <a:cs typeface="Arial"/>
              </a:rPr>
              <a:t>10</a:t>
            </a:r>
            <a:endParaRPr sz="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3467" y="2131989"/>
            <a:ext cx="71120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10" dirty="0">
                <a:latin typeface="Arial"/>
                <a:cs typeface="Arial"/>
              </a:rPr>
              <a:t>15</a:t>
            </a:r>
            <a:endParaRPr sz="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3179" y="2131989"/>
            <a:ext cx="71120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10" dirty="0">
                <a:latin typeface="Arial"/>
                <a:cs typeface="Arial"/>
              </a:rPr>
              <a:t>20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2856" y="2131989"/>
            <a:ext cx="71120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10" dirty="0">
                <a:latin typeface="Arial"/>
                <a:cs typeface="Arial"/>
              </a:rPr>
              <a:t>25</a:t>
            </a:r>
            <a:endParaRPr sz="3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93821" y="1660786"/>
            <a:ext cx="835025" cy="424815"/>
          </a:xfrm>
          <a:custGeom>
            <a:avLst/>
            <a:gdLst/>
            <a:ahLst/>
            <a:cxnLst/>
            <a:rect l="l" t="t" r="r" b="b"/>
            <a:pathLst>
              <a:path w="835025" h="424814">
                <a:moveTo>
                  <a:pt x="0" y="0"/>
                </a:moveTo>
                <a:lnTo>
                  <a:pt x="0" y="424278"/>
                </a:lnTo>
                <a:lnTo>
                  <a:pt x="834538" y="424278"/>
                </a:lnTo>
                <a:lnTo>
                  <a:pt x="834538" y="424072"/>
                </a:lnTo>
                <a:lnTo>
                  <a:pt x="832453" y="424038"/>
                </a:lnTo>
                <a:lnTo>
                  <a:pt x="819871" y="424038"/>
                </a:lnTo>
                <a:lnTo>
                  <a:pt x="817786" y="424004"/>
                </a:lnTo>
                <a:lnTo>
                  <a:pt x="809376" y="424004"/>
                </a:lnTo>
                <a:lnTo>
                  <a:pt x="807290" y="423970"/>
                </a:lnTo>
                <a:lnTo>
                  <a:pt x="798914" y="423970"/>
                </a:lnTo>
                <a:lnTo>
                  <a:pt x="796794" y="423936"/>
                </a:lnTo>
                <a:lnTo>
                  <a:pt x="788418" y="423936"/>
                </a:lnTo>
                <a:lnTo>
                  <a:pt x="786333" y="423901"/>
                </a:lnTo>
                <a:lnTo>
                  <a:pt x="780042" y="423901"/>
                </a:lnTo>
                <a:lnTo>
                  <a:pt x="777922" y="423867"/>
                </a:lnTo>
                <a:lnTo>
                  <a:pt x="771632" y="423867"/>
                </a:lnTo>
                <a:lnTo>
                  <a:pt x="769546" y="423833"/>
                </a:lnTo>
                <a:lnTo>
                  <a:pt x="765341" y="423833"/>
                </a:lnTo>
                <a:lnTo>
                  <a:pt x="763256" y="423799"/>
                </a:lnTo>
                <a:lnTo>
                  <a:pt x="756965" y="423799"/>
                </a:lnTo>
                <a:lnTo>
                  <a:pt x="754879" y="423765"/>
                </a:lnTo>
                <a:lnTo>
                  <a:pt x="750674" y="423765"/>
                </a:lnTo>
                <a:lnTo>
                  <a:pt x="748589" y="423731"/>
                </a:lnTo>
                <a:lnTo>
                  <a:pt x="744384" y="423731"/>
                </a:lnTo>
                <a:lnTo>
                  <a:pt x="742298" y="423696"/>
                </a:lnTo>
                <a:lnTo>
                  <a:pt x="740178" y="423696"/>
                </a:lnTo>
                <a:lnTo>
                  <a:pt x="738093" y="423662"/>
                </a:lnTo>
                <a:lnTo>
                  <a:pt x="733888" y="423662"/>
                </a:lnTo>
                <a:lnTo>
                  <a:pt x="731802" y="423628"/>
                </a:lnTo>
                <a:lnTo>
                  <a:pt x="729717" y="423628"/>
                </a:lnTo>
                <a:lnTo>
                  <a:pt x="727597" y="423594"/>
                </a:lnTo>
                <a:lnTo>
                  <a:pt x="723426" y="423594"/>
                </a:lnTo>
                <a:lnTo>
                  <a:pt x="721306" y="423560"/>
                </a:lnTo>
                <a:lnTo>
                  <a:pt x="719221" y="423560"/>
                </a:lnTo>
                <a:lnTo>
                  <a:pt x="717135" y="423525"/>
                </a:lnTo>
                <a:lnTo>
                  <a:pt x="715016" y="423525"/>
                </a:lnTo>
                <a:lnTo>
                  <a:pt x="712930" y="423491"/>
                </a:lnTo>
                <a:lnTo>
                  <a:pt x="710845" y="423491"/>
                </a:lnTo>
                <a:lnTo>
                  <a:pt x="708725" y="423457"/>
                </a:lnTo>
                <a:lnTo>
                  <a:pt x="706640" y="423457"/>
                </a:lnTo>
                <a:lnTo>
                  <a:pt x="704554" y="423423"/>
                </a:lnTo>
                <a:lnTo>
                  <a:pt x="702434" y="423423"/>
                </a:lnTo>
                <a:lnTo>
                  <a:pt x="700349" y="423389"/>
                </a:lnTo>
                <a:lnTo>
                  <a:pt x="698263" y="423389"/>
                </a:lnTo>
                <a:lnTo>
                  <a:pt x="694058" y="423320"/>
                </a:lnTo>
                <a:lnTo>
                  <a:pt x="691973" y="423320"/>
                </a:lnTo>
                <a:lnTo>
                  <a:pt x="687768" y="423252"/>
                </a:lnTo>
                <a:lnTo>
                  <a:pt x="685682" y="423252"/>
                </a:lnTo>
                <a:lnTo>
                  <a:pt x="683562" y="423218"/>
                </a:lnTo>
                <a:lnTo>
                  <a:pt x="681477" y="423218"/>
                </a:lnTo>
                <a:lnTo>
                  <a:pt x="675186" y="423115"/>
                </a:lnTo>
                <a:lnTo>
                  <a:pt x="673101" y="423115"/>
                </a:lnTo>
                <a:lnTo>
                  <a:pt x="666810" y="423013"/>
                </a:lnTo>
                <a:lnTo>
                  <a:pt x="664690" y="423013"/>
                </a:lnTo>
                <a:lnTo>
                  <a:pt x="654229" y="422842"/>
                </a:lnTo>
                <a:lnTo>
                  <a:pt x="652109" y="422842"/>
                </a:lnTo>
                <a:lnTo>
                  <a:pt x="633237" y="422534"/>
                </a:lnTo>
                <a:lnTo>
                  <a:pt x="631152" y="422466"/>
                </a:lnTo>
                <a:lnTo>
                  <a:pt x="620656" y="422295"/>
                </a:lnTo>
                <a:lnTo>
                  <a:pt x="618570" y="422226"/>
                </a:lnTo>
                <a:lnTo>
                  <a:pt x="614365" y="422158"/>
                </a:lnTo>
                <a:lnTo>
                  <a:pt x="612280" y="422089"/>
                </a:lnTo>
                <a:lnTo>
                  <a:pt x="608074" y="422021"/>
                </a:lnTo>
                <a:lnTo>
                  <a:pt x="605989" y="421953"/>
                </a:lnTo>
                <a:lnTo>
                  <a:pt x="603903" y="421919"/>
                </a:lnTo>
                <a:lnTo>
                  <a:pt x="601784" y="421850"/>
                </a:lnTo>
                <a:lnTo>
                  <a:pt x="599698" y="421816"/>
                </a:lnTo>
                <a:lnTo>
                  <a:pt x="597613" y="421748"/>
                </a:lnTo>
                <a:lnTo>
                  <a:pt x="595493" y="421713"/>
                </a:lnTo>
                <a:lnTo>
                  <a:pt x="591322" y="421577"/>
                </a:lnTo>
                <a:lnTo>
                  <a:pt x="589202" y="421542"/>
                </a:lnTo>
                <a:lnTo>
                  <a:pt x="582912" y="421337"/>
                </a:lnTo>
                <a:lnTo>
                  <a:pt x="580826" y="421303"/>
                </a:lnTo>
                <a:lnTo>
                  <a:pt x="564040" y="420756"/>
                </a:lnTo>
                <a:lnTo>
                  <a:pt x="561954" y="420654"/>
                </a:lnTo>
                <a:lnTo>
                  <a:pt x="555664" y="420448"/>
                </a:lnTo>
                <a:lnTo>
                  <a:pt x="553578" y="420346"/>
                </a:lnTo>
                <a:lnTo>
                  <a:pt x="551458" y="420277"/>
                </a:lnTo>
                <a:lnTo>
                  <a:pt x="549373" y="420175"/>
                </a:lnTo>
                <a:lnTo>
                  <a:pt x="547287" y="420107"/>
                </a:lnTo>
                <a:lnTo>
                  <a:pt x="545168" y="420004"/>
                </a:lnTo>
                <a:lnTo>
                  <a:pt x="543082" y="419936"/>
                </a:lnTo>
                <a:lnTo>
                  <a:pt x="536792" y="419628"/>
                </a:lnTo>
                <a:lnTo>
                  <a:pt x="534706" y="419560"/>
                </a:lnTo>
                <a:lnTo>
                  <a:pt x="526296" y="419149"/>
                </a:lnTo>
                <a:lnTo>
                  <a:pt x="524210" y="419013"/>
                </a:lnTo>
                <a:lnTo>
                  <a:pt x="517920" y="418705"/>
                </a:lnTo>
                <a:lnTo>
                  <a:pt x="515834" y="418568"/>
                </a:lnTo>
                <a:lnTo>
                  <a:pt x="513714" y="418466"/>
                </a:lnTo>
                <a:lnTo>
                  <a:pt x="509543" y="418192"/>
                </a:lnTo>
                <a:lnTo>
                  <a:pt x="507424" y="418089"/>
                </a:lnTo>
                <a:lnTo>
                  <a:pt x="492757" y="417132"/>
                </a:lnTo>
                <a:lnTo>
                  <a:pt x="490671" y="416961"/>
                </a:lnTo>
                <a:lnTo>
                  <a:pt x="488552" y="416824"/>
                </a:lnTo>
                <a:lnTo>
                  <a:pt x="486466" y="416654"/>
                </a:lnTo>
                <a:lnTo>
                  <a:pt x="484381" y="416517"/>
                </a:lnTo>
                <a:lnTo>
                  <a:pt x="469680" y="415320"/>
                </a:lnTo>
                <a:lnTo>
                  <a:pt x="467594" y="415115"/>
                </a:lnTo>
                <a:lnTo>
                  <a:pt x="465509" y="414944"/>
                </a:lnTo>
                <a:lnTo>
                  <a:pt x="463389" y="414739"/>
                </a:lnTo>
                <a:lnTo>
                  <a:pt x="461304" y="414568"/>
                </a:lnTo>
                <a:lnTo>
                  <a:pt x="455013" y="413953"/>
                </a:lnTo>
                <a:lnTo>
                  <a:pt x="452927" y="413713"/>
                </a:lnTo>
                <a:lnTo>
                  <a:pt x="448722" y="413303"/>
                </a:lnTo>
                <a:lnTo>
                  <a:pt x="444517" y="412824"/>
                </a:lnTo>
                <a:lnTo>
                  <a:pt x="442432" y="412619"/>
                </a:lnTo>
                <a:lnTo>
                  <a:pt x="438226" y="412141"/>
                </a:lnTo>
                <a:lnTo>
                  <a:pt x="436141" y="411867"/>
                </a:lnTo>
                <a:lnTo>
                  <a:pt x="434055" y="411628"/>
                </a:lnTo>
                <a:lnTo>
                  <a:pt x="431936" y="411354"/>
                </a:lnTo>
                <a:lnTo>
                  <a:pt x="429850" y="411115"/>
                </a:lnTo>
                <a:lnTo>
                  <a:pt x="423560" y="410294"/>
                </a:lnTo>
                <a:lnTo>
                  <a:pt x="421474" y="409987"/>
                </a:lnTo>
                <a:lnTo>
                  <a:pt x="419354" y="409713"/>
                </a:lnTo>
                <a:lnTo>
                  <a:pt x="417269" y="409406"/>
                </a:lnTo>
                <a:lnTo>
                  <a:pt x="415183" y="409132"/>
                </a:lnTo>
                <a:lnTo>
                  <a:pt x="410978" y="408517"/>
                </a:lnTo>
                <a:lnTo>
                  <a:pt x="408893" y="408175"/>
                </a:lnTo>
                <a:lnTo>
                  <a:pt x="406773" y="407867"/>
                </a:lnTo>
                <a:lnTo>
                  <a:pt x="396311" y="406158"/>
                </a:lnTo>
                <a:lnTo>
                  <a:pt x="387901" y="404653"/>
                </a:lnTo>
                <a:lnTo>
                  <a:pt x="385816" y="404243"/>
                </a:lnTo>
                <a:lnTo>
                  <a:pt x="383730" y="403867"/>
                </a:lnTo>
                <a:lnTo>
                  <a:pt x="379525" y="403047"/>
                </a:lnTo>
                <a:lnTo>
                  <a:pt x="377439" y="402602"/>
                </a:lnTo>
                <a:lnTo>
                  <a:pt x="375320" y="402192"/>
                </a:lnTo>
                <a:lnTo>
                  <a:pt x="371149" y="401303"/>
                </a:lnTo>
                <a:lnTo>
                  <a:pt x="369029" y="400824"/>
                </a:lnTo>
                <a:lnTo>
                  <a:pt x="366944" y="400380"/>
                </a:lnTo>
                <a:lnTo>
                  <a:pt x="360653" y="398944"/>
                </a:lnTo>
                <a:lnTo>
                  <a:pt x="352277" y="396893"/>
                </a:lnTo>
                <a:lnTo>
                  <a:pt x="348072" y="395799"/>
                </a:lnTo>
                <a:lnTo>
                  <a:pt x="345986" y="395217"/>
                </a:lnTo>
                <a:lnTo>
                  <a:pt x="343866" y="394670"/>
                </a:lnTo>
                <a:lnTo>
                  <a:pt x="339695" y="393508"/>
                </a:lnTo>
                <a:lnTo>
                  <a:pt x="331285" y="391046"/>
                </a:lnTo>
                <a:lnTo>
                  <a:pt x="329200" y="390397"/>
                </a:lnTo>
                <a:lnTo>
                  <a:pt x="327114" y="389713"/>
                </a:lnTo>
                <a:lnTo>
                  <a:pt x="324994" y="389063"/>
                </a:lnTo>
                <a:lnTo>
                  <a:pt x="285165" y="373815"/>
                </a:lnTo>
                <a:lnTo>
                  <a:pt x="276789" y="369884"/>
                </a:lnTo>
                <a:lnTo>
                  <a:pt x="274669" y="368892"/>
                </a:lnTo>
                <a:lnTo>
                  <a:pt x="247421" y="353918"/>
                </a:lnTo>
                <a:lnTo>
                  <a:pt x="245335" y="352653"/>
                </a:lnTo>
                <a:lnTo>
                  <a:pt x="209677" y="327217"/>
                </a:lnTo>
                <a:lnTo>
                  <a:pt x="180309" y="300618"/>
                </a:lnTo>
                <a:lnTo>
                  <a:pt x="157266" y="275524"/>
                </a:lnTo>
                <a:lnTo>
                  <a:pt x="155146" y="273062"/>
                </a:lnTo>
                <a:lnTo>
                  <a:pt x="153061" y="270566"/>
                </a:lnTo>
                <a:lnTo>
                  <a:pt x="150975" y="268002"/>
                </a:lnTo>
                <a:lnTo>
                  <a:pt x="148856" y="265438"/>
                </a:lnTo>
                <a:lnTo>
                  <a:pt x="146770" y="262840"/>
                </a:lnTo>
                <a:lnTo>
                  <a:pt x="144685" y="260173"/>
                </a:lnTo>
                <a:lnTo>
                  <a:pt x="142565" y="257507"/>
                </a:lnTo>
                <a:lnTo>
                  <a:pt x="136274" y="249233"/>
                </a:lnTo>
                <a:lnTo>
                  <a:pt x="134189" y="246429"/>
                </a:lnTo>
                <a:lnTo>
                  <a:pt x="132103" y="243558"/>
                </a:lnTo>
                <a:lnTo>
                  <a:pt x="129984" y="240686"/>
                </a:lnTo>
                <a:lnTo>
                  <a:pt x="104821" y="203147"/>
                </a:lnTo>
                <a:lnTo>
                  <a:pt x="94359" y="185950"/>
                </a:lnTo>
                <a:lnTo>
                  <a:pt x="92240" y="182429"/>
                </a:lnTo>
                <a:lnTo>
                  <a:pt x="73368" y="148958"/>
                </a:lnTo>
                <a:lnTo>
                  <a:pt x="54496" y="112890"/>
                </a:lnTo>
                <a:lnTo>
                  <a:pt x="44034" y="91898"/>
                </a:lnTo>
                <a:lnTo>
                  <a:pt x="41914" y="87659"/>
                </a:lnTo>
                <a:lnTo>
                  <a:pt x="37743" y="79043"/>
                </a:lnTo>
                <a:lnTo>
                  <a:pt x="35624" y="74735"/>
                </a:lnTo>
                <a:lnTo>
                  <a:pt x="31453" y="66017"/>
                </a:lnTo>
                <a:lnTo>
                  <a:pt x="29333" y="61675"/>
                </a:lnTo>
                <a:lnTo>
                  <a:pt x="27248" y="57265"/>
                </a:lnTo>
                <a:lnTo>
                  <a:pt x="23042" y="48479"/>
                </a:lnTo>
                <a:lnTo>
                  <a:pt x="18871" y="39658"/>
                </a:lnTo>
                <a:lnTo>
                  <a:pt x="16752" y="35248"/>
                </a:lnTo>
                <a:lnTo>
                  <a:pt x="12581" y="26393"/>
                </a:lnTo>
                <a:lnTo>
                  <a:pt x="10461" y="21983"/>
                </a:lnTo>
                <a:lnTo>
                  <a:pt x="6290" y="13162"/>
                </a:lnTo>
                <a:lnTo>
                  <a:pt x="0" y="0"/>
                </a:lnTo>
                <a:close/>
              </a:path>
            </a:pathLst>
          </a:custGeom>
          <a:solidFill>
            <a:srgbClr val="2177A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3821" y="1660786"/>
            <a:ext cx="835025" cy="424815"/>
          </a:xfrm>
          <a:custGeom>
            <a:avLst/>
            <a:gdLst/>
            <a:ahLst/>
            <a:cxnLst/>
            <a:rect l="l" t="t" r="r" b="b"/>
            <a:pathLst>
              <a:path w="835025" h="424814">
                <a:moveTo>
                  <a:pt x="0" y="424278"/>
                </a:moveTo>
                <a:lnTo>
                  <a:pt x="0" y="0"/>
                </a:lnTo>
                <a:lnTo>
                  <a:pt x="2085" y="4376"/>
                </a:lnTo>
                <a:lnTo>
                  <a:pt x="4170" y="8752"/>
                </a:lnTo>
                <a:lnTo>
                  <a:pt x="6290" y="13162"/>
                </a:lnTo>
                <a:lnTo>
                  <a:pt x="8376" y="17572"/>
                </a:lnTo>
                <a:lnTo>
                  <a:pt x="10461" y="21983"/>
                </a:lnTo>
                <a:lnTo>
                  <a:pt x="12581" y="26393"/>
                </a:lnTo>
                <a:lnTo>
                  <a:pt x="14666" y="30803"/>
                </a:lnTo>
                <a:lnTo>
                  <a:pt x="16752" y="35248"/>
                </a:lnTo>
                <a:lnTo>
                  <a:pt x="18871" y="39658"/>
                </a:lnTo>
                <a:lnTo>
                  <a:pt x="20957" y="44068"/>
                </a:lnTo>
                <a:lnTo>
                  <a:pt x="23042" y="48479"/>
                </a:lnTo>
                <a:lnTo>
                  <a:pt x="25162" y="52889"/>
                </a:lnTo>
                <a:lnTo>
                  <a:pt x="27248" y="57265"/>
                </a:lnTo>
                <a:lnTo>
                  <a:pt x="29333" y="61675"/>
                </a:lnTo>
                <a:lnTo>
                  <a:pt x="31453" y="66017"/>
                </a:lnTo>
                <a:lnTo>
                  <a:pt x="33538" y="70393"/>
                </a:lnTo>
                <a:lnTo>
                  <a:pt x="35624" y="74735"/>
                </a:lnTo>
                <a:lnTo>
                  <a:pt x="37743" y="79043"/>
                </a:lnTo>
                <a:lnTo>
                  <a:pt x="39829" y="83351"/>
                </a:lnTo>
                <a:lnTo>
                  <a:pt x="41914" y="87659"/>
                </a:lnTo>
                <a:lnTo>
                  <a:pt x="44034" y="91898"/>
                </a:lnTo>
                <a:lnTo>
                  <a:pt x="46120" y="96171"/>
                </a:lnTo>
                <a:lnTo>
                  <a:pt x="48205" y="100377"/>
                </a:lnTo>
                <a:lnTo>
                  <a:pt x="50325" y="104582"/>
                </a:lnTo>
                <a:lnTo>
                  <a:pt x="52410" y="108753"/>
                </a:lnTo>
                <a:lnTo>
                  <a:pt x="54496" y="112890"/>
                </a:lnTo>
                <a:lnTo>
                  <a:pt x="56615" y="117026"/>
                </a:lnTo>
                <a:lnTo>
                  <a:pt x="58701" y="121129"/>
                </a:lnTo>
                <a:lnTo>
                  <a:pt x="60786" y="125197"/>
                </a:lnTo>
                <a:lnTo>
                  <a:pt x="62906" y="129232"/>
                </a:lnTo>
                <a:lnTo>
                  <a:pt x="64992" y="133232"/>
                </a:lnTo>
                <a:lnTo>
                  <a:pt x="67077" y="137198"/>
                </a:lnTo>
                <a:lnTo>
                  <a:pt x="69197" y="141163"/>
                </a:lnTo>
                <a:lnTo>
                  <a:pt x="71282" y="145061"/>
                </a:lnTo>
                <a:lnTo>
                  <a:pt x="73368" y="148958"/>
                </a:lnTo>
                <a:lnTo>
                  <a:pt x="75487" y="152822"/>
                </a:lnTo>
                <a:lnTo>
                  <a:pt x="77573" y="156617"/>
                </a:lnTo>
                <a:lnTo>
                  <a:pt x="79658" y="160411"/>
                </a:lnTo>
                <a:lnTo>
                  <a:pt x="81778" y="164172"/>
                </a:lnTo>
                <a:lnTo>
                  <a:pt x="83864" y="167899"/>
                </a:lnTo>
                <a:lnTo>
                  <a:pt x="85949" y="171557"/>
                </a:lnTo>
                <a:lnTo>
                  <a:pt x="88069" y="175215"/>
                </a:lnTo>
                <a:lnTo>
                  <a:pt x="90154" y="178839"/>
                </a:lnTo>
                <a:lnTo>
                  <a:pt x="92240" y="182429"/>
                </a:lnTo>
                <a:lnTo>
                  <a:pt x="94359" y="185950"/>
                </a:lnTo>
                <a:lnTo>
                  <a:pt x="96445" y="189472"/>
                </a:lnTo>
                <a:lnTo>
                  <a:pt x="106941" y="206463"/>
                </a:lnTo>
                <a:lnTo>
                  <a:pt x="109026" y="209745"/>
                </a:lnTo>
                <a:lnTo>
                  <a:pt x="111112" y="213027"/>
                </a:lnTo>
                <a:lnTo>
                  <a:pt x="113231" y="216241"/>
                </a:lnTo>
                <a:lnTo>
                  <a:pt x="115317" y="219421"/>
                </a:lnTo>
                <a:lnTo>
                  <a:pt x="117402" y="222566"/>
                </a:lnTo>
                <a:lnTo>
                  <a:pt x="119522" y="225677"/>
                </a:lnTo>
                <a:lnTo>
                  <a:pt x="121608" y="228754"/>
                </a:lnTo>
                <a:lnTo>
                  <a:pt x="123693" y="231797"/>
                </a:lnTo>
                <a:lnTo>
                  <a:pt x="125813" y="234771"/>
                </a:lnTo>
                <a:lnTo>
                  <a:pt x="127898" y="237746"/>
                </a:lnTo>
                <a:lnTo>
                  <a:pt x="129984" y="240686"/>
                </a:lnTo>
                <a:lnTo>
                  <a:pt x="132103" y="243558"/>
                </a:lnTo>
                <a:lnTo>
                  <a:pt x="134189" y="246429"/>
                </a:lnTo>
                <a:lnTo>
                  <a:pt x="136274" y="249233"/>
                </a:lnTo>
                <a:lnTo>
                  <a:pt x="138394" y="252036"/>
                </a:lnTo>
                <a:lnTo>
                  <a:pt x="140480" y="254771"/>
                </a:lnTo>
                <a:lnTo>
                  <a:pt x="142565" y="257507"/>
                </a:lnTo>
                <a:lnTo>
                  <a:pt x="144685" y="260173"/>
                </a:lnTo>
                <a:lnTo>
                  <a:pt x="146770" y="262840"/>
                </a:lnTo>
                <a:lnTo>
                  <a:pt x="148856" y="265438"/>
                </a:lnTo>
                <a:lnTo>
                  <a:pt x="150975" y="268002"/>
                </a:lnTo>
                <a:lnTo>
                  <a:pt x="153061" y="270566"/>
                </a:lnTo>
                <a:lnTo>
                  <a:pt x="155146" y="273062"/>
                </a:lnTo>
                <a:lnTo>
                  <a:pt x="157266" y="275524"/>
                </a:lnTo>
                <a:lnTo>
                  <a:pt x="159352" y="277985"/>
                </a:lnTo>
                <a:lnTo>
                  <a:pt x="161437" y="280379"/>
                </a:lnTo>
                <a:lnTo>
                  <a:pt x="163557" y="282772"/>
                </a:lnTo>
                <a:lnTo>
                  <a:pt x="165642" y="285097"/>
                </a:lnTo>
                <a:lnTo>
                  <a:pt x="167728" y="287421"/>
                </a:lnTo>
                <a:lnTo>
                  <a:pt x="169847" y="289678"/>
                </a:lnTo>
                <a:lnTo>
                  <a:pt x="171933" y="291934"/>
                </a:lnTo>
                <a:lnTo>
                  <a:pt x="174018" y="294156"/>
                </a:lnTo>
                <a:lnTo>
                  <a:pt x="176138" y="296345"/>
                </a:lnTo>
                <a:lnTo>
                  <a:pt x="178224" y="298498"/>
                </a:lnTo>
                <a:lnTo>
                  <a:pt x="180309" y="300618"/>
                </a:lnTo>
                <a:lnTo>
                  <a:pt x="201301" y="320174"/>
                </a:lnTo>
                <a:lnTo>
                  <a:pt x="203386" y="321986"/>
                </a:lnTo>
                <a:lnTo>
                  <a:pt x="226463" y="340037"/>
                </a:lnTo>
                <a:lnTo>
                  <a:pt x="228549" y="341542"/>
                </a:lnTo>
                <a:lnTo>
                  <a:pt x="230634" y="343012"/>
                </a:lnTo>
                <a:lnTo>
                  <a:pt x="232754" y="344448"/>
                </a:lnTo>
                <a:lnTo>
                  <a:pt x="234840" y="345884"/>
                </a:lnTo>
                <a:lnTo>
                  <a:pt x="247421" y="353918"/>
                </a:lnTo>
                <a:lnTo>
                  <a:pt x="249506" y="355217"/>
                </a:lnTo>
                <a:lnTo>
                  <a:pt x="251626" y="356448"/>
                </a:lnTo>
                <a:lnTo>
                  <a:pt x="253712" y="357679"/>
                </a:lnTo>
                <a:lnTo>
                  <a:pt x="255797" y="358875"/>
                </a:lnTo>
                <a:lnTo>
                  <a:pt x="257917" y="360072"/>
                </a:lnTo>
                <a:lnTo>
                  <a:pt x="260002" y="361234"/>
                </a:lnTo>
                <a:lnTo>
                  <a:pt x="262088" y="362397"/>
                </a:lnTo>
                <a:lnTo>
                  <a:pt x="264207" y="363525"/>
                </a:lnTo>
                <a:lnTo>
                  <a:pt x="266293" y="364619"/>
                </a:lnTo>
                <a:lnTo>
                  <a:pt x="268378" y="365713"/>
                </a:lnTo>
                <a:lnTo>
                  <a:pt x="270498" y="366773"/>
                </a:lnTo>
                <a:lnTo>
                  <a:pt x="272584" y="367832"/>
                </a:lnTo>
                <a:lnTo>
                  <a:pt x="274669" y="368892"/>
                </a:lnTo>
                <a:lnTo>
                  <a:pt x="276789" y="369884"/>
                </a:lnTo>
                <a:lnTo>
                  <a:pt x="278874" y="370909"/>
                </a:lnTo>
                <a:lnTo>
                  <a:pt x="280960" y="371901"/>
                </a:lnTo>
                <a:lnTo>
                  <a:pt x="283079" y="372858"/>
                </a:lnTo>
                <a:lnTo>
                  <a:pt x="285165" y="373815"/>
                </a:lnTo>
                <a:lnTo>
                  <a:pt x="297746" y="379183"/>
                </a:lnTo>
                <a:lnTo>
                  <a:pt x="299832" y="380038"/>
                </a:lnTo>
                <a:lnTo>
                  <a:pt x="301951" y="380858"/>
                </a:lnTo>
                <a:lnTo>
                  <a:pt x="304037" y="381679"/>
                </a:lnTo>
                <a:lnTo>
                  <a:pt x="306122" y="382465"/>
                </a:lnTo>
                <a:lnTo>
                  <a:pt x="308242" y="383251"/>
                </a:lnTo>
                <a:lnTo>
                  <a:pt x="310328" y="384038"/>
                </a:lnTo>
                <a:lnTo>
                  <a:pt x="312413" y="384790"/>
                </a:lnTo>
                <a:lnTo>
                  <a:pt x="314533" y="385542"/>
                </a:lnTo>
                <a:lnTo>
                  <a:pt x="316618" y="386260"/>
                </a:lnTo>
                <a:lnTo>
                  <a:pt x="318704" y="386978"/>
                </a:lnTo>
                <a:lnTo>
                  <a:pt x="320823" y="387696"/>
                </a:lnTo>
                <a:lnTo>
                  <a:pt x="322909" y="388380"/>
                </a:lnTo>
                <a:lnTo>
                  <a:pt x="324994" y="389063"/>
                </a:lnTo>
                <a:lnTo>
                  <a:pt x="327114" y="389713"/>
                </a:lnTo>
                <a:lnTo>
                  <a:pt x="329200" y="390397"/>
                </a:lnTo>
                <a:lnTo>
                  <a:pt x="331285" y="391046"/>
                </a:lnTo>
                <a:lnTo>
                  <a:pt x="333405" y="391662"/>
                </a:lnTo>
                <a:lnTo>
                  <a:pt x="335490" y="392277"/>
                </a:lnTo>
                <a:lnTo>
                  <a:pt x="337576" y="392893"/>
                </a:lnTo>
                <a:lnTo>
                  <a:pt x="339695" y="393508"/>
                </a:lnTo>
                <a:lnTo>
                  <a:pt x="341781" y="394089"/>
                </a:lnTo>
                <a:lnTo>
                  <a:pt x="343866" y="394670"/>
                </a:lnTo>
                <a:lnTo>
                  <a:pt x="345986" y="395217"/>
                </a:lnTo>
                <a:lnTo>
                  <a:pt x="348072" y="395799"/>
                </a:lnTo>
                <a:lnTo>
                  <a:pt x="350157" y="396346"/>
                </a:lnTo>
                <a:lnTo>
                  <a:pt x="352277" y="396893"/>
                </a:lnTo>
                <a:lnTo>
                  <a:pt x="354362" y="397405"/>
                </a:lnTo>
                <a:lnTo>
                  <a:pt x="356448" y="397918"/>
                </a:lnTo>
                <a:lnTo>
                  <a:pt x="358567" y="398431"/>
                </a:lnTo>
                <a:lnTo>
                  <a:pt x="360653" y="398944"/>
                </a:lnTo>
                <a:lnTo>
                  <a:pt x="362738" y="399423"/>
                </a:lnTo>
                <a:lnTo>
                  <a:pt x="364858" y="399901"/>
                </a:lnTo>
                <a:lnTo>
                  <a:pt x="366944" y="400380"/>
                </a:lnTo>
                <a:lnTo>
                  <a:pt x="369029" y="400824"/>
                </a:lnTo>
                <a:lnTo>
                  <a:pt x="371149" y="401303"/>
                </a:lnTo>
                <a:lnTo>
                  <a:pt x="373234" y="401747"/>
                </a:lnTo>
                <a:lnTo>
                  <a:pt x="375320" y="402192"/>
                </a:lnTo>
                <a:lnTo>
                  <a:pt x="377439" y="402602"/>
                </a:lnTo>
                <a:lnTo>
                  <a:pt x="379525" y="403047"/>
                </a:lnTo>
                <a:lnTo>
                  <a:pt x="381610" y="403457"/>
                </a:lnTo>
                <a:lnTo>
                  <a:pt x="383730" y="403867"/>
                </a:lnTo>
                <a:lnTo>
                  <a:pt x="385816" y="404243"/>
                </a:lnTo>
                <a:lnTo>
                  <a:pt x="387901" y="404653"/>
                </a:lnTo>
                <a:lnTo>
                  <a:pt x="390021" y="405029"/>
                </a:lnTo>
                <a:lnTo>
                  <a:pt x="392106" y="405406"/>
                </a:lnTo>
                <a:lnTo>
                  <a:pt x="394192" y="405782"/>
                </a:lnTo>
                <a:lnTo>
                  <a:pt x="396311" y="406158"/>
                </a:lnTo>
                <a:lnTo>
                  <a:pt x="398397" y="406500"/>
                </a:lnTo>
                <a:lnTo>
                  <a:pt x="400482" y="406841"/>
                </a:lnTo>
                <a:lnTo>
                  <a:pt x="402602" y="407183"/>
                </a:lnTo>
                <a:lnTo>
                  <a:pt x="404688" y="407525"/>
                </a:lnTo>
                <a:lnTo>
                  <a:pt x="406773" y="407867"/>
                </a:lnTo>
                <a:lnTo>
                  <a:pt x="408893" y="408175"/>
                </a:lnTo>
                <a:lnTo>
                  <a:pt x="410978" y="408517"/>
                </a:lnTo>
                <a:lnTo>
                  <a:pt x="413064" y="408824"/>
                </a:lnTo>
                <a:lnTo>
                  <a:pt x="415183" y="409132"/>
                </a:lnTo>
                <a:lnTo>
                  <a:pt x="417269" y="409406"/>
                </a:lnTo>
                <a:lnTo>
                  <a:pt x="419354" y="409713"/>
                </a:lnTo>
                <a:lnTo>
                  <a:pt x="421474" y="409987"/>
                </a:lnTo>
                <a:lnTo>
                  <a:pt x="423560" y="410294"/>
                </a:lnTo>
                <a:lnTo>
                  <a:pt x="425645" y="410568"/>
                </a:lnTo>
                <a:lnTo>
                  <a:pt x="427765" y="410841"/>
                </a:lnTo>
                <a:lnTo>
                  <a:pt x="429850" y="411115"/>
                </a:lnTo>
                <a:lnTo>
                  <a:pt x="431936" y="411354"/>
                </a:lnTo>
                <a:lnTo>
                  <a:pt x="434055" y="411628"/>
                </a:lnTo>
                <a:lnTo>
                  <a:pt x="436141" y="411867"/>
                </a:lnTo>
                <a:lnTo>
                  <a:pt x="438226" y="412141"/>
                </a:lnTo>
                <a:lnTo>
                  <a:pt x="440346" y="412380"/>
                </a:lnTo>
                <a:lnTo>
                  <a:pt x="442432" y="412619"/>
                </a:lnTo>
                <a:lnTo>
                  <a:pt x="444517" y="412824"/>
                </a:lnTo>
                <a:lnTo>
                  <a:pt x="446637" y="413064"/>
                </a:lnTo>
                <a:lnTo>
                  <a:pt x="448722" y="413303"/>
                </a:lnTo>
                <a:lnTo>
                  <a:pt x="450808" y="413508"/>
                </a:lnTo>
                <a:lnTo>
                  <a:pt x="452927" y="413713"/>
                </a:lnTo>
                <a:lnTo>
                  <a:pt x="455013" y="413953"/>
                </a:lnTo>
                <a:lnTo>
                  <a:pt x="457098" y="414158"/>
                </a:lnTo>
                <a:lnTo>
                  <a:pt x="459218" y="414363"/>
                </a:lnTo>
                <a:lnTo>
                  <a:pt x="461304" y="414568"/>
                </a:lnTo>
                <a:lnTo>
                  <a:pt x="463389" y="414739"/>
                </a:lnTo>
                <a:lnTo>
                  <a:pt x="465509" y="414944"/>
                </a:lnTo>
                <a:lnTo>
                  <a:pt x="467594" y="415115"/>
                </a:lnTo>
                <a:lnTo>
                  <a:pt x="469680" y="415320"/>
                </a:lnTo>
                <a:lnTo>
                  <a:pt x="471799" y="415491"/>
                </a:lnTo>
                <a:lnTo>
                  <a:pt x="473885" y="415662"/>
                </a:lnTo>
                <a:lnTo>
                  <a:pt x="475970" y="415833"/>
                </a:lnTo>
                <a:lnTo>
                  <a:pt x="478090" y="416004"/>
                </a:lnTo>
                <a:lnTo>
                  <a:pt x="480176" y="416175"/>
                </a:lnTo>
                <a:lnTo>
                  <a:pt x="482261" y="416346"/>
                </a:lnTo>
                <a:lnTo>
                  <a:pt x="484381" y="416517"/>
                </a:lnTo>
                <a:lnTo>
                  <a:pt x="486466" y="416654"/>
                </a:lnTo>
                <a:lnTo>
                  <a:pt x="488552" y="416824"/>
                </a:lnTo>
                <a:lnTo>
                  <a:pt x="490671" y="416961"/>
                </a:lnTo>
                <a:lnTo>
                  <a:pt x="492757" y="417132"/>
                </a:lnTo>
                <a:lnTo>
                  <a:pt x="494842" y="417269"/>
                </a:lnTo>
                <a:lnTo>
                  <a:pt x="496962" y="417406"/>
                </a:lnTo>
                <a:lnTo>
                  <a:pt x="499048" y="417542"/>
                </a:lnTo>
                <a:lnTo>
                  <a:pt x="501133" y="417679"/>
                </a:lnTo>
                <a:lnTo>
                  <a:pt x="503253" y="417816"/>
                </a:lnTo>
                <a:lnTo>
                  <a:pt x="505338" y="417953"/>
                </a:lnTo>
                <a:lnTo>
                  <a:pt x="507424" y="418089"/>
                </a:lnTo>
                <a:lnTo>
                  <a:pt x="509543" y="418192"/>
                </a:lnTo>
                <a:lnTo>
                  <a:pt x="511629" y="418329"/>
                </a:lnTo>
                <a:lnTo>
                  <a:pt x="513714" y="418466"/>
                </a:lnTo>
                <a:lnTo>
                  <a:pt x="515834" y="418568"/>
                </a:lnTo>
                <a:lnTo>
                  <a:pt x="517920" y="418705"/>
                </a:lnTo>
                <a:lnTo>
                  <a:pt x="520005" y="418807"/>
                </a:lnTo>
                <a:lnTo>
                  <a:pt x="522125" y="418910"/>
                </a:lnTo>
                <a:lnTo>
                  <a:pt x="524210" y="419013"/>
                </a:lnTo>
                <a:lnTo>
                  <a:pt x="526296" y="419149"/>
                </a:lnTo>
                <a:lnTo>
                  <a:pt x="528415" y="419252"/>
                </a:lnTo>
                <a:lnTo>
                  <a:pt x="530501" y="419354"/>
                </a:lnTo>
                <a:lnTo>
                  <a:pt x="532586" y="419457"/>
                </a:lnTo>
                <a:lnTo>
                  <a:pt x="534706" y="419560"/>
                </a:lnTo>
                <a:lnTo>
                  <a:pt x="536792" y="419628"/>
                </a:lnTo>
                <a:lnTo>
                  <a:pt x="538877" y="419730"/>
                </a:lnTo>
                <a:lnTo>
                  <a:pt x="540997" y="419833"/>
                </a:lnTo>
                <a:lnTo>
                  <a:pt x="543082" y="419936"/>
                </a:lnTo>
                <a:lnTo>
                  <a:pt x="545168" y="420004"/>
                </a:lnTo>
                <a:lnTo>
                  <a:pt x="547287" y="420107"/>
                </a:lnTo>
                <a:lnTo>
                  <a:pt x="549373" y="420175"/>
                </a:lnTo>
                <a:lnTo>
                  <a:pt x="551458" y="420277"/>
                </a:lnTo>
                <a:lnTo>
                  <a:pt x="553578" y="420346"/>
                </a:lnTo>
                <a:lnTo>
                  <a:pt x="555664" y="420448"/>
                </a:lnTo>
                <a:lnTo>
                  <a:pt x="557749" y="420517"/>
                </a:lnTo>
                <a:lnTo>
                  <a:pt x="559869" y="420585"/>
                </a:lnTo>
                <a:lnTo>
                  <a:pt x="561954" y="420654"/>
                </a:lnTo>
                <a:lnTo>
                  <a:pt x="564040" y="420756"/>
                </a:lnTo>
                <a:lnTo>
                  <a:pt x="566159" y="420825"/>
                </a:lnTo>
                <a:lnTo>
                  <a:pt x="568245" y="420893"/>
                </a:lnTo>
                <a:lnTo>
                  <a:pt x="570330" y="420961"/>
                </a:lnTo>
                <a:lnTo>
                  <a:pt x="572450" y="421030"/>
                </a:lnTo>
                <a:lnTo>
                  <a:pt x="574536" y="421098"/>
                </a:lnTo>
                <a:lnTo>
                  <a:pt x="576621" y="421166"/>
                </a:lnTo>
                <a:lnTo>
                  <a:pt x="578741" y="421235"/>
                </a:lnTo>
                <a:lnTo>
                  <a:pt x="580826" y="421303"/>
                </a:lnTo>
                <a:lnTo>
                  <a:pt x="582912" y="421337"/>
                </a:lnTo>
                <a:lnTo>
                  <a:pt x="585031" y="421406"/>
                </a:lnTo>
                <a:lnTo>
                  <a:pt x="587117" y="421474"/>
                </a:lnTo>
                <a:lnTo>
                  <a:pt x="589202" y="421542"/>
                </a:lnTo>
                <a:lnTo>
                  <a:pt x="591322" y="421577"/>
                </a:lnTo>
                <a:lnTo>
                  <a:pt x="593408" y="421645"/>
                </a:lnTo>
                <a:lnTo>
                  <a:pt x="595493" y="421713"/>
                </a:lnTo>
                <a:lnTo>
                  <a:pt x="597613" y="421748"/>
                </a:lnTo>
                <a:lnTo>
                  <a:pt x="599698" y="421816"/>
                </a:lnTo>
                <a:lnTo>
                  <a:pt x="601784" y="421850"/>
                </a:lnTo>
                <a:lnTo>
                  <a:pt x="603903" y="421919"/>
                </a:lnTo>
                <a:lnTo>
                  <a:pt x="605989" y="421953"/>
                </a:lnTo>
                <a:lnTo>
                  <a:pt x="608074" y="422021"/>
                </a:lnTo>
                <a:lnTo>
                  <a:pt x="610194" y="422055"/>
                </a:lnTo>
                <a:lnTo>
                  <a:pt x="612280" y="422089"/>
                </a:lnTo>
                <a:lnTo>
                  <a:pt x="614365" y="422158"/>
                </a:lnTo>
                <a:lnTo>
                  <a:pt x="616485" y="422192"/>
                </a:lnTo>
                <a:lnTo>
                  <a:pt x="618570" y="422226"/>
                </a:lnTo>
                <a:lnTo>
                  <a:pt x="620656" y="422295"/>
                </a:lnTo>
                <a:lnTo>
                  <a:pt x="622775" y="422329"/>
                </a:lnTo>
                <a:lnTo>
                  <a:pt x="624861" y="422363"/>
                </a:lnTo>
                <a:lnTo>
                  <a:pt x="626946" y="422397"/>
                </a:lnTo>
                <a:lnTo>
                  <a:pt x="629066" y="422431"/>
                </a:lnTo>
                <a:lnTo>
                  <a:pt x="631152" y="422466"/>
                </a:lnTo>
                <a:lnTo>
                  <a:pt x="633237" y="422534"/>
                </a:lnTo>
                <a:lnTo>
                  <a:pt x="635357" y="422568"/>
                </a:lnTo>
                <a:lnTo>
                  <a:pt x="637442" y="422602"/>
                </a:lnTo>
                <a:lnTo>
                  <a:pt x="639528" y="422636"/>
                </a:lnTo>
                <a:lnTo>
                  <a:pt x="641647" y="422671"/>
                </a:lnTo>
                <a:lnTo>
                  <a:pt x="643733" y="422705"/>
                </a:lnTo>
                <a:lnTo>
                  <a:pt x="645818" y="422739"/>
                </a:lnTo>
                <a:lnTo>
                  <a:pt x="647938" y="422773"/>
                </a:lnTo>
                <a:lnTo>
                  <a:pt x="650024" y="422807"/>
                </a:lnTo>
                <a:lnTo>
                  <a:pt x="652109" y="422842"/>
                </a:lnTo>
                <a:lnTo>
                  <a:pt x="654229" y="422842"/>
                </a:lnTo>
                <a:lnTo>
                  <a:pt x="656314" y="422876"/>
                </a:lnTo>
                <a:lnTo>
                  <a:pt x="658400" y="422910"/>
                </a:lnTo>
                <a:lnTo>
                  <a:pt x="660519" y="422944"/>
                </a:lnTo>
                <a:lnTo>
                  <a:pt x="662605" y="422978"/>
                </a:lnTo>
                <a:lnTo>
                  <a:pt x="664690" y="423013"/>
                </a:lnTo>
                <a:lnTo>
                  <a:pt x="666810" y="423013"/>
                </a:lnTo>
                <a:lnTo>
                  <a:pt x="668896" y="423047"/>
                </a:lnTo>
                <a:lnTo>
                  <a:pt x="670981" y="423081"/>
                </a:lnTo>
                <a:lnTo>
                  <a:pt x="673101" y="423115"/>
                </a:lnTo>
                <a:lnTo>
                  <a:pt x="675186" y="423115"/>
                </a:lnTo>
                <a:lnTo>
                  <a:pt x="677272" y="423149"/>
                </a:lnTo>
                <a:lnTo>
                  <a:pt x="679391" y="423184"/>
                </a:lnTo>
                <a:lnTo>
                  <a:pt x="681477" y="423218"/>
                </a:lnTo>
                <a:lnTo>
                  <a:pt x="683562" y="423218"/>
                </a:lnTo>
                <a:lnTo>
                  <a:pt x="685682" y="423252"/>
                </a:lnTo>
                <a:lnTo>
                  <a:pt x="687768" y="423252"/>
                </a:lnTo>
                <a:lnTo>
                  <a:pt x="689853" y="423286"/>
                </a:lnTo>
                <a:lnTo>
                  <a:pt x="691973" y="423320"/>
                </a:lnTo>
                <a:lnTo>
                  <a:pt x="694058" y="423320"/>
                </a:lnTo>
                <a:lnTo>
                  <a:pt x="696144" y="423354"/>
                </a:lnTo>
                <a:lnTo>
                  <a:pt x="698263" y="423389"/>
                </a:lnTo>
                <a:lnTo>
                  <a:pt x="700349" y="423389"/>
                </a:lnTo>
                <a:lnTo>
                  <a:pt x="702434" y="423423"/>
                </a:lnTo>
                <a:lnTo>
                  <a:pt x="704554" y="423423"/>
                </a:lnTo>
                <a:lnTo>
                  <a:pt x="706640" y="423457"/>
                </a:lnTo>
                <a:lnTo>
                  <a:pt x="708725" y="423457"/>
                </a:lnTo>
                <a:lnTo>
                  <a:pt x="710845" y="423491"/>
                </a:lnTo>
                <a:lnTo>
                  <a:pt x="712930" y="423491"/>
                </a:lnTo>
                <a:lnTo>
                  <a:pt x="715016" y="423525"/>
                </a:lnTo>
                <a:lnTo>
                  <a:pt x="717135" y="423525"/>
                </a:lnTo>
                <a:lnTo>
                  <a:pt x="719221" y="423560"/>
                </a:lnTo>
                <a:lnTo>
                  <a:pt x="721306" y="423560"/>
                </a:lnTo>
                <a:lnTo>
                  <a:pt x="723426" y="423594"/>
                </a:lnTo>
                <a:lnTo>
                  <a:pt x="725512" y="423594"/>
                </a:lnTo>
                <a:lnTo>
                  <a:pt x="727597" y="423594"/>
                </a:lnTo>
                <a:lnTo>
                  <a:pt x="729717" y="423628"/>
                </a:lnTo>
                <a:lnTo>
                  <a:pt x="731802" y="423628"/>
                </a:lnTo>
                <a:lnTo>
                  <a:pt x="733888" y="423662"/>
                </a:lnTo>
                <a:lnTo>
                  <a:pt x="736007" y="423662"/>
                </a:lnTo>
                <a:lnTo>
                  <a:pt x="738093" y="423662"/>
                </a:lnTo>
                <a:lnTo>
                  <a:pt x="740178" y="423696"/>
                </a:lnTo>
                <a:lnTo>
                  <a:pt x="742298" y="423696"/>
                </a:lnTo>
                <a:lnTo>
                  <a:pt x="744384" y="423731"/>
                </a:lnTo>
                <a:lnTo>
                  <a:pt x="746469" y="423731"/>
                </a:lnTo>
                <a:lnTo>
                  <a:pt x="748589" y="423731"/>
                </a:lnTo>
                <a:lnTo>
                  <a:pt x="750674" y="423765"/>
                </a:lnTo>
                <a:lnTo>
                  <a:pt x="752760" y="423765"/>
                </a:lnTo>
                <a:lnTo>
                  <a:pt x="754879" y="423765"/>
                </a:lnTo>
                <a:lnTo>
                  <a:pt x="756965" y="423799"/>
                </a:lnTo>
                <a:lnTo>
                  <a:pt x="759050" y="423799"/>
                </a:lnTo>
                <a:lnTo>
                  <a:pt x="761170" y="423799"/>
                </a:lnTo>
                <a:lnTo>
                  <a:pt x="763256" y="423799"/>
                </a:lnTo>
                <a:lnTo>
                  <a:pt x="765341" y="423833"/>
                </a:lnTo>
                <a:lnTo>
                  <a:pt x="767461" y="423833"/>
                </a:lnTo>
                <a:lnTo>
                  <a:pt x="769546" y="423833"/>
                </a:lnTo>
                <a:lnTo>
                  <a:pt x="771632" y="423867"/>
                </a:lnTo>
                <a:lnTo>
                  <a:pt x="773751" y="423867"/>
                </a:lnTo>
                <a:lnTo>
                  <a:pt x="775837" y="423867"/>
                </a:lnTo>
                <a:lnTo>
                  <a:pt x="777922" y="423867"/>
                </a:lnTo>
                <a:lnTo>
                  <a:pt x="780042" y="423901"/>
                </a:lnTo>
                <a:lnTo>
                  <a:pt x="782128" y="423901"/>
                </a:lnTo>
                <a:lnTo>
                  <a:pt x="784213" y="423901"/>
                </a:lnTo>
                <a:lnTo>
                  <a:pt x="786333" y="423901"/>
                </a:lnTo>
                <a:lnTo>
                  <a:pt x="788418" y="423936"/>
                </a:lnTo>
                <a:lnTo>
                  <a:pt x="790504" y="423936"/>
                </a:lnTo>
                <a:lnTo>
                  <a:pt x="792623" y="423936"/>
                </a:lnTo>
                <a:lnTo>
                  <a:pt x="794709" y="423936"/>
                </a:lnTo>
                <a:lnTo>
                  <a:pt x="796794" y="423936"/>
                </a:lnTo>
                <a:lnTo>
                  <a:pt x="798914" y="423970"/>
                </a:lnTo>
                <a:lnTo>
                  <a:pt x="801000" y="423970"/>
                </a:lnTo>
                <a:lnTo>
                  <a:pt x="803085" y="423970"/>
                </a:lnTo>
                <a:lnTo>
                  <a:pt x="805205" y="423970"/>
                </a:lnTo>
                <a:lnTo>
                  <a:pt x="807290" y="423970"/>
                </a:lnTo>
                <a:lnTo>
                  <a:pt x="809376" y="424004"/>
                </a:lnTo>
                <a:lnTo>
                  <a:pt x="811495" y="424004"/>
                </a:lnTo>
                <a:lnTo>
                  <a:pt x="813581" y="424004"/>
                </a:lnTo>
                <a:lnTo>
                  <a:pt x="815666" y="424004"/>
                </a:lnTo>
                <a:lnTo>
                  <a:pt x="817786" y="424004"/>
                </a:lnTo>
                <a:lnTo>
                  <a:pt x="819872" y="424038"/>
                </a:lnTo>
                <a:lnTo>
                  <a:pt x="832453" y="424038"/>
                </a:lnTo>
                <a:lnTo>
                  <a:pt x="834538" y="424072"/>
                </a:lnTo>
                <a:lnTo>
                  <a:pt x="834538" y="424278"/>
                </a:lnTo>
                <a:lnTo>
                  <a:pt x="0" y="4242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44893" y="2281186"/>
          <a:ext cx="3708396" cy="97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7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5095">
                <a:tc>
                  <a:txBody>
                    <a:bodyPr/>
                    <a:lstStyle/>
                    <a:p>
                      <a:pPr marL="78105">
                        <a:lnSpc>
                          <a:spcPts val="8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Upper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844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tail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8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0.2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0.05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0.02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8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0.01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0.005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202565">
                        <a:lnSpc>
                          <a:spcPts val="84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df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3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95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1.07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2.41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3.66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4.88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6.06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1.64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3.22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4.64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5.99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7.29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2.71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4.61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6.25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7.78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9.24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3.84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398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5.99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398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7.81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398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9.49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11.07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5.41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652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7.82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652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9.84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11.67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13.39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6.63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9.21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74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11.34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74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13.28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740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15.09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7.88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10.60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12.84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14.86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16.75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3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10.83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13.82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16.27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18.47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20.52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 gridSpan="2">
                  <a:txBody>
                    <a:bodyPr/>
                    <a:lstStyle/>
                    <a:p>
                      <a:pPr marR="68580" algn="r">
                        <a:lnSpc>
                          <a:spcPts val="83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86360" algn="r">
                        <a:lnSpc>
                          <a:spcPts val="955"/>
                        </a:lnSpc>
                      </a:pPr>
                      <a:r>
                        <a:rPr sz="800" i="1" spc="10" dirty="0">
                          <a:latin typeface="Georgia"/>
                          <a:cs typeface="Georgia"/>
                        </a:rPr>
                        <a:t>·</a:t>
                      </a:r>
                      <a:r>
                        <a:rPr sz="800" i="1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i="1" spc="10" dirty="0">
                          <a:latin typeface="Georgia"/>
                          <a:cs typeface="Georgia"/>
                        </a:rPr>
                        <a:t>·</a:t>
                      </a:r>
                      <a:r>
                        <a:rPr sz="800" i="1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i="1" spc="10" dirty="0">
                          <a:latin typeface="Georgia"/>
                          <a:cs typeface="Georgia"/>
                        </a:rPr>
                        <a:t>·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84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7.23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8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8.56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8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10.64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8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12.59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8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15.03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8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16.81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4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18.55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4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22.46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3"/>
          <p:cNvSpPr txBox="1"/>
          <p:nvPr/>
        </p:nvSpPr>
        <p:spPr>
          <a:xfrm>
            <a:off x="240411" y="426453"/>
            <a:ext cx="3994785" cy="3936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25" dirty="0">
                <a:latin typeface="Arial"/>
                <a:cs typeface="Arial"/>
              </a:rPr>
              <a:t>p-value </a:t>
            </a:r>
            <a:r>
              <a:rPr sz="1200" b="1" spc="10" dirty="0">
                <a:latin typeface="Arial"/>
                <a:cs typeface="Arial"/>
              </a:rPr>
              <a:t>= </a:t>
            </a:r>
            <a:r>
              <a:rPr lang="en-US" sz="1200" b="1" spc="10" dirty="0" smtClean="0">
                <a:latin typeface="Arial"/>
                <a:cs typeface="Arial"/>
              </a:rPr>
              <a:t>P(</a:t>
            </a:r>
            <a:r>
              <a:rPr lang="el-GR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l-GR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 </a:t>
            </a:r>
            <a:r>
              <a:rPr lang="en-US" sz="1200" b="1" i="1" spc="-20" dirty="0" smtClean="0">
                <a:solidFill>
                  <a:srgbClr val="024F84"/>
                </a:solidFill>
                <a:latin typeface="Arial"/>
                <a:cs typeface="Arial"/>
              </a:rPr>
              <a:t>≥</a:t>
            </a:r>
            <a:r>
              <a:rPr lang="el-GR" sz="1200" b="1" i="1" spc="20" dirty="0" smtClean="0">
                <a:solidFill>
                  <a:srgbClr val="024F84"/>
                </a:solidFill>
                <a:latin typeface="Times New Roman"/>
                <a:cs typeface="Times New Roman"/>
              </a:rPr>
              <a:t>χ</a:t>
            </a:r>
            <a:r>
              <a:rPr lang="el-GR" sz="1200" b="1" spc="30" baseline="31250" dirty="0" smtClean="0">
                <a:solidFill>
                  <a:srgbClr val="024F84"/>
                </a:solidFill>
                <a:latin typeface="Times New Roman"/>
                <a:cs typeface="Times New Roman"/>
              </a:rPr>
              <a:t>2</a:t>
            </a:r>
            <a:r>
              <a:rPr lang="en-US" sz="1200" b="1" i="1" spc="165" dirty="0" smtClean="0">
                <a:solidFill>
                  <a:srgbClr val="024F84"/>
                </a:solidFill>
                <a:latin typeface="Arial"/>
                <a:cs typeface="Arial"/>
              </a:rPr>
              <a:t>-</a:t>
            </a:r>
            <a:r>
              <a:rPr lang="en-US" sz="1200" b="1" i="1" spc="-15" dirty="0" smtClean="0">
                <a:solidFill>
                  <a:srgbClr val="024F84"/>
                </a:solidFill>
                <a:latin typeface="Arial"/>
                <a:cs typeface="Arial"/>
              </a:rPr>
              <a:t>statistic)</a:t>
            </a:r>
            <a:endParaRPr lang="en-US" sz="1200" b="1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200" spc="-35" dirty="0" smtClean="0">
                <a:latin typeface="Arial"/>
                <a:cs typeface="Arial"/>
              </a:rPr>
              <a:t>=</a:t>
            </a:r>
            <a:r>
              <a:rPr sz="1200" spc="-35" dirty="0" smtClean="0">
                <a:latin typeface="Arial"/>
                <a:cs typeface="Arial"/>
              </a:rPr>
              <a:t>tail </a:t>
            </a:r>
            <a:r>
              <a:rPr sz="1200" spc="-50" dirty="0">
                <a:latin typeface="Arial"/>
                <a:cs typeface="Arial"/>
              </a:rPr>
              <a:t>area </a:t>
            </a:r>
            <a:r>
              <a:rPr sz="1200" spc="-25" dirty="0">
                <a:latin typeface="Arial"/>
                <a:cs typeface="Arial"/>
              </a:rPr>
              <a:t>under </a:t>
            </a:r>
            <a:r>
              <a:rPr sz="1200" spc="-20" dirty="0">
                <a:latin typeface="Arial"/>
                <a:cs typeface="Arial"/>
              </a:rPr>
              <a:t>the chi-square </a:t>
            </a:r>
            <a:r>
              <a:rPr sz="1200" spc="-15" dirty="0">
                <a:latin typeface="Arial"/>
                <a:cs typeface="Arial"/>
              </a:rPr>
              <a:t>distribution </a:t>
            </a:r>
            <a:r>
              <a:rPr sz="1200" spc="-65" dirty="0">
                <a:latin typeface="Arial"/>
                <a:cs typeface="Arial"/>
              </a:rPr>
              <a:t>(as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usual)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639470"/>
            <a:ext cx="3803015" cy="27539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Analyses that involve </a:t>
            </a:r>
            <a:r>
              <a:rPr lang="en-US" sz="1050" spc="1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ategorical </a:t>
            </a:r>
            <a:r>
              <a:rPr lang="en-US" sz="1050" spc="1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ariable(s) with &gt;2 levels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Which analysis to use: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Categorical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data: 2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levels </a:t>
            </a:r>
            <a:r>
              <a:rPr sz="1100" i="1" spc="-1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Z, </a:t>
            </a:r>
            <a:r>
              <a:rPr sz="1100" i="1" spc="6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&gt;</a:t>
            </a:r>
            <a:r>
              <a:rPr sz="1050" spc="6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2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levels </a:t>
            </a:r>
            <a:r>
              <a:rPr sz="1100" i="1" spc="-1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→ </a:t>
            </a:r>
            <a:r>
              <a:rPr sz="1100" i="1" spc="110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200" spc="367" baseline="27777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square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l-GR" sz="90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el-GR" sz="1000" i="1" u="sng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lang="el-GR" sz="1050" u="sng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lang="en-US" sz="1050" u="sng" dirty="0" smtClean="0">
                <a:solidFill>
                  <a:srgbClr val="CCCCCC"/>
                </a:solidFill>
                <a:latin typeface="Arial"/>
                <a:cs typeface="Arial"/>
              </a:rPr>
              <a:t>Distribution Properties:</a:t>
            </a:r>
            <a:r>
              <a:rPr lang="en-US" sz="1050" dirty="0" smtClean="0">
                <a:solidFill>
                  <a:srgbClr val="CCCCCC"/>
                </a:solidFill>
                <a:latin typeface="Arial"/>
                <a:cs typeface="Arial"/>
              </a:rPr>
              <a:t> T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he </a:t>
            </a:r>
            <a:r>
              <a:rPr sz="1100" i="1" spc="110" dirty="0">
                <a:solidFill>
                  <a:srgbClr val="CCCCCC"/>
                </a:solidFill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statistic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is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always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positive and right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skewed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43865" algn="l"/>
              </a:tabLst>
            </a:pPr>
            <a:r>
              <a:rPr lang="en-US" sz="1050" u="sng" dirty="0" smtClean="0">
                <a:latin typeface="Arial"/>
                <a:cs typeface="Arial"/>
              </a:rPr>
              <a:t>Conditions for </a:t>
            </a:r>
            <a:r>
              <a:rPr lang="el-GR" sz="1050" i="1" u="sng" spc="110" dirty="0">
                <a:latin typeface="Times New Roman"/>
                <a:cs typeface="Times New Roman"/>
              </a:rPr>
              <a:t>χ</a:t>
            </a:r>
            <a:r>
              <a:rPr lang="el-GR" sz="1100" u="sng" spc="165" baseline="27777" dirty="0">
                <a:latin typeface="Times New Roman"/>
                <a:cs typeface="Times New Roman"/>
              </a:rPr>
              <a:t>2</a:t>
            </a:r>
            <a:r>
              <a:rPr lang="en-US" sz="1050" u="sng" dirty="0" smtClean="0">
                <a:latin typeface="Arial"/>
                <a:cs typeface="Arial"/>
              </a:rPr>
              <a:t> Analyses:</a:t>
            </a:r>
            <a:r>
              <a:rPr lang="en-US" sz="1050" dirty="0" smtClean="0">
                <a:latin typeface="Arial"/>
                <a:cs typeface="Arial"/>
              </a:rPr>
              <a:t> </a:t>
            </a:r>
            <a:r>
              <a:rPr sz="1050" spc="25" dirty="0" smtClean="0">
                <a:latin typeface="Arial"/>
                <a:cs typeface="Arial"/>
              </a:rPr>
              <a:t>At </a:t>
            </a:r>
            <a:r>
              <a:rPr sz="1050" spc="15" dirty="0">
                <a:latin typeface="Arial"/>
                <a:cs typeface="Arial"/>
              </a:rPr>
              <a:t>least </a:t>
            </a:r>
            <a:r>
              <a:rPr sz="1050" spc="20" dirty="0">
                <a:latin typeface="Arial"/>
                <a:cs typeface="Arial"/>
              </a:rPr>
              <a:t>5 </a:t>
            </a:r>
            <a:r>
              <a:rPr sz="1050" spc="30" dirty="0">
                <a:latin typeface="Arial"/>
                <a:cs typeface="Arial"/>
              </a:rPr>
              <a:t>expected </a:t>
            </a:r>
            <a:r>
              <a:rPr sz="1050" spc="20" dirty="0">
                <a:latin typeface="Arial"/>
                <a:cs typeface="Arial"/>
              </a:rPr>
              <a:t>successes </a:t>
            </a:r>
            <a:r>
              <a:rPr sz="1050" spc="25" dirty="0">
                <a:latin typeface="Arial"/>
                <a:cs typeface="Arial"/>
              </a:rPr>
              <a:t>for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04" baseline="27777" dirty="0">
                <a:latin typeface="Times New Roman"/>
                <a:cs typeface="Times New Roman"/>
              </a:rPr>
              <a:t> </a:t>
            </a:r>
            <a:r>
              <a:rPr sz="1050" spc="25" dirty="0">
                <a:latin typeface="Arial"/>
                <a:cs typeface="Arial"/>
              </a:rPr>
              <a:t>testing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CCCCC"/>
              </a:buClr>
              <a:buFont typeface="Arial"/>
              <a:buAutoNum type="arabicPeriod"/>
            </a:pPr>
            <a:endParaRPr sz="13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Application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DBE6"/>
                </a:solidFill>
                <a:latin typeface="Arial"/>
                <a:cs typeface="Arial"/>
              </a:rPr>
              <a:t>exercises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2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862261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358775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are the conditions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Goodness of Fit Test?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Chi-Squared Independence Test?</a:t>
            </a:r>
            <a:endParaRPr lang="en-US" sz="2000" b="1" dirty="0"/>
          </a:p>
        </p:txBody>
      </p:sp>
      <p:pic>
        <p:nvPicPr>
          <p:cNvPr id="23554" name="Picture 2" descr="Woman in White Long Sleeved Shirt Holding a Pen Writing on a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58975"/>
            <a:ext cx="1845734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04840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276" y="57416"/>
            <a:ext cx="1542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25" dirty="0"/>
              <a:t>Conditions for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27" baseline="27777" dirty="0">
                <a:latin typeface="Times New Roman"/>
                <a:cs typeface="Times New Roman"/>
              </a:rPr>
              <a:t> </a:t>
            </a:r>
            <a:r>
              <a:rPr sz="1050" spc="25" dirty="0"/>
              <a:t>testing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677" y="502399"/>
            <a:ext cx="4011929" cy="18145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b="1" i="1" u="sng" spc="-25" dirty="0" smtClean="0">
                <a:solidFill>
                  <a:srgbClr val="007784"/>
                </a:solidFill>
                <a:latin typeface="Arial"/>
                <a:cs typeface="Arial"/>
              </a:rPr>
              <a:t>Conditions for </a:t>
            </a:r>
            <a:r>
              <a:rPr lang="el-GR" sz="1200" b="1" i="1" u="sng" spc="110" dirty="0" smtClean="0">
                <a:latin typeface="Times New Roman"/>
                <a:cs typeface="Times New Roman"/>
              </a:rPr>
              <a:t>χ</a:t>
            </a:r>
            <a:r>
              <a:rPr lang="el-GR" sz="1400" b="1" u="sng" spc="165" baseline="27777" dirty="0" smtClean="0">
                <a:latin typeface="Times New Roman"/>
                <a:cs typeface="Times New Roman"/>
              </a:rPr>
              <a:t>2</a:t>
            </a:r>
            <a:r>
              <a:rPr lang="en-US" sz="1400" b="1" u="sng" spc="165" baseline="27777" dirty="0" smtClean="0">
                <a:latin typeface="Times New Roman"/>
                <a:cs typeface="Times New Roman"/>
              </a:rPr>
              <a:t> </a:t>
            </a:r>
            <a:r>
              <a:rPr lang="en-US" sz="1200" b="1" i="1" u="sng" spc="-25" dirty="0" err="1" smtClean="0">
                <a:solidFill>
                  <a:srgbClr val="007784"/>
                </a:solidFill>
                <a:latin typeface="Arial"/>
                <a:cs typeface="Arial"/>
              </a:rPr>
              <a:t>IndependenceTest</a:t>
            </a:r>
            <a:endParaRPr lang="en-US" sz="1200" b="1" i="1" u="sng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endParaRPr lang="en-US" sz="1200" i="1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25" dirty="0" smtClean="0">
                <a:solidFill>
                  <a:srgbClr val="007784"/>
                </a:solidFill>
                <a:latin typeface="Arial"/>
                <a:cs typeface="Arial"/>
              </a:rPr>
              <a:t>Independence</a:t>
            </a:r>
            <a:r>
              <a:rPr sz="1200" i="1" spc="-25" dirty="0">
                <a:solidFill>
                  <a:srgbClr val="007784"/>
                </a:solidFill>
                <a:latin typeface="Arial"/>
                <a:cs typeface="Arial"/>
              </a:rPr>
              <a:t>: </a:t>
            </a:r>
            <a:endParaRPr lang="en-US" sz="1200" i="1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u="sng" spc="-50" dirty="0" smtClean="0">
                <a:latin typeface="Arial"/>
                <a:cs typeface="Arial"/>
              </a:rPr>
              <a:t>For each population</a:t>
            </a:r>
            <a:r>
              <a:rPr lang="en-US" sz="1200" spc="-50" dirty="0" smtClean="0">
                <a:latin typeface="Arial"/>
                <a:cs typeface="Arial"/>
              </a:rPr>
              <a:t>: </a:t>
            </a:r>
            <a:r>
              <a:rPr lang="en-US" sz="1200" spc="-50" dirty="0">
                <a:latin typeface="Arial"/>
                <a:cs typeface="Arial"/>
              </a:rPr>
              <a:t>r</a:t>
            </a:r>
            <a:r>
              <a:rPr lang="en-US" sz="1200" spc="-50" dirty="0" smtClean="0">
                <a:latin typeface="Arial"/>
                <a:cs typeface="Arial"/>
              </a:rPr>
              <a:t>andom sampling/assignment</a:t>
            </a: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n</a:t>
            </a:r>
            <a:r>
              <a:rPr lang="en-US" sz="900" spc="-50" dirty="0" smtClean="0">
                <a:latin typeface="Arial"/>
                <a:cs typeface="Arial"/>
              </a:rPr>
              <a:t>1</a:t>
            </a:r>
            <a:r>
              <a:rPr lang="en-US" sz="1200" spc="-50" dirty="0" smtClean="0">
                <a:latin typeface="Arial"/>
                <a:cs typeface="Arial"/>
              </a:rPr>
              <a:t>&lt;10% of population 1, n</a:t>
            </a:r>
            <a:r>
              <a:rPr lang="en-US" sz="900" spc="-50" dirty="0" smtClean="0">
                <a:latin typeface="Arial"/>
                <a:cs typeface="Arial"/>
              </a:rPr>
              <a:t>2</a:t>
            </a:r>
            <a:r>
              <a:rPr lang="en-US" sz="1200" spc="-50" dirty="0" smtClean="0">
                <a:latin typeface="Arial"/>
                <a:cs typeface="Arial"/>
              </a:rPr>
              <a:t>&lt;10% of population 2, </a:t>
            </a: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Each case contributes to only one cell in the table.</a:t>
            </a:r>
            <a:endParaRPr sz="1200" dirty="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35" dirty="0">
                <a:solidFill>
                  <a:srgbClr val="007784"/>
                </a:solidFill>
                <a:latin typeface="Arial"/>
                <a:cs typeface="Arial"/>
              </a:rPr>
              <a:t>Sample </a:t>
            </a:r>
            <a:r>
              <a:rPr sz="1200" i="1" spc="-55" dirty="0">
                <a:solidFill>
                  <a:srgbClr val="007784"/>
                </a:solidFill>
                <a:latin typeface="Arial"/>
                <a:cs typeface="Arial"/>
              </a:rPr>
              <a:t>size </a:t>
            </a:r>
            <a:r>
              <a:rPr sz="1200" i="1" spc="60" dirty="0">
                <a:solidFill>
                  <a:srgbClr val="007784"/>
                </a:solidFill>
                <a:latin typeface="Arial"/>
                <a:cs typeface="Arial"/>
              </a:rPr>
              <a:t>/ </a:t>
            </a:r>
            <a:r>
              <a:rPr sz="1200" i="1" spc="-15" dirty="0">
                <a:solidFill>
                  <a:srgbClr val="007784"/>
                </a:solidFill>
                <a:latin typeface="Arial"/>
                <a:cs typeface="Arial"/>
              </a:rPr>
              <a:t>distribution: </a:t>
            </a:r>
            <a:endParaRPr lang="en-US" sz="1200" i="1" spc="-1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670560" lvl="1" indent="-200660">
              <a:spcBef>
                <a:spcPts val="315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40" dirty="0" smtClean="0">
                <a:latin typeface="Arial"/>
                <a:cs typeface="Arial"/>
              </a:rPr>
              <a:t>Each </a:t>
            </a:r>
            <a:r>
              <a:rPr lang="en-US" sz="1200" b="1" u="sng" spc="-40" dirty="0" smtClean="0">
                <a:solidFill>
                  <a:srgbClr val="C00000"/>
                </a:solidFill>
                <a:latin typeface="Arial"/>
                <a:cs typeface="Arial"/>
              </a:rPr>
              <a:t>expected </a:t>
            </a:r>
            <a:r>
              <a:rPr lang="en-US" sz="1200" b="1" u="sng" spc="-35" dirty="0" smtClean="0">
                <a:solidFill>
                  <a:srgbClr val="C00000"/>
                </a:solidFill>
                <a:latin typeface="Arial"/>
                <a:cs typeface="Arial"/>
              </a:rPr>
              <a:t>cell </a:t>
            </a:r>
            <a:r>
              <a:rPr sz="1200" spc="-15" dirty="0" smtClean="0">
                <a:latin typeface="Arial"/>
                <a:cs typeface="Arial"/>
              </a:rPr>
              <a:t>must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5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i="1" u="sng" spc="-20" dirty="0" smtClean="0">
                <a:solidFill>
                  <a:srgbClr val="935151"/>
                </a:solidFill>
                <a:latin typeface="Arial"/>
                <a:cs typeface="Arial"/>
              </a:rPr>
              <a:t>expected</a:t>
            </a:r>
            <a:r>
              <a:rPr sz="1200" i="1" spc="-5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cases.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181722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276" y="57416"/>
            <a:ext cx="1542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25" dirty="0"/>
              <a:t>Conditions for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27" baseline="27777" dirty="0">
                <a:latin typeface="Times New Roman"/>
                <a:cs typeface="Times New Roman"/>
              </a:rPr>
              <a:t> </a:t>
            </a:r>
            <a:r>
              <a:rPr sz="1050" spc="25" dirty="0"/>
              <a:t>testing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677" y="502399"/>
            <a:ext cx="4011929" cy="18145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b="1" i="1" u="sng" spc="-25" dirty="0" smtClean="0">
                <a:solidFill>
                  <a:srgbClr val="007784"/>
                </a:solidFill>
                <a:latin typeface="Arial"/>
                <a:cs typeface="Arial"/>
              </a:rPr>
              <a:t>Conditions for </a:t>
            </a:r>
            <a:r>
              <a:rPr lang="el-GR" sz="1200" b="1" i="1" u="sng" spc="110" dirty="0" smtClean="0">
                <a:latin typeface="Times New Roman"/>
                <a:cs typeface="Times New Roman"/>
              </a:rPr>
              <a:t>χ</a:t>
            </a:r>
            <a:r>
              <a:rPr lang="el-GR" sz="1400" b="1" u="sng" spc="165" baseline="27777" dirty="0" smtClean="0">
                <a:latin typeface="Times New Roman"/>
                <a:cs typeface="Times New Roman"/>
              </a:rPr>
              <a:t>2</a:t>
            </a:r>
            <a:r>
              <a:rPr lang="en-US" sz="1400" b="1" u="sng" spc="165" baseline="27777" dirty="0" smtClean="0">
                <a:latin typeface="Times New Roman"/>
                <a:cs typeface="Times New Roman"/>
              </a:rPr>
              <a:t> </a:t>
            </a:r>
            <a:r>
              <a:rPr lang="en-US" sz="1200" b="1" i="1" u="sng" spc="-25" dirty="0" err="1" smtClean="0">
                <a:solidFill>
                  <a:srgbClr val="007784"/>
                </a:solidFill>
                <a:latin typeface="Arial"/>
                <a:cs typeface="Arial"/>
              </a:rPr>
              <a:t>IndependenceTest</a:t>
            </a:r>
            <a:endParaRPr lang="en-US" sz="1200" b="1" i="1" u="sng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endParaRPr lang="en-US" sz="1200" i="1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25" dirty="0" smtClean="0">
                <a:solidFill>
                  <a:srgbClr val="007784"/>
                </a:solidFill>
                <a:latin typeface="Arial"/>
                <a:cs typeface="Arial"/>
              </a:rPr>
              <a:t>Independence</a:t>
            </a:r>
            <a:r>
              <a:rPr sz="1200" i="1" spc="-25" dirty="0">
                <a:solidFill>
                  <a:srgbClr val="007784"/>
                </a:solidFill>
                <a:latin typeface="Arial"/>
                <a:cs typeface="Arial"/>
              </a:rPr>
              <a:t>: </a:t>
            </a:r>
            <a:endParaRPr lang="en-US" sz="1200" i="1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u="sng" spc="-50" dirty="0" smtClean="0">
                <a:latin typeface="Arial"/>
                <a:cs typeface="Arial"/>
              </a:rPr>
              <a:t>For each population</a:t>
            </a:r>
            <a:r>
              <a:rPr lang="en-US" sz="1200" spc="-50" dirty="0" smtClean="0">
                <a:latin typeface="Arial"/>
                <a:cs typeface="Arial"/>
              </a:rPr>
              <a:t>: </a:t>
            </a:r>
            <a:r>
              <a:rPr lang="en-US" sz="1200" spc="-50" dirty="0">
                <a:latin typeface="Arial"/>
                <a:cs typeface="Arial"/>
              </a:rPr>
              <a:t>r</a:t>
            </a:r>
            <a:r>
              <a:rPr lang="en-US" sz="1200" spc="-50" dirty="0" smtClean="0">
                <a:latin typeface="Arial"/>
                <a:cs typeface="Arial"/>
              </a:rPr>
              <a:t>andom sampling/assignment</a:t>
            </a: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n</a:t>
            </a:r>
            <a:r>
              <a:rPr lang="en-US" sz="900" spc="-50" dirty="0" smtClean="0">
                <a:latin typeface="Arial"/>
                <a:cs typeface="Arial"/>
              </a:rPr>
              <a:t>1</a:t>
            </a:r>
            <a:r>
              <a:rPr lang="en-US" sz="1200" spc="-50" dirty="0" smtClean="0">
                <a:latin typeface="Arial"/>
                <a:cs typeface="Arial"/>
              </a:rPr>
              <a:t>&lt;10% of population 1, n</a:t>
            </a:r>
            <a:r>
              <a:rPr lang="en-US" sz="900" spc="-50" dirty="0" smtClean="0">
                <a:latin typeface="Arial"/>
                <a:cs typeface="Arial"/>
              </a:rPr>
              <a:t>2</a:t>
            </a:r>
            <a:r>
              <a:rPr lang="en-US" sz="1200" spc="-50" dirty="0" smtClean="0">
                <a:latin typeface="Arial"/>
                <a:cs typeface="Arial"/>
              </a:rPr>
              <a:t>&lt;10% of population 2, </a:t>
            </a: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Each case contributes to only one cell in the table.</a:t>
            </a:r>
            <a:endParaRPr sz="1200" dirty="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35" dirty="0">
                <a:solidFill>
                  <a:srgbClr val="007784"/>
                </a:solidFill>
                <a:latin typeface="Arial"/>
                <a:cs typeface="Arial"/>
              </a:rPr>
              <a:t>Sample </a:t>
            </a:r>
            <a:r>
              <a:rPr sz="1200" i="1" spc="-55" dirty="0">
                <a:solidFill>
                  <a:srgbClr val="007784"/>
                </a:solidFill>
                <a:latin typeface="Arial"/>
                <a:cs typeface="Arial"/>
              </a:rPr>
              <a:t>size </a:t>
            </a:r>
            <a:r>
              <a:rPr sz="1200" i="1" spc="60" dirty="0">
                <a:solidFill>
                  <a:srgbClr val="007784"/>
                </a:solidFill>
                <a:latin typeface="Arial"/>
                <a:cs typeface="Arial"/>
              </a:rPr>
              <a:t>/ </a:t>
            </a:r>
            <a:r>
              <a:rPr sz="1200" i="1" spc="-15" dirty="0">
                <a:solidFill>
                  <a:srgbClr val="007784"/>
                </a:solidFill>
                <a:latin typeface="Arial"/>
                <a:cs typeface="Arial"/>
              </a:rPr>
              <a:t>distribution: </a:t>
            </a:r>
            <a:endParaRPr lang="en-US" sz="1200" i="1" spc="-1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670560" lvl="1" indent="-200660">
              <a:spcBef>
                <a:spcPts val="315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40" dirty="0" smtClean="0">
                <a:latin typeface="Arial"/>
                <a:cs typeface="Arial"/>
              </a:rPr>
              <a:t>Each </a:t>
            </a:r>
            <a:r>
              <a:rPr lang="en-US" sz="1200" b="1" u="sng" spc="-40" dirty="0" smtClean="0">
                <a:solidFill>
                  <a:srgbClr val="C00000"/>
                </a:solidFill>
                <a:latin typeface="Arial"/>
                <a:cs typeface="Arial"/>
              </a:rPr>
              <a:t>expected </a:t>
            </a:r>
            <a:r>
              <a:rPr lang="en-US" sz="1200" b="1" u="sng" spc="-35" dirty="0" smtClean="0">
                <a:solidFill>
                  <a:srgbClr val="C00000"/>
                </a:solidFill>
                <a:latin typeface="Arial"/>
                <a:cs typeface="Arial"/>
              </a:rPr>
              <a:t>cell </a:t>
            </a:r>
            <a:r>
              <a:rPr sz="1200" spc="-15" dirty="0" smtClean="0">
                <a:latin typeface="Arial"/>
                <a:cs typeface="Arial"/>
              </a:rPr>
              <a:t>must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5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i="1" u="sng" spc="-20" dirty="0" smtClean="0">
                <a:solidFill>
                  <a:srgbClr val="935151"/>
                </a:solidFill>
                <a:latin typeface="Arial"/>
                <a:cs typeface="Arial"/>
              </a:rPr>
              <a:t>expected</a:t>
            </a:r>
            <a:r>
              <a:rPr sz="1200" i="1" spc="-5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cases.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1" y="2492375"/>
            <a:ext cx="4307108" cy="687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0651" y="2873375"/>
            <a:ext cx="609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0251" y="2873375"/>
            <a:ext cx="53339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8275" y="2873375"/>
            <a:ext cx="53339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4957" y="2869256"/>
            <a:ext cx="53339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4291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276" y="57416"/>
            <a:ext cx="15424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25" dirty="0"/>
              <a:t>Conditions for </a:t>
            </a:r>
            <a:r>
              <a:rPr sz="1100" i="1" spc="110" dirty="0">
                <a:latin typeface="Times New Roman"/>
                <a:cs typeface="Times New Roman"/>
              </a:rPr>
              <a:t>χ</a:t>
            </a:r>
            <a:r>
              <a:rPr sz="1200" spc="165" baseline="27777" dirty="0">
                <a:latin typeface="Times New Roman"/>
                <a:cs typeface="Times New Roman"/>
              </a:rPr>
              <a:t>2</a:t>
            </a:r>
            <a:r>
              <a:rPr sz="1200" spc="127" baseline="27777" dirty="0">
                <a:latin typeface="Times New Roman"/>
                <a:cs typeface="Times New Roman"/>
              </a:rPr>
              <a:t> </a:t>
            </a:r>
            <a:r>
              <a:rPr sz="1050" spc="25" dirty="0"/>
              <a:t>testing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677" y="502399"/>
            <a:ext cx="4011929" cy="16299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b="1" i="1" u="sng" spc="-25" dirty="0" smtClean="0">
                <a:solidFill>
                  <a:srgbClr val="007784"/>
                </a:solidFill>
                <a:latin typeface="Arial"/>
                <a:cs typeface="Arial"/>
              </a:rPr>
              <a:t>Conditions for </a:t>
            </a:r>
            <a:r>
              <a:rPr lang="el-GR" sz="1200" b="1" i="1" u="sng" spc="110" dirty="0" smtClean="0">
                <a:latin typeface="Times New Roman"/>
                <a:cs typeface="Times New Roman"/>
              </a:rPr>
              <a:t>χ</a:t>
            </a:r>
            <a:r>
              <a:rPr lang="el-GR" sz="1400" b="1" u="sng" spc="165" baseline="27777" dirty="0" smtClean="0">
                <a:latin typeface="Times New Roman"/>
                <a:cs typeface="Times New Roman"/>
              </a:rPr>
              <a:t>2</a:t>
            </a:r>
            <a:r>
              <a:rPr lang="en-US" sz="1400" b="1" u="sng" spc="165" baseline="27777" dirty="0" smtClean="0">
                <a:latin typeface="Times New Roman"/>
                <a:cs typeface="Times New Roman"/>
              </a:rPr>
              <a:t> </a:t>
            </a:r>
            <a:r>
              <a:rPr lang="en-US" sz="1200" b="1" i="1" u="sng" spc="-25" dirty="0" err="1" smtClean="0">
                <a:solidFill>
                  <a:srgbClr val="007784"/>
                </a:solidFill>
                <a:latin typeface="Arial"/>
                <a:cs typeface="Arial"/>
              </a:rPr>
              <a:t>IndependenceTest</a:t>
            </a:r>
            <a:endParaRPr lang="en-US" sz="1200" b="1" i="1" u="sng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endParaRPr lang="en-US" sz="1200" i="1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213360" marR="5080" indent="-200660">
              <a:lnSpc>
                <a:spcPct val="100000"/>
              </a:lnSpc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25" dirty="0" smtClean="0">
                <a:solidFill>
                  <a:srgbClr val="007784"/>
                </a:solidFill>
                <a:latin typeface="Arial"/>
                <a:cs typeface="Arial"/>
              </a:rPr>
              <a:t>Independence</a:t>
            </a:r>
            <a:r>
              <a:rPr sz="1200" i="1" spc="-25" dirty="0">
                <a:solidFill>
                  <a:srgbClr val="007784"/>
                </a:solidFill>
                <a:latin typeface="Arial"/>
                <a:cs typeface="Arial"/>
              </a:rPr>
              <a:t>: </a:t>
            </a:r>
            <a:endParaRPr lang="en-US" sz="1200" i="1" spc="-2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u="sng" spc="-50" dirty="0" smtClean="0">
                <a:latin typeface="Arial"/>
                <a:cs typeface="Arial"/>
              </a:rPr>
              <a:t>For each population</a:t>
            </a:r>
            <a:r>
              <a:rPr lang="en-US" sz="1200" spc="-50" dirty="0" smtClean="0">
                <a:latin typeface="Arial"/>
                <a:cs typeface="Arial"/>
              </a:rPr>
              <a:t>: </a:t>
            </a:r>
            <a:r>
              <a:rPr lang="en-US" sz="1200" spc="-50" dirty="0">
                <a:latin typeface="Arial"/>
                <a:cs typeface="Arial"/>
              </a:rPr>
              <a:t>r</a:t>
            </a:r>
            <a:r>
              <a:rPr lang="en-US" sz="1200" spc="-50" dirty="0" smtClean="0">
                <a:latin typeface="Arial"/>
                <a:cs typeface="Arial"/>
              </a:rPr>
              <a:t>andom sampling/assignment</a:t>
            </a: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n&lt;10</a:t>
            </a:r>
            <a:r>
              <a:rPr lang="en-US" sz="1200" spc="-50" dirty="0" smtClean="0">
                <a:latin typeface="Arial"/>
                <a:cs typeface="Arial"/>
              </a:rPr>
              <a:t>% of </a:t>
            </a:r>
            <a:r>
              <a:rPr lang="en-US" sz="1200" spc="-50" dirty="0" smtClean="0">
                <a:latin typeface="Arial"/>
                <a:cs typeface="Arial"/>
              </a:rPr>
              <a:t>population </a:t>
            </a:r>
            <a:endParaRPr lang="en-US" sz="1200" spc="-50" dirty="0" smtClean="0">
              <a:latin typeface="Arial"/>
              <a:cs typeface="Arial"/>
            </a:endParaRPr>
          </a:p>
          <a:p>
            <a:pPr marL="670560" marR="5080" lvl="1" indent="-200660">
              <a:spcBef>
                <a:spcPts val="90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50" dirty="0" smtClean="0">
                <a:latin typeface="Arial"/>
                <a:cs typeface="Arial"/>
              </a:rPr>
              <a:t>Each case contributes to only one cell in the table.</a:t>
            </a:r>
            <a:endParaRPr sz="1200" dirty="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sz="1200" i="1" spc="-35" dirty="0">
                <a:solidFill>
                  <a:srgbClr val="007784"/>
                </a:solidFill>
                <a:latin typeface="Arial"/>
                <a:cs typeface="Arial"/>
              </a:rPr>
              <a:t>Sample </a:t>
            </a:r>
            <a:r>
              <a:rPr sz="1200" i="1" spc="-55" dirty="0">
                <a:solidFill>
                  <a:srgbClr val="007784"/>
                </a:solidFill>
                <a:latin typeface="Arial"/>
                <a:cs typeface="Arial"/>
              </a:rPr>
              <a:t>size </a:t>
            </a:r>
            <a:r>
              <a:rPr sz="1200" i="1" spc="60" dirty="0">
                <a:solidFill>
                  <a:srgbClr val="007784"/>
                </a:solidFill>
                <a:latin typeface="Arial"/>
                <a:cs typeface="Arial"/>
              </a:rPr>
              <a:t>/ </a:t>
            </a:r>
            <a:r>
              <a:rPr sz="1200" i="1" spc="-15" dirty="0">
                <a:solidFill>
                  <a:srgbClr val="007784"/>
                </a:solidFill>
                <a:latin typeface="Arial"/>
                <a:cs typeface="Arial"/>
              </a:rPr>
              <a:t>distribution: </a:t>
            </a:r>
            <a:endParaRPr lang="en-US" sz="1200" i="1" spc="-15" dirty="0" smtClean="0">
              <a:solidFill>
                <a:srgbClr val="007784"/>
              </a:solidFill>
              <a:latin typeface="Arial"/>
              <a:cs typeface="Arial"/>
            </a:endParaRPr>
          </a:p>
          <a:p>
            <a:pPr marL="670560" lvl="1" indent="-200660">
              <a:spcBef>
                <a:spcPts val="315"/>
              </a:spcBef>
              <a:buClr>
                <a:srgbClr val="024F84"/>
              </a:buClr>
              <a:buFont typeface="Arial"/>
              <a:buAutoNum type="arabicPeriod"/>
              <a:tabLst>
                <a:tab pos="213995" algn="l"/>
              </a:tabLst>
            </a:pPr>
            <a:r>
              <a:rPr lang="en-US" sz="1200" spc="-40" dirty="0" smtClean="0">
                <a:latin typeface="Arial"/>
                <a:cs typeface="Arial"/>
              </a:rPr>
              <a:t>Each cell </a:t>
            </a:r>
            <a:r>
              <a:rPr sz="1200" spc="-15" dirty="0" smtClean="0">
                <a:latin typeface="Arial"/>
                <a:cs typeface="Arial"/>
              </a:rPr>
              <a:t>must </a:t>
            </a:r>
            <a:r>
              <a:rPr sz="1200" spc="-45" dirty="0">
                <a:latin typeface="Arial"/>
                <a:cs typeface="Arial"/>
              </a:rPr>
              <a:t>have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5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i="1" u="sng" spc="-20" dirty="0" smtClean="0">
                <a:solidFill>
                  <a:srgbClr val="935151"/>
                </a:solidFill>
                <a:latin typeface="Arial"/>
                <a:cs typeface="Arial"/>
              </a:rPr>
              <a:t>expected</a:t>
            </a:r>
            <a:r>
              <a:rPr sz="1200" i="1" spc="-5" dirty="0" smtClean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cases.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503612"/>
            <a:ext cx="2986087" cy="7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0913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64799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Determining which test to use.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1" b="31193"/>
          <a:stretch/>
        </p:blipFill>
        <p:spPr>
          <a:xfrm>
            <a:off x="1009650" y="1654175"/>
            <a:ext cx="259556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5094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1460500"/>
          </a:xfrm>
          <a:custGeom>
            <a:avLst/>
            <a:gdLst/>
            <a:ahLst/>
            <a:cxnLst/>
            <a:rect l="l" t="t" r="r" b="b"/>
            <a:pathLst>
              <a:path w="4222115" h="1460500">
                <a:moveTo>
                  <a:pt x="0" y="1460373"/>
                </a:moveTo>
                <a:lnTo>
                  <a:pt x="4222115" y="1460373"/>
                </a:lnTo>
                <a:lnTo>
                  <a:pt x="4222115" y="0"/>
                </a:lnTo>
                <a:lnTo>
                  <a:pt x="0" y="0"/>
                </a:lnTo>
                <a:lnTo>
                  <a:pt x="0" y="146037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84162"/>
            <a:ext cx="301752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1A2E3D"/>
                </a:solidFill>
              </a:rPr>
              <a:t>Suppose </a:t>
            </a:r>
            <a:r>
              <a:rPr sz="1200" spc="-50" dirty="0">
                <a:solidFill>
                  <a:srgbClr val="1A2E3D"/>
                </a:solidFill>
              </a:rPr>
              <a:t>a </a:t>
            </a:r>
            <a:r>
              <a:rPr sz="1200" spc="-25" dirty="0">
                <a:solidFill>
                  <a:srgbClr val="1A2E3D"/>
                </a:solidFill>
              </a:rPr>
              <a:t>poll asked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</a:t>
            </a:r>
            <a:r>
              <a:rPr sz="1200" spc="135" dirty="0">
                <a:solidFill>
                  <a:srgbClr val="1A2E3D"/>
                </a:solidFill>
              </a:rPr>
              <a:t> </a:t>
            </a:r>
            <a:r>
              <a:rPr sz="1200" spc="-20" dirty="0">
                <a:solidFill>
                  <a:srgbClr val="1A2E3D"/>
                </a:solidFill>
              </a:rPr>
              <a:t>questions:</a:t>
            </a:r>
            <a:endParaRPr sz="1200"/>
          </a:p>
        </p:txBody>
      </p:sp>
      <p:sp>
        <p:nvSpPr>
          <p:cNvPr id="7" name="object 7"/>
          <p:cNvSpPr txBox="1"/>
          <p:nvPr/>
        </p:nvSpPr>
        <p:spPr>
          <a:xfrm>
            <a:off x="4412488" y="3283980"/>
            <a:ext cx="137795" cy="1428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34" y="605523"/>
            <a:ext cx="4063365" cy="2446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675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identify your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socio-economic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status: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low,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middle,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high?</a:t>
            </a:r>
            <a:endParaRPr sz="1200">
              <a:latin typeface="Arial"/>
              <a:cs typeface="Arial"/>
            </a:endParaRPr>
          </a:p>
          <a:p>
            <a:pPr marL="320675" marR="64135" indent="-18224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pet did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growing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up,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select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all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that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apply: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cat,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dog,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ﬁsh,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bird, rodent,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none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-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above?</a:t>
            </a:r>
            <a:endParaRPr sz="1200">
              <a:latin typeface="Arial"/>
              <a:cs typeface="Arial"/>
            </a:endParaRPr>
          </a:p>
          <a:p>
            <a:pPr marL="23495" marR="159385">
              <a:lnSpc>
                <a:spcPct val="100000"/>
              </a:lnSpc>
              <a:spcBef>
                <a:spcPts val="305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 for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evaluating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relationship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two</a:t>
            </a:r>
            <a:r>
              <a:rPr sz="1200" spc="4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variables?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none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above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1" b="31193"/>
          <a:stretch/>
        </p:blipFill>
        <p:spPr>
          <a:xfrm>
            <a:off x="2963505" y="2495169"/>
            <a:ext cx="1586778" cy="93168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1460500"/>
          </a:xfrm>
          <a:custGeom>
            <a:avLst/>
            <a:gdLst/>
            <a:ahLst/>
            <a:cxnLst/>
            <a:rect l="l" t="t" r="r" b="b"/>
            <a:pathLst>
              <a:path w="4222115" h="1460500">
                <a:moveTo>
                  <a:pt x="0" y="1460373"/>
                </a:moveTo>
                <a:lnTo>
                  <a:pt x="4222115" y="1460373"/>
                </a:lnTo>
                <a:lnTo>
                  <a:pt x="4222115" y="0"/>
                </a:lnTo>
                <a:lnTo>
                  <a:pt x="0" y="0"/>
                </a:lnTo>
                <a:lnTo>
                  <a:pt x="0" y="146037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84162"/>
            <a:ext cx="301752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1A2E3D"/>
                </a:solidFill>
              </a:rPr>
              <a:t>Suppose </a:t>
            </a:r>
            <a:r>
              <a:rPr sz="1200" spc="-50" dirty="0">
                <a:solidFill>
                  <a:srgbClr val="1A2E3D"/>
                </a:solidFill>
              </a:rPr>
              <a:t>a </a:t>
            </a:r>
            <a:r>
              <a:rPr sz="1200" spc="-25" dirty="0">
                <a:solidFill>
                  <a:srgbClr val="1A2E3D"/>
                </a:solidFill>
              </a:rPr>
              <a:t>poll asked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</a:t>
            </a:r>
            <a:r>
              <a:rPr sz="1200" spc="135" dirty="0">
                <a:solidFill>
                  <a:srgbClr val="1A2E3D"/>
                </a:solidFill>
              </a:rPr>
              <a:t> </a:t>
            </a:r>
            <a:r>
              <a:rPr sz="1200" spc="-20" dirty="0">
                <a:solidFill>
                  <a:srgbClr val="1A2E3D"/>
                </a:solidFill>
              </a:rPr>
              <a:t>questions:</a:t>
            </a:r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229234" y="605523"/>
            <a:ext cx="4063365" cy="2446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675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identify your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socio-economic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status: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low,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middle,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high?</a:t>
            </a:r>
            <a:endParaRPr sz="1200" dirty="0">
              <a:latin typeface="Arial"/>
              <a:cs typeface="Arial"/>
            </a:endParaRPr>
          </a:p>
          <a:p>
            <a:pPr marL="320675" marR="64135" indent="-18224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pet did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growing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up, </a:t>
            </a:r>
            <a:r>
              <a:rPr sz="1200" b="1" u="sng" spc="-25" dirty="0">
                <a:solidFill>
                  <a:srgbClr val="C00000"/>
                </a:solidFill>
                <a:latin typeface="Arial"/>
                <a:cs typeface="Arial"/>
              </a:rPr>
              <a:t>select </a:t>
            </a:r>
            <a:r>
              <a:rPr sz="1200" b="1" u="sng" spc="-50" dirty="0">
                <a:solidFill>
                  <a:srgbClr val="C00000"/>
                </a:solidFill>
                <a:latin typeface="Arial"/>
                <a:cs typeface="Arial"/>
              </a:rPr>
              <a:t>all </a:t>
            </a:r>
            <a:r>
              <a:rPr sz="1200" b="1" u="sng" spc="-10" dirty="0">
                <a:solidFill>
                  <a:srgbClr val="C00000"/>
                </a:solidFill>
                <a:latin typeface="Arial"/>
                <a:cs typeface="Arial"/>
              </a:rPr>
              <a:t>that  </a:t>
            </a:r>
            <a:r>
              <a:rPr sz="1200" b="1" u="sng" spc="-20" dirty="0">
                <a:solidFill>
                  <a:srgbClr val="C00000"/>
                </a:solidFill>
                <a:latin typeface="Arial"/>
                <a:cs typeface="Arial"/>
              </a:rPr>
              <a:t>apply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cat,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dog,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ﬁsh,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bird, rodent,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none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-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above?</a:t>
            </a:r>
            <a:endParaRPr sz="1200" dirty="0">
              <a:latin typeface="Arial"/>
              <a:cs typeface="Arial"/>
            </a:endParaRPr>
          </a:p>
          <a:p>
            <a:pPr marL="23495" marR="159385">
              <a:lnSpc>
                <a:spcPct val="100000"/>
              </a:lnSpc>
              <a:spcBef>
                <a:spcPts val="305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 for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evaluating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relationship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two</a:t>
            </a:r>
            <a:r>
              <a:rPr sz="1200" spc="4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variables?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55270" indent="-234315">
              <a:lnSpc>
                <a:spcPct val="100000"/>
              </a:lnSpc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35" dirty="0">
                <a:latin typeface="Arial"/>
                <a:cs typeface="Arial"/>
              </a:rPr>
              <a:t>single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50" dirty="0">
                <a:latin typeface="Arial"/>
                <a:cs typeface="Arial"/>
              </a:rPr>
              <a:t>Z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comparing </a:t>
            </a:r>
            <a:r>
              <a:rPr sz="1200" spc="10" dirty="0">
                <a:latin typeface="Arial"/>
                <a:cs typeface="Arial"/>
              </a:rPr>
              <a:t>two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proportions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goodness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ﬁt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Arial"/>
                <a:cs typeface="Arial"/>
              </a:rPr>
              <a:t>test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independence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none </a:t>
            </a:r>
            <a:r>
              <a:rPr sz="1200" i="1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935151"/>
                </a:solidFill>
                <a:latin typeface="Arial"/>
                <a:cs typeface="Arial"/>
              </a:rPr>
              <a:t>the</a:t>
            </a:r>
            <a:r>
              <a:rPr sz="1200" i="1" spc="-10" dirty="0">
                <a:solidFill>
                  <a:srgbClr val="935151"/>
                </a:solidFill>
                <a:latin typeface="Arial"/>
                <a:cs typeface="Arial"/>
              </a:rPr>
              <a:t> above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3650" y="1864745"/>
            <a:ext cx="2124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1"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u="sng" spc="-50" dirty="0" smtClean="0">
                <a:solidFill>
                  <a:srgbClr val="C00000"/>
                </a:solidFill>
                <a:latin typeface="Arial"/>
                <a:cs typeface="Arial"/>
              </a:rPr>
              <a:t>Condition Violated</a:t>
            </a:r>
            <a:r>
              <a:rPr lang="en-US" sz="1200" spc="-50" dirty="0" smtClean="0">
                <a:solidFill>
                  <a:srgbClr val="C00000"/>
                </a:solidFill>
                <a:latin typeface="Arial"/>
                <a:cs typeface="Arial"/>
              </a:rPr>
              <a:t>: Each case MUST contribute to only one cell in the table.</a:t>
            </a:r>
            <a:endParaRPr lang="en-US"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0411" y="174434"/>
            <a:ext cx="9391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6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1460500"/>
          </a:xfrm>
          <a:custGeom>
            <a:avLst/>
            <a:gdLst/>
            <a:ahLst/>
            <a:cxnLst/>
            <a:rect l="l" t="t" r="r" b="b"/>
            <a:pathLst>
              <a:path w="4222115" h="1460500">
                <a:moveTo>
                  <a:pt x="0" y="1460373"/>
                </a:moveTo>
                <a:lnTo>
                  <a:pt x="4222115" y="1460373"/>
                </a:lnTo>
                <a:lnTo>
                  <a:pt x="4222115" y="0"/>
                </a:lnTo>
                <a:lnTo>
                  <a:pt x="0" y="0"/>
                </a:lnTo>
                <a:lnTo>
                  <a:pt x="0" y="1460373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411" y="384162"/>
            <a:ext cx="301752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1A2E3D"/>
                </a:solidFill>
              </a:rPr>
              <a:t>Suppose </a:t>
            </a:r>
            <a:r>
              <a:rPr sz="1200" spc="-50" dirty="0">
                <a:solidFill>
                  <a:srgbClr val="1A2E3D"/>
                </a:solidFill>
              </a:rPr>
              <a:t>a </a:t>
            </a:r>
            <a:r>
              <a:rPr sz="1200" spc="-25" dirty="0">
                <a:solidFill>
                  <a:srgbClr val="1A2E3D"/>
                </a:solidFill>
              </a:rPr>
              <a:t>poll asked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</a:t>
            </a:r>
            <a:r>
              <a:rPr sz="1200" spc="135" dirty="0">
                <a:solidFill>
                  <a:srgbClr val="1A2E3D"/>
                </a:solidFill>
              </a:rPr>
              <a:t> </a:t>
            </a:r>
            <a:r>
              <a:rPr sz="1200" spc="-20" dirty="0">
                <a:solidFill>
                  <a:srgbClr val="1A2E3D"/>
                </a:solidFill>
              </a:rPr>
              <a:t>questions:</a:t>
            </a:r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229234" y="605523"/>
            <a:ext cx="4063365" cy="11964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0675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How 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identify your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socio-economic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status: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low,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middle,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high?</a:t>
            </a:r>
            <a:endParaRPr sz="1200" dirty="0">
              <a:latin typeface="Arial"/>
              <a:cs typeface="Arial"/>
            </a:endParaRPr>
          </a:p>
          <a:p>
            <a:pPr marL="320675" marR="64135" indent="-18224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type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pet did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have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growing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up, </a:t>
            </a:r>
            <a:r>
              <a:rPr sz="1200" b="1" u="sng" spc="-25" dirty="0">
                <a:solidFill>
                  <a:srgbClr val="C00000"/>
                </a:solidFill>
                <a:latin typeface="Arial"/>
                <a:cs typeface="Arial"/>
              </a:rPr>
              <a:t>select </a:t>
            </a:r>
            <a:r>
              <a:rPr sz="1200" b="1" u="sng" spc="-50" dirty="0">
                <a:solidFill>
                  <a:srgbClr val="C00000"/>
                </a:solidFill>
                <a:latin typeface="Arial"/>
                <a:cs typeface="Arial"/>
              </a:rPr>
              <a:t>all </a:t>
            </a:r>
            <a:r>
              <a:rPr sz="1200" b="1" u="sng" spc="-10" dirty="0">
                <a:solidFill>
                  <a:srgbClr val="C00000"/>
                </a:solidFill>
                <a:latin typeface="Arial"/>
                <a:cs typeface="Arial"/>
              </a:rPr>
              <a:t>that  </a:t>
            </a:r>
            <a:r>
              <a:rPr sz="1200" b="1" u="sng" spc="-20" dirty="0">
                <a:solidFill>
                  <a:srgbClr val="C00000"/>
                </a:solidFill>
                <a:latin typeface="Arial"/>
                <a:cs typeface="Arial"/>
              </a:rPr>
              <a:t>apply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cat,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dog,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ﬁsh,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bird, rodent,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none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</a:t>
            </a:r>
            <a:r>
              <a:rPr sz="1200" spc="-8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above?</a:t>
            </a:r>
            <a:endParaRPr sz="1200" dirty="0">
              <a:latin typeface="Arial"/>
              <a:cs typeface="Arial"/>
            </a:endParaRPr>
          </a:p>
          <a:p>
            <a:pPr marL="23495" marR="159385">
              <a:lnSpc>
                <a:spcPct val="100000"/>
              </a:lnSpc>
              <a:spcBef>
                <a:spcPts val="305"/>
              </a:spcBef>
            </a:pP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What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most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appropriate for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evaluating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relationship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between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these 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two</a:t>
            </a:r>
            <a:r>
              <a:rPr sz="1200" spc="4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variables</a:t>
            </a:r>
            <a:r>
              <a:rPr sz="1200" spc="-4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79115" y="3015202"/>
            <a:ext cx="4791603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1"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r>
              <a:rPr lang="en-US" sz="1200" i="1" u="sng" spc="-50" dirty="0" smtClean="0">
                <a:solidFill>
                  <a:srgbClr val="C00000"/>
                </a:solidFill>
                <a:latin typeface="Arial"/>
                <a:cs typeface="Arial"/>
              </a:rPr>
              <a:t>Ex</a:t>
            </a:r>
            <a:r>
              <a:rPr lang="en-US" sz="1200" i="1" spc="-50" dirty="0" smtClean="0">
                <a:solidFill>
                  <a:srgbClr val="C00000"/>
                </a:solidFill>
                <a:latin typeface="Arial"/>
                <a:cs typeface="Arial"/>
              </a:rPr>
              <a:t>: I had dogs and cats growing up. My </a:t>
            </a:r>
            <a:r>
              <a:rPr lang="en-US" sz="1200" i="1" u="sng" spc="-50" dirty="0" smtClean="0">
                <a:solidFill>
                  <a:srgbClr val="C00000"/>
                </a:solidFill>
                <a:latin typeface="Arial"/>
                <a:cs typeface="Arial"/>
              </a:rPr>
              <a:t>case</a:t>
            </a:r>
            <a:r>
              <a:rPr lang="en-US" sz="1200" i="1" spc="-50" dirty="0" smtClean="0">
                <a:solidFill>
                  <a:srgbClr val="C00000"/>
                </a:solidFill>
                <a:latin typeface="Arial"/>
                <a:cs typeface="Arial"/>
              </a:rPr>
              <a:t> contributed twice.-&gt; CONDITIONS FOR </a:t>
            </a:r>
            <a:r>
              <a:rPr lang="el-GR" sz="1200" i="1" spc="1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χ</a:t>
            </a:r>
            <a:r>
              <a:rPr lang="el-GR" sz="1200" spc="165" baseline="31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 </a:t>
            </a:r>
            <a:r>
              <a:rPr lang="en-US" sz="1200" spc="-10" dirty="0" smtClean="0">
                <a:solidFill>
                  <a:srgbClr val="C00000"/>
                </a:solidFill>
                <a:latin typeface="Arial"/>
                <a:cs typeface="Arial"/>
              </a:rPr>
              <a:t>TEST OF INDEPENDENCE</a:t>
            </a:r>
            <a:r>
              <a:rPr lang="en-US" sz="1200" spc="-25" dirty="0" smtClean="0">
                <a:solidFill>
                  <a:srgbClr val="C00000"/>
                </a:solidFill>
                <a:latin typeface="Arial"/>
                <a:cs typeface="Arial"/>
              </a:rPr>
              <a:t> VIOLATED</a:t>
            </a:r>
            <a:endParaRPr lang="en-US" sz="12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469900" marR="5080" lvl="1">
              <a:spcBef>
                <a:spcPts val="90"/>
              </a:spcBef>
              <a:buClr>
                <a:srgbClr val="024F84"/>
              </a:buClr>
              <a:tabLst>
                <a:tab pos="213995" algn="l"/>
              </a:tabLst>
            </a:pPr>
            <a:endParaRPr lang="en-US" sz="12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958975"/>
            <a:ext cx="4095750" cy="604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2034" y="2130364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1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7598" y="2123406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1</a:t>
            </a:r>
            <a:endParaRPr lang="en-US" sz="11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endCxn id="10" idx="2"/>
          </p:cNvCxnSpPr>
          <p:nvPr/>
        </p:nvCxnSpPr>
        <p:spPr>
          <a:xfrm flipH="1" flipV="1">
            <a:off x="1426334" y="2391974"/>
            <a:ext cx="407788" cy="72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3"/>
          </p:cNvCxnSpPr>
          <p:nvPr/>
        </p:nvCxnSpPr>
        <p:spPr>
          <a:xfrm flipV="1">
            <a:off x="1931898" y="2254211"/>
            <a:ext cx="114300" cy="84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69781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1450" y="1017662"/>
                <a:ext cx="4315333" cy="231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>
                    <a:solidFill>
                      <a:schemeClr val="accent3"/>
                    </a:solidFill>
                  </a:rPr>
                  <a:t>Categorical Variable(s) </a:t>
                </a:r>
                <a:r>
                  <a:rPr lang="en-US" sz="1400" u="sng" dirty="0"/>
                  <a:t>involved have only </a:t>
                </a:r>
                <a:r>
                  <a:rPr lang="en-US" sz="1400" u="sng" dirty="0">
                    <a:solidFill>
                      <a:schemeClr val="accent3"/>
                    </a:solidFill>
                  </a:rPr>
                  <a:t>2 levels</a:t>
                </a:r>
                <a:endParaRPr lang="en-US" sz="1400" dirty="0">
                  <a:solidFill>
                    <a:schemeClr val="accent3"/>
                  </a:solidFill>
                </a:endParaRPr>
              </a:p>
              <a:p>
                <a:endParaRPr lang="en-US" sz="1400" u="sng" dirty="0" smtClean="0"/>
              </a:p>
              <a:p>
                <a:r>
                  <a:rPr lang="en-US" sz="1400" u="sng" dirty="0" smtClean="0"/>
                  <a:t>Analyses </a:t>
                </a:r>
                <a:r>
                  <a:rPr lang="en-US" sz="1400" b="1" u="sng" dirty="0" smtClean="0"/>
                  <a:t>HAVE one specified </a:t>
                </a:r>
                <a:r>
                  <a:rPr lang="en-US" sz="1400" b="1" u="sng" dirty="0" smtClean="0">
                    <a:solidFill>
                      <a:srgbClr val="C00000"/>
                    </a:solidFill>
                  </a:rPr>
                  <a:t>Population Parameter </a:t>
                </a:r>
                <a:r>
                  <a:rPr lang="en-US" sz="1400" b="1" u="sng" dirty="0" smtClean="0"/>
                  <a:t>of Interest </a:t>
                </a:r>
                <a:r>
                  <a:rPr lang="en-US" sz="1400" dirty="0" smtClean="0"/>
                  <a:t>and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We can create a </a:t>
                </a:r>
                <a:r>
                  <a:rPr lang="en-US" sz="1400" b="1" dirty="0" smtClean="0"/>
                  <a:t>confidence interval </a:t>
                </a:r>
                <a:r>
                  <a:rPr lang="en-US" sz="1400" dirty="0" smtClean="0"/>
                  <a:t>for the 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population parameter</a:t>
                </a:r>
                <a:r>
                  <a:rPr lang="en-US" sz="1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5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We can conduct a </a:t>
                </a:r>
                <a:r>
                  <a:rPr lang="en-US" sz="1400" b="1" dirty="0" smtClean="0"/>
                  <a:t>hypothesis test </a:t>
                </a:r>
                <a:r>
                  <a:rPr lang="en-US" sz="1400" dirty="0" smtClean="0"/>
                  <a:t>for the 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population parameter </a:t>
                </a:r>
                <a:r>
                  <a:rPr lang="en-US" sz="1400" dirty="0" smtClean="0"/>
                  <a:t>using: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𝐻𝑜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𝑃𝑜𝑝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𝑃𝑎𝑟𝑎𝑚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𝑛𝑢𝑙𝑙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endParaRPr lang="en-US" sz="1100" b="0" i="1" dirty="0" smtClean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𝐻𝑎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𝑃𝑜𝑝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𝑃𝑎𝑟𝑎𝑚</m:t>
                    </m:r>
                    <m:r>
                      <a:rPr lang="en-US" sz="1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≠ 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 &lt; 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 &gt;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𝑛𝑢𝑙𝑙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endParaRPr lang="en-US" sz="11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017662"/>
                <a:ext cx="4315333" cy="2316019"/>
              </a:xfrm>
              <a:prstGeom prst="rect">
                <a:avLst/>
              </a:prstGeom>
              <a:blipFill>
                <a:blip r:embed="rId2"/>
                <a:stretch>
                  <a:fillRect l="-424" t="-526" r="-141" b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405" y="363240"/>
            <a:ext cx="33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Last week… (5.1 and 5.2)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5" name="Picture 2" descr="Man and Woman Holding Check Sign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72178"/>
            <a:ext cx="937706" cy="9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018413"/>
            <a:ext cx="4222115" cy="252729"/>
          </a:xfrm>
          <a:prstGeom prst="rect">
            <a:avLst/>
          </a:prstGeom>
          <a:solidFill>
            <a:srgbClr val="007784"/>
          </a:solidFill>
        </p:spPr>
        <p:txBody>
          <a:bodyPr vert="horz" wrap="square" lIns="0" tIns="27939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19"/>
              </a:spcBef>
            </a:pP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exercise: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5.3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Chi-square</a:t>
            </a:r>
            <a:r>
              <a:rPr sz="10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tests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1271143"/>
            <a:ext cx="4222115" cy="245745"/>
          </a:xfrm>
          <a:prstGeom prst="rect">
            <a:avLst/>
          </a:prstGeom>
          <a:solidFill>
            <a:srgbClr val="D6E9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latin typeface="Arial"/>
                <a:cs typeface="Arial"/>
              </a:rPr>
              <a:t>See </a:t>
            </a:r>
            <a:r>
              <a:rPr sz="1200" spc="-20" dirty="0">
                <a:latin typeface="Arial"/>
                <a:cs typeface="Arial"/>
              </a:rPr>
              <a:t>course website for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details.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Picture 2" descr="Man and Woman Sitting in Front of Black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679063"/>
            <a:ext cx="2156852" cy="14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Summary </a:t>
            </a:r>
            <a:r>
              <a:rPr spc="30" dirty="0"/>
              <a:t>of </a:t>
            </a:r>
            <a:r>
              <a:rPr spc="20" dirty="0"/>
              <a:t>main</a:t>
            </a:r>
            <a:r>
              <a:rPr spc="-75" dirty="0"/>
              <a:t> </a:t>
            </a:r>
            <a:r>
              <a:rPr spc="15" dirty="0"/>
              <a:t>ideas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677" y="1147203"/>
            <a:ext cx="3763645" cy="6902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25" dirty="0">
                <a:latin typeface="Arial"/>
                <a:cs typeface="Arial"/>
              </a:rPr>
              <a:t>Categorical </a:t>
            </a:r>
            <a:r>
              <a:rPr sz="1200" spc="-15" dirty="0">
                <a:latin typeface="Arial"/>
                <a:cs typeface="Arial"/>
              </a:rPr>
              <a:t>data: </a:t>
            </a:r>
            <a:r>
              <a:rPr sz="1200" spc="-10" dirty="0">
                <a:latin typeface="Arial"/>
                <a:cs typeface="Arial"/>
              </a:rPr>
              <a:t>2 </a:t>
            </a:r>
            <a:r>
              <a:rPr sz="1200" spc="-45" dirty="0">
                <a:latin typeface="Arial"/>
                <a:cs typeface="Arial"/>
              </a:rPr>
              <a:t>levels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30" dirty="0">
                <a:latin typeface="Arial"/>
                <a:cs typeface="Arial"/>
              </a:rPr>
              <a:t>Z, </a:t>
            </a:r>
            <a:r>
              <a:rPr sz="1200" i="1" spc="45" dirty="0">
                <a:latin typeface="Times New Roman"/>
                <a:cs typeface="Times New Roman"/>
              </a:rPr>
              <a:t>&gt;</a:t>
            </a:r>
            <a:r>
              <a:rPr sz="1200" spc="45" dirty="0">
                <a:latin typeface="Arial"/>
                <a:cs typeface="Arial"/>
              </a:rPr>
              <a:t>2 </a:t>
            </a:r>
            <a:r>
              <a:rPr sz="1200" spc="-45" dirty="0">
                <a:latin typeface="Arial"/>
                <a:cs typeface="Arial"/>
              </a:rPr>
              <a:t>levels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</a:t>
            </a:r>
            <a:r>
              <a:rPr sz="1200" spc="217" baseline="3125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Arial"/>
                <a:cs typeface="Arial"/>
              </a:rPr>
              <a:t>square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50" dirty="0">
                <a:latin typeface="Arial"/>
                <a:cs typeface="Arial"/>
              </a:rPr>
              <a:t>The </a:t>
            </a: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Arial"/>
                <a:cs typeface="Arial"/>
              </a:rPr>
              <a:t>statistic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35" dirty="0">
                <a:latin typeface="Arial"/>
                <a:cs typeface="Arial"/>
              </a:rPr>
              <a:t>always </a:t>
            </a:r>
            <a:r>
              <a:rPr sz="1200" spc="-25" dirty="0">
                <a:latin typeface="Arial"/>
                <a:cs typeface="Arial"/>
              </a:rPr>
              <a:t>positive and </a:t>
            </a:r>
            <a:r>
              <a:rPr sz="1200" spc="-20" dirty="0">
                <a:latin typeface="Arial"/>
                <a:cs typeface="Arial"/>
              </a:rPr>
              <a:t>right</a:t>
            </a:r>
            <a:r>
              <a:rPr sz="1200" spc="2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skewed</a:t>
            </a:r>
            <a:endParaRPr sz="1200">
              <a:latin typeface="Arial"/>
              <a:cs typeface="Arial"/>
            </a:endParaRPr>
          </a:p>
          <a:p>
            <a:pPr marL="213360" indent="-20066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rabicPeriod"/>
              <a:tabLst>
                <a:tab pos="213995" algn="l"/>
              </a:tabLst>
            </a:pPr>
            <a:r>
              <a:rPr sz="1200" spc="-20" dirty="0">
                <a:latin typeface="Arial"/>
                <a:cs typeface="Arial"/>
              </a:rPr>
              <a:t>At </a:t>
            </a:r>
            <a:r>
              <a:rPr sz="1200" spc="-35" dirty="0">
                <a:latin typeface="Arial"/>
                <a:cs typeface="Arial"/>
              </a:rPr>
              <a:t>least </a:t>
            </a:r>
            <a:r>
              <a:rPr sz="1200" spc="-10" dirty="0">
                <a:latin typeface="Arial"/>
                <a:cs typeface="Arial"/>
              </a:rPr>
              <a:t>5 </a:t>
            </a:r>
            <a:r>
              <a:rPr sz="1200" spc="-15" dirty="0">
                <a:latin typeface="Arial"/>
                <a:cs typeface="Arial"/>
              </a:rPr>
              <a:t>expected </a:t>
            </a:r>
            <a:r>
              <a:rPr sz="1200" spc="-25" dirty="0">
                <a:latin typeface="Arial"/>
                <a:cs typeface="Arial"/>
              </a:rPr>
              <a:t>successes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i="1" spc="110" dirty="0">
                <a:latin typeface="Times New Roman"/>
                <a:cs typeface="Times New Roman"/>
              </a:rPr>
              <a:t>χ</a:t>
            </a:r>
            <a:r>
              <a:rPr sz="1200" spc="165" baseline="31250" dirty="0">
                <a:latin typeface="Times New Roman"/>
                <a:cs typeface="Times New Roman"/>
              </a:rPr>
              <a:t>2</a:t>
            </a:r>
            <a:r>
              <a:rPr sz="1200" spc="450" baseline="312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Arial"/>
                <a:cs typeface="Arial"/>
              </a:rPr>
              <a:t>testing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6" y="1415797"/>
            <a:ext cx="4185165" cy="1883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40410" y="892175"/>
                <a:ext cx="27638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𝑒𝑠𝑡𝑖𝑚𝑎𝑡𝑒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10" y="892175"/>
                <a:ext cx="2763834" cy="215444"/>
              </a:xfrm>
              <a:prstGeom prst="rect">
                <a:avLst/>
              </a:prstGeom>
              <a:blipFill>
                <a:blip r:embed="rId3"/>
                <a:stretch>
                  <a:fillRect l="-1762" r="-44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260831"/>
            <a:ext cx="442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Central Limit Theorem</a:t>
            </a:r>
          </a:p>
          <a:p>
            <a:r>
              <a:rPr lang="en-US" sz="1600" b="1" dirty="0" smtClean="0"/>
              <a:t>Confidence Interval for </a:t>
            </a:r>
            <a:r>
              <a:rPr lang="en-US" sz="1600" b="1" dirty="0" smtClean="0">
                <a:solidFill>
                  <a:srgbClr val="C00000"/>
                </a:solidFill>
              </a:rPr>
              <a:t>Population Parameter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0" y="326804"/>
            <a:ext cx="451147" cy="2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1064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6" y="1415797"/>
            <a:ext cx="4185165" cy="1883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46550" y="919604"/>
                <a:ext cx="2663550" cy="313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en-U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𝑆𝑡𝑎𝑡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a:rPr lang="en-US" sz="105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𝑒𝑠𝑡𝑖𝑚𝑎𝑡𝑒</m:t>
                              </m:r>
                            </m:e>
                          </m:d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5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105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50" y="919604"/>
                <a:ext cx="2663550" cy="313612"/>
              </a:xfrm>
              <a:prstGeom prst="rect">
                <a:avLst/>
              </a:prstGeom>
              <a:blipFill>
                <a:blip r:embed="rId3"/>
                <a:stretch>
                  <a:fillRect l="-915" t="-3922" r="-114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261229"/>
            <a:ext cx="442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Central Limit Theorem</a:t>
            </a:r>
          </a:p>
          <a:p>
            <a:r>
              <a:rPr lang="en-US" sz="1600" b="1" dirty="0" smtClean="0"/>
              <a:t>Hypothesis Testing for </a:t>
            </a:r>
            <a:r>
              <a:rPr lang="en-US" sz="1600" b="1" dirty="0" smtClean="0">
                <a:solidFill>
                  <a:srgbClr val="C00000"/>
                </a:solidFill>
              </a:rPr>
              <a:t>Population Parameter</a:t>
            </a:r>
            <a:endParaRPr lang="en-US" sz="1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1450" y="978874"/>
                <a:ext cx="15971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𝑝𝑜𝑝</m:t>
                      </m:r>
                      <m:r>
                        <a:rPr lang="en-US" sz="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7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𝑝𝑎𝑟𝑎𝑚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sz="7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7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7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7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7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𝑝𝑜𝑝</m:t>
                      </m:r>
                      <m:r>
                        <a:rPr lang="en-US" sz="7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7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𝑝𝑎𝑟𝑎𝑚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&lt;)</m:t>
                      </m:r>
                      <m:r>
                        <a:rPr lang="en-US" sz="7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sz="7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7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sz="7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978874"/>
                <a:ext cx="1597169" cy="215444"/>
              </a:xfrm>
              <a:prstGeom prst="rect">
                <a:avLst/>
              </a:prstGeom>
              <a:blipFill>
                <a:blip r:embed="rId4"/>
                <a:stretch>
                  <a:fillRect l="-190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326804"/>
            <a:ext cx="451147" cy="2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1522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55" y="892175"/>
            <a:ext cx="441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At </a:t>
            </a:r>
            <a:r>
              <a:rPr lang="en-US" sz="1600" b="1" u="sng" dirty="0" smtClean="0">
                <a:solidFill>
                  <a:schemeClr val="accent3"/>
                </a:solidFill>
              </a:rPr>
              <a:t>least one </a:t>
            </a:r>
            <a:r>
              <a:rPr lang="en-US" sz="1600" u="sng" dirty="0" smtClean="0"/>
              <a:t>of the </a:t>
            </a:r>
            <a:r>
              <a:rPr lang="en-US" sz="1600" b="1" u="sng" dirty="0" smtClean="0">
                <a:solidFill>
                  <a:schemeClr val="accent3"/>
                </a:solidFill>
              </a:rPr>
              <a:t>Categorical </a:t>
            </a:r>
            <a:r>
              <a:rPr lang="en-US" sz="1600" b="1" u="sng" dirty="0">
                <a:solidFill>
                  <a:schemeClr val="accent3"/>
                </a:solidFill>
              </a:rPr>
              <a:t>Variable</a:t>
            </a:r>
            <a:r>
              <a:rPr lang="en-US" sz="1600" u="sng" dirty="0">
                <a:solidFill>
                  <a:schemeClr val="accent3"/>
                </a:solidFill>
              </a:rPr>
              <a:t>(s</a:t>
            </a:r>
            <a:r>
              <a:rPr lang="en-US" sz="1600" u="sng" dirty="0"/>
              <a:t>) involved </a:t>
            </a:r>
            <a:r>
              <a:rPr lang="en-US" sz="1600" u="sng" dirty="0" smtClean="0"/>
              <a:t>has </a:t>
            </a:r>
            <a:r>
              <a:rPr lang="en-US" sz="1600" b="1" u="sng" dirty="0" smtClean="0">
                <a:solidFill>
                  <a:schemeClr val="accent3"/>
                </a:solidFill>
              </a:rPr>
              <a:t>&gt;2 </a:t>
            </a:r>
            <a:r>
              <a:rPr lang="en-US" sz="1600" b="1" u="sng" dirty="0">
                <a:solidFill>
                  <a:schemeClr val="accent3"/>
                </a:solidFill>
              </a:rPr>
              <a:t>levels</a:t>
            </a:r>
            <a:endParaRPr lang="en-US" sz="1600" b="1" dirty="0">
              <a:solidFill>
                <a:schemeClr val="accent3"/>
              </a:solidFill>
            </a:endParaRPr>
          </a:p>
          <a:p>
            <a:endParaRPr lang="en-US" sz="1600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405" y="363240"/>
            <a:ext cx="33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Today… (5.3)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Closed Brown Wooden Doors Inside Poor Lighted 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65" y="44450"/>
            <a:ext cx="158948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8295</TotalTime>
  <Words>3642</Words>
  <Application>Microsoft Office PowerPoint</Application>
  <PresentationFormat>Custom</PresentationFormat>
  <Paragraphs>487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Cambria Math</vt:lpstr>
      <vt:lpstr>Courier New</vt:lpstr>
      <vt:lpstr>DejaVu Serif</vt:lpstr>
      <vt:lpstr>Georgia</vt:lpstr>
      <vt:lpstr>Times New Roman</vt:lpstr>
      <vt:lpstr>Office Theme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Outline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Suppose the Gallup poll instead asked about</vt:lpstr>
      <vt:lpstr>Suppose the Gallup poll instead asked about</vt:lpstr>
      <vt:lpstr>Outline</vt:lpstr>
      <vt:lpstr>PowerPoint Presentation</vt:lpstr>
      <vt:lpstr>PowerPoint Presentation</vt:lpstr>
      <vt:lpstr>χ2 statistic: When dealing with counts and investigating how  far the observed counts are from the expected counts, we use  a new test statistic called the chi-square (χ2) statistic:</vt:lpstr>
      <vt:lpstr>χ2 statistic: When dealing with counts and investigating how  far the observed counts are from the expected counts, we use  a new test statistic called the chi-square (χ2) statistic:</vt:lpstr>
      <vt:lpstr>χ2 statistic: When dealing with counts and investigating how  far the observed counts are from the expected counts, we use  a new test statistic called the chi-square (χ2) statistic:</vt:lpstr>
      <vt:lpstr>PowerPoint Presentation</vt:lpstr>
      <vt:lpstr>The χ2 distribution</vt:lpstr>
      <vt:lpstr>The χ2 distribution</vt:lpstr>
      <vt:lpstr>The χ2 distribution</vt:lpstr>
      <vt:lpstr>Finding areas under the chi-square curve</vt:lpstr>
      <vt:lpstr>Finding areas under the chi-square curve</vt:lpstr>
      <vt:lpstr>▶ Using the applet: https://gallery.shinyapps.io/dist_calc/</vt:lpstr>
      <vt:lpstr>▶ Using the applet: https://gallery.shinyapps.io/dist_calc/</vt:lpstr>
      <vt:lpstr>Outline</vt:lpstr>
      <vt:lpstr>PowerPoint Presentation</vt:lpstr>
      <vt:lpstr>Conditions for χ2 testing</vt:lpstr>
      <vt:lpstr>Conditions for χ2 testing</vt:lpstr>
      <vt:lpstr>Conditions for χ2 testing</vt:lpstr>
      <vt:lpstr>PowerPoint Presentation</vt:lpstr>
      <vt:lpstr>Suppose a poll asked the following questions:</vt:lpstr>
      <vt:lpstr>Suppose a poll asked the following questions:</vt:lpstr>
      <vt:lpstr>Suppose a poll asked the following questions:</vt:lpstr>
      <vt:lpstr>PowerPoint Presentation</vt:lpstr>
      <vt:lpstr>Summary of main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Inference for categorical data - 3. Chi-square testing</dc:title>
  <dc:creator>Sta 101 - Spring 2016</dc:creator>
  <cp:lastModifiedBy>Dr Victoria Ellison, Ph.D.</cp:lastModifiedBy>
  <cp:revision>51</cp:revision>
  <cp:lastPrinted>2019-03-25T18:07:36Z</cp:lastPrinted>
  <dcterms:created xsi:type="dcterms:W3CDTF">2018-10-30T18:38:38Z</dcterms:created>
  <dcterms:modified xsi:type="dcterms:W3CDTF">2019-03-25T18:10:50Z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2016-03-27T00:00:00Z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2018-10-30T00:00:00Z</vt:filetime>
  </property>
</Properties>
</file>