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2"/>
  </p:handoutMasterIdLst>
  <p:sldIdLst>
    <p:sldId id="256" r:id="rId2"/>
    <p:sldId id="295" r:id="rId3"/>
    <p:sldId id="294" r:id="rId4"/>
    <p:sldId id="259" r:id="rId5"/>
    <p:sldId id="260" r:id="rId6"/>
    <p:sldId id="296" r:id="rId7"/>
    <p:sldId id="297" r:id="rId8"/>
    <p:sldId id="298" r:id="rId9"/>
    <p:sldId id="299" r:id="rId10"/>
    <p:sldId id="300" r:id="rId11"/>
    <p:sldId id="304" r:id="rId12"/>
    <p:sldId id="263" r:id="rId13"/>
    <p:sldId id="286" r:id="rId14"/>
    <p:sldId id="302" r:id="rId15"/>
    <p:sldId id="301" r:id="rId16"/>
    <p:sldId id="264" r:id="rId17"/>
    <p:sldId id="287" r:id="rId18"/>
    <p:sldId id="303" r:id="rId19"/>
    <p:sldId id="265" r:id="rId20"/>
    <p:sldId id="288" r:id="rId21"/>
    <p:sldId id="305" r:id="rId22"/>
    <p:sldId id="266" r:id="rId23"/>
    <p:sldId id="267" r:id="rId24"/>
    <p:sldId id="306" r:id="rId25"/>
    <p:sldId id="309" r:id="rId26"/>
    <p:sldId id="308" r:id="rId27"/>
    <p:sldId id="269" r:id="rId28"/>
    <p:sldId id="311" r:id="rId29"/>
    <p:sldId id="310" r:id="rId30"/>
    <p:sldId id="312" r:id="rId31"/>
    <p:sldId id="313" r:id="rId32"/>
    <p:sldId id="316" r:id="rId33"/>
    <p:sldId id="317" r:id="rId34"/>
    <p:sldId id="318" r:id="rId35"/>
    <p:sldId id="292" r:id="rId36"/>
    <p:sldId id="324" r:id="rId37"/>
    <p:sldId id="293" r:id="rId38"/>
    <p:sldId id="314" r:id="rId39"/>
    <p:sldId id="315" r:id="rId40"/>
    <p:sldId id="320" r:id="rId41"/>
    <p:sldId id="271" r:id="rId42"/>
    <p:sldId id="319" r:id="rId43"/>
    <p:sldId id="272" r:id="rId44"/>
    <p:sldId id="273" r:id="rId45"/>
    <p:sldId id="274" r:id="rId46"/>
    <p:sldId id="275" r:id="rId47"/>
    <p:sldId id="290" r:id="rId48"/>
    <p:sldId id="321" r:id="rId49"/>
    <p:sldId id="322" r:id="rId50"/>
    <p:sldId id="277" r:id="rId51"/>
    <p:sldId id="291" r:id="rId52"/>
    <p:sldId id="278" r:id="rId53"/>
    <p:sldId id="279" r:id="rId54"/>
    <p:sldId id="280" r:id="rId55"/>
    <p:sldId id="323" r:id="rId56"/>
    <p:sldId id="281" r:id="rId57"/>
    <p:sldId id="282" r:id="rId58"/>
    <p:sldId id="284" r:id="rId59"/>
    <p:sldId id="325" r:id="rId60"/>
    <p:sldId id="326" r:id="rId61"/>
  </p:sldIdLst>
  <p:sldSz cx="4610100" cy="346075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352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A07CC-2615-4C74-8809-F3AE30F936D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F9EA-9520-478E-87C4-46FCAA00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17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282" y="57937"/>
            <a:ext cx="4415535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5" y="57937"/>
            <a:ext cx="4415028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411" y="609841"/>
            <a:ext cx="3833495" cy="1024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27982" y="3283980"/>
            <a:ext cx="107314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F7F7F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uessthecorrelation.com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ylervigen.com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38785"/>
            <a:ext cx="4102100" cy="643255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6: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Introduction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linear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400">
              <a:latin typeface="Arial"/>
              <a:cs typeface="Arial"/>
            </a:endParaRPr>
          </a:p>
          <a:p>
            <a:pPr marL="943610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Introduction 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94244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sz="1200" spc="40" dirty="0">
                <a:latin typeface="Arial"/>
                <a:cs typeface="Arial"/>
              </a:rPr>
              <a:t>- </a:t>
            </a:r>
            <a:r>
              <a:rPr lang="en-US" sz="1200" spc="-25" dirty="0" smtClean="0">
                <a:latin typeface="Arial"/>
                <a:cs typeface="Arial"/>
              </a:rPr>
              <a:t>Spring</a:t>
            </a:r>
            <a:r>
              <a:rPr sz="1200" spc="-40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201</a:t>
            </a:r>
            <a:r>
              <a:rPr lang="en-US" sz="1200" spc="-10" dirty="0"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64716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67736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800" spc="-45" dirty="0" smtClean="0">
                <a:solidFill>
                  <a:srgbClr val="024F84"/>
                </a:solidFill>
                <a:latin typeface="Arial"/>
                <a:cs typeface="Arial"/>
              </a:rPr>
              <a:t>Dr. 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9650" y="2967737"/>
            <a:ext cx="3357880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www2.stat.duke.edu/courses/Spring19/sta101.001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026" name="Picture 2" descr="Crime Scene Do Not Cross Sign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48" y="1990196"/>
            <a:ext cx="1211643" cy="80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73" y="1425575"/>
            <a:ext cx="2207473" cy="1715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50" y="1545463"/>
            <a:ext cx="192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Correlation Coefficient (</a:t>
            </a:r>
            <a:r>
              <a:rPr lang="en-US" b="1" i="1" dirty="0" smtClean="0"/>
              <a:t>R) 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6689" y="4356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metric can we use to </a:t>
            </a:r>
            <a:r>
              <a:rPr lang="en-US" b="1" i="1" dirty="0" smtClean="0"/>
              <a:t>quantify</a:t>
            </a:r>
            <a:r>
              <a:rPr lang="en-US" b="1" dirty="0" smtClean="0"/>
              <a:t> the </a:t>
            </a:r>
            <a:r>
              <a:rPr lang="en-US" b="1" dirty="0" smtClean="0">
                <a:solidFill>
                  <a:srgbClr val="7030A0"/>
                </a:solidFill>
              </a:rPr>
              <a:t>strength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direction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of a linear relationship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8518267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73" y="1425575"/>
            <a:ext cx="2207473" cy="1715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89" y="435602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Guessing the Correlation Coefficient by Looking at a Scatter Plot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2395774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93695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Guessing </a:t>
            </a:r>
            <a:r>
              <a:rPr spc="-30" dirty="0"/>
              <a:t>the</a:t>
            </a:r>
            <a:r>
              <a:rPr spc="80" dirty="0"/>
              <a:t> </a:t>
            </a:r>
            <a:r>
              <a:rPr spc="-30" dirty="0"/>
              <a:t>correlation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643"/>
            <a:ext cx="4222115" cy="63944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25019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guess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correlation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between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per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percentage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living in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poverty?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906" y="1676681"/>
            <a:ext cx="619760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(a) </a:t>
            </a:r>
            <a:r>
              <a:rPr sz="1200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Arial"/>
                <a:cs typeface="Arial"/>
              </a:rPr>
              <a:t>-1.52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(b) </a:t>
            </a:r>
            <a:r>
              <a:rPr sz="1200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Arial"/>
                <a:cs typeface="Arial"/>
              </a:rPr>
              <a:t>-0.63</a:t>
            </a:r>
            <a:endParaRPr sz="12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0"/>
              </a:spcBef>
            </a:pPr>
            <a:r>
              <a:rPr sz="1200" spc="-6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(c) </a:t>
            </a:r>
            <a:r>
              <a:rPr sz="1200" spc="4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Arial"/>
                <a:cs typeface="Arial"/>
              </a:rPr>
              <a:t>-0.12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(d) </a:t>
            </a:r>
            <a:r>
              <a:rPr sz="1200" spc="3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5" dirty="0">
                <a:latin typeface="Arial"/>
                <a:cs typeface="Arial"/>
              </a:rPr>
              <a:t>0.02</a:t>
            </a:r>
            <a:endParaRPr sz="12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spc="-7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(e) </a:t>
            </a:r>
            <a:r>
              <a:rPr sz="1200" spc="2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5" dirty="0">
                <a:latin typeface="Arial"/>
                <a:cs typeface="Arial"/>
              </a:rPr>
              <a:t>0.84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28343"/>
            <a:ext cx="2403317" cy="191528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93695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Guessing </a:t>
            </a:r>
            <a:r>
              <a:rPr spc="-30" dirty="0"/>
              <a:t>the</a:t>
            </a:r>
            <a:r>
              <a:rPr spc="80" dirty="0"/>
              <a:t> </a:t>
            </a:r>
            <a:r>
              <a:rPr spc="-30" dirty="0"/>
              <a:t>correlation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643"/>
            <a:ext cx="4222115" cy="63944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25019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guess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correlation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between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per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percentage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living in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poverty?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906" y="1676681"/>
            <a:ext cx="619760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trike="sngStrike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(a) </a:t>
            </a:r>
            <a:r>
              <a:rPr sz="1200" strike="sngStrike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dirty="0">
                <a:latin typeface="Arial"/>
                <a:cs typeface="Arial"/>
              </a:rPr>
              <a:t>-1.52</a:t>
            </a: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(b) </a:t>
            </a:r>
            <a:r>
              <a:rPr sz="1200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Arial"/>
                <a:cs typeface="Arial"/>
              </a:rPr>
              <a:t>-0.63</a:t>
            </a:r>
          </a:p>
          <a:p>
            <a:pPr marL="20955">
              <a:lnSpc>
                <a:spcPct val="100000"/>
              </a:lnSpc>
              <a:spcBef>
                <a:spcPts val="300"/>
              </a:spcBef>
            </a:pPr>
            <a:r>
              <a:rPr sz="1200" spc="-6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(c) </a:t>
            </a:r>
            <a:r>
              <a:rPr sz="1200" spc="4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Arial"/>
                <a:cs typeface="Arial"/>
              </a:rPr>
              <a:t>-0.12</a:t>
            </a: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(d) </a:t>
            </a:r>
            <a:r>
              <a:rPr sz="1200" spc="3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5" dirty="0">
                <a:latin typeface="Arial"/>
                <a:cs typeface="Arial"/>
              </a:rPr>
              <a:t>0.02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b="1" i="1" spc="-7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(e) </a:t>
            </a:r>
            <a:r>
              <a:rPr sz="1200" b="1" i="1" spc="2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0.84</a:t>
            </a:r>
            <a:endParaRPr sz="1200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28343"/>
            <a:ext cx="2403317" cy="19152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4735" y="1861857"/>
            <a:ext cx="1243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/>
              <a:t>-1 ≤ R ≤ 1</a:t>
            </a:r>
            <a:endParaRPr lang="en-US" sz="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162267035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93695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Guessing </a:t>
            </a:r>
            <a:r>
              <a:rPr spc="-30" dirty="0"/>
              <a:t>the</a:t>
            </a:r>
            <a:r>
              <a:rPr spc="80" dirty="0"/>
              <a:t> </a:t>
            </a:r>
            <a:r>
              <a:rPr spc="-30" dirty="0"/>
              <a:t>correlation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643"/>
            <a:ext cx="4222115" cy="63944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25019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guess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correlation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between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per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percentage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living in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poverty?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906" y="1676681"/>
            <a:ext cx="619760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trike="sngStrike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(a) </a:t>
            </a:r>
            <a:r>
              <a:rPr sz="1200" strike="sngStrike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dirty="0">
                <a:latin typeface="Arial"/>
                <a:cs typeface="Arial"/>
              </a:rPr>
              <a:t>-1.52</a:t>
            </a: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trike="sngStrike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(b) </a:t>
            </a:r>
            <a:r>
              <a:rPr sz="1200" strike="sngStrike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dirty="0">
                <a:latin typeface="Arial"/>
                <a:cs typeface="Arial"/>
              </a:rPr>
              <a:t>-0.63</a:t>
            </a:r>
          </a:p>
          <a:p>
            <a:pPr marL="20955">
              <a:lnSpc>
                <a:spcPct val="100000"/>
              </a:lnSpc>
              <a:spcBef>
                <a:spcPts val="300"/>
              </a:spcBef>
            </a:pPr>
            <a:r>
              <a:rPr sz="1200" strike="sngStrike" spc="-6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(c) </a:t>
            </a:r>
            <a:r>
              <a:rPr sz="1200" strike="sngStrike" spc="4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dirty="0">
                <a:latin typeface="Arial"/>
                <a:cs typeface="Arial"/>
              </a:rPr>
              <a:t>-0.12</a:t>
            </a: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(d) </a:t>
            </a:r>
            <a:r>
              <a:rPr sz="1200" spc="3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5" dirty="0">
                <a:latin typeface="Arial"/>
                <a:cs typeface="Arial"/>
              </a:rPr>
              <a:t>0.02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b="1" i="1" spc="-7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(e) </a:t>
            </a:r>
            <a:r>
              <a:rPr sz="1200" b="1" i="1" spc="2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0.84</a:t>
            </a:r>
            <a:endParaRPr sz="1200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28343"/>
            <a:ext cx="2403317" cy="19152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4735" y="2048726"/>
            <a:ext cx="1243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00B050"/>
                </a:solidFill>
              </a:rPr>
              <a:t>Upwards Trending Relationship → </a:t>
            </a:r>
            <a:r>
              <a:rPr lang="en-US" sz="800" b="1" u="sng" dirty="0" smtClean="0">
                <a:solidFill>
                  <a:srgbClr val="00B050"/>
                </a:solidFill>
              </a:rPr>
              <a:t>Positive 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C00000"/>
              </a:solidFill>
            </a:endParaRPr>
          </a:p>
          <a:p>
            <a:endParaRPr lang="en-US" sz="800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457450" y="1676681"/>
            <a:ext cx="1447800" cy="11966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4735" y="1861857"/>
            <a:ext cx="1243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/>
              <a:t>-1 ≤ R ≤ 1</a:t>
            </a:r>
            <a:endParaRPr lang="en-US" sz="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78068780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93695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Guessing </a:t>
            </a:r>
            <a:r>
              <a:rPr spc="-30" dirty="0"/>
              <a:t>the</a:t>
            </a:r>
            <a:r>
              <a:rPr spc="80" dirty="0"/>
              <a:t> </a:t>
            </a:r>
            <a:r>
              <a:rPr spc="-30" dirty="0"/>
              <a:t>correlation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643"/>
            <a:ext cx="4222115" cy="63944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25019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guess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correlation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between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per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percentage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living in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poverty?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906" y="1676681"/>
            <a:ext cx="619760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trike="sngStrike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(a) </a:t>
            </a:r>
            <a:r>
              <a:rPr sz="1200" strike="sngStrike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dirty="0">
                <a:latin typeface="Arial"/>
                <a:cs typeface="Arial"/>
              </a:rPr>
              <a:t>-1.52</a:t>
            </a: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trike="sngStrike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(b) </a:t>
            </a:r>
            <a:r>
              <a:rPr sz="1200" strike="sngStrike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dirty="0">
                <a:latin typeface="Arial"/>
                <a:cs typeface="Arial"/>
              </a:rPr>
              <a:t>-0.63</a:t>
            </a:r>
          </a:p>
          <a:p>
            <a:pPr marL="20955">
              <a:lnSpc>
                <a:spcPct val="100000"/>
              </a:lnSpc>
              <a:spcBef>
                <a:spcPts val="300"/>
              </a:spcBef>
            </a:pPr>
            <a:r>
              <a:rPr sz="1200" strike="sngStrike" spc="-6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(c) </a:t>
            </a:r>
            <a:r>
              <a:rPr sz="1200" strike="sngStrike" spc="4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dirty="0">
                <a:latin typeface="Arial"/>
                <a:cs typeface="Arial"/>
              </a:rPr>
              <a:t>-0.12</a:t>
            </a: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trike="sngStrike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(d) </a:t>
            </a:r>
            <a:r>
              <a:rPr sz="1200" strike="sngStrike" spc="3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spc="-5" dirty="0">
                <a:latin typeface="Arial"/>
                <a:cs typeface="Arial"/>
              </a:rPr>
              <a:t>0.02</a:t>
            </a:r>
            <a:endParaRPr sz="1200" strike="sngStrike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b="1" i="1" spc="-7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(e) </a:t>
            </a:r>
            <a:r>
              <a:rPr sz="1200" b="1" i="1" spc="2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0.84</a:t>
            </a:r>
            <a:endParaRPr sz="1200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28343"/>
            <a:ext cx="2403317" cy="191528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305050" y="1654175"/>
            <a:ext cx="1295400" cy="1066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05050" y="1654175"/>
            <a:ext cx="1295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05050" y="1654175"/>
            <a:ext cx="0" cy="1066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62250" y="1880008"/>
            <a:ext cx="1219200" cy="1066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81450" y="1880008"/>
            <a:ext cx="0" cy="1066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2250" y="2946807"/>
            <a:ext cx="1219200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4735" y="2048726"/>
            <a:ext cx="1243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00B050"/>
                </a:solidFill>
              </a:rPr>
              <a:t>Upwards Trending Relationship → </a:t>
            </a:r>
            <a:r>
              <a:rPr lang="en-US" sz="800" b="1" u="sng" dirty="0" smtClean="0">
                <a:solidFill>
                  <a:srgbClr val="00B050"/>
                </a:solidFill>
              </a:rPr>
              <a:t>Positive 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C00000"/>
                </a:solidFill>
              </a:rPr>
              <a:t>About ~84% of the screen is roughly point-free, points pretty close to line </a:t>
            </a:r>
            <a:r>
              <a:rPr lang="en-US" sz="800" dirty="0">
                <a:solidFill>
                  <a:srgbClr val="C00000"/>
                </a:solidFill>
              </a:rPr>
              <a:t>→</a:t>
            </a:r>
            <a:r>
              <a:rPr lang="en-US" sz="800" dirty="0" smtClean="0">
                <a:solidFill>
                  <a:srgbClr val="C00000"/>
                </a:solidFill>
              </a:rPr>
              <a:t> </a:t>
            </a:r>
            <a:r>
              <a:rPr lang="en-US" sz="800" b="1" u="sng" dirty="0" smtClean="0">
                <a:solidFill>
                  <a:srgbClr val="C00000"/>
                </a:solidFill>
              </a:rPr>
              <a:t>|R|~0.84</a:t>
            </a:r>
            <a:endParaRPr lang="en-US" sz="800" b="1" u="sng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C00000"/>
              </a:solidFill>
            </a:endParaRPr>
          </a:p>
          <a:p>
            <a:endParaRPr lang="en-US" sz="800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457450" y="1676681"/>
            <a:ext cx="1447800" cy="11966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4735" y="1861857"/>
            <a:ext cx="1243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/>
              <a:t>-1 ≤ R ≤ 1</a:t>
            </a:r>
            <a:endParaRPr lang="en-US" sz="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647318934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93695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Guessing </a:t>
            </a:r>
            <a:r>
              <a:rPr spc="-30" dirty="0"/>
              <a:t>the</a:t>
            </a:r>
            <a:r>
              <a:rPr spc="80" dirty="0"/>
              <a:t> </a:t>
            </a:r>
            <a:r>
              <a:rPr spc="-30" dirty="0"/>
              <a:t>correlation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516"/>
            <a:ext cx="4222115" cy="45593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38608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guess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correlation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between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per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population</a:t>
            </a:r>
            <a:r>
              <a:rPr sz="1200" spc="18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size?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906" y="1493420"/>
            <a:ext cx="619760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(a) </a:t>
            </a:r>
            <a:r>
              <a:rPr sz="1200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Arial"/>
                <a:cs typeface="Arial"/>
              </a:rPr>
              <a:t>-0.97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(b) </a:t>
            </a:r>
            <a:r>
              <a:rPr sz="1200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Arial"/>
                <a:cs typeface="Arial"/>
              </a:rPr>
              <a:t>-0.61</a:t>
            </a:r>
            <a:endParaRPr sz="12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spc="-6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(c) </a:t>
            </a:r>
            <a:r>
              <a:rPr sz="1200" spc="4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Arial"/>
                <a:cs typeface="Arial"/>
              </a:rPr>
              <a:t>-0.06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(d) </a:t>
            </a:r>
            <a:r>
              <a:rPr sz="1200" spc="3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5" dirty="0">
                <a:latin typeface="Arial"/>
                <a:cs typeface="Arial"/>
              </a:rPr>
              <a:t>0.55</a:t>
            </a:r>
            <a:endParaRPr sz="12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0"/>
              </a:spcBef>
            </a:pPr>
            <a:r>
              <a:rPr sz="1200" spc="-7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(e) </a:t>
            </a:r>
            <a:r>
              <a:rPr sz="1200" spc="2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5" dirty="0">
                <a:latin typeface="Arial"/>
                <a:cs typeface="Arial"/>
              </a:rPr>
              <a:t>0.97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74327"/>
            <a:ext cx="2318001" cy="17663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93695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Guessing </a:t>
            </a:r>
            <a:r>
              <a:rPr spc="-30" dirty="0"/>
              <a:t>the</a:t>
            </a:r>
            <a:r>
              <a:rPr spc="80" dirty="0"/>
              <a:t> </a:t>
            </a:r>
            <a:r>
              <a:rPr spc="-30" dirty="0"/>
              <a:t>correlation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516"/>
            <a:ext cx="4222115" cy="45593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38608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guess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correlation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between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per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population</a:t>
            </a:r>
            <a:r>
              <a:rPr sz="1200" spc="18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size?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906" y="1493420"/>
            <a:ext cx="619760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(a) </a:t>
            </a:r>
            <a:r>
              <a:rPr sz="1200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Arial"/>
                <a:cs typeface="Arial"/>
              </a:rPr>
              <a:t>-0.97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(b) </a:t>
            </a:r>
            <a:r>
              <a:rPr sz="1200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Arial"/>
                <a:cs typeface="Arial"/>
              </a:rPr>
              <a:t>-0.61</a:t>
            </a: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b="1" i="1" spc="-6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(c) </a:t>
            </a:r>
            <a:r>
              <a:rPr sz="1200" b="1" i="1" spc="4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-0.06</a:t>
            </a: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trike="sngStrike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(d) </a:t>
            </a:r>
            <a:r>
              <a:rPr sz="1200" strike="sngStrike" spc="3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spc="-5" dirty="0">
                <a:latin typeface="Arial"/>
                <a:cs typeface="Arial"/>
              </a:rPr>
              <a:t>0.55</a:t>
            </a:r>
            <a:endParaRPr sz="1200" strike="sngStrike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0"/>
              </a:spcBef>
            </a:pPr>
            <a:r>
              <a:rPr sz="1200" strike="sngStrike" spc="-7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(e) </a:t>
            </a:r>
            <a:r>
              <a:rPr sz="1200" strike="sngStrike" spc="2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spc="-5" dirty="0">
                <a:latin typeface="Arial"/>
                <a:cs typeface="Arial"/>
              </a:rPr>
              <a:t>0.97</a:t>
            </a:r>
            <a:endParaRPr sz="1200" strike="sngStrike" dirty="0">
              <a:latin typeface="Arial"/>
              <a:cs typeface="Arial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74327"/>
            <a:ext cx="2318001" cy="1766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850" y="2087651"/>
            <a:ext cx="1311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00B050"/>
                </a:solidFill>
              </a:rPr>
              <a:t>Downwards Trending Relationship → </a:t>
            </a:r>
            <a:r>
              <a:rPr lang="en-US" sz="800" b="1" u="sng" dirty="0" err="1" smtClean="0">
                <a:solidFill>
                  <a:srgbClr val="00B050"/>
                </a:solidFill>
              </a:rPr>
              <a:t>Negtive</a:t>
            </a:r>
            <a:r>
              <a:rPr lang="en-US" sz="800" b="1" u="sng" dirty="0" smtClean="0">
                <a:solidFill>
                  <a:srgbClr val="00B050"/>
                </a:solidFill>
              </a:rPr>
              <a:t> 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C00000"/>
              </a:solidFill>
            </a:endParaRPr>
          </a:p>
          <a:p>
            <a:endParaRPr lang="en-US" sz="800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228850" y="1654175"/>
            <a:ext cx="304800" cy="11413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12539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93695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Guessing </a:t>
            </a:r>
            <a:r>
              <a:rPr spc="-30" dirty="0"/>
              <a:t>the</a:t>
            </a:r>
            <a:r>
              <a:rPr spc="80" dirty="0"/>
              <a:t> </a:t>
            </a:r>
            <a:r>
              <a:rPr spc="-30" dirty="0"/>
              <a:t>correlation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516"/>
            <a:ext cx="4222115" cy="45593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38608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guess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correlation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between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per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population</a:t>
            </a:r>
            <a:r>
              <a:rPr sz="1200" spc="18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size?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906" y="1493420"/>
            <a:ext cx="619760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trike="sngStrike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(a) </a:t>
            </a:r>
            <a:r>
              <a:rPr sz="1200" strike="sngStrike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dirty="0">
                <a:latin typeface="Arial"/>
                <a:cs typeface="Arial"/>
              </a:rPr>
              <a:t>-0.97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trike="sngStrike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(b) </a:t>
            </a:r>
            <a:r>
              <a:rPr sz="1200" strike="sngStrike" spc="5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dirty="0">
                <a:latin typeface="Arial"/>
                <a:cs typeface="Arial"/>
              </a:rPr>
              <a:t>-0.61</a:t>
            </a: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b="1" i="1" spc="-6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(c) </a:t>
            </a:r>
            <a:r>
              <a:rPr sz="1200" b="1" i="1" spc="4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-0.06</a:t>
            </a: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trike="sngStrike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(d) </a:t>
            </a:r>
            <a:r>
              <a:rPr sz="1200" strike="sngStrike" spc="3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spc="-5" dirty="0">
                <a:latin typeface="Arial"/>
                <a:cs typeface="Arial"/>
              </a:rPr>
              <a:t>0.55</a:t>
            </a:r>
            <a:endParaRPr sz="1200" strike="sngStrike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0"/>
              </a:spcBef>
            </a:pPr>
            <a:r>
              <a:rPr sz="1200" strike="sngStrike" spc="-7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(e) </a:t>
            </a:r>
            <a:r>
              <a:rPr sz="1200" strike="sngStrike" spc="2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trike="sngStrike" spc="-5" dirty="0">
                <a:latin typeface="Arial"/>
                <a:cs typeface="Arial"/>
              </a:rPr>
              <a:t>0.97</a:t>
            </a:r>
            <a:endParaRPr sz="1200" strike="sngStrike" dirty="0">
              <a:latin typeface="Arial"/>
              <a:cs typeface="Arial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74327"/>
            <a:ext cx="2318001" cy="1766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850" y="2087651"/>
            <a:ext cx="1311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00B050"/>
                </a:solidFill>
              </a:rPr>
              <a:t>Downwards Trending Relationship → </a:t>
            </a:r>
            <a:r>
              <a:rPr lang="en-US" sz="800" b="1" u="sng" dirty="0" err="1" smtClean="0">
                <a:solidFill>
                  <a:srgbClr val="00B050"/>
                </a:solidFill>
              </a:rPr>
              <a:t>Negtive</a:t>
            </a:r>
            <a:r>
              <a:rPr lang="en-US" sz="800" b="1" u="sng" dirty="0" smtClean="0">
                <a:solidFill>
                  <a:srgbClr val="00B050"/>
                </a:solidFill>
              </a:rPr>
              <a:t> 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smtClean="0">
                <a:solidFill>
                  <a:srgbClr val="7030A0"/>
                </a:solidFill>
              </a:rPr>
              <a:t>Doesn’t seem to have a </a:t>
            </a:r>
            <a:r>
              <a:rPr lang="en-US" sz="800" b="1" u="sng" dirty="0" smtClean="0">
                <a:solidFill>
                  <a:srgbClr val="7030A0"/>
                </a:solidFill>
              </a:rPr>
              <a:t>linear relationship </a:t>
            </a:r>
            <a:r>
              <a:rPr lang="en-US" sz="800" b="1" dirty="0" smtClean="0">
                <a:solidFill>
                  <a:srgbClr val="7030A0"/>
                </a:solidFill>
              </a:rPr>
              <a:t>AND</a:t>
            </a:r>
            <a:r>
              <a:rPr lang="en-US" sz="800" b="1" u="sng" dirty="0" smtClean="0">
                <a:solidFill>
                  <a:srgbClr val="7030A0"/>
                </a:solidFill>
              </a:rPr>
              <a:t> </a:t>
            </a:r>
            <a:r>
              <a:rPr lang="en-US" sz="800" dirty="0">
                <a:solidFill>
                  <a:srgbClr val="7030A0"/>
                </a:solidFill>
              </a:rPr>
              <a:t>many points are far away from the best fit-line</a:t>
            </a:r>
            <a:r>
              <a:rPr lang="en-US" sz="800" dirty="0" smtClean="0">
                <a:solidFill>
                  <a:srgbClr val="7030A0"/>
                </a:solidFill>
              </a:rPr>
              <a:t>.</a:t>
            </a:r>
            <a:r>
              <a:rPr lang="en-US" sz="800" b="1" u="sng" dirty="0">
                <a:solidFill>
                  <a:srgbClr val="7030A0"/>
                </a:solidFill>
              </a:rPr>
              <a:t> </a:t>
            </a:r>
            <a:r>
              <a:rPr lang="en-US" sz="800" dirty="0" smtClean="0">
                <a:solidFill>
                  <a:srgbClr val="7030A0"/>
                </a:solidFill>
              </a:rPr>
              <a:t>→</a:t>
            </a:r>
            <a:r>
              <a:rPr lang="en-US" sz="800" b="1" dirty="0" smtClean="0">
                <a:solidFill>
                  <a:srgbClr val="7030A0"/>
                </a:solidFill>
              </a:rPr>
              <a:t> |R| will be low!</a:t>
            </a:r>
            <a:endParaRPr lang="en-US" sz="800" dirty="0" smtClean="0">
              <a:solidFill>
                <a:srgbClr val="7030A0"/>
              </a:solidFill>
            </a:endParaRPr>
          </a:p>
          <a:p>
            <a:endParaRPr lang="en-US" sz="800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228850" y="1654175"/>
            <a:ext cx="381000" cy="1143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276325" y="1654175"/>
            <a:ext cx="27644" cy="1143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290147" y="1654175"/>
            <a:ext cx="1386503" cy="1066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66411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2429" y="57937"/>
            <a:ext cx="15798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Assessing </a:t>
            </a:r>
            <a:r>
              <a:rPr spc="-30" dirty="0"/>
              <a:t>the</a:t>
            </a:r>
            <a:r>
              <a:rPr spc="70" dirty="0"/>
              <a:t> </a:t>
            </a:r>
            <a:r>
              <a:rPr spc="-30" dirty="0"/>
              <a:t>correlation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643"/>
            <a:ext cx="4222115" cy="429259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40259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has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strongest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correlation, i.e.  correlation coefﬁcient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closest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1A2E3D"/>
                </a:solidFill>
                <a:latin typeface="Arial"/>
                <a:cs typeface="Arial"/>
              </a:rPr>
              <a:t>+1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or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2E3D"/>
                </a:solidFill>
                <a:latin typeface="Arial"/>
                <a:cs typeface="Arial"/>
              </a:rPr>
              <a:t>-1?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946" y="1915730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015" y="1942269"/>
            <a:ext cx="13144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ctr">
              <a:lnSpc>
                <a:spcPts val="330"/>
              </a:lnSpc>
              <a:spcBef>
                <a:spcPts val="100"/>
              </a:spcBef>
            </a:pPr>
            <a:r>
              <a:rPr sz="300" spc="-7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57150" algn="ctr">
              <a:lnSpc>
                <a:spcPts val="330"/>
              </a:lnSpc>
            </a:pPr>
            <a:r>
              <a:rPr sz="450" spc="-172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14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419" y="2042399"/>
            <a:ext cx="1720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6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214" y="2023753"/>
            <a:ext cx="38227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-75" baseline="9259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450" spc="-75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75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75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12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8522" y="1990376"/>
            <a:ext cx="26225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450" spc="-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8981" y="1935930"/>
            <a:ext cx="8191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27777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071" y="1913430"/>
            <a:ext cx="9144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9187" y="1801491"/>
            <a:ext cx="111760" cy="113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ts val="345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45"/>
              </a:lnSpc>
            </a:pPr>
            <a:r>
              <a:rPr sz="450" spc="7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9358" y="1781229"/>
            <a:ext cx="8191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9372" y="1674014"/>
            <a:ext cx="132080" cy="15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>
              <a:lnSpc>
                <a:spcPts val="285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59690">
              <a:lnSpc>
                <a:spcPts val="21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40005">
              <a:lnSpc>
                <a:spcPts val="22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295"/>
              </a:lnSpc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9646" y="1567109"/>
            <a:ext cx="61594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lnSpc>
                <a:spcPts val="31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1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9742" y="1449825"/>
            <a:ext cx="91440" cy="15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ts val="32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19685">
              <a:lnSpc>
                <a:spcPts val="32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9845" y="1410295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9838" y="1378472"/>
            <a:ext cx="8191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-52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4494" y="2118910"/>
            <a:ext cx="13970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Arial"/>
                <a:cs typeface="Arial"/>
              </a:rPr>
              <a:t>(a)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3140" y="1388997"/>
            <a:ext cx="1082675" cy="739775"/>
          </a:xfrm>
          <a:custGeom>
            <a:avLst/>
            <a:gdLst/>
            <a:ahLst/>
            <a:cxnLst/>
            <a:rect l="l" t="t" r="r" b="b"/>
            <a:pathLst>
              <a:path w="1082675" h="739775">
                <a:moveTo>
                  <a:pt x="0" y="739319"/>
                </a:moveTo>
                <a:lnTo>
                  <a:pt x="1082097" y="739319"/>
                </a:lnTo>
                <a:lnTo>
                  <a:pt x="1082097" y="0"/>
                </a:lnTo>
                <a:lnTo>
                  <a:pt x="0" y="0"/>
                </a:lnTo>
                <a:lnTo>
                  <a:pt x="0" y="739319"/>
                </a:lnTo>
              </a:path>
            </a:pathLst>
          </a:custGeom>
          <a:ln w="4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38667" y="2062972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18783" y="2015114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58681" y="1953457"/>
            <a:ext cx="16192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-1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15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15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28660" y="1994852"/>
            <a:ext cx="2419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-52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3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3703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37037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8687" y="1909328"/>
            <a:ext cx="302260" cy="80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215"/>
              </a:lnSpc>
              <a:spcBef>
                <a:spcPts val="100"/>
              </a:spcBef>
            </a:pPr>
            <a:r>
              <a:rPr sz="450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-44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44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44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44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22" baseline="-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6985" algn="ctr">
              <a:lnSpc>
                <a:spcPts val="215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6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39051" y="1844874"/>
            <a:ext cx="19177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78948" y="1830455"/>
            <a:ext cx="3117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-30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30" baseline="46296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2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2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27777">
              <a:latin typeface="Wingdings"/>
              <a:cs typeface="Wingding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29236" y="1778556"/>
            <a:ext cx="25209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104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27777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29428" y="1716092"/>
            <a:ext cx="212090" cy="10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ts val="32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4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20"/>
              </a:lnSpc>
            </a:pP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450" spc="6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79524" y="1697819"/>
            <a:ext cx="19177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52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59832" y="1763018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49825" y="1574443"/>
            <a:ext cx="10160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9633" y="1650147"/>
            <a:ext cx="26225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79716" y="1629822"/>
            <a:ext cx="30226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300" spc="-3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3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60408" y="1430681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0113" y="1470584"/>
            <a:ext cx="22161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-2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3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30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-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18518">
              <a:latin typeface="Wingdings"/>
              <a:cs typeface="Wingding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40010" y="1530376"/>
            <a:ext cx="292100" cy="7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00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-52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5555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5555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-67" baseline="46296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4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6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6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  <a:p>
            <a:pPr marL="9525">
              <a:lnSpc>
                <a:spcPts val="200"/>
              </a:lnSpc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00305" y="1565431"/>
            <a:ext cx="14160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10504" y="1378472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55139" y="2118910"/>
            <a:ext cx="13970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Arial"/>
                <a:cs typeface="Arial"/>
              </a:rPr>
              <a:t>(b)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883785" y="1388997"/>
            <a:ext cx="1082675" cy="739775"/>
          </a:xfrm>
          <a:custGeom>
            <a:avLst/>
            <a:gdLst/>
            <a:ahLst/>
            <a:cxnLst/>
            <a:rect l="l" t="t" r="r" b="b"/>
            <a:pathLst>
              <a:path w="1082675" h="739775">
                <a:moveTo>
                  <a:pt x="0" y="739319"/>
                </a:moveTo>
                <a:lnTo>
                  <a:pt x="1082097" y="739319"/>
                </a:lnTo>
                <a:lnTo>
                  <a:pt x="1082097" y="0"/>
                </a:lnTo>
                <a:lnTo>
                  <a:pt x="0" y="0"/>
                </a:lnTo>
                <a:lnTo>
                  <a:pt x="0" y="739319"/>
                </a:lnTo>
              </a:path>
            </a:pathLst>
          </a:custGeom>
          <a:ln w="4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7939" y="2606134"/>
            <a:ext cx="8191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8118" y="2855619"/>
            <a:ext cx="61594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lnSpc>
                <a:spcPts val="33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3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7946" y="2820440"/>
            <a:ext cx="1720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6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18518">
              <a:latin typeface="Wingdings"/>
              <a:cs typeface="Wingding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8310" y="3025113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8042" y="2769599"/>
            <a:ext cx="27178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1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88330" y="2630312"/>
            <a:ext cx="14160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3703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-3703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28611" y="2520486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48687" y="2340613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8406" y="2836103"/>
            <a:ext cx="25209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68508" y="2811677"/>
            <a:ext cx="21209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88906" y="2493076"/>
            <a:ext cx="61594" cy="116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lnSpc>
                <a:spcPts val="355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55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8227" y="2560265"/>
            <a:ext cx="432434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 </a:t>
            </a:r>
            <a:r>
              <a:rPr sz="450" spc="3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	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58885" y="2786567"/>
            <a:ext cx="11176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5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8131" y="2681340"/>
            <a:ext cx="51244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49071" y="2945370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38810" y="2462310"/>
            <a:ext cx="1720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8323" y="2703840"/>
            <a:ext cx="46228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4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29187" y="2861151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49262" y="2766118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99358" y="2929583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69276" y="2428946"/>
            <a:ext cx="91440" cy="1625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9525">
              <a:lnSpc>
                <a:spcPts val="310"/>
              </a:lnSpc>
              <a:spcBef>
                <a:spcPts val="45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40005">
              <a:lnSpc>
                <a:spcPts val="31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49454" y="2452925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59461" y="2820254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39577" y="2341483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79667" y="2368272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99742" y="2466537"/>
            <a:ext cx="8191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ts val="31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1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79475" y="2690166"/>
            <a:ext cx="222250" cy="11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ts val="345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45"/>
              </a:lnSpc>
            </a:pP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8220" y="2741940"/>
            <a:ext cx="893444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00355" algn="l"/>
              </a:tabLst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-27777" dirty="0">
                <a:solidFill>
                  <a:srgbClr val="215487"/>
                </a:solidFill>
                <a:latin typeface="Times New Roman"/>
                <a:cs typeface="Times New Roman"/>
              </a:rPr>
              <a:t>	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3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1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3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22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22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30" baseline="-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18518">
              <a:latin typeface="Wingdings"/>
              <a:cs typeface="Wingding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79091" y="2562378"/>
            <a:ext cx="442595" cy="113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5090" algn="r">
              <a:lnSpc>
                <a:spcPts val="345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45"/>
              </a:lnSpc>
            </a:pPr>
            <a:r>
              <a:rPr sz="450" spc="-15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15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0" dirty="0">
                <a:solidFill>
                  <a:srgbClr val="215487"/>
                </a:solidFill>
                <a:latin typeface="Times New Roman"/>
                <a:cs typeface="Times New Roman"/>
              </a:rPr>
              <a:t> 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3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29379" y="2649766"/>
            <a:ext cx="302260" cy="8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15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40005">
              <a:lnSpc>
                <a:spcPts val="235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27104" y="3081051"/>
            <a:ext cx="13462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Arial"/>
                <a:cs typeface="Arial"/>
              </a:rPr>
              <a:t>(c)</a:t>
            </a:r>
            <a:endParaRPr sz="7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53140" y="2351138"/>
            <a:ext cx="1082675" cy="739775"/>
          </a:xfrm>
          <a:custGeom>
            <a:avLst/>
            <a:gdLst/>
            <a:ahLst/>
            <a:cxnLst/>
            <a:rect l="l" t="t" r="r" b="b"/>
            <a:pathLst>
              <a:path w="1082675" h="739775">
                <a:moveTo>
                  <a:pt x="0" y="739319"/>
                </a:moveTo>
                <a:lnTo>
                  <a:pt x="1082097" y="739319"/>
                </a:lnTo>
                <a:lnTo>
                  <a:pt x="1082097" y="0"/>
                </a:lnTo>
                <a:lnTo>
                  <a:pt x="0" y="0"/>
                </a:lnTo>
                <a:lnTo>
                  <a:pt x="0" y="739319"/>
                </a:lnTo>
              </a:path>
            </a:pathLst>
          </a:custGeom>
          <a:ln w="4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038859" y="2446834"/>
            <a:ext cx="10160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15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29044" y="2690788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38667" y="2477414"/>
            <a:ext cx="271780" cy="9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algn="ctr">
              <a:lnSpc>
                <a:spcPts val="285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R="5080" algn="ctr">
              <a:lnSpc>
                <a:spcPts val="285"/>
              </a:lnSpc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9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9259">
              <a:latin typeface="Wingdings"/>
              <a:cs typeface="Wingding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908585" y="2354473"/>
            <a:ext cx="311785" cy="14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50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450" spc="52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9525">
              <a:lnSpc>
                <a:spcPts val="305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  <a:p>
            <a:pPr marL="59690">
              <a:lnSpc>
                <a:spcPts val="315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99154" y="2661016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928660" y="2539505"/>
            <a:ext cx="37211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	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49058" y="2699365"/>
            <a:ext cx="19177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46296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46296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89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69263" y="2675622"/>
            <a:ext cx="9144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319359" y="2852387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379524" y="2516757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78948" y="2557530"/>
            <a:ext cx="42227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08776" y="2604332"/>
            <a:ext cx="53276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46296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46296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5555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5555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-52" baseline="27777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450" spc="-52" baseline="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469647" y="2776063"/>
            <a:ext cx="18161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4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3703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37037">
              <a:latin typeface="Wingdings"/>
              <a:cs typeface="Wingding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49442" y="2643178"/>
            <a:ext cx="3117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9710" algn="l"/>
              </a:tabLst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22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	</a:t>
            </a:r>
            <a:r>
              <a:rPr sz="450" spc="7" baseline="-3703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419551" y="2726153"/>
            <a:ext cx="31242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112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209160" y="2622729"/>
            <a:ext cx="53276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15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19743" y="2845861"/>
            <a:ext cx="28194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18518">
              <a:latin typeface="Wingdings"/>
              <a:cs typeface="Wingding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730196" y="2792533"/>
            <a:ext cx="1720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3703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4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720127" y="2917835"/>
            <a:ext cx="19177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89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630004" y="2809439"/>
            <a:ext cx="292100" cy="8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>
              <a:lnSpc>
                <a:spcPts val="240"/>
              </a:lnSpc>
              <a:spcBef>
                <a:spcPts val="100"/>
              </a:spcBef>
            </a:pPr>
            <a:r>
              <a:rPr sz="450" spc="-52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3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240"/>
              </a:lnSpc>
              <a:tabLst>
                <a:tab pos="189865" algn="l"/>
              </a:tabLst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	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700113" y="2882532"/>
            <a:ext cx="25209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7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80292" y="2932442"/>
            <a:ext cx="181610" cy="16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ts val="27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22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27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49530">
              <a:lnSpc>
                <a:spcPct val="100000"/>
              </a:lnSpc>
              <a:spcBef>
                <a:spcPts val="19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 </a:t>
            </a:r>
            <a:r>
              <a:rPr sz="450" spc="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355139" y="3081051"/>
            <a:ext cx="13970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Arial"/>
                <a:cs typeface="Arial"/>
              </a:rPr>
              <a:t>(d)</a:t>
            </a:r>
            <a:endParaRPr sz="7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883785" y="2351138"/>
            <a:ext cx="1082675" cy="739775"/>
          </a:xfrm>
          <a:custGeom>
            <a:avLst/>
            <a:gdLst/>
            <a:ahLst/>
            <a:cxnLst/>
            <a:rect l="l" t="t" r="r" b="b"/>
            <a:pathLst>
              <a:path w="1082675" h="739775">
                <a:moveTo>
                  <a:pt x="0" y="739319"/>
                </a:moveTo>
                <a:lnTo>
                  <a:pt x="1082097" y="739319"/>
                </a:lnTo>
                <a:lnTo>
                  <a:pt x="1082097" y="0"/>
                </a:lnTo>
                <a:lnTo>
                  <a:pt x="0" y="0"/>
                </a:lnTo>
                <a:lnTo>
                  <a:pt x="0" y="739319"/>
                </a:lnTo>
              </a:path>
            </a:pathLst>
          </a:custGeom>
          <a:ln w="4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434975"/>
            <a:ext cx="4082415" cy="288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Housekeeping</a:t>
            </a:r>
            <a:endParaRPr sz="1050" dirty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2"/>
              <a:tabLst>
                <a:tab pos="167005" algn="l"/>
              </a:tabLst>
            </a:pPr>
            <a:r>
              <a:rPr sz="1050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rgbClr val="CCDBE6"/>
                </a:solidFill>
                <a:latin typeface="Noto Sans CJK JP Regular"/>
                <a:cs typeface="Noto Sans CJK JP Regular"/>
              </a:rPr>
              <a:t>ideas</a:t>
            </a:r>
            <a:r>
              <a:rPr lang="en-US" sz="1050" spc="-5" dirty="0" smtClean="0">
                <a:solidFill>
                  <a:srgbClr val="CCDBE6"/>
                </a:solidFill>
                <a:latin typeface="Noto Sans CJK JP Regular"/>
                <a:cs typeface="Noto Sans CJK JP Regular"/>
              </a:rPr>
              <a:t>: </a:t>
            </a:r>
            <a:endParaRPr sz="1050" dirty="0" smtClean="0">
              <a:latin typeface="Noto Sans CJK JP Regular"/>
              <a:cs typeface="Noto Sans CJK JP Regular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b="1" u="sng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Quantify</a:t>
            </a:r>
            <a:r>
              <a:rPr lang="en-US" sz="1050" u="sng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the Linear Relationship Between Two Numerical Variables</a:t>
            </a:r>
            <a:r>
              <a:rPr lang="en-US" sz="1050" spc="-2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: </a:t>
            </a:r>
            <a:r>
              <a:rPr lang="en-US" sz="1050" b="1" i="1" spc="-2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Correlation </a:t>
            </a:r>
            <a:r>
              <a:rPr lang="en-US" sz="1050" b="1" i="1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coeﬃcient </a:t>
            </a:r>
            <a:endParaRPr lang="en-US" sz="1050" b="1" i="1" spc="-25" dirty="0" smtClean="0">
              <a:solidFill>
                <a:srgbClr val="CCCCCC"/>
              </a:solidFill>
              <a:latin typeface="Noto Sans CJK JP Regular"/>
              <a:cs typeface="Noto Sans CJK JP Regular"/>
            </a:endParaRPr>
          </a:p>
          <a:p>
            <a:pPr marL="1098550" marR="5080" lvl="3" indent="-171450">
              <a:lnSpc>
                <a:spcPct val="107500"/>
              </a:lnSpc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sz="1050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Correlation </a:t>
            </a:r>
            <a:r>
              <a:rPr sz="1050" spc="-2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coeﬃcient </a:t>
            </a:r>
            <a:r>
              <a:rPr sz="1050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describes </a:t>
            </a:r>
            <a:r>
              <a:rPr sz="1050" spc="-3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the </a:t>
            </a:r>
            <a:r>
              <a:rPr sz="1050" spc="-2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strength and </a:t>
            </a:r>
            <a:r>
              <a:rPr sz="1050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direction  </a:t>
            </a:r>
            <a:r>
              <a:rPr sz="1050" spc="-2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of </a:t>
            </a:r>
            <a:r>
              <a:rPr sz="1050" spc="-3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the </a:t>
            </a:r>
            <a:r>
              <a:rPr sz="1050" spc="-3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linear </a:t>
            </a:r>
            <a:r>
              <a:rPr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association </a:t>
            </a:r>
            <a:r>
              <a:rPr sz="1050" spc="-2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between </a:t>
            </a:r>
            <a:r>
              <a:rPr sz="1050" spc="-3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numerical</a:t>
            </a:r>
            <a:r>
              <a:rPr sz="1050" spc="1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variables</a:t>
            </a:r>
            <a:endParaRPr sz="1050" dirty="0" smtClean="0"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Model</a:t>
            </a:r>
            <a:r>
              <a:rPr lang="en-US" sz="1050" u="sng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t</a:t>
            </a:r>
            <a:r>
              <a:rPr lang="en-US" sz="1050" u="sng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he </a:t>
            </a:r>
            <a:r>
              <a:rPr lang="en-US" sz="1050" u="sng" spc="-2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Linear Relationship Between Two Numerical Variables</a:t>
            </a:r>
            <a:r>
              <a:rPr lang="en-US" sz="1050" u="sng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:</a:t>
            </a:r>
            <a:r>
              <a:rPr lang="en-US" sz="1050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Simple Linear Regression Model</a:t>
            </a:r>
            <a:endParaRPr lang="en-US" sz="1050" b="1" i="1" spc="5" dirty="0" smtClean="0">
              <a:solidFill>
                <a:srgbClr val="CCCCCC"/>
              </a:solidFill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Calculating the Model</a:t>
            </a:r>
            <a:r>
              <a:rPr lang="en-US" sz="1050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: </a:t>
            </a:r>
            <a:r>
              <a:rPr sz="1050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residuals</a:t>
            </a:r>
            <a:endParaRPr lang="en-US" sz="1050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3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Interpreting the Model</a:t>
            </a:r>
            <a:endParaRPr lang="en-US" sz="1050" u="sng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Using the Model:</a:t>
            </a:r>
            <a:r>
              <a:rPr lang="en-US"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Predict</a:t>
            </a:r>
            <a:r>
              <a:rPr sz="1050" spc="-1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, </a:t>
            </a:r>
            <a:r>
              <a:rPr sz="1050" spc="-3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but </a:t>
            </a:r>
            <a:r>
              <a:rPr sz="1050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don't</a:t>
            </a:r>
            <a:r>
              <a:rPr sz="1050" spc="3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extrapolate</a:t>
            </a:r>
            <a:endParaRPr sz="1050" dirty="0"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2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26620749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2429" y="57937"/>
            <a:ext cx="15798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Assessing </a:t>
            </a:r>
            <a:r>
              <a:rPr spc="-30" dirty="0"/>
              <a:t>the</a:t>
            </a:r>
            <a:r>
              <a:rPr spc="70" dirty="0"/>
              <a:t> </a:t>
            </a:r>
            <a:r>
              <a:rPr spc="-30" dirty="0"/>
              <a:t>correlation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49542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Clicker</a:t>
            </a:r>
            <a:r>
              <a:rPr sz="1000" spc="45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 </a:t>
            </a:r>
            <a:r>
              <a:rPr sz="1000" spc="-40" dirty="0">
                <a:solidFill>
                  <a:srgbClr val="1A2E3D"/>
                </a:solidFill>
                <a:latin typeface="Noto Sans CJK JP Regular"/>
                <a:cs typeface="Noto Sans CJK JP Regular"/>
              </a:rPr>
              <a:t>question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699643"/>
            <a:ext cx="4222115" cy="429259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40259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has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strongest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correlation, i.e.  correlation coefﬁcient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closest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1A2E3D"/>
                </a:solidFill>
                <a:latin typeface="Arial"/>
                <a:cs typeface="Arial"/>
              </a:rPr>
              <a:t>+1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or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2E3D"/>
                </a:solidFill>
                <a:latin typeface="Arial"/>
                <a:cs typeface="Arial"/>
              </a:rPr>
              <a:t>-1?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946" y="1915730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015" y="1942269"/>
            <a:ext cx="13144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ctr">
              <a:lnSpc>
                <a:spcPts val="330"/>
              </a:lnSpc>
              <a:spcBef>
                <a:spcPts val="100"/>
              </a:spcBef>
            </a:pPr>
            <a:r>
              <a:rPr sz="300" spc="-7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57150" algn="ctr">
              <a:lnSpc>
                <a:spcPts val="330"/>
              </a:lnSpc>
            </a:pPr>
            <a:r>
              <a:rPr sz="450" spc="-172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14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419" y="2042399"/>
            <a:ext cx="1720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6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214" y="2023753"/>
            <a:ext cx="38227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-75" baseline="9259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450" spc="-75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75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75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12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8522" y="1990376"/>
            <a:ext cx="26225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450" spc="-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8981" y="1935930"/>
            <a:ext cx="8191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27777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071" y="1913430"/>
            <a:ext cx="9144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9187" y="1801491"/>
            <a:ext cx="111760" cy="113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ts val="345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45"/>
              </a:lnSpc>
            </a:pPr>
            <a:r>
              <a:rPr sz="450" spc="7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9358" y="1781229"/>
            <a:ext cx="8191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9372" y="1674014"/>
            <a:ext cx="132080" cy="15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>
              <a:lnSpc>
                <a:spcPts val="285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59690">
              <a:lnSpc>
                <a:spcPts val="21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40005">
              <a:lnSpc>
                <a:spcPts val="22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295"/>
              </a:lnSpc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9646" y="1567109"/>
            <a:ext cx="61594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lnSpc>
                <a:spcPts val="31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1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9742" y="1449825"/>
            <a:ext cx="91440" cy="15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ts val="32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19685">
              <a:lnSpc>
                <a:spcPts val="32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9845" y="1410295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9838" y="1378472"/>
            <a:ext cx="8191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-52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4494" y="2118910"/>
            <a:ext cx="13970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Arial"/>
                <a:cs typeface="Arial"/>
              </a:rPr>
              <a:t>(a)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3140" y="1388997"/>
            <a:ext cx="1082675" cy="739775"/>
          </a:xfrm>
          <a:custGeom>
            <a:avLst/>
            <a:gdLst/>
            <a:ahLst/>
            <a:cxnLst/>
            <a:rect l="l" t="t" r="r" b="b"/>
            <a:pathLst>
              <a:path w="1082675" h="739775">
                <a:moveTo>
                  <a:pt x="0" y="739319"/>
                </a:moveTo>
                <a:lnTo>
                  <a:pt x="1082097" y="739319"/>
                </a:lnTo>
                <a:lnTo>
                  <a:pt x="1082097" y="0"/>
                </a:lnTo>
                <a:lnTo>
                  <a:pt x="0" y="0"/>
                </a:lnTo>
                <a:lnTo>
                  <a:pt x="0" y="739319"/>
                </a:lnTo>
              </a:path>
            </a:pathLst>
          </a:custGeom>
          <a:ln w="4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38667" y="2062972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18783" y="2015114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58681" y="1953457"/>
            <a:ext cx="16192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-1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15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15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28660" y="1994852"/>
            <a:ext cx="2419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-52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3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3703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37037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8687" y="1909328"/>
            <a:ext cx="302260" cy="80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215"/>
              </a:lnSpc>
              <a:spcBef>
                <a:spcPts val="100"/>
              </a:spcBef>
            </a:pPr>
            <a:r>
              <a:rPr sz="450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-44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44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44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44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22" baseline="-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6985" algn="ctr">
              <a:lnSpc>
                <a:spcPts val="215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6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39051" y="1844874"/>
            <a:ext cx="19177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78948" y="1830455"/>
            <a:ext cx="3117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-30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30" baseline="46296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2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2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27777">
              <a:latin typeface="Wingdings"/>
              <a:cs typeface="Wingding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29236" y="1778556"/>
            <a:ext cx="25209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104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27777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29428" y="1716092"/>
            <a:ext cx="212090" cy="10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ts val="32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4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20"/>
              </a:lnSpc>
            </a:pP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450" spc="6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79524" y="1697819"/>
            <a:ext cx="19177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52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59832" y="1763018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49825" y="1574443"/>
            <a:ext cx="10160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9633" y="1650147"/>
            <a:ext cx="26225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79716" y="1629822"/>
            <a:ext cx="30226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300" spc="-3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3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60408" y="1430681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0113" y="1470584"/>
            <a:ext cx="22161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-2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3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30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-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18518">
              <a:latin typeface="Wingdings"/>
              <a:cs typeface="Wingding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40010" y="1530376"/>
            <a:ext cx="292100" cy="7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00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-52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5555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5555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-67" baseline="46296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4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6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6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  <a:p>
            <a:pPr marL="9525">
              <a:lnSpc>
                <a:spcPts val="200"/>
              </a:lnSpc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00305" y="1565431"/>
            <a:ext cx="14160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10504" y="1378472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55139" y="2118910"/>
            <a:ext cx="139700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i="1" spc="10" dirty="0">
                <a:solidFill>
                  <a:srgbClr val="C00000"/>
                </a:solidFill>
                <a:latin typeface="Arial"/>
                <a:cs typeface="Arial"/>
              </a:rPr>
              <a:t>(b)</a:t>
            </a:r>
            <a:endParaRPr sz="700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883785" y="1388997"/>
            <a:ext cx="1082675" cy="739775"/>
          </a:xfrm>
          <a:custGeom>
            <a:avLst/>
            <a:gdLst/>
            <a:ahLst/>
            <a:cxnLst/>
            <a:rect l="l" t="t" r="r" b="b"/>
            <a:pathLst>
              <a:path w="1082675" h="739775">
                <a:moveTo>
                  <a:pt x="0" y="739319"/>
                </a:moveTo>
                <a:lnTo>
                  <a:pt x="1082097" y="739319"/>
                </a:lnTo>
                <a:lnTo>
                  <a:pt x="1082097" y="0"/>
                </a:lnTo>
                <a:lnTo>
                  <a:pt x="0" y="0"/>
                </a:lnTo>
                <a:lnTo>
                  <a:pt x="0" y="739319"/>
                </a:lnTo>
              </a:path>
            </a:pathLst>
          </a:custGeom>
          <a:ln w="4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7939" y="2606134"/>
            <a:ext cx="8191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8118" y="2855619"/>
            <a:ext cx="61594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lnSpc>
                <a:spcPts val="33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3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7946" y="2820440"/>
            <a:ext cx="1720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6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18518">
              <a:latin typeface="Wingdings"/>
              <a:cs typeface="Wingding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8310" y="3025113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8042" y="2769599"/>
            <a:ext cx="27178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1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88330" y="2630312"/>
            <a:ext cx="14160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3703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-3703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28611" y="2520486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48687" y="2340613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8406" y="2836103"/>
            <a:ext cx="25209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68508" y="2811677"/>
            <a:ext cx="21209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88906" y="2493076"/>
            <a:ext cx="61594" cy="116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lnSpc>
                <a:spcPts val="355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55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8227" y="2560265"/>
            <a:ext cx="432434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 </a:t>
            </a:r>
            <a:r>
              <a:rPr sz="450" spc="3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	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58885" y="2786567"/>
            <a:ext cx="11176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5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8131" y="2681340"/>
            <a:ext cx="51244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49071" y="2945370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38810" y="2462310"/>
            <a:ext cx="1720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8323" y="2703840"/>
            <a:ext cx="46228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4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29187" y="2861151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49262" y="2766118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99358" y="2929583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69276" y="2428946"/>
            <a:ext cx="91440" cy="1625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9525">
              <a:lnSpc>
                <a:spcPts val="310"/>
              </a:lnSpc>
              <a:spcBef>
                <a:spcPts val="45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40005">
              <a:lnSpc>
                <a:spcPts val="31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49454" y="2452925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59461" y="2820254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39577" y="2341483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79667" y="2368272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99742" y="2466537"/>
            <a:ext cx="8191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ts val="31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1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79475" y="2690166"/>
            <a:ext cx="222250" cy="11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ts val="345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45"/>
              </a:lnSpc>
            </a:pP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8220" y="2741940"/>
            <a:ext cx="893444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00355" algn="l"/>
              </a:tabLst>
            </a:pPr>
            <a:r>
              <a:rPr sz="300" spc="-3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-27777" dirty="0">
                <a:solidFill>
                  <a:srgbClr val="215487"/>
                </a:solidFill>
                <a:latin typeface="Times New Roman"/>
                <a:cs typeface="Times New Roman"/>
              </a:rPr>
              <a:t>	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3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1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3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22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22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30" baseline="-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18518">
              <a:latin typeface="Wingdings"/>
              <a:cs typeface="Wingding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79091" y="2562378"/>
            <a:ext cx="442595" cy="113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5090" algn="r">
              <a:lnSpc>
                <a:spcPts val="345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345"/>
              </a:lnSpc>
            </a:pPr>
            <a:r>
              <a:rPr sz="450" spc="-15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15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-10" dirty="0">
                <a:solidFill>
                  <a:srgbClr val="215487"/>
                </a:solidFill>
                <a:latin typeface="Times New Roman"/>
                <a:cs typeface="Times New Roman"/>
              </a:rPr>
              <a:t> 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3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29379" y="2649766"/>
            <a:ext cx="302260" cy="8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15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40005">
              <a:lnSpc>
                <a:spcPts val="235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27104" y="3081051"/>
            <a:ext cx="13462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Arial"/>
                <a:cs typeface="Arial"/>
              </a:rPr>
              <a:t>(c)</a:t>
            </a:r>
            <a:endParaRPr sz="7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53140" y="2351138"/>
            <a:ext cx="1082675" cy="739775"/>
          </a:xfrm>
          <a:custGeom>
            <a:avLst/>
            <a:gdLst/>
            <a:ahLst/>
            <a:cxnLst/>
            <a:rect l="l" t="t" r="r" b="b"/>
            <a:pathLst>
              <a:path w="1082675" h="739775">
                <a:moveTo>
                  <a:pt x="0" y="739319"/>
                </a:moveTo>
                <a:lnTo>
                  <a:pt x="1082097" y="739319"/>
                </a:lnTo>
                <a:lnTo>
                  <a:pt x="1082097" y="0"/>
                </a:lnTo>
                <a:lnTo>
                  <a:pt x="0" y="0"/>
                </a:lnTo>
                <a:lnTo>
                  <a:pt x="0" y="739319"/>
                </a:lnTo>
              </a:path>
            </a:pathLst>
          </a:custGeom>
          <a:ln w="4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038859" y="2446834"/>
            <a:ext cx="10160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15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29044" y="2690788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38667" y="2477414"/>
            <a:ext cx="271780" cy="9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algn="ctr">
              <a:lnSpc>
                <a:spcPts val="285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R="5080" algn="ctr">
              <a:lnSpc>
                <a:spcPts val="285"/>
              </a:lnSpc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9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9259">
              <a:latin typeface="Wingdings"/>
              <a:cs typeface="Wingding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908585" y="2354473"/>
            <a:ext cx="311785" cy="14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50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450" spc="52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9525">
              <a:lnSpc>
                <a:spcPts val="305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  <a:p>
            <a:pPr marL="59690">
              <a:lnSpc>
                <a:spcPts val="315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99154" y="2661016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928660" y="2539505"/>
            <a:ext cx="37211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	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49058" y="2699365"/>
            <a:ext cx="19177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-46296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46296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89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69263" y="2675622"/>
            <a:ext cx="9144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319359" y="2852387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379524" y="2516757"/>
            <a:ext cx="5143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78948" y="2557530"/>
            <a:ext cx="42227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-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08776" y="2604332"/>
            <a:ext cx="53276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46296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46296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5555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5555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spc="-52" baseline="27777" dirty="0">
                <a:solidFill>
                  <a:srgbClr val="215487"/>
                </a:solidFill>
                <a:latin typeface="Wingdings"/>
                <a:cs typeface="Wingdings"/>
              </a:rPr>
              <a:t></a:t>
            </a:r>
            <a:r>
              <a:rPr sz="450" spc="-52" baseline="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6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469647" y="2776063"/>
            <a:ext cx="18161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4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3703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37037">
              <a:latin typeface="Wingdings"/>
              <a:cs typeface="Wingding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49442" y="2643178"/>
            <a:ext cx="3117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9710" algn="l"/>
              </a:tabLst>
            </a:pP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22" baseline="-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	</a:t>
            </a:r>
            <a:r>
              <a:rPr sz="450" spc="7" baseline="-3703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419551" y="2726153"/>
            <a:ext cx="31242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7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112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209160" y="2622729"/>
            <a:ext cx="53276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27777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15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19743" y="2845861"/>
            <a:ext cx="28194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-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-18518">
              <a:latin typeface="Wingdings"/>
              <a:cs typeface="Wingding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730196" y="2792533"/>
            <a:ext cx="17208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spc="7" baseline="3703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5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45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720127" y="2917835"/>
            <a:ext cx="19177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89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18518">
              <a:latin typeface="Wingdings"/>
              <a:cs typeface="Wingding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630004" y="2809439"/>
            <a:ext cx="292100" cy="8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>
              <a:lnSpc>
                <a:spcPts val="240"/>
              </a:lnSpc>
              <a:spcBef>
                <a:spcPts val="100"/>
              </a:spcBef>
            </a:pPr>
            <a:r>
              <a:rPr sz="450" spc="-52" baseline="27777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52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-3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240"/>
              </a:lnSpc>
              <a:tabLst>
                <a:tab pos="189865" algn="l"/>
              </a:tabLst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dirty="0">
                <a:solidFill>
                  <a:srgbClr val="215487"/>
                </a:solidFill>
                <a:latin typeface="Times New Roman"/>
                <a:cs typeface="Times New Roman"/>
              </a:rPr>
              <a:t>	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700113" y="2882532"/>
            <a:ext cx="252095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50" baseline="18518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18518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300" spc="70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450" baseline="9259">
              <a:latin typeface="Wingdings"/>
              <a:cs typeface="Wingding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80292" y="2932442"/>
            <a:ext cx="181610" cy="16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ts val="270"/>
              </a:lnSpc>
              <a:spcBef>
                <a:spcPts val="10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spc="22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>
              <a:lnSpc>
                <a:spcPts val="270"/>
              </a:lnSpc>
            </a:pP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  <a:p>
            <a:pPr marL="49530">
              <a:lnSpc>
                <a:spcPct val="100000"/>
              </a:lnSpc>
              <a:spcBef>
                <a:spcPts val="190"/>
              </a:spcBef>
            </a:pPr>
            <a:r>
              <a:rPr sz="450" baseline="9259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r>
              <a:rPr sz="450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 </a:t>
            </a:r>
            <a:r>
              <a:rPr sz="450" spc="7" baseline="9259" dirty="0">
                <a:solidFill>
                  <a:srgbClr val="215487"/>
                </a:solidFill>
                <a:latin typeface="Times New Roman"/>
                <a:cs typeface="Times New Roman"/>
              </a:rPr>
              <a:t> </a:t>
            </a:r>
            <a:r>
              <a:rPr sz="300" dirty="0">
                <a:solidFill>
                  <a:srgbClr val="215487"/>
                </a:solidFill>
                <a:latin typeface="Wingdings"/>
                <a:cs typeface="Wingdings"/>
              </a:rPr>
              <a:t></a:t>
            </a:r>
            <a:endParaRPr sz="300">
              <a:latin typeface="Wingdings"/>
              <a:cs typeface="Wingding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355139" y="3081051"/>
            <a:ext cx="13970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Arial"/>
                <a:cs typeface="Arial"/>
              </a:rPr>
              <a:t>(d)</a:t>
            </a:r>
            <a:endParaRPr sz="7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883785" y="2351138"/>
            <a:ext cx="1082675" cy="739775"/>
          </a:xfrm>
          <a:custGeom>
            <a:avLst/>
            <a:gdLst/>
            <a:ahLst/>
            <a:cxnLst/>
            <a:rect l="l" t="t" r="r" b="b"/>
            <a:pathLst>
              <a:path w="1082675" h="739775">
                <a:moveTo>
                  <a:pt x="0" y="739319"/>
                </a:moveTo>
                <a:lnTo>
                  <a:pt x="1082097" y="739319"/>
                </a:lnTo>
                <a:lnTo>
                  <a:pt x="1082097" y="0"/>
                </a:lnTo>
                <a:lnTo>
                  <a:pt x="0" y="0"/>
                </a:lnTo>
                <a:lnTo>
                  <a:pt x="0" y="739319"/>
                </a:lnTo>
              </a:path>
            </a:pathLst>
          </a:custGeom>
          <a:ln w="46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Rectangle 98"/>
          <p:cNvSpPr/>
          <p:nvPr/>
        </p:nvSpPr>
        <p:spPr>
          <a:xfrm>
            <a:off x="1809951" y="1353512"/>
            <a:ext cx="12192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3227361" y="1388997"/>
            <a:ext cx="1311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/>
              <a:t>(a) seems to have the </a:t>
            </a:r>
            <a:r>
              <a:rPr lang="en-US" sz="800" u="sng" dirty="0" smtClean="0"/>
              <a:t>strongest relationship </a:t>
            </a:r>
            <a:r>
              <a:rPr lang="en-US" sz="800" b="1" dirty="0" smtClean="0"/>
              <a:t>BUT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00B050"/>
                </a:solidFill>
              </a:rPr>
              <a:t>(b) seems to have the </a:t>
            </a:r>
            <a:r>
              <a:rPr lang="en-US" sz="800" u="sng" dirty="0" smtClean="0">
                <a:solidFill>
                  <a:srgbClr val="00B050"/>
                </a:solidFill>
              </a:rPr>
              <a:t>strongest LINEAR relationship</a:t>
            </a:r>
            <a:r>
              <a:rPr lang="en-US" sz="800" dirty="0" smtClean="0">
                <a:solidFill>
                  <a:srgbClr val="00B050"/>
                </a:solidFill>
              </a:rPr>
              <a:t>… </a:t>
            </a:r>
            <a:r>
              <a:rPr lang="en-US" sz="800" b="1" i="1" dirty="0" smtClean="0">
                <a:solidFill>
                  <a:srgbClr val="00B050"/>
                </a:solidFill>
              </a:rPr>
              <a:t>Correlation Coefficient (R)</a:t>
            </a:r>
            <a:r>
              <a:rPr lang="en-US" sz="800" i="1" dirty="0" smtClean="0">
                <a:solidFill>
                  <a:srgbClr val="00B050"/>
                </a:solidFill>
              </a:rPr>
              <a:t> measures the </a:t>
            </a:r>
            <a:r>
              <a:rPr lang="en-US" sz="800" b="1" i="1" u="sng" dirty="0" smtClean="0">
                <a:solidFill>
                  <a:srgbClr val="00B050"/>
                </a:solidFill>
              </a:rPr>
              <a:t>strength of the LINEAR relationship.</a:t>
            </a:r>
            <a:endParaRPr lang="en-US" sz="800" b="1" u="sng" dirty="0" smtClean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C00000"/>
              </a:solidFill>
            </a:endParaRPr>
          </a:p>
          <a:p>
            <a:endParaRPr lang="en-US" sz="800" dirty="0">
              <a:solidFill>
                <a:srgbClr val="C00000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1883785" y="1410295"/>
            <a:ext cx="976623" cy="6852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26522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73" y="1425575"/>
            <a:ext cx="2207473" cy="1715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89" y="435602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Need More Practice Guessing R? Extra Credit?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5420089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7650" y="587375"/>
            <a:ext cx="396811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20" dirty="0">
                <a:solidFill>
                  <a:srgbClr val="C00000"/>
                </a:solidFill>
                <a:latin typeface="Arial"/>
                <a:cs typeface="Arial"/>
              </a:rPr>
              <a:t>Upload </a:t>
            </a:r>
            <a:r>
              <a:rPr sz="1200" spc="-50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200" spc="-30" dirty="0">
                <a:solidFill>
                  <a:srgbClr val="C00000"/>
                </a:solidFill>
                <a:latin typeface="Arial"/>
                <a:cs typeface="Arial"/>
              </a:rPr>
              <a:t>screen </a:t>
            </a:r>
            <a:r>
              <a:rPr sz="1200" spc="-15" dirty="0">
                <a:solidFill>
                  <a:srgbClr val="C00000"/>
                </a:solidFill>
                <a:latin typeface="Arial"/>
                <a:cs typeface="Arial"/>
              </a:rPr>
              <a:t>shot </a:t>
            </a:r>
            <a:r>
              <a:rPr lang="en-US" sz="1200" spc="5" dirty="0" smtClean="0">
                <a:solidFill>
                  <a:srgbClr val="C00000"/>
                </a:solidFill>
                <a:latin typeface="Arial"/>
                <a:cs typeface="Arial"/>
              </a:rPr>
              <a:t>with your PS 6 </a:t>
            </a:r>
            <a:r>
              <a:rPr sz="1200" spc="-80" dirty="0" smtClean="0">
                <a:latin typeface="Arial"/>
                <a:cs typeface="Arial"/>
              </a:rPr>
              <a:t>(EC </a:t>
            </a:r>
            <a:r>
              <a:rPr sz="1200" spc="40" dirty="0" smtClean="0">
                <a:latin typeface="Arial"/>
                <a:cs typeface="Arial"/>
              </a:rPr>
              <a:t>- </a:t>
            </a:r>
            <a:r>
              <a:rPr sz="1200" spc="-30" dirty="0" smtClean="0">
                <a:latin typeface="Arial"/>
                <a:cs typeface="Arial"/>
              </a:rPr>
              <a:t>Correlation </a:t>
            </a:r>
            <a:r>
              <a:rPr sz="1200" spc="-55" dirty="0" smtClean="0">
                <a:latin typeface="Arial"/>
                <a:cs typeface="Arial"/>
              </a:rPr>
              <a:t>Game) </a:t>
            </a:r>
            <a:r>
              <a:rPr lang="en-US" sz="1200" spc="-20" dirty="0" smtClean="0">
                <a:solidFill>
                  <a:srgbClr val="C00000"/>
                </a:solidFill>
                <a:latin typeface="Arial"/>
                <a:cs typeface="Arial"/>
              </a:rPr>
              <a:t>for </a:t>
            </a:r>
            <a:r>
              <a:rPr sz="1200" spc="-30" dirty="0" smtClean="0">
                <a:solidFill>
                  <a:srgbClr val="C00000"/>
                </a:solidFill>
                <a:latin typeface="Arial"/>
                <a:cs typeface="Arial"/>
              </a:rPr>
              <a:t>extra </a:t>
            </a:r>
            <a:r>
              <a:rPr sz="1200" spc="-15" dirty="0" smtClean="0">
                <a:solidFill>
                  <a:srgbClr val="C00000"/>
                </a:solidFill>
                <a:latin typeface="Arial"/>
                <a:cs typeface="Arial"/>
              </a:rPr>
              <a:t>credit </a:t>
            </a:r>
            <a:r>
              <a:rPr sz="1200" spc="-50" dirty="0" smtClean="0">
                <a:solidFill>
                  <a:srgbClr val="C00000"/>
                </a:solidFill>
                <a:latin typeface="Arial"/>
                <a:cs typeface="Arial"/>
              </a:rPr>
              <a:t>PS 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6 </a:t>
            </a:r>
            <a:r>
              <a:rPr sz="1200" spc="-60" dirty="0">
                <a:latin typeface="Arial"/>
                <a:cs typeface="Arial"/>
              </a:rPr>
              <a:t>(1 </a:t>
            </a:r>
            <a:r>
              <a:rPr sz="1200" spc="15" dirty="0">
                <a:latin typeface="Arial"/>
                <a:cs typeface="Arial"/>
              </a:rPr>
              <a:t>pt </a:t>
            </a:r>
            <a:r>
              <a:rPr sz="1200" spc="-20" dirty="0">
                <a:latin typeface="Arial"/>
                <a:cs typeface="Arial"/>
              </a:rPr>
              <a:t>on the problem  </a:t>
            </a:r>
            <a:r>
              <a:rPr sz="1200" spc="-35" dirty="0">
                <a:latin typeface="Arial"/>
                <a:cs typeface="Arial"/>
              </a:rPr>
              <a:t>set).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i="1" spc="-1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http://guessthecorrelation.com/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97" y="1270766"/>
            <a:ext cx="3773819" cy="2013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8864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Spurious</a:t>
            </a:r>
            <a:r>
              <a:rPr spc="20" dirty="0"/>
              <a:t> </a:t>
            </a:r>
            <a:r>
              <a:rPr spc="-20" dirty="0"/>
              <a:t>correlations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434975"/>
            <a:ext cx="372364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Remember: </a:t>
            </a:r>
            <a:r>
              <a:rPr sz="1200" spc="-25" dirty="0">
                <a:latin typeface="Arial"/>
                <a:cs typeface="Arial"/>
              </a:rPr>
              <a:t>correlation </a:t>
            </a:r>
            <a:r>
              <a:rPr sz="1200" spc="-20" dirty="0">
                <a:latin typeface="Arial"/>
                <a:cs typeface="Arial"/>
              </a:rPr>
              <a:t>does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35" dirty="0">
                <a:latin typeface="Arial"/>
                <a:cs typeface="Arial"/>
              </a:rPr>
              <a:t>always </a:t>
            </a:r>
            <a:r>
              <a:rPr sz="1200" spc="-30" dirty="0">
                <a:latin typeface="Arial"/>
                <a:cs typeface="Arial"/>
              </a:rPr>
              <a:t>imply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causation!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http://www.tylervigen.com/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77" y="1196975"/>
            <a:ext cx="3773744" cy="180368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434975"/>
            <a:ext cx="4082415" cy="288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Housekeeping</a:t>
            </a:r>
            <a:endParaRPr sz="1050" dirty="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2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r>
              <a:rPr lang="en-US"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: </a:t>
            </a:r>
            <a:endParaRPr sz="1050" dirty="0" smtClean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b="1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Quantify</a:t>
            </a:r>
            <a:r>
              <a:rPr lang="en-US" sz="1050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the </a:t>
            </a:r>
            <a:r>
              <a:rPr lang="en-US" sz="1050" i="1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Linear</a:t>
            </a:r>
            <a:r>
              <a:rPr lang="en-US" sz="1050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Relationship Between Two Numerical Variables</a:t>
            </a:r>
            <a:r>
              <a:rPr lang="en-US"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: </a:t>
            </a:r>
            <a:r>
              <a:rPr lang="en-US" sz="1050" b="1" i="1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Correlation </a:t>
            </a:r>
            <a:r>
              <a:rPr lang="en-US" sz="1050" b="1" i="1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coeﬃcient </a:t>
            </a:r>
            <a:endParaRPr lang="en-US" sz="1050" b="1" i="1" spc="-25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1098550" marR="5080" lvl="3" indent="-171450">
              <a:lnSpc>
                <a:spcPct val="107500"/>
              </a:lnSpc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Correlation 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coeﬃcient </a:t>
            </a:r>
            <a:r>
              <a:rPr sz="1050" spc="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describes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u="sng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strength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and </a:t>
            </a:r>
            <a:r>
              <a:rPr sz="1050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direction</a:t>
            </a: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of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i="1" spc="-3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linear </a:t>
            </a:r>
            <a:r>
              <a:rPr sz="1050" i="1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association 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between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numerical</a:t>
            </a:r>
            <a:r>
              <a:rPr sz="1050" spc="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variables</a:t>
            </a:r>
            <a:endParaRPr sz="1050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latin typeface="Noto Sans CJK JP Regular"/>
                <a:cs typeface="Noto Sans CJK JP Regular"/>
              </a:rPr>
              <a:t>Model</a:t>
            </a:r>
            <a:r>
              <a:rPr lang="en-US" sz="1050" u="sng" spc="5" dirty="0" smtClean="0">
                <a:latin typeface="Noto Sans CJK JP Regular"/>
                <a:cs typeface="Noto Sans CJK JP Regular"/>
              </a:rPr>
              <a:t> t</a:t>
            </a:r>
            <a:r>
              <a:rPr lang="en-US" sz="1050" u="sng" spc="-25" dirty="0" smtClean="0">
                <a:latin typeface="Noto Sans CJK JP Regular"/>
                <a:cs typeface="Noto Sans CJK JP Regular"/>
              </a:rPr>
              <a:t>he </a:t>
            </a:r>
            <a:r>
              <a:rPr lang="en-US" sz="1050" u="sng" spc="-25" dirty="0">
                <a:latin typeface="Noto Sans CJK JP Regular"/>
                <a:cs typeface="Noto Sans CJK JP Regular"/>
              </a:rPr>
              <a:t>Linear Relationship Between Two Numerical Variables</a:t>
            </a:r>
            <a:r>
              <a:rPr lang="en-US" sz="1050" u="sng" spc="-25" dirty="0" smtClean="0">
                <a:latin typeface="Noto Sans CJK JP Regular"/>
                <a:cs typeface="Noto Sans CJK JP Regular"/>
              </a:rPr>
              <a:t>:</a:t>
            </a:r>
            <a:r>
              <a:rPr lang="en-US" sz="1050" spc="-25" dirty="0" smtClean="0"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 smtClean="0">
                <a:latin typeface="Noto Sans CJK JP Regular"/>
                <a:cs typeface="Noto Sans CJK JP Regular"/>
              </a:rPr>
              <a:t>Simple Linear Regression Model</a:t>
            </a:r>
            <a:endParaRPr lang="en-US" sz="1050" b="1" i="1" spc="5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5" dirty="0" smtClean="0">
                <a:latin typeface="Noto Sans CJK JP Regular"/>
                <a:cs typeface="Noto Sans CJK JP Regular"/>
              </a:rPr>
              <a:t>Calculating the Model</a:t>
            </a:r>
            <a:r>
              <a:rPr lang="en-US" sz="1050" spc="5" dirty="0" smtClean="0">
                <a:latin typeface="Noto Sans CJK JP Regular"/>
                <a:cs typeface="Noto Sans CJK JP Regular"/>
              </a:rPr>
              <a:t>: </a:t>
            </a:r>
            <a:r>
              <a:rPr sz="1050" spc="5" dirty="0" smtClean="0"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latin typeface="Noto Sans CJK JP Regular"/>
                <a:cs typeface="Noto Sans CJK JP Regular"/>
              </a:rPr>
              <a:t>squared</a:t>
            </a:r>
            <a:r>
              <a:rPr sz="1050" dirty="0"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latin typeface="Noto Sans CJK JP Regular"/>
                <a:cs typeface="Noto Sans CJK JP Regular"/>
              </a:rPr>
              <a:t>residuals</a:t>
            </a:r>
            <a:endParaRPr lang="en-US" sz="1050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3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Interpreting the Model</a:t>
            </a:r>
            <a:endParaRPr lang="en-US" sz="1050" u="sng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Using the Model:</a:t>
            </a:r>
            <a:r>
              <a:rPr lang="en-US"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Predict</a:t>
            </a:r>
            <a:r>
              <a:rPr sz="1050" spc="-1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, </a:t>
            </a:r>
            <a:r>
              <a:rPr sz="1050" spc="-3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but </a:t>
            </a:r>
            <a:r>
              <a:rPr sz="1050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don't</a:t>
            </a:r>
            <a:r>
              <a:rPr sz="1050" spc="3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extrapolate</a:t>
            </a:r>
            <a:endParaRPr sz="1050" dirty="0"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2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5648271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ways can we </a:t>
            </a:r>
            <a:r>
              <a:rPr lang="en-US" sz="2400" b="1" u="sng" dirty="0" smtClean="0"/>
              <a:t>find</a:t>
            </a:r>
            <a:r>
              <a:rPr lang="en-US" sz="2400" b="1" dirty="0" smtClean="0"/>
              <a:t> a “best fit” line for a set of (</a:t>
            </a:r>
            <a:r>
              <a:rPr lang="en-US" sz="2400" b="1" dirty="0" err="1" smtClean="0"/>
              <a:t>x,y</a:t>
            </a:r>
            <a:r>
              <a:rPr lang="en-US" sz="2400" b="1" dirty="0" smtClean="0"/>
              <a:t>) data? How do we </a:t>
            </a:r>
            <a:r>
              <a:rPr lang="en-US" sz="2400" b="1" u="sng" dirty="0" smtClean="0"/>
              <a:t>represent</a:t>
            </a:r>
            <a:r>
              <a:rPr lang="en-US" sz="2400" b="1" dirty="0" smtClean="0"/>
              <a:t> it?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654175"/>
            <a:ext cx="2320445" cy="16409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152650" y="1730375"/>
            <a:ext cx="2057400" cy="14478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57524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28713" y="996868"/>
            <a:ext cx="2303705" cy="127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39" y="282575"/>
            <a:ext cx="438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dirty="0" smtClean="0">
                <a:latin typeface="DejaVu Serif"/>
                <a:cs typeface="DejaVu Serif"/>
              </a:rPr>
              <a:t>The </a:t>
            </a:r>
            <a:r>
              <a:rPr lang="en-US" sz="1200" b="1" dirty="0" smtClean="0">
                <a:solidFill>
                  <a:srgbClr val="C00000"/>
                </a:solidFill>
                <a:latin typeface="DejaVu Serif"/>
                <a:cs typeface="DejaVu Serif"/>
              </a:rPr>
              <a:t>least squares line</a:t>
            </a:r>
            <a:r>
              <a:rPr lang="en-US" sz="1200" dirty="0" smtClean="0">
                <a:solidFill>
                  <a:srgbClr val="C00000"/>
                </a:solidFill>
                <a:latin typeface="DejaVu Serif"/>
                <a:cs typeface="DejaVu Serif"/>
              </a:rPr>
              <a:t> </a:t>
            </a:r>
            <a:r>
              <a:rPr lang="en-US" sz="1200" dirty="0" smtClean="0">
                <a:latin typeface="DejaVu Serif"/>
                <a:cs typeface="DejaVu Serif"/>
              </a:rPr>
              <a:t>minimizes squared residuals.</a:t>
            </a:r>
          </a:p>
          <a:p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-75698" y="731801"/>
                <a:ext cx="22955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698" y="731801"/>
                <a:ext cx="229552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1612" y="536168"/>
            <a:ext cx="2383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Models a </a:t>
            </a:r>
            <a:r>
              <a:rPr lang="en-US" sz="1100" b="1" dirty="0" smtClean="0">
                <a:solidFill>
                  <a:srgbClr val="C00000"/>
                </a:solidFill>
              </a:rPr>
              <a:t>Sample</a:t>
            </a:r>
            <a:r>
              <a:rPr lang="en-US" sz="1100" dirty="0" smtClean="0">
                <a:solidFill>
                  <a:srgbClr val="C00000"/>
                </a:solidFill>
              </a:rPr>
              <a:t> of (</a:t>
            </a:r>
            <a:r>
              <a:rPr lang="en-US" sz="1100" dirty="0" err="1" smtClean="0">
                <a:solidFill>
                  <a:srgbClr val="C00000"/>
                </a:solidFill>
              </a:rPr>
              <a:t>x,y</a:t>
            </a:r>
            <a:r>
              <a:rPr lang="en-US" sz="1100" dirty="0" smtClean="0">
                <a:solidFill>
                  <a:srgbClr val="C00000"/>
                </a:solidFill>
              </a:rPr>
              <a:t>) Data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46344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80825" y="2122088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8</a:t>
            </a:r>
            <a:endParaRPr sz="800">
              <a:latin typeface="Noto Sans CJK JP Regular"/>
              <a:cs typeface="Noto Sans CJK JP Regular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28713" y="996868"/>
            <a:ext cx="2303705" cy="127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39" y="282575"/>
            <a:ext cx="438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dirty="0" smtClean="0">
                <a:latin typeface="DejaVu Serif"/>
                <a:cs typeface="DejaVu Serif"/>
              </a:rPr>
              <a:t>The </a:t>
            </a:r>
            <a:r>
              <a:rPr lang="en-US" sz="1200" b="1" dirty="0" smtClean="0">
                <a:solidFill>
                  <a:srgbClr val="C00000"/>
                </a:solidFill>
                <a:latin typeface="DejaVu Serif"/>
                <a:cs typeface="DejaVu Serif"/>
              </a:rPr>
              <a:t>least squares line</a:t>
            </a:r>
            <a:r>
              <a:rPr lang="en-US" sz="1200" dirty="0" smtClean="0">
                <a:solidFill>
                  <a:srgbClr val="C00000"/>
                </a:solidFill>
                <a:latin typeface="DejaVu Serif"/>
                <a:cs typeface="DejaVu Serif"/>
              </a:rPr>
              <a:t> </a:t>
            </a:r>
            <a:r>
              <a:rPr lang="en-US" sz="1200" dirty="0" smtClean="0">
                <a:latin typeface="DejaVu Serif"/>
                <a:cs typeface="DejaVu Serif"/>
              </a:rPr>
              <a:t>minimizes squared residuals.</a:t>
            </a:r>
          </a:p>
          <a:p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-75698" y="731801"/>
                <a:ext cx="22955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698" y="731801"/>
                <a:ext cx="229552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418" y="968375"/>
            <a:ext cx="2248012" cy="1250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878593" y="714027"/>
                <a:ext cx="12358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593" y="714027"/>
                <a:ext cx="1235851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1612" y="536168"/>
            <a:ext cx="2383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Models a </a:t>
            </a:r>
            <a:r>
              <a:rPr lang="en-US" sz="1100" b="1" dirty="0" smtClean="0">
                <a:solidFill>
                  <a:srgbClr val="C00000"/>
                </a:solidFill>
              </a:rPr>
              <a:t>Sample</a:t>
            </a:r>
            <a:r>
              <a:rPr lang="en-US" sz="1100" dirty="0" smtClean="0">
                <a:solidFill>
                  <a:srgbClr val="C00000"/>
                </a:solidFill>
              </a:rPr>
              <a:t> of (</a:t>
            </a:r>
            <a:r>
              <a:rPr lang="en-US" sz="1100" dirty="0" err="1" smtClean="0">
                <a:solidFill>
                  <a:srgbClr val="C00000"/>
                </a:solidFill>
              </a:rPr>
              <a:t>x,y</a:t>
            </a:r>
            <a:r>
              <a:rPr lang="en-US" sz="1100" dirty="0" smtClean="0">
                <a:solidFill>
                  <a:srgbClr val="C00000"/>
                </a:solidFill>
              </a:rPr>
              <a:t>) Data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418" y="555664"/>
            <a:ext cx="2383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Models the </a:t>
            </a:r>
            <a:r>
              <a:rPr lang="en-US" sz="1100" b="1" dirty="0" smtClean="0">
                <a:solidFill>
                  <a:srgbClr val="C00000"/>
                </a:solidFill>
              </a:rPr>
              <a:t>Population</a:t>
            </a:r>
            <a:r>
              <a:rPr lang="en-US" sz="1100" dirty="0" smtClean="0">
                <a:solidFill>
                  <a:srgbClr val="C00000"/>
                </a:solidFill>
              </a:rPr>
              <a:t> of (</a:t>
            </a:r>
            <a:r>
              <a:rPr lang="en-US" sz="1100" dirty="0" err="1" smtClean="0">
                <a:solidFill>
                  <a:srgbClr val="C00000"/>
                </a:solidFill>
              </a:rPr>
              <a:t>x,y</a:t>
            </a:r>
            <a:r>
              <a:rPr lang="en-US" sz="1100" dirty="0" smtClean="0">
                <a:solidFill>
                  <a:srgbClr val="C00000"/>
                </a:solidFill>
              </a:rPr>
              <a:t>) Data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</a:t>
            </a:r>
            <a:r>
              <a:rPr lang="en-US" sz="2400" b="1" u="sng" dirty="0" smtClean="0"/>
              <a:t>assess</a:t>
            </a:r>
            <a:r>
              <a:rPr lang="en-US" sz="2400" b="1" dirty="0" smtClean="0"/>
              <a:t> how well our least squares line </a:t>
            </a:r>
            <a:r>
              <a:rPr lang="en-US" sz="2400" b="1" u="sng" dirty="0" smtClean="0"/>
              <a:t>“fit” </a:t>
            </a:r>
            <a:r>
              <a:rPr lang="en-US" sz="2400" b="1" dirty="0" smtClean="0"/>
              <a:t>(predicted) an </a:t>
            </a:r>
            <a:r>
              <a:rPr lang="en-US" sz="2400" b="1" i="1" u="sng" dirty="0" smtClean="0"/>
              <a:t>individual</a:t>
            </a:r>
            <a:r>
              <a:rPr lang="en-US" sz="2400" b="1" dirty="0" smtClean="0"/>
              <a:t> explanatory variable(s) value (</a:t>
            </a:r>
            <a:r>
              <a:rPr lang="en-US" sz="2400" b="1" dirty="0" err="1" smtClean="0"/>
              <a:t>ie</a:t>
            </a:r>
            <a:r>
              <a:rPr lang="en-US" sz="2400" b="1" dirty="0" smtClean="0"/>
              <a:t> x-value)?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1771650" y="1882775"/>
            <a:ext cx="2662783" cy="14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7274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80825" y="2122088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8</a:t>
            </a:r>
            <a:endParaRPr sz="800">
              <a:latin typeface="Noto Sans CJK JP Regular"/>
              <a:cs typeface="Noto Sans CJK JP Regular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28713" y="996868"/>
            <a:ext cx="2303705" cy="127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39" y="282575"/>
            <a:ext cx="438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dirty="0" smtClean="0">
                <a:latin typeface="DejaVu Serif"/>
                <a:cs typeface="DejaVu Serif"/>
              </a:rPr>
              <a:t>The </a:t>
            </a:r>
            <a:r>
              <a:rPr lang="en-US" sz="1200" b="1" dirty="0" smtClean="0">
                <a:solidFill>
                  <a:srgbClr val="C00000"/>
                </a:solidFill>
                <a:latin typeface="DejaVu Serif"/>
                <a:cs typeface="DejaVu Serif"/>
              </a:rPr>
              <a:t>least squares line</a:t>
            </a:r>
            <a:r>
              <a:rPr lang="en-US" sz="1200" dirty="0" smtClean="0">
                <a:solidFill>
                  <a:srgbClr val="C00000"/>
                </a:solidFill>
                <a:latin typeface="DejaVu Serif"/>
                <a:cs typeface="DejaVu Serif"/>
              </a:rPr>
              <a:t> </a:t>
            </a:r>
            <a:r>
              <a:rPr lang="en-US" sz="1200" dirty="0" smtClean="0">
                <a:latin typeface="DejaVu Serif"/>
                <a:cs typeface="DejaVu Serif"/>
              </a:rPr>
              <a:t>minimizes squared residuals.</a:t>
            </a:r>
          </a:p>
          <a:p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-75698" y="731801"/>
                <a:ext cx="22955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698" y="731801"/>
                <a:ext cx="229552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418" y="968375"/>
            <a:ext cx="2248012" cy="1250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878593" y="714027"/>
                <a:ext cx="12358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593" y="714027"/>
                <a:ext cx="1235851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1612" y="536168"/>
            <a:ext cx="2383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Models a </a:t>
            </a:r>
            <a:r>
              <a:rPr lang="en-US" sz="1100" b="1" dirty="0" smtClean="0">
                <a:solidFill>
                  <a:srgbClr val="C00000"/>
                </a:solidFill>
              </a:rPr>
              <a:t>Sample</a:t>
            </a:r>
            <a:r>
              <a:rPr lang="en-US" sz="1100" dirty="0" smtClean="0">
                <a:solidFill>
                  <a:srgbClr val="C00000"/>
                </a:solidFill>
              </a:rPr>
              <a:t> of (</a:t>
            </a:r>
            <a:r>
              <a:rPr lang="en-US" sz="1100" dirty="0" err="1" smtClean="0">
                <a:solidFill>
                  <a:srgbClr val="C00000"/>
                </a:solidFill>
              </a:rPr>
              <a:t>x,y</a:t>
            </a:r>
            <a:r>
              <a:rPr lang="en-US" sz="1100" dirty="0" smtClean="0">
                <a:solidFill>
                  <a:srgbClr val="C00000"/>
                </a:solidFill>
              </a:rPr>
              <a:t>) Data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418" y="555664"/>
            <a:ext cx="2383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Models the </a:t>
            </a:r>
            <a:r>
              <a:rPr lang="en-US" sz="1100" b="1" dirty="0" smtClean="0">
                <a:solidFill>
                  <a:srgbClr val="C00000"/>
                </a:solidFill>
              </a:rPr>
              <a:t>Population</a:t>
            </a:r>
            <a:r>
              <a:rPr lang="en-US" sz="1100" dirty="0" smtClean="0">
                <a:solidFill>
                  <a:srgbClr val="C00000"/>
                </a:solidFill>
              </a:rPr>
              <a:t> of (</a:t>
            </a:r>
            <a:r>
              <a:rPr lang="en-US" sz="1100" dirty="0" err="1" smtClean="0">
                <a:solidFill>
                  <a:srgbClr val="C00000"/>
                </a:solidFill>
              </a:rPr>
              <a:t>x,y</a:t>
            </a:r>
            <a:r>
              <a:rPr lang="en-US" sz="1100" dirty="0" smtClean="0">
                <a:solidFill>
                  <a:srgbClr val="C00000"/>
                </a:solidFill>
              </a:rPr>
              <a:t>) Data</a:t>
            </a:r>
            <a:endParaRPr lang="en-US" sz="11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55397" y="2400291"/>
                <a:ext cx="420052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1200" b="1" dirty="0">
                    <a:solidFill>
                      <a:schemeClr val="accent3">
                        <a:lumMod val="75000"/>
                      </a:schemeClr>
                    </a:solidFill>
                    <a:latin typeface="DejaVu Serif"/>
                    <a:cs typeface="DejaVu Serif"/>
                  </a:rPr>
                  <a:t>Residuals</a:t>
                </a:r>
                <a:r>
                  <a:rPr lang="en-US" sz="1200" dirty="0">
                    <a:latin typeface="DejaVu Serif"/>
                    <a:cs typeface="DejaVu Serif"/>
                  </a:rPr>
                  <a:t> are the leftovers from the model fit, and calculated as the difference between the observed and predicted </a:t>
                </a:r>
                <a:r>
                  <a:rPr lang="en-US" sz="1200" dirty="0" smtClean="0">
                    <a:latin typeface="DejaVu Serif"/>
                    <a:cs typeface="DejaVu Serif"/>
                  </a:rPr>
                  <a:t>y-values, for a given x-value (explanatory </a:t>
                </a:r>
                <a:r>
                  <a:rPr lang="en-US" sz="1200" dirty="0" err="1" smtClean="0">
                    <a:latin typeface="DejaVu Serif"/>
                    <a:cs typeface="DejaVu Serif"/>
                  </a:rPr>
                  <a:t>var</a:t>
                </a:r>
                <a:r>
                  <a:rPr lang="en-US" sz="1200" dirty="0" smtClean="0">
                    <a:latin typeface="DejaVu Serif"/>
                    <a:cs typeface="DejaVu Serif"/>
                  </a:rPr>
                  <a:t>(s) value)</a:t>
                </a:r>
              </a:p>
              <a:p>
                <a:pPr/>
                <a:r>
                  <a:rPr lang="en-US" sz="1200" dirty="0">
                    <a:solidFill>
                      <a:schemeClr val="accent3">
                        <a:lumMod val="75000"/>
                      </a:schemeClr>
                    </a:solidFill>
                    <a:latin typeface="DejaVu Serif"/>
                  </a:rPr>
                  <a:t> </a:t>
                </a:r>
                <a:r>
                  <a:rPr lang="en-US" sz="1200" dirty="0" smtClean="0">
                    <a:solidFill>
                      <a:schemeClr val="accent3">
                        <a:lumMod val="75000"/>
                      </a:schemeClr>
                    </a:solidFill>
                    <a:latin typeface="DejaVu Serif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200" dirty="0">
                  <a:latin typeface="DejaVu Serif"/>
                  <a:cs typeface="DejaVu Serif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7" y="2400291"/>
                <a:ext cx="4200525" cy="1015663"/>
              </a:xfrm>
              <a:prstGeom prst="rect">
                <a:avLst/>
              </a:prstGeom>
              <a:blipFill>
                <a:blip r:embed="rId6"/>
                <a:stretch>
                  <a:fillRect l="-145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932968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4352" y="477197"/>
            <a:ext cx="775100" cy="134096"/>
          </a:xfrm>
          <a:prstGeom prst="rect">
            <a:avLst/>
          </a:prstGeom>
        </p:spPr>
        <p:txBody>
          <a:bodyPr vert="horz" wrap="square" lIns="0" tIns="12847" rIns="0" bIns="0" rtlCol="0">
            <a:spAutoFit/>
          </a:bodyPr>
          <a:lstStyle/>
          <a:p>
            <a:pPr marL="9516">
              <a:spcBef>
                <a:spcPts val="101"/>
              </a:spcBef>
            </a:pPr>
            <a:r>
              <a:rPr sz="78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87" spc="1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787" spc="2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87" spc="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787" spc="4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87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87" spc="37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787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87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87" spc="3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87" spc="1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787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23850" y="713634"/>
            <a:ext cx="3915825" cy="2616276"/>
          </a:xfrm>
          <a:prstGeom prst="rect">
            <a:avLst/>
          </a:prstGeom>
        </p:spPr>
        <p:txBody>
          <a:bodyPr vert="horz" wrap="square" lIns="0" tIns="76374" rIns="0" bIns="0" rtlCol="0">
            <a:spAutoFit/>
          </a:bodyPr>
          <a:lstStyle/>
          <a:p>
            <a:pPr marL="18858">
              <a:spcBef>
                <a:spcPts val="602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44" dirty="0">
                <a:latin typeface="Arial"/>
                <a:cs typeface="Arial"/>
              </a:rPr>
              <a:t>Lab Assignment 8 </a:t>
            </a:r>
            <a:r>
              <a:rPr lang="en-US" sz="1200" spc="-44" dirty="0">
                <a:latin typeface="Arial"/>
                <a:cs typeface="Arial"/>
              </a:rPr>
              <a:t>due </a:t>
            </a:r>
            <a:r>
              <a:rPr lang="en-US" sz="1200" spc="-59" dirty="0" smtClean="0">
                <a:latin typeface="Arial"/>
                <a:cs typeface="Arial"/>
              </a:rPr>
              <a:t>Friday 4/5 11:55pm  </a:t>
            </a:r>
            <a:r>
              <a:rPr lang="en-US" sz="1200" i="1" spc="-59" dirty="0" smtClean="0">
                <a:latin typeface="Arial"/>
                <a:cs typeface="Arial"/>
              </a:rPr>
              <a:t>(extension)</a:t>
            </a:r>
            <a:endParaRPr lang="en-US" sz="1200" i="1" spc="-59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endParaRPr lang="en-US" sz="1200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8858">
              <a:spcBef>
                <a:spcPts val="602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44" dirty="0" smtClean="0">
                <a:latin typeface="Arial"/>
                <a:cs typeface="Arial"/>
              </a:rPr>
              <a:t>Peer Evaluation 2 </a:t>
            </a:r>
            <a:r>
              <a:rPr lang="en-US" sz="1200" spc="-44" dirty="0" smtClean="0">
                <a:latin typeface="Arial"/>
                <a:cs typeface="Arial"/>
              </a:rPr>
              <a:t>due </a:t>
            </a:r>
            <a:r>
              <a:rPr lang="en-US" sz="1200" spc="-59" dirty="0" smtClean="0">
                <a:latin typeface="Arial"/>
                <a:cs typeface="Arial"/>
              </a:rPr>
              <a:t>Tuesday 4/9 11:55 pm </a:t>
            </a:r>
            <a:endParaRPr lang="en-US" sz="1200" dirty="0" smtClean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8858">
              <a:spcBef>
                <a:spcPts val="602"/>
              </a:spcBef>
            </a:pPr>
            <a:endParaRPr lang="en-US" sz="1200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8858">
              <a:spcBef>
                <a:spcPts val="602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44" dirty="0" smtClean="0">
                <a:latin typeface="Arial"/>
                <a:cs typeface="Arial"/>
              </a:rPr>
              <a:t>Problem Set 6</a:t>
            </a:r>
            <a:r>
              <a:rPr lang="en-US" sz="1200" spc="-44" dirty="0" smtClean="0">
                <a:latin typeface="Arial"/>
                <a:cs typeface="Arial"/>
              </a:rPr>
              <a:t> due </a:t>
            </a:r>
            <a:r>
              <a:rPr lang="en-US" sz="1200" spc="-59" dirty="0" smtClean="0">
                <a:latin typeface="Arial"/>
                <a:cs typeface="Arial"/>
              </a:rPr>
              <a:t>Wednesday 4/10 </a:t>
            </a:r>
            <a:r>
              <a:rPr lang="en-US" sz="1200" spc="-59" dirty="0">
                <a:latin typeface="Arial"/>
                <a:cs typeface="Arial"/>
              </a:rPr>
              <a:t>11:55 pm </a:t>
            </a:r>
            <a:endParaRPr lang="en-US" sz="1200" spc="-59" dirty="0" smtClean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endParaRPr lang="en-US" sz="1200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8858">
              <a:spcBef>
                <a:spcPts val="602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44" dirty="0">
                <a:latin typeface="Arial"/>
                <a:cs typeface="Arial"/>
              </a:rPr>
              <a:t>Readiness Assessment 7</a:t>
            </a:r>
            <a:r>
              <a:rPr lang="en-US" sz="1200" spc="-44" dirty="0">
                <a:latin typeface="Arial"/>
                <a:cs typeface="Arial"/>
              </a:rPr>
              <a:t> </a:t>
            </a:r>
            <a:r>
              <a:rPr lang="en-US" sz="1200" spc="-59" dirty="0">
                <a:latin typeface="Arial"/>
                <a:cs typeface="Arial"/>
              </a:rPr>
              <a:t>Wednesday 4/10 </a:t>
            </a:r>
            <a:endParaRPr lang="en-US" sz="1200" spc="-59" dirty="0" smtClean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endParaRPr lang="en-US" sz="1200" spc="-59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spc="-44" dirty="0" smtClean="0">
                <a:latin typeface="Arial"/>
                <a:cs typeface="Arial"/>
              </a:rPr>
              <a:t>Don’t forget </a:t>
            </a:r>
            <a:r>
              <a:rPr lang="en-US" sz="1200" u="sng" spc="-44" dirty="0" smtClean="0">
                <a:latin typeface="Arial"/>
                <a:cs typeface="Arial"/>
              </a:rPr>
              <a:t>Project Stage 2</a:t>
            </a:r>
            <a:r>
              <a:rPr lang="en-US" sz="1200" spc="-44" dirty="0" smtClean="0">
                <a:latin typeface="Arial"/>
                <a:cs typeface="Arial"/>
              </a:rPr>
              <a:t>… due in ~2 weeks</a:t>
            </a:r>
            <a:endParaRPr lang="en-US" sz="1200" spc="-59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endParaRPr lang="en-US" sz="1200" spc="-59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12885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Coming up…</a:t>
            </a:r>
          </a:p>
        </p:txBody>
      </p:sp>
    </p:spTree>
    <p:extLst>
      <p:ext uri="{BB962C8B-B14F-4D97-AF65-F5344CB8AC3E}">
        <p14:creationId xmlns:p14="http://schemas.microsoft.com/office/powerpoint/2010/main" val="890748709"/>
      </p:ext>
    </p:extLst>
  </p:cSld>
  <p:clrMapOvr>
    <a:masterClrMapping/>
  </p:clrMapOvr>
  <p:transition advTm="10000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80825" y="2122088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8</a:t>
            </a:r>
            <a:endParaRPr sz="800">
              <a:latin typeface="Noto Sans CJK JP Regular"/>
              <a:cs typeface="Noto Sans CJK JP Regular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28713" y="996868"/>
            <a:ext cx="2303705" cy="127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39" y="282575"/>
            <a:ext cx="438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dirty="0" smtClean="0">
                <a:latin typeface="DejaVu Serif"/>
                <a:cs typeface="DejaVu Serif"/>
              </a:rPr>
              <a:t>The </a:t>
            </a:r>
            <a:r>
              <a:rPr lang="en-US" sz="1200" b="1" dirty="0" smtClean="0">
                <a:solidFill>
                  <a:srgbClr val="C00000"/>
                </a:solidFill>
                <a:latin typeface="DejaVu Serif"/>
                <a:cs typeface="DejaVu Serif"/>
              </a:rPr>
              <a:t>least squares line</a:t>
            </a:r>
            <a:r>
              <a:rPr lang="en-US" sz="1200" dirty="0" smtClean="0">
                <a:solidFill>
                  <a:srgbClr val="C00000"/>
                </a:solidFill>
                <a:latin typeface="DejaVu Serif"/>
                <a:cs typeface="DejaVu Serif"/>
              </a:rPr>
              <a:t> </a:t>
            </a:r>
            <a:r>
              <a:rPr lang="en-US" sz="1200" dirty="0" smtClean="0">
                <a:latin typeface="DejaVu Serif"/>
                <a:cs typeface="DejaVu Serif"/>
              </a:rPr>
              <a:t>minimizes squared residuals.</a:t>
            </a:r>
          </a:p>
          <a:p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-75698" y="731801"/>
                <a:ext cx="22955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698" y="731801"/>
                <a:ext cx="229552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418" y="968375"/>
            <a:ext cx="2248012" cy="1250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878593" y="714027"/>
                <a:ext cx="12358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593" y="714027"/>
                <a:ext cx="1235851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1612" y="536168"/>
            <a:ext cx="2383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Models a </a:t>
            </a:r>
            <a:r>
              <a:rPr lang="en-US" sz="1100" b="1" dirty="0" smtClean="0">
                <a:solidFill>
                  <a:srgbClr val="C00000"/>
                </a:solidFill>
              </a:rPr>
              <a:t>Sample</a:t>
            </a:r>
            <a:r>
              <a:rPr lang="en-US" sz="1100" dirty="0" smtClean="0">
                <a:solidFill>
                  <a:srgbClr val="C00000"/>
                </a:solidFill>
              </a:rPr>
              <a:t> of (</a:t>
            </a:r>
            <a:r>
              <a:rPr lang="en-US" sz="1100" dirty="0" err="1" smtClean="0">
                <a:solidFill>
                  <a:srgbClr val="C00000"/>
                </a:solidFill>
              </a:rPr>
              <a:t>x,y</a:t>
            </a:r>
            <a:r>
              <a:rPr lang="en-US" sz="1100" dirty="0" smtClean="0">
                <a:solidFill>
                  <a:srgbClr val="C00000"/>
                </a:solidFill>
              </a:rPr>
              <a:t>) Data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418" y="555664"/>
            <a:ext cx="2383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Models the </a:t>
            </a:r>
            <a:r>
              <a:rPr lang="en-US" sz="1100" b="1" dirty="0" smtClean="0">
                <a:solidFill>
                  <a:srgbClr val="C00000"/>
                </a:solidFill>
              </a:rPr>
              <a:t>Population</a:t>
            </a:r>
            <a:r>
              <a:rPr lang="en-US" sz="1100" dirty="0" smtClean="0">
                <a:solidFill>
                  <a:srgbClr val="C00000"/>
                </a:solidFill>
              </a:rPr>
              <a:t> of (</a:t>
            </a:r>
            <a:r>
              <a:rPr lang="en-US" sz="1100" dirty="0" err="1" smtClean="0">
                <a:solidFill>
                  <a:srgbClr val="C00000"/>
                </a:solidFill>
              </a:rPr>
              <a:t>x,y</a:t>
            </a:r>
            <a:r>
              <a:rPr lang="en-US" sz="1100" dirty="0" smtClean="0">
                <a:solidFill>
                  <a:srgbClr val="C00000"/>
                </a:solidFill>
              </a:rPr>
              <a:t>) Data</a:t>
            </a:r>
            <a:endParaRPr lang="en-US" sz="11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55397" y="2400291"/>
                <a:ext cx="420052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1200" b="1" dirty="0">
                    <a:solidFill>
                      <a:schemeClr val="accent3">
                        <a:lumMod val="75000"/>
                      </a:schemeClr>
                    </a:solidFill>
                    <a:latin typeface="DejaVu Serif"/>
                    <a:cs typeface="DejaVu Serif"/>
                  </a:rPr>
                  <a:t>Residuals</a:t>
                </a:r>
                <a:r>
                  <a:rPr lang="en-US" sz="1200" dirty="0">
                    <a:latin typeface="DejaVu Serif"/>
                    <a:cs typeface="DejaVu Serif"/>
                  </a:rPr>
                  <a:t> are the leftovers from the model fit, and calculated as the difference between the observed and predicted </a:t>
                </a:r>
                <a:r>
                  <a:rPr lang="en-US" sz="1200" dirty="0" smtClean="0">
                    <a:latin typeface="DejaVu Serif"/>
                    <a:cs typeface="DejaVu Serif"/>
                  </a:rPr>
                  <a:t>y-values, for a given x-value (explanatory </a:t>
                </a:r>
                <a:r>
                  <a:rPr lang="en-US" sz="1200" dirty="0" err="1" smtClean="0">
                    <a:latin typeface="DejaVu Serif"/>
                    <a:cs typeface="DejaVu Serif"/>
                  </a:rPr>
                  <a:t>var</a:t>
                </a:r>
                <a:r>
                  <a:rPr lang="en-US" sz="1200" dirty="0" smtClean="0">
                    <a:latin typeface="DejaVu Serif"/>
                    <a:cs typeface="DejaVu Serif"/>
                  </a:rPr>
                  <a:t>(s) value)</a:t>
                </a:r>
              </a:p>
              <a:p>
                <a:pPr/>
                <a:r>
                  <a:rPr lang="en-US" sz="1200" dirty="0">
                    <a:solidFill>
                      <a:schemeClr val="accent3">
                        <a:lumMod val="75000"/>
                      </a:schemeClr>
                    </a:solidFill>
                    <a:latin typeface="DejaVu Serif"/>
                  </a:rPr>
                  <a:t> </a:t>
                </a:r>
                <a:r>
                  <a:rPr lang="en-US" sz="1200" dirty="0" smtClean="0">
                    <a:solidFill>
                      <a:schemeClr val="accent3">
                        <a:lumMod val="75000"/>
                      </a:schemeClr>
                    </a:solidFill>
                    <a:latin typeface="DejaVu Serif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200" dirty="0">
                  <a:latin typeface="DejaVu Serif"/>
                  <a:cs typeface="DejaVu Serif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7" y="2400291"/>
                <a:ext cx="4200525" cy="1015663"/>
              </a:xfrm>
              <a:prstGeom prst="rect">
                <a:avLst/>
              </a:prstGeom>
              <a:blipFill>
                <a:blip r:embed="rId6"/>
                <a:stretch>
                  <a:fillRect l="-145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619925" y="3156526"/>
                <a:ext cx="12954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C00000"/>
                    </a:solidFill>
                  </a:rPr>
                  <a:t>predicted 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050" dirty="0" smtClean="0">
                    <a:solidFill>
                      <a:srgbClr val="C00000"/>
                    </a:solidFill>
                  </a:rPr>
                  <a:t> </a:t>
                </a:r>
                <a:endParaRPr lang="en-US" sz="105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925" y="3156526"/>
                <a:ext cx="1295400" cy="253916"/>
              </a:xfrm>
              <a:prstGeom prst="rect">
                <a:avLst/>
              </a:prstGeom>
              <a:blipFill>
                <a:blip r:embed="rId7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017" y="2919146"/>
                <a:ext cx="12954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0070C0"/>
                    </a:solidFill>
                  </a:rPr>
                  <a:t>observed 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0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050" dirty="0" smtClean="0">
                    <a:solidFill>
                      <a:srgbClr val="0070C0"/>
                    </a:solidFill>
                  </a:rPr>
                  <a:t> </a:t>
                </a:r>
                <a:endParaRPr lang="en-US" sz="105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17" y="2919146"/>
                <a:ext cx="1295400" cy="253916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3" idx="1"/>
          </p:cNvCxnSpPr>
          <p:nvPr/>
        </p:nvCxnSpPr>
        <p:spPr>
          <a:xfrm flipH="1">
            <a:off x="2219827" y="3283484"/>
            <a:ext cx="400098" cy="18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>
            <a:off x="1428017" y="3046104"/>
            <a:ext cx="343633" cy="208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42030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</a:t>
            </a:r>
            <a:r>
              <a:rPr lang="en-US" sz="2400" b="1" u="sng" dirty="0" smtClean="0"/>
              <a:t>calculate</a:t>
            </a:r>
            <a:r>
              <a:rPr lang="en-US" sz="2400" b="1" dirty="0" smtClean="0"/>
              <a:t> our least squares line?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1771650" y="1882775"/>
            <a:ext cx="2662783" cy="14701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14450" y="1322183"/>
                <a:ext cx="22955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1322183"/>
                <a:ext cx="2295525" cy="400110"/>
              </a:xfrm>
              <a:prstGeom prst="rect">
                <a:avLst/>
              </a:prstGeom>
              <a:blipFill>
                <a:blip r:embed="rId3"/>
                <a:stretch>
                  <a:fillRect t="-6061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867272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251" y="543611"/>
                <a:ext cx="928266" cy="59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1" y="543611"/>
                <a:ext cx="928266" cy="596445"/>
              </a:xfrm>
              <a:prstGeom prst="rect">
                <a:avLst/>
              </a:prstGeom>
              <a:blipFill>
                <a:blip r:embed="rId3"/>
                <a:stretch>
                  <a:fillRect l="-20395" t="-95918" r="-86842" b="-14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47853" y="321124"/>
            <a:ext cx="194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</a:t>
            </a:r>
            <a:r>
              <a:rPr lang="en-US" b="1" u="sng" dirty="0" smtClean="0">
                <a:solidFill>
                  <a:srgbClr val="C00000"/>
                </a:solidFill>
              </a:rPr>
              <a:t>Squares</a:t>
            </a:r>
            <a:r>
              <a:rPr lang="en-US" b="1" dirty="0" smtClean="0"/>
              <a:t> Regression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1691" t="38977" r="9530" b="3707"/>
          <a:stretch/>
        </p:blipFill>
        <p:spPr>
          <a:xfrm>
            <a:off x="1771650" y="1882775"/>
            <a:ext cx="2662783" cy="14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7830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251" y="543611"/>
                <a:ext cx="928266" cy="59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1" y="543611"/>
                <a:ext cx="928266" cy="596445"/>
              </a:xfrm>
              <a:prstGeom prst="rect">
                <a:avLst/>
              </a:prstGeom>
              <a:blipFill>
                <a:blip r:embed="rId3"/>
                <a:stretch>
                  <a:fillRect l="-20395" t="-95918" r="-86842" b="-14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6250" y="1709449"/>
                <a:ext cx="1171603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709449"/>
                <a:ext cx="1171603" cy="504112"/>
              </a:xfrm>
              <a:prstGeom prst="rect">
                <a:avLst/>
              </a:prstGeom>
              <a:blipFill>
                <a:blip r:embed="rId4"/>
                <a:stretch>
                  <a:fillRect l="-23958" t="-121687" r="-41146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/>
          <p:cNvSpPr/>
          <p:nvPr/>
        </p:nvSpPr>
        <p:spPr>
          <a:xfrm>
            <a:off x="856770" y="1243876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47853" y="321124"/>
            <a:ext cx="194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</a:t>
            </a:r>
            <a:r>
              <a:rPr lang="en-US" b="1" u="sng" dirty="0" smtClean="0">
                <a:solidFill>
                  <a:srgbClr val="C00000"/>
                </a:solidFill>
              </a:rPr>
              <a:t>Squares</a:t>
            </a:r>
            <a:r>
              <a:rPr lang="en-US" b="1" dirty="0" smtClean="0"/>
              <a:t> Regression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1691" t="38977" r="9530" b="3707"/>
          <a:stretch/>
        </p:blipFill>
        <p:spPr>
          <a:xfrm>
            <a:off x="1771650" y="1882775"/>
            <a:ext cx="2662783" cy="14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4860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156" y="2774274"/>
                <a:ext cx="1711301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56" y="2774274"/>
                <a:ext cx="1711301" cy="504112"/>
              </a:xfrm>
              <a:prstGeom prst="rect">
                <a:avLst/>
              </a:prstGeom>
              <a:blipFill>
                <a:blip r:embed="rId2"/>
                <a:stretch>
                  <a:fillRect l="-16370" t="-121687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251" y="543611"/>
                <a:ext cx="928266" cy="59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1" y="543611"/>
                <a:ext cx="928266" cy="596445"/>
              </a:xfrm>
              <a:prstGeom prst="rect">
                <a:avLst/>
              </a:prstGeom>
              <a:blipFill>
                <a:blip r:embed="rId3"/>
                <a:stretch>
                  <a:fillRect l="-20395" t="-95918" r="-86842" b="-14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6250" y="1709449"/>
                <a:ext cx="1171603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709449"/>
                <a:ext cx="1171603" cy="504112"/>
              </a:xfrm>
              <a:prstGeom prst="rect">
                <a:avLst/>
              </a:prstGeom>
              <a:blipFill>
                <a:blip r:embed="rId4"/>
                <a:stretch>
                  <a:fillRect l="-23958" t="-121687" r="-41146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/>
          <p:cNvSpPr/>
          <p:nvPr/>
        </p:nvSpPr>
        <p:spPr>
          <a:xfrm>
            <a:off x="856770" y="1243876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856770" y="2372411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314450" y="1243876"/>
            <a:ext cx="1371600" cy="170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669882" y="896005"/>
                <a:ext cx="1948079" cy="138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What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200" b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give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minimum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this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function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1200" b="1" dirty="0" smtClean="0"/>
              </a:p>
              <a:p>
                <a:endParaRPr lang="en-US" sz="1200" dirty="0"/>
              </a:p>
              <a:p>
                <a:r>
                  <a:rPr lang="en-US" sz="1200" u="sng" dirty="0" smtClean="0"/>
                  <a:t>Some Calculus…</a:t>
                </a:r>
              </a:p>
              <a:p>
                <a:r>
                  <a:rPr lang="en-US" sz="1200" dirty="0" smtClean="0"/>
                  <a:t>The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 smtClean="0"/>
                  <a:t>,</a:t>
                </a:r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 smtClean="0"/>
                  <a:t> </a:t>
                </a:r>
                <a:r>
                  <a:rPr lang="en-US" sz="1200" dirty="0" smtClean="0"/>
                  <a:t>is the</a:t>
                </a:r>
                <a:r>
                  <a:rPr lang="en-US" sz="1200" dirty="0" smtClean="0"/>
                  <a:t> </a:t>
                </a:r>
                <a:r>
                  <a:rPr lang="en-US" sz="1200" u="sng" dirty="0" smtClean="0"/>
                  <a:t>critical point </a:t>
                </a:r>
                <a:r>
                  <a:rPr lang="en-US" sz="1200" dirty="0" smtClean="0"/>
                  <a:t>of this function.</a:t>
                </a:r>
                <a:endParaRPr lang="en-US" sz="1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82" y="896005"/>
                <a:ext cx="1948079" cy="1380763"/>
              </a:xfrm>
              <a:prstGeom prst="rect">
                <a:avLst/>
              </a:prstGeom>
              <a:blipFill>
                <a:blip r:embed="rId5"/>
                <a:stretch>
                  <a:fillRect l="-313" t="-442" b="-3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47853" y="321124"/>
            <a:ext cx="194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</a:t>
            </a:r>
            <a:r>
              <a:rPr lang="en-US" b="1" u="sng" dirty="0" smtClean="0">
                <a:solidFill>
                  <a:srgbClr val="C00000"/>
                </a:solidFill>
              </a:rPr>
              <a:t>Squares</a:t>
            </a:r>
            <a:r>
              <a:rPr lang="en-US" b="1" dirty="0" smtClean="0"/>
              <a:t> Regression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1735042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62250" y="1501775"/>
            <a:ext cx="1719389" cy="17766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156" y="2774274"/>
                <a:ext cx="1711301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56" y="2774274"/>
                <a:ext cx="1711301" cy="504112"/>
              </a:xfrm>
              <a:prstGeom prst="rect">
                <a:avLst/>
              </a:prstGeom>
              <a:blipFill>
                <a:blip r:embed="rId2"/>
                <a:stretch>
                  <a:fillRect l="-16370" t="-121687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251" y="543611"/>
                <a:ext cx="928266" cy="59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1" y="543611"/>
                <a:ext cx="928266" cy="596445"/>
              </a:xfrm>
              <a:prstGeom prst="rect">
                <a:avLst/>
              </a:prstGeom>
              <a:blipFill>
                <a:blip r:embed="rId3"/>
                <a:stretch>
                  <a:fillRect l="-20395" t="-95918" r="-86842" b="-14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6250" y="1709449"/>
                <a:ext cx="1171603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709449"/>
                <a:ext cx="1171603" cy="504112"/>
              </a:xfrm>
              <a:prstGeom prst="rect">
                <a:avLst/>
              </a:prstGeom>
              <a:blipFill>
                <a:blip r:embed="rId4"/>
                <a:stretch>
                  <a:fillRect l="-23958" t="-121687" r="-41146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/>
          <p:cNvSpPr/>
          <p:nvPr/>
        </p:nvSpPr>
        <p:spPr>
          <a:xfrm>
            <a:off x="856770" y="1243876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856770" y="2372411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314450" y="1243876"/>
            <a:ext cx="1371600" cy="170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669882" y="896005"/>
                <a:ext cx="1948079" cy="826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What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200" b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give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minimum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this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function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1200" b="1" dirty="0" smtClean="0"/>
              </a:p>
              <a:p>
                <a:endParaRPr lang="en-US" sz="12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82" y="896005"/>
                <a:ext cx="1948079" cy="826765"/>
              </a:xfrm>
              <a:prstGeom prst="rect">
                <a:avLst/>
              </a:prstGeom>
              <a:blipFill>
                <a:blip r:embed="rId5"/>
                <a:stretch>
                  <a:fillRect l="-313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47853" y="321124"/>
            <a:ext cx="194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</a:t>
            </a:r>
            <a:r>
              <a:rPr lang="en-US" b="1" u="sng" dirty="0" smtClean="0">
                <a:solidFill>
                  <a:srgbClr val="C00000"/>
                </a:solidFill>
              </a:rPr>
              <a:t>Squares</a:t>
            </a:r>
            <a:r>
              <a:rPr lang="en-US" b="1" dirty="0" smtClean="0"/>
              <a:t> Regression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97432" y="1564033"/>
                <a:ext cx="1031116" cy="80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</a:rPr>
                  <a:t>Slope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432" y="1564033"/>
                <a:ext cx="1031116" cy="805670"/>
              </a:xfrm>
              <a:prstGeom prst="rect">
                <a:avLst/>
              </a:prstGeom>
              <a:blipFill>
                <a:blip r:embed="rId6"/>
                <a:stretch>
                  <a:fillRect l="-13609" t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897432" y="2561823"/>
                <a:ext cx="13876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</a:rPr>
                  <a:t>Intercept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432" y="2561823"/>
                <a:ext cx="1387624" cy="553998"/>
              </a:xfrm>
              <a:prstGeom prst="rect">
                <a:avLst/>
              </a:prstGeom>
              <a:blipFill>
                <a:blip r:embed="rId7"/>
                <a:stretch>
                  <a:fillRect l="-10088" t="-15385" r="-21491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43980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62250" y="1501775"/>
            <a:ext cx="1719389" cy="17766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156" y="2774274"/>
                <a:ext cx="1711301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56" y="2774274"/>
                <a:ext cx="1711301" cy="504112"/>
              </a:xfrm>
              <a:prstGeom prst="rect">
                <a:avLst/>
              </a:prstGeom>
              <a:blipFill>
                <a:blip r:embed="rId2"/>
                <a:stretch>
                  <a:fillRect l="-16370" t="-121687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251" y="543611"/>
                <a:ext cx="928266" cy="59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1" y="543611"/>
                <a:ext cx="928266" cy="596445"/>
              </a:xfrm>
              <a:prstGeom prst="rect">
                <a:avLst/>
              </a:prstGeom>
              <a:blipFill>
                <a:blip r:embed="rId3"/>
                <a:stretch>
                  <a:fillRect l="-20395" t="-95918" r="-86842" b="-14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6250" y="1709449"/>
                <a:ext cx="1171603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709449"/>
                <a:ext cx="1171603" cy="504112"/>
              </a:xfrm>
              <a:prstGeom prst="rect">
                <a:avLst/>
              </a:prstGeom>
              <a:blipFill>
                <a:blip r:embed="rId4"/>
                <a:stretch>
                  <a:fillRect l="-23958" t="-121687" r="-41146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/>
          <p:cNvSpPr/>
          <p:nvPr/>
        </p:nvSpPr>
        <p:spPr>
          <a:xfrm>
            <a:off x="856770" y="1243876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856770" y="2372411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314450" y="1243876"/>
            <a:ext cx="1371600" cy="170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669882" y="896005"/>
                <a:ext cx="1948079" cy="826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What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200" b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give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minimum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this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function</m:t>
                    </m:r>
                    <m:r>
                      <m:rPr>
                        <m:nor/>
                      </m:rPr>
                      <a:rPr lang="en-US" sz="1200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1200" b="1" dirty="0" smtClean="0"/>
              </a:p>
              <a:p>
                <a:endParaRPr lang="en-US" sz="12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82" y="896005"/>
                <a:ext cx="1948079" cy="826765"/>
              </a:xfrm>
              <a:prstGeom prst="rect">
                <a:avLst/>
              </a:prstGeom>
              <a:blipFill>
                <a:blip r:embed="rId5"/>
                <a:stretch>
                  <a:fillRect l="-313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47853" y="321124"/>
            <a:ext cx="194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</a:t>
            </a:r>
            <a:r>
              <a:rPr lang="en-US" b="1" u="sng" dirty="0" smtClean="0">
                <a:solidFill>
                  <a:srgbClr val="C00000"/>
                </a:solidFill>
              </a:rPr>
              <a:t>Squares</a:t>
            </a:r>
            <a:r>
              <a:rPr lang="en-US" b="1" dirty="0" smtClean="0"/>
              <a:t> Regression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97432" y="1564033"/>
                <a:ext cx="1031116" cy="80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</a:rPr>
                  <a:t>Slope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432" y="1564033"/>
                <a:ext cx="1031116" cy="805670"/>
              </a:xfrm>
              <a:prstGeom prst="rect">
                <a:avLst/>
              </a:prstGeom>
              <a:blipFill>
                <a:blip r:embed="rId6"/>
                <a:stretch>
                  <a:fillRect l="-13609" t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897432" y="2561823"/>
                <a:ext cx="13876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</a:rPr>
                  <a:t>Intercept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432" y="2561823"/>
                <a:ext cx="1387624" cy="553998"/>
              </a:xfrm>
              <a:prstGeom prst="rect">
                <a:avLst/>
              </a:prstGeom>
              <a:blipFill>
                <a:blip r:embed="rId7"/>
                <a:stretch>
                  <a:fillRect l="-10088" t="-15385" r="-21491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734438" y="1463666"/>
            <a:ext cx="941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Sample </a:t>
            </a:r>
            <a:r>
              <a:rPr lang="en-US" sz="1000" dirty="0" err="1" smtClean="0"/>
              <a:t>std</a:t>
            </a:r>
            <a:r>
              <a:rPr lang="en-US" sz="1000" dirty="0" smtClean="0"/>
              <a:t> dev. of y-values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4400" y="2195917"/>
            <a:ext cx="941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Sample </a:t>
            </a:r>
            <a:r>
              <a:rPr lang="en-US" sz="1000" dirty="0" err="1" smtClean="0"/>
              <a:t>std</a:t>
            </a:r>
            <a:r>
              <a:rPr lang="en-US" sz="1000" dirty="0" smtClean="0"/>
              <a:t> dev. of x-values</a:t>
            </a:r>
            <a:endParaRPr lang="en-US" sz="1000" dirty="0"/>
          </a:p>
        </p:txBody>
      </p:sp>
      <p:cxnSp>
        <p:nvCxnSpPr>
          <p:cNvPr id="16" name="Straight Arrow Connector 15"/>
          <p:cNvCxnSpPr>
            <a:stCxn id="18" idx="1"/>
          </p:cNvCxnSpPr>
          <p:nvPr/>
        </p:nvCxnSpPr>
        <p:spPr>
          <a:xfrm flipH="1" flipV="1">
            <a:off x="3524250" y="2369012"/>
            <a:ext cx="290150" cy="10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1"/>
          </p:cNvCxnSpPr>
          <p:nvPr/>
        </p:nvCxnSpPr>
        <p:spPr>
          <a:xfrm flipH="1">
            <a:off x="3616030" y="1740665"/>
            <a:ext cx="118408" cy="139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90468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156" y="2774274"/>
                <a:ext cx="1696875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56" y="2774274"/>
                <a:ext cx="1696875" cy="504112"/>
              </a:xfrm>
              <a:prstGeom prst="rect">
                <a:avLst/>
              </a:prstGeom>
              <a:blipFill>
                <a:blip r:embed="rId2"/>
                <a:stretch>
                  <a:fillRect l="-16487" t="-121687" r="-2509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251" y="543611"/>
                <a:ext cx="952312" cy="59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1" y="543611"/>
                <a:ext cx="952312" cy="596445"/>
              </a:xfrm>
              <a:prstGeom prst="rect">
                <a:avLst/>
              </a:prstGeom>
              <a:blipFill>
                <a:blip r:embed="rId3"/>
                <a:stretch>
                  <a:fillRect l="-19872" t="-95918" r="-83333" b="-14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6250" y="1709449"/>
                <a:ext cx="1093056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709449"/>
                <a:ext cx="1093056" cy="504112"/>
              </a:xfrm>
              <a:prstGeom prst="rect">
                <a:avLst/>
              </a:prstGeom>
              <a:blipFill>
                <a:blip r:embed="rId4"/>
                <a:stretch>
                  <a:fillRect l="-25698" t="-121687" r="-51397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/>
          <p:cNvSpPr/>
          <p:nvPr/>
        </p:nvSpPr>
        <p:spPr>
          <a:xfrm>
            <a:off x="856770" y="1243876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856770" y="2372411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026" y="555281"/>
            <a:ext cx="223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Why </a:t>
            </a:r>
            <a:r>
              <a:rPr lang="en-US" sz="1600" b="1" dirty="0" smtClean="0"/>
              <a:t>not use </a:t>
            </a:r>
            <a:r>
              <a:rPr lang="en-US" sz="1600" b="1" u="sng" dirty="0" smtClean="0">
                <a:solidFill>
                  <a:srgbClr val="C00000"/>
                </a:solidFill>
              </a:rPr>
              <a:t>absolute value</a:t>
            </a:r>
            <a:r>
              <a:rPr lang="en-US" sz="1600" b="1" dirty="0" smtClean="0"/>
              <a:t> instead?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1859814" y="1304117"/>
            <a:ext cx="2662783" cy="14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32578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967" y="57937"/>
            <a:ext cx="31178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(2) </a:t>
            </a:r>
            <a:r>
              <a:rPr sz="1050" spc="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spc="-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residuals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156" y="2774274"/>
                <a:ext cx="1696875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56" y="2774274"/>
                <a:ext cx="1696875" cy="504112"/>
              </a:xfrm>
              <a:prstGeom prst="rect">
                <a:avLst/>
              </a:prstGeom>
              <a:blipFill>
                <a:blip r:embed="rId2"/>
                <a:stretch>
                  <a:fillRect l="-16487" t="-121687" r="-2509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251" y="543611"/>
                <a:ext cx="952312" cy="59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1" y="543611"/>
                <a:ext cx="952312" cy="596445"/>
              </a:xfrm>
              <a:prstGeom prst="rect">
                <a:avLst/>
              </a:prstGeom>
              <a:blipFill>
                <a:blip r:embed="rId3"/>
                <a:stretch>
                  <a:fillRect l="-19872" t="-95918" r="-83333" b="-14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6250" y="1709449"/>
                <a:ext cx="1093056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709449"/>
                <a:ext cx="1093056" cy="504112"/>
              </a:xfrm>
              <a:prstGeom prst="rect">
                <a:avLst/>
              </a:prstGeom>
              <a:blipFill>
                <a:blip r:embed="rId4"/>
                <a:stretch>
                  <a:fillRect l="-25698" t="-121687" r="-51397" b="-18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/>
          <p:cNvSpPr/>
          <p:nvPr/>
        </p:nvSpPr>
        <p:spPr>
          <a:xfrm>
            <a:off x="856770" y="1243876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856770" y="2372411"/>
            <a:ext cx="155228" cy="3530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026" y="555281"/>
            <a:ext cx="223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Why </a:t>
            </a:r>
            <a:r>
              <a:rPr lang="en-US" sz="1600" b="1" dirty="0" smtClean="0"/>
              <a:t>not use </a:t>
            </a:r>
            <a:r>
              <a:rPr lang="en-US" sz="1600" b="1" u="sng" dirty="0" smtClean="0">
                <a:solidFill>
                  <a:srgbClr val="C00000"/>
                </a:solidFill>
              </a:rPr>
              <a:t>absolute value</a:t>
            </a:r>
            <a:r>
              <a:rPr lang="en-US" sz="1600" b="1" dirty="0" smtClean="0"/>
              <a:t> instead?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6283" y="1269007"/>
            <a:ext cx="1871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Least squares easier for computation.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Least squares more sensitive to outliers.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8420282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434975"/>
            <a:ext cx="4082415" cy="288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Housekeeping</a:t>
            </a:r>
            <a:endParaRPr sz="1050" dirty="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2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r>
              <a:rPr lang="en-US"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: </a:t>
            </a:r>
            <a:endParaRPr sz="1050" dirty="0" smtClean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b="1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Quantify</a:t>
            </a:r>
            <a:r>
              <a:rPr lang="en-US" sz="1050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the </a:t>
            </a:r>
            <a:r>
              <a:rPr lang="en-US" sz="1050" i="1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Linear</a:t>
            </a:r>
            <a:r>
              <a:rPr lang="en-US" sz="1050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Relationship Between Two Numerical Variables</a:t>
            </a:r>
            <a:r>
              <a:rPr lang="en-US"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: </a:t>
            </a:r>
            <a:r>
              <a:rPr lang="en-US" sz="1050" b="1" i="1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Correlation </a:t>
            </a:r>
            <a:r>
              <a:rPr lang="en-US" sz="1050" b="1" i="1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coeﬃcient </a:t>
            </a:r>
            <a:endParaRPr lang="en-US" sz="1050" b="1" i="1" spc="-25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1098550" marR="5080" lvl="3" indent="-171450">
              <a:lnSpc>
                <a:spcPct val="107500"/>
              </a:lnSpc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Correlation 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coeﬃcient </a:t>
            </a:r>
            <a:r>
              <a:rPr sz="1050" spc="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describes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u="sng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strength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and </a:t>
            </a:r>
            <a:r>
              <a:rPr sz="1050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direction</a:t>
            </a: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of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i="1" spc="-3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linear </a:t>
            </a:r>
            <a:r>
              <a:rPr sz="1050" i="1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association 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between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numerical</a:t>
            </a:r>
            <a:r>
              <a:rPr sz="1050" spc="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variables</a:t>
            </a:r>
            <a:endParaRPr sz="1050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latin typeface="Noto Sans CJK JP Regular"/>
                <a:cs typeface="Noto Sans CJK JP Regular"/>
              </a:rPr>
              <a:t>Model</a:t>
            </a:r>
            <a:r>
              <a:rPr lang="en-US" sz="1050" u="sng" spc="5" dirty="0" smtClean="0">
                <a:latin typeface="Noto Sans CJK JP Regular"/>
                <a:cs typeface="Noto Sans CJK JP Regular"/>
              </a:rPr>
              <a:t> t</a:t>
            </a:r>
            <a:r>
              <a:rPr lang="en-US" sz="1050" u="sng" spc="-25" dirty="0" smtClean="0">
                <a:latin typeface="Noto Sans CJK JP Regular"/>
                <a:cs typeface="Noto Sans CJK JP Regular"/>
              </a:rPr>
              <a:t>he </a:t>
            </a:r>
            <a:r>
              <a:rPr lang="en-US" sz="1050" u="sng" spc="-25" dirty="0">
                <a:latin typeface="Noto Sans CJK JP Regular"/>
                <a:cs typeface="Noto Sans CJK JP Regular"/>
              </a:rPr>
              <a:t>Linear Relationship Between Two Numerical Variables</a:t>
            </a:r>
            <a:r>
              <a:rPr lang="en-US" sz="1050" u="sng" spc="-25" dirty="0" smtClean="0">
                <a:latin typeface="Noto Sans CJK JP Regular"/>
                <a:cs typeface="Noto Sans CJK JP Regular"/>
              </a:rPr>
              <a:t>:</a:t>
            </a:r>
            <a:r>
              <a:rPr lang="en-US" sz="1050" spc="-25" dirty="0" smtClean="0"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 smtClean="0">
                <a:latin typeface="Noto Sans CJK JP Regular"/>
                <a:cs typeface="Noto Sans CJK JP Regular"/>
              </a:rPr>
              <a:t>Simple Linear Regression Model</a:t>
            </a:r>
            <a:endParaRPr lang="en-US" sz="1050" b="1" i="1" spc="5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Calculating the Model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: </a:t>
            </a:r>
            <a:r>
              <a:rPr sz="1050" spc="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residuals</a:t>
            </a:r>
            <a:endParaRPr lang="en-US" sz="1050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30" dirty="0" smtClean="0">
                <a:latin typeface="Noto Sans CJK JP Regular"/>
                <a:cs typeface="Noto Sans CJK JP Regular"/>
              </a:rPr>
              <a:t>Interpreting the Model</a:t>
            </a:r>
            <a:endParaRPr lang="en-US" sz="1050" u="sng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Using the Model:</a:t>
            </a:r>
            <a:r>
              <a:rPr lang="en-US"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Predict</a:t>
            </a:r>
            <a:r>
              <a:rPr sz="1050" spc="-1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, </a:t>
            </a:r>
            <a:r>
              <a:rPr sz="1050" spc="-3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but </a:t>
            </a:r>
            <a:r>
              <a:rPr sz="1050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don't</a:t>
            </a:r>
            <a:r>
              <a:rPr sz="1050" spc="3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extrapolate</a:t>
            </a:r>
            <a:endParaRPr sz="1050" dirty="0"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2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1975042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434975"/>
            <a:ext cx="4082415" cy="288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Housekeeping</a:t>
            </a:r>
            <a:endParaRPr sz="1050" dirty="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2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r>
              <a:rPr lang="en-US"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: </a:t>
            </a:r>
            <a:endParaRPr sz="1050" dirty="0" smtClean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b="1" u="sng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Quantify</a:t>
            </a:r>
            <a:r>
              <a:rPr lang="en-US" sz="1050" u="sng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the Linear Relationship Between Two Numerical Variables</a:t>
            </a:r>
            <a:r>
              <a:rPr lang="en-US" sz="1050" spc="-2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: </a:t>
            </a:r>
            <a:r>
              <a:rPr lang="en-US" sz="1050" b="1" i="1" spc="-2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Correlation </a:t>
            </a:r>
            <a:r>
              <a:rPr lang="en-US" sz="1050" b="1" i="1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coeﬃcient </a:t>
            </a:r>
            <a:endParaRPr lang="en-US" sz="1050" b="1" i="1" spc="-25" dirty="0" smtClean="0">
              <a:solidFill>
                <a:srgbClr val="CCCCCC"/>
              </a:solidFill>
              <a:latin typeface="Noto Sans CJK JP Regular"/>
              <a:cs typeface="Noto Sans CJK JP Regular"/>
            </a:endParaRPr>
          </a:p>
          <a:p>
            <a:pPr marL="1098550" marR="5080" lvl="3" indent="-171450">
              <a:lnSpc>
                <a:spcPct val="107500"/>
              </a:lnSpc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sz="1050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Correlation </a:t>
            </a:r>
            <a:r>
              <a:rPr sz="1050" spc="-2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coeﬃcient </a:t>
            </a:r>
            <a:r>
              <a:rPr sz="1050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describes </a:t>
            </a:r>
            <a:r>
              <a:rPr sz="1050" spc="-3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the </a:t>
            </a:r>
            <a:r>
              <a:rPr sz="1050" spc="-2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strength and </a:t>
            </a:r>
            <a:r>
              <a:rPr sz="1050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direction  </a:t>
            </a:r>
            <a:r>
              <a:rPr sz="1050" spc="-2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of </a:t>
            </a:r>
            <a:r>
              <a:rPr sz="1050" spc="-3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the </a:t>
            </a:r>
            <a:r>
              <a:rPr sz="1050" spc="-3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linear </a:t>
            </a:r>
            <a:r>
              <a:rPr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association </a:t>
            </a:r>
            <a:r>
              <a:rPr sz="1050" spc="-2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between </a:t>
            </a:r>
            <a:r>
              <a:rPr sz="1050" spc="-3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numerical</a:t>
            </a:r>
            <a:r>
              <a:rPr sz="1050" spc="1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variables</a:t>
            </a:r>
            <a:endParaRPr sz="1050" dirty="0" smtClean="0"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Model</a:t>
            </a:r>
            <a:r>
              <a:rPr lang="en-US" sz="1050" u="sng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t</a:t>
            </a:r>
            <a:r>
              <a:rPr lang="en-US" sz="1050" u="sng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he </a:t>
            </a:r>
            <a:r>
              <a:rPr lang="en-US" sz="1050" u="sng" spc="-2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Linear Relationship Between Two Numerical Variables</a:t>
            </a:r>
            <a:r>
              <a:rPr lang="en-US" sz="1050" u="sng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:</a:t>
            </a:r>
            <a:r>
              <a:rPr lang="en-US" sz="1050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Simple Linear Regression Model</a:t>
            </a:r>
            <a:endParaRPr lang="en-US" sz="1050" b="1" i="1" spc="5" dirty="0" smtClean="0">
              <a:solidFill>
                <a:srgbClr val="CCCCCC"/>
              </a:solidFill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Calculating the Model</a:t>
            </a:r>
            <a:r>
              <a:rPr lang="en-US" sz="1050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: </a:t>
            </a:r>
            <a:r>
              <a:rPr sz="1050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residuals</a:t>
            </a:r>
            <a:endParaRPr lang="en-US" sz="1050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3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Interpreting the Model</a:t>
            </a:r>
            <a:endParaRPr lang="en-US" sz="1050" u="sng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Using the Model:</a:t>
            </a:r>
            <a:r>
              <a:rPr lang="en-US"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Predict</a:t>
            </a:r>
            <a:r>
              <a:rPr sz="1050" spc="-1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, </a:t>
            </a:r>
            <a:r>
              <a:rPr sz="1050" spc="-3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but </a:t>
            </a:r>
            <a:r>
              <a:rPr sz="1050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don't</a:t>
            </a:r>
            <a:r>
              <a:rPr sz="1050" spc="3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extrapolate</a:t>
            </a:r>
            <a:endParaRPr sz="1050" dirty="0"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2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</a:t>
            </a:r>
            <a:r>
              <a:rPr lang="en-US" sz="2400" b="1" u="sng" dirty="0" smtClean="0"/>
              <a:t>interpret</a:t>
            </a:r>
            <a:r>
              <a:rPr lang="en-US" sz="2400" b="1" dirty="0" smtClean="0"/>
              <a:t> our least squares line?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1771650" y="1882775"/>
            <a:ext cx="2662783" cy="14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8646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1432" y="57937"/>
            <a:ext cx="219138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(3)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Interpreting the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</a:t>
            </a:r>
            <a:r>
              <a:rPr sz="1050" spc="-1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</a:t>
            </a:r>
            <a:endParaRPr sz="1050">
              <a:latin typeface="Noto Sans CJK JP Regular"/>
              <a:cs typeface="Noto Sans CJK JP Regula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7" y="892175"/>
            <a:ext cx="4150725" cy="23202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71450" y="451269"/>
                <a:ext cx="2295525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451269"/>
                <a:ext cx="2295525" cy="369332"/>
              </a:xfrm>
              <a:prstGeom prst="rect">
                <a:avLst/>
              </a:prstGeom>
              <a:blipFill>
                <a:blip r:embed="rId3"/>
                <a:stretch>
                  <a:fillRect t="-4762"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75855" y="312769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x is numerical</a:t>
            </a:r>
            <a:endParaRPr lang="en-US" b="1" dirty="0"/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7" y="892175"/>
            <a:ext cx="4150725" cy="23202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321432" y="57937"/>
            <a:ext cx="219138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(3) </a:t>
            </a:r>
            <a:r>
              <a:rPr sz="1050" spc="-3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Interpreting the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last </a:t>
            </a:r>
            <a:r>
              <a:rPr sz="105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squares</a:t>
            </a:r>
            <a:r>
              <a:rPr sz="1050" spc="-1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4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7050" y="980631"/>
            <a:ext cx="609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34167" y="1918535"/>
            <a:ext cx="609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19450" y="1185989"/>
            <a:ext cx="146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C00000"/>
                </a:solidFill>
              </a:rPr>
              <a:t>*Important: Make sure your least squares line interpretation does not imply causality. </a:t>
            </a:r>
            <a:endParaRPr lang="en-US" sz="10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71450" y="451269"/>
                <a:ext cx="2295525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451269"/>
                <a:ext cx="2295525" cy="369332"/>
              </a:xfrm>
              <a:prstGeom prst="rect">
                <a:avLst/>
              </a:prstGeom>
              <a:blipFill>
                <a:blip r:embed="rId3"/>
                <a:stretch>
                  <a:fillRect t="-4762"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3364" y="3141529"/>
            <a:ext cx="2436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*double check your Lab 8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855" y="312769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x is numerical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2066668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2"/>
              <p:cNvSpPr txBox="1">
                <a:spLocks/>
              </p:cNvSpPr>
              <p:nvPr/>
            </p:nvSpPr>
            <p:spPr>
              <a:xfrm>
                <a:off x="192912" y="244856"/>
                <a:ext cx="4222115" cy="216085"/>
              </a:xfrm>
              <a:prstGeom prst="rect">
                <a:avLst/>
              </a:prstGeom>
              <a:solidFill>
                <a:srgbClr val="CCDBE6"/>
              </a:solidFill>
            </p:spPr>
            <p:txBody>
              <a:bodyPr vert="horz" wrap="square" lIns="0" tIns="31115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9690">
                  <a:spcBef>
                    <a:spcPts val="245"/>
                  </a:spcBef>
                </a:pPr>
                <a:r>
                  <a:rPr lang="en-US" sz="1200" kern="0" spc="-45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Why </a:t>
                </a:r>
                <a:r>
                  <a:rPr lang="en-US" sz="1200" kern="0" spc="-20" dirty="0">
                    <a:solidFill>
                      <a:srgbClr val="0E3652"/>
                    </a:solidFill>
                    <a:latin typeface="Arial"/>
                    <a:cs typeface="Arial"/>
                  </a:rPr>
                  <a:t>does the </a:t>
                </a:r>
                <a:r>
                  <a:rPr lang="en-US" sz="1200" kern="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regression </a:t>
                </a:r>
                <a:r>
                  <a:rPr lang="en-US" sz="1200" kern="0" spc="-45" dirty="0">
                    <a:solidFill>
                      <a:srgbClr val="0E3652"/>
                    </a:solidFill>
                    <a:latin typeface="Arial"/>
                    <a:cs typeface="Arial"/>
                  </a:rPr>
                  <a:t>line </a:t>
                </a:r>
                <a:r>
                  <a:rPr lang="en-US" sz="1200" b="1" kern="0" spc="-10" dirty="0">
                    <a:solidFill>
                      <a:srgbClr val="0E3652"/>
                    </a:solidFill>
                    <a:latin typeface="Arial"/>
                    <a:cs typeface="Arial"/>
                  </a:rPr>
                  <a:t>always </a:t>
                </a:r>
                <a:r>
                  <a:rPr lang="en-US" sz="1200" kern="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pass </a:t>
                </a:r>
                <a:r>
                  <a:rPr lang="en-US" sz="1200" kern="0" spc="-20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through </a:t>
                </a:r>
                <a14:m>
                  <m:oMath xmlns:m="http://schemas.openxmlformats.org/officeDocument/2006/math">
                    <m:r>
                      <a:rPr lang="en-US" sz="1200" i="1" kern="0" spc="-20" smtClean="0">
                        <a:solidFill>
                          <a:srgbClr val="0E3652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acc>
                      <m:accPr>
                        <m:chr m:val="̅"/>
                        <m:ctrlPr>
                          <a:rPr lang="ar-AE" sz="1200" i="1" kern="0" spc="-2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i="1" kern="0" spc="-2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</m:acc>
                    <m:r>
                      <a:rPr lang="ar-AE" sz="1200" i="1" kern="0" spc="-2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acc>
                      <m:accPr>
                        <m:chr m:val="̅"/>
                        <m:ctrlPr>
                          <a:rPr lang="ar-AE" sz="1200" i="1" kern="0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i="1" kern="0" spc="-2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</m:acc>
                    <m:r>
                      <a:rPr lang="ar-AE" sz="1200" i="1" kern="0" spc="-2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ar-AE" sz="1200" kern="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?</a:t>
                </a:r>
                <a:endParaRPr lang="ar-AE" sz="12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" y="244856"/>
                <a:ext cx="4222115" cy="216085"/>
              </a:xfrm>
              <a:prstGeom prst="rect">
                <a:avLst/>
              </a:prstGeom>
              <a:blipFill>
                <a:blip r:embed="rId2"/>
                <a:stretch>
                  <a:fillRect l="-867" t="-11111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92912" y="244856"/>
                <a:ext cx="4222115" cy="216085"/>
              </a:xfrm>
              <a:prstGeom prst="rect">
                <a:avLst/>
              </a:prstGeom>
              <a:solidFill>
                <a:srgbClr val="CCDBE6"/>
              </a:solidFill>
            </p:spPr>
            <p:txBody>
              <a:bodyPr vert="horz" wrap="square" lIns="0" tIns="31115" rIns="0" bIns="0" rtlCol="0">
                <a:spAutoFit/>
              </a:bodyPr>
              <a:lstStyle/>
              <a:p>
                <a:pPr marL="59690">
                  <a:lnSpc>
                    <a:spcPct val="100000"/>
                  </a:lnSpc>
                  <a:spcBef>
                    <a:spcPts val="245"/>
                  </a:spcBef>
                </a:pPr>
                <a:r>
                  <a:rPr lang="en-US" sz="1200" spc="-45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Why </a:t>
                </a:r>
                <a:r>
                  <a:rPr lang="en-US" sz="1200" spc="-20" dirty="0">
                    <a:solidFill>
                      <a:srgbClr val="0E3652"/>
                    </a:solidFill>
                    <a:latin typeface="Arial"/>
                    <a:cs typeface="Arial"/>
                  </a:rPr>
                  <a:t>does the </a:t>
                </a:r>
                <a:r>
                  <a:rPr lang="en-US" sz="120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regression </a:t>
                </a:r>
                <a:r>
                  <a:rPr lang="en-US" sz="1200" spc="-45" dirty="0">
                    <a:solidFill>
                      <a:srgbClr val="0E3652"/>
                    </a:solidFill>
                    <a:latin typeface="Arial"/>
                    <a:cs typeface="Arial"/>
                  </a:rPr>
                  <a:t>line </a:t>
                </a:r>
                <a:r>
                  <a:rPr lang="en-US" sz="1200" b="1" spc="-10" dirty="0">
                    <a:solidFill>
                      <a:srgbClr val="0E3652"/>
                    </a:solidFill>
                    <a:latin typeface="Arial"/>
                    <a:cs typeface="Arial"/>
                  </a:rPr>
                  <a:t>always 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pass </a:t>
                </a:r>
                <a:r>
                  <a:rPr lang="en-US" sz="1200" spc="-20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through </a:t>
                </a:r>
                <a14:m>
                  <m:oMath xmlns:m="http://schemas.openxmlformats.org/officeDocument/2006/math">
                    <m:r>
                      <a:rPr lang="en-US" sz="1200" b="0" i="1" spc="-20" smtClean="0">
                        <a:solidFill>
                          <a:srgbClr val="0E3652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1200" b="0" i="1" spc="-2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US" sz="1200" b="0" i="1" spc="-2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</m:acc>
                    <m:r>
                      <a:rPr lang="en-US" sz="1200" b="0" i="1" spc="-2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2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US" sz="1200" b="0" i="1" spc="-2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</m:acc>
                    <m:r>
                      <a:rPr lang="en-US" sz="1200" b="0" i="1" spc="-2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?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2912" y="244856"/>
                <a:ext cx="4222115" cy="216085"/>
              </a:xfrm>
              <a:prstGeom prst="rect">
                <a:avLst/>
              </a:prstGeom>
              <a:blipFill>
                <a:blip r:embed="rId2"/>
                <a:stretch>
                  <a:fillRect l="-867" t="-11111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739775"/>
            <a:ext cx="3814472" cy="221897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019175"/>
            <a:ext cx="4222115" cy="250825"/>
          </a:xfrm>
          <a:prstGeom prst="rect">
            <a:avLst/>
          </a:prstGeom>
          <a:solidFill>
            <a:srgbClr val="007784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Application </a:t>
            </a:r>
            <a:r>
              <a:rPr sz="105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exercise: </a:t>
            </a:r>
            <a:r>
              <a:rPr sz="1050" spc="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6.1 </a:t>
            </a:r>
            <a:r>
              <a:rPr sz="1050" spc="-2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Linear</a:t>
            </a:r>
            <a:r>
              <a:rPr sz="1050" spc="-8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model</a:t>
            </a:r>
            <a:endParaRPr sz="105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269492"/>
            <a:ext cx="4222115" cy="245745"/>
          </a:xfrm>
          <a:prstGeom prst="rect">
            <a:avLst/>
          </a:prstGeom>
          <a:solidFill>
            <a:srgbClr val="D6E9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latin typeface="Arial"/>
                <a:cs typeface="Arial"/>
              </a:rPr>
              <a:t>See </a:t>
            </a:r>
            <a:r>
              <a:rPr sz="1200" spc="-20" dirty="0">
                <a:latin typeface="Arial"/>
                <a:cs typeface="Arial"/>
              </a:rPr>
              <a:t>course website for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details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Picture 2" descr="Crime Scene Do Not Cross Sign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7975"/>
            <a:ext cx="24003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</a:rPr>
              <a:t>Clicker</a:t>
            </a:r>
            <a:r>
              <a:rPr sz="1000" spc="45" dirty="0">
                <a:solidFill>
                  <a:srgbClr val="1A2E3D"/>
                </a:solidFill>
              </a:rPr>
              <a:t> </a:t>
            </a:r>
            <a:r>
              <a:rPr sz="1000" spc="-40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27241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interpretation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</a:t>
            </a:r>
            <a:r>
              <a:rPr sz="1200" spc="12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slope?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770369"/>
            <a:ext cx="4079875" cy="2155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151765" indent="-234315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Noto Sans CJK JP Regular"/>
              <a:buAutoNum type="alphaLcParenBoth"/>
              <a:tabLst>
                <a:tab pos="255904" algn="l"/>
              </a:tabLst>
            </a:pPr>
            <a:r>
              <a:rPr sz="1200" spc="-40" dirty="0">
                <a:latin typeface="Arial"/>
                <a:cs typeface="Arial"/>
              </a:rPr>
              <a:t>Each </a:t>
            </a:r>
            <a:r>
              <a:rPr sz="1200" spc="-25" dirty="0">
                <a:latin typeface="Arial"/>
                <a:cs typeface="Arial"/>
              </a:rPr>
              <a:t>additional percentage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those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20" dirty="0">
                <a:latin typeface="Arial"/>
                <a:cs typeface="Arial"/>
              </a:rPr>
              <a:t>poverty  </a:t>
            </a:r>
            <a:r>
              <a:rPr sz="1200" spc="-35" dirty="0">
                <a:latin typeface="Arial"/>
                <a:cs typeface="Arial"/>
              </a:rPr>
              <a:t>increases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40" dirty="0">
                <a:latin typeface="Arial"/>
                <a:cs typeface="Arial"/>
              </a:rPr>
              <a:t>annual </a:t>
            </a:r>
            <a:r>
              <a:rPr sz="1200" spc="-25" dirty="0">
                <a:latin typeface="Arial"/>
                <a:cs typeface="Arial"/>
              </a:rPr>
              <a:t>murders </a:t>
            </a:r>
            <a:r>
              <a:rPr sz="1200" spc="-20" dirty="0">
                <a:latin typeface="Arial"/>
                <a:cs typeface="Arial"/>
              </a:rPr>
              <a:t>per </a:t>
            </a:r>
            <a:r>
              <a:rPr sz="1200" spc="-35" dirty="0">
                <a:latin typeface="Arial"/>
                <a:cs typeface="Arial"/>
              </a:rPr>
              <a:t>million </a:t>
            </a:r>
            <a:r>
              <a:rPr sz="1200" spc="-20" dirty="0">
                <a:latin typeface="Arial"/>
                <a:cs typeface="Arial"/>
              </a:rPr>
              <a:t>by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2.56.</a:t>
            </a:r>
            <a:endParaRPr sz="1200">
              <a:latin typeface="Arial"/>
              <a:cs typeface="Arial"/>
            </a:endParaRPr>
          </a:p>
          <a:p>
            <a:pPr marL="255270" marR="5080" indent="-242570">
              <a:lnSpc>
                <a:spcPct val="100000"/>
              </a:lnSpc>
              <a:spcBef>
                <a:spcPts val="310"/>
              </a:spcBef>
              <a:buClr>
                <a:srgbClr val="024F84"/>
              </a:buClr>
              <a:buFont typeface="Noto Sans CJK JP Regular"/>
              <a:buAutoNum type="alphaLcParenBoth"/>
              <a:tabLst>
                <a:tab pos="255904" algn="l"/>
              </a:tabLst>
            </a:pPr>
            <a:r>
              <a:rPr sz="1200" spc="-45" dirty="0">
                <a:latin typeface="Arial"/>
                <a:cs typeface="Arial"/>
              </a:rPr>
              <a:t>For </a:t>
            </a:r>
            <a:r>
              <a:rPr sz="1200" spc="-30" dirty="0">
                <a:latin typeface="Arial"/>
                <a:cs typeface="Arial"/>
              </a:rPr>
              <a:t>each </a:t>
            </a:r>
            <a:r>
              <a:rPr sz="1200" spc="-25" dirty="0">
                <a:latin typeface="Arial"/>
                <a:cs typeface="Arial"/>
              </a:rPr>
              <a:t>percentage </a:t>
            </a:r>
            <a:r>
              <a:rPr sz="1200" spc="-35" dirty="0">
                <a:latin typeface="Arial"/>
                <a:cs typeface="Arial"/>
              </a:rPr>
              <a:t>increase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those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35" dirty="0">
                <a:latin typeface="Arial"/>
                <a:cs typeface="Arial"/>
              </a:rPr>
              <a:t>poverty, </a:t>
            </a:r>
            <a:r>
              <a:rPr sz="1200" spc="-20" dirty="0">
                <a:latin typeface="Arial"/>
                <a:cs typeface="Arial"/>
              </a:rPr>
              <a:t>the 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40" dirty="0">
                <a:latin typeface="Arial"/>
                <a:cs typeface="Arial"/>
              </a:rPr>
              <a:t>annual </a:t>
            </a:r>
            <a:r>
              <a:rPr sz="1200" spc="-25" dirty="0">
                <a:latin typeface="Arial"/>
                <a:cs typeface="Arial"/>
              </a:rPr>
              <a:t>murders </a:t>
            </a:r>
            <a:r>
              <a:rPr sz="1200" spc="-20" dirty="0">
                <a:latin typeface="Arial"/>
                <a:cs typeface="Arial"/>
              </a:rPr>
              <a:t>per </a:t>
            </a:r>
            <a:r>
              <a:rPr sz="1200" spc="-35" dirty="0">
                <a:latin typeface="Arial"/>
                <a:cs typeface="Arial"/>
              </a:rPr>
              <a:t>million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15" dirty="0">
                <a:latin typeface="Arial"/>
                <a:cs typeface="Arial"/>
              </a:rPr>
              <a:t>expected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 </a:t>
            </a:r>
            <a:r>
              <a:rPr sz="1200" spc="-35" dirty="0">
                <a:latin typeface="Arial"/>
                <a:cs typeface="Arial"/>
              </a:rPr>
              <a:t>higher </a:t>
            </a:r>
            <a:r>
              <a:rPr sz="1200" spc="-20" dirty="0">
                <a:latin typeface="Arial"/>
                <a:cs typeface="Arial"/>
              </a:rPr>
              <a:t>by </a:t>
            </a:r>
            <a:r>
              <a:rPr sz="1200" spc="-5" dirty="0">
                <a:latin typeface="Arial"/>
                <a:cs typeface="Arial"/>
              </a:rPr>
              <a:t>2.56 </a:t>
            </a:r>
            <a:r>
              <a:rPr sz="1200" spc="-20" dirty="0">
                <a:latin typeface="Arial"/>
                <a:cs typeface="Arial"/>
              </a:rPr>
              <a:t>on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average.</a:t>
            </a:r>
            <a:endParaRPr sz="1200">
              <a:latin typeface="Arial"/>
              <a:cs typeface="Arial"/>
            </a:endParaRPr>
          </a:p>
          <a:p>
            <a:pPr marL="255270" marR="5080" indent="-234315">
              <a:lnSpc>
                <a:spcPct val="100000"/>
              </a:lnSpc>
              <a:spcBef>
                <a:spcPts val="310"/>
              </a:spcBef>
              <a:buClr>
                <a:srgbClr val="024F84"/>
              </a:buClr>
              <a:buFont typeface="Noto Sans CJK JP Regular"/>
              <a:buAutoNum type="alphaLcParenBoth"/>
              <a:tabLst>
                <a:tab pos="255904" algn="l"/>
              </a:tabLst>
            </a:pPr>
            <a:r>
              <a:rPr sz="1200" spc="-45" dirty="0">
                <a:latin typeface="Arial"/>
                <a:cs typeface="Arial"/>
              </a:rPr>
              <a:t>For </a:t>
            </a:r>
            <a:r>
              <a:rPr sz="1200" spc="-30" dirty="0">
                <a:latin typeface="Arial"/>
                <a:cs typeface="Arial"/>
              </a:rPr>
              <a:t>each </a:t>
            </a:r>
            <a:r>
              <a:rPr sz="1200" spc="-25" dirty="0">
                <a:latin typeface="Arial"/>
                <a:cs typeface="Arial"/>
              </a:rPr>
              <a:t>percentage </a:t>
            </a:r>
            <a:r>
              <a:rPr sz="1200" spc="-35" dirty="0">
                <a:latin typeface="Arial"/>
                <a:cs typeface="Arial"/>
              </a:rPr>
              <a:t>increase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those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35" dirty="0">
                <a:latin typeface="Arial"/>
                <a:cs typeface="Arial"/>
              </a:rPr>
              <a:t>poverty, </a:t>
            </a:r>
            <a:r>
              <a:rPr sz="1200" spc="-20" dirty="0">
                <a:latin typeface="Arial"/>
                <a:cs typeface="Arial"/>
              </a:rPr>
              <a:t>the 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40" dirty="0">
                <a:latin typeface="Arial"/>
                <a:cs typeface="Arial"/>
              </a:rPr>
              <a:t>annual </a:t>
            </a:r>
            <a:r>
              <a:rPr sz="1200" spc="-25" dirty="0">
                <a:latin typeface="Arial"/>
                <a:cs typeface="Arial"/>
              </a:rPr>
              <a:t>murders </a:t>
            </a:r>
            <a:r>
              <a:rPr sz="1200" spc="-20" dirty="0">
                <a:latin typeface="Arial"/>
                <a:cs typeface="Arial"/>
              </a:rPr>
              <a:t>per </a:t>
            </a:r>
            <a:r>
              <a:rPr sz="1200" spc="-35" dirty="0">
                <a:latin typeface="Arial"/>
                <a:cs typeface="Arial"/>
              </a:rPr>
              <a:t>million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15" dirty="0">
                <a:latin typeface="Arial"/>
                <a:cs typeface="Arial"/>
              </a:rPr>
              <a:t>expected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 </a:t>
            </a:r>
            <a:r>
              <a:rPr sz="1200" spc="-25" dirty="0">
                <a:latin typeface="Arial"/>
                <a:cs typeface="Arial"/>
              </a:rPr>
              <a:t>lower </a:t>
            </a:r>
            <a:r>
              <a:rPr sz="1200" spc="-20" dirty="0">
                <a:latin typeface="Arial"/>
                <a:cs typeface="Arial"/>
              </a:rPr>
              <a:t>by </a:t>
            </a:r>
            <a:r>
              <a:rPr sz="1200" spc="-5" dirty="0">
                <a:latin typeface="Arial"/>
                <a:cs typeface="Arial"/>
              </a:rPr>
              <a:t>29.91 </a:t>
            </a:r>
            <a:r>
              <a:rPr sz="1200" spc="-20" dirty="0">
                <a:latin typeface="Arial"/>
                <a:cs typeface="Arial"/>
              </a:rPr>
              <a:t>on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average.</a:t>
            </a:r>
            <a:endParaRPr sz="1200">
              <a:latin typeface="Arial"/>
              <a:cs typeface="Arial"/>
            </a:endParaRPr>
          </a:p>
          <a:p>
            <a:pPr marL="255270" marR="47625" indent="-242570" algn="just">
              <a:lnSpc>
                <a:spcPct val="100000"/>
              </a:lnSpc>
              <a:spcBef>
                <a:spcPts val="315"/>
              </a:spcBef>
              <a:buClr>
                <a:srgbClr val="024F84"/>
              </a:buClr>
              <a:buFont typeface="Noto Sans CJK JP Regular"/>
              <a:buAutoNum type="alphaLcParenBoth"/>
              <a:tabLst>
                <a:tab pos="255904" algn="l"/>
              </a:tabLst>
            </a:pPr>
            <a:r>
              <a:rPr sz="1200" spc="-45" dirty="0">
                <a:latin typeface="Arial"/>
                <a:cs typeface="Arial"/>
              </a:rPr>
              <a:t>For </a:t>
            </a:r>
            <a:r>
              <a:rPr sz="1200" spc="-30" dirty="0">
                <a:latin typeface="Arial"/>
                <a:cs typeface="Arial"/>
              </a:rPr>
              <a:t>each </a:t>
            </a:r>
            <a:r>
              <a:rPr sz="1200" spc="-25" dirty="0">
                <a:latin typeface="Arial"/>
                <a:cs typeface="Arial"/>
              </a:rPr>
              <a:t>percentage </a:t>
            </a:r>
            <a:r>
              <a:rPr sz="1200" spc="-35" dirty="0">
                <a:latin typeface="Arial"/>
                <a:cs typeface="Arial"/>
              </a:rPr>
              <a:t>increase </a:t>
            </a:r>
            <a:r>
              <a:rPr sz="1200" spc="-40" dirty="0">
                <a:latin typeface="Arial"/>
                <a:cs typeface="Arial"/>
              </a:rPr>
              <a:t>annual </a:t>
            </a:r>
            <a:r>
              <a:rPr sz="1200" spc="-25" dirty="0">
                <a:latin typeface="Arial"/>
                <a:cs typeface="Arial"/>
              </a:rPr>
              <a:t>murders </a:t>
            </a:r>
            <a:r>
              <a:rPr sz="1200" spc="-20" dirty="0">
                <a:latin typeface="Arial"/>
                <a:cs typeface="Arial"/>
              </a:rPr>
              <a:t>per </a:t>
            </a:r>
            <a:r>
              <a:rPr sz="1200" spc="-30" dirty="0">
                <a:latin typeface="Arial"/>
                <a:cs typeface="Arial"/>
              </a:rPr>
              <a:t>million, 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percentage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those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20" dirty="0">
                <a:latin typeface="Arial"/>
                <a:cs typeface="Arial"/>
              </a:rPr>
              <a:t>poverty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15" dirty="0">
                <a:latin typeface="Arial"/>
                <a:cs typeface="Arial"/>
              </a:rPr>
              <a:t>expected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 </a:t>
            </a:r>
            <a:r>
              <a:rPr sz="1200" spc="-35" dirty="0">
                <a:latin typeface="Arial"/>
                <a:cs typeface="Arial"/>
              </a:rPr>
              <a:t>higher </a:t>
            </a:r>
            <a:r>
              <a:rPr sz="1200" spc="-20" dirty="0">
                <a:latin typeface="Arial"/>
                <a:cs typeface="Arial"/>
              </a:rPr>
              <a:t>by </a:t>
            </a:r>
            <a:r>
              <a:rPr sz="1200" spc="-5" dirty="0">
                <a:latin typeface="Arial"/>
                <a:cs typeface="Arial"/>
              </a:rPr>
              <a:t>2.56 </a:t>
            </a:r>
            <a:r>
              <a:rPr sz="1200" spc="-20" dirty="0">
                <a:latin typeface="Arial"/>
                <a:cs typeface="Arial"/>
              </a:rPr>
              <a:t>on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average.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</a:rPr>
              <a:t>Clicker</a:t>
            </a:r>
            <a:r>
              <a:rPr sz="1000" spc="45" dirty="0">
                <a:solidFill>
                  <a:srgbClr val="1A2E3D"/>
                </a:solidFill>
              </a:rPr>
              <a:t> </a:t>
            </a:r>
            <a:r>
              <a:rPr sz="1000" spc="-40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27241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interpretation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</a:t>
            </a:r>
            <a:r>
              <a:rPr sz="1200" spc="12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slope?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770369"/>
            <a:ext cx="4079875" cy="2155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151765" indent="-234315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Noto Sans CJK JP Regular"/>
              <a:buAutoNum type="alphaLcParenBoth"/>
              <a:tabLst>
                <a:tab pos="255904" algn="l"/>
              </a:tabLst>
            </a:pPr>
            <a:r>
              <a:rPr sz="1200" spc="-40" dirty="0">
                <a:latin typeface="Arial"/>
                <a:cs typeface="Arial"/>
              </a:rPr>
              <a:t>Each </a:t>
            </a:r>
            <a:r>
              <a:rPr sz="1200" spc="-25" dirty="0">
                <a:latin typeface="Arial"/>
                <a:cs typeface="Arial"/>
              </a:rPr>
              <a:t>additional percentage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those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20" dirty="0">
                <a:latin typeface="Arial"/>
                <a:cs typeface="Arial"/>
              </a:rPr>
              <a:t>poverty  </a:t>
            </a:r>
            <a:r>
              <a:rPr sz="1200" spc="-35" dirty="0">
                <a:latin typeface="Arial"/>
                <a:cs typeface="Arial"/>
              </a:rPr>
              <a:t>increases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40" dirty="0">
                <a:latin typeface="Arial"/>
                <a:cs typeface="Arial"/>
              </a:rPr>
              <a:t>annual </a:t>
            </a:r>
            <a:r>
              <a:rPr sz="1200" spc="-25" dirty="0">
                <a:latin typeface="Arial"/>
                <a:cs typeface="Arial"/>
              </a:rPr>
              <a:t>murders </a:t>
            </a:r>
            <a:r>
              <a:rPr sz="1200" spc="-20" dirty="0">
                <a:latin typeface="Arial"/>
                <a:cs typeface="Arial"/>
              </a:rPr>
              <a:t>per </a:t>
            </a:r>
            <a:r>
              <a:rPr sz="1200" spc="-35" dirty="0">
                <a:latin typeface="Arial"/>
                <a:cs typeface="Arial"/>
              </a:rPr>
              <a:t>million </a:t>
            </a:r>
            <a:r>
              <a:rPr sz="1200" spc="-20" dirty="0" smtClean="0">
                <a:latin typeface="Arial"/>
                <a:cs typeface="Arial"/>
              </a:rPr>
              <a:t>by</a:t>
            </a:r>
            <a:r>
              <a:rPr sz="1200" spc="-5" dirty="0" smtClean="0">
                <a:latin typeface="Arial"/>
                <a:cs typeface="Arial"/>
              </a:rPr>
              <a:t>2.56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55270" marR="5080" indent="-242570">
              <a:lnSpc>
                <a:spcPct val="100000"/>
              </a:lnSpc>
              <a:spcBef>
                <a:spcPts val="310"/>
              </a:spcBef>
              <a:buClr>
                <a:srgbClr val="024F84"/>
              </a:buClr>
              <a:buFont typeface="Noto Sans CJK JP Regular"/>
              <a:buAutoNum type="alphaLcParenBoth"/>
              <a:tabLst>
                <a:tab pos="255904" algn="l"/>
              </a:tabLst>
            </a:pPr>
            <a:r>
              <a:rPr sz="1200" b="1" i="1" spc="-45" dirty="0">
                <a:solidFill>
                  <a:srgbClr val="C00000"/>
                </a:solidFill>
                <a:latin typeface="Arial"/>
                <a:cs typeface="Arial"/>
              </a:rPr>
              <a:t>For </a:t>
            </a:r>
            <a:r>
              <a:rPr sz="1200" b="1" i="1" spc="-30" dirty="0">
                <a:solidFill>
                  <a:srgbClr val="C00000"/>
                </a:solidFill>
                <a:latin typeface="Arial"/>
                <a:cs typeface="Arial"/>
              </a:rPr>
              <a:t>each </a:t>
            </a:r>
            <a:r>
              <a:rPr sz="1200" b="1" i="1" spc="-25" dirty="0">
                <a:solidFill>
                  <a:srgbClr val="C00000"/>
                </a:solidFill>
                <a:latin typeface="Arial"/>
                <a:cs typeface="Arial"/>
              </a:rPr>
              <a:t>percentage </a:t>
            </a:r>
            <a:r>
              <a:rPr sz="1200" b="1" i="1" spc="-35" dirty="0">
                <a:solidFill>
                  <a:srgbClr val="C00000"/>
                </a:solidFill>
                <a:latin typeface="Arial"/>
                <a:cs typeface="Arial"/>
              </a:rPr>
              <a:t>increase </a:t>
            </a:r>
            <a:r>
              <a:rPr sz="1200" b="1" i="1" spc="-40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200" b="1" i="1" spc="-20" dirty="0">
                <a:solidFill>
                  <a:srgbClr val="C00000"/>
                </a:solidFill>
                <a:latin typeface="Arial"/>
                <a:cs typeface="Arial"/>
              </a:rPr>
              <a:t>those </a:t>
            </a:r>
            <a:r>
              <a:rPr sz="1200" b="1" i="1" spc="-40" dirty="0">
                <a:solidFill>
                  <a:srgbClr val="C00000"/>
                </a:solidFill>
                <a:latin typeface="Arial"/>
                <a:cs typeface="Arial"/>
              </a:rPr>
              <a:t>living in </a:t>
            </a:r>
            <a:r>
              <a:rPr sz="1200" b="1" i="1" spc="-35" dirty="0">
                <a:solidFill>
                  <a:srgbClr val="C00000"/>
                </a:solidFill>
                <a:latin typeface="Arial"/>
                <a:cs typeface="Arial"/>
              </a:rPr>
              <a:t>poverty, </a:t>
            </a:r>
            <a:r>
              <a:rPr sz="1200" b="1" i="1" spc="-20" dirty="0">
                <a:solidFill>
                  <a:srgbClr val="C00000"/>
                </a:solidFill>
                <a:latin typeface="Arial"/>
                <a:cs typeface="Arial"/>
              </a:rPr>
              <a:t>the  number </a:t>
            </a:r>
            <a:r>
              <a:rPr sz="1200" b="1" i="1" spc="-1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200" b="1" i="1" spc="-40" dirty="0">
                <a:solidFill>
                  <a:srgbClr val="C00000"/>
                </a:solidFill>
                <a:latin typeface="Arial"/>
                <a:cs typeface="Arial"/>
              </a:rPr>
              <a:t>annual </a:t>
            </a:r>
            <a:r>
              <a:rPr sz="1200" b="1" i="1" spc="-25" dirty="0">
                <a:solidFill>
                  <a:srgbClr val="C00000"/>
                </a:solidFill>
                <a:latin typeface="Arial"/>
                <a:cs typeface="Arial"/>
              </a:rPr>
              <a:t>murders </a:t>
            </a:r>
            <a:r>
              <a:rPr sz="1200" b="1" i="1" spc="-20" dirty="0">
                <a:solidFill>
                  <a:srgbClr val="C00000"/>
                </a:solidFill>
                <a:latin typeface="Arial"/>
                <a:cs typeface="Arial"/>
              </a:rPr>
              <a:t>per </a:t>
            </a:r>
            <a:r>
              <a:rPr sz="1200" b="1" i="1" spc="-35" dirty="0">
                <a:solidFill>
                  <a:srgbClr val="C00000"/>
                </a:solidFill>
                <a:latin typeface="Arial"/>
                <a:cs typeface="Arial"/>
              </a:rPr>
              <a:t>million </a:t>
            </a:r>
            <a:r>
              <a:rPr sz="1200" b="1" i="1" spc="-40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200" b="1" i="1" u="sng" spc="-15" dirty="0">
                <a:solidFill>
                  <a:srgbClr val="C00000"/>
                </a:solidFill>
                <a:latin typeface="Arial"/>
                <a:cs typeface="Arial"/>
              </a:rPr>
              <a:t>expected </a:t>
            </a:r>
            <a:r>
              <a:rPr sz="1200" b="1" i="1" u="sng" spc="5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200" b="1" i="1" u="sng" spc="-20" dirty="0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sz="12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35" dirty="0" smtClean="0">
                <a:solidFill>
                  <a:srgbClr val="C00000"/>
                </a:solidFill>
                <a:latin typeface="Arial"/>
                <a:cs typeface="Arial"/>
              </a:rPr>
              <a:t>higher </a:t>
            </a:r>
            <a:r>
              <a:rPr sz="1200" b="1" i="1" spc="-20" dirty="0">
                <a:solidFill>
                  <a:srgbClr val="C00000"/>
                </a:solidFill>
                <a:latin typeface="Arial"/>
                <a:cs typeface="Arial"/>
              </a:rPr>
              <a:t>by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2.56 </a:t>
            </a:r>
            <a:r>
              <a:rPr sz="1200" b="1" i="1" spc="-20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1200" b="1" i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35" dirty="0">
                <a:solidFill>
                  <a:srgbClr val="C00000"/>
                </a:solidFill>
                <a:latin typeface="Arial"/>
                <a:cs typeface="Arial"/>
              </a:rPr>
              <a:t>average.</a:t>
            </a:r>
            <a:endParaRPr sz="1200" b="1" i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55270" marR="5080" indent="-234315">
              <a:lnSpc>
                <a:spcPct val="100000"/>
              </a:lnSpc>
              <a:spcBef>
                <a:spcPts val="310"/>
              </a:spcBef>
              <a:buClr>
                <a:srgbClr val="024F84"/>
              </a:buClr>
              <a:buFont typeface="Noto Sans CJK JP Regular"/>
              <a:buAutoNum type="alphaLcParenBoth"/>
              <a:tabLst>
                <a:tab pos="255904" algn="l"/>
              </a:tabLst>
            </a:pPr>
            <a:r>
              <a:rPr sz="1200" spc="-45" dirty="0">
                <a:latin typeface="Arial"/>
                <a:cs typeface="Arial"/>
              </a:rPr>
              <a:t>For </a:t>
            </a:r>
            <a:r>
              <a:rPr sz="1200" spc="-30" dirty="0">
                <a:latin typeface="Arial"/>
                <a:cs typeface="Arial"/>
              </a:rPr>
              <a:t>each </a:t>
            </a:r>
            <a:r>
              <a:rPr sz="1200" spc="-25" dirty="0">
                <a:latin typeface="Arial"/>
                <a:cs typeface="Arial"/>
              </a:rPr>
              <a:t>percentage </a:t>
            </a:r>
            <a:r>
              <a:rPr sz="1200" spc="-35" dirty="0">
                <a:latin typeface="Arial"/>
                <a:cs typeface="Arial"/>
              </a:rPr>
              <a:t>increase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those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35" dirty="0">
                <a:latin typeface="Arial"/>
                <a:cs typeface="Arial"/>
              </a:rPr>
              <a:t>poverty, </a:t>
            </a:r>
            <a:r>
              <a:rPr sz="1200" spc="-20" dirty="0">
                <a:latin typeface="Arial"/>
                <a:cs typeface="Arial"/>
              </a:rPr>
              <a:t>the 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40" dirty="0">
                <a:latin typeface="Arial"/>
                <a:cs typeface="Arial"/>
              </a:rPr>
              <a:t>annual </a:t>
            </a:r>
            <a:r>
              <a:rPr sz="1200" spc="-25" dirty="0">
                <a:latin typeface="Arial"/>
                <a:cs typeface="Arial"/>
              </a:rPr>
              <a:t>murders </a:t>
            </a:r>
            <a:r>
              <a:rPr sz="1200" spc="-20" dirty="0">
                <a:latin typeface="Arial"/>
                <a:cs typeface="Arial"/>
              </a:rPr>
              <a:t>per </a:t>
            </a:r>
            <a:r>
              <a:rPr sz="1200" spc="-35" dirty="0">
                <a:latin typeface="Arial"/>
                <a:cs typeface="Arial"/>
              </a:rPr>
              <a:t>million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15" dirty="0">
                <a:latin typeface="Arial"/>
                <a:cs typeface="Arial"/>
              </a:rPr>
              <a:t>expected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 </a:t>
            </a:r>
            <a:r>
              <a:rPr sz="1200" spc="-25" dirty="0">
                <a:latin typeface="Arial"/>
                <a:cs typeface="Arial"/>
              </a:rPr>
              <a:t>lower </a:t>
            </a:r>
            <a:r>
              <a:rPr sz="1200" spc="-20" dirty="0">
                <a:latin typeface="Arial"/>
                <a:cs typeface="Arial"/>
              </a:rPr>
              <a:t>by </a:t>
            </a:r>
            <a:r>
              <a:rPr sz="1200" spc="-5" dirty="0">
                <a:latin typeface="Arial"/>
                <a:cs typeface="Arial"/>
              </a:rPr>
              <a:t>29.91 </a:t>
            </a:r>
            <a:r>
              <a:rPr sz="1200" spc="-20" dirty="0">
                <a:latin typeface="Arial"/>
                <a:cs typeface="Arial"/>
              </a:rPr>
              <a:t>on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average.</a:t>
            </a:r>
            <a:endParaRPr sz="1200" dirty="0">
              <a:latin typeface="Arial"/>
              <a:cs typeface="Arial"/>
            </a:endParaRPr>
          </a:p>
          <a:p>
            <a:pPr marL="255270" marR="47625" indent="-242570" algn="just">
              <a:lnSpc>
                <a:spcPct val="100000"/>
              </a:lnSpc>
              <a:spcBef>
                <a:spcPts val="315"/>
              </a:spcBef>
              <a:buClr>
                <a:srgbClr val="024F84"/>
              </a:buClr>
              <a:buFont typeface="Noto Sans CJK JP Regular"/>
              <a:buAutoNum type="alphaLcParenBoth"/>
              <a:tabLst>
                <a:tab pos="255904" algn="l"/>
              </a:tabLst>
            </a:pPr>
            <a:r>
              <a:rPr sz="1200" spc="-45" dirty="0">
                <a:latin typeface="Arial"/>
                <a:cs typeface="Arial"/>
              </a:rPr>
              <a:t>For </a:t>
            </a:r>
            <a:r>
              <a:rPr sz="1200" spc="-30" dirty="0">
                <a:latin typeface="Arial"/>
                <a:cs typeface="Arial"/>
              </a:rPr>
              <a:t>each </a:t>
            </a:r>
            <a:r>
              <a:rPr sz="1200" spc="-25" dirty="0">
                <a:latin typeface="Arial"/>
                <a:cs typeface="Arial"/>
              </a:rPr>
              <a:t>percentage </a:t>
            </a:r>
            <a:r>
              <a:rPr sz="1200" spc="-35" dirty="0">
                <a:latin typeface="Arial"/>
                <a:cs typeface="Arial"/>
              </a:rPr>
              <a:t>increase </a:t>
            </a:r>
            <a:r>
              <a:rPr sz="1200" spc="-40" dirty="0">
                <a:latin typeface="Arial"/>
                <a:cs typeface="Arial"/>
              </a:rPr>
              <a:t>annual </a:t>
            </a:r>
            <a:r>
              <a:rPr sz="1200" spc="-25" dirty="0">
                <a:latin typeface="Arial"/>
                <a:cs typeface="Arial"/>
              </a:rPr>
              <a:t>murders </a:t>
            </a:r>
            <a:r>
              <a:rPr sz="1200" spc="-20" dirty="0">
                <a:latin typeface="Arial"/>
                <a:cs typeface="Arial"/>
              </a:rPr>
              <a:t>per </a:t>
            </a:r>
            <a:r>
              <a:rPr sz="1200" spc="-30" dirty="0">
                <a:latin typeface="Arial"/>
                <a:cs typeface="Arial"/>
              </a:rPr>
              <a:t>million, 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percentage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those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20" dirty="0">
                <a:latin typeface="Arial"/>
                <a:cs typeface="Arial"/>
              </a:rPr>
              <a:t>poverty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15" dirty="0">
                <a:latin typeface="Arial"/>
                <a:cs typeface="Arial"/>
              </a:rPr>
              <a:t>expected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 </a:t>
            </a:r>
            <a:r>
              <a:rPr sz="1200" spc="-35" dirty="0">
                <a:latin typeface="Arial"/>
                <a:cs typeface="Arial"/>
              </a:rPr>
              <a:t>higher </a:t>
            </a:r>
            <a:r>
              <a:rPr sz="1200" spc="-20" dirty="0">
                <a:latin typeface="Arial"/>
                <a:cs typeface="Arial"/>
              </a:rPr>
              <a:t>by </a:t>
            </a:r>
            <a:r>
              <a:rPr sz="1200" spc="-5" dirty="0">
                <a:latin typeface="Arial"/>
                <a:cs typeface="Arial"/>
              </a:rPr>
              <a:t>2.56 </a:t>
            </a:r>
            <a:r>
              <a:rPr sz="1200" spc="-20" dirty="0">
                <a:latin typeface="Arial"/>
                <a:cs typeface="Arial"/>
              </a:rPr>
              <a:t>on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average.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9863"/>
            <a:ext cx="4514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*The language in (a) implies a </a:t>
            </a:r>
            <a:r>
              <a:rPr lang="en-US" sz="1100" i="1" u="sng" dirty="0" smtClean="0"/>
              <a:t>causal</a:t>
            </a:r>
            <a:r>
              <a:rPr lang="en-US" sz="1100" i="1" dirty="0" smtClean="0"/>
              <a:t> relationship. We don’t want to say this, as this regression line is calculated from data from a observational study.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61225326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434975"/>
            <a:ext cx="4082415" cy="288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Housekeeping</a:t>
            </a:r>
            <a:endParaRPr sz="1050" dirty="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2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r>
              <a:rPr lang="en-US"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: </a:t>
            </a:r>
            <a:endParaRPr sz="1050" dirty="0" smtClean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b="1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Quantify</a:t>
            </a:r>
            <a:r>
              <a:rPr lang="en-US" sz="1050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the </a:t>
            </a:r>
            <a:r>
              <a:rPr lang="en-US" sz="1050" i="1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Linear</a:t>
            </a:r>
            <a:r>
              <a:rPr lang="en-US" sz="1050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Relationship Between Two Numerical Variables</a:t>
            </a:r>
            <a:r>
              <a:rPr lang="en-US"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: </a:t>
            </a:r>
            <a:r>
              <a:rPr lang="en-US" sz="1050" b="1" i="1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Correlation </a:t>
            </a:r>
            <a:r>
              <a:rPr lang="en-US" sz="1050" b="1" i="1" spc="-2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coeﬃcient </a:t>
            </a:r>
            <a:endParaRPr lang="en-US" sz="1050" b="1" i="1" spc="-25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1098550" marR="5080" lvl="3" indent="-171450">
              <a:lnSpc>
                <a:spcPct val="107500"/>
              </a:lnSpc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Correlation 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coeﬃcient </a:t>
            </a:r>
            <a:r>
              <a:rPr sz="1050" spc="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describes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u="sng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strength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and </a:t>
            </a:r>
            <a:r>
              <a:rPr sz="1050" u="sng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direction</a:t>
            </a: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of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the </a:t>
            </a:r>
            <a:r>
              <a:rPr sz="1050" i="1" spc="-3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linear </a:t>
            </a:r>
            <a:r>
              <a:rPr sz="1050" i="1" spc="-1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association </a:t>
            </a:r>
            <a:r>
              <a:rPr sz="1050" spc="-2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between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two </a:t>
            </a: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numerical</a:t>
            </a:r>
            <a:r>
              <a:rPr sz="1050" spc="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variables</a:t>
            </a:r>
            <a:endParaRPr sz="1050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latin typeface="Noto Sans CJK JP Regular"/>
                <a:cs typeface="Noto Sans CJK JP Regular"/>
              </a:rPr>
              <a:t>Model</a:t>
            </a:r>
            <a:r>
              <a:rPr lang="en-US" sz="1050" u="sng" spc="5" dirty="0" smtClean="0">
                <a:latin typeface="Noto Sans CJK JP Regular"/>
                <a:cs typeface="Noto Sans CJK JP Regular"/>
              </a:rPr>
              <a:t> t</a:t>
            </a:r>
            <a:r>
              <a:rPr lang="en-US" sz="1050" u="sng" spc="-25" dirty="0" smtClean="0">
                <a:latin typeface="Noto Sans CJK JP Regular"/>
                <a:cs typeface="Noto Sans CJK JP Regular"/>
              </a:rPr>
              <a:t>he </a:t>
            </a:r>
            <a:r>
              <a:rPr lang="en-US" sz="1050" u="sng" spc="-25" dirty="0">
                <a:latin typeface="Noto Sans CJK JP Regular"/>
                <a:cs typeface="Noto Sans CJK JP Regular"/>
              </a:rPr>
              <a:t>Linear Relationship Between Two Numerical Variables</a:t>
            </a:r>
            <a:r>
              <a:rPr lang="en-US" sz="1050" u="sng" spc="-25" dirty="0" smtClean="0">
                <a:latin typeface="Noto Sans CJK JP Regular"/>
                <a:cs typeface="Noto Sans CJK JP Regular"/>
              </a:rPr>
              <a:t>:</a:t>
            </a:r>
            <a:r>
              <a:rPr lang="en-US" sz="1050" spc="-25" dirty="0" smtClean="0"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 smtClean="0">
                <a:latin typeface="Noto Sans CJK JP Regular"/>
                <a:cs typeface="Noto Sans CJK JP Regular"/>
              </a:rPr>
              <a:t>Simple Linear Regression Model</a:t>
            </a:r>
            <a:endParaRPr lang="en-US" sz="1050" b="1" i="1" spc="5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Calculating the Model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: </a:t>
            </a:r>
            <a:r>
              <a:rPr sz="1050" spc="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residuals</a:t>
            </a:r>
            <a:endParaRPr lang="en-US" sz="1050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Noto Sans CJK JP Regular"/>
                <a:cs typeface="Noto Sans CJK JP Regular"/>
              </a:rPr>
              <a:t>Interpreting the Model</a:t>
            </a:r>
            <a:endParaRPr lang="en-US" sz="1050" u="sng" dirty="0" smtClean="0">
              <a:solidFill>
                <a:schemeClr val="bg1">
                  <a:lumMod val="75000"/>
                </a:schemeClr>
              </a:solidFill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10" dirty="0" smtClean="0">
                <a:latin typeface="Noto Sans CJK JP Regular"/>
                <a:cs typeface="Noto Sans CJK JP Regular"/>
              </a:rPr>
              <a:t>Using the Model:</a:t>
            </a:r>
            <a:r>
              <a:rPr lang="en-US" sz="1050" spc="-10" dirty="0" smtClean="0">
                <a:latin typeface="Noto Sans CJK JP Regular"/>
                <a:cs typeface="Noto Sans CJK JP Regular"/>
              </a:rPr>
              <a:t> </a:t>
            </a:r>
            <a:r>
              <a:rPr sz="1050" spc="-10" dirty="0" smtClean="0">
                <a:latin typeface="Noto Sans CJK JP Regular"/>
                <a:cs typeface="Noto Sans CJK JP Regular"/>
              </a:rPr>
              <a:t>Predict</a:t>
            </a:r>
            <a:r>
              <a:rPr sz="1050" spc="-10" dirty="0">
                <a:latin typeface="Noto Sans CJK JP Regular"/>
                <a:cs typeface="Noto Sans CJK JP Regular"/>
              </a:rPr>
              <a:t>, </a:t>
            </a:r>
            <a:r>
              <a:rPr sz="1050" spc="-35" dirty="0">
                <a:latin typeface="Noto Sans CJK JP Regular"/>
                <a:cs typeface="Noto Sans CJK JP Regular"/>
              </a:rPr>
              <a:t>but </a:t>
            </a:r>
            <a:r>
              <a:rPr sz="1050" spc="-20" dirty="0">
                <a:latin typeface="Noto Sans CJK JP Regular"/>
                <a:cs typeface="Noto Sans CJK JP Regular"/>
              </a:rPr>
              <a:t>don't</a:t>
            </a:r>
            <a:r>
              <a:rPr sz="1050" spc="35" dirty="0"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latin typeface="Noto Sans CJK JP Regular"/>
                <a:cs typeface="Noto Sans CJK JP Regular"/>
              </a:rPr>
              <a:t>extrapolate</a:t>
            </a:r>
            <a:endParaRPr sz="1050" dirty="0"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2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08062782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i="1" dirty="0" smtClean="0"/>
              <a:t>should</a:t>
            </a:r>
            <a:r>
              <a:rPr lang="en-US" sz="2400" b="1" dirty="0" smtClean="0"/>
              <a:t> we use our least squares model to </a:t>
            </a:r>
            <a:r>
              <a:rPr lang="en-US" sz="2400" b="1" u="sng" dirty="0" smtClean="0"/>
              <a:t>make predictions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1771650" y="1882775"/>
            <a:ext cx="2662783" cy="14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20803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0842" y="57937"/>
            <a:ext cx="183197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dirty="0"/>
              <a:t>Modeling </a:t>
            </a:r>
            <a:r>
              <a:rPr spc="-25" dirty="0"/>
              <a:t>numerical</a:t>
            </a:r>
            <a:r>
              <a:rPr spc="75" dirty="0"/>
              <a:t> </a:t>
            </a:r>
            <a:r>
              <a:rPr spc="-15" dirty="0"/>
              <a:t>variables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Noto Sans CJK JP Regular"/>
                <a:cs typeface="Noto Sans CJK JP Regular"/>
              </a:rPr>
              <a:t>2</a:t>
            </a:r>
            <a:endParaRPr sz="800">
              <a:latin typeface="Noto Sans CJK JP Regular"/>
              <a:cs typeface="Noto Sans CJK JP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1" y="649972"/>
            <a:ext cx="3690813" cy="2775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7912"/>
            <a:ext cx="46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What’s new in Unit </a:t>
            </a:r>
            <a:r>
              <a:rPr lang="en-US" sz="2800" dirty="0" smtClean="0">
                <a:solidFill>
                  <a:srgbClr val="7030A0"/>
                </a:solidFill>
              </a:rPr>
              <a:t>6?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</a:rPr>
              <a:t>Clicker</a:t>
            </a:r>
            <a:r>
              <a:rPr sz="1000" spc="45" dirty="0">
                <a:solidFill>
                  <a:srgbClr val="1A2E3D"/>
                </a:solidFill>
              </a:rPr>
              <a:t> </a:t>
            </a:r>
            <a:r>
              <a:rPr sz="1000" spc="-40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82296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92710">
              <a:lnSpc>
                <a:spcPct val="100000"/>
              </a:lnSpc>
              <a:spcBef>
                <a:spcPts val="244"/>
              </a:spcBef>
            </a:pP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Suppose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predict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count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(per million)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series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districts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were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not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included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</a:t>
            </a:r>
            <a:r>
              <a:rPr sz="1200" spc="27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dataset.</a:t>
            </a:r>
            <a:endParaRPr sz="1200">
              <a:latin typeface="Arial"/>
              <a:cs typeface="Arial"/>
            </a:endParaRPr>
          </a:p>
          <a:p>
            <a:pPr marL="59690" marR="647700">
              <a:lnSpc>
                <a:spcPct val="100000"/>
              </a:lnSpc>
              <a:spcBef>
                <a:spcPts val="5"/>
              </a:spcBef>
            </a:pP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For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which 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districts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comfortable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your</a:t>
            </a:r>
            <a:r>
              <a:rPr sz="1200" spc="2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prediction?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06" y="1405496"/>
            <a:ext cx="1375410" cy="1497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district </a:t>
            </a: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spc="-10" dirty="0">
                <a:latin typeface="Arial"/>
                <a:cs typeface="Arial"/>
              </a:rPr>
              <a:t>% </a:t>
            </a:r>
            <a:r>
              <a:rPr sz="1200" spc="-40" dirty="0">
                <a:latin typeface="Arial"/>
                <a:cs typeface="Arial"/>
              </a:rPr>
              <a:t>in  </a:t>
            </a:r>
            <a:r>
              <a:rPr sz="1200" spc="-20" dirty="0">
                <a:latin typeface="Arial"/>
                <a:cs typeface="Arial"/>
              </a:rPr>
              <a:t>poverty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=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9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(a)</a:t>
            </a:r>
            <a:r>
              <a:rPr sz="1200" spc="-7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lang="en-US" sz="1200" spc="-75" dirty="0" smtClean="0">
                <a:solidFill>
                  <a:srgbClr val="024F84"/>
                </a:solidFill>
                <a:latin typeface="Noto Sans CJK JP Regular"/>
                <a:cs typeface="Noto Sans CJK JP Regular"/>
              </a:rPr>
              <a:t>  </a:t>
            </a:r>
            <a:r>
              <a:rPr sz="1200" spc="-10" dirty="0" smtClean="0">
                <a:latin typeface="Arial"/>
                <a:cs typeface="Arial"/>
              </a:rPr>
              <a:t>5</a:t>
            </a:r>
            <a:r>
              <a:rPr sz="1200" spc="-10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(b) </a:t>
            </a:r>
            <a:r>
              <a:rPr sz="1200" spc="4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10" dirty="0">
                <a:latin typeface="Arial"/>
                <a:cs typeface="Arial"/>
              </a:rPr>
              <a:t>15%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spc="-6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(c) </a:t>
            </a:r>
            <a:r>
              <a:rPr sz="1200" spc="3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10" dirty="0">
                <a:latin typeface="Arial"/>
                <a:cs typeface="Arial"/>
              </a:rPr>
              <a:t>20%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(d) </a:t>
            </a:r>
            <a:r>
              <a:rPr sz="1200" spc="4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10" dirty="0">
                <a:latin typeface="Arial"/>
                <a:cs typeface="Arial"/>
              </a:rPr>
              <a:t>26%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0"/>
              </a:spcBef>
            </a:pPr>
            <a:r>
              <a:rPr sz="1200" spc="-7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(e) </a:t>
            </a:r>
            <a:r>
              <a:rPr sz="1200" spc="3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10" dirty="0">
                <a:latin typeface="Arial"/>
                <a:cs typeface="Arial"/>
              </a:rPr>
              <a:t>40%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349375"/>
            <a:ext cx="2521732" cy="202745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1A2E3D"/>
                </a:solidFill>
              </a:rPr>
              <a:t>Clicker</a:t>
            </a:r>
            <a:r>
              <a:rPr sz="1000" spc="45" dirty="0">
                <a:solidFill>
                  <a:srgbClr val="1A2E3D"/>
                </a:solidFill>
              </a:rPr>
              <a:t> </a:t>
            </a:r>
            <a:r>
              <a:rPr sz="1000" spc="-40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82296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92710">
              <a:lnSpc>
                <a:spcPct val="100000"/>
              </a:lnSpc>
              <a:spcBef>
                <a:spcPts val="244"/>
              </a:spcBef>
            </a:pP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Suppose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predict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count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(per million)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series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districts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were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not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included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</a:t>
            </a:r>
            <a:r>
              <a:rPr sz="1200" spc="27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dataset.</a:t>
            </a:r>
            <a:endParaRPr sz="1200">
              <a:latin typeface="Arial"/>
              <a:cs typeface="Arial"/>
            </a:endParaRPr>
          </a:p>
          <a:p>
            <a:pPr marL="59690" marR="647700">
              <a:lnSpc>
                <a:spcPct val="100000"/>
              </a:lnSpc>
              <a:spcBef>
                <a:spcPts val="5"/>
              </a:spcBef>
            </a:pP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For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which 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districts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comfortable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your</a:t>
            </a:r>
            <a:r>
              <a:rPr sz="1200" spc="2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prediction?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06" y="1405496"/>
            <a:ext cx="1702944" cy="14965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district </a:t>
            </a: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spc="-10" dirty="0">
                <a:latin typeface="Arial"/>
                <a:cs typeface="Arial"/>
              </a:rPr>
              <a:t>% </a:t>
            </a:r>
            <a:r>
              <a:rPr sz="1200" spc="-40" dirty="0">
                <a:latin typeface="Arial"/>
                <a:cs typeface="Arial"/>
              </a:rPr>
              <a:t>in  </a:t>
            </a:r>
            <a:r>
              <a:rPr sz="1200" spc="-20" dirty="0">
                <a:latin typeface="Arial"/>
                <a:cs typeface="Arial"/>
              </a:rPr>
              <a:t>poverty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=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9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(a)</a:t>
            </a:r>
            <a:r>
              <a:rPr sz="1200" spc="-7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lang="en-US" sz="1200" spc="-75" dirty="0" smtClean="0">
                <a:solidFill>
                  <a:srgbClr val="024F84"/>
                </a:solidFill>
                <a:latin typeface="Noto Sans CJK JP Regular"/>
                <a:cs typeface="Noto Sans CJK JP Regular"/>
              </a:rPr>
              <a:t>  </a:t>
            </a:r>
            <a:r>
              <a:rPr sz="1200" spc="-10" dirty="0" smtClean="0">
                <a:latin typeface="Arial"/>
                <a:cs typeface="Arial"/>
              </a:rPr>
              <a:t>5</a:t>
            </a:r>
            <a:r>
              <a:rPr sz="1200" spc="-10" dirty="0" smtClean="0">
                <a:latin typeface="Arial"/>
                <a:cs typeface="Arial"/>
              </a:rPr>
              <a:t>%</a:t>
            </a:r>
            <a:r>
              <a:rPr lang="en-US" sz="1200" spc="-10" dirty="0" smtClean="0">
                <a:latin typeface="Arial"/>
                <a:cs typeface="Arial"/>
              </a:rPr>
              <a:t>→ extrapolation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(b) </a:t>
            </a:r>
            <a:r>
              <a:rPr sz="1200" spc="4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10" dirty="0">
                <a:latin typeface="Arial"/>
                <a:cs typeface="Arial"/>
              </a:rPr>
              <a:t>15%</a:t>
            </a:r>
            <a:endParaRPr sz="1200" dirty="0">
              <a:latin typeface="Arial"/>
              <a:cs typeface="Arial"/>
            </a:endParaRPr>
          </a:p>
          <a:p>
            <a:pPr marL="20955">
              <a:spcBef>
                <a:spcPts val="305"/>
              </a:spcBef>
            </a:pPr>
            <a:r>
              <a:rPr sz="1200" b="1" i="1" spc="-6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(c) </a:t>
            </a:r>
            <a:r>
              <a:rPr sz="1200" b="1" i="1" spc="3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1200" b="1" i="1" spc="-10" dirty="0" smtClean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r>
              <a:rPr lang="en-US" sz="1200" b="1" i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→ </a:t>
            </a:r>
            <a:r>
              <a:rPr lang="en-US" sz="1200" spc="-10" dirty="0" smtClean="0">
                <a:latin typeface="Arial"/>
                <a:cs typeface="Arial"/>
              </a:rPr>
              <a:t>most center</a:t>
            </a:r>
            <a:endParaRPr sz="1200" b="1" i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8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(d) </a:t>
            </a:r>
            <a:r>
              <a:rPr sz="1200" spc="40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10" dirty="0">
                <a:latin typeface="Arial"/>
                <a:cs typeface="Arial"/>
              </a:rPr>
              <a:t>26%</a:t>
            </a:r>
            <a:endParaRPr sz="1200" dirty="0">
              <a:latin typeface="Arial"/>
              <a:cs typeface="Arial"/>
            </a:endParaRPr>
          </a:p>
          <a:p>
            <a:pPr marL="20955">
              <a:spcBef>
                <a:spcPts val="300"/>
              </a:spcBef>
            </a:pPr>
            <a:r>
              <a:rPr sz="1200" spc="-7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(e) </a:t>
            </a:r>
            <a:r>
              <a:rPr sz="1200" spc="35" dirty="0">
                <a:solidFill>
                  <a:srgbClr val="024F84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-10" dirty="0">
                <a:latin typeface="Arial"/>
                <a:cs typeface="Arial"/>
              </a:rPr>
              <a:t>40</a:t>
            </a:r>
            <a:r>
              <a:rPr sz="1200" spc="-10" dirty="0" smtClean="0">
                <a:latin typeface="Arial"/>
                <a:cs typeface="Arial"/>
              </a:rPr>
              <a:t>%</a:t>
            </a:r>
            <a:r>
              <a:rPr lang="en-US" sz="1200" spc="-10" dirty="0">
                <a:latin typeface="Arial"/>
                <a:cs typeface="Arial"/>
              </a:rPr>
              <a:t>→ </a:t>
            </a:r>
            <a:r>
              <a:rPr lang="en-US" sz="1200" spc="-10" dirty="0" smtClean="0">
                <a:latin typeface="Arial"/>
                <a:cs typeface="Arial"/>
              </a:rPr>
              <a:t>extrapolation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349375"/>
            <a:ext cx="2521732" cy="202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27" y="307696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Extrapolation</a:t>
            </a:r>
            <a:r>
              <a:rPr lang="en-US" sz="1200" dirty="0" smtClean="0"/>
              <a:t> </a:t>
            </a:r>
            <a:r>
              <a:rPr lang="en-US" sz="1200" spc="-10" dirty="0">
                <a:latin typeface="Arial"/>
                <a:cs typeface="Arial"/>
              </a:rPr>
              <a:t>→ </a:t>
            </a:r>
            <a:r>
              <a:rPr lang="en-US" sz="1200" dirty="0" smtClean="0"/>
              <a:t>Predicting with x-values outside the range of input data.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3488938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87650">
              <a:lnSpc>
                <a:spcPct val="100000"/>
              </a:lnSpc>
              <a:spcBef>
                <a:spcPts val="135"/>
              </a:spcBef>
            </a:pPr>
            <a:r>
              <a:rPr spc="65" dirty="0"/>
              <a:t>A </a:t>
            </a:r>
            <a:r>
              <a:rPr spc="-30" dirty="0"/>
              <a:t>note </a:t>
            </a:r>
            <a:r>
              <a:rPr spc="-25" dirty="0"/>
              <a:t>about </a:t>
            </a:r>
            <a:r>
              <a:rPr spc="-30" dirty="0"/>
              <a:t>the</a:t>
            </a:r>
            <a:r>
              <a:rPr spc="15" dirty="0"/>
              <a:t> </a:t>
            </a:r>
            <a:r>
              <a:rPr spc="-25" dirty="0"/>
              <a:t>intercept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4055110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latin typeface="Arial"/>
                <a:cs typeface="Arial"/>
              </a:rPr>
              <a:t>Sometimes </a:t>
            </a:r>
            <a:r>
              <a:rPr sz="1200" spc="-20" dirty="0">
                <a:latin typeface="Arial"/>
                <a:cs typeface="Arial"/>
              </a:rPr>
              <a:t>the intercept </a:t>
            </a:r>
            <a:r>
              <a:rPr sz="1200" spc="-15" dirty="0">
                <a:latin typeface="Arial"/>
                <a:cs typeface="Arial"/>
              </a:rPr>
              <a:t>might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spc="-40" dirty="0">
                <a:latin typeface="Arial"/>
                <a:cs typeface="Arial"/>
              </a:rPr>
              <a:t>an </a:t>
            </a:r>
            <a:r>
              <a:rPr sz="1200" spc="-20" dirty="0">
                <a:latin typeface="Arial"/>
                <a:cs typeface="Arial"/>
              </a:rPr>
              <a:t>extrapolation: </a:t>
            </a:r>
            <a:r>
              <a:rPr sz="1200" spc="-35" dirty="0">
                <a:latin typeface="Arial"/>
                <a:cs typeface="Arial"/>
              </a:rPr>
              <a:t>useful </a:t>
            </a:r>
            <a:r>
              <a:rPr sz="1200" spc="-20" dirty="0">
                <a:latin typeface="Arial"/>
                <a:cs typeface="Arial"/>
              </a:rPr>
              <a:t>for  </a:t>
            </a:r>
            <a:r>
              <a:rPr sz="1200" spc="-25" dirty="0">
                <a:latin typeface="Arial"/>
                <a:cs typeface="Arial"/>
              </a:rPr>
              <a:t>adjusting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height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line,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35" dirty="0">
                <a:latin typeface="Arial"/>
                <a:cs typeface="Arial"/>
              </a:rPr>
              <a:t>meaningless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context 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data.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2" y="1425575"/>
            <a:ext cx="4360051" cy="1322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4691" y="57937"/>
            <a:ext cx="17780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predicted</a:t>
            </a:r>
            <a:r>
              <a:rPr sz="1050" spc="8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values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40411" y="425894"/>
                <a:ext cx="3512439" cy="20672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1200" i="1" spc="-30" dirty="0" smtClean="0">
                    <a:solidFill>
                      <a:srgbClr val="024F84"/>
                    </a:solidFill>
                    <a:latin typeface="Arial"/>
                    <a:cs typeface="Arial"/>
                  </a:rPr>
                  <a:t>By </a:t>
                </a:r>
                <a:r>
                  <a:rPr lang="en-US" sz="1200" i="1" spc="-20" dirty="0">
                    <a:solidFill>
                      <a:srgbClr val="024F84"/>
                    </a:solidFill>
                    <a:latin typeface="Arial"/>
                    <a:cs typeface="Arial"/>
                  </a:rPr>
                  <a:t>hand: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spc="-20" smtClean="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b="0" i="1" spc="-20" smtClean="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  <m:r>
                          <a:rPr lang="en-US" sz="1200" b="0" i="1" spc="-20" smtClean="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𝑢𝑟𝑑𝑒𝑟</m:t>
                        </m:r>
                      </m:e>
                    </m:acc>
                  </m:oMath>
                </a14:m>
                <a:r>
                  <a:rPr lang="en-US" sz="1200" i="1" spc="-6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200" spc="204" dirty="0">
                    <a:solidFill>
                      <a:srgbClr val="000000"/>
                    </a:solidFill>
                    <a:latin typeface="Arial"/>
                    <a:cs typeface="Arial"/>
                  </a:rPr>
                  <a:t>= </a:t>
                </a:r>
                <a:r>
                  <a:rPr lang="en-US" sz="1200" i="1" spc="-4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−</a:t>
                </a:r>
                <a:r>
                  <a:rPr lang="en-US" sz="1200" spc="-40" dirty="0">
                    <a:solidFill>
                      <a:srgbClr val="000000"/>
                    </a:solidFill>
                    <a:latin typeface="Arial"/>
                    <a:cs typeface="Arial"/>
                  </a:rPr>
                  <a:t>29</a:t>
                </a:r>
                <a:r>
                  <a:rPr lang="en-US" sz="1200" i="1" spc="-40" dirty="0">
                    <a:solidFill>
                      <a:srgbClr val="000000"/>
                    </a:solidFill>
                    <a:latin typeface="Georgia"/>
                    <a:cs typeface="Georgia"/>
                  </a:rPr>
                  <a:t>.</a:t>
                </a:r>
                <a:r>
                  <a:rPr lang="en-US" sz="1200" spc="-40" dirty="0">
                    <a:solidFill>
                      <a:srgbClr val="000000"/>
                    </a:solidFill>
                    <a:latin typeface="Arial"/>
                    <a:cs typeface="Arial"/>
                  </a:rPr>
                  <a:t>91 </a:t>
                </a:r>
                <a:r>
                  <a:rPr lang="en-US" sz="1200" spc="204" dirty="0">
                    <a:solidFill>
                      <a:srgbClr val="000000"/>
                    </a:solidFill>
                    <a:latin typeface="Arial"/>
                    <a:cs typeface="Arial"/>
                  </a:rPr>
                  <a:t>+</a:t>
                </a:r>
                <a:r>
                  <a:rPr lang="en-US" sz="1200" spc="5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65" dirty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r>
                  <a:rPr lang="en-US" sz="1200" i="1" spc="-65" dirty="0">
                    <a:solidFill>
                      <a:srgbClr val="000000"/>
                    </a:solidFill>
                    <a:latin typeface="Georgia"/>
                    <a:cs typeface="Georgia"/>
                  </a:rPr>
                  <a:t>.</a:t>
                </a:r>
                <a:r>
                  <a:rPr lang="en-US" sz="1200" spc="-65" dirty="0">
                    <a:solidFill>
                      <a:srgbClr val="000000"/>
                    </a:solidFill>
                    <a:latin typeface="Arial"/>
                    <a:cs typeface="Arial"/>
                  </a:rPr>
                  <a:t>56 </a:t>
                </a:r>
                <a:r>
                  <a:rPr lang="en-US" sz="1200" i="1" spc="15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poverty</a:t>
                </a:r>
                <a:endParaRPr sz="12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0411" y="425894"/>
                <a:ext cx="3512439" cy="206723"/>
              </a:xfrm>
              <a:prstGeom prst="rect">
                <a:avLst/>
              </a:prstGeom>
              <a:blipFill>
                <a:blip r:embed="rId2"/>
                <a:stretch>
                  <a:fillRect l="-2253" t="-17647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/>
          <p:nvPr/>
        </p:nvSpPr>
        <p:spPr>
          <a:xfrm>
            <a:off x="240411" y="609841"/>
            <a:ext cx="383349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predicted </a:t>
            </a:r>
            <a:r>
              <a:rPr sz="1200" spc="-20" dirty="0">
                <a:latin typeface="Arial"/>
                <a:cs typeface="Arial"/>
              </a:rPr>
              <a:t>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murders </a:t>
            </a:r>
            <a:r>
              <a:rPr sz="1200" spc="-20" dirty="0">
                <a:latin typeface="Arial"/>
                <a:cs typeface="Arial"/>
              </a:rPr>
              <a:t>per </a:t>
            </a:r>
            <a:r>
              <a:rPr sz="1200" spc="-35" dirty="0">
                <a:latin typeface="Arial"/>
                <a:cs typeface="Arial"/>
              </a:rPr>
              <a:t>million </a:t>
            </a:r>
            <a:r>
              <a:rPr sz="1200" spc="-20" dirty="0">
                <a:latin typeface="Arial"/>
                <a:cs typeface="Arial"/>
              </a:rPr>
              <a:t>per </a:t>
            </a:r>
            <a:r>
              <a:rPr sz="1200" spc="-45" dirty="0">
                <a:latin typeface="Arial"/>
                <a:cs typeface="Arial"/>
              </a:rPr>
              <a:t>year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 </a:t>
            </a:r>
            <a:r>
              <a:rPr sz="1200" spc="-15" dirty="0">
                <a:latin typeface="Arial"/>
                <a:cs typeface="Arial"/>
              </a:rPr>
              <a:t>county </a:t>
            </a:r>
            <a:r>
              <a:rPr sz="1200" spc="-10" dirty="0">
                <a:latin typeface="Arial"/>
                <a:cs typeface="Arial"/>
              </a:rPr>
              <a:t>with 20% </a:t>
            </a:r>
            <a:r>
              <a:rPr sz="1200" spc="-20" dirty="0">
                <a:latin typeface="Arial"/>
                <a:cs typeface="Arial"/>
              </a:rPr>
              <a:t>poverty </a:t>
            </a:r>
            <a:r>
              <a:rPr sz="1200" spc="-30" dirty="0">
                <a:latin typeface="Arial"/>
                <a:cs typeface="Arial"/>
              </a:rPr>
              <a:t>rate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is: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4691" y="57937"/>
            <a:ext cx="17780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predicted</a:t>
            </a:r>
            <a:r>
              <a:rPr sz="1050" spc="8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values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40411" y="425894"/>
                <a:ext cx="2756535" cy="20764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200" i="1" spc="-30" dirty="0">
                    <a:solidFill>
                      <a:srgbClr val="024F84"/>
                    </a:solidFill>
                    <a:latin typeface="Arial"/>
                    <a:cs typeface="Arial"/>
                  </a:rPr>
                  <a:t>By </a:t>
                </a:r>
                <a:r>
                  <a:rPr sz="1200" i="1" spc="-20" dirty="0">
                    <a:solidFill>
                      <a:srgbClr val="024F84"/>
                    </a:solidFill>
                    <a:latin typeface="Arial"/>
                    <a:cs typeface="Arial"/>
                  </a:rPr>
                  <a:t>hand</a:t>
                </a:r>
                <a:r>
                  <a:rPr lang="en-US" sz="1200" i="1" spc="-20" dirty="0">
                    <a:solidFill>
                      <a:srgbClr val="024F84"/>
                    </a:solidFill>
                    <a:latin typeface="Arial"/>
                    <a:cs typeface="Arial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  <m:r>
                          <a:rPr lang="en-US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𝑢𝑟𝑑𝑒𝑟</m:t>
                        </m:r>
                      </m:e>
                    </m:acc>
                  </m:oMath>
                </a14:m>
                <a:r>
                  <a:rPr sz="1200" spc="204" dirty="0">
                    <a:solidFill>
                      <a:srgbClr val="000000"/>
                    </a:solidFill>
                    <a:latin typeface="Arial"/>
                    <a:cs typeface="Arial"/>
                  </a:rPr>
                  <a:t>= </a:t>
                </a:r>
                <a:r>
                  <a:rPr sz="1200" i="1" spc="-4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−</a:t>
                </a:r>
                <a:r>
                  <a:rPr sz="1200" spc="-40" dirty="0">
                    <a:solidFill>
                      <a:srgbClr val="000000"/>
                    </a:solidFill>
                    <a:latin typeface="Arial"/>
                    <a:cs typeface="Arial"/>
                  </a:rPr>
                  <a:t>29</a:t>
                </a:r>
                <a:r>
                  <a:rPr sz="1200" i="1" spc="-40" dirty="0">
                    <a:solidFill>
                      <a:srgbClr val="000000"/>
                    </a:solidFill>
                    <a:latin typeface="Georgia"/>
                    <a:cs typeface="Georgia"/>
                  </a:rPr>
                  <a:t>.</a:t>
                </a:r>
                <a:r>
                  <a:rPr sz="1200" spc="-40" dirty="0">
                    <a:solidFill>
                      <a:srgbClr val="000000"/>
                    </a:solidFill>
                    <a:latin typeface="Arial"/>
                    <a:cs typeface="Arial"/>
                  </a:rPr>
                  <a:t>91 </a:t>
                </a:r>
                <a:r>
                  <a:rPr sz="1200" spc="204" dirty="0">
                    <a:solidFill>
                      <a:srgbClr val="000000"/>
                    </a:solidFill>
                    <a:latin typeface="Arial"/>
                    <a:cs typeface="Arial"/>
                  </a:rPr>
                  <a:t>+</a:t>
                </a:r>
                <a:r>
                  <a:rPr sz="1200" spc="5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sz="1200" spc="-65" dirty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r>
                  <a:rPr sz="1200" i="1" spc="-65" dirty="0">
                    <a:solidFill>
                      <a:srgbClr val="000000"/>
                    </a:solidFill>
                    <a:latin typeface="Georgia"/>
                    <a:cs typeface="Georgia"/>
                  </a:rPr>
                  <a:t>.</a:t>
                </a:r>
                <a:r>
                  <a:rPr sz="1200" spc="-65" dirty="0">
                    <a:solidFill>
                      <a:srgbClr val="000000"/>
                    </a:solidFill>
                    <a:latin typeface="Arial"/>
                    <a:cs typeface="Arial"/>
                  </a:rPr>
                  <a:t>56 </a:t>
                </a:r>
                <a:r>
                  <a:rPr sz="1200" i="1" spc="15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poverty</a:t>
                </a:r>
                <a:endParaRPr sz="12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0411" y="425894"/>
                <a:ext cx="2756535" cy="207645"/>
              </a:xfrm>
              <a:prstGeom prst="rect">
                <a:avLst/>
              </a:prstGeom>
              <a:blipFill>
                <a:blip r:embed="rId2"/>
                <a:stretch>
                  <a:fillRect l="-2870" t="-17647" r="-2649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240411" y="609841"/>
                <a:ext cx="3833495" cy="767774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0"/>
                  </a:spcBef>
                </a:pPr>
                <a:r>
                  <a:rPr sz="1200" spc="-50" dirty="0">
                    <a:latin typeface="Arial"/>
                    <a:cs typeface="Arial"/>
                  </a:rPr>
                  <a:t>The </a:t>
                </a:r>
                <a:r>
                  <a:rPr sz="1200" spc="-15" dirty="0">
                    <a:latin typeface="Arial"/>
                    <a:cs typeface="Arial"/>
                  </a:rPr>
                  <a:t>predicted </a:t>
                </a:r>
                <a:r>
                  <a:rPr sz="1200" spc="-20" dirty="0">
                    <a:latin typeface="Arial"/>
                    <a:cs typeface="Arial"/>
                  </a:rPr>
                  <a:t>number </a:t>
                </a:r>
                <a:r>
                  <a:rPr sz="1200" spc="-15" dirty="0">
                    <a:latin typeface="Arial"/>
                    <a:cs typeface="Arial"/>
                  </a:rPr>
                  <a:t>of </a:t>
                </a:r>
                <a:r>
                  <a:rPr sz="1200" spc="-25" dirty="0">
                    <a:latin typeface="Arial"/>
                    <a:cs typeface="Arial"/>
                  </a:rPr>
                  <a:t>murders </a:t>
                </a:r>
                <a:r>
                  <a:rPr sz="1200" spc="-20" dirty="0">
                    <a:latin typeface="Arial"/>
                    <a:cs typeface="Arial"/>
                  </a:rPr>
                  <a:t>per </a:t>
                </a:r>
                <a:r>
                  <a:rPr sz="1200" spc="-35" dirty="0">
                    <a:latin typeface="Arial"/>
                    <a:cs typeface="Arial"/>
                  </a:rPr>
                  <a:t>million </a:t>
                </a:r>
                <a:r>
                  <a:rPr sz="1200" spc="-20" dirty="0">
                    <a:latin typeface="Arial"/>
                    <a:cs typeface="Arial"/>
                  </a:rPr>
                  <a:t>per </a:t>
                </a:r>
                <a:r>
                  <a:rPr sz="1200" spc="-45" dirty="0">
                    <a:latin typeface="Arial"/>
                    <a:cs typeface="Arial"/>
                  </a:rPr>
                  <a:t>year </a:t>
                </a:r>
                <a:r>
                  <a:rPr sz="1200" spc="-20" dirty="0">
                    <a:latin typeface="Arial"/>
                    <a:cs typeface="Arial"/>
                  </a:rPr>
                  <a:t>for </a:t>
                </a:r>
                <a:r>
                  <a:rPr sz="1200" spc="-50" dirty="0">
                    <a:latin typeface="Arial"/>
                    <a:cs typeface="Arial"/>
                  </a:rPr>
                  <a:t>a  </a:t>
                </a:r>
                <a:r>
                  <a:rPr sz="1200" spc="-15" dirty="0">
                    <a:latin typeface="Arial"/>
                    <a:cs typeface="Arial"/>
                  </a:rPr>
                  <a:t>county </a:t>
                </a:r>
                <a:r>
                  <a:rPr sz="1200" spc="-10" dirty="0">
                    <a:latin typeface="Arial"/>
                    <a:cs typeface="Arial"/>
                  </a:rPr>
                  <a:t>with 20% </a:t>
                </a:r>
                <a:r>
                  <a:rPr sz="1200" spc="-20" dirty="0">
                    <a:latin typeface="Arial"/>
                    <a:cs typeface="Arial"/>
                  </a:rPr>
                  <a:t>poverty </a:t>
                </a:r>
                <a:r>
                  <a:rPr sz="1200" spc="-30" dirty="0">
                    <a:latin typeface="Arial"/>
                    <a:cs typeface="Arial"/>
                  </a:rPr>
                  <a:t>rate</a:t>
                </a:r>
                <a:r>
                  <a:rPr sz="1200" spc="50" dirty="0">
                    <a:latin typeface="Arial"/>
                    <a:cs typeface="Arial"/>
                  </a:rPr>
                  <a:t> </a:t>
                </a:r>
                <a:r>
                  <a:rPr sz="1200" spc="-30" dirty="0">
                    <a:latin typeface="Arial"/>
                    <a:cs typeface="Arial"/>
                  </a:rPr>
                  <a:t>is:</a:t>
                </a:r>
                <a:endParaRPr sz="12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15"/>
                  </a:spcBef>
                </a:pPr>
                <a:endParaRPr sz="1250" dirty="0">
                  <a:latin typeface="Times New Roman"/>
                  <a:cs typeface="Times New Roman"/>
                </a:endParaRPr>
              </a:p>
              <a:p>
                <a:pPr marL="839469">
                  <a:lnSpc>
                    <a:spcPct val="100000"/>
                  </a:lnSpc>
                </a:pPr>
                <a:r>
                  <a:rPr lang="en-US" sz="1200" i="1" spc="-20" dirty="0" smtClean="0">
                    <a:solidFill>
                      <a:srgbClr val="024F84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spc="-20" smtClean="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b="0" i="1" spc="-20" smtClean="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  <m:r>
                          <a:rPr lang="en-US" sz="1200" b="0" i="1" spc="-20" smtClean="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𝑢𝑟𝑑𝑒𝑟</m:t>
                        </m:r>
                      </m:e>
                    </m:acc>
                  </m:oMath>
                </a14:m>
                <a:r>
                  <a:rPr sz="1200" i="1" spc="30" dirty="0">
                    <a:latin typeface="Times New Roman"/>
                    <a:cs typeface="Times New Roman"/>
                  </a:rPr>
                  <a:t> </a:t>
                </a:r>
                <a:r>
                  <a:rPr sz="1200" spc="204" dirty="0">
                    <a:latin typeface="Arial"/>
                    <a:cs typeface="Arial"/>
                  </a:rPr>
                  <a:t>=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i="1" spc="-40" dirty="0">
                    <a:latin typeface="Times New Roman"/>
                    <a:cs typeface="Times New Roman"/>
                  </a:rPr>
                  <a:t>−</a:t>
                </a:r>
                <a:r>
                  <a:rPr sz="1200" spc="-40" dirty="0">
                    <a:latin typeface="Arial"/>
                    <a:cs typeface="Arial"/>
                  </a:rPr>
                  <a:t>29</a:t>
                </a:r>
                <a:r>
                  <a:rPr sz="1200" i="1" spc="-40" dirty="0">
                    <a:latin typeface="Georgia"/>
                    <a:cs typeface="Georgia"/>
                  </a:rPr>
                  <a:t>.</a:t>
                </a:r>
                <a:r>
                  <a:rPr sz="1200" spc="-40" dirty="0">
                    <a:latin typeface="Arial"/>
                    <a:cs typeface="Arial"/>
                  </a:rPr>
                  <a:t>91</a:t>
                </a:r>
                <a:r>
                  <a:rPr sz="1200" spc="-70" dirty="0">
                    <a:latin typeface="Arial"/>
                    <a:cs typeface="Arial"/>
                  </a:rPr>
                  <a:t> </a:t>
                </a:r>
                <a:r>
                  <a:rPr sz="1200" spc="204" dirty="0">
                    <a:latin typeface="Arial"/>
                    <a:cs typeface="Arial"/>
                  </a:rPr>
                  <a:t>+</a:t>
                </a:r>
                <a:r>
                  <a:rPr sz="1200" spc="-70" dirty="0">
                    <a:latin typeface="Arial"/>
                    <a:cs typeface="Arial"/>
                  </a:rPr>
                  <a:t> </a:t>
                </a:r>
                <a:r>
                  <a:rPr sz="1200" spc="-65" dirty="0">
                    <a:latin typeface="Arial"/>
                    <a:cs typeface="Arial"/>
                  </a:rPr>
                  <a:t>2</a:t>
                </a:r>
                <a:r>
                  <a:rPr sz="1200" i="1" spc="-65" dirty="0">
                    <a:latin typeface="Georgia"/>
                    <a:cs typeface="Georgia"/>
                  </a:rPr>
                  <a:t>.</a:t>
                </a:r>
                <a:r>
                  <a:rPr sz="1200" spc="-65" dirty="0">
                    <a:latin typeface="Arial"/>
                    <a:cs typeface="Arial"/>
                  </a:rPr>
                  <a:t>56</a:t>
                </a:r>
                <a:r>
                  <a:rPr sz="1200" spc="-70" dirty="0">
                    <a:latin typeface="Arial"/>
                    <a:cs typeface="Arial"/>
                  </a:rPr>
                  <a:t> </a:t>
                </a:r>
                <a:r>
                  <a:rPr sz="1200" i="1" spc="114" dirty="0">
                    <a:latin typeface="Times New Roman"/>
                    <a:cs typeface="Times New Roman"/>
                  </a:rPr>
                  <a:t>×</a:t>
                </a:r>
                <a:r>
                  <a:rPr sz="1200" i="1" spc="-35" dirty="0">
                    <a:latin typeface="Times New Roman"/>
                    <a:cs typeface="Times New Roman"/>
                  </a:rPr>
                  <a:t> </a:t>
                </a:r>
                <a:r>
                  <a:rPr sz="1200" spc="-85" dirty="0">
                    <a:latin typeface="Arial"/>
                    <a:cs typeface="Arial"/>
                  </a:rPr>
                  <a:t>20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spc="204" dirty="0">
                    <a:latin typeface="Arial"/>
                    <a:cs typeface="Arial"/>
                  </a:rPr>
                  <a:t>=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spc="-70" dirty="0">
                    <a:latin typeface="Arial"/>
                    <a:cs typeface="Arial"/>
                  </a:rPr>
                  <a:t>21</a:t>
                </a:r>
                <a:r>
                  <a:rPr sz="1200" i="1" spc="-70" dirty="0">
                    <a:latin typeface="Georgia"/>
                    <a:cs typeface="Georgia"/>
                  </a:rPr>
                  <a:t>.</a:t>
                </a:r>
                <a:r>
                  <a:rPr sz="1200" spc="-70" dirty="0">
                    <a:latin typeface="Arial"/>
                    <a:cs typeface="Arial"/>
                  </a:rPr>
                  <a:t>29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1" y="609841"/>
                <a:ext cx="3833495" cy="767774"/>
              </a:xfrm>
              <a:prstGeom prst="rect">
                <a:avLst/>
              </a:prstGeom>
              <a:blipFill>
                <a:blip r:embed="rId3"/>
                <a:stretch>
                  <a:fillRect l="-2067" t="-5556" r="-238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882646" y="1120775"/>
            <a:ext cx="228600" cy="2568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6" idx="2"/>
          </p:cNvCxnSpPr>
          <p:nvPr/>
        </p:nvCxnSpPr>
        <p:spPr>
          <a:xfrm rot="5400000">
            <a:off x="1560217" y="522248"/>
            <a:ext cx="581362" cy="22920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448" y="1958977"/>
            <a:ext cx="1760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Why did we plug in “20 percent” and not “0.20</a:t>
            </a:r>
            <a:r>
              <a:rPr lang="en-US" sz="1100" b="1" dirty="0" smtClean="0">
                <a:solidFill>
                  <a:srgbClr val="C00000"/>
                </a:solidFill>
              </a:rPr>
              <a:t>”?</a:t>
            </a:r>
            <a:endParaRPr lang="en-US" sz="1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4691" y="57937"/>
            <a:ext cx="17780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predicted</a:t>
            </a:r>
            <a:r>
              <a:rPr sz="1050" spc="8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values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40411" y="425894"/>
                <a:ext cx="2756535" cy="20764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200" i="1" spc="-30" dirty="0">
                    <a:solidFill>
                      <a:srgbClr val="024F84"/>
                    </a:solidFill>
                    <a:latin typeface="Arial"/>
                    <a:cs typeface="Arial"/>
                  </a:rPr>
                  <a:t>By </a:t>
                </a:r>
                <a:r>
                  <a:rPr sz="1200" i="1" spc="-20" dirty="0">
                    <a:solidFill>
                      <a:srgbClr val="024F84"/>
                    </a:solidFill>
                    <a:latin typeface="Arial"/>
                    <a:cs typeface="Arial"/>
                  </a:rPr>
                  <a:t>hand</a:t>
                </a:r>
                <a:r>
                  <a:rPr lang="en-US" sz="1200" i="1" spc="-20" dirty="0">
                    <a:solidFill>
                      <a:srgbClr val="024F84"/>
                    </a:solidFill>
                    <a:latin typeface="Arial"/>
                    <a:cs typeface="Arial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  <m:r>
                          <a:rPr lang="en-US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𝑢𝑟𝑑𝑒𝑟</m:t>
                        </m:r>
                      </m:e>
                    </m:acc>
                  </m:oMath>
                </a14:m>
                <a:r>
                  <a:rPr sz="1200" spc="204" dirty="0">
                    <a:solidFill>
                      <a:srgbClr val="000000"/>
                    </a:solidFill>
                    <a:latin typeface="Arial"/>
                    <a:cs typeface="Arial"/>
                  </a:rPr>
                  <a:t>= </a:t>
                </a:r>
                <a:r>
                  <a:rPr sz="1200" i="1" spc="-4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−</a:t>
                </a:r>
                <a:r>
                  <a:rPr sz="1200" spc="-40" dirty="0">
                    <a:solidFill>
                      <a:srgbClr val="000000"/>
                    </a:solidFill>
                    <a:latin typeface="Arial"/>
                    <a:cs typeface="Arial"/>
                  </a:rPr>
                  <a:t>29</a:t>
                </a:r>
                <a:r>
                  <a:rPr sz="1200" i="1" spc="-40" dirty="0">
                    <a:solidFill>
                      <a:srgbClr val="000000"/>
                    </a:solidFill>
                    <a:latin typeface="Georgia"/>
                    <a:cs typeface="Georgia"/>
                  </a:rPr>
                  <a:t>.</a:t>
                </a:r>
                <a:r>
                  <a:rPr sz="1200" spc="-40" dirty="0">
                    <a:solidFill>
                      <a:srgbClr val="000000"/>
                    </a:solidFill>
                    <a:latin typeface="Arial"/>
                    <a:cs typeface="Arial"/>
                  </a:rPr>
                  <a:t>91 </a:t>
                </a:r>
                <a:r>
                  <a:rPr sz="1200" spc="204" dirty="0">
                    <a:solidFill>
                      <a:srgbClr val="000000"/>
                    </a:solidFill>
                    <a:latin typeface="Arial"/>
                    <a:cs typeface="Arial"/>
                  </a:rPr>
                  <a:t>+</a:t>
                </a:r>
                <a:r>
                  <a:rPr sz="1200" spc="5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sz="1200" spc="-65" dirty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r>
                  <a:rPr sz="1200" i="1" spc="-65" dirty="0">
                    <a:solidFill>
                      <a:srgbClr val="000000"/>
                    </a:solidFill>
                    <a:latin typeface="Georgia"/>
                    <a:cs typeface="Georgia"/>
                  </a:rPr>
                  <a:t>.</a:t>
                </a:r>
                <a:r>
                  <a:rPr sz="1200" spc="-65" dirty="0">
                    <a:solidFill>
                      <a:srgbClr val="000000"/>
                    </a:solidFill>
                    <a:latin typeface="Arial"/>
                    <a:cs typeface="Arial"/>
                  </a:rPr>
                  <a:t>56 </a:t>
                </a:r>
                <a:r>
                  <a:rPr sz="1200" i="1" spc="15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poverty</a:t>
                </a:r>
                <a:endParaRPr sz="12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0411" y="425894"/>
                <a:ext cx="2756535" cy="207645"/>
              </a:xfrm>
              <a:prstGeom prst="rect">
                <a:avLst/>
              </a:prstGeom>
              <a:blipFill>
                <a:blip r:embed="rId2"/>
                <a:stretch>
                  <a:fillRect l="-2870" t="-17647" r="-2649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240411" y="609841"/>
                <a:ext cx="3833495" cy="767774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0"/>
                  </a:spcBef>
                </a:pPr>
                <a:r>
                  <a:rPr sz="1200" spc="-50" dirty="0">
                    <a:latin typeface="Arial"/>
                    <a:cs typeface="Arial"/>
                  </a:rPr>
                  <a:t>The </a:t>
                </a:r>
                <a:r>
                  <a:rPr sz="1200" spc="-15" dirty="0">
                    <a:latin typeface="Arial"/>
                    <a:cs typeface="Arial"/>
                  </a:rPr>
                  <a:t>predicted </a:t>
                </a:r>
                <a:r>
                  <a:rPr sz="1200" spc="-20" dirty="0">
                    <a:latin typeface="Arial"/>
                    <a:cs typeface="Arial"/>
                  </a:rPr>
                  <a:t>number </a:t>
                </a:r>
                <a:r>
                  <a:rPr sz="1200" spc="-15" dirty="0">
                    <a:latin typeface="Arial"/>
                    <a:cs typeface="Arial"/>
                  </a:rPr>
                  <a:t>of </a:t>
                </a:r>
                <a:r>
                  <a:rPr sz="1200" spc="-25" dirty="0">
                    <a:latin typeface="Arial"/>
                    <a:cs typeface="Arial"/>
                  </a:rPr>
                  <a:t>murders </a:t>
                </a:r>
                <a:r>
                  <a:rPr sz="1200" spc="-20" dirty="0">
                    <a:latin typeface="Arial"/>
                    <a:cs typeface="Arial"/>
                  </a:rPr>
                  <a:t>per </a:t>
                </a:r>
                <a:r>
                  <a:rPr sz="1200" spc="-35" dirty="0">
                    <a:latin typeface="Arial"/>
                    <a:cs typeface="Arial"/>
                  </a:rPr>
                  <a:t>million </a:t>
                </a:r>
                <a:r>
                  <a:rPr sz="1200" spc="-20" dirty="0">
                    <a:latin typeface="Arial"/>
                    <a:cs typeface="Arial"/>
                  </a:rPr>
                  <a:t>per </a:t>
                </a:r>
                <a:r>
                  <a:rPr sz="1200" spc="-45" dirty="0">
                    <a:latin typeface="Arial"/>
                    <a:cs typeface="Arial"/>
                  </a:rPr>
                  <a:t>year </a:t>
                </a:r>
                <a:r>
                  <a:rPr sz="1200" spc="-20" dirty="0">
                    <a:latin typeface="Arial"/>
                    <a:cs typeface="Arial"/>
                  </a:rPr>
                  <a:t>for </a:t>
                </a:r>
                <a:r>
                  <a:rPr sz="1200" spc="-50" dirty="0">
                    <a:latin typeface="Arial"/>
                    <a:cs typeface="Arial"/>
                  </a:rPr>
                  <a:t>a  </a:t>
                </a:r>
                <a:r>
                  <a:rPr sz="1200" spc="-15" dirty="0">
                    <a:latin typeface="Arial"/>
                    <a:cs typeface="Arial"/>
                  </a:rPr>
                  <a:t>county </a:t>
                </a:r>
                <a:r>
                  <a:rPr sz="1200" spc="-10" dirty="0">
                    <a:latin typeface="Arial"/>
                    <a:cs typeface="Arial"/>
                  </a:rPr>
                  <a:t>with 20% </a:t>
                </a:r>
                <a:r>
                  <a:rPr sz="1200" spc="-20" dirty="0">
                    <a:latin typeface="Arial"/>
                    <a:cs typeface="Arial"/>
                  </a:rPr>
                  <a:t>poverty </a:t>
                </a:r>
                <a:r>
                  <a:rPr sz="1200" spc="-30" dirty="0">
                    <a:latin typeface="Arial"/>
                    <a:cs typeface="Arial"/>
                  </a:rPr>
                  <a:t>rate</a:t>
                </a:r>
                <a:r>
                  <a:rPr sz="1200" spc="50" dirty="0">
                    <a:latin typeface="Arial"/>
                    <a:cs typeface="Arial"/>
                  </a:rPr>
                  <a:t> </a:t>
                </a:r>
                <a:r>
                  <a:rPr sz="1200" spc="-30" dirty="0">
                    <a:latin typeface="Arial"/>
                    <a:cs typeface="Arial"/>
                  </a:rPr>
                  <a:t>is:</a:t>
                </a:r>
                <a:endParaRPr sz="120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15"/>
                  </a:spcBef>
                </a:pPr>
                <a:endParaRPr sz="1250" dirty="0">
                  <a:latin typeface="Times New Roman"/>
                  <a:cs typeface="Times New Roman"/>
                </a:endParaRPr>
              </a:p>
              <a:p>
                <a:pPr marL="839469">
                  <a:lnSpc>
                    <a:spcPct val="100000"/>
                  </a:lnSpc>
                </a:pPr>
                <a:r>
                  <a:rPr lang="en-US" sz="1200" i="1" spc="-20" dirty="0" smtClean="0">
                    <a:solidFill>
                      <a:srgbClr val="024F84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spc="-20" smtClean="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b="0" i="1" spc="-20" smtClean="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  <m:r>
                          <a:rPr lang="en-US" sz="1200" b="0" i="1" spc="-20" smtClean="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𝑢𝑟𝑑𝑒𝑟</m:t>
                        </m:r>
                      </m:e>
                    </m:acc>
                  </m:oMath>
                </a14:m>
                <a:r>
                  <a:rPr sz="1200" i="1" spc="30" dirty="0">
                    <a:latin typeface="Times New Roman"/>
                    <a:cs typeface="Times New Roman"/>
                  </a:rPr>
                  <a:t> </a:t>
                </a:r>
                <a:r>
                  <a:rPr sz="1200" spc="204" dirty="0">
                    <a:latin typeface="Arial"/>
                    <a:cs typeface="Arial"/>
                  </a:rPr>
                  <a:t>=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i="1" spc="-40" dirty="0">
                    <a:latin typeface="Times New Roman"/>
                    <a:cs typeface="Times New Roman"/>
                  </a:rPr>
                  <a:t>−</a:t>
                </a:r>
                <a:r>
                  <a:rPr sz="1200" spc="-40" dirty="0">
                    <a:latin typeface="Arial"/>
                    <a:cs typeface="Arial"/>
                  </a:rPr>
                  <a:t>29</a:t>
                </a:r>
                <a:r>
                  <a:rPr sz="1200" i="1" spc="-40" dirty="0">
                    <a:latin typeface="Georgia"/>
                    <a:cs typeface="Georgia"/>
                  </a:rPr>
                  <a:t>.</a:t>
                </a:r>
                <a:r>
                  <a:rPr sz="1200" spc="-40" dirty="0">
                    <a:latin typeface="Arial"/>
                    <a:cs typeface="Arial"/>
                  </a:rPr>
                  <a:t>91</a:t>
                </a:r>
                <a:r>
                  <a:rPr sz="1200" spc="-70" dirty="0">
                    <a:latin typeface="Arial"/>
                    <a:cs typeface="Arial"/>
                  </a:rPr>
                  <a:t> </a:t>
                </a:r>
                <a:r>
                  <a:rPr sz="1200" spc="204" dirty="0">
                    <a:latin typeface="Arial"/>
                    <a:cs typeface="Arial"/>
                  </a:rPr>
                  <a:t>+</a:t>
                </a:r>
                <a:r>
                  <a:rPr sz="1200" spc="-70" dirty="0">
                    <a:latin typeface="Arial"/>
                    <a:cs typeface="Arial"/>
                  </a:rPr>
                  <a:t> </a:t>
                </a:r>
                <a:r>
                  <a:rPr sz="1200" spc="-65" dirty="0">
                    <a:latin typeface="Arial"/>
                    <a:cs typeface="Arial"/>
                  </a:rPr>
                  <a:t>2</a:t>
                </a:r>
                <a:r>
                  <a:rPr sz="1200" i="1" spc="-65" dirty="0">
                    <a:latin typeface="Georgia"/>
                    <a:cs typeface="Georgia"/>
                  </a:rPr>
                  <a:t>.</a:t>
                </a:r>
                <a:r>
                  <a:rPr sz="1200" spc="-65" dirty="0">
                    <a:latin typeface="Arial"/>
                    <a:cs typeface="Arial"/>
                  </a:rPr>
                  <a:t>56</a:t>
                </a:r>
                <a:r>
                  <a:rPr sz="1200" spc="-70" dirty="0">
                    <a:latin typeface="Arial"/>
                    <a:cs typeface="Arial"/>
                  </a:rPr>
                  <a:t> </a:t>
                </a:r>
                <a:r>
                  <a:rPr sz="1200" i="1" spc="114" dirty="0">
                    <a:latin typeface="Times New Roman"/>
                    <a:cs typeface="Times New Roman"/>
                  </a:rPr>
                  <a:t>×</a:t>
                </a:r>
                <a:r>
                  <a:rPr sz="1200" i="1" spc="-35" dirty="0">
                    <a:latin typeface="Times New Roman"/>
                    <a:cs typeface="Times New Roman"/>
                  </a:rPr>
                  <a:t> </a:t>
                </a:r>
                <a:r>
                  <a:rPr sz="1200" spc="-85" dirty="0">
                    <a:latin typeface="Arial"/>
                    <a:cs typeface="Arial"/>
                  </a:rPr>
                  <a:t>20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spc="204" dirty="0">
                    <a:latin typeface="Arial"/>
                    <a:cs typeface="Arial"/>
                  </a:rPr>
                  <a:t>=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spc="-70" dirty="0">
                    <a:latin typeface="Arial"/>
                    <a:cs typeface="Arial"/>
                  </a:rPr>
                  <a:t>21</a:t>
                </a:r>
                <a:r>
                  <a:rPr sz="1200" i="1" spc="-70" dirty="0">
                    <a:latin typeface="Georgia"/>
                    <a:cs typeface="Georgia"/>
                  </a:rPr>
                  <a:t>.</a:t>
                </a:r>
                <a:r>
                  <a:rPr sz="1200" spc="-70" dirty="0">
                    <a:latin typeface="Arial"/>
                    <a:cs typeface="Arial"/>
                  </a:rPr>
                  <a:t>29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1" y="609841"/>
                <a:ext cx="3833495" cy="767774"/>
              </a:xfrm>
              <a:prstGeom prst="rect">
                <a:avLst/>
              </a:prstGeom>
              <a:blipFill>
                <a:blip r:embed="rId3"/>
                <a:stretch>
                  <a:fillRect l="-2067" t="-5556" r="-238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882646" y="1120775"/>
            <a:ext cx="228600" cy="2568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6" idx="2"/>
          </p:cNvCxnSpPr>
          <p:nvPr/>
        </p:nvCxnSpPr>
        <p:spPr>
          <a:xfrm rot="5400000">
            <a:off x="1560217" y="522248"/>
            <a:ext cx="581362" cy="22920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448" y="1958977"/>
            <a:ext cx="1836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Why did we plug in “</a:t>
            </a:r>
            <a:r>
              <a:rPr lang="en-US" sz="1100" b="1" dirty="0" smtClean="0">
                <a:solidFill>
                  <a:srgbClr val="C00000"/>
                </a:solidFill>
              </a:rPr>
              <a:t>20 percent” </a:t>
            </a:r>
            <a:r>
              <a:rPr lang="en-US" sz="1100" b="1" dirty="0" smtClean="0">
                <a:solidFill>
                  <a:srgbClr val="C00000"/>
                </a:solidFill>
              </a:rPr>
              <a:t>and not </a:t>
            </a:r>
            <a:r>
              <a:rPr lang="en-US" sz="1100" b="1" dirty="0" smtClean="0">
                <a:solidFill>
                  <a:srgbClr val="C00000"/>
                </a:solidFill>
              </a:rPr>
              <a:t>“0.20</a:t>
            </a:r>
            <a:r>
              <a:rPr lang="en-US" sz="1100" b="1" dirty="0" smtClean="0">
                <a:solidFill>
                  <a:srgbClr val="C00000"/>
                </a:solidFill>
              </a:rPr>
              <a:t>”?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128" y="2409534"/>
            <a:ext cx="2414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We used data in the form of percentages [0,100] (not decimals [0,1]) to calculate b</a:t>
            </a:r>
            <a:r>
              <a:rPr lang="en-US" sz="700" dirty="0" smtClean="0">
                <a:solidFill>
                  <a:srgbClr val="C00000"/>
                </a:solidFill>
              </a:rPr>
              <a:t>0</a:t>
            </a:r>
            <a:r>
              <a:rPr lang="en-US" sz="1100" dirty="0" smtClean="0">
                <a:solidFill>
                  <a:srgbClr val="C00000"/>
                </a:solidFill>
              </a:rPr>
              <a:t> and b</a:t>
            </a:r>
            <a:r>
              <a:rPr lang="en-US" sz="700" dirty="0" smtClean="0">
                <a:solidFill>
                  <a:srgbClr val="C00000"/>
                </a:solidFill>
              </a:rPr>
              <a:t>1</a:t>
            </a:r>
            <a:r>
              <a:rPr lang="en-US" sz="1100" dirty="0" smtClean="0">
                <a:solidFill>
                  <a:srgbClr val="C00000"/>
                </a:solidFill>
              </a:rPr>
              <a:t>… </a:t>
            </a:r>
            <a:r>
              <a:rPr lang="en-US" sz="1100" b="1" dirty="0" smtClean="0">
                <a:solidFill>
                  <a:srgbClr val="C00000"/>
                </a:solidFill>
              </a:rPr>
              <a:t>be consistent!</a:t>
            </a:r>
            <a:endParaRPr lang="en-US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51958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4691" y="57937"/>
            <a:ext cx="17780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predicted</a:t>
            </a:r>
            <a:r>
              <a:rPr sz="1050" spc="8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values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40411" y="425894"/>
                <a:ext cx="3588639" cy="20672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200" i="1" spc="-30" dirty="0">
                    <a:solidFill>
                      <a:srgbClr val="024F84"/>
                    </a:solidFill>
                    <a:latin typeface="Arial"/>
                    <a:cs typeface="Arial"/>
                  </a:rPr>
                  <a:t>By </a:t>
                </a:r>
                <a:r>
                  <a:rPr sz="1200" i="1" spc="-20" dirty="0">
                    <a:solidFill>
                      <a:srgbClr val="024F84"/>
                    </a:solidFill>
                    <a:latin typeface="Arial"/>
                    <a:cs typeface="Arial"/>
                  </a:rPr>
                  <a:t>hand</a:t>
                </a:r>
                <a:r>
                  <a:rPr sz="1200" i="1" spc="-20" dirty="0" smtClean="0">
                    <a:solidFill>
                      <a:srgbClr val="024F84"/>
                    </a:solidFill>
                    <a:latin typeface="Arial"/>
                    <a:cs typeface="Arial"/>
                  </a:rPr>
                  <a:t>:</a:t>
                </a:r>
                <a:r>
                  <a:rPr lang="en-US" sz="1200" i="1" spc="-20" dirty="0" smtClean="0">
                    <a:solidFill>
                      <a:srgbClr val="024F84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  <m:r>
                          <a:rPr lang="en-US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𝑢𝑟𝑑𝑒𝑟</m:t>
                        </m:r>
                      </m:e>
                    </m:acc>
                  </m:oMath>
                </a14:m>
                <a:r>
                  <a:rPr sz="1200" spc="204" dirty="0">
                    <a:solidFill>
                      <a:srgbClr val="000000"/>
                    </a:solidFill>
                    <a:latin typeface="Arial"/>
                    <a:cs typeface="Arial"/>
                  </a:rPr>
                  <a:t>= </a:t>
                </a:r>
                <a:r>
                  <a:rPr sz="1200" i="1" spc="-4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−</a:t>
                </a:r>
                <a:r>
                  <a:rPr sz="1200" spc="-40" dirty="0">
                    <a:solidFill>
                      <a:srgbClr val="000000"/>
                    </a:solidFill>
                    <a:latin typeface="Arial"/>
                    <a:cs typeface="Arial"/>
                  </a:rPr>
                  <a:t>29</a:t>
                </a:r>
                <a:r>
                  <a:rPr sz="1200" i="1" spc="-40" dirty="0">
                    <a:solidFill>
                      <a:srgbClr val="000000"/>
                    </a:solidFill>
                    <a:latin typeface="Georgia"/>
                    <a:cs typeface="Georgia"/>
                  </a:rPr>
                  <a:t>.</a:t>
                </a:r>
                <a:r>
                  <a:rPr sz="1200" spc="-40" dirty="0">
                    <a:solidFill>
                      <a:srgbClr val="000000"/>
                    </a:solidFill>
                    <a:latin typeface="Arial"/>
                    <a:cs typeface="Arial"/>
                  </a:rPr>
                  <a:t>91 </a:t>
                </a:r>
                <a:r>
                  <a:rPr sz="1200" spc="204" dirty="0">
                    <a:solidFill>
                      <a:srgbClr val="000000"/>
                    </a:solidFill>
                    <a:latin typeface="Arial"/>
                    <a:cs typeface="Arial"/>
                  </a:rPr>
                  <a:t>+</a:t>
                </a:r>
                <a:r>
                  <a:rPr sz="1200" spc="5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sz="1200" spc="-65" dirty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r>
                  <a:rPr sz="1200" i="1" spc="-65" dirty="0">
                    <a:solidFill>
                      <a:srgbClr val="000000"/>
                    </a:solidFill>
                    <a:latin typeface="Georgia"/>
                    <a:cs typeface="Georgia"/>
                  </a:rPr>
                  <a:t>.</a:t>
                </a:r>
                <a:r>
                  <a:rPr sz="1200" spc="-65" dirty="0">
                    <a:solidFill>
                      <a:srgbClr val="000000"/>
                    </a:solidFill>
                    <a:latin typeface="Arial"/>
                    <a:cs typeface="Arial"/>
                  </a:rPr>
                  <a:t>56 </a:t>
                </a:r>
                <a:r>
                  <a:rPr sz="1200" i="1" spc="15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poverty</a:t>
                </a:r>
                <a:endParaRPr sz="1200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0411" y="425894"/>
                <a:ext cx="3588639" cy="206723"/>
              </a:xfrm>
              <a:prstGeom prst="rect">
                <a:avLst/>
              </a:prstGeom>
              <a:blipFill>
                <a:blip r:embed="rId2"/>
                <a:stretch>
                  <a:fillRect l="-2207" t="-17647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40411" y="609841"/>
                <a:ext cx="3833495" cy="1042208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0"/>
                  </a:spcBef>
                </a:pPr>
                <a:r>
                  <a:rPr spc="-50" dirty="0"/>
                  <a:t>The </a:t>
                </a:r>
                <a:r>
                  <a:rPr spc="-15" dirty="0"/>
                  <a:t>predicted </a:t>
                </a:r>
                <a:r>
                  <a:rPr spc="-20" dirty="0"/>
                  <a:t>number </a:t>
                </a:r>
                <a:r>
                  <a:rPr spc="-15" dirty="0"/>
                  <a:t>of </a:t>
                </a:r>
                <a:r>
                  <a:rPr spc="-25" dirty="0"/>
                  <a:t>murders </a:t>
                </a:r>
                <a:r>
                  <a:rPr spc="-20" dirty="0"/>
                  <a:t>per </a:t>
                </a:r>
                <a:r>
                  <a:rPr spc="-35" dirty="0"/>
                  <a:t>million </a:t>
                </a:r>
                <a:r>
                  <a:rPr spc="-20" dirty="0"/>
                  <a:t>per </a:t>
                </a:r>
                <a:r>
                  <a:rPr spc="-45" dirty="0"/>
                  <a:t>year </a:t>
                </a:r>
                <a:r>
                  <a:rPr spc="-20" dirty="0"/>
                  <a:t>for </a:t>
                </a:r>
                <a:r>
                  <a:rPr spc="-50" dirty="0"/>
                  <a:t>a  </a:t>
                </a:r>
                <a:r>
                  <a:rPr spc="-15" dirty="0"/>
                  <a:t>county </a:t>
                </a:r>
                <a:r>
                  <a:rPr spc="-10" dirty="0"/>
                  <a:t>with 20% </a:t>
                </a:r>
                <a:r>
                  <a:rPr spc="-20" dirty="0"/>
                  <a:t>poverty </a:t>
                </a:r>
                <a:r>
                  <a:rPr spc="-30" dirty="0"/>
                  <a:t>rate</a:t>
                </a:r>
                <a:r>
                  <a:rPr spc="50" dirty="0"/>
                  <a:t> </a:t>
                </a:r>
                <a:r>
                  <a:rPr spc="-30" dirty="0"/>
                  <a:t>is:</a:t>
                </a:r>
              </a:p>
              <a:p>
                <a:pPr>
                  <a:lnSpc>
                    <a:spcPct val="100000"/>
                  </a:lnSpc>
                  <a:spcBef>
                    <a:spcPts val="15"/>
                  </a:spcBef>
                </a:pPr>
                <a:endParaRPr sz="1250" dirty="0">
                  <a:latin typeface="Times New Roman"/>
                  <a:cs typeface="Times New Roman"/>
                </a:endParaRPr>
              </a:p>
              <a:p>
                <a:pPr marL="839469">
                  <a:lnSpc>
                    <a:spcPct val="100000"/>
                  </a:lnSpc>
                </a:pPr>
                <a:r>
                  <a:rPr lang="en-US" i="1" spc="-20" dirty="0" smtClean="0">
                    <a:solidFill>
                      <a:srgbClr val="024F84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</a:rPr>
                          <m:t>𝑢𝑟𝑑𝑒𝑟</m:t>
                        </m:r>
                      </m:e>
                    </m:acc>
                  </m:oMath>
                </a14:m>
                <a:r>
                  <a:rPr sz="1200" i="1" spc="30" dirty="0">
                    <a:latin typeface="Times New Roman"/>
                    <a:cs typeface="Times New Roman"/>
                  </a:rPr>
                  <a:t> </a:t>
                </a:r>
                <a:r>
                  <a:rPr sz="1200" spc="204" dirty="0"/>
                  <a:t>=</a:t>
                </a:r>
                <a:r>
                  <a:rPr sz="1200" spc="-5" dirty="0"/>
                  <a:t> </a:t>
                </a:r>
                <a:r>
                  <a:rPr sz="1200" i="1" spc="-40" dirty="0">
                    <a:latin typeface="Times New Roman"/>
                    <a:cs typeface="Times New Roman"/>
                  </a:rPr>
                  <a:t>−</a:t>
                </a:r>
                <a:r>
                  <a:rPr sz="1200" spc="-40" dirty="0"/>
                  <a:t>29</a:t>
                </a:r>
                <a:r>
                  <a:rPr sz="1200" i="1" spc="-40" dirty="0">
                    <a:latin typeface="Georgia"/>
                    <a:cs typeface="Georgia"/>
                  </a:rPr>
                  <a:t>.</a:t>
                </a:r>
                <a:r>
                  <a:rPr sz="1200" spc="-40" dirty="0"/>
                  <a:t>91</a:t>
                </a:r>
                <a:r>
                  <a:rPr sz="1200" spc="-70" dirty="0"/>
                  <a:t> </a:t>
                </a:r>
                <a:r>
                  <a:rPr sz="1200" spc="204" dirty="0"/>
                  <a:t>+</a:t>
                </a:r>
                <a:r>
                  <a:rPr sz="1200" spc="-70" dirty="0"/>
                  <a:t> </a:t>
                </a:r>
                <a:r>
                  <a:rPr sz="1200" spc="-65" dirty="0"/>
                  <a:t>2</a:t>
                </a:r>
                <a:r>
                  <a:rPr sz="1200" i="1" spc="-65" dirty="0">
                    <a:latin typeface="Georgia"/>
                    <a:cs typeface="Georgia"/>
                  </a:rPr>
                  <a:t>.</a:t>
                </a:r>
                <a:r>
                  <a:rPr sz="1200" spc="-65" dirty="0"/>
                  <a:t>56</a:t>
                </a:r>
                <a:r>
                  <a:rPr sz="1200" spc="-70" dirty="0"/>
                  <a:t> </a:t>
                </a:r>
                <a:r>
                  <a:rPr sz="1200" i="1" spc="114" dirty="0">
                    <a:latin typeface="Times New Roman"/>
                    <a:cs typeface="Times New Roman"/>
                  </a:rPr>
                  <a:t>×</a:t>
                </a:r>
                <a:r>
                  <a:rPr sz="1200" i="1" spc="-35" dirty="0">
                    <a:latin typeface="Times New Roman"/>
                    <a:cs typeface="Times New Roman"/>
                  </a:rPr>
                  <a:t> </a:t>
                </a:r>
                <a:r>
                  <a:rPr sz="1200" spc="-85" dirty="0"/>
                  <a:t>20</a:t>
                </a:r>
                <a:r>
                  <a:rPr sz="1200" spc="-5" dirty="0"/>
                  <a:t> </a:t>
                </a:r>
                <a:r>
                  <a:rPr sz="1200" spc="204" dirty="0"/>
                  <a:t>=</a:t>
                </a:r>
                <a:r>
                  <a:rPr sz="1200" spc="-5" dirty="0"/>
                  <a:t> </a:t>
                </a:r>
                <a:r>
                  <a:rPr sz="1200" spc="-70" dirty="0"/>
                  <a:t>21</a:t>
                </a:r>
                <a:r>
                  <a:rPr sz="1200" i="1" spc="-70" dirty="0">
                    <a:latin typeface="Georgia"/>
                    <a:cs typeface="Georgia"/>
                  </a:rPr>
                  <a:t>.</a:t>
                </a:r>
                <a:r>
                  <a:rPr sz="1200" spc="-70" dirty="0"/>
                  <a:t>29</a:t>
                </a:r>
                <a:endParaRPr sz="1200" dirty="0">
                  <a:latin typeface="Georgia"/>
                  <a:cs typeface="Georgi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665"/>
                  </a:spcBef>
                </a:pPr>
                <a:r>
                  <a:rPr i="1" spc="-50" dirty="0">
                    <a:solidFill>
                      <a:srgbClr val="024F84"/>
                    </a:solidFill>
                    <a:latin typeface="Arial"/>
                    <a:cs typeface="Arial"/>
                  </a:rPr>
                  <a:t>In</a:t>
                </a:r>
                <a:r>
                  <a:rPr i="1" spc="-5" dirty="0">
                    <a:solidFill>
                      <a:srgbClr val="024F84"/>
                    </a:solidFill>
                    <a:latin typeface="Arial"/>
                    <a:cs typeface="Arial"/>
                  </a:rPr>
                  <a:t> </a:t>
                </a:r>
                <a:r>
                  <a:rPr i="1" spc="-50" dirty="0">
                    <a:solidFill>
                      <a:srgbClr val="024F84"/>
                    </a:solidFill>
                    <a:latin typeface="Arial"/>
                    <a:cs typeface="Arial"/>
                  </a:rPr>
                  <a:t>R:</a:t>
                </a:r>
              </a:p>
            </p:txBody>
          </p:sp>
        </mc:Choice>
        <mc:Fallback xmlns="">
          <p:sp>
            <p:nvSpPr>
              <p:cNvPr id="4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0411" y="609841"/>
                <a:ext cx="3833495" cy="1042208"/>
              </a:xfrm>
              <a:prstGeom prst="rect">
                <a:avLst/>
              </a:prstGeom>
              <a:blipFill>
                <a:blip r:embed="rId3"/>
                <a:stretch>
                  <a:fillRect l="-2067" t="-4094" r="-2385" b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 txBox="1"/>
          <p:nvPr/>
        </p:nvSpPr>
        <p:spPr>
          <a:xfrm>
            <a:off x="255524" y="1669796"/>
            <a:ext cx="4097020" cy="1042669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>
              <a:lnSpc>
                <a:spcPts val="955"/>
              </a:lnSpc>
              <a:spcBef>
                <a:spcPts val="180"/>
              </a:spcBef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# load</a:t>
            </a:r>
            <a:r>
              <a:rPr sz="800" spc="-1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data</a:t>
            </a:r>
            <a:endParaRPr sz="800" dirty="0">
              <a:latin typeface="Courier New"/>
              <a:cs typeface="Courier New"/>
            </a:endParaRPr>
          </a:p>
          <a:p>
            <a:pPr marL="40005" marR="501015">
              <a:lnSpc>
                <a:spcPts val="950"/>
              </a:lnSpc>
              <a:spcBef>
                <a:spcPts val="35"/>
              </a:spcBef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 &lt;- read.csv("https://stat.duke.edu/~mc301/data/murder.csv")  # fit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model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05"/>
              </a:lnSpc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m_mur_pov &lt;- </a:t>
            </a: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lm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(annual_murders_per_mil ~ perc_pov, data =</a:t>
            </a:r>
            <a:r>
              <a:rPr sz="800" spc="-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murder)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44"/>
              </a:lnSpc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# create new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data</a:t>
            </a:r>
            <a:endParaRPr sz="800" dirty="0">
              <a:latin typeface="Courier New"/>
              <a:cs typeface="Courier New"/>
            </a:endParaRPr>
          </a:p>
          <a:p>
            <a:pPr marL="40005" marR="2113280">
              <a:lnSpc>
                <a:spcPts val="950"/>
              </a:lnSpc>
              <a:spcBef>
                <a:spcPts val="30"/>
              </a:spcBef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newdata &lt;- data.frame(perc_pov = 20)  #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predict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15"/>
              </a:lnSpc>
            </a:pP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predict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(m_mur_pov,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newdata)</a:t>
            </a:r>
            <a:endParaRPr sz="8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4691" y="57937"/>
            <a:ext cx="17780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Calculating </a:t>
            </a:r>
            <a:r>
              <a:rPr sz="1050" spc="-1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predicted</a:t>
            </a:r>
            <a:r>
              <a:rPr sz="1050" spc="8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values</a:t>
            </a:r>
            <a:endParaRPr sz="1050">
              <a:latin typeface="Noto Sans CJK JP Regular"/>
              <a:cs typeface="Noto Sans CJK JP Regular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40411" y="425894"/>
                <a:ext cx="3207639" cy="20672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200" i="1" spc="-30" dirty="0">
                    <a:solidFill>
                      <a:srgbClr val="024F84"/>
                    </a:solidFill>
                    <a:latin typeface="Arial"/>
                    <a:cs typeface="Arial"/>
                  </a:rPr>
                  <a:t>By </a:t>
                </a:r>
                <a:r>
                  <a:rPr sz="1200" i="1" spc="-20" dirty="0">
                    <a:solidFill>
                      <a:srgbClr val="024F84"/>
                    </a:solidFill>
                    <a:latin typeface="Arial"/>
                    <a:cs typeface="Arial"/>
                  </a:rPr>
                  <a:t>hand</a:t>
                </a:r>
                <a:r>
                  <a:rPr sz="1200" i="1" spc="-20" dirty="0" smtClean="0">
                    <a:solidFill>
                      <a:srgbClr val="024F84"/>
                    </a:solidFill>
                    <a:latin typeface="Arial"/>
                    <a:cs typeface="Arial"/>
                  </a:rPr>
                  <a:t>:</a:t>
                </a:r>
                <a:r>
                  <a:rPr lang="en-US" sz="1200" i="1" spc="-20" dirty="0" smtClean="0">
                    <a:solidFill>
                      <a:srgbClr val="024F84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  <m:r>
                          <a:rPr lang="en-US" sz="1200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𝑢𝑟𝑑𝑒𝑟</m:t>
                        </m:r>
                      </m:e>
                    </m:acc>
                  </m:oMath>
                </a14:m>
                <a:r>
                  <a:rPr sz="1200" spc="204" dirty="0">
                    <a:solidFill>
                      <a:srgbClr val="000000"/>
                    </a:solidFill>
                    <a:latin typeface="Arial"/>
                    <a:cs typeface="Arial"/>
                  </a:rPr>
                  <a:t>= </a:t>
                </a:r>
                <a:r>
                  <a:rPr sz="1200" i="1" spc="-4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−</a:t>
                </a:r>
                <a:r>
                  <a:rPr sz="1200" spc="-40" dirty="0">
                    <a:solidFill>
                      <a:srgbClr val="000000"/>
                    </a:solidFill>
                    <a:latin typeface="Arial"/>
                    <a:cs typeface="Arial"/>
                  </a:rPr>
                  <a:t>29</a:t>
                </a:r>
                <a:r>
                  <a:rPr sz="1200" i="1" spc="-40" dirty="0">
                    <a:solidFill>
                      <a:srgbClr val="000000"/>
                    </a:solidFill>
                    <a:latin typeface="Georgia"/>
                    <a:cs typeface="Georgia"/>
                  </a:rPr>
                  <a:t>.</a:t>
                </a:r>
                <a:r>
                  <a:rPr sz="1200" spc="-40" dirty="0">
                    <a:solidFill>
                      <a:srgbClr val="000000"/>
                    </a:solidFill>
                    <a:latin typeface="Arial"/>
                    <a:cs typeface="Arial"/>
                  </a:rPr>
                  <a:t>91 </a:t>
                </a:r>
                <a:r>
                  <a:rPr sz="1200" spc="204" dirty="0">
                    <a:solidFill>
                      <a:srgbClr val="000000"/>
                    </a:solidFill>
                    <a:latin typeface="Arial"/>
                    <a:cs typeface="Arial"/>
                  </a:rPr>
                  <a:t>+</a:t>
                </a:r>
                <a:r>
                  <a:rPr sz="1200" spc="5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sz="1200" spc="-65" dirty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r>
                  <a:rPr sz="1200" i="1" spc="-65" dirty="0">
                    <a:solidFill>
                      <a:srgbClr val="000000"/>
                    </a:solidFill>
                    <a:latin typeface="Georgia"/>
                    <a:cs typeface="Georgia"/>
                  </a:rPr>
                  <a:t>.</a:t>
                </a:r>
                <a:r>
                  <a:rPr sz="1200" spc="-65" dirty="0">
                    <a:solidFill>
                      <a:srgbClr val="000000"/>
                    </a:solidFill>
                    <a:latin typeface="Arial"/>
                    <a:cs typeface="Arial"/>
                  </a:rPr>
                  <a:t>56 </a:t>
                </a:r>
                <a:r>
                  <a:rPr sz="1200" i="1" spc="15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poverty</a:t>
                </a:r>
                <a:endParaRPr sz="1200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0411" y="425894"/>
                <a:ext cx="3207639" cy="206723"/>
              </a:xfrm>
              <a:prstGeom prst="rect">
                <a:avLst/>
              </a:prstGeom>
              <a:blipFill>
                <a:blip r:embed="rId2"/>
                <a:stretch>
                  <a:fillRect l="-2467" t="-17647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40411" y="609841"/>
                <a:ext cx="3833495" cy="1042208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0"/>
                  </a:spcBef>
                </a:pPr>
                <a:r>
                  <a:rPr spc="-50" dirty="0"/>
                  <a:t>The </a:t>
                </a:r>
                <a:r>
                  <a:rPr spc="-15" dirty="0"/>
                  <a:t>predicted </a:t>
                </a:r>
                <a:r>
                  <a:rPr spc="-20" dirty="0"/>
                  <a:t>number </a:t>
                </a:r>
                <a:r>
                  <a:rPr spc="-15" dirty="0"/>
                  <a:t>of </a:t>
                </a:r>
                <a:r>
                  <a:rPr spc="-25" dirty="0"/>
                  <a:t>murders </a:t>
                </a:r>
                <a:r>
                  <a:rPr spc="-20" dirty="0"/>
                  <a:t>per </a:t>
                </a:r>
                <a:r>
                  <a:rPr spc="-35" dirty="0"/>
                  <a:t>million </a:t>
                </a:r>
                <a:r>
                  <a:rPr spc="-20" dirty="0"/>
                  <a:t>per </a:t>
                </a:r>
                <a:r>
                  <a:rPr spc="-45" dirty="0"/>
                  <a:t>year </a:t>
                </a:r>
                <a:r>
                  <a:rPr spc="-20" dirty="0"/>
                  <a:t>for </a:t>
                </a:r>
                <a:r>
                  <a:rPr spc="-50" dirty="0"/>
                  <a:t>a  </a:t>
                </a:r>
                <a:r>
                  <a:rPr spc="-15" dirty="0"/>
                  <a:t>county </a:t>
                </a:r>
                <a:r>
                  <a:rPr spc="-10" dirty="0"/>
                  <a:t>with 20% </a:t>
                </a:r>
                <a:r>
                  <a:rPr spc="-20" dirty="0"/>
                  <a:t>poverty </a:t>
                </a:r>
                <a:r>
                  <a:rPr spc="-30" dirty="0"/>
                  <a:t>rate</a:t>
                </a:r>
                <a:r>
                  <a:rPr spc="50" dirty="0"/>
                  <a:t> </a:t>
                </a:r>
                <a:r>
                  <a:rPr spc="-30" dirty="0"/>
                  <a:t>is:</a:t>
                </a:r>
              </a:p>
              <a:p>
                <a:pPr>
                  <a:lnSpc>
                    <a:spcPct val="100000"/>
                  </a:lnSpc>
                  <a:spcBef>
                    <a:spcPts val="15"/>
                  </a:spcBef>
                </a:pPr>
                <a:endParaRPr sz="1250" dirty="0">
                  <a:latin typeface="Times New Roman"/>
                  <a:cs typeface="Times New Roman"/>
                </a:endParaRPr>
              </a:p>
              <a:p>
                <a:pPr marL="839469">
                  <a:lnSpc>
                    <a:spcPct val="100000"/>
                  </a:lnSpc>
                </a:pPr>
                <a:r>
                  <a:rPr lang="en-US" spc="-20" dirty="0" smtClean="0">
                    <a:solidFill>
                      <a:srgbClr val="024F84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pc="-20">
                            <a:solidFill>
                              <a:srgbClr val="024F84"/>
                            </a:solidFill>
                            <a:latin typeface="Cambria Math" panose="02040503050406030204" pitchFamily="18" charset="0"/>
                          </a:rPr>
                          <m:t>𝑢𝑟𝑑𝑒𝑟</m:t>
                        </m:r>
                      </m:e>
                    </m:acc>
                  </m:oMath>
                </a14:m>
                <a:r>
                  <a:rPr sz="1200" i="1" spc="30" dirty="0">
                    <a:latin typeface="Times New Roman"/>
                    <a:cs typeface="Times New Roman"/>
                  </a:rPr>
                  <a:t> </a:t>
                </a:r>
                <a:r>
                  <a:rPr sz="1200" spc="204" dirty="0"/>
                  <a:t>=</a:t>
                </a:r>
                <a:r>
                  <a:rPr sz="1200" spc="-5" dirty="0"/>
                  <a:t> </a:t>
                </a:r>
                <a:r>
                  <a:rPr sz="1200" i="1" spc="-40" dirty="0">
                    <a:latin typeface="Times New Roman"/>
                    <a:cs typeface="Times New Roman"/>
                  </a:rPr>
                  <a:t>−</a:t>
                </a:r>
                <a:r>
                  <a:rPr sz="1200" spc="-40" dirty="0"/>
                  <a:t>29</a:t>
                </a:r>
                <a:r>
                  <a:rPr sz="1200" i="1" spc="-40" dirty="0">
                    <a:latin typeface="Georgia"/>
                    <a:cs typeface="Georgia"/>
                  </a:rPr>
                  <a:t>.</a:t>
                </a:r>
                <a:r>
                  <a:rPr sz="1200" spc="-40" dirty="0"/>
                  <a:t>91</a:t>
                </a:r>
                <a:r>
                  <a:rPr sz="1200" spc="-70" dirty="0"/>
                  <a:t> </a:t>
                </a:r>
                <a:r>
                  <a:rPr sz="1200" spc="204" dirty="0"/>
                  <a:t>+</a:t>
                </a:r>
                <a:r>
                  <a:rPr sz="1200" spc="-70" dirty="0"/>
                  <a:t> </a:t>
                </a:r>
                <a:r>
                  <a:rPr sz="1200" spc="-65" dirty="0"/>
                  <a:t>2</a:t>
                </a:r>
                <a:r>
                  <a:rPr sz="1200" i="1" spc="-65" dirty="0">
                    <a:latin typeface="Georgia"/>
                    <a:cs typeface="Georgia"/>
                  </a:rPr>
                  <a:t>.</a:t>
                </a:r>
                <a:r>
                  <a:rPr sz="1200" spc="-65" dirty="0"/>
                  <a:t>56</a:t>
                </a:r>
                <a:r>
                  <a:rPr sz="1200" spc="-70" dirty="0"/>
                  <a:t> </a:t>
                </a:r>
                <a:r>
                  <a:rPr sz="1200" i="1" spc="114" dirty="0">
                    <a:latin typeface="Times New Roman"/>
                    <a:cs typeface="Times New Roman"/>
                  </a:rPr>
                  <a:t>×</a:t>
                </a:r>
                <a:r>
                  <a:rPr sz="1200" i="1" spc="-35" dirty="0">
                    <a:latin typeface="Times New Roman"/>
                    <a:cs typeface="Times New Roman"/>
                  </a:rPr>
                  <a:t> </a:t>
                </a:r>
                <a:r>
                  <a:rPr sz="1200" spc="-85" dirty="0"/>
                  <a:t>20</a:t>
                </a:r>
                <a:r>
                  <a:rPr sz="1200" spc="-5" dirty="0"/>
                  <a:t> </a:t>
                </a:r>
                <a:r>
                  <a:rPr sz="1200" spc="204" dirty="0"/>
                  <a:t>=</a:t>
                </a:r>
                <a:r>
                  <a:rPr sz="1200" spc="-5" dirty="0"/>
                  <a:t> </a:t>
                </a:r>
                <a:r>
                  <a:rPr sz="1200" spc="-70" dirty="0"/>
                  <a:t>21</a:t>
                </a:r>
                <a:r>
                  <a:rPr sz="1200" i="1" spc="-70" dirty="0">
                    <a:latin typeface="Georgia"/>
                    <a:cs typeface="Georgia"/>
                  </a:rPr>
                  <a:t>.</a:t>
                </a:r>
                <a:r>
                  <a:rPr sz="1200" spc="-70" dirty="0"/>
                  <a:t>29</a:t>
                </a:r>
                <a:endParaRPr sz="1200" dirty="0">
                  <a:latin typeface="Georgia"/>
                  <a:cs typeface="Georgi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665"/>
                  </a:spcBef>
                </a:pPr>
                <a:r>
                  <a:rPr i="1" spc="-50" dirty="0">
                    <a:solidFill>
                      <a:srgbClr val="024F84"/>
                    </a:solidFill>
                    <a:latin typeface="Arial"/>
                    <a:cs typeface="Arial"/>
                  </a:rPr>
                  <a:t>In</a:t>
                </a:r>
                <a:r>
                  <a:rPr i="1" spc="-5" dirty="0">
                    <a:solidFill>
                      <a:srgbClr val="024F84"/>
                    </a:solidFill>
                    <a:latin typeface="Arial"/>
                    <a:cs typeface="Arial"/>
                  </a:rPr>
                  <a:t> </a:t>
                </a:r>
                <a:r>
                  <a:rPr i="1" spc="-50" dirty="0">
                    <a:solidFill>
                      <a:srgbClr val="024F84"/>
                    </a:solidFill>
                    <a:latin typeface="Arial"/>
                    <a:cs typeface="Arial"/>
                  </a:rPr>
                  <a:t>R:</a:t>
                </a:r>
              </a:p>
            </p:txBody>
          </p:sp>
        </mc:Choice>
        <mc:Fallback>
          <p:sp>
            <p:nvSpPr>
              <p:cNvPr id="4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0411" y="609841"/>
                <a:ext cx="3833495" cy="1042208"/>
              </a:xfrm>
              <a:prstGeom prst="rect">
                <a:avLst/>
              </a:prstGeom>
              <a:blipFill>
                <a:blip r:embed="rId3"/>
                <a:stretch>
                  <a:fillRect l="-2067" t="-4094" r="-2385" b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 txBox="1"/>
          <p:nvPr/>
        </p:nvSpPr>
        <p:spPr>
          <a:xfrm>
            <a:off x="255524" y="1669796"/>
            <a:ext cx="4097020" cy="1042669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>
              <a:lnSpc>
                <a:spcPts val="955"/>
              </a:lnSpc>
              <a:spcBef>
                <a:spcPts val="180"/>
              </a:spcBef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# load</a:t>
            </a:r>
            <a:r>
              <a:rPr sz="800" spc="-1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data</a:t>
            </a:r>
            <a:endParaRPr sz="800" dirty="0">
              <a:latin typeface="Courier New"/>
              <a:cs typeface="Courier New"/>
            </a:endParaRPr>
          </a:p>
          <a:p>
            <a:pPr marL="40005" marR="501015">
              <a:lnSpc>
                <a:spcPts val="950"/>
              </a:lnSpc>
              <a:spcBef>
                <a:spcPts val="35"/>
              </a:spcBef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 &lt;- read.csv("https://stat.duke.edu/~mc301/data/murder.csv")  # fit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model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05"/>
              </a:lnSpc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m_mur_pov &lt;- </a:t>
            </a: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lm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(annual_murders_per_mil ~ perc_pov, data =</a:t>
            </a:r>
            <a:r>
              <a:rPr sz="800" spc="-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murder)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44"/>
              </a:lnSpc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# create new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data</a:t>
            </a:r>
            <a:endParaRPr sz="800" dirty="0">
              <a:latin typeface="Courier New"/>
              <a:cs typeface="Courier New"/>
            </a:endParaRPr>
          </a:p>
          <a:p>
            <a:pPr marL="40005" marR="2113280">
              <a:lnSpc>
                <a:spcPts val="950"/>
              </a:lnSpc>
              <a:spcBef>
                <a:spcPts val="30"/>
              </a:spcBef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newdata &lt;- data.frame(perc_pov = 20)  #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predict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15"/>
              </a:lnSpc>
            </a:pP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predict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(m_mur_pov,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newdata)</a:t>
            </a:r>
            <a:endParaRPr sz="8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524" y="2869183"/>
            <a:ext cx="4097020" cy="321945"/>
          </a:xfrm>
          <a:prstGeom prst="rect">
            <a:avLst/>
          </a:prstGeom>
          <a:ln w="5054">
            <a:solidFill>
              <a:srgbClr val="7F7F7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16559">
              <a:lnSpc>
                <a:spcPts val="955"/>
              </a:lnSpc>
              <a:spcBef>
                <a:spcPts val="180"/>
              </a:spcBef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1</a:t>
            </a:r>
            <a:endParaRPr sz="800">
              <a:latin typeface="Courier New"/>
              <a:cs typeface="Courier New"/>
            </a:endParaRPr>
          </a:p>
          <a:p>
            <a:pPr marL="40005">
              <a:lnSpc>
                <a:spcPts val="955"/>
              </a:lnSpc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21.28663</a:t>
            </a:r>
            <a:endParaRPr sz="8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6917" y="57937"/>
            <a:ext cx="14859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/>
              <a:t>Summary </a:t>
            </a:r>
            <a:r>
              <a:rPr spc="-20" dirty="0"/>
              <a:t>of </a:t>
            </a:r>
            <a:r>
              <a:rPr spc="-35" dirty="0"/>
              <a:t>main</a:t>
            </a:r>
            <a:r>
              <a:rPr spc="-30" dirty="0"/>
              <a:t> </a:t>
            </a:r>
            <a:r>
              <a:rPr spc="-5" dirty="0"/>
              <a:t>ideas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677" y="1052817"/>
            <a:ext cx="4025900" cy="1054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marR="508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30" dirty="0">
                <a:latin typeface="Arial"/>
                <a:cs typeface="Arial"/>
              </a:rPr>
              <a:t>Correlation </a:t>
            </a:r>
            <a:r>
              <a:rPr sz="1200" spc="-25" dirty="0">
                <a:latin typeface="Arial"/>
                <a:cs typeface="Arial"/>
              </a:rPr>
              <a:t>coefﬁcient </a:t>
            </a:r>
            <a:r>
              <a:rPr sz="1200" spc="-20" dirty="0">
                <a:latin typeface="Arial"/>
                <a:cs typeface="Arial"/>
              </a:rPr>
              <a:t>describes the strength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direction 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5" dirty="0">
                <a:latin typeface="Arial"/>
                <a:cs typeface="Arial"/>
              </a:rPr>
              <a:t>linear </a:t>
            </a:r>
            <a:r>
              <a:rPr sz="1200" spc="-25" dirty="0">
                <a:latin typeface="Arial"/>
                <a:cs typeface="Arial"/>
              </a:rPr>
              <a:t>association </a:t>
            </a:r>
            <a:r>
              <a:rPr sz="1200" spc="-20" dirty="0">
                <a:latin typeface="Arial"/>
                <a:cs typeface="Arial"/>
              </a:rPr>
              <a:t>between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30" dirty="0">
                <a:latin typeface="Arial"/>
                <a:cs typeface="Arial"/>
              </a:rPr>
              <a:t>numerical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variables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9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30" dirty="0">
                <a:latin typeface="Arial"/>
                <a:cs typeface="Arial"/>
              </a:rPr>
              <a:t>Least squares </a:t>
            </a:r>
            <a:r>
              <a:rPr sz="1200" spc="-45" dirty="0">
                <a:latin typeface="Arial"/>
                <a:cs typeface="Arial"/>
              </a:rPr>
              <a:t>line </a:t>
            </a:r>
            <a:r>
              <a:rPr sz="1200" spc="-35" dirty="0">
                <a:latin typeface="Arial"/>
                <a:cs typeface="Arial"/>
              </a:rPr>
              <a:t>minimizes </a:t>
            </a:r>
            <a:r>
              <a:rPr sz="1200" spc="-25" dirty="0">
                <a:latin typeface="Arial"/>
                <a:cs typeface="Arial"/>
              </a:rPr>
              <a:t>squared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25" dirty="0">
                <a:latin typeface="Arial"/>
                <a:cs typeface="Arial"/>
              </a:rPr>
              <a:t>Interpreting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least </a:t>
            </a:r>
            <a:r>
              <a:rPr sz="1200" spc="-30" dirty="0">
                <a:latin typeface="Arial"/>
                <a:cs typeface="Arial"/>
              </a:rPr>
              <a:t>squares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Noto Sans CJK JP Regular"/>
              <a:buAutoNum type="arabicPeriod"/>
              <a:tabLst>
                <a:tab pos="213995" algn="l"/>
              </a:tabLst>
            </a:pPr>
            <a:r>
              <a:rPr sz="1200" spc="-20" dirty="0">
                <a:latin typeface="Arial"/>
                <a:cs typeface="Arial"/>
              </a:rPr>
              <a:t>Predict,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5" dirty="0">
                <a:latin typeface="Arial"/>
                <a:cs typeface="Arial"/>
              </a:rPr>
              <a:t>don’t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extrapolate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75"/>
            <a:ext cx="4478296" cy="25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8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434975"/>
            <a:ext cx="4082415" cy="288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Housekeeping</a:t>
            </a:r>
            <a:endParaRPr sz="1050" dirty="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 startAt="2"/>
              <a:tabLst>
                <a:tab pos="167005" algn="l"/>
              </a:tabLst>
            </a:pPr>
            <a:r>
              <a:rPr sz="1050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Main</a:t>
            </a:r>
            <a:r>
              <a:rPr sz="1050" spc="65" dirty="0">
                <a:solidFill>
                  <a:schemeClr val="tx2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ideas</a:t>
            </a:r>
            <a:r>
              <a:rPr lang="en-US" sz="1050" spc="-5" dirty="0" smtClean="0">
                <a:solidFill>
                  <a:schemeClr val="tx2"/>
                </a:solidFill>
                <a:latin typeface="Noto Sans CJK JP Regular"/>
                <a:cs typeface="Noto Sans CJK JP Regular"/>
              </a:rPr>
              <a:t>: </a:t>
            </a:r>
            <a:endParaRPr sz="1050" dirty="0" smtClean="0">
              <a:solidFill>
                <a:schemeClr val="tx2"/>
              </a:solidFill>
              <a:latin typeface="Noto Sans CJK JP Regular"/>
              <a:cs typeface="Noto Sans CJK JP Regular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b="1" u="sng" spc="-25" dirty="0" smtClean="0">
                <a:latin typeface="Noto Sans CJK JP Regular"/>
                <a:cs typeface="Noto Sans CJK JP Regular"/>
              </a:rPr>
              <a:t>Quantify</a:t>
            </a:r>
            <a:r>
              <a:rPr lang="en-US" sz="1050" u="sng" spc="-25" dirty="0" smtClean="0">
                <a:latin typeface="Noto Sans CJK JP Regular"/>
                <a:cs typeface="Noto Sans CJK JP Regular"/>
              </a:rPr>
              <a:t> the </a:t>
            </a:r>
            <a:r>
              <a:rPr lang="en-US" sz="1050" i="1" u="sng" spc="-25" dirty="0" smtClean="0">
                <a:latin typeface="Noto Sans CJK JP Regular"/>
                <a:cs typeface="Noto Sans CJK JP Regular"/>
              </a:rPr>
              <a:t>Linear</a:t>
            </a:r>
            <a:r>
              <a:rPr lang="en-US" sz="1050" u="sng" spc="-25" dirty="0" smtClean="0">
                <a:latin typeface="Noto Sans CJK JP Regular"/>
                <a:cs typeface="Noto Sans CJK JP Regular"/>
              </a:rPr>
              <a:t> Relationship Between Two Numerical Variables</a:t>
            </a:r>
            <a:r>
              <a:rPr lang="en-US" sz="1050" spc="-25" dirty="0">
                <a:latin typeface="Noto Sans CJK JP Regular"/>
                <a:cs typeface="Noto Sans CJK JP Regular"/>
              </a:rPr>
              <a:t>: </a:t>
            </a:r>
            <a:r>
              <a:rPr lang="en-US" sz="1050" b="1" i="1" spc="-25" dirty="0">
                <a:latin typeface="Noto Sans CJK JP Regular"/>
                <a:cs typeface="Noto Sans CJK JP Regular"/>
              </a:rPr>
              <a:t>Correlation </a:t>
            </a:r>
            <a:r>
              <a:rPr lang="en-US" sz="1050" b="1" i="1" spc="-20" dirty="0">
                <a:latin typeface="Noto Sans CJK JP Regular"/>
                <a:cs typeface="Noto Sans CJK JP Regular"/>
              </a:rPr>
              <a:t>coeﬃcient </a:t>
            </a:r>
            <a:endParaRPr lang="en-US" sz="1050" b="1" i="1" spc="-25" dirty="0" smtClean="0">
              <a:latin typeface="Noto Sans CJK JP Regular"/>
              <a:cs typeface="Noto Sans CJK JP Regular"/>
            </a:endParaRPr>
          </a:p>
          <a:p>
            <a:pPr marL="1098550" marR="5080" lvl="3" indent="-171450">
              <a:lnSpc>
                <a:spcPct val="107500"/>
              </a:lnSpc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sz="1050" spc="-25" dirty="0" smtClean="0">
                <a:latin typeface="Noto Sans CJK JP Regular"/>
                <a:cs typeface="Noto Sans CJK JP Regular"/>
              </a:rPr>
              <a:t>Correlation </a:t>
            </a:r>
            <a:r>
              <a:rPr sz="1050" spc="-20" dirty="0" smtClean="0">
                <a:latin typeface="Noto Sans CJK JP Regular"/>
                <a:cs typeface="Noto Sans CJK JP Regular"/>
              </a:rPr>
              <a:t>coeﬃcient </a:t>
            </a:r>
            <a:r>
              <a:rPr sz="1050" spc="5" dirty="0" smtClean="0">
                <a:latin typeface="Noto Sans CJK JP Regular"/>
                <a:cs typeface="Noto Sans CJK JP Regular"/>
              </a:rPr>
              <a:t>describes </a:t>
            </a:r>
            <a:r>
              <a:rPr sz="1050" spc="-30" dirty="0" smtClean="0">
                <a:latin typeface="Noto Sans CJK JP Regular"/>
                <a:cs typeface="Noto Sans CJK JP Regular"/>
              </a:rPr>
              <a:t>the </a:t>
            </a:r>
            <a:r>
              <a:rPr sz="1050" u="sng" spc="-20" dirty="0" smtClean="0">
                <a:latin typeface="Noto Sans CJK JP Regular"/>
                <a:cs typeface="Noto Sans CJK JP Regular"/>
              </a:rPr>
              <a:t>strength</a:t>
            </a:r>
            <a:r>
              <a:rPr sz="1050" spc="-20" dirty="0" smtClean="0">
                <a:latin typeface="Noto Sans CJK JP Regular"/>
                <a:cs typeface="Noto Sans CJK JP Regular"/>
              </a:rPr>
              <a:t> and </a:t>
            </a:r>
            <a:r>
              <a:rPr sz="1050" u="sng" spc="-25" dirty="0" smtClean="0">
                <a:latin typeface="Noto Sans CJK JP Regular"/>
                <a:cs typeface="Noto Sans CJK JP Regular"/>
              </a:rPr>
              <a:t>direction</a:t>
            </a:r>
            <a:r>
              <a:rPr sz="1050" spc="-25" dirty="0" smtClean="0">
                <a:latin typeface="Noto Sans CJK JP Regular"/>
                <a:cs typeface="Noto Sans CJK JP Regular"/>
              </a:rPr>
              <a:t> </a:t>
            </a:r>
            <a:r>
              <a:rPr sz="1050" spc="-20" dirty="0" smtClean="0">
                <a:latin typeface="Noto Sans CJK JP Regular"/>
                <a:cs typeface="Noto Sans CJK JP Regular"/>
              </a:rPr>
              <a:t>of </a:t>
            </a:r>
            <a:r>
              <a:rPr sz="1050" spc="-30" dirty="0" smtClean="0">
                <a:latin typeface="Noto Sans CJK JP Regular"/>
                <a:cs typeface="Noto Sans CJK JP Regular"/>
              </a:rPr>
              <a:t>the </a:t>
            </a:r>
            <a:r>
              <a:rPr sz="1050" i="1" spc="-35" dirty="0" smtClean="0">
                <a:latin typeface="Noto Sans CJK JP Regular"/>
                <a:cs typeface="Noto Sans CJK JP Regular"/>
              </a:rPr>
              <a:t>linear </a:t>
            </a:r>
            <a:r>
              <a:rPr sz="1050" i="1" spc="-10" dirty="0" smtClean="0">
                <a:latin typeface="Noto Sans CJK JP Regular"/>
                <a:cs typeface="Noto Sans CJK JP Regular"/>
              </a:rPr>
              <a:t>association </a:t>
            </a:r>
            <a:r>
              <a:rPr sz="1050" spc="-20" dirty="0" smtClean="0">
                <a:latin typeface="Noto Sans CJK JP Regular"/>
                <a:cs typeface="Noto Sans CJK JP Regular"/>
              </a:rPr>
              <a:t>between </a:t>
            </a:r>
            <a:r>
              <a:rPr sz="1050" spc="-30" dirty="0" smtClean="0">
                <a:latin typeface="Noto Sans CJK JP Regular"/>
                <a:cs typeface="Noto Sans CJK JP Regular"/>
              </a:rPr>
              <a:t>two </a:t>
            </a:r>
            <a:r>
              <a:rPr sz="1050" spc="-25" dirty="0" smtClean="0">
                <a:latin typeface="Noto Sans CJK JP Regular"/>
                <a:cs typeface="Noto Sans CJK JP Regular"/>
              </a:rPr>
              <a:t>numerical</a:t>
            </a:r>
            <a:r>
              <a:rPr sz="1050" spc="15" dirty="0" smtClean="0"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latin typeface="Noto Sans CJK JP Regular"/>
                <a:cs typeface="Noto Sans CJK JP Regular"/>
              </a:rPr>
              <a:t>variables</a:t>
            </a:r>
            <a:endParaRPr sz="1050" dirty="0" smtClean="0">
              <a:latin typeface="Noto Sans CJK JP Regular"/>
              <a:cs typeface="Noto Sans CJK JP Regular"/>
            </a:endParaRPr>
          </a:p>
          <a:p>
            <a:pPr marL="469900" lvl="2" indent="27686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Model</a:t>
            </a:r>
            <a:r>
              <a:rPr lang="en-US" sz="1050" u="sng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t</a:t>
            </a:r>
            <a:r>
              <a:rPr lang="en-US" sz="1050" u="sng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he </a:t>
            </a:r>
            <a:r>
              <a:rPr lang="en-US" sz="1050" u="sng" spc="-2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Linear Relationship Between Two Numerical Variables</a:t>
            </a:r>
            <a:r>
              <a:rPr lang="en-US" sz="1050" u="sng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:</a:t>
            </a:r>
            <a:r>
              <a:rPr lang="en-US" sz="1050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Simple Linear Regression Model</a:t>
            </a:r>
            <a:endParaRPr lang="en-US" sz="1050" b="1" i="1" spc="5" dirty="0" smtClean="0">
              <a:solidFill>
                <a:srgbClr val="CCCCCC"/>
              </a:solidFill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Calculating the Model</a:t>
            </a:r>
            <a:r>
              <a:rPr lang="en-US" sz="1050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: </a:t>
            </a:r>
            <a:r>
              <a:rPr sz="1050" spc="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Least </a:t>
            </a:r>
            <a:r>
              <a:rPr sz="1050" spc="-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squares </a:t>
            </a:r>
            <a:r>
              <a:rPr sz="1050" spc="-4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line </a:t>
            </a:r>
            <a:r>
              <a:rPr sz="1050" spc="-2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minimizes </a:t>
            </a:r>
            <a:r>
              <a:rPr sz="1050" spc="-1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squared</a:t>
            </a:r>
            <a:r>
              <a:rPr sz="105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5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residuals</a:t>
            </a:r>
            <a:endParaRPr lang="en-US" sz="1050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3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Interpreting the Model</a:t>
            </a:r>
            <a:endParaRPr lang="en-US" sz="1050" u="sng" dirty="0" smtClean="0">
              <a:latin typeface="Noto Sans CJK JP Regular"/>
              <a:cs typeface="Noto Sans CJK JP Regular"/>
            </a:endParaRPr>
          </a:p>
          <a:p>
            <a:pPr marL="1098550" lvl="3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3865" algn="l"/>
              </a:tabLst>
            </a:pPr>
            <a:r>
              <a:rPr lang="en-US" sz="1050" u="sng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Using the Model:</a:t>
            </a:r>
            <a:r>
              <a:rPr lang="en-US"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10" dirty="0" smtClean="0">
                <a:solidFill>
                  <a:srgbClr val="CCCCCC"/>
                </a:solidFill>
                <a:latin typeface="Noto Sans CJK JP Regular"/>
                <a:cs typeface="Noto Sans CJK JP Regular"/>
              </a:rPr>
              <a:t>Predict</a:t>
            </a:r>
            <a:r>
              <a:rPr sz="1050" spc="-1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, </a:t>
            </a:r>
            <a:r>
              <a:rPr sz="1050" spc="-3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but </a:t>
            </a:r>
            <a:r>
              <a:rPr sz="1050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don't</a:t>
            </a:r>
            <a:r>
              <a:rPr sz="1050" spc="35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 </a:t>
            </a:r>
            <a:r>
              <a:rPr sz="1050" spc="-20" dirty="0">
                <a:solidFill>
                  <a:srgbClr val="CCCCCC"/>
                </a:solidFill>
                <a:latin typeface="Noto Sans CJK JP Regular"/>
                <a:cs typeface="Noto Sans CJK JP Regular"/>
              </a:rPr>
              <a:t>extrapolate</a:t>
            </a:r>
            <a:endParaRPr sz="1050" dirty="0">
              <a:latin typeface="Noto Sans CJK JP Regular"/>
              <a:cs typeface="Noto Sans CJK JP Regular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CCCCCC"/>
              </a:buClr>
              <a:buFont typeface="Noto Sans CJK JP Regular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2"/>
              <a:tabLst>
                <a:tab pos="167005" algn="l"/>
              </a:tabLst>
            </a:pPr>
            <a:r>
              <a:rPr sz="1050" spc="-15" dirty="0">
                <a:solidFill>
                  <a:srgbClr val="CCDBE6"/>
                </a:solidFill>
                <a:latin typeface="Noto Sans CJK JP Regular"/>
                <a:cs typeface="Noto Sans CJK JP Regular"/>
              </a:rPr>
              <a:t>Summary</a:t>
            </a:r>
            <a:endParaRPr sz="105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1961944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551" y="358775"/>
            <a:ext cx="448887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r>
              <a:rPr lang="en-US" sz="2800" kern="0" dirty="0" smtClean="0">
                <a:solidFill>
                  <a:schemeClr val="tx1"/>
                </a:solidFill>
              </a:rPr>
              <a:t>Using Correlation Coefficient</a:t>
            </a:r>
            <a:endParaRPr lang="en-US" sz="2800" kern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501775"/>
            <a:ext cx="3971954" cy="179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7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35" y="24907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are four things we can discuss about the </a:t>
            </a:r>
            <a:r>
              <a:rPr lang="en-US" b="1" u="sng" dirty="0" smtClean="0"/>
              <a:t>relationship</a:t>
            </a:r>
            <a:r>
              <a:rPr lang="en-US" b="1" dirty="0" smtClean="0"/>
              <a:t> between </a:t>
            </a:r>
            <a:r>
              <a:rPr lang="en-US" b="1" u="sng" dirty="0" smtClean="0"/>
              <a:t>two numerical variables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73" y="1425575"/>
            <a:ext cx="2207473" cy="17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6036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650" y="1545463"/>
            <a:ext cx="1928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Strength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Linearity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Any outliers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73" y="1425575"/>
            <a:ext cx="2207473" cy="17159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35" y="24907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are four things we can discuss about the </a:t>
            </a:r>
            <a:r>
              <a:rPr lang="en-US" b="1" u="sng" dirty="0" smtClean="0"/>
              <a:t>relationship</a:t>
            </a:r>
            <a:r>
              <a:rPr lang="en-US" b="1" dirty="0" smtClean="0"/>
              <a:t> between </a:t>
            </a:r>
            <a:r>
              <a:rPr lang="en-US" b="1" u="sng" dirty="0" smtClean="0"/>
              <a:t>two numerical variables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364" y="3141529"/>
            <a:ext cx="2436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*double check your Lab 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562382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73" y="1425575"/>
            <a:ext cx="2207473" cy="17159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689" y="4356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metric can we use to </a:t>
            </a:r>
            <a:r>
              <a:rPr lang="en-US" b="1" i="1" dirty="0" smtClean="0"/>
              <a:t>quantify</a:t>
            </a:r>
            <a:r>
              <a:rPr lang="en-US" b="1" dirty="0" smtClean="0"/>
              <a:t> the </a:t>
            </a:r>
            <a:r>
              <a:rPr lang="en-US" b="1" dirty="0" smtClean="0">
                <a:solidFill>
                  <a:srgbClr val="7030A0"/>
                </a:solidFill>
              </a:rPr>
              <a:t>strength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direction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of a linear relationship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0298752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</TotalTime>
  <Words>2860</Words>
  <Application>Microsoft Office PowerPoint</Application>
  <PresentationFormat>Custom</PresentationFormat>
  <Paragraphs>602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Cambria Math</vt:lpstr>
      <vt:lpstr>Courier New</vt:lpstr>
      <vt:lpstr>DejaVu Serif</vt:lpstr>
      <vt:lpstr>Georgia</vt:lpstr>
      <vt:lpstr>Noto Sans CJK JP Regular</vt:lpstr>
      <vt:lpstr>Times New Roman</vt:lpstr>
      <vt:lpstr>Wingdings</vt:lpstr>
      <vt:lpstr>Office Theme</vt:lpstr>
      <vt:lpstr>PowerPoint Presentation</vt:lpstr>
      <vt:lpstr>Outline</vt:lpstr>
      <vt:lpstr>PowerPoint Presentation</vt:lpstr>
      <vt:lpstr>Outline</vt:lpstr>
      <vt:lpstr>Modeling numerical variables</vt:lpstr>
      <vt:lpstr>Outline</vt:lpstr>
      <vt:lpstr>Outline</vt:lpstr>
      <vt:lpstr>Outline</vt:lpstr>
      <vt:lpstr>Outline</vt:lpstr>
      <vt:lpstr>Outline</vt:lpstr>
      <vt:lpstr>Outline</vt:lpstr>
      <vt:lpstr>Guessing the correlation</vt:lpstr>
      <vt:lpstr>Guessing the correlation</vt:lpstr>
      <vt:lpstr>Guessing the correlation</vt:lpstr>
      <vt:lpstr>Guessing the correlation</vt:lpstr>
      <vt:lpstr>Guessing the correlation</vt:lpstr>
      <vt:lpstr>Guessing the correlation</vt:lpstr>
      <vt:lpstr>Guessing the correlation</vt:lpstr>
      <vt:lpstr>Assessing the correlation</vt:lpstr>
      <vt:lpstr>Assessing the correlation</vt:lpstr>
      <vt:lpstr>Outline</vt:lpstr>
      <vt:lpstr>PowerPoint Presentation</vt:lpstr>
      <vt:lpstr>Spurious correlations</vt:lpstr>
      <vt:lpstr>Outline</vt:lpstr>
      <vt:lpstr>Outline</vt:lpstr>
      <vt:lpstr>PowerPoint Presentation</vt:lpstr>
      <vt:lpstr>PowerPoint Presentation</vt:lpstr>
      <vt:lpstr>Outline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PowerPoint Presentation</vt:lpstr>
      <vt:lpstr>PowerPoint Presentation</vt:lpstr>
      <vt:lpstr>PowerPoint Presentation</vt:lpstr>
      <vt:lpstr>Why does the regression line always pass through (x ̅,y ̅)?</vt:lpstr>
      <vt:lpstr>PowerPoint Presentation</vt:lpstr>
      <vt:lpstr>Clicker question</vt:lpstr>
      <vt:lpstr>Clicker question</vt:lpstr>
      <vt:lpstr>Outline</vt:lpstr>
      <vt:lpstr>Outline</vt:lpstr>
      <vt:lpstr>Clicker question</vt:lpstr>
      <vt:lpstr>Clicker question</vt:lpstr>
      <vt:lpstr>A note about the intercept</vt:lpstr>
      <vt:lpstr>By hand: (murder) ̂ = −29.91 + 2.56 poverty</vt:lpstr>
      <vt:lpstr>By hand: (murder) ̂= −29.91 + 2.56 poverty</vt:lpstr>
      <vt:lpstr>By hand: (murder) ̂= −29.91 + 2.56 poverty</vt:lpstr>
      <vt:lpstr>By hand: (murder) ̂= −29.91 + 2.56 poverty</vt:lpstr>
      <vt:lpstr>By hand: (murder) ̂= −29.91 + 2.56 poverty</vt:lpstr>
      <vt:lpstr>Summary of main ideas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Introduction to linear regression - 1. Introduction to regression</dc:title>
  <dc:creator>Sta 101 - Spring 2016</dc:creator>
  <cp:lastModifiedBy>Dr Victoria Ellison, Ph.D.</cp:lastModifiedBy>
  <cp:revision>40</cp:revision>
  <cp:lastPrinted>2019-04-03T18:26:58Z</cp:lastPrinted>
  <dcterms:created xsi:type="dcterms:W3CDTF">2018-11-11T20:58:43Z</dcterms:created>
  <dcterms:modified xsi:type="dcterms:W3CDTF">2019-04-03T18:33:23Z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2016-04-05T00:00:00Z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2018-11-11T00:00:00Z</vt:filetime>
  </property>
</Properties>
</file>