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1" r:id="rId4"/>
    <p:sldId id="312" r:id="rId5"/>
    <p:sldId id="315" r:id="rId6"/>
    <p:sldId id="313" r:id="rId7"/>
    <p:sldId id="314" r:id="rId8"/>
    <p:sldId id="316" r:id="rId9"/>
    <p:sldId id="261" r:id="rId10"/>
    <p:sldId id="262" r:id="rId11"/>
    <p:sldId id="263" r:id="rId12"/>
    <p:sldId id="317" r:id="rId13"/>
    <p:sldId id="318" r:id="rId14"/>
    <p:sldId id="319" r:id="rId15"/>
    <p:sldId id="264" r:id="rId16"/>
    <p:sldId id="320" r:id="rId17"/>
    <p:sldId id="321" r:id="rId18"/>
    <p:sldId id="323" r:id="rId19"/>
    <p:sldId id="324" r:id="rId20"/>
    <p:sldId id="302" r:id="rId21"/>
    <p:sldId id="322" r:id="rId22"/>
    <p:sldId id="265" r:id="rId23"/>
    <p:sldId id="325" r:id="rId24"/>
    <p:sldId id="267" r:id="rId25"/>
    <p:sldId id="303" r:id="rId26"/>
    <p:sldId id="268" r:id="rId27"/>
    <p:sldId id="269" r:id="rId28"/>
    <p:sldId id="362" r:id="rId29"/>
    <p:sldId id="361" r:id="rId30"/>
    <p:sldId id="326" r:id="rId31"/>
    <p:sldId id="327" r:id="rId32"/>
    <p:sldId id="328" r:id="rId33"/>
    <p:sldId id="330" r:id="rId34"/>
    <p:sldId id="329" r:id="rId35"/>
    <p:sldId id="273" r:id="rId36"/>
    <p:sldId id="333" r:id="rId37"/>
    <p:sldId id="334" r:id="rId38"/>
    <p:sldId id="332" r:id="rId39"/>
    <p:sldId id="338" r:id="rId40"/>
    <p:sldId id="335" r:id="rId41"/>
    <p:sldId id="339" r:id="rId42"/>
    <p:sldId id="337" r:id="rId43"/>
    <p:sldId id="336" r:id="rId44"/>
    <p:sldId id="280" r:id="rId45"/>
    <p:sldId id="281" r:id="rId46"/>
    <p:sldId id="341" r:id="rId47"/>
    <p:sldId id="342" r:id="rId48"/>
    <p:sldId id="343" r:id="rId49"/>
    <p:sldId id="310" r:id="rId50"/>
    <p:sldId id="350" r:id="rId51"/>
    <p:sldId id="351" r:id="rId52"/>
    <p:sldId id="349" r:id="rId53"/>
    <p:sldId id="346" r:id="rId54"/>
    <p:sldId id="348" r:id="rId55"/>
    <p:sldId id="353" r:id="rId56"/>
    <p:sldId id="352" r:id="rId57"/>
    <p:sldId id="363" r:id="rId58"/>
    <p:sldId id="364" r:id="rId59"/>
    <p:sldId id="309" r:id="rId60"/>
    <p:sldId id="308" r:id="rId61"/>
    <p:sldId id="355" r:id="rId62"/>
    <p:sldId id="356" r:id="rId63"/>
    <p:sldId id="287" r:id="rId64"/>
    <p:sldId id="288" r:id="rId65"/>
    <p:sldId id="289" r:id="rId66"/>
    <p:sldId id="290" r:id="rId67"/>
    <p:sldId id="291" r:id="rId68"/>
    <p:sldId id="292" r:id="rId69"/>
    <p:sldId id="293" r:id="rId70"/>
    <p:sldId id="294" r:id="rId71"/>
    <p:sldId id="357" r:id="rId72"/>
    <p:sldId id="358" r:id="rId73"/>
    <p:sldId id="359" r:id="rId74"/>
    <p:sldId id="360" r:id="rId75"/>
    <p:sldId id="298" r:id="rId76"/>
    <p:sldId id="300" r:id="rId77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352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0411" y="426453"/>
            <a:ext cx="4129277" cy="207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5" y="57416"/>
            <a:ext cx="4415028" cy="19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" y="585722"/>
            <a:ext cx="4012565" cy="754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111" y="438785"/>
            <a:ext cx="4102100" cy="643255"/>
          </a:xfrm>
          <a:prstGeom prst="rect">
            <a:avLst/>
          </a:prstGeom>
          <a:solidFill>
            <a:srgbClr val="024F84"/>
          </a:solidFill>
        </p:spPr>
        <p:txBody>
          <a:bodyPr vert="horz" wrap="square" lIns="0" tIns="53340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420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6: 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Introduction 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linear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regression</a:t>
            </a:r>
            <a:endParaRPr sz="1400">
              <a:latin typeface="Arial"/>
              <a:cs typeface="Arial"/>
            </a:endParaRPr>
          </a:p>
          <a:p>
            <a:pPr marL="533400">
              <a:lnSpc>
                <a:spcPct val="100000"/>
              </a:lnSpc>
              <a:spcBef>
                <a:spcPts val="47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Outliers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regression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338" y="1294244"/>
            <a:ext cx="148526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latin typeface="Arial"/>
                <a:cs typeface="Arial"/>
              </a:rPr>
              <a:t>Sta </a:t>
            </a:r>
            <a:r>
              <a:rPr sz="1200" spc="-10" dirty="0">
                <a:latin typeface="Arial"/>
                <a:cs typeface="Arial"/>
              </a:rPr>
              <a:t>101 </a:t>
            </a:r>
            <a:r>
              <a:rPr sz="1200" spc="40" dirty="0">
                <a:latin typeface="Arial"/>
                <a:cs typeface="Arial"/>
              </a:rPr>
              <a:t>- </a:t>
            </a:r>
            <a:r>
              <a:rPr lang="en-US" sz="1200" spc="-25" dirty="0" smtClean="0">
                <a:latin typeface="Arial"/>
                <a:cs typeface="Arial"/>
              </a:rPr>
              <a:t>Spring</a:t>
            </a:r>
            <a:r>
              <a:rPr sz="1200" spc="-40" dirty="0" smtClean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201</a:t>
            </a:r>
            <a:r>
              <a:rPr lang="en-US" sz="1200" spc="-10" dirty="0">
                <a:latin typeface="Arial"/>
                <a:cs typeface="Arial"/>
              </a:rPr>
              <a:t>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58" y="1664716"/>
            <a:ext cx="219075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Duke </a:t>
            </a:r>
            <a:r>
              <a:rPr sz="800" spc="-30" dirty="0">
                <a:latin typeface="Arial"/>
                <a:cs typeface="Arial"/>
              </a:rPr>
              <a:t>University, </a:t>
            </a:r>
            <a:r>
              <a:rPr sz="800" spc="-15" dirty="0">
                <a:latin typeface="Arial"/>
                <a:cs typeface="Arial"/>
              </a:rPr>
              <a:t>Department </a:t>
            </a:r>
            <a:r>
              <a:rPr sz="800" spc="-10" dirty="0">
                <a:latin typeface="Arial"/>
                <a:cs typeface="Arial"/>
              </a:rPr>
              <a:t>of </a:t>
            </a:r>
            <a:r>
              <a:rPr sz="800" spc="-15" dirty="0">
                <a:latin typeface="Arial"/>
                <a:cs typeface="Arial"/>
              </a:rPr>
              <a:t>Statistical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Science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11" y="2967736"/>
            <a:ext cx="95567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800" spc="-45" dirty="0" smtClean="0">
                <a:solidFill>
                  <a:srgbClr val="024F84"/>
                </a:solidFill>
                <a:latin typeface="Arial"/>
                <a:cs typeface="Arial"/>
              </a:rPr>
              <a:t>Dr. Ellison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5850" y="2967738"/>
            <a:ext cx="3429000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Slides </a:t>
            </a:r>
            <a:r>
              <a:rPr sz="800" spc="-5" dirty="0">
                <a:latin typeface="Arial"/>
                <a:cs typeface="Arial"/>
              </a:rPr>
              <a:t>posted </a:t>
            </a:r>
            <a:r>
              <a:rPr sz="800" spc="-10" dirty="0">
                <a:latin typeface="Arial"/>
                <a:cs typeface="Arial"/>
              </a:rPr>
              <a:t>at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https://www2.stat.duke.edu/courses/Spring19/sta101.001/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1026" name="Picture 2" descr="Pavement Ends Road Signage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59" y="1859598"/>
            <a:ext cx="1589913" cy="10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1282" y="57937"/>
            <a:ext cx="16211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Uncertainty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predictions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600" y="502399"/>
            <a:ext cx="383032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solidFill>
                  <a:srgbClr val="000000"/>
                </a:solidFill>
              </a:rPr>
              <a:t>Regression </a:t>
            </a:r>
            <a:r>
              <a:rPr sz="1200" spc="-20" dirty="0">
                <a:solidFill>
                  <a:srgbClr val="000000"/>
                </a:solidFill>
              </a:rPr>
              <a:t>models </a:t>
            </a:r>
            <a:r>
              <a:rPr sz="1200" spc="-50" dirty="0">
                <a:solidFill>
                  <a:srgbClr val="000000"/>
                </a:solidFill>
              </a:rPr>
              <a:t>are </a:t>
            </a:r>
            <a:r>
              <a:rPr sz="1200" spc="-35" dirty="0">
                <a:solidFill>
                  <a:srgbClr val="000000"/>
                </a:solidFill>
              </a:rPr>
              <a:t>useful </a:t>
            </a:r>
            <a:r>
              <a:rPr sz="1200" spc="-20" dirty="0">
                <a:solidFill>
                  <a:srgbClr val="000000"/>
                </a:solidFill>
              </a:rPr>
              <a:t>for </a:t>
            </a:r>
            <a:r>
              <a:rPr sz="1200" spc="-25" dirty="0">
                <a:solidFill>
                  <a:srgbClr val="000000"/>
                </a:solidFill>
              </a:rPr>
              <a:t>making </a:t>
            </a:r>
            <a:r>
              <a:rPr sz="1200" spc="-20" dirty="0">
                <a:solidFill>
                  <a:srgbClr val="000000"/>
                </a:solidFill>
              </a:rPr>
              <a:t>predictions for  </a:t>
            </a:r>
            <a:r>
              <a:rPr sz="1200" spc="-25" dirty="0">
                <a:solidFill>
                  <a:srgbClr val="000000"/>
                </a:solidFill>
              </a:rPr>
              <a:t>new observations </a:t>
            </a:r>
            <a:r>
              <a:rPr sz="1200" spc="-5" dirty="0">
                <a:solidFill>
                  <a:srgbClr val="000000"/>
                </a:solidFill>
              </a:rPr>
              <a:t>not </a:t>
            </a:r>
            <a:r>
              <a:rPr sz="1200" spc="-25" dirty="0">
                <a:solidFill>
                  <a:srgbClr val="000000"/>
                </a:solidFill>
              </a:rPr>
              <a:t>include </a:t>
            </a:r>
            <a:r>
              <a:rPr sz="1200" spc="-40" dirty="0">
                <a:solidFill>
                  <a:srgbClr val="000000"/>
                </a:solidFill>
              </a:rPr>
              <a:t>in </a:t>
            </a:r>
            <a:r>
              <a:rPr sz="1200" spc="-20" dirty="0">
                <a:solidFill>
                  <a:srgbClr val="000000"/>
                </a:solidFill>
              </a:rPr>
              <a:t>the </a:t>
            </a:r>
            <a:r>
              <a:rPr sz="1200" spc="-35" dirty="0">
                <a:solidFill>
                  <a:srgbClr val="000000"/>
                </a:solidFill>
              </a:rPr>
              <a:t>original</a:t>
            </a:r>
            <a:r>
              <a:rPr sz="1200" spc="155" dirty="0">
                <a:solidFill>
                  <a:srgbClr val="000000"/>
                </a:solidFill>
              </a:rPr>
              <a:t> </a:t>
            </a:r>
            <a:r>
              <a:rPr sz="1200" spc="-20" dirty="0">
                <a:solidFill>
                  <a:srgbClr val="000000"/>
                </a:solidFill>
              </a:rPr>
              <a:t>dataset.</a:t>
            </a:r>
            <a:endParaRPr sz="1200">
              <a:latin typeface="DejaVu Serif"/>
              <a:cs typeface="DejaVu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" y="907275"/>
            <a:ext cx="4012565" cy="757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model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good, </a:t>
            </a:r>
            <a:r>
              <a:rPr sz="1200" spc="-20" dirty="0">
                <a:latin typeface="Arial"/>
                <a:cs typeface="Arial"/>
              </a:rPr>
              <a:t>the predictions should be </a:t>
            </a:r>
            <a:r>
              <a:rPr sz="1200" spc="-25" dirty="0">
                <a:latin typeface="Arial"/>
                <a:cs typeface="Arial"/>
              </a:rPr>
              <a:t>close </a:t>
            </a:r>
            <a:r>
              <a:rPr sz="1200" spc="5" dirty="0">
                <a:latin typeface="Arial"/>
                <a:cs typeface="Arial"/>
              </a:rPr>
              <a:t>to 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true </a:t>
            </a:r>
            <a:r>
              <a:rPr sz="1200" spc="-45" dirty="0">
                <a:latin typeface="Arial"/>
                <a:cs typeface="Arial"/>
              </a:rPr>
              <a:t>value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response </a:t>
            </a:r>
            <a:r>
              <a:rPr sz="1200" spc="-40" dirty="0">
                <a:latin typeface="Arial"/>
                <a:cs typeface="Arial"/>
              </a:rPr>
              <a:t>variable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25" dirty="0">
                <a:latin typeface="Arial"/>
                <a:cs typeface="Arial"/>
              </a:rPr>
              <a:t>this observation,  </a:t>
            </a:r>
            <a:r>
              <a:rPr sz="1200" spc="-30" dirty="0">
                <a:latin typeface="Arial"/>
                <a:cs typeface="Arial"/>
              </a:rPr>
              <a:t>however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-35" dirty="0">
                <a:latin typeface="Arial"/>
                <a:cs typeface="Arial"/>
              </a:rPr>
              <a:t>may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20" dirty="0">
                <a:latin typeface="Arial"/>
                <a:cs typeface="Arial"/>
              </a:rPr>
              <a:t>be exact, </a:t>
            </a:r>
            <a:r>
              <a:rPr sz="1200" spc="-25" dirty="0">
                <a:latin typeface="Arial"/>
                <a:cs typeface="Arial"/>
              </a:rPr>
              <a:t>i.e. </a:t>
            </a:r>
            <a:r>
              <a:rPr sz="1200" spc="-250" dirty="0">
                <a:latin typeface="Arial"/>
                <a:cs typeface="Arial"/>
              </a:rPr>
              <a:t>ˆ</a:t>
            </a:r>
            <a:r>
              <a:rPr sz="1200" i="1" spc="-250" dirty="0">
                <a:latin typeface="Georgia"/>
                <a:cs typeface="Georgia"/>
              </a:rPr>
              <a:t>y </a:t>
            </a:r>
            <a:r>
              <a:rPr lang="en-US" sz="1200" i="1" spc="-250" dirty="0" smtClean="0">
                <a:latin typeface="Georgia"/>
                <a:cs typeface="Georgia"/>
              </a:rPr>
              <a:t>            </a:t>
            </a:r>
            <a:r>
              <a:rPr sz="1200" spc="-15" dirty="0" smtClean="0">
                <a:latin typeface="Arial"/>
                <a:cs typeface="Arial"/>
              </a:rPr>
              <a:t>might </a:t>
            </a:r>
            <a:r>
              <a:rPr sz="1200" spc="-20" dirty="0">
                <a:latin typeface="Arial"/>
                <a:cs typeface="Arial"/>
              </a:rPr>
              <a:t>be </a:t>
            </a:r>
            <a:r>
              <a:rPr sz="1200" spc="-30" dirty="0">
                <a:latin typeface="Arial"/>
                <a:cs typeface="Arial"/>
              </a:rPr>
              <a:t>different </a:t>
            </a:r>
            <a:r>
              <a:rPr sz="1200" spc="-25" dirty="0">
                <a:latin typeface="Arial"/>
                <a:cs typeface="Arial"/>
              </a:rPr>
              <a:t>than  </a:t>
            </a:r>
            <a:r>
              <a:rPr sz="1200" i="1" spc="-55" dirty="0">
                <a:latin typeface="Georgia"/>
                <a:cs typeface="Georgia"/>
              </a:rPr>
              <a:t>y</a:t>
            </a:r>
            <a:r>
              <a:rPr sz="1200" spc="-5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1282" y="57937"/>
            <a:ext cx="16211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Uncertainty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predictions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600" y="502399"/>
            <a:ext cx="3830320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solidFill>
                  <a:srgbClr val="000000"/>
                </a:solidFill>
              </a:rPr>
              <a:t>Regression </a:t>
            </a:r>
            <a:r>
              <a:rPr sz="1200" spc="-20" dirty="0">
                <a:solidFill>
                  <a:srgbClr val="000000"/>
                </a:solidFill>
              </a:rPr>
              <a:t>models </a:t>
            </a:r>
            <a:r>
              <a:rPr sz="1200" spc="-50" dirty="0">
                <a:solidFill>
                  <a:srgbClr val="000000"/>
                </a:solidFill>
              </a:rPr>
              <a:t>are </a:t>
            </a:r>
            <a:r>
              <a:rPr sz="1200" spc="-35" dirty="0">
                <a:solidFill>
                  <a:srgbClr val="000000"/>
                </a:solidFill>
              </a:rPr>
              <a:t>useful </a:t>
            </a:r>
            <a:r>
              <a:rPr sz="1200" spc="-20" dirty="0">
                <a:solidFill>
                  <a:srgbClr val="000000"/>
                </a:solidFill>
              </a:rPr>
              <a:t>for </a:t>
            </a:r>
            <a:r>
              <a:rPr sz="1200" spc="-25" dirty="0">
                <a:solidFill>
                  <a:srgbClr val="000000"/>
                </a:solidFill>
              </a:rPr>
              <a:t>making </a:t>
            </a:r>
            <a:r>
              <a:rPr sz="1200" spc="-20" dirty="0">
                <a:solidFill>
                  <a:srgbClr val="000000"/>
                </a:solidFill>
              </a:rPr>
              <a:t>predictions for  </a:t>
            </a:r>
            <a:r>
              <a:rPr sz="1200" spc="-25" dirty="0">
                <a:solidFill>
                  <a:srgbClr val="000000"/>
                </a:solidFill>
              </a:rPr>
              <a:t>new observations </a:t>
            </a:r>
            <a:r>
              <a:rPr sz="1200" spc="-5" dirty="0">
                <a:solidFill>
                  <a:srgbClr val="000000"/>
                </a:solidFill>
              </a:rPr>
              <a:t>not </a:t>
            </a:r>
            <a:r>
              <a:rPr sz="1200" spc="-25" dirty="0">
                <a:solidFill>
                  <a:srgbClr val="000000"/>
                </a:solidFill>
              </a:rPr>
              <a:t>include </a:t>
            </a:r>
            <a:r>
              <a:rPr sz="1200" spc="-40" dirty="0">
                <a:solidFill>
                  <a:srgbClr val="000000"/>
                </a:solidFill>
              </a:rPr>
              <a:t>in </a:t>
            </a:r>
            <a:r>
              <a:rPr sz="1200" spc="-20" dirty="0">
                <a:solidFill>
                  <a:srgbClr val="000000"/>
                </a:solidFill>
              </a:rPr>
              <a:t>the </a:t>
            </a:r>
            <a:r>
              <a:rPr sz="1200" spc="-35" dirty="0">
                <a:solidFill>
                  <a:srgbClr val="000000"/>
                </a:solidFill>
              </a:rPr>
              <a:t>original</a:t>
            </a:r>
            <a:r>
              <a:rPr sz="1200" spc="155" dirty="0">
                <a:solidFill>
                  <a:srgbClr val="000000"/>
                </a:solidFill>
              </a:rPr>
              <a:t> </a:t>
            </a:r>
            <a:r>
              <a:rPr sz="1200" spc="-20" dirty="0">
                <a:solidFill>
                  <a:srgbClr val="000000"/>
                </a:solidFill>
              </a:rPr>
              <a:t>dataset.</a:t>
            </a:r>
            <a:endParaRPr sz="1200">
              <a:latin typeface="DejaVu Serif"/>
              <a:cs typeface="DejaVu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" y="907275"/>
            <a:ext cx="4012565" cy="1162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model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good, </a:t>
            </a:r>
            <a:r>
              <a:rPr sz="1200" spc="-20" dirty="0">
                <a:latin typeface="Arial"/>
                <a:cs typeface="Arial"/>
              </a:rPr>
              <a:t>the predictions should be </a:t>
            </a:r>
            <a:r>
              <a:rPr sz="1200" spc="-25" dirty="0">
                <a:latin typeface="Arial"/>
                <a:cs typeface="Arial"/>
              </a:rPr>
              <a:t>close </a:t>
            </a:r>
            <a:r>
              <a:rPr sz="1200" spc="5" dirty="0">
                <a:latin typeface="Arial"/>
                <a:cs typeface="Arial"/>
              </a:rPr>
              <a:t>to 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true </a:t>
            </a:r>
            <a:r>
              <a:rPr sz="1200" spc="-45" dirty="0">
                <a:latin typeface="Arial"/>
                <a:cs typeface="Arial"/>
              </a:rPr>
              <a:t>value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response </a:t>
            </a:r>
            <a:r>
              <a:rPr sz="1200" spc="-40" dirty="0">
                <a:latin typeface="Arial"/>
                <a:cs typeface="Arial"/>
              </a:rPr>
              <a:t>variable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25" dirty="0">
                <a:latin typeface="Arial"/>
                <a:cs typeface="Arial"/>
              </a:rPr>
              <a:t>this observation,  </a:t>
            </a:r>
            <a:r>
              <a:rPr sz="1200" spc="-30" dirty="0">
                <a:latin typeface="Arial"/>
                <a:cs typeface="Arial"/>
              </a:rPr>
              <a:t>however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-35" dirty="0">
                <a:latin typeface="Arial"/>
                <a:cs typeface="Arial"/>
              </a:rPr>
              <a:t>may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20" dirty="0">
                <a:latin typeface="Arial"/>
                <a:cs typeface="Arial"/>
              </a:rPr>
              <a:t>be exact, </a:t>
            </a:r>
            <a:r>
              <a:rPr sz="1200" spc="-25" dirty="0">
                <a:latin typeface="Arial"/>
                <a:cs typeface="Arial"/>
              </a:rPr>
              <a:t>i.e</a:t>
            </a:r>
            <a:r>
              <a:rPr sz="1200" spc="-25" dirty="0" smtClean="0">
                <a:latin typeface="Arial"/>
                <a:cs typeface="Arial"/>
              </a:rPr>
              <a:t>. </a:t>
            </a:r>
            <a:r>
              <a:rPr sz="1200" spc="-250" dirty="0" smtClean="0">
                <a:latin typeface="Arial"/>
                <a:cs typeface="Arial"/>
              </a:rPr>
              <a:t>ˆ</a:t>
            </a:r>
            <a:r>
              <a:rPr sz="1200" i="1" spc="-250" dirty="0" smtClean="0">
                <a:latin typeface="Georgia"/>
                <a:cs typeface="Georgia"/>
              </a:rPr>
              <a:t>y </a:t>
            </a:r>
            <a:r>
              <a:rPr lang="en-US" sz="1200" i="1" spc="-250" dirty="0" smtClean="0">
                <a:latin typeface="Georgia"/>
                <a:cs typeface="Georgia"/>
              </a:rPr>
              <a:t>            </a:t>
            </a:r>
            <a:r>
              <a:rPr sz="1200" spc="-15" dirty="0" smtClean="0">
                <a:latin typeface="Arial"/>
                <a:cs typeface="Arial"/>
              </a:rPr>
              <a:t>might </a:t>
            </a:r>
            <a:r>
              <a:rPr sz="1200" spc="-20" dirty="0">
                <a:latin typeface="Arial"/>
                <a:cs typeface="Arial"/>
              </a:rPr>
              <a:t>be </a:t>
            </a:r>
            <a:r>
              <a:rPr sz="1200" spc="-30" dirty="0">
                <a:latin typeface="Arial"/>
                <a:cs typeface="Arial"/>
              </a:rPr>
              <a:t>different </a:t>
            </a:r>
            <a:r>
              <a:rPr sz="1200" spc="-25" dirty="0">
                <a:latin typeface="Arial"/>
                <a:cs typeface="Arial"/>
              </a:rPr>
              <a:t>than  </a:t>
            </a:r>
            <a:r>
              <a:rPr sz="1200" i="1" spc="-55" dirty="0">
                <a:latin typeface="Georgia"/>
                <a:cs typeface="Georgia"/>
              </a:rPr>
              <a:t>y</a:t>
            </a:r>
            <a:r>
              <a:rPr sz="1200" spc="-5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94310" marR="340995" indent="-182245">
              <a:lnSpc>
                <a:spcPct val="100000"/>
              </a:lnSpc>
              <a:spcBef>
                <a:spcPts val="31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20" dirty="0">
                <a:latin typeface="Arial"/>
                <a:cs typeface="Arial"/>
              </a:rPr>
              <a:t>With </a:t>
            </a:r>
            <a:r>
              <a:rPr sz="1200" spc="-45" dirty="0">
                <a:latin typeface="Arial"/>
                <a:cs typeface="Arial"/>
              </a:rPr>
              <a:t>any </a:t>
            </a:r>
            <a:r>
              <a:rPr sz="1200" spc="-15" dirty="0">
                <a:latin typeface="Arial"/>
                <a:cs typeface="Arial"/>
              </a:rPr>
              <a:t>prediction </a:t>
            </a:r>
            <a:r>
              <a:rPr sz="1200" spc="-20" dirty="0">
                <a:latin typeface="Arial"/>
                <a:cs typeface="Arial"/>
              </a:rPr>
              <a:t>we can </a:t>
            </a:r>
            <a:r>
              <a:rPr sz="1200" spc="-45" dirty="0">
                <a:latin typeface="Arial"/>
                <a:cs typeface="Arial"/>
              </a:rPr>
              <a:t>(and </a:t>
            </a:r>
            <a:r>
              <a:rPr sz="1200" spc="-35" dirty="0">
                <a:latin typeface="Arial"/>
                <a:cs typeface="Arial"/>
              </a:rPr>
              <a:t>should) also </a:t>
            </a:r>
            <a:r>
              <a:rPr sz="1200" spc="-15" dirty="0">
                <a:latin typeface="Arial"/>
                <a:cs typeface="Arial"/>
              </a:rPr>
              <a:t>report </a:t>
            </a:r>
            <a:r>
              <a:rPr sz="1200" spc="-50" dirty="0">
                <a:latin typeface="Arial"/>
                <a:cs typeface="Arial"/>
              </a:rPr>
              <a:t>a  </a:t>
            </a:r>
            <a:r>
              <a:rPr sz="1200" spc="-40" dirty="0">
                <a:latin typeface="Arial"/>
                <a:cs typeface="Arial"/>
              </a:rPr>
              <a:t>measure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5" dirty="0">
                <a:latin typeface="Arial"/>
                <a:cs typeface="Arial"/>
              </a:rPr>
              <a:t>uncertainty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prediction.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589" y="301817"/>
                <a:ext cx="44239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What’s one way we can </a:t>
                </a:r>
                <a:r>
                  <a:rPr lang="en-US" sz="2000" b="1" u="sng" dirty="0" smtClean="0"/>
                  <a:t>quantify the uncertainty</a:t>
                </a:r>
                <a:r>
                  <a:rPr lang="en-US" sz="2000" b="1" dirty="0" smtClean="0"/>
                  <a:t> around our </a:t>
                </a:r>
                <a:r>
                  <a:rPr lang="en-US" sz="2000" b="1" u="sng" dirty="0" smtClean="0">
                    <a:solidFill>
                      <a:srgbClr val="C00000"/>
                    </a:solidFill>
                  </a:rPr>
                  <a:t>predicted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y with a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b="1" dirty="0" smtClean="0"/>
                  <a:t>, </a:t>
                </a:r>
                <a:r>
                  <a:rPr lang="en-US" sz="2000" b="1" i="1" dirty="0" smtClean="0">
                    <a:solidFill>
                      <a:srgbClr val="0070C0"/>
                    </a:solidFill>
                  </a:rPr>
                  <a:t>when we DON’T KNOW the observed y?</a:t>
                </a:r>
                <a:endParaRPr lang="en-US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9" y="301817"/>
                <a:ext cx="4423974" cy="1323439"/>
              </a:xfrm>
              <a:prstGeom prst="rect">
                <a:avLst/>
              </a:prstGeom>
              <a:blipFill>
                <a:blip r:embed="rId2"/>
                <a:stretch>
                  <a:fillRect l="-1517" t="-2765" r="-234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691" t="38977" r="9530" b="3707"/>
          <a:stretch/>
        </p:blipFill>
        <p:spPr>
          <a:xfrm>
            <a:off x="2553108" y="2293440"/>
            <a:ext cx="2056992" cy="11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557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589" y="301817"/>
                <a:ext cx="44239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What’s one way we can </a:t>
                </a:r>
                <a:r>
                  <a:rPr lang="en-US" sz="2000" b="1" u="sng" dirty="0" smtClean="0"/>
                  <a:t>quantify the uncertainty</a:t>
                </a:r>
                <a:r>
                  <a:rPr lang="en-US" sz="2000" b="1" dirty="0" smtClean="0"/>
                  <a:t> around our </a:t>
                </a:r>
                <a:r>
                  <a:rPr lang="en-US" sz="2000" b="1" u="sng" dirty="0" smtClean="0">
                    <a:solidFill>
                      <a:srgbClr val="C00000"/>
                    </a:solidFill>
                  </a:rPr>
                  <a:t>predicted</a:t>
                </a:r>
                <a:r>
                  <a:rPr lang="en-US" sz="2000" b="1" dirty="0" smtClean="0"/>
                  <a:t> y with a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b="1" dirty="0" smtClean="0"/>
                  <a:t>, </a:t>
                </a:r>
                <a:r>
                  <a:rPr lang="en-US" sz="2000" b="1" i="1" dirty="0" smtClean="0">
                    <a:solidFill>
                      <a:srgbClr val="0070C0"/>
                    </a:solidFill>
                  </a:rPr>
                  <a:t>when we DON’T KNOW the observed y?</a:t>
                </a:r>
                <a:endParaRPr lang="en-US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9" y="301817"/>
                <a:ext cx="4423974" cy="1323439"/>
              </a:xfrm>
              <a:prstGeom prst="rect">
                <a:avLst/>
              </a:prstGeom>
              <a:blipFill>
                <a:blip r:embed="rId2"/>
                <a:stretch>
                  <a:fillRect l="-1517" t="-2765" r="-234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691" t="38977" r="9530" b="3707"/>
          <a:stretch/>
        </p:blipFill>
        <p:spPr>
          <a:xfrm>
            <a:off x="2553108" y="2293440"/>
            <a:ext cx="2056992" cy="11356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850" y="2271215"/>
                <a:ext cx="191423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latin typeface="DejaVu Serif"/>
                    <a:cs typeface="DejaVu Serif"/>
                  </a:rPr>
                  <a:t>Make a </a:t>
                </a:r>
                <a:r>
                  <a:rPr lang="en-US" sz="1400" b="1" dirty="0" smtClean="0">
                    <a:solidFill>
                      <a:srgbClr val="0070C0"/>
                    </a:solidFill>
                    <a:latin typeface="DejaVu Serif"/>
                    <a:cs typeface="DejaVu Serif"/>
                  </a:rPr>
                  <a:t>prediction interval for y 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DejaVu Serif"/>
                    <a:cs typeface="DejaVu Serif"/>
                  </a:rPr>
                  <a:t>for the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2271215"/>
                <a:ext cx="1914237" cy="738664"/>
              </a:xfrm>
              <a:prstGeom prst="rect">
                <a:avLst/>
              </a:prstGeom>
              <a:blipFill>
                <a:blip r:embed="rId4"/>
                <a:stretch>
                  <a:fillRect l="-955"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434353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589" y="301817"/>
                <a:ext cx="44239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How do we </a:t>
                </a:r>
                <a:r>
                  <a:rPr lang="en-US" sz="2000" b="1" u="sng" dirty="0" smtClean="0"/>
                  <a:t>calculate</a:t>
                </a:r>
                <a:r>
                  <a:rPr lang="en-US" sz="2000" b="1" dirty="0" smtClean="0"/>
                  <a:t> </a:t>
                </a:r>
                <a:r>
                  <a:rPr lang="en-US" sz="2000" b="1" dirty="0">
                    <a:cs typeface="DejaVu Serif"/>
                  </a:rPr>
                  <a:t>a </a:t>
                </a:r>
                <a:r>
                  <a:rPr lang="en-US" sz="2000" b="1" dirty="0">
                    <a:solidFill>
                      <a:srgbClr val="0070C0"/>
                    </a:solidFill>
                    <a:cs typeface="DejaVu Serif"/>
                  </a:rPr>
                  <a:t>prediction interval for y </a:t>
                </a:r>
                <a:r>
                  <a:rPr lang="en-US" sz="2000" b="1" dirty="0">
                    <a:cs typeface="DejaVu Serif"/>
                  </a:rPr>
                  <a:t>for the </a:t>
                </a:r>
                <a:r>
                  <a:rPr lang="en-US" sz="2000" b="1" dirty="0" smtClean="0">
                    <a:solidFill>
                      <a:schemeClr val="tx1"/>
                    </a:solidFill>
                    <a:cs typeface="DejaVu Serif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b="1" i="1" dirty="0" smtClean="0">
                    <a:solidFill>
                      <a:schemeClr val="tx1"/>
                    </a:solidFill>
                  </a:rPr>
                  <a:t>?</a:t>
                </a:r>
                <a:endParaRPr lang="en-US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9" y="301817"/>
                <a:ext cx="4423974" cy="707886"/>
              </a:xfrm>
              <a:prstGeom prst="rect">
                <a:avLst/>
              </a:prstGeom>
              <a:blipFill>
                <a:blip r:embed="rId2"/>
                <a:stretch>
                  <a:fillRect l="-1517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273175"/>
            <a:ext cx="3810000" cy="2047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400000">
            <a:off x="3105150" y="1348317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105150" y="180763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22043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4145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Prediction </a:t>
            </a:r>
            <a:r>
              <a:rPr spc="15" dirty="0"/>
              <a:t>intervals </a:t>
            </a:r>
            <a:r>
              <a:rPr spc="25" dirty="0"/>
              <a:t>for </a:t>
            </a:r>
            <a:r>
              <a:rPr spc="30" dirty="0"/>
              <a:t>speciﬁc predicted</a:t>
            </a:r>
            <a:r>
              <a:rPr spc="-40" dirty="0"/>
              <a:t> </a:t>
            </a:r>
            <a:r>
              <a:rPr spc="10" dirty="0"/>
              <a:t>values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25894"/>
            <a:ext cx="267017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prediction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interval 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for </a:t>
            </a:r>
            <a:r>
              <a:rPr sz="1200" b="1" i="1" spc="-105" dirty="0" smtClean="0">
                <a:solidFill>
                  <a:schemeClr val="tx2"/>
                </a:solidFill>
                <a:latin typeface="Georgia"/>
                <a:cs typeface="Georgia"/>
              </a:rPr>
              <a:t>y</a:t>
            </a:r>
            <a:r>
              <a:rPr lang="en-US" sz="1200" b="1" i="1" spc="-105" dirty="0" smtClean="0">
                <a:solidFill>
                  <a:schemeClr val="tx2"/>
                </a:solidFill>
                <a:latin typeface="Georgia"/>
                <a:cs typeface="Georgia"/>
              </a:rPr>
              <a:t>  </a:t>
            </a:r>
            <a:r>
              <a:rPr sz="1200" b="1" i="1" spc="-105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1200" b="1" spc="-20" dirty="0">
                <a:latin typeface="Arial"/>
                <a:cs typeface="Arial"/>
              </a:rPr>
              <a:t>for </a:t>
            </a:r>
            <a:r>
              <a:rPr sz="1200" b="1" spc="-50" dirty="0">
                <a:latin typeface="Arial"/>
                <a:cs typeface="Arial"/>
              </a:rPr>
              <a:t>a </a:t>
            </a:r>
            <a:r>
              <a:rPr sz="1200" b="1" spc="-40" dirty="0">
                <a:latin typeface="Arial"/>
                <a:cs typeface="Arial"/>
              </a:rPr>
              <a:t>given </a:t>
            </a:r>
            <a:r>
              <a:rPr sz="1200" b="1" i="1" spc="-75" dirty="0">
                <a:latin typeface="Georgia"/>
                <a:cs typeface="Georgia"/>
              </a:rPr>
              <a:t>x</a:t>
            </a:r>
            <a:r>
              <a:rPr sz="1200" b="1" spc="-112" baseline="31250" dirty="0">
                <a:latin typeface="DejaVu Sans"/>
                <a:cs typeface="DejaVu Sans"/>
              </a:rPr>
              <a:t>⋆</a:t>
            </a:r>
            <a:r>
              <a:rPr sz="1200" b="1" spc="135" baseline="31250" dirty="0">
                <a:latin typeface="DejaVu Sans"/>
                <a:cs typeface="DejaVu Sans"/>
              </a:rPr>
              <a:t> </a:t>
            </a:r>
            <a:r>
              <a:rPr sz="1200" spc="-40" dirty="0">
                <a:latin typeface="Arial"/>
                <a:cs typeface="Arial"/>
              </a:rPr>
              <a:t>is</a:t>
            </a:r>
            <a:endParaRPr sz="12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247650" y="1273175"/>
                <a:ext cx="3954779" cy="28918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84150" marR="5080" indent="-171450">
                  <a:lnSpc>
                    <a:spcPct val="100000"/>
                  </a:lnSpc>
                  <a:spcBef>
                    <a:spcPts val="9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900" i="1" u="sng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00" b="0" i="1" u="sng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900" b="0" i="1" u="sng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900" u="sng" spc="-112" baseline="31250" dirty="0">
                    <a:solidFill>
                      <a:srgbClr val="00B0F0"/>
                    </a:solidFill>
                    <a:latin typeface="DejaVu Sans"/>
                    <a:cs typeface="DejaVu Sans"/>
                  </a:rPr>
                  <a:t> </a:t>
                </a:r>
                <a:r>
                  <a:rPr lang="en-US" sz="900" u="sng" spc="-40" dirty="0">
                    <a:solidFill>
                      <a:srgbClr val="00B0F0"/>
                    </a:solidFill>
                    <a:latin typeface="Arial"/>
                    <a:cs typeface="Arial"/>
                  </a:rPr>
                  <a:t>is </a:t>
                </a:r>
                <a:r>
                  <a:rPr lang="en-US" sz="900" u="sng" spc="-50" dirty="0">
                    <a:solidFill>
                      <a:srgbClr val="00B0F0"/>
                    </a:solidFill>
                    <a:latin typeface="Arial"/>
                    <a:cs typeface="Arial"/>
                  </a:rPr>
                  <a:t>a  </a:t>
                </a:r>
                <a:r>
                  <a:rPr lang="en-US" sz="900" u="sng" spc="-25" dirty="0">
                    <a:solidFill>
                      <a:srgbClr val="00B0F0"/>
                    </a:solidFill>
                    <a:latin typeface="Arial"/>
                    <a:cs typeface="Arial"/>
                  </a:rPr>
                  <a:t>new</a:t>
                </a:r>
                <a:r>
                  <a:rPr lang="en-US" sz="900" u="sng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en-US" sz="900" u="sng" spc="-2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observation </a:t>
                </a:r>
                <a:r>
                  <a:rPr lang="en-US" sz="900" spc="-2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that you plug into the regression equation </a:t>
                </a:r>
                <a:r>
                  <a:rPr lang="en-US" sz="900" i="1" spc="-2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(don’t usually know the corresponding observed y)</a:t>
                </a: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273175"/>
                <a:ext cx="3954779" cy="289182"/>
              </a:xfrm>
              <a:prstGeom prst="rect">
                <a:avLst/>
              </a:prstGeom>
              <a:blipFill>
                <a:blip r:embed="rId2"/>
                <a:stretch>
                  <a:fillRect l="-1389" t="-10638" r="-2315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144" y="644149"/>
            <a:ext cx="2119311" cy="534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0" y="2133820"/>
            <a:ext cx="2264931" cy="1228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76650" y="3152973"/>
                <a:ext cx="4006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3152973"/>
                <a:ext cx="40068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4145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Prediction </a:t>
            </a:r>
            <a:r>
              <a:rPr spc="15" dirty="0"/>
              <a:t>intervals </a:t>
            </a:r>
            <a:r>
              <a:rPr spc="25" dirty="0"/>
              <a:t>for </a:t>
            </a:r>
            <a:r>
              <a:rPr spc="30" dirty="0"/>
              <a:t>speciﬁc predicted</a:t>
            </a:r>
            <a:r>
              <a:rPr spc="-40" dirty="0"/>
              <a:t> </a:t>
            </a:r>
            <a:r>
              <a:rPr spc="10" dirty="0"/>
              <a:t>values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25894"/>
            <a:ext cx="267017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prediction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interval 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for </a:t>
            </a:r>
            <a:r>
              <a:rPr sz="1200" b="1" i="1" spc="-105" dirty="0" smtClean="0">
                <a:solidFill>
                  <a:schemeClr val="tx2"/>
                </a:solidFill>
                <a:latin typeface="Georgia"/>
                <a:cs typeface="Georgia"/>
              </a:rPr>
              <a:t>y</a:t>
            </a:r>
            <a:r>
              <a:rPr lang="en-US" sz="1200" b="1" i="1" spc="-105" dirty="0" smtClean="0">
                <a:solidFill>
                  <a:schemeClr val="tx2"/>
                </a:solidFill>
                <a:latin typeface="Georgia"/>
                <a:cs typeface="Georgia"/>
              </a:rPr>
              <a:t>  </a:t>
            </a:r>
            <a:r>
              <a:rPr sz="1200" b="1" i="1" spc="-105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1200" b="1" spc="-20" dirty="0">
                <a:latin typeface="Arial"/>
                <a:cs typeface="Arial"/>
              </a:rPr>
              <a:t>for </a:t>
            </a:r>
            <a:r>
              <a:rPr sz="1200" b="1" spc="-50" dirty="0">
                <a:latin typeface="Arial"/>
                <a:cs typeface="Arial"/>
              </a:rPr>
              <a:t>a </a:t>
            </a:r>
            <a:r>
              <a:rPr sz="1200" b="1" spc="-40" dirty="0">
                <a:latin typeface="Arial"/>
                <a:cs typeface="Arial"/>
              </a:rPr>
              <a:t>given </a:t>
            </a:r>
            <a:r>
              <a:rPr sz="1200" b="1" i="1" spc="-75" dirty="0">
                <a:latin typeface="Georgia"/>
                <a:cs typeface="Georgia"/>
              </a:rPr>
              <a:t>x</a:t>
            </a:r>
            <a:r>
              <a:rPr sz="1200" b="1" spc="-112" baseline="31250" dirty="0">
                <a:latin typeface="DejaVu Sans"/>
                <a:cs typeface="DejaVu Sans"/>
              </a:rPr>
              <a:t>⋆</a:t>
            </a:r>
            <a:r>
              <a:rPr sz="1200" b="1" spc="135" baseline="31250" dirty="0">
                <a:latin typeface="DejaVu Sans"/>
                <a:cs typeface="DejaVu Sans"/>
              </a:rPr>
              <a:t> </a:t>
            </a:r>
            <a:r>
              <a:rPr sz="1200" spc="-40" dirty="0">
                <a:latin typeface="Arial"/>
                <a:cs typeface="Arial"/>
              </a:rPr>
              <a:t>is</a:t>
            </a:r>
            <a:endParaRPr sz="12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247650" y="1273175"/>
                <a:ext cx="3954779" cy="44050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84150" marR="5080" indent="-171450">
                  <a:lnSpc>
                    <a:spcPct val="100000"/>
                  </a:lnSpc>
                  <a:spcBef>
                    <a:spcPts val="9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900" i="1" u="sng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00" b="0" i="1" u="sng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900" b="0" i="1" u="sng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900" u="sng" spc="-112" baseline="31250" dirty="0">
                    <a:solidFill>
                      <a:srgbClr val="00B0F0"/>
                    </a:solidFill>
                    <a:latin typeface="DejaVu Sans"/>
                    <a:cs typeface="DejaVu Sans"/>
                  </a:rPr>
                  <a:t> </a:t>
                </a:r>
                <a:r>
                  <a:rPr lang="en-US" sz="900" u="sng" spc="-40" dirty="0">
                    <a:solidFill>
                      <a:srgbClr val="00B0F0"/>
                    </a:solidFill>
                    <a:latin typeface="Arial"/>
                    <a:cs typeface="Arial"/>
                  </a:rPr>
                  <a:t>is </a:t>
                </a:r>
                <a:r>
                  <a:rPr lang="en-US" sz="900" u="sng" spc="-50" dirty="0">
                    <a:solidFill>
                      <a:srgbClr val="00B0F0"/>
                    </a:solidFill>
                    <a:latin typeface="Arial"/>
                    <a:cs typeface="Arial"/>
                  </a:rPr>
                  <a:t>a  </a:t>
                </a:r>
                <a:r>
                  <a:rPr lang="en-US" sz="900" u="sng" spc="-25" dirty="0">
                    <a:solidFill>
                      <a:srgbClr val="00B0F0"/>
                    </a:solidFill>
                    <a:latin typeface="Arial"/>
                    <a:cs typeface="Arial"/>
                  </a:rPr>
                  <a:t>new</a:t>
                </a:r>
                <a:r>
                  <a:rPr lang="en-US" sz="900" u="sng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en-US" sz="900" u="sng" spc="-2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observation </a:t>
                </a:r>
                <a:r>
                  <a:rPr lang="en-US" sz="900" spc="-2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that you plug into the regression equation </a:t>
                </a:r>
                <a:r>
                  <a:rPr lang="en-US" sz="900" i="1" spc="-2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(don’t usually know the corresponding observed y)</a:t>
                </a:r>
              </a:p>
              <a:p>
                <a:pPr marL="184150" marR="5080" indent="-171450">
                  <a:lnSpc>
                    <a:spcPct val="100000"/>
                  </a:lnSpc>
                  <a:spcBef>
                    <a:spcPts val="9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900" i="1" u="sng" spc="-4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900" b="0" i="1" u="sng" spc="-4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900" u="sng" spc="-4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is the predicted response </a:t>
                </a:r>
                <a:r>
                  <a:rPr lang="en-US" sz="900" spc="-4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you get by plugging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9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900" spc="-4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into the regression equation</a:t>
                </a: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273175"/>
                <a:ext cx="3954779" cy="440505"/>
              </a:xfrm>
              <a:prstGeom prst="rect">
                <a:avLst/>
              </a:prstGeom>
              <a:blipFill>
                <a:blip r:embed="rId2"/>
                <a:stretch>
                  <a:fillRect l="-1389" t="-6944" r="-2315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144" y="644149"/>
            <a:ext cx="2119311" cy="534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0" y="2133820"/>
            <a:ext cx="2264931" cy="1228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76650" y="3152973"/>
                <a:ext cx="4006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3152973"/>
                <a:ext cx="40068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36688" y="2263775"/>
                <a:ext cx="30399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ar-AE" sz="1200" i="1" spc="-4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accPr>
                        <m:e>
                          <m:r>
                            <a:rPr lang="ar-AE" sz="1200" i="1" spc="-4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88" y="2263775"/>
                <a:ext cx="303994" cy="276999"/>
              </a:xfrm>
              <a:prstGeom prst="rect">
                <a:avLst/>
              </a:prstGeom>
              <a:blipFill>
                <a:blip r:embed="rId6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007755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4145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Prediction </a:t>
            </a:r>
            <a:r>
              <a:rPr spc="15" dirty="0"/>
              <a:t>intervals </a:t>
            </a:r>
            <a:r>
              <a:rPr spc="25" dirty="0"/>
              <a:t>for </a:t>
            </a:r>
            <a:r>
              <a:rPr spc="30" dirty="0"/>
              <a:t>speciﬁc predicted</a:t>
            </a:r>
            <a:r>
              <a:rPr spc="-40" dirty="0"/>
              <a:t> </a:t>
            </a:r>
            <a:r>
              <a:rPr spc="10" dirty="0"/>
              <a:t>values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25894"/>
            <a:ext cx="267017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prediction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interval 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for </a:t>
            </a:r>
            <a:r>
              <a:rPr sz="1200" b="1" i="1" spc="-105" dirty="0" smtClean="0">
                <a:solidFill>
                  <a:schemeClr val="tx2"/>
                </a:solidFill>
                <a:latin typeface="Georgia"/>
                <a:cs typeface="Georgia"/>
              </a:rPr>
              <a:t>y</a:t>
            </a:r>
            <a:r>
              <a:rPr lang="en-US" sz="1200" b="1" i="1" spc="-105" dirty="0" smtClean="0">
                <a:solidFill>
                  <a:schemeClr val="tx2"/>
                </a:solidFill>
                <a:latin typeface="Georgia"/>
                <a:cs typeface="Georgia"/>
              </a:rPr>
              <a:t>  </a:t>
            </a:r>
            <a:r>
              <a:rPr sz="1200" b="1" i="1" spc="-105" dirty="0" smtClean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sz="1200" b="1" spc="-20" dirty="0">
                <a:latin typeface="Arial"/>
                <a:cs typeface="Arial"/>
              </a:rPr>
              <a:t>for </a:t>
            </a:r>
            <a:r>
              <a:rPr sz="1200" b="1" spc="-50" dirty="0">
                <a:latin typeface="Arial"/>
                <a:cs typeface="Arial"/>
              </a:rPr>
              <a:t>a </a:t>
            </a:r>
            <a:r>
              <a:rPr sz="1200" b="1" spc="-40" dirty="0">
                <a:latin typeface="Arial"/>
                <a:cs typeface="Arial"/>
              </a:rPr>
              <a:t>given </a:t>
            </a:r>
            <a:r>
              <a:rPr sz="1200" b="1" i="1" spc="-75" dirty="0">
                <a:latin typeface="Georgia"/>
                <a:cs typeface="Georgia"/>
              </a:rPr>
              <a:t>x</a:t>
            </a:r>
            <a:r>
              <a:rPr sz="1200" b="1" spc="-112" baseline="31250" dirty="0">
                <a:latin typeface="DejaVu Sans"/>
                <a:cs typeface="DejaVu Sans"/>
              </a:rPr>
              <a:t>⋆</a:t>
            </a:r>
            <a:r>
              <a:rPr sz="1200" b="1" spc="135" baseline="31250" dirty="0">
                <a:latin typeface="DejaVu Sans"/>
                <a:cs typeface="DejaVu Sans"/>
              </a:rPr>
              <a:t> </a:t>
            </a:r>
            <a:r>
              <a:rPr sz="1200" spc="-40" dirty="0">
                <a:latin typeface="Arial"/>
                <a:cs typeface="Arial"/>
              </a:rPr>
              <a:t>is</a:t>
            </a:r>
            <a:endParaRPr sz="12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247650" y="1273175"/>
                <a:ext cx="3954779" cy="88165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84150" marR="5080" indent="-171450">
                  <a:lnSpc>
                    <a:spcPct val="100000"/>
                  </a:lnSpc>
                  <a:spcBef>
                    <a:spcPts val="9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900" i="1" u="sng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00" b="0" i="1" u="sng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900" b="0" i="1" u="sng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900" u="sng" spc="-112" baseline="31250" dirty="0">
                    <a:solidFill>
                      <a:srgbClr val="00B0F0"/>
                    </a:solidFill>
                    <a:latin typeface="DejaVu Sans"/>
                    <a:cs typeface="DejaVu Sans"/>
                  </a:rPr>
                  <a:t> </a:t>
                </a:r>
                <a:r>
                  <a:rPr lang="en-US" sz="900" u="sng" spc="-40" dirty="0">
                    <a:solidFill>
                      <a:srgbClr val="00B0F0"/>
                    </a:solidFill>
                    <a:latin typeface="Arial"/>
                    <a:cs typeface="Arial"/>
                  </a:rPr>
                  <a:t>is </a:t>
                </a:r>
                <a:r>
                  <a:rPr lang="en-US" sz="900" u="sng" spc="-50" dirty="0">
                    <a:solidFill>
                      <a:srgbClr val="00B0F0"/>
                    </a:solidFill>
                    <a:latin typeface="Arial"/>
                    <a:cs typeface="Arial"/>
                  </a:rPr>
                  <a:t>a  </a:t>
                </a:r>
                <a:r>
                  <a:rPr lang="en-US" sz="900" u="sng" spc="-25" dirty="0">
                    <a:solidFill>
                      <a:srgbClr val="00B0F0"/>
                    </a:solidFill>
                    <a:latin typeface="Arial"/>
                    <a:cs typeface="Arial"/>
                  </a:rPr>
                  <a:t>new</a:t>
                </a:r>
                <a:r>
                  <a:rPr lang="en-US" sz="900" u="sng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 </a:t>
                </a:r>
                <a:r>
                  <a:rPr lang="en-US" sz="900" u="sng" spc="-2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observation </a:t>
                </a:r>
                <a:r>
                  <a:rPr lang="en-US" sz="900" spc="-2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that you plug into the regression equation </a:t>
                </a:r>
                <a:r>
                  <a:rPr lang="en-US" sz="900" i="1" spc="-25" dirty="0" smtClean="0">
                    <a:solidFill>
                      <a:srgbClr val="00B0F0"/>
                    </a:solidFill>
                    <a:latin typeface="Arial"/>
                    <a:cs typeface="Arial"/>
                  </a:rPr>
                  <a:t>(don’t usually know the corresponding observed y)</a:t>
                </a:r>
              </a:p>
              <a:p>
                <a:pPr marL="184150" marR="5080" indent="-171450">
                  <a:lnSpc>
                    <a:spcPct val="100000"/>
                  </a:lnSpc>
                  <a:spcBef>
                    <a:spcPts val="9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900" i="1" u="sng" spc="-4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900" b="0" i="1" u="sng" spc="-4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900" u="sng" spc="-4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is the predicted response </a:t>
                </a:r>
                <a:r>
                  <a:rPr lang="en-US" sz="900" spc="-4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you get by plugging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9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900" spc="-4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into the regression equation</a:t>
                </a:r>
              </a:p>
              <a:p>
                <a:pPr marL="184150" marR="5080" indent="-171450">
                  <a:spcBef>
                    <a:spcPts val="95"/>
                  </a:spcBef>
                  <a:buFont typeface="Arial" panose="020B0604020202020204" pitchFamily="34" charset="0"/>
                  <a:buChar char="•"/>
                </a:pPr>
                <a:r>
                  <a:rPr lang="en-US" sz="900" i="1" u="sng" spc="-40" dirty="0" smtClean="0">
                    <a:solidFill>
                      <a:schemeClr val="accent3">
                        <a:lumMod val="75000"/>
                      </a:schemeClr>
                    </a:solidFill>
                    <a:latin typeface="Georgia"/>
                    <a:cs typeface="Georgia"/>
                  </a:rPr>
                  <a:t>s </a:t>
                </a:r>
                <a:r>
                  <a:rPr lang="en-US" sz="900" u="sng" spc="-40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is </a:t>
                </a:r>
                <a:r>
                  <a:rPr lang="en-US" sz="900" u="sng" spc="-20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the standard </a:t>
                </a:r>
                <a:r>
                  <a:rPr lang="en-US" sz="900" u="sng" spc="-30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deviation </a:t>
                </a:r>
                <a:r>
                  <a:rPr lang="en-US" sz="900" u="sng" spc="-15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of </a:t>
                </a:r>
                <a:r>
                  <a:rPr lang="en-US" sz="900" u="sng" spc="-20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the </a:t>
                </a:r>
                <a:r>
                  <a:rPr lang="en-US" sz="900" u="sng" spc="-35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residuals</a:t>
                </a:r>
              </a:p>
              <a:p>
                <a:pPr marL="184150" marR="5080" indent="-171450">
                  <a:spcBef>
                    <a:spcPts val="95"/>
                  </a:spcBef>
                  <a:buFont typeface="Arial" panose="020B0604020202020204" pitchFamily="34" charset="0"/>
                  <a:buChar char="•"/>
                </a:pPr>
                <a:r>
                  <a:rPr lang="en-US" sz="900" u="sng" spc="-35" dirty="0" smtClean="0">
                    <a:solidFill>
                      <a:srgbClr val="0070C0"/>
                    </a:solidFill>
                    <a:latin typeface="Arial"/>
                    <a:cs typeface="Arial"/>
                  </a:rPr>
                  <a:t>n is the number of observations</a:t>
                </a:r>
                <a:r>
                  <a:rPr lang="en-US" sz="900" spc="-35" dirty="0" smtClean="0">
                    <a:solidFill>
                      <a:srgbClr val="0070C0"/>
                    </a:solidFill>
                    <a:latin typeface="Arial"/>
                    <a:cs typeface="Arial"/>
                  </a:rPr>
                  <a:t> that were used to calculate the regression coefficients (</a:t>
                </a:r>
                <a:r>
                  <a:rPr lang="en-US" sz="900" spc="-35" dirty="0" err="1" smtClean="0">
                    <a:solidFill>
                      <a:srgbClr val="0070C0"/>
                    </a:solidFill>
                    <a:latin typeface="Arial"/>
                    <a:cs typeface="Arial"/>
                  </a:rPr>
                  <a:t>ie</a:t>
                </a:r>
                <a:r>
                  <a:rPr lang="en-US" sz="900" spc="-35" dirty="0" smtClean="0">
                    <a:solidFill>
                      <a:srgbClr val="0070C0"/>
                    </a:solidFill>
                    <a:latin typeface="Arial"/>
                    <a:cs typeface="Arial"/>
                  </a:rPr>
                  <a:t>: trained the model)</a:t>
                </a:r>
                <a:endParaRPr lang="en-US" sz="900" spc="-35" dirty="0">
                  <a:solidFill>
                    <a:srgbClr val="0070C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273175"/>
                <a:ext cx="3954779" cy="881652"/>
              </a:xfrm>
              <a:prstGeom prst="rect">
                <a:avLst/>
              </a:prstGeom>
              <a:blipFill>
                <a:blip r:embed="rId2"/>
                <a:stretch>
                  <a:fillRect l="-1389" t="-3472" r="-2315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144" y="644149"/>
            <a:ext cx="2119311" cy="534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0" y="2133820"/>
            <a:ext cx="2264931" cy="1228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76650" y="3152973"/>
                <a:ext cx="4006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3152973"/>
                <a:ext cx="40068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36688" y="2263775"/>
                <a:ext cx="30399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ar-AE" sz="1200" i="1" spc="-4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accPr>
                        <m:e>
                          <m:r>
                            <a:rPr lang="ar-AE" sz="1200" i="1" spc="-4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88" y="2263775"/>
                <a:ext cx="303994" cy="276999"/>
              </a:xfrm>
              <a:prstGeom prst="rect">
                <a:avLst/>
              </a:prstGeom>
              <a:blipFill>
                <a:blip r:embed="rId6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263132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589" y="301817"/>
                <a:ext cx="4423974" cy="1966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How does the</a:t>
                </a:r>
                <a:r>
                  <a:rPr lang="en-US" sz="2000" b="1" dirty="0" smtClean="0">
                    <a:cs typeface="DejaVu Serif"/>
                  </a:rPr>
                  <a:t> </a:t>
                </a:r>
                <a:r>
                  <a:rPr lang="en-US" sz="2000" b="1" dirty="0">
                    <a:solidFill>
                      <a:srgbClr val="0070C0"/>
                    </a:solidFill>
                    <a:cs typeface="DejaVu Serif"/>
                  </a:rPr>
                  <a:t>prediction interval for y </a:t>
                </a:r>
                <a:r>
                  <a:rPr lang="en-US" sz="2000" b="1" dirty="0">
                    <a:cs typeface="DejaVu Serif"/>
                  </a:rPr>
                  <a:t>for the </a:t>
                </a:r>
                <a:r>
                  <a:rPr lang="en-US" sz="2000" b="1" dirty="0" smtClean="0">
                    <a:solidFill>
                      <a:schemeClr val="tx1"/>
                    </a:solidFill>
                    <a:cs typeface="DejaVu Serif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/>
                  <a:t>change when: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spc="-40" dirty="0">
                    <a:latin typeface="Georgia"/>
                    <a:cs typeface="Georgia"/>
                  </a:rPr>
                  <a:t>x</a:t>
                </a:r>
                <a:r>
                  <a:rPr lang="en-US" sz="2400" spc="-60" baseline="27777" dirty="0" smtClean="0">
                    <a:latin typeface="DejaVu Sans"/>
                    <a:cs typeface="DejaVu Sans"/>
                  </a:rPr>
                  <a:t>⋆ </a:t>
                </a:r>
                <a:r>
                  <a:rPr lang="en-US" sz="2000" b="1" dirty="0" smtClean="0"/>
                  <a:t>moves farther away from the center (</a:t>
                </a:r>
                <a:r>
                  <a:rPr lang="en-US" sz="2000" b="1" dirty="0" err="1" smtClean="0"/>
                  <a:t>ie</a:t>
                </a:r>
                <a:r>
                  <a:rPr lang="en-US" sz="2000" b="1" dirty="0" smtClean="0"/>
                  <a:t>.(</a:t>
                </a:r>
                <a:r>
                  <a:rPr lang="en-US" sz="2000" i="1" spc="-40" dirty="0" smtClean="0">
                    <a:latin typeface="Georgia"/>
                    <a:cs typeface="Georgia"/>
                  </a:rPr>
                  <a:t>x</a:t>
                </a:r>
                <a:r>
                  <a:rPr lang="en-US" sz="2400" spc="-60" baseline="27777" dirty="0" smtClean="0">
                    <a:latin typeface="DejaVu Sans"/>
                    <a:cs typeface="DejaVu Sans"/>
                  </a:rPr>
                  <a:t>⋆</a:t>
                </a:r>
                <a:r>
                  <a:rPr lang="en-US" sz="2000" b="1" dirty="0" smtClean="0"/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000" b="1" dirty="0" smtClean="0"/>
                  <a:t>) increases)?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s (variability of residuals) increases?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9" y="301817"/>
                <a:ext cx="4423974" cy="1966244"/>
              </a:xfrm>
              <a:prstGeom prst="rect">
                <a:avLst/>
              </a:prstGeom>
              <a:blipFill>
                <a:blip r:embed="rId2"/>
                <a:stretch>
                  <a:fillRect l="-1517" t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2187575"/>
            <a:ext cx="2697948" cy="6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351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4145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Prediction </a:t>
            </a:r>
            <a:r>
              <a:rPr spc="15" dirty="0"/>
              <a:t>intervals </a:t>
            </a:r>
            <a:r>
              <a:rPr spc="25" dirty="0"/>
              <a:t>for </a:t>
            </a:r>
            <a:r>
              <a:rPr spc="30" dirty="0"/>
              <a:t>speciﬁc predicted</a:t>
            </a:r>
            <a:r>
              <a:rPr spc="-40" dirty="0"/>
              <a:t> </a:t>
            </a:r>
            <a:r>
              <a:rPr spc="10" dirty="0"/>
              <a:t>values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25894"/>
            <a:ext cx="267017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prediction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interval 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for </a:t>
            </a:r>
            <a:r>
              <a:rPr sz="1200" b="1" i="1" spc="-105" dirty="0" smtClean="0">
                <a:solidFill>
                  <a:schemeClr val="tx2"/>
                </a:solidFill>
                <a:latin typeface="Georgia"/>
                <a:cs typeface="Georgia"/>
              </a:rPr>
              <a:t>y</a:t>
            </a:r>
            <a:r>
              <a:rPr lang="en-US" sz="1200" b="1" i="1" spc="-105" dirty="0" smtClean="0">
                <a:latin typeface="Georgia"/>
                <a:cs typeface="Georgia"/>
              </a:rPr>
              <a:t>  </a:t>
            </a:r>
            <a:r>
              <a:rPr sz="1200" b="1" i="1" spc="-105" dirty="0" smtClean="0">
                <a:latin typeface="Georgia"/>
                <a:cs typeface="Georgia"/>
              </a:rPr>
              <a:t> </a:t>
            </a:r>
            <a:r>
              <a:rPr sz="1200" b="1" spc="-20" dirty="0">
                <a:latin typeface="Arial"/>
                <a:cs typeface="Arial"/>
              </a:rPr>
              <a:t>for </a:t>
            </a:r>
            <a:r>
              <a:rPr sz="1200" b="1" spc="-50" dirty="0">
                <a:latin typeface="Arial"/>
                <a:cs typeface="Arial"/>
              </a:rPr>
              <a:t>a </a:t>
            </a:r>
            <a:r>
              <a:rPr sz="1200" b="1" spc="-40" dirty="0">
                <a:latin typeface="Arial"/>
                <a:cs typeface="Arial"/>
              </a:rPr>
              <a:t>given </a:t>
            </a:r>
            <a:r>
              <a:rPr sz="1200" b="1" i="1" spc="-75" dirty="0">
                <a:latin typeface="Georgia"/>
                <a:cs typeface="Georgia"/>
              </a:rPr>
              <a:t>x</a:t>
            </a:r>
            <a:r>
              <a:rPr sz="1200" b="1" spc="-112" baseline="31250" dirty="0">
                <a:latin typeface="DejaVu Sans"/>
                <a:cs typeface="DejaVu Sans"/>
              </a:rPr>
              <a:t>⋆</a:t>
            </a:r>
            <a:r>
              <a:rPr sz="1200" b="1" spc="135" baseline="31250" dirty="0">
                <a:latin typeface="DejaVu Sans"/>
                <a:cs typeface="DejaVu Sans"/>
              </a:rPr>
              <a:t> </a:t>
            </a:r>
            <a:r>
              <a:rPr sz="1200" spc="-40" dirty="0">
                <a:latin typeface="Arial"/>
                <a:cs typeface="Arial"/>
              </a:rPr>
              <a:t>is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411" y="1425575"/>
            <a:ext cx="405828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635">
              <a:lnSpc>
                <a:spcPts val="1180"/>
              </a:lnSpc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25" dirty="0" smtClean="0">
                <a:latin typeface="Arial"/>
                <a:cs typeface="Arial"/>
              </a:rPr>
              <a:t>Relationship: </a:t>
            </a:r>
            <a:r>
              <a:rPr sz="1200" spc="-50" dirty="0" smtClean="0">
                <a:latin typeface="Arial"/>
                <a:cs typeface="Arial"/>
              </a:rPr>
              <a:t>The </a:t>
            </a:r>
            <a:r>
              <a:rPr sz="1200" spc="-5" dirty="0" smtClean="0">
                <a:latin typeface="Arial"/>
                <a:cs typeface="Arial"/>
              </a:rPr>
              <a:t>width </a:t>
            </a:r>
            <a:r>
              <a:rPr sz="1200" spc="-15" dirty="0" smtClean="0">
                <a:latin typeface="Arial"/>
                <a:cs typeface="Arial"/>
              </a:rPr>
              <a:t>of </a:t>
            </a:r>
            <a:r>
              <a:rPr sz="1200" spc="-20" dirty="0" smtClean="0">
                <a:latin typeface="Arial"/>
                <a:cs typeface="Arial"/>
              </a:rPr>
              <a:t>the </a:t>
            </a:r>
            <a:r>
              <a:rPr sz="1200" spc="-15" dirty="0" smtClean="0">
                <a:latin typeface="Arial"/>
                <a:cs typeface="Arial"/>
              </a:rPr>
              <a:t>prediction </a:t>
            </a:r>
            <a:r>
              <a:rPr sz="1200" spc="-35" dirty="0" smtClean="0">
                <a:latin typeface="Arial"/>
                <a:cs typeface="Arial"/>
              </a:rPr>
              <a:t>interval </a:t>
            </a:r>
            <a:r>
              <a:rPr sz="1200" spc="-20" dirty="0" smtClean="0">
                <a:latin typeface="Arial"/>
                <a:cs typeface="Arial"/>
              </a:rPr>
              <a:t>for </a:t>
            </a:r>
            <a:r>
              <a:rPr sz="1200" spc="-250" dirty="0" smtClean="0">
                <a:latin typeface="Arial"/>
                <a:cs typeface="Arial"/>
              </a:rPr>
              <a:t>ˆ</a:t>
            </a:r>
            <a:r>
              <a:rPr sz="1200" i="1" spc="-250" dirty="0" smtClean="0">
                <a:latin typeface="Georgia"/>
                <a:cs typeface="Georgia"/>
              </a:rPr>
              <a:t>y </a:t>
            </a:r>
            <a:r>
              <a:rPr lang="en-US" sz="1200" i="1" spc="-250" dirty="0" smtClean="0">
                <a:latin typeface="Georgia"/>
                <a:cs typeface="Georgia"/>
              </a:rPr>
              <a:t>          </a:t>
            </a:r>
            <a:r>
              <a:rPr sz="1200" spc="-35" dirty="0" smtClean="0">
                <a:latin typeface="Arial"/>
                <a:cs typeface="Arial"/>
              </a:rPr>
              <a:t>increases</a:t>
            </a:r>
            <a:r>
              <a:rPr sz="1200" spc="10" dirty="0" smtClean="0">
                <a:latin typeface="Arial"/>
                <a:cs typeface="Arial"/>
              </a:rPr>
              <a:t> </a:t>
            </a:r>
            <a:r>
              <a:rPr sz="1200" spc="-40" dirty="0" smtClean="0">
                <a:latin typeface="Arial"/>
                <a:cs typeface="Arial"/>
              </a:rPr>
              <a:t>as</a:t>
            </a:r>
            <a:endParaRPr sz="1200" dirty="0" smtClean="0">
              <a:latin typeface="Arial"/>
              <a:cs typeface="Arial"/>
            </a:endParaRPr>
          </a:p>
          <a:p>
            <a:pPr marL="607060" indent="-137795">
              <a:lnSpc>
                <a:spcPts val="1175"/>
              </a:lnSpc>
              <a:buClr>
                <a:srgbClr val="024F84"/>
              </a:buClr>
              <a:buFont typeface="Arial"/>
              <a:buChar char="–"/>
              <a:tabLst>
                <a:tab pos="607695" algn="l"/>
              </a:tabLst>
            </a:pPr>
            <a:r>
              <a:rPr sz="1000" i="1" spc="-40" dirty="0" smtClean="0">
                <a:latin typeface="Georgia"/>
                <a:cs typeface="Georgia"/>
              </a:rPr>
              <a:t>x</a:t>
            </a:r>
            <a:r>
              <a:rPr sz="1050" spc="-60" baseline="27777" dirty="0" smtClean="0">
                <a:latin typeface="DejaVu Sans"/>
                <a:cs typeface="DejaVu Sans"/>
              </a:rPr>
              <a:t>⋆ </a:t>
            </a:r>
            <a:r>
              <a:rPr sz="1000" spc="-25" dirty="0" smtClean="0">
                <a:latin typeface="Arial"/>
                <a:cs typeface="Arial"/>
              </a:rPr>
              <a:t>moves </a:t>
            </a:r>
            <a:r>
              <a:rPr sz="1000" spc="-30" dirty="0" smtClean="0">
                <a:latin typeface="Arial"/>
                <a:cs typeface="Arial"/>
              </a:rPr>
              <a:t>away </a:t>
            </a:r>
            <a:r>
              <a:rPr sz="1000" spc="-20" dirty="0" smtClean="0">
                <a:latin typeface="Arial"/>
                <a:cs typeface="Arial"/>
              </a:rPr>
              <a:t>from the</a:t>
            </a:r>
            <a:r>
              <a:rPr sz="1000" spc="25" dirty="0" smtClean="0">
                <a:latin typeface="Arial"/>
                <a:cs typeface="Arial"/>
              </a:rPr>
              <a:t> </a:t>
            </a:r>
            <a:r>
              <a:rPr sz="1000" spc="-20" dirty="0" smtClean="0">
                <a:latin typeface="Arial"/>
                <a:cs typeface="Arial"/>
              </a:rPr>
              <a:t>center</a:t>
            </a:r>
            <a:endParaRPr sz="1000" dirty="0" smtClean="0">
              <a:latin typeface="Arial"/>
              <a:cs typeface="Arial"/>
            </a:endParaRPr>
          </a:p>
          <a:p>
            <a:pPr marL="607060" indent="-137795">
              <a:lnSpc>
                <a:spcPts val="1195"/>
              </a:lnSpc>
              <a:buClr>
                <a:srgbClr val="024F84"/>
              </a:buClr>
              <a:buFont typeface="Arial"/>
              <a:buChar char="–"/>
              <a:tabLst>
                <a:tab pos="607695" algn="l"/>
              </a:tabLst>
            </a:pPr>
            <a:r>
              <a:rPr sz="1000" i="1" spc="-25" dirty="0" smtClean="0">
                <a:latin typeface="Georgia"/>
                <a:cs typeface="Georgia"/>
              </a:rPr>
              <a:t>s </a:t>
            </a:r>
            <a:r>
              <a:rPr sz="1000" spc="-40" dirty="0" smtClean="0">
                <a:latin typeface="Arial"/>
                <a:cs typeface="Arial"/>
              </a:rPr>
              <a:t>(the </a:t>
            </a:r>
            <a:r>
              <a:rPr sz="1000" spc="-30" dirty="0" smtClean="0">
                <a:latin typeface="Arial"/>
                <a:cs typeface="Arial"/>
              </a:rPr>
              <a:t>variability </a:t>
            </a:r>
            <a:r>
              <a:rPr sz="1000" spc="-15" dirty="0" smtClean="0">
                <a:latin typeface="Arial"/>
                <a:cs typeface="Arial"/>
              </a:rPr>
              <a:t>of </a:t>
            </a:r>
            <a:r>
              <a:rPr sz="1000" spc="-35" dirty="0" smtClean="0">
                <a:latin typeface="Arial"/>
                <a:cs typeface="Arial"/>
              </a:rPr>
              <a:t>residuals), </a:t>
            </a:r>
            <a:r>
              <a:rPr sz="1000" spc="-25" dirty="0" smtClean="0">
                <a:latin typeface="Arial"/>
                <a:cs typeface="Arial"/>
              </a:rPr>
              <a:t>i.e. </a:t>
            </a:r>
            <a:r>
              <a:rPr sz="1000" spc="-20" dirty="0" smtClean="0">
                <a:latin typeface="Arial"/>
                <a:cs typeface="Arial"/>
              </a:rPr>
              <a:t>the </a:t>
            </a:r>
            <a:r>
              <a:rPr sz="1000" spc="-25" dirty="0" smtClean="0">
                <a:latin typeface="Arial"/>
                <a:cs typeface="Arial"/>
              </a:rPr>
              <a:t>scatter,</a:t>
            </a:r>
            <a:r>
              <a:rPr sz="1000" spc="75" dirty="0" smtClean="0">
                <a:latin typeface="Arial"/>
                <a:cs typeface="Arial"/>
              </a:rPr>
              <a:t> </a:t>
            </a:r>
            <a:r>
              <a:rPr sz="1000" spc="-30" dirty="0" smtClean="0">
                <a:latin typeface="Arial"/>
                <a:cs typeface="Arial"/>
              </a:rPr>
              <a:t>increases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44" y="644149"/>
            <a:ext cx="2119311" cy="534601"/>
          </a:xfrm>
          <a:prstGeom prst="rect">
            <a:avLst/>
          </a:prstGeom>
        </p:spPr>
      </p:pic>
      <p:cxnSp>
        <p:nvCxnSpPr>
          <p:cNvPr id="16" name="Elbow Connector 15"/>
          <p:cNvCxnSpPr/>
          <p:nvPr/>
        </p:nvCxnSpPr>
        <p:spPr>
          <a:xfrm>
            <a:off x="1771650" y="968375"/>
            <a:ext cx="2286000" cy="210375"/>
          </a:xfrm>
          <a:prstGeom prst="bentConnector3">
            <a:avLst>
              <a:gd name="adj1" fmla="val 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40518" y="616651"/>
            <a:ext cx="96958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spc="-25" dirty="0">
                <a:solidFill>
                  <a:schemeClr val="accent1"/>
                </a:solidFill>
                <a:latin typeface="Georgia"/>
                <a:cs typeface="Georgia"/>
              </a:rPr>
              <a:t>s </a:t>
            </a:r>
            <a:r>
              <a:rPr lang="en-US" sz="1050" spc="-40" dirty="0" smtClean="0">
                <a:solidFill>
                  <a:schemeClr val="accent1"/>
                </a:solidFill>
                <a:latin typeface="Arial"/>
                <a:cs typeface="Arial"/>
              </a:rPr>
              <a:t> = </a:t>
            </a:r>
          </a:p>
          <a:p>
            <a:r>
              <a:rPr lang="en-US" sz="1050" spc="-40" dirty="0" smtClean="0">
                <a:solidFill>
                  <a:schemeClr val="accent1"/>
                </a:solidFill>
                <a:latin typeface="Arial"/>
                <a:cs typeface="Arial"/>
              </a:rPr>
              <a:t>the </a:t>
            </a:r>
            <a:r>
              <a:rPr lang="en-US" sz="1050" spc="-30" dirty="0">
                <a:solidFill>
                  <a:schemeClr val="accent1"/>
                </a:solidFill>
                <a:latin typeface="Arial"/>
                <a:cs typeface="Arial"/>
              </a:rPr>
              <a:t>variability </a:t>
            </a:r>
            <a:r>
              <a:rPr lang="en-US" sz="1050" spc="-15" dirty="0">
                <a:solidFill>
                  <a:schemeClr val="accent1"/>
                </a:solidFill>
                <a:latin typeface="Arial"/>
                <a:cs typeface="Arial"/>
              </a:rPr>
              <a:t>of </a:t>
            </a:r>
            <a:r>
              <a:rPr lang="en-US" sz="1050" spc="-35" dirty="0" smtClean="0">
                <a:solidFill>
                  <a:schemeClr val="accent1"/>
                </a:solidFill>
                <a:latin typeface="Arial"/>
                <a:cs typeface="Arial"/>
              </a:rPr>
              <a:t>residuals </a:t>
            </a:r>
            <a:endParaRPr lang="en-US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30965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61822"/>
            <a:ext cx="4272152" cy="31822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95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CCDBE6"/>
                </a:solidFill>
                <a:latin typeface="Arial"/>
                <a:cs typeface="Arial"/>
              </a:rPr>
              <a:t>ideas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b="1" u="sng" spc="5" dirty="0" smtClean="0">
                <a:latin typeface="Noto Sans CJK JP Regular"/>
                <a:cs typeface="Noto Sans CJK JP Regular"/>
              </a:rPr>
              <a:t>Assessing the Fit:</a:t>
            </a:r>
            <a:r>
              <a:rPr lang="en-US" sz="1050" spc="-25" dirty="0" smtClean="0">
                <a:latin typeface="Noto Sans CJK JP Regular"/>
                <a:cs typeface="Noto Sans CJK JP Regular"/>
              </a:rPr>
              <a:t> </a:t>
            </a:r>
            <a:r>
              <a:rPr lang="en-US" sz="1050" b="1" i="1" spc="-25" dirty="0">
                <a:latin typeface="Noto Sans CJK JP Regular"/>
                <a:cs typeface="Noto Sans CJK JP Regular"/>
              </a:rPr>
              <a:t>Simple Linear Regression </a:t>
            </a:r>
            <a:r>
              <a:rPr lang="en-US" sz="1050" b="1" i="1" spc="-25" dirty="0" smtClean="0">
                <a:latin typeface="Noto Sans CJK JP Regular"/>
                <a:cs typeface="Noto Sans CJK JP Regular"/>
              </a:rPr>
              <a:t>Model</a:t>
            </a:r>
            <a:endParaRPr lang="en-US" sz="1050" spc="25" dirty="0" smtClean="0">
              <a:solidFill>
                <a:srgbClr val="CCCCCC"/>
              </a:solidFill>
              <a:latin typeface="Arial"/>
              <a:cs typeface="Arial"/>
            </a:endParaRPr>
          </a:p>
          <a:p>
            <a:pPr marL="900430" lvl="2" indent="-15367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USING the Model:</a:t>
            </a:r>
          </a:p>
          <a:p>
            <a:pPr marL="1357630" lvl="3" indent="-15367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Predictions</a:t>
            </a:r>
            <a:r>
              <a:rPr lang="en-US" sz="1050" spc="2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Predicted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values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also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have 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uncertainty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around</a:t>
            </a:r>
            <a:r>
              <a:rPr sz="1050" spc="-2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them</a:t>
            </a:r>
            <a:endParaRPr sz="1050" dirty="0">
              <a:latin typeface="Arial"/>
              <a:cs typeface="Arial"/>
            </a:endParaRPr>
          </a:p>
          <a:p>
            <a:pPr marL="900430" lvl="2" indent="-153670">
              <a:spcBef>
                <a:spcPts val="45"/>
              </a:spcBef>
              <a:buSzPct val="95454"/>
              <a:buFont typeface="Arial"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Relationships in the Model:</a:t>
            </a:r>
          </a:p>
          <a:p>
            <a:pPr marL="1357630" lvl="3" indent="-153670">
              <a:spcBef>
                <a:spcPts val="45"/>
              </a:spcBef>
              <a:buSzPct val="95454"/>
              <a:buFont typeface="Arial"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Fit of Model</a:t>
            </a:r>
            <a:r>
              <a:rPr lang="en-US" sz="1100" i="1" spc="20" dirty="0" smtClean="0">
                <a:solidFill>
                  <a:srgbClr val="CCCCCC"/>
                </a:solidFill>
                <a:latin typeface="Georgia"/>
                <a:cs typeface="Georgia"/>
              </a:rPr>
              <a:t>: </a:t>
            </a:r>
            <a:r>
              <a:rPr sz="1100" i="1" spc="20" dirty="0" smtClean="0">
                <a:solidFill>
                  <a:srgbClr val="CCCCCC"/>
                </a:solidFill>
                <a:latin typeface="Georgia"/>
                <a:cs typeface="Georgia"/>
              </a:rPr>
              <a:t>R</a:t>
            </a:r>
            <a:r>
              <a:rPr sz="1200" spc="30" baseline="27777" dirty="0" smtClean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assesses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model </a:t>
            </a:r>
            <a:r>
              <a:rPr sz="1050" spc="40" dirty="0">
                <a:solidFill>
                  <a:srgbClr val="CCCCCC"/>
                </a:solidFill>
                <a:latin typeface="Arial"/>
                <a:cs typeface="Arial"/>
              </a:rPr>
              <a:t>ﬁt </a:t>
            </a:r>
            <a:r>
              <a:rPr sz="1050" spc="70" dirty="0">
                <a:solidFill>
                  <a:srgbClr val="CCCCCC"/>
                </a:solidFill>
                <a:latin typeface="Arial"/>
                <a:cs typeface="Arial"/>
              </a:rPr>
              <a:t>--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higher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</a:t>
            </a:r>
            <a:r>
              <a:rPr sz="1050" spc="-20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better</a:t>
            </a:r>
            <a:endParaRPr sz="1050" dirty="0">
              <a:latin typeface="Arial"/>
              <a:cs typeface="Arial"/>
            </a:endParaRPr>
          </a:p>
          <a:p>
            <a:pPr marL="1357630" lvl="3" indent="-153670"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Individual Coefficients</a:t>
            </a:r>
            <a:r>
              <a:rPr lang="en-US" sz="1050" spc="10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10" dirty="0" smtClean="0">
                <a:solidFill>
                  <a:srgbClr val="CCCCCC"/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CCCCCC"/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-distribution</a:t>
            </a:r>
            <a:endParaRPr sz="1050" dirty="0">
              <a:latin typeface="Arial"/>
              <a:cs typeface="Arial"/>
            </a:endParaRPr>
          </a:p>
          <a:p>
            <a:pPr marL="1357630" lvl="3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Condition</a:t>
            </a:r>
            <a:r>
              <a:rPr lang="en-US" sz="1050" u="sng" spc="25" dirty="0">
                <a:solidFill>
                  <a:srgbClr val="CCCCCC"/>
                </a:solidFill>
                <a:latin typeface="Arial"/>
                <a:cs typeface="Arial"/>
              </a:rPr>
              <a:t>s</a:t>
            </a: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/Diagnostic Checking</a:t>
            </a:r>
          </a:p>
          <a:p>
            <a:pPr marL="1357630" lvl="3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rgbClr val="CCCCCC"/>
                </a:solidFill>
                <a:latin typeface="Arial"/>
                <a:cs typeface="Arial"/>
              </a:rPr>
              <a:t>Outliers</a:t>
            </a:r>
            <a:r>
              <a:rPr lang="en-US" sz="1050" spc="-1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-15" dirty="0" smtClean="0">
                <a:solidFill>
                  <a:srgbClr val="CCCCCC"/>
                </a:solidFill>
                <a:latin typeface="Arial"/>
                <a:cs typeface="Arial"/>
              </a:rPr>
              <a:t>Type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of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outlier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determines </a:t>
            </a:r>
            <a:r>
              <a:rPr sz="1050" spc="40" dirty="0">
                <a:solidFill>
                  <a:srgbClr val="CCCCCC"/>
                </a:solidFill>
                <a:latin typeface="Arial"/>
                <a:cs typeface="Arial"/>
              </a:rPr>
              <a:t>how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it should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be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handled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CCCCCC"/>
              </a:buClr>
              <a:buFont typeface="Arial"/>
              <a:buAutoNum type="arabicPeriod"/>
            </a:pPr>
            <a:endParaRPr sz="95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179536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1000" spc="-20" dirty="0" smtClean="0">
                <a:solidFill>
                  <a:srgbClr val="1A2E3D"/>
                </a:solidFill>
              </a:rPr>
              <a:t>Remember from Deck 6.1….</a:t>
            </a:r>
            <a:endParaRPr sz="1000" dirty="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77008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92710">
              <a:lnSpc>
                <a:spcPct val="100000"/>
              </a:lnSpc>
              <a:spcBef>
                <a:spcPts val="244"/>
              </a:spcBef>
            </a:pP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Suppose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predict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annual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murder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count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(per million)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series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districts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were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not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included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</a:t>
            </a:r>
            <a:r>
              <a:rPr sz="1200" spc="27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dataset.</a:t>
            </a:r>
            <a:endParaRPr sz="1200" dirty="0">
              <a:latin typeface="Arial"/>
              <a:cs typeface="Arial"/>
            </a:endParaRPr>
          </a:p>
          <a:p>
            <a:pPr marL="59690" marR="647700">
              <a:lnSpc>
                <a:spcPct val="100000"/>
              </a:lnSpc>
              <a:spcBef>
                <a:spcPts val="5"/>
              </a:spcBef>
            </a:pPr>
            <a:r>
              <a:rPr sz="1200" i="1" spc="-45" dirty="0">
                <a:solidFill>
                  <a:srgbClr val="C00000"/>
                </a:solidFill>
                <a:latin typeface="Arial"/>
                <a:cs typeface="Arial"/>
              </a:rPr>
              <a:t>For </a:t>
            </a:r>
            <a:r>
              <a:rPr sz="1200" i="1" spc="-15" dirty="0">
                <a:solidFill>
                  <a:srgbClr val="C00000"/>
                </a:solidFill>
                <a:latin typeface="Arial"/>
                <a:cs typeface="Arial"/>
              </a:rPr>
              <a:t>which of </a:t>
            </a:r>
            <a:r>
              <a:rPr sz="1200" i="1" spc="-2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200" i="1" spc="-25" dirty="0">
                <a:solidFill>
                  <a:srgbClr val="C00000"/>
                </a:solidFill>
                <a:latin typeface="Arial"/>
                <a:cs typeface="Arial"/>
              </a:rPr>
              <a:t>following </a:t>
            </a:r>
            <a:r>
              <a:rPr sz="1200" i="1" spc="-15" dirty="0">
                <a:solidFill>
                  <a:srgbClr val="C00000"/>
                </a:solidFill>
                <a:latin typeface="Arial"/>
                <a:cs typeface="Arial"/>
              </a:rPr>
              <a:t>districts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would </a:t>
            </a:r>
            <a:r>
              <a:rPr sz="1200" i="1" spc="-30" dirty="0">
                <a:solidFill>
                  <a:srgbClr val="C00000"/>
                </a:solidFill>
                <a:latin typeface="Arial"/>
                <a:cs typeface="Arial"/>
              </a:rPr>
              <a:t>you </a:t>
            </a:r>
            <a:r>
              <a:rPr sz="1200" i="1" spc="-20" dirty="0">
                <a:solidFill>
                  <a:srgbClr val="C00000"/>
                </a:solidFill>
                <a:latin typeface="Arial"/>
                <a:cs typeface="Arial"/>
              </a:rPr>
              <a:t>be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most  </a:t>
            </a:r>
            <a:r>
              <a:rPr sz="1200" i="1" spc="-15" dirty="0">
                <a:solidFill>
                  <a:srgbClr val="C00000"/>
                </a:solidFill>
                <a:latin typeface="Arial"/>
                <a:cs typeface="Arial"/>
              </a:rPr>
              <a:t>comfortable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with </a:t>
            </a:r>
            <a:r>
              <a:rPr sz="1200" i="1" spc="-30" dirty="0">
                <a:solidFill>
                  <a:srgbClr val="C00000"/>
                </a:solidFill>
                <a:latin typeface="Arial"/>
                <a:cs typeface="Arial"/>
              </a:rPr>
              <a:t>your</a:t>
            </a:r>
            <a:r>
              <a:rPr sz="1200" i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C00000"/>
                </a:solidFill>
                <a:latin typeface="Arial"/>
                <a:cs typeface="Arial"/>
              </a:rPr>
              <a:t>prediction?</a:t>
            </a:r>
            <a:endParaRPr sz="1200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601" y="1268610"/>
            <a:ext cx="1702944" cy="6040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495" marR="5080">
              <a:lnSpc>
                <a:spcPct val="100000"/>
              </a:lnSpc>
              <a:spcBef>
                <a:spcPts val="90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district </a:t>
            </a:r>
            <a:r>
              <a:rPr sz="1200" spc="-35" dirty="0">
                <a:latin typeface="Arial"/>
                <a:cs typeface="Arial"/>
              </a:rPr>
              <a:t>where </a:t>
            </a:r>
            <a:r>
              <a:rPr sz="1200" spc="-10" dirty="0">
                <a:latin typeface="Arial"/>
                <a:cs typeface="Arial"/>
              </a:rPr>
              <a:t>% </a:t>
            </a:r>
            <a:r>
              <a:rPr sz="1200" spc="-40" dirty="0">
                <a:latin typeface="Arial"/>
                <a:cs typeface="Arial"/>
              </a:rPr>
              <a:t>in  </a:t>
            </a:r>
            <a:r>
              <a:rPr sz="1200" spc="-20" dirty="0">
                <a:latin typeface="Arial"/>
                <a:cs typeface="Arial"/>
              </a:rPr>
              <a:t>poverty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=</a:t>
            </a:r>
            <a:endParaRPr sz="12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05"/>
              </a:spcBef>
            </a:pPr>
            <a:r>
              <a:rPr sz="1200" b="1" i="1" spc="-60" dirty="0" smtClean="0">
                <a:solidFill>
                  <a:srgbClr val="C00000"/>
                </a:solidFill>
                <a:latin typeface="Noto Sans CJK JP Regular"/>
                <a:cs typeface="Noto Sans CJK JP Regular"/>
              </a:rPr>
              <a:t>(</a:t>
            </a:r>
            <a:r>
              <a:rPr sz="1200" b="1" i="1" spc="-6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c) </a:t>
            </a:r>
            <a:r>
              <a:rPr sz="1200" b="1" i="1" spc="3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sz="1200" b="1" i="1" spc="-10" dirty="0" smtClean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1200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337734"/>
            <a:ext cx="2521732" cy="2027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7421" y="302577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421" y="3025775"/>
                <a:ext cx="141705" cy="215444"/>
              </a:xfrm>
              <a:prstGeom prst="rect">
                <a:avLst/>
              </a:prstGeom>
              <a:blipFill>
                <a:blip r:embed="rId3"/>
                <a:stretch>
                  <a:fillRect l="-16667" r="-7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28850" y="3025775"/>
                <a:ext cx="216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3025775"/>
                <a:ext cx="216021" cy="215444"/>
              </a:xfrm>
              <a:prstGeom prst="rect">
                <a:avLst/>
              </a:prstGeom>
              <a:blipFill>
                <a:blip r:embed="rId4"/>
                <a:stretch>
                  <a:fillRect l="-14286" r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8" idx="2"/>
            <a:endCxn id="5" idx="2"/>
          </p:cNvCxnSpPr>
          <p:nvPr/>
        </p:nvCxnSpPr>
        <p:spPr>
          <a:xfrm>
            <a:off x="2336861" y="3241219"/>
            <a:ext cx="9614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642" y="3133497"/>
                <a:ext cx="2557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*Larger distance x* is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900" dirty="0">
                  <a:solidFill>
                    <a:srgbClr val="C00000"/>
                  </a:solidFill>
                </a:endParaRPr>
              </a:p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… prediction interval larger… more uncertainty.</a:t>
                </a:r>
                <a:endParaRPr lang="en-US" sz="9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" y="3133497"/>
                <a:ext cx="255720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2" y="2169592"/>
            <a:ext cx="1791712" cy="4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78871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589" y="301817"/>
                <a:ext cx="44239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How do we </a:t>
                </a:r>
                <a:r>
                  <a:rPr lang="en-US" sz="2000" b="1" u="sng" dirty="0" smtClean="0"/>
                  <a:t>interpret</a:t>
                </a:r>
                <a:r>
                  <a:rPr lang="en-US" sz="2000" b="1" dirty="0" smtClean="0"/>
                  <a:t> </a:t>
                </a:r>
                <a:r>
                  <a:rPr lang="en-US" sz="2000" b="1" dirty="0">
                    <a:cs typeface="DejaVu Serif"/>
                  </a:rPr>
                  <a:t>a </a:t>
                </a:r>
                <a:r>
                  <a:rPr lang="en-US" sz="2000" b="1" dirty="0">
                    <a:solidFill>
                      <a:srgbClr val="0070C0"/>
                    </a:solidFill>
                    <a:cs typeface="DejaVu Serif"/>
                  </a:rPr>
                  <a:t>prediction interval for y </a:t>
                </a:r>
                <a:r>
                  <a:rPr lang="en-US" sz="2000" b="1" dirty="0">
                    <a:cs typeface="DejaVu Serif"/>
                  </a:rPr>
                  <a:t>for the </a:t>
                </a:r>
                <a:r>
                  <a:rPr lang="en-US" sz="2000" b="1" dirty="0" smtClean="0">
                    <a:solidFill>
                      <a:schemeClr val="tx1"/>
                    </a:solidFill>
                    <a:cs typeface="DejaVu Serif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b="1" i="1" dirty="0" smtClean="0">
                    <a:solidFill>
                      <a:schemeClr val="tx1"/>
                    </a:solidFill>
                  </a:rPr>
                  <a:t>?</a:t>
                </a:r>
                <a:endParaRPr lang="en-US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9" y="301817"/>
                <a:ext cx="4423974" cy="707886"/>
              </a:xfrm>
              <a:prstGeom prst="rect">
                <a:avLst/>
              </a:prstGeom>
              <a:blipFill>
                <a:blip r:embed="rId2"/>
                <a:stretch>
                  <a:fillRect l="-1517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273175"/>
            <a:ext cx="3810000" cy="2047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400000">
            <a:off x="3105150" y="1348317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105150" y="180763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15080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4145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Prediction </a:t>
            </a:r>
            <a:r>
              <a:rPr spc="15" dirty="0"/>
              <a:t>intervals </a:t>
            </a:r>
            <a:r>
              <a:rPr spc="25" dirty="0"/>
              <a:t>for </a:t>
            </a:r>
            <a:r>
              <a:rPr spc="30" dirty="0"/>
              <a:t>speciﬁc predicted</a:t>
            </a:r>
            <a:r>
              <a:rPr spc="-40" dirty="0"/>
              <a:t> </a:t>
            </a:r>
            <a:r>
              <a:rPr spc="10" dirty="0"/>
              <a:t>values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25894"/>
            <a:ext cx="267017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prediction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interval 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for </a:t>
            </a:r>
            <a:r>
              <a:rPr sz="1200" b="1" i="1" spc="-105" dirty="0">
                <a:solidFill>
                  <a:schemeClr val="tx2"/>
                </a:solidFill>
                <a:latin typeface="Georgia"/>
                <a:cs typeface="Georgia"/>
              </a:rPr>
              <a:t>y </a:t>
            </a:r>
            <a:r>
              <a:rPr lang="en-US" sz="1200" b="1" i="1" spc="-105" dirty="0" smtClean="0">
                <a:latin typeface="Georgia"/>
                <a:cs typeface="Georgia"/>
              </a:rPr>
              <a:t>  </a:t>
            </a:r>
            <a:r>
              <a:rPr sz="1200" b="1" spc="-20" dirty="0" smtClean="0">
                <a:latin typeface="Arial"/>
                <a:cs typeface="Arial"/>
              </a:rPr>
              <a:t>for </a:t>
            </a:r>
            <a:r>
              <a:rPr sz="1200" b="1" spc="-50" dirty="0">
                <a:latin typeface="Arial"/>
                <a:cs typeface="Arial"/>
              </a:rPr>
              <a:t>a </a:t>
            </a:r>
            <a:r>
              <a:rPr sz="1200" b="1" spc="-40" dirty="0">
                <a:latin typeface="Arial"/>
                <a:cs typeface="Arial"/>
              </a:rPr>
              <a:t>given </a:t>
            </a:r>
            <a:r>
              <a:rPr sz="1200" b="1" i="1" spc="-75" dirty="0">
                <a:latin typeface="Georgia"/>
                <a:cs typeface="Georgia"/>
              </a:rPr>
              <a:t>x</a:t>
            </a:r>
            <a:r>
              <a:rPr sz="1200" b="1" spc="-112" baseline="31250" dirty="0">
                <a:latin typeface="DejaVu Sans"/>
                <a:cs typeface="DejaVu Sans"/>
              </a:rPr>
              <a:t>⋆</a:t>
            </a:r>
            <a:r>
              <a:rPr sz="1200" b="1" spc="135" baseline="31250" dirty="0">
                <a:latin typeface="DejaVu Sans"/>
                <a:cs typeface="DejaVu Sans"/>
              </a:rPr>
              <a:t> </a:t>
            </a:r>
            <a:r>
              <a:rPr sz="1200" spc="-40" dirty="0">
                <a:latin typeface="Arial"/>
                <a:cs typeface="Arial"/>
              </a:rPr>
              <a:t>is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411" y="1580537"/>
            <a:ext cx="405828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marR="5080" indent="-182245">
              <a:lnSpc>
                <a:spcPct val="100000"/>
              </a:lnSpc>
              <a:spcBef>
                <a:spcPts val="160"/>
              </a:spcBef>
            </a:pPr>
            <a:r>
              <a:rPr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400" b="1" u="sng" spc="-25" dirty="0">
                <a:latin typeface="Arial"/>
                <a:cs typeface="Arial"/>
              </a:rPr>
              <a:t>Interpretation</a:t>
            </a:r>
            <a:r>
              <a:rPr sz="1400" spc="-25" dirty="0">
                <a:latin typeface="Arial"/>
                <a:cs typeface="Arial"/>
              </a:rPr>
              <a:t>: </a:t>
            </a:r>
            <a:r>
              <a:rPr lang="en-US" sz="1400" spc="-25" dirty="0" smtClean="0">
                <a:latin typeface="Arial"/>
                <a:cs typeface="Arial"/>
              </a:rPr>
              <a:t>"</a:t>
            </a:r>
            <a:r>
              <a:rPr sz="1400" spc="-65" dirty="0" smtClean="0">
                <a:latin typeface="Arial"/>
                <a:cs typeface="Arial"/>
              </a:rPr>
              <a:t>We </a:t>
            </a:r>
            <a:r>
              <a:rPr sz="1400" spc="-50" dirty="0">
                <a:latin typeface="Arial"/>
                <a:cs typeface="Arial"/>
              </a:rPr>
              <a:t>are </a:t>
            </a:r>
            <a:r>
              <a:rPr sz="1400" spc="-85" dirty="0">
                <a:latin typeface="Arial"/>
                <a:cs typeface="Arial"/>
              </a:rPr>
              <a:t>XX% </a:t>
            </a:r>
            <a:r>
              <a:rPr sz="1400" spc="-20" dirty="0">
                <a:latin typeface="Arial"/>
                <a:cs typeface="Arial"/>
              </a:rPr>
              <a:t>conﬁdent </a:t>
            </a:r>
            <a:r>
              <a:rPr sz="1400" spc="-10" dirty="0">
                <a:latin typeface="Arial"/>
                <a:cs typeface="Arial"/>
              </a:rPr>
              <a:t>that </a:t>
            </a:r>
            <a:r>
              <a:rPr lang="en-US" sz="1400" i="1" spc="-250" dirty="0" smtClean="0">
                <a:latin typeface="Arial"/>
                <a:cs typeface="Arial"/>
              </a:rPr>
              <a:t>y</a:t>
            </a:r>
            <a:r>
              <a:rPr lang="en-US" sz="1400" spc="-250" dirty="0" smtClean="0">
                <a:latin typeface="Arial"/>
                <a:cs typeface="Arial"/>
              </a:rPr>
              <a:t>     </a:t>
            </a:r>
            <a:r>
              <a:rPr sz="1400" spc="-20" dirty="0" smtClean="0">
                <a:latin typeface="Arial"/>
                <a:cs typeface="Arial"/>
              </a:rPr>
              <a:t>for </a:t>
            </a:r>
            <a:r>
              <a:rPr sz="1400" spc="-40" dirty="0">
                <a:latin typeface="Arial"/>
                <a:cs typeface="Arial"/>
              </a:rPr>
              <a:t>given </a:t>
            </a:r>
            <a:r>
              <a:rPr sz="1400" i="1" spc="-75" dirty="0">
                <a:latin typeface="Georgia"/>
                <a:cs typeface="Georgia"/>
              </a:rPr>
              <a:t>x</a:t>
            </a:r>
            <a:r>
              <a:rPr sz="1400" spc="-112" baseline="31250" dirty="0">
                <a:latin typeface="DejaVu Sans"/>
                <a:cs typeface="DejaVu Sans"/>
              </a:rPr>
              <a:t>⋆ </a:t>
            </a:r>
            <a:r>
              <a:rPr lang="en-US" sz="1400" spc="-112" baseline="31250" dirty="0" smtClean="0">
                <a:latin typeface="DejaVu Sans"/>
                <a:cs typeface="DejaVu Sans"/>
              </a:rPr>
              <a:t> </a:t>
            </a:r>
            <a:r>
              <a:rPr sz="1400" spc="-40" dirty="0" smtClean="0">
                <a:latin typeface="Arial"/>
                <a:cs typeface="Arial"/>
              </a:rPr>
              <a:t>is </a:t>
            </a:r>
            <a:r>
              <a:rPr sz="1400" spc="-20" dirty="0" smtClean="0">
                <a:latin typeface="Arial"/>
                <a:cs typeface="Arial"/>
              </a:rPr>
              <a:t>within </a:t>
            </a:r>
            <a:r>
              <a:rPr sz="1400" spc="-25" dirty="0">
                <a:latin typeface="Arial"/>
                <a:cs typeface="Arial"/>
              </a:rPr>
              <a:t>this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interval</a:t>
            </a:r>
            <a:r>
              <a:rPr sz="1400" spc="-35" dirty="0" smtClean="0">
                <a:latin typeface="Arial"/>
                <a:cs typeface="Arial"/>
              </a:rPr>
              <a:t>.</a:t>
            </a:r>
            <a:r>
              <a:rPr lang="en-US" sz="1400" spc="-35" dirty="0" smtClean="0">
                <a:latin typeface="Arial"/>
                <a:cs typeface="Arial"/>
              </a:rPr>
              <a:t>"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44" y="644149"/>
            <a:ext cx="2119311" cy="53460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89" y="301817"/>
            <a:ext cx="44239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does “XX% confident” mean when it is used in a </a:t>
            </a:r>
            <a:r>
              <a:rPr lang="en-US" sz="2000" b="1" u="sng" dirty="0" smtClean="0"/>
              <a:t>prediction interval</a:t>
            </a:r>
            <a:r>
              <a:rPr lang="en-US" sz="2000" b="1" dirty="0" smtClean="0"/>
              <a:t>? </a:t>
            </a:r>
            <a:r>
              <a:rPr lang="en-US" dirty="0" smtClean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: what does the “prediction level” mean?)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273175"/>
            <a:ext cx="3810000" cy="2047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400000">
            <a:off x="3105150" y="1348317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105150" y="180763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04093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4145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Prediction </a:t>
            </a:r>
            <a:r>
              <a:rPr spc="15" dirty="0"/>
              <a:t>intervals </a:t>
            </a:r>
            <a:r>
              <a:rPr spc="25" dirty="0"/>
              <a:t>for </a:t>
            </a:r>
            <a:r>
              <a:rPr spc="30" dirty="0"/>
              <a:t>speciﬁc predicted</a:t>
            </a:r>
            <a:r>
              <a:rPr spc="-40" dirty="0"/>
              <a:t> </a:t>
            </a:r>
            <a:r>
              <a:rPr spc="10" dirty="0"/>
              <a:t>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171450" y="511175"/>
                <a:ext cx="4088129" cy="241284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309880" marR="5080" indent="-182245">
                  <a:lnSpc>
                    <a:spcPct val="100000"/>
                  </a:lnSpc>
                  <a:spcBef>
                    <a:spcPts val="45"/>
                  </a:spcBef>
                </a:pPr>
                <a:r>
                  <a:rPr lang="en-US" sz="1100" dirty="0" smtClean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 </a:t>
                </a:r>
                <a:r>
                  <a:rPr lang="en-US" sz="1200" u="sng" spc="-25" dirty="0" smtClean="0">
                    <a:latin typeface="Arial"/>
                    <a:cs typeface="Arial"/>
                  </a:rPr>
                  <a:t>Prediction </a:t>
                </a:r>
                <a:r>
                  <a:rPr lang="en-US" sz="1200" u="sng" spc="-45" dirty="0" smtClean="0">
                    <a:latin typeface="Arial"/>
                    <a:cs typeface="Arial"/>
                  </a:rPr>
                  <a:t>level meaning</a:t>
                </a:r>
                <a:r>
                  <a:rPr lang="en-US" sz="1200" spc="-45" dirty="0" smtClean="0">
                    <a:latin typeface="Arial"/>
                    <a:cs typeface="Arial"/>
                  </a:rPr>
                  <a:t>: </a:t>
                </a:r>
              </a:p>
              <a:p>
                <a:pPr marL="767080" marR="5080" lvl="1" indent="-182245">
                  <a:spcBef>
                    <a:spcPts val="45"/>
                  </a:spcBef>
                </a:pPr>
                <a:r>
                  <a:rPr lang="en-US" sz="1200" spc="-5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If </a:t>
                </a:r>
                <a:r>
                  <a:rPr lang="en-US" sz="1200" spc="-2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we </a:t>
                </a:r>
                <a:r>
                  <a:rPr lang="en-US" sz="1200" spc="-3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repeat </a:t>
                </a:r>
                <a:r>
                  <a:rPr lang="en-US" sz="1200" spc="-2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the </a:t>
                </a:r>
                <a:r>
                  <a:rPr lang="en-US" sz="1200" spc="-15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process of:</a:t>
                </a:r>
              </a:p>
              <a:p>
                <a:pPr marL="767080" marR="5080" lvl="1" indent="-182245">
                  <a:spcBef>
                    <a:spcPts val="45"/>
                  </a:spcBef>
                  <a:buFont typeface="Arial" panose="020B0604020202020204" pitchFamily="34" charset="0"/>
                  <a:buChar char="•"/>
                </a:pPr>
                <a:r>
                  <a:rPr lang="en-US" sz="1200" spc="-2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obtaining </a:t>
                </a:r>
                <a:r>
                  <a:rPr lang="en-US" sz="1200" spc="-5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a </a:t>
                </a:r>
                <a:r>
                  <a:rPr lang="en-US" sz="1200" spc="-35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regression </a:t>
                </a:r>
                <a:r>
                  <a:rPr lang="en-US" sz="1200" spc="-2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data set</a:t>
                </a:r>
              </a:p>
              <a:p>
                <a:pPr marL="1042035" marR="5080" lvl="2">
                  <a:spcBef>
                    <a:spcPts val="45"/>
                  </a:spcBef>
                </a:pPr>
                <a:r>
                  <a:rPr lang="en-US" sz="1200" i="1" spc="-2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(random sampling) </a:t>
                </a:r>
              </a:p>
              <a:p>
                <a:pPr marL="767080" marR="5080" lvl="1" indent="-182245">
                  <a:spcBef>
                    <a:spcPts val="45"/>
                  </a:spcBef>
                  <a:buFont typeface="Arial" panose="020B0604020202020204" pitchFamily="34" charset="0"/>
                  <a:buChar char="•"/>
                </a:pPr>
                <a:r>
                  <a:rPr lang="en-US" sz="1200" spc="-2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calculating a regression line for this data set,</a:t>
                </a:r>
              </a:p>
              <a:p>
                <a:pPr marL="767080" marR="5080" lvl="1" indent="-182245">
                  <a:spcBef>
                    <a:spcPts val="45"/>
                  </a:spcBef>
                  <a:buFont typeface="Arial" panose="020B0604020202020204" pitchFamily="34" charset="0"/>
                  <a:buChar char="•"/>
                </a:pPr>
                <a:r>
                  <a:rPr lang="en-US" sz="1200" spc="-2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calculating a prediction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1200" i="1" spc="-2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200" b="0" i="1" spc="-2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200" spc="-2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 given x*</a:t>
                </a:r>
                <a:r>
                  <a:rPr lang="ar-AE" sz="1200" spc="-2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 </a:t>
                </a:r>
                <a:r>
                  <a:rPr lang="en-US" sz="1200" spc="-2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and</a:t>
                </a:r>
              </a:p>
              <a:p>
                <a:pPr marL="767080" marR="5080" lvl="1" indent="-182245">
                  <a:spcBef>
                    <a:spcPts val="45"/>
                  </a:spcBef>
                  <a:buFont typeface="Arial" panose="020B0604020202020204" pitchFamily="34" charset="0"/>
                  <a:buChar char="•"/>
                </a:pPr>
                <a:r>
                  <a:rPr lang="en-US" sz="1200" spc="-25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forming </a:t>
                </a:r>
                <a:r>
                  <a:rPr lang="en-US" sz="1200" spc="-5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a </a:t>
                </a:r>
                <a:r>
                  <a:rPr lang="en-US" sz="1200" spc="-85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XX%  </a:t>
                </a:r>
                <a:r>
                  <a:rPr lang="en-US" sz="1200" spc="-15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prediction </a:t>
                </a:r>
                <a:r>
                  <a:rPr lang="en-US" sz="1200" spc="-35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interval </a:t>
                </a:r>
                <a:r>
                  <a:rPr lang="en-US" sz="1200" spc="-15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at </a:t>
                </a:r>
                <a:r>
                  <a:rPr lang="en-US" sz="1200" i="1" spc="-35" dirty="0" smtClean="0">
                    <a:solidFill>
                      <a:srgbClr val="00B050"/>
                    </a:solidFill>
                    <a:latin typeface="Georgia"/>
                    <a:cs typeface="Georgia"/>
                  </a:rPr>
                  <a:t>x</a:t>
                </a:r>
                <a:r>
                  <a:rPr lang="en-US" sz="1200" spc="-52" baseline="31250" dirty="0" smtClean="0">
                    <a:solidFill>
                      <a:srgbClr val="00B050"/>
                    </a:solidFill>
                    <a:latin typeface="DejaVu Sans"/>
                    <a:cs typeface="DejaVu Sans"/>
                  </a:rPr>
                  <a:t>⋆</a:t>
                </a:r>
                <a:r>
                  <a:rPr lang="en-US" sz="1200" spc="-25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 with 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1200" i="1" spc="-2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200" b="0" i="1" spc="-2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200" spc="-25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 and this regression line </a:t>
                </a:r>
                <a:endParaRPr lang="en-US" sz="1200" spc="-20" dirty="0">
                  <a:solidFill>
                    <a:srgbClr val="00B050"/>
                  </a:solidFill>
                  <a:latin typeface="Arial"/>
                  <a:cs typeface="Arial"/>
                </a:endParaRPr>
              </a:p>
              <a:p>
                <a:pPr marL="584835" marR="5080" lvl="1">
                  <a:spcBef>
                    <a:spcPts val="45"/>
                  </a:spcBef>
                </a:pPr>
                <a:r>
                  <a:rPr lang="en-US" sz="1200" spc="-35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many </a:t>
                </a:r>
                <a:r>
                  <a:rPr lang="en-US" sz="1200" spc="-20" dirty="0" smtClean="0">
                    <a:solidFill>
                      <a:srgbClr val="00B050"/>
                    </a:solidFill>
                    <a:latin typeface="Arial"/>
                    <a:cs typeface="Arial"/>
                  </a:rPr>
                  <a:t>times </a:t>
                </a:r>
                <a:r>
                  <a:rPr lang="en-US" sz="1200" spc="-25" dirty="0" smtClean="0">
                    <a:latin typeface="Arial"/>
                    <a:cs typeface="Arial"/>
                  </a:rPr>
                  <a:t>and </a:t>
                </a:r>
                <a:r>
                  <a:rPr lang="en-US" sz="1200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wait </a:t>
                </a:r>
                <a:r>
                  <a:rPr lang="en-US" sz="1200" spc="5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to </a:t>
                </a:r>
                <a:r>
                  <a:rPr lang="en-US" sz="1200" spc="-45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see </a:t>
                </a:r>
                <a:r>
                  <a:rPr lang="en-US" sz="1200" spc="-15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what </a:t>
                </a:r>
                <a:r>
                  <a:rPr lang="en-US" sz="1200" spc="-2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the </a:t>
                </a:r>
                <a:r>
                  <a:rPr lang="en-US" sz="1200" spc="-3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future </a:t>
                </a:r>
                <a:r>
                  <a:rPr lang="en-US" sz="1200" spc="-45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value </a:t>
                </a:r>
                <a:r>
                  <a:rPr lang="en-US" sz="1200" spc="-15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of </a:t>
                </a:r>
                <a:r>
                  <a:rPr lang="en-US" sz="1200" i="1" spc="-105" dirty="0" smtClean="0">
                    <a:solidFill>
                      <a:srgbClr val="7030A0"/>
                    </a:solidFill>
                    <a:latin typeface="Georgia"/>
                    <a:cs typeface="Georgia"/>
                  </a:rPr>
                  <a:t>y </a:t>
                </a:r>
                <a:r>
                  <a:rPr lang="en-US" sz="1200" spc="-40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is </a:t>
                </a:r>
                <a:r>
                  <a:rPr lang="en-US" sz="1200" spc="-15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at </a:t>
                </a:r>
                <a:r>
                  <a:rPr lang="en-US" sz="1200" i="1" spc="-35" dirty="0" smtClean="0">
                    <a:solidFill>
                      <a:srgbClr val="7030A0"/>
                    </a:solidFill>
                    <a:latin typeface="Georgia"/>
                    <a:cs typeface="Georgia"/>
                  </a:rPr>
                  <a:t>x</a:t>
                </a:r>
                <a:r>
                  <a:rPr lang="en-US" sz="1200" spc="-52" baseline="31250" dirty="0" smtClean="0">
                    <a:solidFill>
                      <a:srgbClr val="7030A0"/>
                    </a:solidFill>
                    <a:latin typeface="DejaVu Sans"/>
                    <a:cs typeface="DejaVu Sans"/>
                  </a:rPr>
                  <a:t>⋆</a:t>
                </a:r>
                <a:r>
                  <a:rPr lang="en-US" sz="1200" spc="-35" dirty="0" smtClean="0">
                    <a:solidFill>
                      <a:srgbClr val="7030A0"/>
                    </a:solidFill>
                    <a:latin typeface="Arial"/>
                    <a:cs typeface="Arial"/>
                  </a:rPr>
                  <a:t> …</a:t>
                </a:r>
              </a:p>
              <a:p>
                <a:pPr marL="584835" marR="5080" lvl="1">
                  <a:spcBef>
                    <a:spcPts val="45"/>
                  </a:spcBef>
                </a:pPr>
                <a:endParaRPr lang="en-US" sz="1200" spc="-35" dirty="0">
                  <a:latin typeface="Arial"/>
                  <a:cs typeface="Arial"/>
                </a:endParaRPr>
              </a:p>
              <a:p>
                <a:pPr marL="584835" marR="5080" lvl="1">
                  <a:spcBef>
                    <a:spcPts val="45"/>
                  </a:spcBef>
                </a:pPr>
                <a:r>
                  <a:rPr lang="en-US" sz="1200" spc="-25" dirty="0" smtClean="0">
                    <a:latin typeface="Arial"/>
                    <a:cs typeface="Arial"/>
                  </a:rPr>
                  <a:t>…then </a:t>
                </a:r>
                <a:r>
                  <a:rPr lang="en-US" sz="1200" spc="-30" dirty="0" smtClean="0">
                    <a:latin typeface="Arial"/>
                    <a:cs typeface="Arial"/>
                  </a:rPr>
                  <a:t>roughly </a:t>
                </a:r>
                <a:r>
                  <a:rPr lang="en-US" sz="1200" spc="-85" dirty="0" smtClean="0">
                    <a:latin typeface="Arial"/>
                    <a:cs typeface="Arial"/>
                  </a:rPr>
                  <a:t>XX% </a:t>
                </a:r>
                <a:r>
                  <a:rPr lang="en-US" sz="1200" spc="-15" dirty="0" smtClean="0">
                    <a:latin typeface="Arial"/>
                    <a:cs typeface="Arial"/>
                  </a:rPr>
                  <a:t>of </a:t>
                </a:r>
                <a:r>
                  <a:rPr lang="en-US" sz="1200" spc="-20" dirty="0" smtClean="0">
                    <a:latin typeface="Arial"/>
                    <a:cs typeface="Arial"/>
                  </a:rPr>
                  <a:t>the </a:t>
                </a:r>
                <a:r>
                  <a:rPr lang="en-US" sz="1200" spc="-15" dirty="0" smtClean="0">
                    <a:latin typeface="Arial"/>
                    <a:cs typeface="Arial"/>
                  </a:rPr>
                  <a:t>prediction </a:t>
                </a:r>
                <a:r>
                  <a:rPr lang="en-US" sz="1200" spc="-35" dirty="0" smtClean="0">
                    <a:latin typeface="Arial"/>
                    <a:cs typeface="Arial"/>
                  </a:rPr>
                  <a:t>intervals will </a:t>
                </a:r>
                <a:r>
                  <a:rPr lang="en-US" sz="1200" spc="-20" dirty="0" smtClean="0">
                    <a:latin typeface="Arial"/>
                    <a:cs typeface="Arial"/>
                  </a:rPr>
                  <a:t>contain the corresponding </a:t>
                </a:r>
                <a:r>
                  <a:rPr lang="en-US" sz="1200" spc="-25" dirty="0" smtClean="0">
                    <a:latin typeface="Arial"/>
                    <a:cs typeface="Arial"/>
                  </a:rPr>
                  <a:t>actual </a:t>
                </a:r>
                <a:r>
                  <a:rPr lang="en-US" sz="1200" spc="-45" dirty="0" smtClean="0">
                    <a:latin typeface="Arial"/>
                    <a:cs typeface="Arial"/>
                  </a:rPr>
                  <a:t>value </a:t>
                </a:r>
                <a:r>
                  <a:rPr lang="en-US" sz="1200" spc="-15" dirty="0" smtClean="0">
                    <a:latin typeface="Arial"/>
                    <a:cs typeface="Arial"/>
                  </a:rPr>
                  <a:t>of</a:t>
                </a:r>
                <a:r>
                  <a:rPr lang="en-US" sz="1200" spc="204" dirty="0" smtClean="0">
                    <a:latin typeface="Arial"/>
                    <a:cs typeface="Arial"/>
                  </a:rPr>
                  <a:t> </a:t>
                </a:r>
                <a:r>
                  <a:rPr lang="en-US" sz="1200" i="1" spc="-55" dirty="0" smtClean="0">
                    <a:latin typeface="Georgia"/>
                    <a:cs typeface="Georgia"/>
                  </a:rPr>
                  <a:t>y</a:t>
                </a:r>
                <a:r>
                  <a:rPr lang="en-US" sz="1200" spc="-55" dirty="0" smtClean="0">
                    <a:latin typeface="Arial"/>
                    <a:cs typeface="Arial"/>
                  </a:rPr>
                  <a:t>.</a:t>
                </a:r>
                <a:endParaRPr sz="1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511175"/>
                <a:ext cx="4088129" cy="2412840"/>
              </a:xfrm>
              <a:prstGeom prst="rect">
                <a:avLst/>
              </a:prstGeom>
              <a:blipFill>
                <a:blip r:embed="rId2"/>
                <a:stretch>
                  <a:fillRect t="-1768" r="-5365" b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14650" y="892175"/>
                <a:ext cx="122161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892175"/>
                <a:ext cx="1221616" cy="184666"/>
              </a:xfrm>
              <a:prstGeom prst="rect">
                <a:avLst/>
              </a:prstGeom>
              <a:blipFill>
                <a:blip r:embed="rId3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4145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Prediction </a:t>
            </a:r>
            <a:r>
              <a:rPr spc="15" dirty="0"/>
              <a:t>intervals </a:t>
            </a:r>
            <a:r>
              <a:rPr spc="25" dirty="0"/>
              <a:t>for </a:t>
            </a:r>
            <a:r>
              <a:rPr spc="30" dirty="0"/>
              <a:t>speciﬁc predicted</a:t>
            </a:r>
            <a:r>
              <a:rPr spc="-40" dirty="0"/>
              <a:t> </a:t>
            </a:r>
            <a:r>
              <a:rPr spc="10" dirty="0"/>
              <a:t>values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0" y="343813"/>
            <a:ext cx="4088129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marR="5080" indent="-182245">
              <a:lnSpc>
                <a:spcPct val="100000"/>
              </a:lnSpc>
              <a:spcBef>
                <a:spcPts val="4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u="sng" spc="-25" dirty="0" smtClean="0">
                <a:latin typeface="Arial"/>
                <a:cs typeface="Arial"/>
              </a:rPr>
              <a:t>Prediction </a:t>
            </a:r>
            <a:r>
              <a:rPr sz="1200" u="sng" spc="-45" dirty="0" smtClean="0">
                <a:latin typeface="Arial"/>
                <a:cs typeface="Arial"/>
              </a:rPr>
              <a:t>level</a:t>
            </a:r>
            <a:r>
              <a:rPr lang="en-US" sz="1200" u="sng" spc="-45" dirty="0" smtClean="0">
                <a:latin typeface="Arial"/>
                <a:cs typeface="Arial"/>
              </a:rPr>
              <a:t> meaning</a:t>
            </a:r>
            <a:r>
              <a:rPr sz="1200" spc="-45" dirty="0" smtClean="0">
                <a:latin typeface="Arial"/>
                <a:cs typeface="Arial"/>
              </a:rPr>
              <a:t>: </a:t>
            </a:r>
            <a:endParaRPr lang="en-US" sz="1200" spc="-45" dirty="0" smtClean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970013"/>
            <a:ext cx="3483936" cy="2071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4050" y="2739996"/>
            <a:ext cx="130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93" y="534965"/>
            <a:ext cx="46729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rgbClr val="00B050"/>
                </a:solidFill>
              </a:rPr>
              <a:t>First</a:t>
            </a:r>
            <a:r>
              <a:rPr lang="en-US" sz="1100" dirty="0" smtClean="0">
                <a:solidFill>
                  <a:srgbClr val="00B050"/>
                </a:solidFill>
              </a:rPr>
              <a:t>, make many prediction XX% intervals for y given x*</a:t>
            </a:r>
            <a:r>
              <a:rPr lang="en-US" sz="1100" i="1" dirty="0" smtClean="0">
                <a:solidFill>
                  <a:srgbClr val="00B050"/>
                </a:solidFill>
              </a:rPr>
              <a:t>(each prediction interval uses a new regression line… which was calculated from </a:t>
            </a:r>
            <a:r>
              <a:rPr lang="en-US" sz="1100" i="1" u="sng" dirty="0" smtClean="0">
                <a:solidFill>
                  <a:srgbClr val="00B050"/>
                </a:solidFill>
              </a:rPr>
              <a:t>n</a:t>
            </a:r>
            <a:r>
              <a:rPr lang="en-US" sz="1100" i="1" dirty="0" smtClean="0">
                <a:solidFill>
                  <a:srgbClr val="00B050"/>
                </a:solidFill>
              </a:rPr>
              <a:t> new random sampled (</a:t>
            </a:r>
            <a:r>
              <a:rPr lang="en-US" sz="1100" i="1" dirty="0" err="1" smtClean="0">
                <a:solidFill>
                  <a:srgbClr val="00B050"/>
                </a:solidFill>
              </a:rPr>
              <a:t>x,y</a:t>
            </a:r>
            <a:r>
              <a:rPr lang="en-US" sz="1100" i="1" dirty="0" smtClean="0">
                <a:solidFill>
                  <a:srgbClr val="00B050"/>
                </a:solidFill>
              </a:rPr>
              <a:t>) data)</a:t>
            </a:r>
            <a:endParaRPr lang="en-US" sz="1100" i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93" y="3068536"/>
            <a:ext cx="4177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rgbClr val="7030A0"/>
                </a:solidFill>
              </a:rPr>
              <a:t>Then</a:t>
            </a:r>
            <a:r>
              <a:rPr lang="en-US" sz="1100" dirty="0" smtClean="0">
                <a:solidFill>
                  <a:srgbClr val="7030A0"/>
                </a:solidFill>
              </a:rPr>
              <a:t>, randomly select a value with x=x* from the population, note the corresponding y.</a:t>
            </a:r>
            <a:endParaRPr lang="en-US" sz="1100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62050" y="3025775"/>
            <a:ext cx="827568" cy="32964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67050" y="1050204"/>
            <a:ext cx="16059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4835" marR="5080" lvl="1">
              <a:spcBef>
                <a:spcPts val="45"/>
              </a:spcBef>
            </a:pPr>
            <a:r>
              <a:rPr lang="en-US" sz="1050" spc="-25" dirty="0" smtClean="0">
                <a:latin typeface="Arial"/>
                <a:cs typeface="Arial"/>
              </a:rPr>
              <a:t>then </a:t>
            </a:r>
            <a:r>
              <a:rPr lang="en-US" sz="1050" spc="-30" dirty="0" smtClean="0">
                <a:latin typeface="Arial"/>
                <a:cs typeface="Arial"/>
              </a:rPr>
              <a:t>roughly </a:t>
            </a:r>
            <a:r>
              <a:rPr lang="en-US" sz="1050" spc="-85" dirty="0" smtClean="0">
                <a:latin typeface="Arial"/>
                <a:cs typeface="Arial"/>
              </a:rPr>
              <a:t>XX% </a:t>
            </a:r>
            <a:r>
              <a:rPr lang="en-US" sz="1050" spc="-15" dirty="0" smtClean="0">
                <a:latin typeface="Arial"/>
                <a:cs typeface="Arial"/>
              </a:rPr>
              <a:t>of </a:t>
            </a:r>
            <a:r>
              <a:rPr lang="en-US" sz="1050" spc="-20" dirty="0" smtClean="0">
                <a:latin typeface="Arial"/>
                <a:cs typeface="Arial"/>
              </a:rPr>
              <a:t>the </a:t>
            </a:r>
            <a:r>
              <a:rPr lang="en-US" sz="1050" spc="-15" dirty="0" smtClean="0">
                <a:latin typeface="Arial"/>
                <a:cs typeface="Arial"/>
              </a:rPr>
              <a:t>prediction </a:t>
            </a:r>
            <a:r>
              <a:rPr lang="en-US" sz="1050" spc="-35" dirty="0" smtClean="0">
                <a:latin typeface="Arial"/>
                <a:cs typeface="Arial"/>
              </a:rPr>
              <a:t>intervals will </a:t>
            </a:r>
            <a:r>
              <a:rPr lang="en-US" sz="1050" spc="-20" dirty="0" smtClean="0">
                <a:latin typeface="Arial"/>
                <a:cs typeface="Arial"/>
              </a:rPr>
              <a:t>contain the corresponding </a:t>
            </a:r>
            <a:r>
              <a:rPr lang="en-US" sz="1050" spc="-25" dirty="0" smtClean="0">
                <a:latin typeface="Arial"/>
                <a:cs typeface="Arial"/>
              </a:rPr>
              <a:t>actual </a:t>
            </a:r>
            <a:r>
              <a:rPr lang="en-US" sz="1050" spc="-45" dirty="0" smtClean="0">
                <a:latin typeface="Arial"/>
                <a:cs typeface="Arial"/>
              </a:rPr>
              <a:t>value </a:t>
            </a:r>
            <a:r>
              <a:rPr lang="en-US" sz="1050" spc="-15" dirty="0" smtClean="0">
                <a:latin typeface="Arial"/>
                <a:cs typeface="Arial"/>
              </a:rPr>
              <a:t>of</a:t>
            </a:r>
            <a:r>
              <a:rPr lang="en-US" sz="1050" spc="204" dirty="0" smtClean="0">
                <a:latin typeface="Arial"/>
                <a:cs typeface="Arial"/>
              </a:rPr>
              <a:t> </a:t>
            </a:r>
            <a:r>
              <a:rPr lang="en-US" sz="1050" i="1" spc="-55" dirty="0" smtClean="0">
                <a:solidFill>
                  <a:srgbClr val="7030A0"/>
                </a:solidFill>
                <a:latin typeface="Georgia"/>
                <a:cs typeface="Georgia"/>
              </a:rPr>
              <a:t>y</a:t>
            </a:r>
            <a:r>
              <a:rPr lang="en-US" sz="1050" spc="-55" dirty="0" smtClean="0">
                <a:latin typeface="Arial"/>
                <a:cs typeface="Arial"/>
              </a:rPr>
              <a:t>.</a:t>
            </a:r>
            <a:endParaRPr lang="en-US" sz="1050" dirty="0">
              <a:latin typeface="Arial"/>
              <a:cs typeface="Arial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3648059" y="970013"/>
            <a:ext cx="76200" cy="176998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62198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57937"/>
            <a:ext cx="4272280" cy="7588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191385">
              <a:lnSpc>
                <a:spcPct val="100000"/>
              </a:lnSpc>
              <a:spcBef>
                <a:spcPts val="135"/>
              </a:spcBef>
            </a:pP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Calculating the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prediction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interval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By</a:t>
            </a:r>
            <a:r>
              <a:rPr sz="1200" i="1" spc="-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hand: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Don’t </a:t>
            </a:r>
            <a:r>
              <a:rPr sz="1200" spc="-20" dirty="0">
                <a:latin typeface="Arial"/>
                <a:cs typeface="Arial"/>
              </a:rPr>
              <a:t>worry </a:t>
            </a:r>
            <a:r>
              <a:rPr sz="1200" spc="-10" dirty="0">
                <a:latin typeface="Arial"/>
                <a:cs typeface="Arial"/>
              </a:rPr>
              <a:t>about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it...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33426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Calculating the </a:t>
            </a:r>
            <a:r>
              <a:rPr spc="25" dirty="0"/>
              <a:t>prediction</a:t>
            </a:r>
            <a:r>
              <a:rPr dirty="0"/>
              <a:t> </a:t>
            </a:r>
            <a:r>
              <a:rPr spc="10" dirty="0"/>
              <a:t>interval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1445895" cy="757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By</a:t>
            </a:r>
            <a:r>
              <a:rPr sz="1200" i="1" spc="-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hand: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Don’t </a:t>
            </a:r>
            <a:r>
              <a:rPr sz="1200" spc="-20" dirty="0">
                <a:latin typeface="Arial"/>
                <a:cs typeface="Arial"/>
              </a:rPr>
              <a:t>worry </a:t>
            </a:r>
            <a:r>
              <a:rPr sz="1200" spc="-10" dirty="0">
                <a:latin typeface="Arial"/>
                <a:cs typeface="Arial"/>
              </a:rPr>
              <a:t>about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it...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50" dirty="0">
                <a:solidFill>
                  <a:srgbClr val="024F84"/>
                </a:solidFill>
                <a:latin typeface="Arial"/>
                <a:cs typeface="Arial"/>
              </a:rPr>
              <a:t>In</a:t>
            </a:r>
            <a:r>
              <a:rPr sz="1200" i="1" spc="-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srgbClr val="024F84"/>
                </a:solidFill>
                <a:latin typeface="Arial"/>
                <a:cs typeface="Arial"/>
              </a:rPr>
              <a:t>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24" y="1219200"/>
            <a:ext cx="4097020" cy="104900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0005">
              <a:lnSpc>
                <a:spcPts val="955"/>
              </a:lnSpc>
              <a:spcBef>
                <a:spcPts val="180"/>
              </a:spcBef>
            </a:pP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# load</a:t>
            </a:r>
            <a:r>
              <a:rPr lang="en-US" sz="800" spc="-1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data</a:t>
            </a:r>
            <a:endParaRPr lang="en-US" sz="800" dirty="0">
              <a:latin typeface="Courier New"/>
              <a:cs typeface="Courier New"/>
            </a:endParaRPr>
          </a:p>
          <a:p>
            <a:pPr marL="40005" marR="501015">
              <a:lnSpc>
                <a:spcPts val="950"/>
              </a:lnSpc>
              <a:spcBef>
                <a:spcPts val="35"/>
              </a:spcBef>
            </a:pP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 &lt;- read.csv("https://stat.duke.edu/~mc301/data/murder.csv")  # fit</a:t>
            </a:r>
            <a:r>
              <a:rPr lang="en-US"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model</a:t>
            </a:r>
            <a:endParaRPr lang="en-US" sz="800" dirty="0">
              <a:latin typeface="Courier New"/>
              <a:cs typeface="Courier New"/>
            </a:endParaRPr>
          </a:p>
          <a:p>
            <a:pPr marL="40005">
              <a:lnSpc>
                <a:spcPts val="905"/>
              </a:lnSpc>
            </a:pP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m_mur_pov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 &lt;- </a:t>
            </a:r>
            <a:r>
              <a:rPr lang="en-US"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lm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annual_murders_per_mil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 ~ 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perc_pov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, data =</a:t>
            </a:r>
            <a:r>
              <a:rPr lang="en-US" sz="800" spc="-3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murder)</a:t>
            </a:r>
            <a:endParaRPr lang="en-US" sz="800" dirty="0">
              <a:latin typeface="Courier New"/>
              <a:cs typeface="Courier New"/>
            </a:endParaRPr>
          </a:p>
          <a:p>
            <a:pPr marL="40005">
              <a:lnSpc>
                <a:spcPts val="944"/>
              </a:lnSpc>
            </a:pP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# create new</a:t>
            </a:r>
            <a:r>
              <a:rPr lang="en-US"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data</a:t>
            </a:r>
            <a:endParaRPr lang="en-US" sz="800" dirty="0">
              <a:latin typeface="Courier New"/>
              <a:cs typeface="Courier New"/>
            </a:endParaRPr>
          </a:p>
          <a:p>
            <a:pPr marL="40005" marR="2113280">
              <a:lnSpc>
                <a:spcPts val="950"/>
              </a:lnSpc>
              <a:spcBef>
                <a:spcPts val="30"/>
              </a:spcBef>
            </a:pPr>
            <a:r>
              <a:rPr lang="en-US" sz="800" b="1" spc="-60" dirty="0" err="1">
                <a:solidFill>
                  <a:srgbClr val="C00000"/>
                </a:solidFill>
                <a:latin typeface="Courier New"/>
                <a:cs typeface="Courier New"/>
              </a:rPr>
              <a:t>newdata</a:t>
            </a:r>
            <a:r>
              <a:rPr lang="en-US"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 &lt;- </a:t>
            </a:r>
            <a:r>
              <a:rPr lang="en-US" sz="800" b="1" spc="-60" dirty="0" err="1">
                <a:solidFill>
                  <a:srgbClr val="C00000"/>
                </a:solidFill>
                <a:latin typeface="Courier New"/>
                <a:cs typeface="Courier New"/>
              </a:rPr>
              <a:t>data.frame</a:t>
            </a:r>
            <a:r>
              <a:rPr lang="en-US"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(</a:t>
            </a:r>
            <a:r>
              <a:rPr lang="en-US" sz="800" b="1" spc="-60" dirty="0" err="1">
                <a:solidFill>
                  <a:srgbClr val="C00000"/>
                </a:solidFill>
                <a:latin typeface="Courier New"/>
                <a:cs typeface="Courier New"/>
              </a:rPr>
              <a:t>perc_pov</a:t>
            </a:r>
            <a:r>
              <a:rPr lang="en-US"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 = 20</a:t>
            </a:r>
            <a:r>
              <a:rPr lang="en-US" sz="800" b="1" spc="-60" dirty="0" smtClean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  <a:endParaRPr lang="en-US" sz="800" b="1" spc="-60" dirty="0">
              <a:solidFill>
                <a:srgbClr val="C00000"/>
              </a:solidFill>
              <a:latin typeface="Courier New"/>
              <a:cs typeface="Courier New"/>
            </a:endParaRPr>
          </a:p>
          <a:p>
            <a:pPr marL="40005">
              <a:lnSpc>
                <a:spcPts val="955"/>
              </a:lnSpc>
              <a:spcBef>
                <a:spcPts val="180"/>
              </a:spcBef>
            </a:pPr>
            <a:r>
              <a:rPr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#</a:t>
            </a:r>
            <a:r>
              <a:rPr sz="800" spc="-65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predict</a:t>
            </a:r>
            <a:endParaRPr sz="800" dirty="0">
              <a:latin typeface="Courier New"/>
              <a:cs typeface="Courier New"/>
            </a:endParaRPr>
          </a:p>
          <a:p>
            <a:pPr marL="40005">
              <a:lnSpc>
                <a:spcPts val="955"/>
              </a:lnSpc>
            </a:pP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predict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(m_mur_pov, newdata, </a:t>
            </a: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interval = "prediction", level =</a:t>
            </a:r>
            <a:r>
              <a:rPr sz="800" b="1" spc="-25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0.95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8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33426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Calculating the </a:t>
            </a:r>
            <a:r>
              <a:rPr spc="25" dirty="0"/>
              <a:t>prediction</a:t>
            </a:r>
            <a:r>
              <a:rPr dirty="0"/>
              <a:t> </a:t>
            </a:r>
            <a:r>
              <a:rPr spc="10" dirty="0"/>
              <a:t>interval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1445895" cy="757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By</a:t>
            </a:r>
            <a:r>
              <a:rPr sz="1200" i="1" spc="-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hand: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Don’t </a:t>
            </a:r>
            <a:r>
              <a:rPr sz="1200" spc="-20" dirty="0">
                <a:latin typeface="Arial"/>
                <a:cs typeface="Arial"/>
              </a:rPr>
              <a:t>worry </a:t>
            </a:r>
            <a:r>
              <a:rPr sz="1200" spc="-10" dirty="0">
                <a:latin typeface="Arial"/>
                <a:cs typeface="Arial"/>
              </a:rPr>
              <a:t>about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it...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50" dirty="0">
                <a:solidFill>
                  <a:srgbClr val="024F84"/>
                </a:solidFill>
                <a:latin typeface="Arial"/>
                <a:cs typeface="Arial"/>
              </a:rPr>
              <a:t>In</a:t>
            </a:r>
            <a:r>
              <a:rPr sz="1200" i="1" spc="-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srgbClr val="024F84"/>
                </a:solidFill>
                <a:latin typeface="Arial"/>
                <a:cs typeface="Arial"/>
              </a:rPr>
              <a:t>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24" y="1219200"/>
            <a:ext cx="4097020" cy="104900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0005">
              <a:lnSpc>
                <a:spcPts val="955"/>
              </a:lnSpc>
              <a:spcBef>
                <a:spcPts val="180"/>
              </a:spcBef>
            </a:pP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# load</a:t>
            </a:r>
            <a:r>
              <a:rPr lang="en-US" sz="800" spc="-1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data</a:t>
            </a:r>
            <a:endParaRPr lang="en-US" sz="800" dirty="0">
              <a:latin typeface="Courier New"/>
              <a:cs typeface="Courier New"/>
            </a:endParaRPr>
          </a:p>
          <a:p>
            <a:pPr marL="40005" marR="501015">
              <a:lnSpc>
                <a:spcPts val="950"/>
              </a:lnSpc>
              <a:spcBef>
                <a:spcPts val="35"/>
              </a:spcBef>
            </a:pP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 &lt;- read.csv("https://stat.duke.edu/~mc301/data/murder.csv")  # fit</a:t>
            </a:r>
            <a:r>
              <a:rPr lang="en-US"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model</a:t>
            </a:r>
            <a:endParaRPr lang="en-US" sz="800" dirty="0">
              <a:latin typeface="Courier New"/>
              <a:cs typeface="Courier New"/>
            </a:endParaRPr>
          </a:p>
          <a:p>
            <a:pPr marL="40005">
              <a:lnSpc>
                <a:spcPts val="905"/>
              </a:lnSpc>
            </a:pP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m_mur_pov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 &lt;- </a:t>
            </a:r>
            <a:r>
              <a:rPr lang="en-US" sz="800" spc="-60" dirty="0">
                <a:solidFill>
                  <a:srgbClr val="C00000"/>
                </a:solidFill>
                <a:latin typeface="Courier New"/>
                <a:cs typeface="Courier New"/>
              </a:rPr>
              <a:t>lm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annual_murders_per_mil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 ~ 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perc_pov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, data =</a:t>
            </a:r>
            <a:r>
              <a:rPr lang="en-US" sz="800" spc="-3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murder)</a:t>
            </a:r>
            <a:endParaRPr lang="en-US" sz="800" dirty="0">
              <a:latin typeface="Courier New"/>
              <a:cs typeface="Courier New"/>
            </a:endParaRPr>
          </a:p>
          <a:p>
            <a:pPr marL="40005">
              <a:lnSpc>
                <a:spcPts val="944"/>
              </a:lnSpc>
            </a:pP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# create new</a:t>
            </a:r>
            <a:r>
              <a:rPr lang="en-US"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data</a:t>
            </a:r>
            <a:endParaRPr lang="en-US" sz="800" dirty="0">
              <a:latin typeface="Courier New"/>
              <a:cs typeface="Courier New"/>
            </a:endParaRPr>
          </a:p>
          <a:p>
            <a:pPr marL="40005" marR="2113280">
              <a:lnSpc>
                <a:spcPts val="950"/>
              </a:lnSpc>
              <a:spcBef>
                <a:spcPts val="30"/>
              </a:spcBef>
            </a:pPr>
            <a:r>
              <a:rPr lang="en-US" sz="800" b="1" spc="-60" dirty="0" err="1">
                <a:solidFill>
                  <a:srgbClr val="C00000"/>
                </a:solidFill>
                <a:latin typeface="Courier New"/>
                <a:cs typeface="Courier New"/>
              </a:rPr>
              <a:t>newdata</a:t>
            </a:r>
            <a:r>
              <a:rPr lang="en-US"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 &lt;- </a:t>
            </a:r>
            <a:r>
              <a:rPr lang="en-US" sz="800" b="1" spc="-60" dirty="0" err="1">
                <a:solidFill>
                  <a:srgbClr val="C00000"/>
                </a:solidFill>
                <a:latin typeface="Courier New"/>
                <a:cs typeface="Courier New"/>
              </a:rPr>
              <a:t>data.frame</a:t>
            </a:r>
            <a:r>
              <a:rPr lang="en-US"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(</a:t>
            </a:r>
            <a:r>
              <a:rPr lang="en-US" sz="800" b="1" spc="-60" dirty="0" err="1">
                <a:solidFill>
                  <a:srgbClr val="C00000"/>
                </a:solidFill>
                <a:latin typeface="Courier New"/>
                <a:cs typeface="Courier New"/>
              </a:rPr>
              <a:t>perc_pov</a:t>
            </a:r>
            <a:r>
              <a:rPr lang="en-US"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 = 20</a:t>
            </a:r>
            <a:r>
              <a:rPr lang="en-US" sz="800" b="1" spc="-60" dirty="0" smtClean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  <a:endParaRPr lang="en-US" sz="800" b="1" spc="-60" dirty="0">
              <a:solidFill>
                <a:srgbClr val="C00000"/>
              </a:solidFill>
              <a:latin typeface="Courier New"/>
              <a:cs typeface="Courier New"/>
            </a:endParaRPr>
          </a:p>
          <a:p>
            <a:pPr marL="40005">
              <a:lnSpc>
                <a:spcPts val="955"/>
              </a:lnSpc>
              <a:spcBef>
                <a:spcPts val="180"/>
              </a:spcBef>
            </a:pPr>
            <a:r>
              <a:rPr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#</a:t>
            </a:r>
            <a:r>
              <a:rPr sz="800" spc="-65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predict</a:t>
            </a:r>
            <a:endParaRPr sz="800" dirty="0">
              <a:latin typeface="Courier New"/>
              <a:cs typeface="Courier New"/>
            </a:endParaRPr>
          </a:p>
          <a:p>
            <a:pPr marL="40005">
              <a:lnSpc>
                <a:spcPts val="955"/>
              </a:lnSpc>
            </a:pP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predict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(m_mur_pov, newdata, </a:t>
            </a: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interval = "prediction", level =</a:t>
            </a:r>
            <a:r>
              <a:rPr sz="800" b="1" spc="-25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0.95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800" dirty="0">
              <a:latin typeface="Courier New"/>
              <a:cs typeface="Courier New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40411" y="2323338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242824" y="232587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4339716" y="232587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242824" y="2363851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4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4339716" y="2363851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4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242824" y="2483992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 txBox="1"/>
          <p:nvPr/>
        </p:nvSpPr>
        <p:spPr>
          <a:xfrm>
            <a:off x="283336" y="2334006"/>
            <a:ext cx="151828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indent="375920">
              <a:lnSpc>
                <a:spcPts val="950"/>
              </a:lnSpc>
              <a:spcBef>
                <a:spcPts val="135"/>
              </a:spcBef>
              <a:tabLst>
                <a:tab pos="859790" algn="l"/>
                <a:tab pos="1343660" algn="l"/>
              </a:tabLst>
            </a:pP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fit	lwr	upr  1 21.28663 9.418327</a:t>
            </a:r>
            <a:r>
              <a:rPr sz="800" spc="-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33.15493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4339716" y="2483992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242824" y="260426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4339716" y="260426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240411" y="2644775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76250" y="2601341"/>
            <a:ext cx="139700" cy="195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859" y="2783586"/>
                <a:ext cx="9883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1000" i="1" spc="-2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000" b="0" i="1" spc="-2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000" u="sng" dirty="0" smtClean="0">
                    <a:solidFill>
                      <a:schemeClr val="tx1"/>
                    </a:solidFill>
                  </a:rPr>
                  <a:t>prediction(s) 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for the x* value(s) in </a:t>
                </a:r>
                <a:r>
                  <a:rPr lang="en-US" sz="1000" dirty="0" err="1" smtClean="0">
                    <a:solidFill>
                      <a:schemeClr val="tx1"/>
                    </a:solidFill>
                  </a:rPr>
                  <a:t>newdata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9" y="2783586"/>
                <a:ext cx="988315" cy="707886"/>
              </a:xfrm>
              <a:prstGeom prst="rect">
                <a:avLst/>
              </a:prstGeom>
              <a:blipFill>
                <a:blip r:embed="rId2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71464" y="2849010"/>
            <a:ext cx="1429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chemeClr val="tx1"/>
                </a:solidFill>
              </a:rPr>
              <a:t>Prediction interval(s) </a:t>
            </a:r>
            <a:r>
              <a:rPr lang="en-US" sz="1000" dirty="0" smtClean="0">
                <a:solidFill>
                  <a:schemeClr val="tx1"/>
                </a:solidFill>
              </a:rPr>
              <a:t>for y given the x* value(s) in </a:t>
            </a:r>
            <a:r>
              <a:rPr lang="en-US" sz="1000" dirty="0" err="1" smtClean="0">
                <a:solidFill>
                  <a:schemeClr val="tx1"/>
                </a:solidFill>
              </a:rPr>
              <a:t>newdata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1332404" y="2331725"/>
            <a:ext cx="228600" cy="8747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15597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33426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Calculating the </a:t>
            </a:r>
            <a:r>
              <a:rPr spc="25" dirty="0"/>
              <a:t>prediction</a:t>
            </a:r>
            <a:r>
              <a:rPr dirty="0"/>
              <a:t> </a:t>
            </a:r>
            <a:r>
              <a:rPr spc="10" dirty="0"/>
              <a:t>interval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1445895" cy="757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By</a:t>
            </a:r>
            <a:r>
              <a:rPr sz="1200" i="1" spc="-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hand: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Don’t </a:t>
            </a:r>
            <a:r>
              <a:rPr sz="1200" spc="-20" dirty="0">
                <a:latin typeface="Arial"/>
                <a:cs typeface="Arial"/>
              </a:rPr>
              <a:t>worry </a:t>
            </a:r>
            <a:r>
              <a:rPr sz="1200" spc="-10" dirty="0">
                <a:latin typeface="Arial"/>
                <a:cs typeface="Arial"/>
              </a:rPr>
              <a:t>about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it...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50" dirty="0">
                <a:solidFill>
                  <a:srgbClr val="024F84"/>
                </a:solidFill>
                <a:latin typeface="Arial"/>
                <a:cs typeface="Arial"/>
              </a:rPr>
              <a:t>In</a:t>
            </a:r>
            <a:r>
              <a:rPr sz="1200" i="1" spc="-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srgbClr val="024F84"/>
                </a:solidFill>
                <a:latin typeface="Arial"/>
                <a:cs typeface="Arial"/>
              </a:rPr>
              <a:t>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24" y="1219200"/>
            <a:ext cx="4097020" cy="104900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0005">
              <a:lnSpc>
                <a:spcPts val="955"/>
              </a:lnSpc>
              <a:spcBef>
                <a:spcPts val="180"/>
              </a:spcBef>
            </a:pP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# load</a:t>
            </a:r>
            <a:r>
              <a:rPr lang="en-US" sz="800" spc="-13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data</a:t>
            </a:r>
            <a:endParaRPr lang="en-US" sz="800" dirty="0">
              <a:latin typeface="Courier New"/>
              <a:cs typeface="Courier New"/>
            </a:endParaRPr>
          </a:p>
          <a:p>
            <a:pPr marL="40005" marR="501015">
              <a:lnSpc>
                <a:spcPts val="950"/>
              </a:lnSpc>
              <a:spcBef>
                <a:spcPts val="35"/>
              </a:spcBef>
            </a:pP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 &lt;- read.csv("https://stat.duke.edu/~mc301/data/murder.csv")  # fit</a:t>
            </a:r>
            <a:r>
              <a:rPr lang="en-US"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model</a:t>
            </a:r>
            <a:endParaRPr lang="en-US" sz="800" dirty="0">
              <a:latin typeface="Courier New"/>
              <a:cs typeface="Courier New"/>
            </a:endParaRPr>
          </a:p>
          <a:p>
            <a:pPr marL="40005">
              <a:lnSpc>
                <a:spcPts val="905"/>
              </a:lnSpc>
            </a:pP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m_mur_pov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 &lt;- </a:t>
            </a:r>
            <a:r>
              <a:rPr lang="en-US" sz="800" spc="-60" dirty="0">
                <a:solidFill>
                  <a:srgbClr val="C00000"/>
                </a:solidFill>
                <a:latin typeface="Courier New"/>
                <a:cs typeface="Courier New"/>
              </a:rPr>
              <a:t>lm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annual_murders_per_mil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 ~ 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perc_pov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, data =</a:t>
            </a:r>
            <a:r>
              <a:rPr lang="en-US" sz="800" spc="-3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murder)</a:t>
            </a:r>
            <a:endParaRPr lang="en-US" sz="800" dirty="0">
              <a:latin typeface="Courier New"/>
              <a:cs typeface="Courier New"/>
            </a:endParaRPr>
          </a:p>
          <a:p>
            <a:pPr marL="40005">
              <a:lnSpc>
                <a:spcPts val="944"/>
              </a:lnSpc>
            </a:pP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# create new</a:t>
            </a:r>
            <a:r>
              <a:rPr lang="en-US"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data</a:t>
            </a:r>
            <a:endParaRPr lang="en-US" sz="800" dirty="0">
              <a:latin typeface="Courier New"/>
              <a:cs typeface="Courier New"/>
            </a:endParaRPr>
          </a:p>
          <a:p>
            <a:pPr marL="40005" marR="2113280">
              <a:lnSpc>
                <a:spcPts val="950"/>
              </a:lnSpc>
              <a:spcBef>
                <a:spcPts val="30"/>
              </a:spcBef>
            </a:pP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newdata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 &lt;- 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data.frame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perc_pov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 = </a:t>
            </a:r>
            <a:r>
              <a:rPr lang="en-US" sz="800" spc="-60" dirty="0">
                <a:solidFill>
                  <a:srgbClr val="00B050"/>
                </a:solidFill>
                <a:latin typeface="Courier New"/>
                <a:cs typeface="Courier New"/>
              </a:rPr>
              <a:t>20</a:t>
            </a:r>
            <a:r>
              <a:rPr lang="en-US"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lang="en-US" sz="800" spc="-60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pPr marL="40005">
              <a:lnSpc>
                <a:spcPts val="955"/>
              </a:lnSpc>
              <a:spcBef>
                <a:spcPts val="180"/>
              </a:spcBef>
            </a:pPr>
            <a:r>
              <a:rPr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#</a:t>
            </a:r>
            <a:r>
              <a:rPr sz="800" spc="-65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predict</a:t>
            </a:r>
            <a:endParaRPr sz="800" dirty="0">
              <a:latin typeface="Courier New"/>
              <a:cs typeface="Courier New"/>
            </a:endParaRPr>
          </a:p>
          <a:p>
            <a:pPr marL="40005">
              <a:lnSpc>
                <a:spcPts val="955"/>
              </a:lnSpc>
            </a:pP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predict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(m_mur_pov, newdata, </a:t>
            </a: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interval = "prediction", level =</a:t>
            </a:r>
            <a:r>
              <a:rPr sz="800" b="1" spc="-25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sz="800" b="1" spc="-60" dirty="0">
                <a:solidFill>
                  <a:srgbClr val="C00000"/>
                </a:solidFill>
                <a:latin typeface="Courier New"/>
                <a:cs typeface="Courier New"/>
              </a:rPr>
              <a:t>0.95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800" dirty="0">
              <a:latin typeface="Courier New"/>
              <a:cs typeface="Courier New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40411" y="2323338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242824" y="232587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4339716" y="232587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242824" y="2363851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4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4339716" y="2363851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4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242824" y="2483992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 txBox="1"/>
          <p:nvPr/>
        </p:nvSpPr>
        <p:spPr>
          <a:xfrm>
            <a:off x="283336" y="2334006"/>
            <a:ext cx="1518285" cy="27379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indent="375920">
              <a:lnSpc>
                <a:spcPts val="950"/>
              </a:lnSpc>
              <a:spcBef>
                <a:spcPts val="135"/>
              </a:spcBef>
              <a:tabLst>
                <a:tab pos="859790" algn="l"/>
                <a:tab pos="1343660" algn="l"/>
              </a:tabLst>
            </a:pP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fit	lwr	upr  1 21.28663 </a:t>
            </a:r>
            <a:r>
              <a:rPr sz="800" spc="-60" dirty="0">
                <a:solidFill>
                  <a:srgbClr val="7030A0"/>
                </a:solidFill>
                <a:latin typeface="Courier New"/>
                <a:cs typeface="Courier New"/>
              </a:rPr>
              <a:t>9.418327</a:t>
            </a:r>
            <a:r>
              <a:rPr sz="800" spc="-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7030A0"/>
                </a:solidFill>
                <a:latin typeface="Courier New"/>
                <a:cs typeface="Courier New"/>
              </a:rPr>
              <a:t>33.15493</a:t>
            </a:r>
            <a:endParaRPr sz="800" dirty="0">
              <a:solidFill>
                <a:srgbClr val="7030A0"/>
              </a:solidFill>
              <a:latin typeface="Courier New"/>
              <a:cs typeface="Courier New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4339716" y="2483992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4339716" y="260426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240411" y="2644775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6"/>
          <p:cNvSpPr txBox="1"/>
          <p:nvPr/>
        </p:nvSpPr>
        <p:spPr>
          <a:xfrm>
            <a:off x="240411" y="2709438"/>
            <a:ext cx="4109085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1200" spc="-65" dirty="0" smtClean="0">
                <a:latin typeface="Arial"/>
                <a:cs typeface="Arial"/>
              </a:rPr>
              <a:t>“</a:t>
            </a:r>
            <a:r>
              <a:rPr sz="1200" spc="-65" dirty="0" smtClean="0">
                <a:latin typeface="Arial"/>
                <a:cs typeface="Arial"/>
              </a:rPr>
              <a:t>We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95%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conﬁdent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annual </a:t>
            </a:r>
            <a:r>
              <a:rPr sz="1200" spc="-25" dirty="0">
                <a:latin typeface="Arial"/>
                <a:cs typeface="Arial"/>
              </a:rPr>
              <a:t>murders </a:t>
            </a:r>
            <a:r>
              <a:rPr sz="1200" spc="-20" dirty="0">
                <a:latin typeface="Arial"/>
                <a:cs typeface="Arial"/>
              </a:rPr>
              <a:t>per </a:t>
            </a:r>
            <a:r>
              <a:rPr sz="1200" spc="-35" dirty="0">
                <a:latin typeface="Arial"/>
                <a:cs typeface="Arial"/>
              </a:rPr>
              <a:t>million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a  </a:t>
            </a:r>
            <a:r>
              <a:rPr sz="1200" spc="-15" dirty="0">
                <a:latin typeface="Arial"/>
                <a:cs typeface="Arial"/>
              </a:rPr>
              <a:t>county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20%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poverty </a:t>
            </a:r>
            <a:r>
              <a:rPr sz="1200" spc="-30" dirty="0">
                <a:latin typeface="Arial"/>
                <a:cs typeface="Arial"/>
              </a:rPr>
              <a:t>rate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0" dirty="0">
                <a:latin typeface="Arial"/>
                <a:cs typeface="Arial"/>
              </a:rPr>
              <a:t>between </a:t>
            </a:r>
            <a:r>
              <a:rPr sz="1200" spc="-5" dirty="0">
                <a:solidFill>
                  <a:srgbClr val="7030A0"/>
                </a:solidFill>
                <a:latin typeface="Arial"/>
                <a:cs typeface="Arial"/>
              </a:rPr>
              <a:t>9.52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</a:t>
            </a:r>
            <a:r>
              <a:rPr sz="1200" spc="145" dirty="0"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030A0"/>
                </a:solidFill>
                <a:latin typeface="Arial"/>
                <a:cs typeface="Arial"/>
              </a:rPr>
              <a:t>33.15</a:t>
            </a:r>
            <a:r>
              <a:rPr sz="1200" spc="-5" dirty="0" smtClean="0">
                <a:latin typeface="Arial"/>
                <a:cs typeface="Arial"/>
              </a:rPr>
              <a:t>.</a:t>
            </a:r>
            <a:r>
              <a:rPr lang="en-US" sz="1200" spc="-5" dirty="0" smtClean="0">
                <a:latin typeface="Arial"/>
                <a:cs typeface="Arial"/>
              </a:rPr>
              <a:t>"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121884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4352" y="477197"/>
            <a:ext cx="775100" cy="134096"/>
          </a:xfrm>
          <a:prstGeom prst="rect">
            <a:avLst/>
          </a:prstGeom>
        </p:spPr>
        <p:txBody>
          <a:bodyPr vert="horz" wrap="square" lIns="0" tIns="12847" rIns="0" bIns="0" rtlCol="0">
            <a:spAutoFit/>
          </a:bodyPr>
          <a:lstStyle/>
          <a:p>
            <a:pPr marL="9516">
              <a:spcBef>
                <a:spcPts val="101"/>
              </a:spcBef>
            </a:pPr>
            <a:r>
              <a:rPr sz="78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87" spc="15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787" spc="26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87" spc="1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787" spc="4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87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87" spc="37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787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87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87" spc="3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87" spc="1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787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88871" y="736207"/>
            <a:ext cx="4173579" cy="2585563"/>
          </a:xfrm>
          <a:prstGeom prst="rect">
            <a:avLst/>
          </a:prstGeom>
        </p:spPr>
        <p:txBody>
          <a:bodyPr vert="horz" wrap="square" lIns="0" tIns="76374" rIns="0" bIns="0" rtlCol="0">
            <a:spAutoFit/>
          </a:bodyPr>
          <a:lstStyle/>
          <a:p>
            <a:pPr marL="18858">
              <a:spcBef>
                <a:spcPts val="602"/>
              </a:spcBef>
            </a:pPr>
            <a:r>
              <a:rPr lang="en-US" sz="907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907" u="sng" spc="-17" dirty="0">
                <a:latin typeface="Arial"/>
                <a:cs typeface="Arial"/>
              </a:rPr>
              <a:t>Peer Evaluation 2 </a:t>
            </a:r>
            <a:r>
              <a:rPr lang="en-US" sz="907" spc="-17" dirty="0">
                <a:latin typeface="Arial"/>
                <a:cs typeface="Arial"/>
              </a:rPr>
              <a:t>due </a:t>
            </a:r>
            <a:r>
              <a:rPr lang="en-US" sz="907" spc="-22" dirty="0">
                <a:latin typeface="Arial"/>
                <a:cs typeface="Arial"/>
              </a:rPr>
              <a:t>Tuesday 4/9 11:55 pm </a:t>
            </a:r>
            <a:endParaRPr lang="en-US" sz="907" dirty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8858">
              <a:spcBef>
                <a:spcPts val="602"/>
              </a:spcBef>
            </a:pPr>
            <a:endParaRPr lang="en-US" sz="899" dirty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8858">
              <a:spcBef>
                <a:spcPts val="602"/>
              </a:spcBef>
            </a:pPr>
            <a:r>
              <a:rPr lang="en-US" sz="899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899" u="sng" spc="-44" dirty="0">
                <a:latin typeface="Arial"/>
                <a:cs typeface="Arial"/>
              </a:rPr>
              <a:t>Problem Set 6</a:t>
            </a:r>
            <a:r>
              <a:rPr lang="en-US" sz="899" spc="-44" dirty="0">
                <a:latin typeface="Arial"/>
                <a:cs typeface="Arial"/>
              </a:rPr>
              <a:t> due </a:t>
            </a:r>
            <a:r>
              <a:rPr lang="en-US" sz="899" spc="-59" dirty="0">
                <a:latin typeface="Arial"/>
                <a:cs typeface="Arial"/>
              </a:rPr>
              <a:t>Wednesday 4/10 </a:t>
            </a:r>
          </a:p>
          <a:p>
            <a:pPr marL="18858">
              <a:spcBef>
                <a:spcPts val="602"/>
              </a:spcBef>
            </a:pPr>
            <a:endParaRPr lang="en-US" sz="899" dirty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8858">
              <a:spcBef>
                <a:spcPts val="602"/>
              </a:spcBef>
            </a:pPr>
            <a:r>
              <a:rPr lang="en-US" sz="899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899" u="sng" spc="-44" dirty="0">
                <a:latin typeface="Arial"/>
                <a:cs typeface="Arial"/>
              </a:rPr>
              <a:t>Readiness Assessment 7</a:t>
            </a:r>
            <a:r>
              <a:rPr lang="en-US" sz="899" spc="-44" dirty="0">
                <a:latin typeface="Arial"/>
                <a:cs typeface="Arial"/>
              </a:rPr>
              <a:t> </a:t>
            </a:r>
            <a:r>
              <a:rPr lang="en-US" sz="899" spc="-59" dirty="0">
                <a:latin typeface="Arial"/>
                <a:cs typeface="Arial"/>
              </a:rPr>
              <a:t>Wednesday 4/10 </a:t>
            </a:r>
            <a:endParaRPr lang="en-US" sz="899" spc="-59" dirty="0" smtClean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endParaRPr lang="en-US" sz="899" spc="-59" dirty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r>
              <a:rPr lang="en-US" sz="9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900" u="sng" spc="-17" dirty="0">
                <a:latin typeface="Arial"/>
                <a:cs typeface="Arial"/>
              </a:rPr>
              <a:t>Lab Assignment </a:t>
            </a:r>
            <a:r>
              <a:rPr lang="en-US" sz="900" u="sng" spc="-17" dirty="0" smtClean="0">
                <a:latin typeface="Arial"/>
                <a:cs typeface="Arial"/>
              </a:rPr>
              <a:t>10 </a:t>
            </a:r>
            <a:r>
              <a:rPr lang="en-US" sz="900" spc="-17" dirty="0">
                <a:latin typeface="Arial"/>
                <a:cs typeface="Arial"/>
              </a:rPr>
              <a:t>due </a:t>
            </a:r>
            <a:r>
              <a:rPr lang="en-US" sz="900" spc="-22" dirty="0">
                <a:latin typeface="Arial"/>
                <a:cs typeface="Arial"/>
              </a:rPr>
              <a:t>Friday 4/12 11:55pm  (extension</a:t>
            </a:r>
            <a:r>
              <a:rPr lang="en-US" sz="900" spc="-22" dirty="0" smtClean="0">
                <a:latin typeface="Arial"/>
                <a:cs typeface="Arial"/>
              </a:rPr>
              <a:t>)</a:t>
            </a:r>
          </a:p>
          <a:p>
            <a:pPr marL="18858">
              <a:spcBef>
                <a:spcPts val="602"/>
              </a:spcBef>
            </a:pPr>
            <a:endParaRPr lang="en-US" sz="900" spc="-22" dirty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r>
              <a:rPr lang="en-US" sz="9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900" u="sng" spc="-17" dirty="0" smtClean="0">
                <a:latin typeface="Arial"/>
                <a:cs typeface="Arial"/>
              </a:rPr>
              <a:t>Performance Assessment 6</a:t>
            </a:r>
            <a:r>
              <a:rPr lang="en-US" sz="900" spc="-17" dirty="0" smtClean="0">
                <a:latin typeface="Arial"/>
                <a:cs typeface="Arial"/>
              </a:rPr>
              <a:t> due </a:t>
            </a:r>
            <a:r>
              <a:rPr lang="en-US" sz="900" spc="-22" dirty="0" smtClean="0">
                <a:latin typeface="Arial"/>
                <a:cs typeface="Arial"/>
              </a:rPr>
              <a:t>Sunday 4/14 </a:t>
            </a:r>
            <a:r>
              <a:rPr lang="en-US" sz="900" spc="-22" dirty="0">
                <a:latin typeface="Arial"/>
                <a:cs typeface="Arial"/>
              </a:rPr>
              <a:t>11:55pm  </a:t>
            </a:r>
            <a:r>
              <a:rPr lang="en-US" sz="900" spc="-22" dirty="0" smtClean="0">
                <a:latin typeface="Arial"/>
                <a:cs typeface="Arial"/>
              </a:rPr>
              <a:t>(opens today)</a:t>
            </a:r>
            <a:endParaRPr lang="en-US" sz="899" spc="-59" dirty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endParaRPr lang="en-US" sz="899" dirty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8858">
              <a:spcBef>
                <a:spcPts val="602"/>
              </a:spcBef>
            </a:pPr>
            <a:r>
              <a:rPr lang="en-US" sz="899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899" spc="-44" dirty="0">
                <a:latin typeface="Arial"/>
                <a:cs typeface="Arial"/>
              </a:rPr>
              <a:t>Don’t forget the </a:t>
            </a:r>
            <a:r>
              <a:rPr lang="en-US" sz="899" u="sng" spc="-44" dirty="0">
                <a:latin typeface="Arial"/>
                <a:cs typeface="Arial"/>
              </a:rPr>
              <a:t>Project Stage 2</a:t>
            </a:r>
            <a:r>
              <a:rPr lang="en-US" sz="899" spc="-44" dirty="0">
                <a:latin typeface="Arial"/>
                <a:cs typeface="Arial"/>
              </a:rPr>
              <a:t> due in </a:t>
            </a:r>
            <a:r>
              <a:rPr lang="en-US" sz="899" spc="-44" dirty="0" smtClean="0">
                <a:latin typeface="Arial"/>
                <a:cs typeface="Arial"/>
              </a:rPr>
              <a:t>~1.5 </a:t>
            </a:r>
            <a:r>
              <a:rPr lang="en-US" sz="899" spc="-44" dirty="0">
                <a:latin typeface="Arial"/>
                <a:cs typeface="Arial"/>
              </a:rPr>
              <a:t>weeks</a:t>
            </a:r>
            <a:endParaRPr lang="en-US" sz="899" spc="-59" dirty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endParaRPr lang="en-US" sz="899" spc="-59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" y="39177"/>
            <a:ext cx="1963594" cy="50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7" b="1" dirty="0"/>
              <a:t>Coming up…</a:t>
            </a:r>
          </a:p>
        </p:txBody>
      </p:sp>
    </p:spTree>
    <p:extLst>
      <p:ext uri="{BB962C8B-B14F-4D97-AF65-F5344CB8AC3E}">
        <p14:creationId xmlns:p14="http://schemas.microsoft.com/office/powerpoint/2010/main" val="20481484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61822"/>
            <a:ext cx="4272152" cy="31822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95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b="1" u="sng" spc="5" dirty="0" smtClean="0">
                <a:latin typeface="Noto Sans CJK JP Regular"/>
                <a:cs typeface="Noto Sans CJK JP Regular"/>
              </a:rPr>
              <a:t>Assessing the Fit:</a:t>
            </a:r>
            <a:r>
              <a:rPr lang="en-US" sz="1050" spc="-25" dirty="0" smtClean="0">
                <a:latin typeface="Noto Sans CJK JP Regular"/>
                <a:cs typeface="Noto Sans CJK JP Regular"/>
              </a:rPr>
              <a:t> </a:t>
            </a:r>
            <a:r>
              <a:rPr lang="en-US" sz="1050" b="1" i="1" spc="-25" dirty="0">
                <a:latin typeface="Noto Sans CJK JP Regular"/>
                <a:cs typeface="Noto Sans CJK JP Regular"/>
              </a:rPr>
              <a:t>Simple Linear Regression </a:t>
            </a:r>
            <a:r>
              <a:rPr lang="en-US" sz="1050" b="1" i="1" spc="-25" dirty="0" smtClean="0">
                <a:latin typeface="Noto Sans CJK JP Regular"/>
                <a:cs typeface="Noto Sans CJK JP Regular"/>
              </a:rPr>
              <a:t>Model</a:t>
            </a:r>
            <a:endParaRPr lang="en-US" sz="1050" spc="25" dirty="0" smtClean="0">
              <a:solidFill>
                <a:srgbClr val="CCCCCC"/>
              </a:solidFill>
              <a:latin typeface="Arial"/>
              <a:cs typeface="Arial"/>
            </a:endParaRPr>
          </a:p>
          <a:p>
            <a:pPr marL="900430" lvl="2" indent="-15367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USING the Model:</a:t>
            </a:r>
          </a:p>
          <a:p>
            <a:pPr marL="1357630" lvl="3" indent="-15367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Predictions</a:t>
            </a:r>
            <a:r>
              <a:rPr lang="en-US" sz="1050" spc="2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Predicted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values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also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have 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uncertainty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around</a:t>
            </a:r>
            <a:r>
              <a:rPr sz="1050" spc="-2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them</a:t>
            </a:r>
            <a:endParaRPr sz="1050" dirty="0">
              <a:latin typeface="Arial"/>
              <a:cs typeface="Arial"/>
            </a:endParaRPr>
          </a:p>
          <a:p>
            <a:pPr marL="900430" lvl="2" indent="-153670">
              <a:spcBef>
                <a:spcPts val="45"/>
              </a:spcBef>
              <a:buSzPct val="95454"/>
              <a:buFont typeface="Arial"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Relationships in the Model:</a:t>
            </a:r>
          </a:p>
          <a:p>
            <a:pPr marL="1357630" lvl="3" indent="-153670">
              <a:spcBef>
                <a:spcPts val="45"/>
              </a:spcBef>
              <a:buSzPct val="95454"/>
              <a:buFont typeface="Arial"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Fit of Model</a:t>
            </a:r>
            <a:r>
              <a:rPr lang="en-US" sz="1100" i="1" spc="20" dirty="0" smtClean="0">
                <a:latin typeface="Georgia"/>
                <a:cs typeface="Georgia"/>
              </a:rPr>
              <a:t>: </a:t>
            </a:r>
            <a:r>
              <a:rPr sz="1100" i="1" spc="20" dirty="0" smtClean="0">
                <a:latin typeface="Georgia"/>
                <a:cs typeface="Georgia"/>
              </a:rPr>
              <a:t>R</a:t>
            </a:r>
            <a:r>
              <a:rPr sz="1200" spc="30" baseline="27777" dirty="0" smtClean="0">
                <a:latin typeface="Times New Roman"/>
                <a:cs typeface="Times New Roman"/>
              </a:rPr>
              <a:t>2 </a:t>
            </a:r>
            <a:r>
              <a:rPr sz="1050" spc="10" dirty="0">
                <a:latin typeface="Arial"/>
                <a:cs typeface="Arial"/>
              </a:rPr>
              <a:t>assesses </a:t>
            </a:r>
            <a:r>
              <a:rPr sz="1050" spc="30" dirty="0">
                <a:latin typeface="Arial"/>
                <a:cs typeface="Arial"/>
              </a:rPr>
              <a:t>model </a:t>
            </a:r>
            <a:r>
              <a:rPr sz="1050" spc="40" dirty="0">
                <a:latin typeface="Arial"/>
                <a:cs typeface="Arial"/>
              </a:rPr>
              <a:t>ﬁt </a:t>
            </a:r>
            <a:r>
              <a:rPr sz="1050" spc="70" dirty="0">
                <a:latin typeface="Arial"/>
                <a:cs typeface="Arial"/>
              </a:rPr>
              <a:t>-- </a:t>
            </a:r>
            <a:r>
              <a:rPr sz="1050" spc="15" dirty="0">
                <a:latin typeface="Arial"/>
                <a:cs typeface="Arial"/>
              </a:rPr>
              <a:t>higher </a:t>
            </a:r>
            <a:r>
              <a:rPr sz="1050" spc="20" dirty="0">
                <a:latin typeface="Arial"/>
                <a:cs typeface="Arial"/>
              </a:rPr>
              <a:t>the</a:t>
            </a:r>
            <a:r>
              <a:rPr sz="1050" spc="-200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better</a:t>
            </a:r>
            <a:endParaRPr sz="1050" dirty="0">
              <a:latin typeface="Arial"/>
              <a:cs typeface="Arial"/>
            </a:endParaRPr>
          </a:p>
          <a:p>
            <a:pPr marL="1357630" lvl="3" indent="-153670"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Individual Coefficients</a:t>
            </a:r>
            <a:r>
              <a:rPr lang="en-US" sz="1050" spc="10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10" dirty="0" smtClean="0">
                <a:solidFill>
                  <a:srgbClr val="CCCCCC"/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CCCCCC"/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-distribution</a:t>
            </a:r>
            <a:endParaRPr sz="1050" dirty="0">
              <a:latin typeface="Arial"/>
              <a:cs typeface="Arial"/>
            </a:endParaRPr>
          </a:p>
          <a:p>
            <a:pPr marL="1357630" lvl="3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Condition</a:t>
            </a:r>
            <a:r>
              <a:rPr lang="en-US" sz="1050" u="sng" spc="25" dirty="0">
                <a:solidFill>
                  <a:srgbClr val="CCCCCC"/>
                </a:solidFill>
                <a:latin typeface="Arial"/>
                <a:cs typeface="Arial"/>
              </a:rPr>
              <a:t>s</a:t>
            </a: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/Diagnostic Checking</a:t>
            </a:r>
          </a:p>
          <a:p>
            <a:pPr marL="1357630" lvl="3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rgbClr val="CCCCCC"/>
                </a:solidFill>
                <a:latin typeface="Arial"/>
                <a:cs typeface="Arial"/>
              </a:rPr>
              <a:t>Outliers</a:t>
            </a:r>
            <a:r>
              <a:rPr lang="en-US" sz="1050" spc="-1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-15" dirty="0" smtClean="0">
                <a:solidFill>
                  <a:srgbClr val="CCCCCC"/>
                </a:solidFill>
                <a:latin typeface="Arial"/>
                <a:cs typeface="Arial"/>
              </a:rPr>
              <a:t>Type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of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outlier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determines </a:t>
            </a:r>
            <a:r>
              <a:rPr sz="1050" spc="40" dirty="0">
                <a:solidFill>
                  <a:srgbClr val="CCCCCC"/>
                </a:solidFill>
                <a:latin typeface="Arial"/>
                <a:cs typeface="Arial"/>
              </a:rPr>
              <a:t>how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it should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be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handled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CCCCCC"/>
              </a:buClr>
              <a:buFont typeface="Arial"/>
              <a:buAutoNum type="arabicPeriod"/>
            </a:pPr>
            <a:endParaRPr sz="95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957871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450" y="335848"/>
            <a:ext cx="3621109" cy="141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Regression Models:</a:t>
            </a:r>
          </a:p>
          <a:p>
            <a:endParaRPr lang="en-US" sz="2697" b="1" dirty="0"/>
          </a:p>
          <a:p>
            <a:r>
              <a:rPr lang="en-US" sz="2697" b="1" dirty="0" smtClean="0"/>
              <a:t>Using vs. Understanding</a:t>
            </a:r>
            <a:endParaRPr lang="en-US" sz="2697" b="1" dirty="0"/>
          </a:p>
        </p:txBody>
      </p:sp>
      <p:pic>
        <p:nvPicPr>
          <p:cNvPr id="2050" name="Picture 2" descr="Red and Three Blue Jigsaw Puzz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43" y="1958975"/>
            <a:ext cx="1626099" cy="10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and Yellow Graph on Stock Market Moni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58975"/>
            <a:ext cx="1486519" cy="11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53016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450" y="335848"/>
            <a:ext cx="3621109" cy="1829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Regression Models:</a:t>
            </a:r>
          </a:p>
          <a:p>
            <a:r>
              <a:rPr lang="en-US" sz="2697" b="1" u="sng" dirty="0" smtClean="0"/>
              <a:t>Understanding:</a:t>
            </a:r>
            <a:r>
              <a:rPr lang="en-US" sz="2697" b="1" dirty="0" smtClean="0"/>
              <a:t> Relationships between Variables</a:t>
            </a:r>
            <a:endParaRPr lang="en-US" sz="2697" b="1" dirty="0"/>
          </a:p>
        </p:txBody>
      </p:sp>
      <p:pic>
        <p:nvPicPr>
          <p:cNvPr id="5" name="Picture 2" descr="Red and Three Blue Jigsaw Puzz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65773"/>
            <a:ext cx="1626099" cy="10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59074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89" y="301817"/>
            <a:ext cx="4423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</a:t>
            </a:r>
            <a:r>
              <a:rPr lang="en-US" sz="2400" b="1" u="sng" dirty="0" smtClean="0"/>
              <a:t>assess</a:t>
            </a:r>
            <a:r>
              <a:rPr lang="en-US" sz="2400" b="1" dirty="0" smtClean="0"/>
              <a:t> the </a:t>
            </a:r>
            <a:r>
              <a:rPr lang="en-US" sz="2400" b="1" u="sng" dirty="0" smtClean="0"/>
              <a:t>overall fit </a:t>
            </a:r>
            <a:r>
              <a:rPr lang="en-US" sz="2400" b="1" dirty="0" smtClean="0"/>
              <a:t>of the </a:t>
            </a:r>
            <a:r>
              <a:rPr lang="en-US" sz="2400" b="1" u="sng" dirty="0" smtClean="0">
                <a:solidFill>
                  <a:srgbClr val="C00000"/>
                </a:solidFill>
              </a:rPr>
              <a:t>whole model</a:t>
            </a:r>
            <a:r>
              <a:rPr lang="en-US" sz="2400" b="1" dirty="0" smtClean="0"/>
              <a:t>?</a:t>
            </a:r>
            <a:endParaRPr lang="en-US" sz="2000" i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691" t="38977" r="9530" b="3707"/>
          <a:stretch/>
        </p:blipFill>
        <p:spPr>
          <a:xfrm>
            <a:off x="1695450" y="1958975"/>
            <a:ext cx="2471038" cy="1364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00576" y="1501775"/>
                <a:ext cx="148431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76" y="1501775"/>
                <a:ext cx="1484317" cy="307777"/>
              </a:xfrm>
              <a:prstGeom prst="rect">
                <a:avLst/>
              </a:prstGeom>
              <a:blipFill>
                <a:blip r:embed="rId3"/>
                <a:stretch>
                  <a:fillRect l="-3252" t="-18868" r="-1220" b="-207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820444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89" y="301817"/>
            <a:ext cx="4423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</a:t>
            </a:r>
            <a:r>
              <a:rPr lang="en-US" sz="2400" b="1" u="sng" dirty="0" smtClean="0"/>
              <a:t>assess</a:t>
            </a:r>
            <a:r>
              <a:rPr lang="en-US" sz="2400" b="1" dirty="0" smtClean="0"/>
              <a:t> the </a:t>
            </a:r>
            <a:r>
              <a:rPr lang="en-US" sz="2400" b="1" u="sng" dirty="0" smtClean="0"/>
              <a:t>overall fit </a:t>
            </a:r>
            <a:r>
              <a:rPr lang="en-US" sz="2400" b="1" dirty="0" smtClean="0"/>
              <a:t>of the </a:t>
            </a:r>
            <a:r>
              <a:rPr lang="en-US" sz="2400" b="1" u="sng" dirty="0" smtClean="0">
                <a:solidFill>
                  <a:srgbClr val="C00000"/>
                </a:solidFill>
              </a:rPr>
              <a:t>whole model</a:t>
            </a:r>
            <a:r>
              <a:rPr lang="en-US" sz="2400" b="1" dirty="0" smtClean="0"/>
              <a:t>?</a:t>
            </a:r>
            <a:endParaRPr lang="en-US" sz="2000" i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691" t="38977" r="9530" b="3707"/>
          <a:stretch/>
        </p:blipFill>
        <p:spPr>
          <a:xfrm>
            <a:off x="1695450" y="1958975"/>
            <a:ext cx="2471038" cy="1364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00576" y="1501775"/>
                <a:ext cx="148431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76" y="1501775"/>
                <a:ext cx="1484317" cy="307777"/>
              </a:xfrm>
              <a:prstGeom prst="rect">
                <a:avLst/>
              </a:prstGeom>
              <a:blipFill>
                <a:blip r:embed="rId3"/>
                <a:stretch>
                  <a:fillRect l="-3252" t="-18868" r="-1220" b="-207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28650" y="1654175"/>
            <a:ext cx="8277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spc="20" dirty="0">
                <a:latin typeface="Georgia"/>
                <a:cs typeface="Georgia"/>
              </a:rPr>
              <a:t>R</a:t>
            </a:r>
            <a:r>
              <a:rPr lang="en-US" sz="4400" b="1" spc="30" baseline="31250" dirty="0">
                <a:latin typeface="Times New Roman"/>
                <a:cs typeface="Times New Roman"/>
              </a:rPr>
              <a:t>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13916623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1795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(1) </a:t>
            </a:r>
            <a:r>
              <a:rPr sz="1100" i="1" spc="20" dirty="0">
                <a:latin typeface="Georgia"/>
                <a:cs typeface="Georgia"/>
              </a:rPr>
              <a:t>R</a:t>
            </a:r>
            <a:r>
              <a:rPr sz="1200" spc="30" baseline="27777" dirty="0">
                <a:latin typeface="Times New Roman"/>
                <a:cs typeface="Times New Roman"/>
              </a:rPr>
              <a:t>2 </a:t>
            </a:r>
            <a:r>
              <a:rPr sz="1050" spc="10" dirty="0"/>
              <a:t>assesses </a:t>
            </a:r>
            <a:r>
              <a:rPr sz="1050" spc="30" dirty="0"/>
              <a:t>model </a:t>
            </a:r>
            <a:r>
              <a:rPr sz="1050" spc="40" dirty="0"/>
              <a:t>ﬁt </a:t>
            </a:r>
            <a:r>
              <a:rPr sz="1050" spc="70" dirty="0"/>
              <a:t>-- </a:t>
            </a:r>
            <a:r>
              <a:rPr sz="1050" spc="15" dirty="0"/>
              <a:t>higher </a:t>
            </a:r>
            <a:r>
              <a:rPr sz="1050" spc="20" dirty="0"/>
              <a:t>the</a:t>
            </a:r>
            <a:r>
              <a:rPr sz="1050" spc="-160" dirty="0"/>
              <a:t> </a:t>
            </a:r>
            <a:r>
              <a:rPr sz="1050" spc="25" dirty="0"/>
              <a:t>better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025" y="448943"/>
            <a:ext cx="4292538" cy="11278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400" b="1" u="sng" dirty="0" smtClean="0">
                <a:solidFill>
                  <a:srgbClr val="024F84"/>
                </a:solidFill>
                <a:latin typeface="DejaVu Serif"/>
                <a:cs typeface="DejaVu Serif"/>
              </a:rPr>
              <a:t>Interpreting</a:t>
            </a:r>
            <a:r>
              <a:rPr lang="en-US" sz="1400" b="1" dirty="0" smtClean="0">
                <a:solidFill>
                  <a:srgbClr val="024F84"/>
                </a:solidFill>
                <a:latin typeface="DejaVu Serif"/>
                <a:cs typeface="DejaVu Serif"/>
              </a:rPr>
              <a:t> </a:t>
            </a:r>
            <a:r>
              <a:rPr sz="1400" b="1" i="1" spc="20" dirty="0" smtClean="0">
                <a:solidFill>
                  <a:schemeClr val="tx2"/>
                </a:solidFill>
                <a:latin typeface="Georgia"/>
                <a:cs typeface="Georgia"/>
              </a:rPr>
              <a:t>R</a:t>
            </a:r>
            <a:r>
              <a:rPr sz="1400" b="1" spc="30" baseline="31250" dirty="0" smtClean="0">
                <a:solidFill>
                  <a:schemeClr val="tx2"/>
                </a:solidFill>
                <a:latin typeface="Times New Roman"/>
                <a:cs typeface="Times New Roman"/>
              </a:rPr>
              <a:t>2</a:t>
            </a:r>
            <a:r>
              <a:rPr sz="1400" b="1" spc="20" dirty="0">
                <a:latin typeface="Arial"/>
                <a:cs typeface="Arial"/>
              </a:rPr>
              <a:t>: </a:t>
            </a:r>
            <a:r>
              <a:rPr lang="en-US" sz="1400" b="1" spc="20" dirty="0" smtClean="0">
                <a:latin typeface="DejaVu Serif"/>
                <a:cs typeface="Arial"/>
              </a:rPr>
              <a:t>"</a:t>
            </a:r>
            <a:r>
              <a:rPr sz="1400" b="1" spc="-25" dirty="0" smtClean="0">
                <a:latin typeface="DejaVu Serif"/>
                <a:cs typeface="Arial"/>
              </a:rPr>
              <a:t>percentage </a:t>
            </a:r>
            <a:r>
              <a:rPr sz="1400" b="1" spc="-15" dirty="0">
                <a:latin typeface="DejaVu Serif"/>
                <a:cs typeface="Arial"/>
              </a:rPr>
              <a:t>of </a:t>
            </a:r>
            <a:r>
              <a:rPr sz="1400" b="1" spc="-35" dirty="0">
                <a:latin typeface="DejaVu Serif"/>
                <a:cs typeface="Arial"/>
              </a:rPr>
              <a:t>variability </a:t>
            </a:r>
            <a:r>
              <a:rPr sz="1400" b="1" spc="-40" dirty="0">
                <a:latin typeface="DejaVu Serif"/>
                <a:cs typeface="Arial"/>
              </a:rPr>
              <a:t>in </a:t>
            </a:r>
            <a:r>
              <a:rPr sz="1400" b="1" i="1" spc="-105" dirty="0">
                <a:latin typeface="DejaVu Serif"/>
                <a:cs typeface="Georgia"/>
              </a:rPr>
              <a:t>y </a:t>
            </a:r>
            <a:r>
              <a:rPr lang="en-US" sz="1400" b="1" i="1" spc="-105" dirty="0" smtClean="0">
                <a:latin typeface="DejaVu Serif"/>
                <a:cs typeface="Georgia"/>
              </a:rPr>
              <a:t> </a:t>
            </a:r>
            <a:r>
              <a:rPr sz="1400" b="1" spc="-30" dirty="0" smtClean="0">
                <a:latin typeface="DejaVu Serif"/>
                <a:cs typeface="Arial"/>
              </a:rPr>
              <a:t>explained </a:t>
            </a:r>
            <a:r>
              <a:rPr sz="1400" b="1" spc="-20" dirty="0">
                <a:latin typeface="DejaVu Serif"/>
                <a:cs typeface="Arial"/>
              </a:rPr>
              <a:t>by the</a:t>
            </a:r>
            <a:r>
              <a:rPr sz="1400" b="1" spc="105" dirty="0">
                <a:latin typeface="DejaVu Serif"/>
                <a:cs typeface="Arial"/>
              </a:rPr>
              <a:t> </a:t>
            </a:r>
            <a:r>
              <a:rPr sz="1400" b="1" spc="-20" dirty="0" smtClean="0">
                <a:latin typeface="DejaVu Serif"/>
                <a:cs typeface="Arial"/>
              </a:rPr>
              <a:t>model</a:t>
            </a:r>
            <a:r>
              <a:rPr lang="en-US" sz="1400" b="1" spc="-20" dirty="0">
                <a:latin typeface="DejaVu Serif"/>
                <a:cs typeface="Arial"/>
              </a:rPr>
              <a:t>"</a:t>
            </a:r>
            <a:endParaRPr lang="en-US" sz="1400" b="1" spc="-20" dirty="0" smtClean="0">
              <a:latin typeface="DejaVu Serif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400" b="1" spc="-20" dirty="0">
              <a:latin typeface="Arial"/>
              <a:cs typeface="Arial"/>
            </a:endParaRPr>
          </a:p>
          <a:p>
            <a:pPr marL="12700">
              <a:spcBef>
                <a:spcPts val="95"/>
              </a:spcBef>
            </a:pPr>
            <a:endParaRPr lang="en-US" sz="1400" b="1" dirty="0">
              <a:solidFill>
                <a:schemeClr val="tx2"/>
              </a:solidFill>
              <a:latin typeface="DejaVu Serif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4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463" y="863504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Higher R→ Better </a:t>
            </a:r>
            <a:r>
              <a:rPr lang="en-US" sz="1400" b="1" i="1" dirty="0" smtClean="0"/>
              <a:t>overall </a:t>
            </a:r>
            <a:r>
              <a:rPr lang="en-US" sz="1400" b="1" dirty="0" smtClean="0"/>
              <a:t>model fit!</a:t>
            </a:r>
            <a:endParaRPr lang="en-US" sz="1400" b="1" dirty="0"/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1795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(1) </a:t>
            </a:r>
            <a:r>
              <a:rPr sz="1100" i="1" spc="20" dirty="0">
                <a:latin typeface="Georgia"/>
                <a:cs typeface="Georgia"/>
              </a:rPr>
              <a:t>R</a:t>
            </a:r>
            <a:r>
              <a:rPr sz="1200" spc="30" baseline="27777" dirty="0">
                <a:latin typeface="Times New Roman"/>
                <a:cs typeface="Times New Roman"/>
              </a:rPr>
              <a:t>2 </a:t>
            </a:r>
            <a:r>
              <a:rPr sz="1050" spc="10" dirty="0"/>
              <a:t>assesses </a:t>
            </a:r>
            <a:r>
              <a:rPr sz="1050" spc="30" dirty="0"/>
              <a:t>model </a:t>
            </a:r>
            <a:r>
              <a:rPr sz="1050" spc="40" dirty="0"/>
              <a:t>ﬁt </a:t>
            </a:r>
            <a:r>
              <a:rPr sz="1050" spc="70" dirty="0"/>
              <a:t>-- </a:t>
            </a:r>
            <a:r>
              <a:rPr sz="1050" spc="15" dirty="0"/>
              <a:t>higher </a:t>
            </a:r>
            <a:r>
              <a:rPr sz="1050" spc="20" dirty="0"/>
              <a:t>the</a:t>
            </a:r>
            <a:r>
              <a:rPr sz="1050" spc="-160" dirty="0"/>
              <a:t> </a:t>
            </a:r>
            <a:r>
              <a:rPr sz="1050" spc="25" dirty="0"/>
              <a:t>better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025" y="448943"/>
            <a:ext cx="4292538" cy="2484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400" b="1" u="sng" dirty="0" smtClean="0">
                <a:solidFill>
                  <a:srgbClr val="024F84"/>
                </a:solidFill>
                <a:latin typeface="DejaVu Serif"/>
                <a:cs typeface="DejaVu Serif"/>
              </a:rPr>
              <a:t>Interpreting</a:t>
            </a:r>
            <a:r>
              <a:rPr lang="en-US" sz="1400" b="1" dirty="0" smtClean="0">
                <a:solidFill>
                  <a:srgbClr val="024F84"/>
                </a:solidFill>
                <a:latin typeface="DejaVu Serif"/>
                <a:cs typeface="DejaVu Serif"/>
              </a:rPr>
              <a:t> </a:t>
            </a:r>
            <a:r>
              <a:rPr sz="1400" b="1" i="1" spc="20" dirty="0" smtClean="0">
                <a:solidFill>
                  <a:schemeClr val="tx2"/>
                </a:solidFill>
                <a:latin typeface="Georgia"/>
                <a:cs typeface="Georgia"/>
              </a:rPr>
              <a:t>R</a:t>
            </a:r>
            <a:r>
              <a:rPr sz="1400" b="1" spc="30" baseline="31250" dirty="0" smtClean="0">
                <a:solidFill>
                  <a:schemeClr val="tx2"/>
                </a:solidFill>
                <a:latin typeface="Times New Roman"/>
                <a:cs typeface="Times New Roman"/>
              </a:rPr>
              <a:t>2</a:t>
            </a:r>
            <a:r>
              <a:rPr sz="1400" b="1" spc="20" dirty="0">
                <a:latin typeface="Arial"/>
                <a:cs typeface="Arial"/>
              </a:rPr>
              <a:t>: </a:t>
            </a:r>
            <a:r>
              <a:rPr lang="en-US" sz="1400" b="1" spc="20" dirty="0" smtClean="0">
                <a:latin typeface="DejaVu Serif"/>
                <a:cs typeface="Arial"/>
              </a:rPr>
              <a:t>"</a:t>
            </a:r>
            <a:r>
              <a:rPr sz="1400" b="1" spc="-25" dirty="0" smtClean="0">
                <a:latin typeface="DejaVu Serif"/>
                <a:cs typeface="Arial"/>
              </a:rPr>
              <a:t>percentage </a:t>
            </a:r>
            <a:r>
              <a:rPr sz="1400" b="1" spc="-15" dirty="0">
                <a:latin typeface="DejaVu Serif"/>
                <a:cs typeface="Arial"/>
              </a:rPr>
              <a:t>of </a:t>
            </a:r>
            <a:r>
              <a:rPr sz="1400" b="1" spc="-35" dirty="0">
                <a:latin typeface="DejaVu Serif"/>
                <a:cs typeface="Arial"/>
              </a:rPr>
              <a:t>variability </a:t>
            </a:r>
            <a:r>
              <a:rPr sz="1400" b="1" spc="-40" dirty="0">
                <a:latin typeface="DejaVu Serif"/>
                <a:cs typeface="Arial"/>
              </a:rPr>
              <a:t>in </a:t>
            </a:r>
            <a:r>
              <a:rPr sz="1400" b="1" i="1" spc="-105" dirty="0">
                <a:latin typeface="DejaVu Serif"/>
                <a:cs typeface="Georgia"/>
              </a:rPr>
              <a:t>y </a:t>
            </a:r>
            <a:r>
              <a:rPr lang="en-US" sz="1400" b="1" i="1" spc="-105" dirty="0" smtClean="0">
                <a:latin typeface="DejaVu Serif"/>
                <a:cs typeface="Georgia"/>
              </a:rPr>
              <a:t> </a:t>
            </a:r>
            <a:r>
              <a:rPr sz="1400" b="1" spc="-30" dirty="0" smtClean="0">
                <a:latin typeface="DejaVu Serif"/>
                <a:cs typeface="Arial"/>
              </a:rPr>
              <a:t>explained </a:t>
            </a:r>
            <a:r>
              <a:rPr sz="1400" b="1" spc="-20" dirty="0">
                <a:latin typeface="DejaVu Serif"/>
                <a:cs typeface="Arial"/>
              </a:rPr>
              <a:t>by the</a:t>
            </a:r>
            <a:r>
              <a:rPr sz="1400" b="1" spc="105" dirty="0">
                <a:latin typeface="DejaVu Serif"/>
                <a:cs typeface="Arial"/>
              </a:rPr>
              <a:t> </a:t>
            </a:r>
            <a:r>
              <a:rPr sz="1400" b="1" spc="-20" dirty="0" smtClean="0">
                <a:latin typeface="DejaVu Serif"/>
                <a:cs typeface="Arial"/>
              </a:rPr>
              <a:t>model</a:t>
            </a:r>
            <a:r>
              <a:rPr lang="en-US" sz="1400" b="1" spc="-20" dirty="0">
                <a:latin typeface="DejaVu Serif"/>
                <a:cs typeface="Arial"/>
              </a:rPr>
              <a:t>"</a:t>
            </a:r>
            <a:endParaRPr lang="en-US" sz="1400" b="1" spc="-20" dirty="0" smtClean="0">
              <a:latin typeface="DejaVu Serif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400" b="1" spc="-2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400" b="1" spc="-20" dirty="0">
              <a:latin typeface="Arial"/>
              <a:cs typeface="Arial"/>
            </a:endParaRPr>
          </a:p>
          <a:p>
            <a:pPr marL="12700">
              <a:spcBef>
                <a:spcPts val="95"/>
              </a:spcBef>
            </a:pPr>
            <a:r>
              <a:rPr lang="en-US" sz="1400" b="1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400" b="1" u="sng" dirty="0" smtClean="0">
                <a:solidFill>
                  <a:srgbClr val="024F84"/>
                </a:solidFill>
                <a:latin typeface="DejaVu Serif"/>
                <a:cs typeface="DejaVu Serif"/>
              </a:rPr>
              <a:t>Calculating</a:t>
            </a:r>
            <a:r>
              <a:rPr lang="en-US" sz="1400" b="1" dirty="0" smtClean="0">
                <a:solidFill>
                  <a:srgbClr val="024F84"/>
                </a:solidFill>
                <a:latin typeface="DejaVu Serif"/>
                <a:cs typeface="DejaVu Serif"/>
              </a:rPr>
              <a:t> </a:t>
            </a:r>
            <a:r>
              <a:rPr lang="en-US" sz="1400" b="1" i="1" spc="20" dirty="0" smtClean="0">
                <a:solidFill>
                  <a:schemeClr val="tx2"/>
                </a:solidFill>
                <a:latin typeface="DejaVu Serif"/>
                <a:cs typeface="Georgia"/>
              </a:rPr>
              <a:t>R</a:t>
            </a:r>
            <a:r>
              <a:rPr lang="en-US" sz="1400" b="1" spc="30" baseline="31250" dirty="0" smtClean="0">
                <a:solidFill>
                  <a:schemeClr val="tx2"/>
                </a:solidFill>
                <a:latin typeface="DejaVu Serif"/>
                <a:cs typeface="Times New Roman"/>
              </a:rPr>
              <a:t>2</a:t>
            </a:r>
            <a:r>
              <a:rPr lang="en-US" sz="1400" b="1" spc="20" dirty="0">
                <a:latin typeface="DejaVu Serif"/>
                <a:cs typeface="Arial"/>
              </a:rPr>
              <a:t> </a:t>
            </a:r>
            <a:r>
              <a:rPr lang="en-US" sz="1400" b="1" spc="20" dirty="0" smtClean="0">
                <a:solidFill>
                  <a:schemeClr val="tx2"/>
                </a:solidFill>
                <a:latin typeface="DejaVu Serif"/>
                <a:cs typeface="Arial"/>
              </a:rPr>
              <a:t>for a </a:t>
            </a:r>
            <a:r>
              <a:rPr lang="en-US" sz="1400" b="1" u="sng" spc="20" dirty="0" smtClean="0">
                <a:solidFill>
                  <a:schemeClr val="tx2"/>
                </a:solidFill>
                <a:latin typeface="DejaVu Serif"/>
                <a:cs typeface="Arial"/>
              </a:rPr>
              <a:t>simple linear regression </a:t>
            </a:r>
            <a:r>
              <a:rPr lang="en-US" sz="1400" b="1" spc="20" dirty="0" smtClean="0">
                <a:solidFill>
                  <a:schemeClr val="tx2"/>
                </a:solidFill>
                <a:latin typeface="DejaVu Serif"/>
                <a:cs typeface="Arial"/>
              </a:rPr>
              <a:t>model </a:t>
            </a:r>
            <a:r>
              <a:rPr lang="en-US" sz="1400" i="1" spc="20" dirty="0" smtClean="0">
                <a:solidFill>
                  <a:schemeClr val="tx2"/>
                </a:solidFill>
                <a:latin typeface="DejaVu Serif"/>
                <a:cs typeface="Arial"/>
              </a:rPr>
              <a:t>(</a:t>
            </a:r>
            <a:r>
              <a:rPr lang="en-US" sz="1400" i="1" spc="20" dirty="0" err="1" smtClean="0">
                <a:solidFill>
                  <a:schemeClr val="tx2"/>
                </a:solidFill>
                <a:latin typeface="DejaVu Serif"/>
                <a:cs typeface="Arial"/>
              </a:rPr>
              <a:t>ie</a:t>
            </a:r>
            <a:r>
              <a:rPr lang="en-US" sz="1400" i="1" spc="20" dirty="0" smtClean="0">
                <a:solidFill>
                  <a:schemeClr val="tx2"/>
                </a:solidFill>
                <a:latin typeface="DejaVu Serif"/>
                <a:cs typeface="Arial"/>
              </a:rPr>
              <a:t>. 1 </a:t>
            </a:r>
            <a:r>
              <a:rPr lang="en-US" sz="1400" i="1" spc="20" dirty="0" err="1" smtClean="0">
                <a:solidFill>
                  <a:schemeClr val="tx2"/>
                </a:solidFill>
                <a:latin typeface="DejaVu Serif"/>
                <a:cs typeface="Arial"/>
              </a:rPr>
              <a:t>expl</a:t>
            </a:r>
            <a:r>
              <a:rPr lang="en-US" sz="1400" i="1" spc="20" dirty="0" smtClean="0">
                <a:solidFill>
                  <a:schemeClr val="tx2"/>
                </a:solidFill>
                <a:latin typeface="DejaVu Serif"/>
                <a:cs typeface="Arial"/>
              </a:rPr>
              <a:t>. </a:t>
            </a:r>
            <a:r>
              <a:rPr lang="en-US" sz="1400" i="1" spc="20" dirty="0" err="1" smtClean="0">
                <a:solidFill>
                  <a:schemeClr val="tx2"/>
                </a:solidFill>
                <a:latin typeface="DejaVu Serif"/>
                <a:cs typeface="Arial"/>
              </a:rPr>
              <a:t>var</a:t>
            </a:r>
            <a:r>
              <a:rPr lang="en-US" sz="1400" i="1" spc="20" dirty="0" smtClean="0">
                <a:solidFill>
                  <a:schemeClr val="tx2"/>
                </a:solidFill>
                <a:latin typeface="DejaVu Serif"/>
                <a:cs typeface="Arial"/>
              </a:rPr>
              <a:t>)</a:t>
            </a:r>
          </a:p>
          <a:p>
            <a:pPr marL="12700">
              <a:spcBef>
                <a:spcPts val="95"/>
              </a:spcBef>
            </a:pPr>
            <a:endParaRPr lang="en-US" sz="1400" b="1" spc="20" dirty="0">
              <a:solidFill>
                <a:schemeClr val="tx2"/>
              </a:solidFill>
              <a:latin typeface="DejaVu Serif"/>
              <a:cs typeface="Arial"/>
            </a:endParaRPr>
          </a:p>
          <a:p>
            <a:pPr marL="12700">
              <a:spcBef>
                <a:spcPts val="95"/>
              </a:spcBef>
            </a:pPr>
            <a:endParaRPr lang="en-US" sz="1400" b="1" spc="20" dirty="0" smtClean="0">
              <a:solidFill>
                <a:schemeClr val="tx2"/>
              </a:solidFill>
              <a:latin typeface="DejaVu Serif"/>
              <a:cs typeface="Arial"/>
            </a:endParaRPr>
          </a:p>
          <a:p>
            <a:pPr marL="12700">
              <a:spcBef>
                <a:spcPts val="95"/>
              </a:spcBef>
            </a:pPr>
            <a:endParaRPr lang="en-US" sz="1400" b="1" spc="20" dirty="0">
              <a:solidFill>
                <a:schemeClr val="tx2"/>
              </a:solidFill>
              <a:latin typeface="DejaVu Serif"/>
              <a:cs typeface="Arial"/>
            </a:endParaRPr>
          </a:p>
          <a:p>
            <a:pPr marL="12700">
              <a:spcBef>
                <a:spcPts val="95"/>
              </a:spcBef>
            </a:pPr>
            <a:endParaRPr lang="en-US" sz="1400" b="1" dirty="0">
              <a:solidFill>
                <a:schemeClr val="tx2"/>
              </a:solidFill>
              <a:latin typeface="DejaVu Serif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400" b="1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52450" y="1860020"/>
                <a:ext cx="210705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𝑐𝑜𝑟𝑟𝑒𝑙𝑎𝑡𝑖𝑜𝑛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𝑐𝑜𝑒𝑓𝑓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1860020"/>
                <a:ext cx="2107052" cy="169277"/>
              </a:xfrm>
              <a:prstGeom prst="rect">
                <a:avLst/>
              </a:prstGeom>
              <a:blipFill>
                <a:blip r:embed="rId2"/>
                <a:stretch>
                  <a:fillRect l="-1159" r="-58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bject 4"/>
          <p:cNvSpPr/>
          <p:nvPr/>
        </p:nvSpPr>
        <p:spPr>
          <a:xfrm>
            <a:off x="328943" y="2151253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539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5"/>
          <p:cNvSpPr/>
          <p:nvPr/>
        </p:nvSpPr>
        <p:spPr>
          <a:xfrm>
            <a:off x="734693" y="2199767"/>
            <a:ext cx="38100" cy="60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6"/>
          <p:cNvSpPr/>
          <p:nvPr/>
        </p:nvSpPr>
        <p:spPr>
          <a:xfrm>
            <a:off x="654065" y="2199767"/>
            <a:ext cx="38100" cy="60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7"/>
          <p:cNvSpPr/>
          <p:nvPr/>
        </p:nvSpPr>
        <p:spPr>
          <a:xfrm>
            <a:off x="331483" y="236893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8"/>
          <p:cNvSpPr/>
          <p:nvPr/>
        </p:nvSpPr>
        <p:spPr>
          <a:xfrm>
            <a:off x="4130941" y="236893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9"/>
          <p:cNvSpPr/>
          <p:nvPr/>
        </p:nvSpPr>
        <p:spPr>
          <a:xfrm>
            <a:off x="328943" y="2409444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539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0"/>
          <p:cNvSpPr/>
          <p:nvPr/>
        </p:nvSpPr>
        <p:spPr>
          <a:xfrm>
            <a:off x="328943" y="2427097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539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1"/>
          <p:cNvSpPr/>
          <p:nvPr/>
        </p:nvSpPr>
        <p:spPr>
          <a:xfrm>
            <a:off x="331483" y="242963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2"/>
          <p:cNvSpPr/>
          <p:nvPr/>
        </p:nvSpPr>
        <p:spPr>
          <a:xfrm>
            <a:off x="4130941" y="242963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3"/>
          <p:cNvSpPr/>
          <p:nvPr/>
        </p:nvSpPr>
        <p:spPr>
          <a:xfrm>
            <a:off x="331483" y="246761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4"/>
          <p:cNvSpPr/>
          <p:nvPr/>
        </p:nvSpPr>
        <p:spPr>
          <a:xfrm>
            <a:off x="4130941" y="246761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5"/>
          <p:cNvSpPr/>
          <p:nvPr/>
        </p:nvSpPr>
        <p:spPr>
          <a:xfrm>
            <a:off x="331483" y="255612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6"/>
          <p:cNvSpPr txBox="1"/>
          <p:nvPr/>
        </p:nvSpPr>
        <p:spPr>
          <a:xfrm>
            <a:off x="334010" y="2165121"/>
            <a:ext cx="3794760" cy="481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ts val="710"/>
              </a:lnSpc>
              <a:spcBef>
                <a:spcPts val="95"/>
              </a:spcBef>
            </a:pP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murder</a:t>
            </a:r>
            <a:r>
              <a:rPr sz="600" spc="2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600" spc="-60" dirty="0">
                <a:solidFill>
                  <a:srgbClr val="0000FF"/>
                </a:solidFill>
                <a:latin typeface="Courier New"/>
                <a:cs typeface="Courier New"/>
              </a:rPr>
              <a:t>&gt;</a:t>
            </a:r>
            <a:endParaRPr sz="600" dirty="0">
              <a:latin typeface="Courier New"/>
              <a:cs typeface="Courier New"/>
            </a:endParaRPr>
          </a:p>
          <a:p>
            <a:pPr marL="198755">
              <a:lnSpc>
                <a:spcPts val="710"/>
              </a:lnSpc>
            </a:pPr>
            <a:r>
              <a:rPr sz="600" spc="-45" dirty="0">
                <a:solidFill>
                  <a:srgbClr val="C00000"/>
                </a:solidFill>
                <a:latin typeface="Courier New"/>
                <a:cs typeface="Courier New"/>
              </a:rPr>
              <a:t>summarise</a:t>
            </a: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(r_sq = </a:t>
            </a:r>
            <a:r>
              <a:rPr sz="600" spc="-45" dirty="0">
                <a:solidFill>
                  <a:srgbClr val="C00000"/>
                </a:solidFill>
                <a:latin typeface="Courier New"/>
                <a:cs typeface="Courier New"/>
              </a:rPr>
              <a:t>cor</a:t>
            </a: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(annual_murders_per_mil, perc_pov)</a:t>
            </a:r>
            <a:r>
              <a:rPr sz="600" spc="-45" dirty="0">
                <a:solidFill>
                  <a:srgbClr val="C00000"/>
                </a:solidFill>
                <a:latin typeface="Courier New"/>
                <a:cs typeface="Courier New"/>
              </a:rPr>
              <a:t>^2</a:t>
            </a:r>
            <a:r>
              <a:rPr sz="600" spc="-45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6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50" dirty="0">
              <a:latin typeface="Times New Roman"/>
              <a:cs typeface="Times New Roman"/>
            </a:endParaRPr>
          </a:p>
          <a:p>
            <a:pPr marL="37465" marR="3305175" indent="281940">
              <a:lnSpc>
                <a:spcPts val="700"/>
              </a:lnSpc>
              <a:spcBef>
                <a:spcPts val="5"/>
              </a:spcBef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r_sq  1</a:t>
            </a:r>
            <a:r>
              <a:rPr sz="600" spc="-12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0.7052275</a:t>
            </a:r>
            <a:endParaRPr sz="600" dirty="0">
              <a:latin typeface="Courier New"/>
              <a:cs typeface="Courier New"/>
            </a:endParaRPr>
          </a:p>
        </p:txBody>
      </p:sp>
      <p:sp>
        <p:nvSpPr>
          <p:cNvPr id="59" name="object 17"/>
          <p:cNvSpPr/>
          <p:nvPr/>
        </p:nvSpPr>
        <p:spPr>
          <a:xfrm>
            <a:off x="4130941" y="255612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8"/>
          <p:cNvSpPr/>
          <p:nvPr/>
        </p:nvSpPr>
        <p:spPr>
          <a:xfrm>
            <a:off x="331483" y="264477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9"/>
          <p:cNvSpPr/>
          <p:nvPr/>
        </p:nvSpPr>
        <p:spPr>
          <a:xfrm>
            <a:off x="4130941" y="264477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0"/>
          <p:cNvSpPr/>
          <p:nvPr/>
        </p:nvSpPr>
        <p:spPr>
          <a:xfrm>
            <a:off x="323850" y="2644775"/>
            <a:ext cx="3804920" cy="0"/>
          </a:xfrm>
          <a:custGeom>
            <a:avLst/>
            <a:gdLst/>
            <a:ahLst/>
            <a:cxnLst/>
            <a:rect l="l" t="t" r="r" b="b"/>
            <a:pathLst>
              <a:path w="3804920">
                <a:moveTo>
                  <a:pt x="0" y="0"/>
                </a:moveTo>
                <a:lnTo>
                  <a:pt x="3804539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291463" y="863504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Higher R→ Better </a:t>
            </a:r>
            <a:r>
              <a:rPr lang="en-US" sz="1400" b="1" i="1" dirty="0" smtClean="0"/>
              <a:t>overall </a:t>
            </a:r>
            <a:r>
              <a:rPr lang="en-US" sz="1400" b="1" dirty="0" smtClean="0"/>
              <a:t>model fit!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91800016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1795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(1) </a:t>
            </a:r>
            <a:r>
              <a:rPr sz="1100" i="1" spc="20" dirty="0">
                <a:latin typeface="Georgia"/>
                <a:cs typeface="Georgia"/>
              </a:rPr>
              <a:t>R</a:t>
            </a:r>
            <a:r>
              <a:rPr sz="1200" spc="30" baseline="27777" dirty="0">
                <a:latin typeface="Times New Roman"/>
                <a:cs typeface="Times New Roman"/>
              </a:rPr>
              <a:t>2 </a:t>
            </a:r>
            <a:r>
              <a:rPr sz="1050" spc="10" dirty="0"/>
              <a:t>assesses </a:t>
            </a:r>
            <a:r>
              <a:rPr sz="1050" spc="30" dirty="0"/>
              <a:t>model </a:t>
            </a:r>
            <a:r>
              <a:rPr sz="1050" spc="40" dirty="0"/>
              <a:t>ﬁt </a:t>
            </a:r>
            <a:r>
              <a:rPr sz="1050" spc="70" dirty="0"/>
              <a:t>-- </a:t>
            </a:r>
            <a:r>
              <a:rPr sz="1050" spc="15" dirty="0"/>
              <a:t>higher </a:t>
            </a:r>
            <a:r>
              <a:rPr sz="1050" spc="20" dirty="0"/>
              <a:t>the</a:t>
            </a:r>
            <a:r>
              <a:rPr sz="1050" spc="-160" dirty="0"/>
              <a:t> </a:t>
            </a:r>
            <a:r>
              <a:rPr sz="1050" spc="25" dirty="0"/>
              <a:t>better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025" y="448943"/>
            <a:ext cx="4292538" cy="29283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400" b="1" u="sng" dirty="0" smtClean="0">
                <a:solidFill>
                  <a:srgbClr val="024F84"/>
                </a:solidFill>
                <a:latin typeface="DejaVu Serif"/>
                <a:cs typeface="DejaVu Serif"/>
              </a:rPr>
              <a:t>Interpreting</a:t>
            </a:r>
            <a:r>
              <a:rPr lang="en-US" sz="1400" b="1" dirty="0" smtClean="0">
                <a:solidFill>
                  <a:srgbClr val="024F84"/>
                </a:solidFill>
                <a:latin typeface="DejaVu Serif"/>
                <a:cs typeface="DejaVu Serif"/>
              </a:rPr>
              <a:t> </a:t>
            </a:r>
            <a:r>
              <a:rPr sz="1400" b="1" i="1" spc="20" dirty="0" smtClean="0">
                <a:solidFill>
                  <a:schemeClr val="tx2"/>
                </a:solidFill>
                <a:latin typeface="Georgia"/>
                <a:cs typeface="Georgia"/>
              </a:rPr>
              <a:t>R</a:t>
            </a:r>
            <a:r>
              <a:rPr sz="1400" b="1" spc="30" baseline="31250" dirty="0" smtClean="0">
                <a:solidFill>
                  <a:schemeClr val="tx2"/>
                </a:solidFill>
                <a:latin typeface="Times New Roman"/>
                <a:cs typeface="Times New Roman"/>
              </a:rPr>
              <a:t>2</a:t>
            </a:r>
            <a:r>
              <a:rPr sz="1400" b="1" spc="20" dirty="0">
                <a:latin typeface="Arial"/>
                <a:cs typeface="Arial"/>
              </a:rPr>
              <a:t>: </a:t>
            </a:r>
            <a:r>
              <a:rPr lang="en-US" sz="1400" b="1" spc="20" dirty="0" smtClean="0">
                <a:latin typeface="DejaVu Serif"/>
                <a:cs typeface="Arial"/>
              </a:rPr>
              <a:t>"</a:t>
            </a:r>
            <a:r>
              <a:rPr sz="1400" b="1" spc="-25" dirty="0" smtClean="0">
                <a:latin typeface="DejaVu Serif"/>
                <a:cs typeface="Arial"/>
              </a:rPr>
              <a:t>percentage </a:t>
            </a:r>
            <a:r>
              <a:rPr sz="1400" b="1" spc="-15" dirty="0">
                <a:latin typeface="DejaVu Serif"/>
                <a:cs typeface="Arial"/>
              </a:rPr>
              <a:t>of </a:t>
            </a:r>
            <a:r>
              <a:rPr sz="1400" b="1" spc="-35" dirty="0">
                <a:latin typeface="DejaVu Serif"/>
                <a:cs typeface="Arial"/>
              </a:rPr>
              <a:t>variability </a:t>
            </a:r>
            <a:r>
              <a:rPr sz="1400" b="1" spc="-40" dirty="0">
                <a:latin typeface="DejaVu Serif"/>
                <a:cs typeface="Arial"/>
              </a:rPr>
              <a:t>in </a:t>
            </a:r>
            <a:r>
              <a:rPr sz="1400" b="1" i="1" spc="-105" dirty="0">
                <a:latin typeface="DejaVu Serif"/>
                <a:cs typeface="Georgia"/>
              </a:rPr>
              <a:t>y </a:t>
            </a:r>
            <a:r>
              <a:rPr lang="en-US" sz="1400" b="1" i="1" spc="-105" dirty="0" smtClean="0">
                <a:latin typeface="DejaVu Serif"/>
                <a:cs typeface="Georgia"/>
              </a:rPr>
              <a:t> </a:t>
            </a:r>
            <a:r>
              <a:rPr sz="1400" b="1" spc="-30" dirty="0" smtClean="0">
                <a:latin typeface="DejaVu Serif"/>
                <a:cs typeface="Arial"/>
              </a:rPr>
              <a:t>explained </a:t>
            </a:r>
            <a:r>
              <a:rPr sz="1400" b="1" spc="-20" dirty="0">
                <a:latin typeface="DejaVu Serif"/>
                <a:cs typeface="Arial"/>
              </a:rPr>
              <a:t>by the</a:t>
            </a:r>
            <a:r>
              <a:rPr sz="1400" b="1" spc="105" dirty="0">
                <a:latin typeface="DejaVu Serif"/>
                <a:cs typeface="Arial"/>
              </a:rPr>
              <a:t> </a:t>
            </a:r>
            <a:r>
              <a:rPr sz="1400" b="1" spc="-20" dirty="0" smtClean="0">
                <a:latin typeface="DejaVu Serif"/>
                <a:cs typeface="Arial"/>
              </a:rPr>
              <a:t>model</a:t>
            </a:r>
            <a:r>
              <a:rPr lang="en-US" sz="1400" b="1" spc="-20" dirty="0">
                <a:latin typeface="DejaVu Serif"/>
                <a:cs typeface="Arial"/>
              </a:rPr>
              <a:t>"</a:t>
            </a:r>
            <a:endParaRPr lang="en-US" sz="1400" b="1" spc="-20" dirty="0" smtClean="0">
              <a:latin typeface="DejaVu Serif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400" b="1" spc="-20" dirty="0">
              <a:latin typeface="Arial"/>
              <a:cs typeface="Arial"/>
            </a:endParaRPr>
          </a:p>
          <a:p>
            <a:pPr marL="12700">
              <a:spcBef>
                <a:spcPts val="95"/>
              </a:spcBef>
            </a:pPr>
            <a:endParaRPr lang="en-US" sz="1400" dirty="0" smtClean="0">
              <a:solidFill>
                <a:srgbClr val="024F84"/>
              </a:solidFill>
              <a:latin typeface="DejaVu Serif"/>
              <a:cs typeface="DejaVu Serif"/>
            </a:endParaRPr>
          </a:p>
          <a:p>
            <a:pPr marL="12700">
              <a:spcBef>
                <a:spcPts val="95"/>
              </a:spcBef>
            </a:pPr>
            <a:r>
              <a:rPr lang="en-US" sz="1400" b="1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400" b="1" u="sng" dirty="0" smtClean="0">
                <a:solidFill>
                  <a:srgbClr val="024F84"/>
                </a:solidFill>
                <a:latin typeface="DejaVu Serif"/>
                <a:cs typeface="DejaVu Serif"/>
              </a:rPr>
              <a:t>Calculating</a:t>
            </a:r>
            <a:r>
              <a:rPr lang="en-US" sz="1400" b="1" dirty="0" smtClean="0">
                <a:solidFill>
                  <a:srgbClr val="024F84"/>
                </a:solidFill>
                <a:latin typeface="DejaVu Serif"/>
                <a:cs typeface="DejaVu Serif"/>
              </a:rPr>
              <a:t> </a:t>
            </a:r>
            <a:r>
              <a:rPr lang="en-US" sz="1400" b="1" i="1" spc="20" dirty="0" smtClean="0">
                <a:solidFill>
                  <a:schemeClr val="tx2"/>
                </a:solidFill>
                <a:latin typeface="DejaVu Serif"/>
                <a:cs typeface="Georgia"/>
              </a:rPr>
              <a:t>R</a:t>
            </a:r>
            <a:r>
              <a:rPr lang="en-US" sz="1400" b="1" spc="30" baseline="31250" dirty="0" smtClean="0">
                <a:solidFill>
                  <a:schemeClr val="tx2"/>
                </a:solidFill>
                <a:latin typeface="DejaVu Serif"/>
                <a:cs typeface="Times New Roman"/>
              </a:rPr>
              <a:t>2</a:t>
            </a:r>
            <a:r>
              <a:rPr lang="en-US" sz="1400" b="1" spc="20" dirty="0">
                <a:latin typeface="DejaVu Serif"/>
                <a:cs typeface="Arial"/>
              </a:rPr>
              <a:t> </a:t>
            </a:r>
            <a:r>
              <a:rPr lang="en-US" sz="1400" b="1" spc="20" dirty="0" smtClean="0">
                <a:solidFill>
                  <a:schemeClr val="tx2"/>
                </a:solidFill>
                <a:latin typeface="DejaVu Serif"/>
                <a:cs typeface="Arial"/>
              </a:rPr>
              <a:t>for a </a:t>
            </a:r>
            <a:r>
              <a:rPr lang="en-US" sz="1400" b="1" u="sng" spc="20" dirty="0" smtClean="0">
                <a:solidFill>
                  <a:schemeClr val="tx2"/>
                </a:solidFill>
                <a:latin typeface="DejaVu Serif"/>
                <a:cs typeface="Arial"/>
              </a:rPr>
              <a:t>simple linear regression </a:t>
            </a:r>
            <a:r>
              <a:rPr lang="en-US" sz="1400" b="1" spc="20" dirty="0" smtClean="0">
                <a:solidFill>
                  <a:schemeClr val="tx2"/>
                </a:solidFill>
                <a:latin typeface="DejaVu Serif"/>
                <a:cs typeface="Arial"/>
              </a:rPr>
              <a:t>model </a:t>
            </a:r>
            <a:r>
              <a:rPr lang="en-US" sz="1400" i="1" spc="20" dirty="0" smtClean="0">
                <a:solidFill>
                  <a:schemeClr val="tx2"/>
                </a:solidFill>
                <a:latin typeface="DejaVu Serif"/>
                <a:cs typeface="Arial"/>
              </a:rPr>
              <a:t>(</a:t>
            </a:r>
            <a:r>
              <a:rPr lang="en-US" sz="1400" i="1" spc="20" dirty="0" err="1" smtClean="0">
                <a:solidFill>
                  <a:schemeClr val="tx2"/>
                </a:solidFill>
                <a:latin typeface="DejaVu Serif"/>
                <a:cs typeface="Arial"/>
              </a:rPr>
              <a:t>ie</a:t>
            </a:r>
            <a:r>
              <a:rPr lang="en-US" sz="1400" i="1" spc="20" dirty="0" smtClean="0">
                <a:solidFill>
                  <a:schemeClr val="tx2"/>
                </a:solidFill>
                <a:latin typeface="DejaVu Serif"/>
                <a:cs typeface="Arial"/>
              </a:rPr>
              <a:t>. 1 </a:t>
            </a:r>
            <a:r>
              <a:rPr lang="en-US" sz="1400" i="1" spc="20" dirty="0" err="1" smtClean="0">
                <a:solidFill>
                  <a:schemeClr val="tx2"/>
                </a:solidFill>
                <a:latin typeface="DejaVu Serif"/>
                <a:cs typeface="Arial"/>
              </a:rPr>
              <a:t>expl</a:t>
            </a:r>
            <a:r>
              <a:rPr lang="en-US" sz="1400" i="1" spc="20" dirty="0" smtClean="0">
                <a:solidFill>
                  <a:schemeClr val="tx2"/>
                </a:solidFill>
                <a:latin typeface="DejaVu Serif"/>
                <a:cs typeface="Arial"/>
              </a:rPr>
              <a:t>. </a:t>
            </a:r>
            <a:r>
              <a:rPr lang="en-US" sz="1400" i="1" spc="20" dirty="0" err="1" smtClean="0">
                <a:solidFill>
                  <a:schemeClr val="tx2"/>
                </a:solidFill>
                <a:latin typeface="DejaVu Serif"/>
                <a:cs typeface="Arial"/>
              </a:rPr>
              <a:t>var</a:t>
            </a:r>
            <a:r>
              <a:rPr lang="en-US" sz="1400" i="1" spc="20" dirty="0" smtClean="0">
                <a:solidFill>
                  <a:schemeClr val="tx2"/>
                </a:solidFill>
                <a:latin typeface="DejaVu Serif"/>
                <a:cs typeface="Arial"/>
              </a:rPr>
              <a:t>)</a:t>
            </a:r>
          </a:p>
          <a:p>
            <a:pPr marL="12700">
              <a:spcBef>
                <a:spcPts val="95"/>
              </a:spcBef>
            </a:pPr>
            <a:endParaRPr lang="en-US" sz="1400" b="1" spc="20" dirty="0">
              <a:solidFill>
                <a:schemeClr val="tx2"/>
              </a:solidFill>
              <a:latin typeface="DejaVu Serif"/>
              <a:cs typeface="Arial"/>
            </a:endParaRPr>
          </a:p>
          <a:p>
            <a:pPr marL="12700">
              <a:spcBef>
                <a:spcPts val="95"/>
              </a:spcBef>
            </a:pPr>
            <a:endParaRPr lang="en-US" sz="1400" b="1" spc="20" dirty="0" smtClean="0">
              <a:solidFill>
                <a:schemeClr val="tx2"/>
              </a:solidFill>
              <a:latin typeface="DejaVu Serif"/>
              <a:cs typeface="Arial"/>
            </a:endParaRPr>
          </a:p>
          <a:p>
            <a:pPr marL="12700">
              <a:spcBef>
                <a:spcPts val="95"/>
              </a:spcBef>
            </a:pPr>
            <a:endParaRPr lang="en-US" sz="1400" b="1" spc="20" dirty="0">
              <a:solidFill>
                <a:schemeClr val="tx2"/>
              </a:solidFill>
              <a:latin typeface="DejaVu Serif"/>
              <a:cs typeface="Arial"/>
            </a:endParaRPr>
          </a:p>
          <a:p>
            <a:pPr marL="12700">
              <a:spcBef>
                <a:spcPts val="95"/>
              </a:spcBef>
            </a:pPr>
            <a:r>
              <a:rPr lang="en-US" sz="1400" b="1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400" b="1" u="sng" dirty="0">
                <a:solidFill>
                  <a:srgbClr val="024F84"/>
                </a:solidFill>
                <a:latin typeface="DejaVu Serif"/>
                <a:cs typeface="DejaVu Serif"/>
              </a:rPr>
              <a:t>Calculating</a:t>
            </a:r>
            <a:r>
              <a:rPr lang="en-US" sz="1400" b="1" dirty="0">
                <a:solidFill>
                  <a:srgbClr val="024F84"/>
                </a:solidFill>
                <a:latin typeface="DejaVu Serif"/>
                <a:cs typeface="DejaVu Serif"/>
              </a:rPr>
              <a:t> </a:t>
            </a:r>
            <a:r>
              <a:rPr lang="en-US" sz="1400" b="1" i="1" spc="20" dirty="0">
                <a:solidFill>
                  <a:schemeClr val="tx2"/>
                </a:solidFill>
                <a:latin typeface="DejaVu Serif"/>
                <a:cs typeface="Georgia"/>
              </a:rPr>
              <a:t>R</a:t>
            </a:r>
            <a:r>
              <a:rPr lang="en-US" sz="1400" b="1" spc="30" baseline="31250" dirty="0">
                <a:solidFill>
                  <a:schemeClr val="tx2"/>
                </a:solidFill>
                <a:latin typeface="DejaVu Serif"/>
                <a:cs typeface="Times New Roman"/>
              </a:rPr>
              <a:t>2</a:t>
            </a:r>
            <a:r>
              <a:rPr lang="en-US" sz="1400" b="1" spc="20" dirty="0">
                <a:latin typeface="DejaVu Serif"/>
                <a:cs typeface="Arial"/>
              </a:rPr>
              <a:t> </a:t>
            </a:r>
            <a:r>
              <a:rPr lang="en-US" sz="1400" b="1" spc="20" dirty="0" smtClean="0">
                <a:solidFill>
                  <a:schemeClr val="tx2"/>
                </a:solidFill>
                <a:latin typeface="DejaVu Serif"/>
                <a:cs typeface="Arial"/>
              </a:rPr>
              <a:t>for </a:t>
            </a:r>
            <a:r>
              <a:rPr lang="en-US" sz="1400" b="1" u="sng" spc="20" dirty="0" smtClean="0">
                <a:solidFill>
                  <a:schemeClr val="tx2"/>
                </a:solidFill>
                <a:latin typeface="DejaVu Serif"/>
                <a:cs typeface="Arial"/>
              </a:rPr>
              <a:t>any </a:t>
            </a:r>
            <a:r>
              <a:rPr lang="en-US" sz="1400" b="1" u="sng" spc="20" dirty="0">
                <a:solidFill>
                  <a:schemeClr val="tx2"/>
                </a:solidFill>
                <a:latin typeface="DejaVu Serif"/>
                <a:cs typeface="Arial"/>
              </a:rPr>
              <a:t>linear regression model </a:t>
            </a:r>
            <a:r>
              <a:rPr lang="en-US" sz="1400" i="1" spc="20" dirty="0">
                <a:solidFill>
                  <a:schemeClr val="tx2"/>
                </a:solidFill>
                <a:latin typeface="DejaVu Serif"/>
                <a:cs typeface="Arial"/>
              </a:rPr>
              <a:t>(</a:t>
            </a:r>
            <a:r>
              <a:rPr lang="en-US" sz="1400" i="1" spc="20" dirty="0" err="1">
                <a:solidFill>
                  <a:schemeClr val="tx2"/>
                </a:solidFill>
                <a:latin typeface="DejaVu Serif"/>
                <a:cs typeface="Arial"/>
              </a:rPr>
              <a:t>ie</a:t>
            </a:r>
            <a:r>
              <a:rPr lang="en-US" sz="1400" i="1" spc="20" dirty="0">
                <a:solidFill>
                  <a:schemeClr val="tx2"/>
                </a:solidFill>
                <a:latin typeface="DejaVu Serif"/>
                <a:cs typeface="Arial"/>
              </a:rPr>
              <a:t>. </a:t>
            </a:r>
            <a:r>
              <a:rPr lang="en-US" sz="1400" i="1" spc="20" dirty="0" smtClean="0">
                <a:solidFill>
                  <a:schemeClr val="tx2"/>
                </a:solidFill>
                <a:latin typeface="DejaVu Serif"/>
                <a:cs typeface="Arial"/>
              </a:rPr>
              <a:t>could have &gt;1 </a:t>
            </a:r>
            <a:r>
              <a:rPr lang="en-US" sz="1400" i="1" spc="20" dirty="0" err="1">
                <a:solidFill>
                  <a:schemeClr val="tx2"/>
                </a:solidFill>
                <a:latin typeface="DejaVu Serif"/>
                <a:cs typeface="Arial"/>
              </a:rPr>
              <a:t>expl</a:t>
            </a:r>
            <a:r>
              <a:rPr lang="en-US" sz="1400" i="1" spc="20" dirty="0">
                <a:solidFill>
                  <a:schemeClr val="tx2"/>
                </a:solidFill>
                <a:latin typeface="DejaVu Serif"/>
                <a:cs typeface="Arial"/>
              </a:rPr>
              <a:t>. </a:t>
            </a:r>
            <a:r>
              <a:rPr lang="en-US" sz="1400" i="1" spc="20" dirty="0" err="1" smtClean="0">
                <a:solidFill>
                  <a:schemeClr val="tx2"/>
                </a:solidFill>
                <a:latin typeface="DejaVu Serif"/>
                <a:cs typeface="Arial"/>
              </a:rPr>
              <a:t>var</a:t>
            </a:r>
            <a:r>
              <a:rPr lang="en-US" sz="1400" i="1" spc="20" dirty="0" smtClean="0">
                <a:solidFill>
                  <a:schemeClr val="tx2"/>
                </a:solidFill>
                <a:latin typeface="DejaVu Serif"/>
                <a:cs typeface="Arial"/>
              </a:rPr>
              <a:t> – Unit 7)</a:t>
            </a:r>
            <a:endParaRPr lang="en-US" sz="1400" i="1" dirty="0">
              <a:solidFill>
                <a:schemeClr val="tx2"/>
              </a:solidFill>
              <a:latin typeface="DejaVu Serif"/>
              <a:cs typeface="Arial"/>
            </a:endParaRPr>
          </a:p>
          <a:p>
            <a:pPr marL="12700">
              <a:spcBef>
                <a:spcPts val="95"/>
              </a:spcBef>
            </a:pPr>
            <a:endParaRPr lang="en-US" sz="1400" b="1" dirty="0">
              <a:solidFill>
                <a:schemeClr val="tx2"/>
              </a:solidFill>
              <a:latin typeface="DejaVu Serif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400" b="1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52450" y="2949575"/>
                <a:ext cx="3059427" cy="351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𝑟𝑒𝑔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𝑟𝑒𝑠𝑖𝑑𝑢𝑎𝑙𝑠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𝑟𝑒𝑠𝑖𝑑𝑢𝑎𝑙𝑠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2949575"/>
                <a:ext cx="3059427" cy="351506"/>
              </a:xfrm>
              <a:prstGeom prst="rect">
                <a:avLst/>
              </a:prstGeom>
              <a:blipFill>
                <a:blip r:embed="rId2"/>
                <a:stretch>
                  <a:fillRect l="-599" r="-20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40767" y="1891150"/>
                <a:ext cx="210705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𝑐𝑜𝑟𝑟𝑒𝑙𝑎𝑡𝑖𝑜𝑛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𝑐𝑜𝑒𝑓𝑓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7" y="1891150"/>
                <a:ext cx="2107052" cy="169277"/>
              </a:xfrm>
              <a:prstGeom prst="rect">
                <a:avLst/>
              </a:prstGeom>
              <a:blipFill>
                <a:blip r:embed="rId3"/>
                <a:stretch>
                  <a:fillRect l="-1159" r="-58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1463" y="863504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Higher R→ Better </a:t>
            </a:r>
            <a:r>
              <a:rPr lang="en-US" sz="1400" b="1" i="1" dirty="0" smtClean="0"/>
              <a:t>overall </a:t>
            </a:r>
            <a:r>
              <a:rPr lang="en-US" sz="1400" b="1" dirty="0" smtClean="0"/>
              <a:t>model fit!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23285278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1795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(1) </a:t>
            </a:r>
            <a:r>
              <a:rPr sz="1100" i="1" spc="20" dirty="0">
                <a:latin typeface="Georgia"/>
                <a:cs typeface="Georgia"/>
              </a:rPr>
              <a:t>R</a:t>
            </a:r>
            <a:r>
              <a:rPr sz="1200" spc="30" baseline="27777" dirty="0">
                <a:latin typeface="Times New Roman"/>
                <a:cs typeface="Times New Roman"/>
              </a:rPr>
              <a:t>2 </a:t>
            </a:r>
            <a:r>
              <a:rPr sz="1050" spc="10" dirty="0"/>
              <a:t>assesses </a:t>
            </a:r>
            <a:r>
              <a:rPr sz="1050" spc="30" dirty="0"/>
              <a:t>model </a:t>
            </a:r>
            <a:r>
              <a:rPr sz="1050" spc="40" dirty="0"/>
              <a:t>ﬁt </a:t>
            </a:r>
            <a:r>
              <a:rPr sz="1050" spc="70" dirty="0"/>
              <a:t>-- </a:t>
            </a:r>
            <a:r>
              <a:rPr sz="1050" spc="15" dirty="0"/>
              <a:t>higher </a:t>
            </a:r>
            <a:r>
              <a:rPr sz="1050" spc="20" dirty="0"/>
              <a:t>the</a:t>
            </a:r>
            <a:r>
              <a:rPr sz="1050" spc="-160" dirty="0"/>
              <a:t> </a:t>
            </a:r>
            <a:r>
              <a:rPr sz="1050" spc="25" dirty="0"/>
              <a:t>better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" y="728107"/>
            <a:ext cx="4543425" cy="1015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97" y="35877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ANOVA Output for </a:t>
            </a:r>
            <a:r>
              <a:rPr lang="en-US" u="sng" dirty="0" smtClean="0">
                <a:solidFill>
                  <a:srgbClr val="C00000"/>
                </a:solidFill>
              </a:rPr>
              <a:t>Simple Linear Regression</a:t>
            </a:r>
            <a:endParaRPr lang="en-US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8650" y="1882775"/>
                <a:ext cx="3059427" cy="351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𝑟𝑒𝑔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𝑟𝑒𝑠𝑖𝑑𝑢𝑎𝑙𝑠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𝑟𝑒𝑠𝑖𝑑𝑢𝑎𝑙𝑠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82775"/>
                <a:ext cx="3059427" cy="351506"/>
              </a:xfrm>
              <a:prstGeom prst="rect">
                <a:avLst/>
              </a:prstGeom>
              <a:blipFill>
                <a:blip r:embed="rId3"/>
                <a:stretch>
                  <a:fillRect l="-598" r="-199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675303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1795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(1) </a:t>
            </a:r>
            <a:r>
              <a:rPr sz="1100" i="1" spc="20" dirty="0">
                <a:latin typeface="Georgia"/>
                <a:cs typeface="Georgia"/>
              </a:rPr>
              <a:t>R</a:t>
            </a:r>
            <a:r>
              <a:rPr sz="1200" spc="30" baseline="27777" dirty="0">
                <a:latin typeface="Times New Roman"/>
                <a:cs typeface="Times New Roman"/>
              </a:rPr>
              <a:t>2 </a:t>
            </a:r>
            <a:r>
              <a:rPr sz="1050" spc="10" dirty="0"/>
              <a:t>assesses </a:t>
            </a:r>
            <a:r>
              <a:rPr sz="1050" spc="30" dirty="0"/>
              <a:t>model </a:t>
            </a:r>
            <a:r>
              <a:rPr sz="1050" spc="40" dirty="0"/>
              <a:t>ﬁt </a:t>
            </a:r>
            <a:r>
              <a:rPr sz="1050" spc="70" dirty="0"/>
              <a:t>-- </a:t>
            </a:r>
            <a:r>
              <a:rPr sz="1050" spc="15" dirty="0"/>
              <a:t>higher </a:t>
            </a:r>
            <a:r>
              <a:rPr sz="1050" spc="20" dirty="0"/>
              <a:t>the</a:t>
            </a:r>
            <a:r>
              <a:rPr sz="1050" spc="-160" dirty="0"/>
              <a:t> </a:t>
            </a:r>
            <a:r>
              <a:rPr sz="1050" spc="25" dirty="0"/>
              <a:t>better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70" y="739775"/>
            <a:ext cx="3268853" cy="730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97" y="35877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ANOVA Output for </a:t>
            </a:r>
            <a:r>
              <a:rPr lang="en-US" u="sng" dirty="0" smtClean="0">
                <a:solidFill>
                  <a:srgbClr val="C00000"/>
                </a:solidFill>
              </a:rPr>
              <a:t>Simple Linear Regression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9" name="object 18"/>
          <p:cNvSpPr/>
          <p:nvPr/>
        </p:nvSpPr>
        <p:spPr>
          <a:xfrm>
            <a:off x="552958" y="144233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9"/>
          <p:cNvSpPr/>
          <p:nvPr/>
        </p:nvSpPr>
        <p:spPr>
          <a:xfrm>
            <a:off x="4352416" y="144233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0567431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61822"/>
            <a:ext cx="4272152" cy="31822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95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CCDBE6"/>
                </a:solidFill>
                <a:latin typeface="Arial"/>
                <a:cs typeface="Arial"/>
              </a:rPr>
              <a:t>ideas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b="1" u="sng" spc="5" dirty="0" smtClean="0">
                <a:latin typeface="Noto Sans CJK JP Regular"/>
                <a:cs typeface="Noto Sans CJK JP Regular"/>
              </a:rPr>
              <a:t>Assessing the Fit:</a:t>
            </a:r>
            <a:r>
              <a:rPr lang="en-US" sz="1050" spc="-25" dirty="0" smtClean="0">
                <a:latin typeface="Noto Sans CJK JP Regular"/>
                <a:cs typeface="Noto Sans CJK JP Regular"/>
              </a:rPr>
              <a:t> </a:t>
            </a:r>
            <a:r>
              <a:rPr lang="en-US" sz="1050" b="1" i="1" spc="-25" dirty="0">
                <a:latin typeface="Noto Sans CJK JP Regular"/>
                <a:cs typeface="Noto Sans CJK JP Regular"/>
              </a:rPr>
              <a:t>Simple Linear Regression </a:t>
            </a:r>
            <a:r>
              <a:rPr lang="en-US" sz="1050" b="1" i="1" spc="-25" dirty="0" smtClean="0">
                <a:latin typeface="Noto Sans CJK JP Regular"/>
                <a:cs typeface="Noto Sans CJK JP Regular"/>
              </a:rPr>
              <a:t>Model</a:t>
            </a:r>
            <a:endParaRPr lang="en-US" sz="1050" spc="25" dirty="0" smtClean="0">
              <a:solidFill>
                <a:srgbClr val="CCCCCC"/>
              </a:solidFill>
              <a:latin typeface="Arial"/>
              <a:cs typeface="Arial"/>
            </a:endParaRPr>
          </a:p>
          <a:p>
            <a:pPr marL="900430" lvl="2" indent="-15367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USING the Model:</a:t>
            </a:r>
          </a:p>
          <a:p>
            <a:pPr marL="1357630" lvl="3" indent="-15367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Predictions</a:t>
            </a:r>
            <a:r>
              <a:rPr lang="en-US" sz="1050" spc="2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Predicted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values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also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have 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uncertainty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around</a:t>
            </a:r>
            <a:r>
              <a:rPr sz="1050" spc="-2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them</a:t>
            </a:r>
            <a:endParaRPr sz="1050" dirty="0">
              <a:latin typeface="Arial"/>
              <a:cs typeface="Arial"/>
            </a:endParaRPr>
          </a:p>
          <a:p>
            <a:pPr marL="900430" lvl="2" indent="-153670">
              <a:spcBef>
                <a:spcPts val="45"/>
              </a:spcBef>
              <a:buSzPct val="95454"/>
              <a:buFont typeface="Arial"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Relationships in the Model:</a:t>
            </a:r>
          </a:p>
          <a:p>
            <a:pPr marL="1357630" lvl="3" indent="-153670">
              <a:spcBef>
                <a:spcPts val="45"/>
              </a:spcBef>
              <a:buSzPct val="95454"/>
              <a:buFont typeface="Arial"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Fit of Model</a:t>
            </a:r>
            <a:r>
              <a:rPr lang="en-US" sz="1100" i="1" spc="20" dirty="0" smtClean="0">
                <a:solidFill>
                  <a:srgbClr val="CCCCCC"/>
                </a:solidFill>
                <a:latin typeface="Georgia"/>
                <a:cs typeface="Georgia"/>
              </a:rPr>
              <a:t>: </a:t>
            </a:r>
            <a:r>
              <a:rPr sz="1100" i="1" spc="20" dirty="0" smtClean="0">
                <a:solidFill>
                  <a:srgbClr val="CCCCCC"/>
                </a:solidFill>
                <a:latin typeface="Georgia"/>
                <a:cs typeface="Georgia"/>
              </a:rPr>
              <a:t>R</a:t>
            </a:r>
            <a:r>
              <a:rPr sz="1200" spc="30" baseline="27777" dirty="0" smtClean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assesses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model </a:t>
            </a:r>
            <a:r>
              <a:rPr sz="1050" spc="40" dirty="0">
                <a:solidFill>
                  <a:srgbClr val="CCCCCC"/>
                </a:solidFill>
                <a:latin typeface="Arial"/>
                <a:cs typeface="Arial"/>
              </a:rPr>
              <a:t>ﬁt </a:t>
            </a:r>
            <a:r>
              <a:rPr sz="1050" spc="70" dirty="0">
                <a:solidFill>
                  <a:srgbClr val="CCCCCC"/>
                </a:solidFill>
                <a:latin typeface="Arial"/>
                <a:cs typeface="Arial"/>
              </a:rPr>
              <a:t>--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higher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</a:t>
            </a:r>
            <a:r>
              <a:rPr sz="1050" spc="-20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better</a:t>
            </a:r>
            <a:endParaRPr sz="1050" dirty="0">
              <a:latin typeface="Arial"/>
              <a:cs typeface="Arial"/>
            </a:endParaRPr>
          </a:p>
          <a:p>
            <a:pPr marL="1357630" lvl="3" indent="-153670"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Individual Coefficients</a:t>
            </a:r>
            <a:r>
              <a:rPr lang="en-US" sz="1050" spc="10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10" dirty="0" smtClean="0">
                <a:solidFill>
                  <a:srgbClr val="CCCCCC"/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CCCCCC"/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-distribution</a:t>
            </a:r>
            <a:endParaRPr sz="1050" dirty="0">
              <a:latin typeface="Arial"/>
              <a:cs typeface="Arial"/>
            </a:endParaRPr>
          </a:p>
          <a:p>
            <a:pPr marL="1357630" lvl="3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Condition</a:t>
            </a:r>
            <a:r>
              <a:rPr lang="en-US" sz="1050" u="sng" spc="25" dirty="0">
                <a:solidFill>
                  <a:srgbClr val="CCCCCC"/>
                </a:solidFill>
                <a:latin typeface="Arial"/>
                <a:cs typeface="Arial"/>
              </a:rPr>
              <a:t>s</a:t>
            </a: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/Diagnostic Checking</a:t>
            </a:r>
          </a:p>
          <a:p>
            <a:pPr marL="1357630" lvl="3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rgbClr val="CCCCCC"/>
                </a:solidFill>
                <a:latin typeface="Arial"/>
                <a:cs typeface="Arial"/>
              </a:rPr>
              <a:t>Outliers</a:t>
            </a:r>
            <a:r>
              <a:rPr lang="en-US" sz="1050" spc="-1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-15" dirty="0" smtClean="0">
                <a:solidFill>
                  <a:srgbClr val="CCCCCC"/>
                </a:solidFill>
                <a:latin typeface="Arial"/>
                <a:cs typeface="Arial"/>
              </a:rPr>
              <a:t>Type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of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outlier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determines </a:t>
            </a:r>
            <a:r>
              <a:rPr sz="1050" spc="40" dirty="0">
                <a:solidFill>
                  <a:srgbClr val="CCCCCC"/>
                </a:solidFill>
                <a:latin typeface="Arial"/>
                <a:cs typeface="Arial"/>
              </a:rPr>
              <a:t>how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it should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be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handled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CCCCCC"/>
              </a:buClr>
              <a:buFont typeface="Arial"/>
              <a:buAutoNum type="arabicPeriod"/>
            </a:pPr>
            <a:endParaRPr sz="95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484586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1795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(1) </a:t>
            </a:r>
            <a:r>
              <a:rPr sz="1100" i="1" spc="20" dirty="0">
                <a:latin typeface="Georgia"/>
                <a:cs typeface="Georgia"/>
              </a:rPr>
              <a:t>R</a:t>
            </a:r>
            <a:r>
              <a:rPr sz="1200" spc="30" baseline="27777" dirty="0">
                <a:latin typeface="Times New Roman"/>
                <a:cs typeface="Times New Roman"/>
              </a:rPr>
              <a:t>2 </a:t>
            </a:r>
            <a:r>
              <a:rPr sz="1050" spc="10" dirty="0"/>
              <a:t>assesses </a:t>
            </a:r>
            <a:r>
              <a:rPr sz="1050" spc="30" dirty="0"/>
              <a:t>model </a:t>
            </a:r>
            <a:r>
              <a:rPr sz="1050" spc="40" dirty="0"/>
              <a:t>ﬁt </a:t>
            </a:r>
            <a:r>
              <a:rPr sz="1050" spc="70" dirty="0"/>
              <a:t>-- </a:t>
            </a:r>
            <a:r>
              <a:rPr sz="1050" spc="15" dirty="0"/>
              <a:t>higher </a:t>
            </a:r>
            <a:r>
              <a:rPr sz="1050" spc="20" dirty="0"/>
              <a:t>the</a:t>
            </a:r>
            <a:r>
              <a:rPr sz="1050" spc="-160" dirty="0"/>
              <a:t> </a:t>
            </a:r>
            <a:r>
              <a:rPr sz="1050" spc="25" dirty="0"/>
              <a:t>better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70" y="739775"/>
            <a:ext cx="3268853" cy="730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97" y="35877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ANOVA Output for </a:t>
            </a:r>
            <a:r>
              <a:rPr lang="en-US" u="sng" dirty="0" smtClean="0">
                <a:solidFill>
                  <a:srgbClr val="C00000"/>
                </a:solidFill>
              </a:rPr>
              <a:t>Simple Linear Regression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9" name="object 18"/>
          <p:cNvSpPr/>
          <p:nvPr/>
        </p:nvSpPr>
        <p:spPr>
          <a:xfrm>
            <a:off x="552958" y="144233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9"/>
          <p:cNvSpPr/>
          <p:nvPr/>
        </p:nvSpPr>
        <p:spPr>
          <a:xfrm>
            <a:off x="4352416" y="144233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9223"/>
          <a:stretch/>
        </p:blipFill>
        <p:spPr>
          <a:xfrm>
            <a:off x="355600" y="1708486"/>
            <a:ext cx="4026071" cy="899524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48760" y="1688050"/>
                <a:ext cx="1416812" cy="6001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</a:rPr>
                  <a:t>ANOVA Table for a Regression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 smtClean="0">
                    <a:solidFill>
                      <a:srgbClr val="C00000"/>
                    </a:solidFill>
                  </a:rPr>
                  <a:t>Use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760" y="1688050"/>
                <a:ext cx="1416812" cy="600164"/>
              </a:xfrm>
              <a:prstGeom prst="rect">
                <a:avLst/>
              </a:prstGeom>
              <a:blipFill>
                <a:blip r:embed="rId4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857250" y="1577975"/>
            <a:ext cx="381000" cy="19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56335" y="1472006"/>
            <a:ext cx="3284347" cy="205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">
              <a:lnSpc>
                <a:spcPts val="905"/>
              </a:lnSpc>
            </a:pPr>
            <a:r>
              <a:rPr lang="en-US" sz="700" i="1" spc="-60" dirty="0" err="1">
                <a:latin typeface="Courier New"/>
                <a:cs typeface="Courier New"/>
              </a:rPr>
              <a:t>m_mur_pov</a:t>
            </a:r>
            <a:r>
              <a:rPr lang="en-US" sz="700" i="1" spc="-60" dirty="0">
                <a:latin typeface="Courier New"/>
                <a:cs typeface="Courier New"/>
              </a:rPr>
              <a:t> &lt;- </a:t>
            </a:r>
            <a:r>
              <a:rPr lang="en-US" sz="700" b="1" i="1" spc="-60" dirty="0">
                <a:latin typeface="Courier New"/>
                <a:cs typeface="Courier New"/>
              </a:rPr>
              <a:t>lm</a:t>
            </a:r>
            <a:r>
              <a:rPr lang="en-US" sz="700" i="1" spc="-60" dirty="0">
                <a:latin typeface="Courier New"/>
                <a:cs typeface="Courier New"/>
              </a:rPr>
              <a:t>(</a:t>
            </a:r>
            <a:r>
              <a:rPr lang="en-US" sz="700" i="1" spc="-60" dirty="0" err="1">
                <a:latin typeface="Courier New"/>
                <a:cs typeface="Courier New"/>
              </a:rPr>
              <a:t>annual_murders_per_mil</a:t>
            </a:r>
            <a:r>
              <a:rPr lang="en-US" sz="700" i="1" spc="-60" dirty="0">
                <a:latin typeface="Courier New"/>
                <a:cs typeface="Courier New"/>
              </a:rPr>
              <a:t> ~ </a:t>
            </a:r>
            <a:r>
              <a:rPr lang="en-US" sz="700" i="1" spc="-60" dirty="0" err="1">
                <a:latin typeface="Courier New"/>
                <a:cs typeface="Courier New"/>
              </a:rPr>
              <a:t>perc_pov</a:t>
            </a:r>
            <a:r>
              <a:rPr lang="en-US" sz="700" i="1" spc="-60" dirty="0">
                <a:latin typeface="Courier New"/>
                <a:cs typeface="Courier New"/>
              </a:rPr>
              <a:t>, data =</a:t>
            </a:r>
            <a:r>
              <a:rPr lang="en-US" sz="700" i="1" spc="-30" dirty="0">
                <a:latin typeface="Courier New"/>
                <a:cs typeface="Courier New"/>
              </a:rPr>
              <a:t> </a:t>
            </a:r>
            <a:r>
              <a:rPr lang="en-US" sz="700" i="1" spc="-60" dirty="0">
                <a:latin typeface="Courier New"/>
                <a:cs typeface="Courier New"/>
              </a:rPr>
              <a:t>murder)</a:t>
            </a:r>
            <a:endParaRPr lang="en-US" sz="700" i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22262515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1795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(1) </a:t>
            </a:r>
            <a:r>
              <a:rPr sz="1100" i="1" spc="20" dirty="0">
                <a:latin typeface="Georgia"/>
                <a:cs typeface="Georgia"/>
              </a:rPr>
              <a:t>R</a:t>
            </a:r>
            <a:r>
              <a:rPr sz="1200" spc="30" baseline="27777" dirty="0">
                <a:latin typeface="Times New Roman"/>
                <a:cs typeface="Times New Roman"/>
              </a:rPr>
              <a:t>2 </a:t>
            </a:r>
            <a:r>
              <a:rPr sz="1050" spc="10" dirty="0"/>
              <a:t>assesses </a:t>
            </a:r>
            <a:r>
              <a:rPr sz="1050" spc="30" dirty="0"/>
              <a:t>model </a:t>
            </a:r>
            <a:r>
              <a:rPr sz="1050" spc="40" dirty="0"/>
              <a:t>ﬁt </a:t>
            </a:r>
            <a:r>
              <a:rPr sz="1050" spc="70" dirty="0"/>
              <a:t>-- </a:t>
            </a:r>
            <a:r>
              <a:rPr sz="1050" spc="15" dirty="0"/>
              <a:t>higher </a:t>
            </a:r>
            <a:r>
              <a:rPr sz="1050" spc="20" dirty="0"/>
              <a:t>the</a:t>
            </a:r>
            <a:r>
              <a:rPr sz="1050" spc="-160" dirty="0"/>
              <a:t> </a:t>
            </a:r>
            <a:r>
              <a:rPr sz="1050" spc="25" dirty="0"/>
              <a:t>better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70" y="739775"/>
            <a:ext cx="3268853" cy="730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97" y="35877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ANOVA Output for </a:t>
            </a:r>
            <a:r>
              <a:rPr lang="en-US" u="sng" dirty="0" smtClean="0">
                <a:solidFill>
                  <a:srgbClr val="C00000"/>
                </a:solidFill>
              </a:rPr>
              <a:t>Simple Linear Regression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9" name="object 18"/>
          <p:cNvSpPr/>
          <p:nvPr/>
        </p:nvSpPr>
        <p:spPr>
          <a:xfrm>
            <a:off x="552958" y="144233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9"/>
          <p:cNvSpPr/>
          <p:nvPr/>
        </p:nvSpPr>
        <p:spPr>
          <a:xfrm>
            <a:off x="4352416" y="144233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9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5" y="2907168"/>
            <a:ext cx="4434982" cy="476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19223"/>
          <a:stretch/>
        </p:blipFill>
        <p:spPr>
          <a:xfrm>
            <a:off x="355600" y="1708486"/>
            <a:ext cx="4026071" cy="899524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48760" y="1688050"/>
                <a:ext cx="1416812" cy="6001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</a:rPr>
                  <a:t>ANOVA Table for a Regression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 smtClean="0">
                    <a:solidFill>
                      <a:srgbClr val="C00000"/>
                    </a:solidFill>
                  </a:rPr>
                  <a:t>Use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760" y="1688050"/>
                <a:ext cx="1416812" cy="600164"/>
              </a:xfrm>
              <a:prstGeom prst="rect">
                <a:avLst/>
              </a:prstGeom>
              <a:blipFill>
                <a:blip r:embed="rId5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142782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1795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(1) </a:t>
            </a:r>
            <a:r>
              <a:rPr sz="1100" i="1" spc="20" dirty="0">
                <a:latin typeface="Georgia"/>
                <a:cs typeface="Georgia"/>
              </a:rPr>
              <a:t>R</a:t>
            </a:r>
            <a:r>
              <a:rPr sz="1200" spc="30" baseline="27777" dirty="0">
                <a:latin typeface="Times New Roman"/>
                <a:cs typeface="Times New Roman"/>
              </a:rPr>
              <a:t>2 </a:t>
            </a:r>
            <a:r>
              <a:rPr sz="1050" spc="10" dirty="0"/>
              <a:t>assesses </a:t>
            </a:r>
            <a:r>
              <a:rPr sz="1050" spc="30" dirty="0"/>
              <a:t>model </a:t>
            </a:r>
            <a:r>
              <a:rPr sz="1050" spc="40" dirty="0"/>
              <a:t>ﬁt </a:t>
            </a:r>
            <a:r>
              <a:rPr sz="1050" spc="70" dirty="0"/>
              <a:t>-- </a:t>
            </a:r>
            <a:r>
              <a:rPr sz="1050" spc="15" dirty="0"/>
              <a:t>higher </a:t>
            </a:r>
            <a:r>
              <a:rPr sz="1050" spc="20" dirty="0"/>
              <a:t>the</a:t>
            </a:r>
            <a:r>
              <a:rPr sz="1050" spc="-160" dirty="0"/>
              <a:t> </a:t>
            </a:r>
            <a:r>
              <a:rPr sz="1050" spc="25" dirty="0"/>
              <a:t>better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70" y="739775"/>
            <a:ext cx="3268853" cy="730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97" y="35877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ANOVA Output for </a:t>
            </a:r>
            <a:r>
              <a:rPr lang="en-US" u="sng" dirty="0" smtClean="0">
                <a:solidFill>
                  <a:srgbClr val="C00000"/>
                </a:solidFill>
              </a:rPr>
              <a:t>Simple Linear Regression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9" name="object 18"/>
          <p:cNvSpPr/>
          <p:nvPr/>
        </p:nvSpPr>
        <p:spPr>
          <a:xfrm>
            <a:off x="552958" y="144233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9"/>
          <p:cNvSpPr/>
          <p:nvPr/>
        </p:nvSpPr>
        <p:spPr>
          <a:xfrm>
            <a:off x="4352416" y="144233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9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5" y="2907168"/>
            <a:ext cx="4434982" cy="476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19223"/>
          <a:stretch/>
        </p:blipFill>
        <p:spPr>
          <a:xfrm>
            <a:off x="355600" y="1708486"/>
            <a:ext cx="4026071" cy="899524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48760" y="1688050"/>
                <a:ext cx="1416812" cy="6001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</a:rPr>
                  <a:t>ANOVA Table for a Regression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 smtClean="0">
                    <a:solidFill>
                      <a:srgbClr val="C00000"/>
                    </a:solidFill>
                  </a:rPr>
                  <a:t>Use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760" y="1688050"/>
                <a:ext cx="1416812" cy="600164"/>
              </a:xfrm>
              <a:prstGeom prst="rect">
                <a:avLst/>
              </a:prstGeom>
              <a:blipFill>
                <a:blip r:embed="rId5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28850" y="2580474"/>
                <a:ext cx="2211832" cy="225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𝑟𝑒𝑔</m:t>
                        </m:r>
                      </m:sub>
                    </m:sSub>
                    <m:r>
                      <a:rPr lang="en-US" sz="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𝑟𝑒𝑠𝑖𝑑𝑢𝑎𝑙𝑠</m:t>
                        </m:r>
                      </m:sub>
                    </m:sSub>
                  </m:oMath>
                </a14:m>
                <a:endParaRPr lang="en-US" sz="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2580474"/>
                <a:ext cx="2211832" cy="225575"/>
              </a:xfrm>
              <a:prstGeom prst="rect">
                <a:avLst/>
              </a:prstGeom>
              <a:blipFill>
                <a:blip r:embed="rId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 flipV="1">
            <a:off x="1314450" y="2644776"/>
            <a:ext cx="914400" cy="48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1"/>
          </p:cNvCxnSpPr>
          <p:nvPr/>
        </p:nvCxnSpPr>
        <p:spPr>
          <a:xfrm>
            <a:off x="2228850" y="2693262"/>
            <a:ext cx="0" cy="590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5599" y="2569383"/>
            <a:ext cx="1568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Total            1855.2</a:t>
            </a:r>
            <a:endParaRPr lang="en-US" sz="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95935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1795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(1) </a:t>
            </a:r>
            <a:r>
              <a:rPr sz="1100" i="1" spc="20" dirty="0">
                <a:latin typeface="Georgia"/>
                <a:cs typeface="Georgia"/>
              </a:rPr>
              <a:t>R</a:t>
            </a:r>
            <a:r>
              <a:rPr sz="1200" spc="30" baseline="27777" dirty="0">
                <a:latin typeface="Times New Roman"/>
                <a:cs typeface="Times New Roman"/>
              </a:rPr>
              <a:t>2 </a:t>
            </a:r>
            <a:r>
              <a:rPr sz="1050" spc="10" dirty="0"/>
              <a:t>assesses </a:t>
            </a:r>
            <a:r>
              <a:rPr sz="1050" spc="30" dirty="0"/>
              <a:t>model </a:t>
            </a:r>
            <a:r>
              <a:rPr sz="1050" spc="40" dirty="0"/>
              <a:t>ﬁt </a:t>
            </a:r>
            <a:r>
              <a:rPr sz="1050" spc="70" dirty="0"/>
              <a:t>-- </a:t>
            </a:r>
            <a:r>
              <a:rPr sz="1050" spc="15" dirty="0"/>
              <a:t>higher </a:t>
            </a:r>
            <a:r>
              <a:rPr sz="1050" spc="20" dirty="0"/>
              <a:t>the</a:t>
            </a:r>
            <a:r>
              <a:rPr sz="1050" spc="-160" dirty="0"/>
              <a:t> </a:t>
            </a:r>
            <a:r>
              <a:rPr sz="1050" spc="25" dirty="0"/>
              <a:t>better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70" y="739775"/>
            <a:ext cx="3268853" cy="730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97" y="35877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ANOVA Output for </a:t>
            </a:r>
            <a:r>
              <a:rPr lang="en-US" u="sng" dirty="0" smtClean="0">
                <a:solidFill>
                  <a:srgbClr val="C00000"/>
                </a:solidFill>
              </a:rPr>
              <a:t>Simple Linear Regression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9" name="object 18"/>
          <p:cNvSpPr/>
          <p:nvPr/>
        </p:nvSpPr>
        <p:spPr>
          <a:xfrm>
            <a:off x="552958" y="144233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9"/>
          <p:cNvSpPr/>
          <p:nvPr/>
        </p:nvSpPr>
        <p:spPr>
          <a:xfrm>
            <a:off x="4352416" y="1442339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9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5" y="2907168"/>
            <a:ext cx="4434982" cy="476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19223"/>
          <a:stretch/>
        </p:blipFill>
        <p:spPr>
          <a:xfrm>
            <a:off x="355600" y="1708486"/>
            <a:ext cx="4026071" cy="899524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48760" y="1688050"/>
                <a:ext cx="1416812" cy="6001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</a:rPr>
                  <a:t>ANOVA Table for a Regression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 smtClean="0">
                    <a:solidFill>
                      <a:srgbClr val="C00000"/>
                    </a:solidFill>
                  </a:rPr>
                  <a:t>Use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760" y="1688050"/>
                <a:ext cx="1416812" cy="600164"/>
              </a:xfrm>
              <a:prstGeom prst="rect">
                <a:avLst/>
              </a:prstGeom>
              <a:blipFill>
                <a:blip r:embed="rId5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28850" y="2580474"/>
                <a:ext cx="2211832" cy="34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𝑟𝑒𝑔</m:t>
                        </m:r>
                      </m:sub>
                    </m:sSub>
                  </m:oMath>
                </a14:m>
                <a:r>
                  <a:rPr lang="en-US" sz="800" dirty="0" smtClean="0">
                    <a:solidFill>
                      <a:srgbClr val="0070C0"/>
                    </a:solidFill>
                  </a:rPr>
                  <a:t>= Sum of the </a:t>
                </a:r>
                <a:r>
                  <a:rPr lang="en-US" sz="800" u="sng" dirty="0" smtClean="0">
                    <a:solidFill>
                      <a:srgbClr val="0070C0"/>
                    </a:solidFill>
                  </a:rPr>
                  <a:t>Sum Squared values for all the predictors</a:t>
                </a:r>
                <a:r>
                  <a:rPr lang="en-US" sz="800" dirty="0" smtClean="0">
                    <a:solidFill>
                      <a:srgbClr val="0070C0"/>
                    </a:solidFill>
                  </a:rPr>
                  <a:t> in the ANOVA table.</a:t>
                </a:r>
                <a:endParaRPr lang="en-US" sz="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2580474"/>
                <a:ext cx="2211832" cy="348685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1238250" y="2398849"/>
            <a:ext cx="990600" cy="355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>
            <a:off x="2076450" y="2754817"/>
            <a:ext cx="152400" cy="270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571456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52" y="173228"/>
            <a:ext cx="27870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52" y="377190"/>
            <a:ext cx="2787015" cy="100647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142240">
              <a:lnSpc>
                <a:spcPct val="100000"/>
              </a:lnSpc>
              <a:spcBef>
                <a:spcPts val="245"/>
              </a:spcBef>
            </a:pPr>
            <a:r>
              <a:rPr sz="1200" i="1" spc="10" dirty="0">
                <a:solidFill>
                  <a:srgbClr val="1A2E3D"/>
                </a:solidFill>
                <a:latin typeface="Georgia"/>
                <a:cs typeface="Georgia"/>
              </a:rPr>
              <a:t>R</a:t>
            </a:r>
            <a:r>
              <a:rPr sz="1200" spc="15" baseline="31250" dirty="0">
                <a:solidFill>
                  <a:srgbClr val="1A2E3D"/>
                </a:solidFill>
                <a:latin typeface="Times New Roman"/>
                <a:cs typeface="Times New Roman"/>
              </a:rPr>
              <a:t>2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the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regression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model for 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predicting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annual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murders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per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million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based on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percentage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living in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poverty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roughly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71%.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correct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interpretation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this</a:t>
            </a:r>
            <a:r>
              <a:rPr sz="1200" spc="6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value?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9234" y="1491602"/>
            <a:ext cx="4138295" cy="1605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270" marR="409575" indent="-234315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71%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variability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5" dirty="0">
                <a:latin typeface="Arial"/>
                <a:cs typeface="Arial"/>
              </a:rPr>
              <a:t>percentage </a:t>
            </a:r>
            <a:r>
              <a:rPr sz="1200" spc="-40" dirty="0">
                <a:latin typeface="Arial"/>
                <a:cs typeface="Arial"/>
              </a:rPr>
              <a:t>living in </a:t>
            </a:r>
            <a:r>
              <a:rPr sz="1200" spc="-20" dirty="0">
                <a:latin typeface="Arial"/>
                <a:cs typeface="Arial"/>
              </a:rPr>
              <a:t>poverty </a:t>
            </a:r>
            <a:r>
              <a:rPr sz="1200" spc="-40" dirty="0">
                <a:latin typeface="Arial"/>
                <a:cs typeface="Arial"/>
              </a:rPr>
              <a:t>is  </a:t>
            </a:r>
            <a:r>
              <a:rPr sz="1200" spc="-30" dirty="0">
                <a:latin typeface="Arial"/>
                <a:cs typeface="Arial"/>
              </a:rPr>
              <a:t>explained </a:t>
            </a:r>
            <a:r>
              <a:rPr sz="1200" spc="-20" dirty="0">
                <a:latin typeface="Arial"/>
                <a:cs typeface="Arial"/>
              </a:rPr>
              <a:t>by the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model.</a:t>
            </a:r>
            <a:endParaRPr sz="1200">
              <a:latin typeface="Arial"/>
              <a:cs typeface="Arial"/>
            </a:endParaRPr>
          </a:p>
          <a:p>
            <a:pPr marL="255270" marR="5080" indent="-242570">
              <a:lnSpc>
                <a:spcPct val="100000"/>
              </a:lnSpc>
              <a:spcBef>
                <a:spcPts val="309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84%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variability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murder </a:t>
            </a:r>
            <a:r>
              <a:rPr sz="1200" spc="-30" dirty="0">
                <a:latin typeface="Arial"/>
                <a:cs typeface="Arial"/>
              </a:rPr>
              <a:t>rates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explained </a:t>
            </a:r>
            <a:r>
              <a:rPr sz="1200" spc="-20" dirty="0">
                <a:latin typeface="Arial"/>
                <a:cs typeface="Arial"/>
              </a:rPr>
              <a:t>by the  model, </a:t>
            </a:r>
            <a:r>
              <a:rPr sz="1200" spc="-25" dirty="0">
                <a:latin typeface="Arial"/>
                <a:cs typeface="Arial"/>
              </a:rPr>
              <a:t>i.e. percentage </a:t>
            </a:r>
            <a:r>
              <a:rPr sz="1200" spc="-40" dirty="0">
                <a:latin typeface="Arial"/>
                <a:cs typeface="Arial"/>
              </a:rPr>
              <a:t>living in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poverty.</a:t>
            </a:r>
            <a:endParaRPr sz="1200">
              <a:latin typeface="Arial"/>
              <a:cs typeface="Arial"/>
            </a:endParaRPr>
          </a:p>
          <a:p>
            <a:pPr marL="255270" marR="5080" indent="-234315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71%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variability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murder </a:t>
            </a:r>
            <a:r>
              <a:rPr sz="1200" spc="-30" dirty="0">
                <a:latin typeface="Arial"/>
                <a:cs typeface="Arial"/>
              </a:rPr>
              <a:t>rates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explained </a:t>
            </a:r>
            <a:r>
              <a:rPr sz="1200" spc="-20" dirty="0">
                <a:latin typeface="Arial"/>
                <a:cs typeface="Arial"/>
              </a:rPr>
              <a:t>by the  model, </a:t>
            </a:r>
            <a:r>
              <a:rPr sz="1200" spc="-25" dirty="0">
                <a:latin typeface="Arial"/>
                <a:cs typeface="Arial"/>
              </a:rPr>
              <a:t>i.e. percentage </a:t>
            </a:r>
            <a:r>
              <a:rPr sz="1200" spc="-40" dirty="0">
                <a:latin typeface="Arial"/>
                <a:cs typeface="Arial"/>
              </a:rPr>
              <a:t>living in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poverty.</a:t>
            </a:r>
            <a:endParaRPr sz="1200">
              <a:latin typeface="Arial"/>
              <a:cs typeface="Arial"/>
            </a:endParaRPr>
          </a:p>
          <a:p>
            <a:pPr marL="255270" marR="452120" indent="-242570">
              <a:lnSpc>
                <a:spcPct val="100000"/>
              </a:lnSpc>
              <a:spcBef>
                <a:spcPts val="31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71%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time percentage </a:t>
            </a:r>
            <a:r>
              <a:rPr sz="1200" spc="-40" dirty="0">
                <a:latin typeface="Arial"/>
                <a:cs typeface="Arial"/>
              </a:rPr>
              <a:t>living in </a:t>
            </a:r>
            <a:r>
              <a:rPr sz="1200" spc="-20" dirty="0">
                <a:latin typeface="Arial"/>
                <a:cs typeface="Arial"/>
              </a:rPr>
              <a:t>poverty </a:t>
            </a:r>
            <a:r>
              <a:rPr sz="1200" spc="-15" dirty="0">
                <a:latin typeface="Arial"/>
                <a:cs typeface="Arial"/>
              </a:rPr>
              <a:t>predicts  </a:t>
            </a:r>
            <a:r>
              <a:rPr sz="1200" spc="-25" dirty="0">
                <a:latin typeface="Arial"/>
                <a:cs typeface="Arial"/>
              </a:rPr>
              <a:t>murder </a:t>
            </a:r>
            <a:r>
              <a:rPr sz="1200" spc="-30" dirty="0">
                <a:latin typeface="Arial"/>
                <a:cs typeface="Arial"/>
              </a:rPr>
              <a:t>rates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accurately.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93" y="173228"/>
            <a:ext cx="1498600" cy="12192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52" y="173228"/>
            <a:ext cx="27870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52" y="377190"/>
            <a:ext cx="2787015" cy="954749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5" rIns="0" bIns="0" rtlCol="0">
            <a:spAutoFit/>
          </a:bodyPr>
          <a:lstStyle/>
          <a:p>
            <a:pPr marL="59690" marR="142240">
              <a:lnSpc>
                <a:spcPct val="100000"/>
              </a:lnSpc>
              <a:spcBef>
                <a:spcPts val="245"/>
              </a:spcBef>
            </a:pPr>
            <a:r>
              <a:rPr sz="1200" i="1" spc="10" dirty="0">
                <a:solidFill>
                  <a:srgbClr val="1A2E3D"/>
                </a:solidFill>
                <a:latin typeface="Georgia"/>
                <a:cs typeface="Georgia"/>
              </a:rPr>
              <a:t>R</a:t>
            </a:r>
            <a:r>
              <a:rPr sz="1200" spc="15" baseline="31250" dirty="0">
                <a:solidFill>
                  <a:srgbClr val="1A2E3D"/>
                </a:solidFill>
                <a:latin typeface="Times New Roman"/>
                <a:cs typeface="Times New Roman"/>
              </a:rPr>
              <a:t>2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for the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regression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model for  </a:t>
            </a:r>
            <a:r>
              <a:rPr sz="1200" u="sng" spc="-15" dirty="0">
                <a:solidFill>
                  <a:srgbClr val="1A2E3D"/>
                </a:solidFill>
                <a:latin typeface="Arial"/>
                <a:cs typeface="Arial"/>
              </a:rPr>
              <a:t>predicting </a:t>
            </a:r>
            <a:r>
              <a:rPr sz="1200" u="sng" spc="-40" dirty="0">
                <a:solidFill>
                  <a:srgbClr val="1A2E3D"/>
                </a:solidFill>
                <a:latin typeface="Arial"/>
                <a:cs typeface="Arial"/>
              </a:rPr>
              <a:t>annual </a:t>
            </a:r>
            <a:r>
              <a:rPr sz="1200" u="sng" spc="-25" dirty="0">
                <a:solidFill>
                  <a:srgbClr val="1A2E3D"/>
                </a:solidFill>
                <a:latin typeface="Arial"/>
                <a:cs typeface="Arial"/>
              </a:rPr>
              <a:t>murders </a:t>
            </a:r>
            <a:r>
              <a:rPr sz="1200" u="sng" spc="-20" dirty="0">
                <a:solidFill>
                  <a:srgbClr val="1A2E3D"/>
                </a:solidFill>
                <a:latin typeface="Arial"/>
                <a:cs typeface="Arial"/>
              </a:rPr>
              <a:t>per </a:t>
            </a:r>
            <a:r>
              <a:rPr sz="1200" u="sng" spc="-35" dirty="0">
                <a:solidFill>
                  <a:srgbClr val="1A2E3D"/>
                </a:solidFill>
                <a:latin typeface="Arial"/>
                <a:cs typeface="Arial"/>
              </a:rPr>
              <a:t>million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based on </a:t>
            </a:r>
            <a:r>
              <a:rPr sz="1200" u="sng" spc="-25" dirty="0">
                <a:solidFill>
                  <a:srgbClr val="1A2E3D"/>
                </a:solidFill>
                <a:latin typeface="Arial"/>
                <a:cs typeface="Arial"/>
              </a:rPr>
              <a:t>percentage </a:t>
            </a:r>
            <a:r>
              <a:rPr sz="1200" u="sng" spc="-40" dirty="0">
                <a:solidFill>
                  <a:srgbClr val="1A2E3D"/>
                </a:solidFill>
                <a:latin typeface="Arial"/>
                <a:cs typeface="Arial"/>
              </a:rPr>
              <a:t>living in </a:t>
            </a:r>
            <a:r>
              <a:rPr sz="1200" u="sng" spc="-20" dirty="0">
                <a:solidFill>
                  <a:srgbClr val="1A2E3D"/>
                </a:solidFill>
                <a:latin typeface="Arial"/>
                <a:cs typeface="Arial"/>
              </a:rPr>
              <a:t>poverty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roughly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71%.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following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correct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interpretation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this</a:t>
            </a:r>
            <a:r>
              <a:rPr sz="1200" spc="6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value?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9234" y="1491602"/>
            <a:ext cx="4138295" cy="1605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270" marR="409575" indent="-234315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71%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variability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5" dirty="0">
                <a:latin typeface="Arial"/>
                <a:cs typeface="Arial"/>
              </a:rPr>
              <a:t>percentage </a:t>
            </a:r>
            <a:r>
              <a:rPr sz="1200" spc="-40" dirty="0">
                <a:latin typeface="Arial"/>
                <a:cs typeface="Arial"/>
              </a:rPr>
              <a:t>living in </a:t>
            </a:r>
            <a:r>
              <a:rPr sz="1200" spc="-20" dirty="0">
                <a:latin typeface="Arial"/>
                <a:cs typeface="Arial"/>
              </a:rPr>
              <a:t>poverty </a:t>
            </a:r>
            <a:r>
              <a:rPr sz="1200" spc="-40" dirty="0">
                <a:latin typeface="Arial"/>
                <a:cs typeface="Arial"/>
              </a:rPr>
              <a:t>is  </a:t>
            </a:r>
            <a:r>
              <a:rPr sz="1200" spc="-30" dirty="0">
                <a:latin typeface="Arial"/>
                <a:cs typeface="Arial"/>
              </a:rPr>
              <a:t>explained </a:t>
            </a:r>
            <a:r>
              <a:rPr sz="1200" spc="-20" dirty="0">
                <a:latin typeface="Arial"/>
                <a:cs typeface="Arial"/>
              </a:rPr>
              <a:t>by the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model.</a:t>
            </a:r>
            <a:endParaRPr sz="1200">
              <a:latin typeface="Arial"/>
              <a:cs typeface="Arial"/>
            </a:endParaRPr>
          </a:p>
          <a:p>
            <a:pPr marL="255270" marR="5080" indent="-242570">
              <a:lnSpc>
                <a:spcPct val="100000"/>
              </a:lnSpc>
              <a:spcBef>
                <a:spcPts val="309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84%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variability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murder </a:t>
            </a:r>
            <a:r>
              <a:rPr sz="1200" spc="-30" dirty="0">
                <a:latin typeface="Arial"/>
                <a:cs typeface="Arial"/>
              </a:rPr>
              <a:t>rates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0" dirty="0">
                <a:latin typeface="Arial"/>
                <a:cs typeface="Arial"/>
              </a:rPr>
              <a:t>explained </a:t>
            </a:r>
            <a:r>
              <a:rPr sz="1200" spc="-20" dirty="0">
                <a:latin typeface="Arial"/>
                <a:cs typeface="Arial"/>
              </a:rPr>
              <a:t>by the  model, </a:t>
            </a:r>
            <a:r>
              <a:rPr sz="1200" spc="-25" dirty="0">
                <a:latin typeface="Arial"/>
                <a:cs typeface="Arial"/>
              </a:rPr>
              <a:t>i.e. percentage </a:t>
            </a:r>
            <a:r>
              <a:rPr sz="1200" spc="-40" dirty="0">
                <a:latin typeface="Arial"/>
                <a:cs typeface="Arial"/>
              </a:rPr>
              <a:t>living in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poverty.</a:t>
            </a:r>
            <a:endParaRPr sz="1200">
              <a:latin typeface="Arial"/>
              <a:cs typeface="Arial"/>
            </a:endParaRPr>
          </a:p>
          <a:p>
            <a:pPr marL="255270" marR="106680" indent="-234315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5" dirty="0">
                <a:solidFill>
                  <a:srgbClr val="935151"/>
                </a:solidFill>
                <a:latin typeface="Arial"/>
                <a:cs typeface="Arial"/>
              </a:rPr>
              <a:t>71% </a:t>
            </a:r>
            <a:r>
              <a:rPr sz="1200" i="1" spc="15" dirty="0">
                <a:solidFill>
                  <a:srgbClr val="935151"/>
                </a:solidFill>
                <a:latin typeface="Arial"/>
                <a:cs typeface="Arial"/>
              </a:rPr>
              <a:t>of </a:t>
            </a:r>
            <a:r>
              <a:rPr sz="1200" i="1" dirty="0">
                <a:solidFill>
                  <a:srgbClr val="935151"/>
                </a:solidFill>
                <a:latin typeface="Arial"/>
                <a:cs typeface="Arial"/>
              </a:rPr>
              <a:t>the </a:t>
            </a:r>
            <a:r>
              <a:rPr sz="1200" i="1" spc="-10" dirty="0">
                <a:solidFill>
                  <a:srgbClr val="935151"/>
                </a:solidFill>
                <a:latin typeface="Arial"/>
                <a:cs typeface="Arial"/>
              </a:rPr>
              <a:t>variability </a:t>
            </a:r>
            <a:r>
              <a:rPr sz="1200" i="1" spc="-5" dirty="0">
                <a:solidFill>
                  <a:srgbClr val="935151"/>
                </a:solidFill>
                <a:latin typeface="Arial"/>
                <a:cs typeface="Arial"/>
              </a:rPr>
              <a:t>in </a:t>
            </a:r>
            <a:r>
              <a:rPr sz="1200" i="1" dirty="0">
                <a:solidFill>
                  <a:srgbClr val="935151"/>
                </a:solidFill>
                <a:latin typeface="Arial"/>
                <a:cs typeface="Arial"/>
              </a:rPr>
              <a:t>the </a:t>
            </a:r>
            <a:r>
              <a:rPr sz="1200" i="1" spc="-5" dirty="0">
                <a:solidFill>
                  <a:srgbClr val="935151"/>
                </a:solidFill>
                <a:latin typeface="Arial"/>
                <a:cs typeface="Arial"/>
              </a:rPr>
              <a:t>murder </a:t>
            </a:r>
            <a:r>
              <a:rPr sz="1200" i="1" spc="-15" dirty="0">
                <a:solidFill>
                  <a:srgbClr val="935151"/>
                </a:solidFill>
                <a:latin typeface="Arial"/>
                <a:cs typeface="Arial"/>
              </a:rPr>
              <a:t>rates is </a:t>
            </a:r>
            <a:r>
              <a:rPr sz="1200" i="1" spc="-10" dirty="0">
                <a:solidFill>
                  <a:srgbClr val="935151"/>
                </a:solidFill>
                <a:latin typeface="Arial"/>
                <a:cs typeface="Arial"/>
              </a:rPr>
              <a:t>explained </a:t>
            </a:r>
            <a:r>
              <a:rPr sz="1200" i="1" spc="5" dirty="0">
                <a:solidFill>
                  <a:srgbClr val="935151"/>
                </a:solidFill>
                <a:latin typeface="Arial"/>
                <a:cs typeface="Arial"/>
              </a:rPr>
              <a:t>by  </a:t>
            </a:r>
            <a:r>
              <a:rPr sz="1200" i="1" dirty="0">
                <a:solidFill>
                  <a:srgbClr val="935151"/>
                </a:solidFill>
                <a:latin typeface="Arial"/>
                <a:cs typeface="Arial"/>
              </a:rPr>
              <a:t>the </a:t>
            </a:r>
            <a:r>
              <a:rPr sz="1200" i="1" spc="5" dirty="0">
                <a:solidFill>
                  <a:srgbClr val="935151"/>
                </a:solidFill>
                <a:latin typeface="Arial"/>
                <a:cs typeface="Arial"/>
              </a:rPr>
              <a:t>model, </a:t>
            </a:r>
            <a:r>
              <a:rPr sz="1200" i="1" spc="-10" dirty="0">
                <a:solidFill>
                  <a:srgbClr val="935151"/>
                </a:solidFill>
                <a:latin typeface="Arial"/>
                <a:cs typeface="Arial"/>
              </a:rPr>
              <a:t>i.e. </a:t>
            </a:r>
            <a:r>
              <a:rPr sz="1200" i="1" spc="-5" dirty="0">
                <a:solidFill>
                  <a:srgbClr val="935151"/>
                </a:solidFill>
                <a:latin typeface="Arial"/>
                <a:cs typeface="Arial"/>
              </a:rPr>
              <a:t>percentage living in</a:t>
            </a:r>
            <a:r>
              <a:rPr sz="1200" i="1" spc="-21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935151"/>
                </a:solidFill>
                <a:latin typeface="Arial"/>
                <a:cs typeface="Arial"/>
              </a:rPr>
              <a:t>poverty.</a:t>
            </a:r>
            <a:endParaRPr sz="1200">
              <a:latin typeface="Arial"/>
              <a:cs typeface="Arial"/>
            </a:endParaRPr>
          </a:p>
          <a:p>
            <a:pPr marL="255270" marR="452120" indent="-242570">
              <a:lnSpc>
                <a:spcPct val="100000"/>
              </a:lnSpc>
              <a:spcBef>
                <a:spcPts val="31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71%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time percentage </a:t>
            </a:r>
            <a:r>
              <a:rPr sz="1200" spc="-40" dirty="0">
                <a:latin typeface="Arial"/>
                <a:cs typeface="Arial"/>
              </a:rPr>
              <a:t>living in </a:t>
            </a:r>
            <a:r>
              <a:rPr sz="1200" spc="-20" dirty="0">
                <a:latin typeface="Arial"/>
                <a:cs typeface="Arial"/>
              </a:rPr>
              <a:t>poverty </a:t>
            </a:r>
            <a:r>
              <a:rPr sz="1200" spc="-15" dirty="0">
                <a:latin typeface="Arial"/>
                <a:cs typeface="Arial"/>
              </a:rPr>
              <a:t>predicts  </a:t>
            </a:r>
            <a:r>
              <a:rPr sz="1200" spc="-25" dirty="0">
                <a:latin typeface="Arial"/>
                <a:cs typeface="Arial"/>
              </a:rPr>
              <a:t>murder </a:t>
            </a:r>
            <a:r>
              <a:rPr sz="1200" spc="-30" dirty="0">
                <a:latin typeface="Arial"/>
                <a:cs typeface="Arial"/>
              </a:rPr>
              <a:t>rates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accurately.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93" y="173228"/>
            <a:ext cx="1498600" cy="12192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61822"/>
            <a:ext cx="4272152" cy="31822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95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b="1" u="sng" spc="5" dirty="0" smtClean="0">
                <a:latin typeface="Noto Sans CJK JP Regular"/>
                <a:cs typeface="Noto Sans CJK JP Regular"/>
              </a:rPr>
              <a:t>Assessing the Fit:</a:t>
            </a:r>
            <a:r>
              <a:rPr lang="en-US" sz="1050" spc="-25" dirty="0" smtClean="0">
                <a:latin typeface="Noto Sans CJK JP Regular"/>
                <a:cs typeface="Noto Sans CJK JP Regular"/>
              </a:rPr>
              <a:t> </a:t>
            </a:r>
            <a:r>
              <a:rPr lang="en-US" sz="1050" b="1" i="1" spc="-25" dirty="0">
                <a:latin typeface="Noto Sans CJK JP Regular"/>
                <a:cs typeface="Noto Sans CJK JP Regular"/>
              </a:rPr>
              <a:t>Simple Linear Regression </a:t>
            </a:r>
            <a:r>
              <a:rPr lang="en-US" sz="1050" b="1" i="1" spc="-25" dirty="0" smtClean="0">
                <a:latin typeface="Noto Sans CJK JP Regular"/>
                <a:cs typeface="Noto Sans CJK JP Regular"/>
              </a:rPr>
              <a:t>Model</a:t>
            </a:r>
            <a:endParaRPr lang="en-US" sz="1050" spc="25" dirty="0" smtClean="0">
              <a:solidFill>
                <a:srgbClr val="CCCCCC"/>
              </a:solidFill>
              <a:latin typeface="Arial"/>
              <a:cs typeface="Arial"/>
            </a:endParaRPr>
          </a:p>
          <a:p>
            <a:pPr marL="900430" lvl="2" indent="-15367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USING the Model:</a:t>
            </a:r>
          </a:p>
          <a:p>
            <a:pPr marL="1357630" lvl="3" indent="-15367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Predictions</a:t>
            </a:r>
            <a:r>
              <a:rPr lang="en-US" sz="1050" spc="2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Predicted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values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also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have 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uncertainty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around</a:t>
            </a:r>
            <a:r>
              <a:rPr sz="1050" spc="-2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them</a:t>
            </a:r>
            <a:endParaRPr sz="1050" dirty="0">
              <a:latin typeface="Arial"/>
              <a:cs typeface="Arial"/>
            </a:endParaRPr>
          </a:p>
          <a:p>
            <a:pPr marL="900430" lvl="2" indent="-153670">
              <a:spcBef>
                <a:spcPts val="45"/>
              </a:spcBef>
              <a:buSzPct val="95454"/>
              <a:buFont typeface="Arial"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Relationships in the Model:</a:t>
            </a:r>
          </a:p>
          <a:p>
            <a:pPr marL="1357630" lvl="3" indent="-153670">
              <a:spcBef>
                <a:spcPts val="45"/>
              </a:spcBef>
              <a:buSzPct val="95454"/>
              <a:buFont typeface="Arial"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Fit of Model</a:t>
            </a:r>
            <a:r>
              <a:rPr lang="en-US" sz="1100" i="1" spc="20" dirty="0" smtClean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: </a:t>
            </a:r>
            <a:r>
              <a:rPr sz="1100" i="1" spc="20" dirty="0" smtClean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R</a:t>
            </a:r>
            <a:r>
              <a:rPr sz="1200" spc="30" baseline="27777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2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assesses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 </a:t>
            </a:r>
            <a:r>
              <a:rPr sz="105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ﬁt </a:t>
            </a:r>
            <a:r>
              <a:rPr sz="1050" spc="7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--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higher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</a:t>
            </a:r>
            <a:r>
              <a:rPr sz="1050" spc="-2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better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357630" lvl="3" indent="-153670"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latin typeface="Arial"/>
                <a:cs typeface="Arial"/>
              </a:rPr>
              <a:t>Individual Coefficients</a:t>
            </a:r>
            <a:r>
              <a:rPr lang="en-US" sz="1050" spc="10" dirty="0" smtClean="0">
                <a:latin typeface="Arial"/>
                <a:cs typeface="Arial"/>
              </a:rPr>
              <a:t>: </a:t>
            </a:r>
            <a:r>
              <a:rPr sz="1050" spc="10" dirty="0" smtClean="0">
                <a:latin typeface="Arial"/>
                <a:cs typeface="Arial"/>
              </a:rPr>
              <a:t>Inference </a:t>
            </a:r>
            <a:r>
              <a:rPr sz="1050" spc="25" dirty="0">
                <a:latin typeface="Arial"/>
                <a:cs typeface="Arial"/>
              </a:rPr>
              <a:t>for </a:t>
            </a:r>
            <a:r>
              <a:rPr sz="1050" spc="10" dirty="0">
                <a:latin typeface="Arial"/>
                <a:cs typeface="Arial"/>
              </a:rPr>
              <a:t>regression uses </a:t>
            </a:r>
            <a:r>
              <a:rPr sz="1050" spc="20" dirty="0">
                <a:latin typeface="Arial"/>
                <a:cs typeface="Arial"/>
              </a:rPr>
              <a:t>the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100" i="1" spc="25" dirty="0">
                <a:latin typeface="Georgia"/>
                <a:cs typeface="Georgia"/>
              </a:rPr>
              <a:t>t</a:t>
            </a:r>
            <a:r>
              <a:rPr sz="1050" spc="25" dirty="0">
                <a:latin typeface="Arial"/>
                <a:cs typeface="Arial"/>
              </a:rPr>
              <a:t>-distribution</a:t>
            </a:r>
            <a:endParaRPr sz="1050" dirty="0">
              <a:latin typeface="Arial"/>
              <a:cs typeface="Arial"/>
            </a:endParaRPr>
          </a:p>
          <a:p>
            <a:pPr marL="1357630" lvl="3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Condition</a:t>
            </a:r>
            <a:r>
              <a:rPr lang="en-US" sz="1050" u="sng" spc="25" dirty="0">
                <a:solidFill>
                  <a:srgbClr val="CCCCCC"/>
                </a:solidFill>
                <a:latin typeface="Arial"/>
                <a:cs typeface="Arial"/>
              </a:rPr>
              <a:t>s</a:t>
            </a: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/Diagnostic Checking</a:t>
            </a:r>
          </a:p>
          <a:p>
            <a:pPr marL="1357630" lvl="3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rgbClr val="CCCCCC"/>
                </a:solidFill>
                <a:latin typeface="Arial"/>
                <a:cs typeface="Arial"/>
              </a:rPr>
              <a:t>Outliers</a:t>
            </a:r>
            <a:r>
              <a:rPr lang="en-US" sz="1050" spc="-1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-15" dirty="0" smtClean="0">
                <a:solidFill>
                  <a:srgbClr val="CCCCCC"/>
                </a:solidFill>
                <a:latin typeface="Arial"/>
                <a:cs typeface="Arial"/>
              </a:rPr>
              <a:t>Type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of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outlier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determines </a:t>
            </a:r>
            <a:r>
              <a:rPr sz="1050" spc="40" dirty="0">
                <a:solidFill>
                  <a:srgbClr val="CCCCCC"/>
                </a:solidFill>
                <a:latin typeface="Arial"/>
                <a:cs typeface="Arial"/>
              </a:rPr>
              <a:t>how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it should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be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handled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CCCCCC"/>
              </a:buClr>
              <a:buFont typeface="Arial"/>
              <a:buAutoNum type="arabicPeriod"/>
            </a:pPr>
            <a:endParaRPr sz="95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263636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89" y="301817"/>
            <a:ext cx="4423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</a:t>
            </a:r>
            <a:r>
              <a:rPr lang="en-US" sz="2400" b="1" u="sng" dirty="0" smtClean="0"/>
              <a:t>test</a:t>
            </a:r>
            <a:r>
              <a:rPr lang="en-US" sz="2400" b="1" dirty="0" smtClean="0"/>
              <a:t> the </a:t>
            </a:r>
            <a:r>
              <a:rPr lang="en-US" sz="2400" b="1" u="sng" dirty="0" smtClean="0"/>
              <a:t>significance </a:t>
            </a:r>
            <a:r>
              <a:rPr lang="en-US" sz="2400" b="1" dirty="0" smtClean="0"/>
              <a:t>of a </a:t>
            </a:r>
            <a:r>
              <a:rPr lang="en-US" sz="2400" b="1" u="sng" dirty="0" smtClean="0">
                <a:solidFill>
                  <a:srgbClr val="C00000"/>
                </a:solidFill>
              </a:rPr>
              <a:t>intercept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/>
              <a:t>or </a:t>
            </a:r>
            <a:r>
              <a:rPr lang="en-US" sz="2400" b="1" u="sng" dirty="0" smtClean="0">
                <a:solidFill>
                  <a:srgbClr val="C00000"/>
                </a:solidFill>
              </a:rPr>
              <a:t>coefficient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in the </a:t>
            </a:r>
            <a:r>
              <a:rPr lang="en-US" sz="2400" b="1" u="sng" dirty="0" smtClean="0"/>
              <a:t>population</a:t>
            </a:r>
            <a:r>
              <a:rPr lang="en-US" sz="2400" b="1" dirty="0" smtClean="0"/>
              <a:t> model?</a:t>
            </a:r>
            <a:endParaRPr lang="en-US" sz="2000" i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391" y="1414345"/>
            <a:ext cx="1597913" cy="888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64755" y="1192504"/>
                <a:ext cx="1203085" cy="2462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755" y="1192504"/>
                <a:ext cx="1203085" cy="246221"/>
              </a:xfrm>
              <a:prstGeom prst="rect">
                <a:avLst/>
              </a:prstGeom>
              <a:blipFill>
                <a:blip r:embed="rId3"/>
                <a:stretch>
                  <a:fillRect l="-3015" t="-16667" r="-1005" b="-2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1691" t="38977" r="9530" b="3707"/>
          <a:stretch/>
        </p:blipFill>
        <p:spPr>
          <a:xfrm>
            <a:off x="2887391" y="2568575"/>
            <a:ext cx="1615928" cy="892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43250" y="2396101"/>
                <a:ext cx="1203085" cy="2462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0" y="2396101"/>
                <a:ext cx="1203085" cy="246221"/>
              </a:xfrm>
              <a:prstGeom prst="rect">
                <a:avLst/>
              </a:prstGeom>
              <a:blipFill>
                <a:blip r:embed="rId5"/>
                <a:stretch>
                  <a:fillRect l="-2513" t="-14286" r="-503" b="-214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428205"/>
      </p:ext>
    </p:extLst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89" y="301817"/>
            <a:ext cx="4423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</a:t>
            </a:r>
            <a:r>
              <a:rPr lang="en-US" sz="2400" b="1" u="sng" dirty="0" smtClean="0"/>
              <a:t>test</a:t>
            </a:r>
            <a:r>
              <a:rPr lang="en-US" sz="2400" b="1" dirty="0" smtClean="0"/>
              <a:t> the </a:t>
            </a:r>
            <a:r>
              <a:rPr lang="en-US" sz="2400" b="1" u="sng" dirty="0" smtClean="0"/>
              <a:t>significance </a:t>
            </a:r>
            <a:r>
              <a:rPr lang="en-US" sz="2400" b="1" dirty="0" smtClean="0"/>
              <a:t>of a </a:t>
            </a:r>
            <a:r>
              <a:rPr lang="en-US" sz="2400" b="1" u="sng" dirty="0" smtClean="0">
                <a:solidFill>
                  <a:srgbClr val="C00000"/>
                </a:solidFill>
              </a:rPr>
              <a:t>intercept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/>
              <a:t>or </a:t>
            </a:r>
            <a:r>
              <a:rPr lang="en-US" sz="2400" b="1" u="sng" dirty="0" smtClean="0">
                <a:solidFill>
                  <a:srgbClr val="C00000"/>
                </a:solidFill>
              </a:rPr>
              <a:t>coefficient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in the </a:t>
            </a:r>
            <a:r>
              <a:rPr lang="en-US" sz="2400" b="1" u="sng" dirty="0" smtClean="0"/>
              <a:t>population</a:t>
            </a:r>
            <a:r>
              <a:rPr lang="en-US" sz="2400" b="1" dirty="0" smtClean="0"/>
              <a:t> model?</a:t>
            </a:r>
            <a:endParaRPr lang="en-US" sz="2000" i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691" t="38977" r="9530" b="3707"/>
          <a:stretch/>
        </p:blipFill>
        <p:spPr>
          <a:xfrm>
            <a:off x="2887391" y="2568575"/>
            <a:ext cx="1615928" cy="892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650" y="1806575"/>
                <a:ext cx="24384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Conduct Hypothesis Testing 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/>
                  <a:t> as point estimates (</a:t>
                </a:r>
                <a:r>
                  <a:rPr lang="en-US" sz="1200" dirty="0" err="1" smtClean="0"/>
                  <a:t>resp</a:t>
                </a:r>
                <a:r>
                  <a:rPr lang="en-US" sz="1200" dirty="0" smtClean="0"/>
                  <a:t>).</a:t>
                </a:r>
                <a:endParaRPr lang="en-US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806575"/>
                <a:ext cx="2438400" cy="1015663"/>
              </a:xfrm>
              <a:prstGeom prst="rect">
                <a:avLst/>
              </a:prstGeom>
              <a:blipFill>
                <a:blip r:embed="rId3"/>
                <a:stretch>
                  <a:fillRect l="-2250" t="-2994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391" y="1414345"/>
            <a:ext cx="1597913" cy="888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64755" y="1192504"/>
                <a:ext cx="1203085" cy="2462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755" y="1192504"/>
                <a:ext cx="1203085" cy="246221"/>
              </a:xfrm>
              <a:prstGeom prst="rect">
                <a:avLst/>
              </a:prstGeom>
              <a:blipFill>
                <a:blip r:embed="rId5"/>
                <a:stretch>
                  <a:fillRect l="-3015" t="-16667" r="-1005" b="-2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3250" y="2396101"/>
                <a:ext cx="1203085" cy="2462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0" y="2396101"/>
                <a:ext cx="1203085" cy="246221"/>
              </a:xfrm>
              <a:prstGeom prst="rect">
                <a:avLst/>
              </a:prstGeom>
              <a:blipFill>
                <a:blip r:embed="rId6"/>
                <a:stretch>
                  <a:fillRect l="-2513" t="-14286" r="-503" b="-214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924381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6648" y="57416"/>
            <a:ext cx="28759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-distribution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855" y="927337"/>
            <a:ext cx="418871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400" b="1" spc="-25" dirty="0" smtClean="0"/>
              <a:t>Hypothesis </a:t>
            </a:r>
            <a:r>
              <a:rPr lang="en-US" sz="1400" b="1" spc="-20" dirty="0" smtClean="0"/>
              <a:t>testing for </a:t>
            </a:r>
            <a:r>
              <a:rPr lang="en-US" sz="1400" b="1" spc="-50" dirty="0" smtClean="0"/>
              <a:t>a </a:t>
            </a:r>
            <a:r>
              <a:rPr lang="en-US" sz="1400" b="1" spc="-20" dirty="0" smtClean="0"/>
              <a:t>slope</a:t>
            </a:r>
            <a:r>
              <a:rPr lang="en-US" sz="1400" spc="-20" dirty="0" smtClean="0"/>
              <a:t>: </a:t>
            </a:r>
          </a:p>
          <a:p>
            <a:pPr marL="469900" lvl="1">
              <a:spcBef>
                <a:spcPts val="315"/>
              </a:spcBef>
            </a:pPr>
            <a:r>
              <a:rPr lang="en-US" sz="1400" i="1" spc="-45" dirty="0" smtClean="0">
                <a:latin typeface="Georgia"/>
                <a:cs typeface="Georgia"/>
              </a:rPr>
              <a:t>H</a:t>
            </a:r>
            <a:r>
              <a:rPr lang="en-US" sz="1400" spc="-67" baseline="-13888" dirty="0" smtClean="0">
                <a:latin typeface="Times New Roman"/>
                <a:cs typeface="Times New Roman"/>
              </a:rPr>
              <a:t>0 </a:t>
            </a:r>
            <a:r>
              <a:rPr lang="en-US" sz="1400" spc="-10" dirty="0"/>
              <a:t>: </a:t>
            </a:r>
            <a:r>
              <a:rPr lang="el-GR" sz="1400" i="1" spc="40" dirty="0">
                <a:latin typeface="Times New Roman"/>
                <a:cs typeface="Times New Roman"/>
              </a:rPr>
              <a:t>β</a:t>
            </a:r>
            <a:r>
              <a:rPr lang="el-GR" sz="1400" spc="60" baseline="-13888" dirty="0">
                <a:latin typeface="Times New Roman"/>
                <a:cs typeface="Times New Roman"/>
              </a:rPr>
              <a:t>1 </a:t>
            </a:r>
            <a:r>
              <a:rPr lang="el-GR" sz="1400" spc="204" dirty="0"/>
              <a:t>= </a:t>
            </a:r>
            <a:r>
              <a:rPr lang="el-GR" sz="1400" spc="-45" dirty="0"/>
              <a:t>0; </a:t>
            </a:r>
            <a:endParaRPr lang="en-US" sz="1400" spc="-45" dirty="0" smtClean="0"/>
          </a:p>
          <a:p>
            <a:pPr marL="469900" lvl="1">
              <a:spcBef>
                <a:spcPts val="315"/>
              </a:spcBef>
            </a:pPr>
            <a:r>
              <a:rPr lang="en-US" sz="1400" i="1" spc="-10" dirty="0" smtClean="0">
                <a:latin typeface="Georgia"/>
                <a:cs typeface="Georgia"/>
              </a:rPr>
              <a:t>H</a:t>
            </a:r>
            <a:r>
              <a:rPr lang="en-US" sz="1400" i="1" spc="-15" baseline="-13888" dirty="0" smtClean="0">
                <a:latin typeface="Georgia"/>
                <a:cs typeface="Georgia"/>
              </a:rPr>
              <a:t>A </a:t>
            </a:r>
            <a:r>
              <a:rPr lang="en-US" sz="1400" spc="-10" dirty="0"/>
              <a:t>: </a:t>
            </a:r>
            <a:r>
              <a:rPr lang="el-GR" sz="1400" i="1" spc="40" dirty="0">
                <a:latin typeface="Times New Roman"/>
                <a:cs typeface="Times New Roman"/>
              </a:rPr>
              <a:t>β</a:t>
            </a:r>
            <a:r>
              <a:rPr lang="el-GR" sz="1400" spc="60" baseline="-13888" dirty="0">
                <a:latin typeface="Times New Roman"/>
                <a:cs typeface="Times New Roman"/>
              </a:rPr>
              <a:t>1 </a:t>
            </a:r>
            <a:r>
              <a:rPr lang="el-GR" sz="1400" spc="-155" dirty="0"/>
              <a:t> ≠   </a:t>
            </a:r>
            <a:r>
              <a:rPr lang="el-GR" sz="1400" spc="-85" dirty="0"/>
              <a:t>0</a:t>
            </a:r>
            <a:endParaRPr lang="el-GR" sz="14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07" y="279234"/>
            <a:ext cx="36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Coefficient Hypothesis Testing for </a:t>
            </a:r>
            <a:r>
              <a:rPr lang="en-US" b="1" u="sng" dirty="0" smtClean="0"/>
              <a:t>Simple Linear Regression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1336998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450" y="335848"/>
            <a:ext cx="3621109" cy="141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Regression Models:</a:t>
            </a:r>
          </a:p>
          <a:p>
            <a:endParaRPr lang="en-US" sz="2697" b="1" dirty="0"/>
          </a:p>
          <a:p>
            <a:r>
              <a:rPr lang="en-US" sz="2697" b="1" dirty="0" smtClean="0"/>
              <a:t>Using vs. Understanding</a:t>
            </a:r>
            <a:endParaRPr lang="en-US" sz="2697" b="1" dirty="0"/>
          </a:p>
        </p:txBody>
      </p:sp>
      <p:pic>
        <p:nvPicPr>
          <p:cNvPr id="2050" name="Picture 2" descr="Red and Three Blue Jigsaw Puzz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43" y="1958975"/>
            <a:ext cx="1626099" cy="10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and Yellow Graph on Stock Market Moni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58975"/>
            <a:ext cx="1486519" cy="11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35879"/>
      </p:ext>
    </p:extLst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6648" y="57416"/>
            <a:ext cx="28759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-distribution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855" y="927337"/>
            <a:ext cx="418871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400" b="1" spc="-25" dirty="0" smtClean="0"/>
              <a:t>Hypothesis </a:t>
            </a:r>
            <a:r>
              <a:rPr lang="en-US" sz="1400" b="1" spc="-20" dirty="0" smtClean="0"/>
              <a:t>testing for </a:t>
            </a:r>
            <a:r>
              <a:rPr lang="en-US" sz="1400" b="1" spc="-50" dirty="0" smtClean="0"/>
              <a:t>a </a:t>
            </a:r>
            <a:r>
              <a:rPr lang="en-US" sz="1400" b="1" spc="-20" dirty="0" smtClean="0"/>
              <a:t>slope</a:t>
            </a:r>
            <a:r>
              <a:rPr lang="en-US" sz="1400" spc="-20" dirty="0" smtClean="0"/>
              <a:t>: </a:t>
            </a:r>
          </a:p>
          <a:p>
            <a:pPr marL="469900" lvl="1">
              <a:spcBef>
                <a:spcPts val="315"/>
              </a:spcBef>
            </a:pPr>
            <a:r>
              <a:rPr lang="en-US" sz="1400" i="1" spc="-45" dirty="0" smtClean="0">
                <a:latin typeface="Georgia"/>
                <a:cs typeface="Georgia"/>
              </a:rPr>
              <a:t>H</a:t>
            </a:r>
            <a:r>
              <a:rPr lang="en-US" sz="1400" spc="-67" baseline="-13888" dirty="0" smtClean="0">
                <a:latin typeface="Times New Roman"/>
                <a:cs typeface="Times New Roman"/>
              </a:rPr>
              <a:t>0 </a:t>
            </a:r>
            <a:r>
              <a:rPr lang="en-US" sz="1400" spc="-10" dirty="0"/>
              <a:t>: </a:t>
            </a:r>
            <a:r>
              <a:rPr lang="el-GR" sz="1400" i="1" spc="40" dirty="0">
                <a:latin typeface="Times New Roman"/>
                <a:cs typeface="Times New Roman"/>
              </a:rPr>
              <a:t>β</a:t>
            </a:r>
            <a:r>
              <a:rPr lang="el-GR" sz="1400" spc="60" baseline="-13888" dirty="0">
                <a:latin typeface="Times New Roman"/>
                <a:cs typeface="Times New Roman"/>
              </a:rPr>
              <a:t>1 </a:t>
            </a:r>
            <a:r>
              <a:rPr lang="el-GR" sz="1400" spc="204" dirty="0"/>
              <a:t>= </a:t>
            </a:r>
            <a:r>
              <a:rPr lang="el-GR" sz="1400" spc="-45" dirty="0"/>
              <a:t>0; </a:t>
            </a:r>
            <a:endParaRPr lang="en-US" sz="1400" spc="-45" dirty="0" smtClean="0"/>
          </a:p>
          <a:p>
            <a:pPr marL="469900" lvl="1">
              <a:spcBef>
                <a:spcPts val="315"/>
              </a:spcBef>
            </a:pPr>
            <a:r>
              <a:rPr lang="en-US" sz="1400" i="1" spc="-10" dirty="0" smtClean="0">
                <a:latin typeface="Georgia"/>
                <a:cs typeface="Georgia"/>
              </a:rPr>
              <a:t>H</a:t>
            </a:r>
            <a:r>
              <a:rPr lang="en-US" sz="1400" i="1" spc="-15" baseline="-13888" dirty="0" smtClean="0">
                <a:latin typeface="Georgia"/>
                <a:cs typeface="Georgia"/>
              </a:rPr>
              <a:t>A </a:t>
            </a:r>
            <a:r>
              <a:rPr lang="en-US" sz="1400" spc="-10" dirty="0"/>
              <a:t>: </a:t>
            </a:r>
            <a:r>
              <a:rPr lang="el-GR" sz="1400" i="1" spc="40" dirty="0">
                <a:latin typeface="Times New Roman"/>
                <a:cs typeface="Times New Roman"/>
              </a:rPr>
              <a:t>β</a:t>
            </a:r>
            <a:r>
              <a:rPr lang="el-GR" sz="1400" spc="60" baseline="-13888" dirty="0">
                <a:latin typeface="Times New Roman"/>
                <a:cs typeface="Times New Roman"/>
              </a:rPr>
              <a:t>1 </a:t>
            </a:r>
            <a:r>
              <a:rPr lang="el-GR" sz="1400" spc="-155" dirty="0"/>
              <a:t> ≠   </a:t>
            </a:r>
            <a:r>
              <a:rPr lang="el-GR" sz="1400" spc="-85" dirty="0"/>
              <a:t>0</a:t>
            </a:r>
            <a:endParaRPr lang="el-GR" sz="1400" dirty="0"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415605" y="1790321"/>
            <a:ext cx="2139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45" dirty="0">
                <a:solidFill>
                  <a:srgbClr val="00B050"/>
                </a:solidFill>
                <a:latin typeface="Georgia"/>
                <a:cs typeface="Georgia"/>
              </a:rPr>
              <a:t>n</a:t>
            </a:r>
            <a:r>
              <a:rPr sz="700" i="1" spc="145" dirty="0">
                <a:solidFill>
                  <a:srgbClr val="00B050"/>
                </a:solidFill>
                <a:latin typeface="Times New Roman"/>
                <a:cs typeface="Times New Roman"/>
              </a:rPr>
              <a:t>−</a:t>
            </a:r>
            <a:r>
              <a:rPr sz="700" spc="45" dirty="0">
                <a:solidFill>
                  <a:srgbClr val="00B050"/>
                </a:solidFill>
                <a:latin typeface="Times New Roman"/>
                <a:cs typeface="Times New Roman"/>
              </a:rPr>
              <a:t>2</a:t>
            </a:r>
            <a:endParaRPr sz="70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187386" y="1733438"/>
            <a:ext cx="5816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lang="en-US" sz="1000" spc="-60" dirty="0" smtClean="0">
                <a:solidFill>
                  <a:srgbClr val="00B050"/>
                </a:solidFill>
                <a:latin typeface="Arial"/>
                <a:cs typeface="Arial"/>
              </a:rPr>
              <a:t>   </a:t>
            </a:r>
            <a:r>
              <a:rPr sz="1000" spc="-6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000" spc="3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000" i="1" spc="90" dirty="0" smtClean="0">
                <a:solidFill>
                  <a:srgbClr val="00B050"/>
                </a:solidFill>
                <a:latin typeface="Georgia"/>
                <a:cs typeface="Georgia"/>
              </a:rPr>
              <a:t>T</a:t>
            </a:r>
            <a:r>
              <a:rPr sz="1000" i="1" dirty="0">
                <a:solidFill>
                  <a:srgbClr val="00B050"/>
                </a:solidFill>
                <a:latin typeface="Georgia"/>
                <a:cs typeface="Georgia"/>
              </a:rPr>
              <a:t>	</a:t>
            </a:r>
            <a:r>
              <a:rPr sz="1000" spc="130" dirty="0">
                <a:solidFill>
                  <a:srgbClr val="00B050"/>
                </a:solidFill>
                <a:latin typeface="Georgia"/>
                <a:cs typeface="Georgia"/>
              </a:rPr>
              <a:t>=</a:t>
            </a:r>
            <a:endParaRPr sz="1000" dirty="0">
              <a:solidFill>
                <a:srgbClr val="00B050"/>
              </a:solidFill>
              <a:latin typeface="Georgia"/>
              <a:cs typeface="Georgia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842199" y="1757466"/>
            <a:ext cx="74930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u="sng" spc="8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500" u="sng" spc="-7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50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1793938" y="1719455"/>
            <a:ext cx="252729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u="sng" spc="-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b</a:t>
            </a:r>
            <a:r>
              <a:rPr sz="700" i="1" spc="140" dirty="0">
                <a:solidFill>
                  <a:srgbClr val="00B050"/>
                </a:solidFill>
                <a:latin typeface="Georgia"/>
                <a:cs typeface="Georgia"/>
              </a:rPr>
              <a:t> </a:t>
            </a:r>
            <a:r>
              <a:rPr sz="700" i="1" u="sng" spc="9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−</a:t>
            </a:r>
            <a:r>
              <a:rPr sz="700" u="sng" spc="9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endParaRPr sz="70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1798002" y="1814959"/>
            <a:ext cx="23177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80" dirty="0">
                <a:solidFill>
                  <a:srgbClr val="00B050"/>
                </a:solidFill>
                <a:latin typeface="Georgia"/>
                <a:cs typeface="Georgia"/>
              </a:rPr>
              <a:t>SE</a:t>
            </a:r>
            <a:r>
              <a:rPr sz="750" i="1" spc="-15" baseline="-11111" dirty="0">
                <a:solidFill>
                  <a:srgbClr val="00B050"/>
                </a:solidFill>
                <a:latin typeface="Georgia"/>
                <a:cs typeface="Georgia"/>
              </a:rPr>
              <a:t>b</a:t>
            </a:r>
            <a:r>
              <a:rPr sz="750" spc="127" baseline="-27777" dirty="0">
                <a:solidFill>
                  <a:srgbClr val="00B050"/>
                </a:solidFill>
                <a:latin typeface="Times New Roman"/>
                <a:cs typeface="Times New Roman"/>
              </a:rPr>
              <a:t>1</a:t>
            </a:r>
            <a:endParaRPr sz="750" baseline="-27777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0" y="1658209"/>
            <a:ext cx="1527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lang="en-US" sz="1400" b="1" dirty="0" smtClean="0">
                <a:solidFill>
                  <a:srgbClr val="00B050"/>
                </a:solidFill>
              </a:rPr>
              <a:t>Test Statistic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07" y="279234"/>
            <a:ext cx="36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Coefficient Hypothesis Testing for </a:t>
            </a:r>
            <a:r>
              <a:rPr lang="en-US" b="1" u="sng" dirty="0" smtClean="0"/>
              <a:t>Simple Linear Regression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57664000"/>
      </p:ext>
    </p:extLst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6648" y="57416"/>
            <a:ext cx="28759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-distribution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855" y="927337"/>
            <a:ext cx="418871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400" b="1" spc="-25" dirty="0" smtClean="0"/>
              <a:t>Hypothesis </a:t>
            </a:r>
            <a:r>
              <a:rPr lang="en-US" sz="1400" b="1" spc="-20" dirty="0" smtClean="0"/>
              <a:t>testing for </a:t>
            </a:r>
            <a:r>
              <a:rPr lang="en-US" sz="1400" b="1" spc="-50" dirty="0" smtClean="0"/>
              <a:t>a </a:t>
            </a:r>
            <a:r>
              <a:rPr lang="en-US" sz="1400" b="1" spc="-20" dirty="0" smtClean="0"/>
              <a:t>slope</a:t>
            </a:r>
            <a:r>
              <a:rPr lang="en-US" sz="1400" spc="-20" dirty="0" smtClean="0"/>
              <a:t>: </a:t>
            </a:r>
          </a:p>
          <a:p>
            <a:pPr marL="469900" lvl="1">
              <a:spcBef>
                <a:spcPts val="315"/>
              </a:spcBef>
            </a:pPr>
            <a:r>
              <a:rPr lang="en-US" sz="1400" i="1" spc="-45" dirty="0" smtClean="0">
                <a:latin typeface="Georgia"/>
                <a:cs typeface="Georgia"/>
              </a:rPr>
              <a:t>H</a:t>
            </a:r>
            <a:r>
              <a:rPr lang="en-US" sz="1400" spc="-67" baseline="-13888" dirty="0" smtClean="0">
                <a:latin typeface="Times New Roman"/>
                <a:cs typeface="Times New Roman"/>
              </a:rPr>
              <a:t>0 </a:t>
            </a:r>
            <a:r>
              <a:rPr lang="en-US" sz="1400" spc="-10" dirty="0"/>
              <a:t>: </a:t>
            </a:r>
            <a:r>
              <a:rPr lang="el-GR" sz="1400" i="1" spc="40" dirty="0">
                <a:latin typeface="Times New Roman"/>
                <a:cs typeface="Times New Roman"/>
              </a:rPr>
              <a:t>β</a:t>
            </a:r>
            <a:r>
              <a:rPr lang="el-GR" sz="1400" spc="60" baseline="-13888" dirty="0">
                <a:latin typeface="Times New Roman"/>
                <a:cs typeface="Times New Roman"/>
              </a:rPr>
              <a:t>1 </a:t>
            </a:r>
            <a:r>
              <a:rPr lang="el-GR" sz="1400" spc="204" dirty="0"/>
              <a:t>= </a:t>
            </a:r>
            <a:r>
              <a:rPr lang="el-GR" sz="1400" spc="-45" dirty="0"/>
              <a:t>0; </a:t>
            </a:r>
            <a:endParaRPr lang="en-US" sz="1400" spc="-45" dirty="0" smtClean="0"/>
          </a:p>
          <a:p>
            <a:pPr marL="469900" lvl="1">
              <a:spcBef>
                <a:spcPts val="315"/>
              </a:spcBef>
            </a:pPr>
            <a:r>
              <a:rPr lang="en-US" sz="1400" i="1" spc="-10" dirty="0" smtClean="0">
                <a:latin typeface="Georgia"/>
                <a:cs typeface="Georgia"/>
              </a:rPr>
              <a:t>H</a:t>
            </a:r>
            <a:r>
              <a:rPr lang="en-US" sz="1400" i="1" spc="-15" baseline="-13888" dirty="0" smtClean="0">
                <a:latin typeface="Georgia"/>
                <a:cs typeface="Georgia"/>
              </a:rPr>
              <a:t>A </a:t>
            </a:r>
            <a:r>
              <a:rPr lang="en-US" sz="1400" spc="-10" dirty="0"/>
              <a:t>: </a:t>
            </a:r>
            <a:r>
              <a:rPr lang="el-GR" sz="1400" i="1" spc="40" dirty="0">
                <a:latin typeface="Times New Roman"/>
                <a:cs typeface="Times New Roman"/>
              </a:rPr>
              <a:t>β</a:t>
            </a:r>
            <a:r>
              <a:rPr lang="el-GR" sz="1400" spc="60" baseline="-13888" dirty="0">
                <a:latin typeface="Times New Roman"/>
                <a:cs typeface="Times New Roman"/>
              </a:rPr>
              <a:t>1 </a:t>
            </a:r>
            <a:r>
              <a:rPr lang="el-GR" sz="1400" spc="-155" dirty="0"/>
              <a:t> ≠   </a:t>
            </a:r>
            <a:r>
              <a:rPr lang="el-GR" sz="1400" spc="-85" dirty="0"/>
              <a:t>0</a:t>
            </a:r>
            <a:endParaRPr lang="el-GR" sz="1400" dirty="0"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415605" y="1790321"/>
            <a:ext cx="2139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45" dirty="0">
                <a:solidFill>
                  <a:srgbClr val="00B050"/>
                </a:solidFill>
                <a:latin typeface="Georgia"/>
                <a:cs typeface="Georgia"/>
              </a:rPr>
              <a:t>n</a:t>
            </a:r>
            <a:r>
              <a:rPr sz="700" i="1" spc="145" dirty="0">
                <a:solidFill>
                  <a:srgbClr val="00B050"/>
                </a:solidFill>
                <a:latin typeface="Times New Roman"/>
                <a:cs typeface="Times New Roman"/>
              </a:rPr>
              <a:t>−</a:t>
            </a:r>
            <a:r>
              <a:rPr sz="700" spc="45" dirty="0">
                <a:solidFill>
                  <a:srgbClr val="00B050"/>
                </a:solidFill>
                <a:latin typeface="Times New Roman"/>
                <a:cs typeface="Times New Roman"/>
              </a:rPr>
              <a:t>2</a:t>
            </a:r>
            <a:endParaRPr sz="70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187386" y="1733438"/>
            <a:ext cx="5816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lang="en-US" sz="1000" spc="-60" dirty="0" smtClean="0">
                <a:solidFill>
                  <a:srgbClr val="00B050"/>
                </a:solidFill>
                <a:latin typeface="Arial"/>
                <a:cs typeface="Arial"/>
              </a:rPr>
              <a:t>   </a:t>
            </a:r>
            <a:r>
              <a:rPr sz="1000" spc="-6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000" spc="3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000" i="1" spc="90" dirty="0" smtClean="0">
                <a:solidFill>
                  <a:srgbClr val="00B050"/>
                </a:solidFill>
                <a:latin typeface="Georgia"/>
                <a:cs typeface="Georgia"/>
              </a:rPr>
              <a:t>T</a:t>
            </a:r>
            <a:r>
              <a:rPr sz="1000" i="1" dirty="0">
                <a:solidFill>
                  <a:srgbClr val="00B050"/>
                </a:solidFill>
                <a:latin typeface="Georgia"/>
                <a:cs typeface="Georgia"/>
              </a:rPr>
              <a:t>	</a:t>
            </a:r>
            <a:r>
              <a:rPr sz="1000" spc="130" dirty="0">
                <a:solidFill>
                  <a:srgbClr val="00B050"/>
                </a:solidFill>
                <a:latin typeface="Georgia"/>
                <a:cs typeface="Georgia"/>
              </a:rPr>
              <a:t>=</a:t>
            </a:r>
            <a:endParaRPr sz="1000" dirty="0">
              <a:solidFill>
                <a:srgbClr val="00B050"/>
              </a:solidFill>
              <a:latin typeface="Georgia"/>
              <a:cs typeface="Georgia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842199" y="1757466"/>
            <a:ext cx="74930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u="sng" spc="8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500" u="sng" spc="-7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50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1793938" y="1719455"/>
            <a:ext cx="252729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u="sng" spc="-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b</a:t>
            </a:r>
            <a:r>
              <a:rPr sz="700" i="1" spc="140" dirty="0">
                <a:solidFill>
                  <a:srgbClr val="00B050"/>
                </a:solidFill>
                <a:latin typeface="Georgia"/>
                <a:cs typeface="Georgia"/>
              </a:rPr>
              <a:t> </a:t>
            </a:r>
            <a:r>
              <a:rPr sz="700" i="1" u="sng" spc="9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−</a:t>
            </a:r>
            <a:r>
              <a:rPr sz="700" u="sng" spc="9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endParaRPr sz="70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1798002" y="1814959"/>
            <a:ext cx="23177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80" dirty="0">
                <a:solidFill>
                  <a:srgbClr val="00B050"/>
                </a:solidFill>
                <a:latin typeface="Georgia"/>
                <a:cs typeface="Georgia"/>
              </a:rPr>
              <a:t>SE</a:t>
            </a:r>
            <a:r>
              <a:rPr sz="750" i="1" spc="-15" baseline="-11111" dirty="0">
                <a:solidFill>
                  <a:srgbClr val="00B050"/>
                </a:solidFill>
                <a:latin typeface="Georgia"/>
                <a:cs typeface="Georgia"/>
              </a:rPr>
              <a:t>b</a:t>
            </a:r>
            <a:r>
              <a:rPr sz="750" spc="127" baseline="-27777" dirty="0">
                <a:solidFill>
                  <a:srgbClr val="00B050"/>
                </a:solidFill>
                <a:latin typeface="Times New Roman"/>
                <a:cs typeface="Times New Roman"/>
              </a:rPr>
              <a:t>1</a:t>
            </a:r>
            <a:endParaRPr sz="750" baseline="-27777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0" y="1658209"/>
            <a:ext cx="1527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lang="en-US" sz="1400" b="1" dirty="0" smtClean="0">
                <a:solidFill>
                  <a:srgbClr val="00B050"/>
                </a:solidFill>
              </a:rPr>
              <a:t>Test Statistic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07" y="279234"/>
            <a:ext cx="36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Coefficient Hypothesis Testing for </a:t>
            </a:r>
            <a:r>
              <a:rPr lang="en-US" b="1" u="sng" dirty="0" smtClean="0"/>
              <a:t>Simple Linear Regression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761396" y="965252"/>
            <a:ext cx="18357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In general, use </a:t>
            </a:r>
            <a:r>
              <a:rPr lang="en-US" sz="1050" b="1" i="1" dirty="0" err="1" smtClean="0"/>
              <a:t>df</a:t>
            </a:r>
            <a:r>
              <a:rPr lang="en-US" sz="1050" b="1" i="1" dirty="0" smtClean="0"/>
              <a:t>= n – k – 1</a:t>
            </a:r>
            <a:r>
              <a:rPr lang="en-US" sz="1050" i="1" dirty="0" smtClean="0"/>
              <a:t>, where k = # of slopes/predictors you’re estimating in the regression equation.</a:t>
            </a:r>
            <a:endParaRPr lang="en-US" sz="1050" i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579139" y="1373710"/>
            <a:ext cx="1201525" cy="40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008429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6648" y="57416"/>
            <a:ext cx="28759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-distribution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855" y="927337"/>
            <a:ext cx="418871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400" b="1" spc="-25" dirty="0" smtClean="0"/>
              <a:t>Hypothesis </a:t>
            </a:r>
            <a:r>
              <a:rPr lang="en-US" sz="1400" b="1" spc="-20" dirty="0" smtClean="0"/>
              <a:t>testing for </a:t>
            </a:r>
            <a:r>
              <a:rPr lang="en-US" sz="1400" b="1" spc="-50" dirty="0" smtClean="0"/>
              <a:t>a </a:t>
            </a:r>
            <a:r>
              <a:rPr lang="en-US" sz="1400" b="1" spc="-20" dirty="0" smtClean="0"/>
              <a:t>slope</a:t>
            </a:r>
            <a:r>
              <a:rPr lang="en-US" sz="1400" spc="-20" dirty="0" smtClean="0"/>
              <a:t>: </a:t>
            </a:r>
          </a:p>
          <a:p>
            <a:pPr marL="469900" lvl="1">
              <a:spcBef>
                <a:spcPts val="315"/>
              </a:spcBef>
            </a:pPr>
            <a:r>
              <a:rPr lang="en-US" sz="1400" i="1" spc="-45" dirty="0" smtClean="0">
                <a:latin typeface="Georgia"/>
                <a:cs typeface="Georgia"/>
              </a:rPr>
              <a:t>H</a:t>
            </a:r>
            <a:r>
              <a:rPr lang="en-US" sz="1400" spc="-67" baseline="-13888" dirty="0" smtClean="0">
                <a:latin typeface="Times New Roman"/>
                <a:cs typeface="Times New Roman"/>
              </a:rPr>
              <a:t>0 </a:t>
            </a:r>
            <a:r>
              <a:rPr lang="en-US" sz="1400" spc="-10" dirty="0"/>
              <a:t>: </a:t>
            </a:r>
            <a:r>
              <a:rPr lang="el-GR" sz="1400" i="1" spc="40" dirty="0">
                <a:latin typeface="Times New Roman"/>
                <a:cs typeface="Times New Roman"/>
              </a:rPr>
              <a:t>β</a:t>
            </a:r>
            <a:r>
              <a:rPr lang="el-GR" sz="1400" spc="60" baseline="-13888" dirty="0">
                <a:latin typeface="Times New Roman"/>
                <a:cs typeface="Times New Roman"/>
              </a:rPr>
              <a:t>1 </a:t>
            </a:r>
            <a:r>
              <a:rPr lang="el-GR" sz="1400" spc="204" dirty="0"/>
              <a:t>= </a:t>
            </a:r>
            <a:r>
              <a:rPr lang="el-GR" sz="1400" spc="-45" dirty="0"/>
              <a:t>0; </a:t>
            </a:r>
            <a:endParaRPr lang="en-US" sz="1400" spc="-45" dirty="0" smtClean="0"/>
          </a:p>
          <a:p>
            <a:pPr marL="469900" lvl="1">
              <a:spcBef>
                <a:spcPts val="315"/>
              </a:spcBef>
            </a:pPr>
            <a:r>
              <a:rPr lang="en-US" sz="1400" i="1" spc="-10" dirty="0" smtClean="0">
                <a:latin typeface="Georgia"/>
                <a:cs typeface="Georgia"/>
              </a:rPr>
              <a:t>H</a:t>
            </a:r>
            <a:r>
              <a:rPr lang="en-US" sz="1400" i="1" spc="-15" baseline="-13888" dirty="0" smtClean="0">
                <a:latin typeface="Georgia"/>
                <a:cs typeface="Georgia"/>
              </a:rPr>
              <a:t>A </a:t>
            </a:r>
            <a:r>
              <a:rPr lang="en-US" sz="1400" spc="-10" dirty="0"/>
              <a:t>: </a:t>
            </a:r>
            <a:r>
              <a:rPr lang="el-GR" sz="1400" i="1" spc="40" dirty="0">
                <a:latin typeface="Times New Roman"/>
                <a:cs typeface="Times New Roman"/>
              </a:rPr>
              <a:t>β</a:t>
            </a:r>
            <a:r>
              <a:rPr lang="el-GR" sz="1400" spc="60" baseline="-13888" dirty="0">
                <a:latin typeface="Times New Roman"/>
                <a:cs typeface="Times New Roman"/>
              </a:rPr>
              <a:t>1 </a:t>
            </a:r>
            <a:r>
              <a:rPr lang="el-GR" sz="1400" spc="-155" dirty="0"/>
              <a:t> ≠   </a:t>
            </a:r>
            <a:r>
              <a:rPr lang="el-GR" sz="1400" spc="-85" dirty="0"/>
              <a:t>0</a:t>
            </a:r>
            <a:endParaRPr lang="el-GR" sz="1400" dirty="0"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415605" y="1790321"/>
            <a:ext cx="2139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45" dirty="0">
                <a:solidFill>
                  <a:srgbClr val="00B050"/>
                </a:solidFill>
                <a:latin typeface="Georgia"/>
                <a:cs typeface="Georgia"/>
              </a:rPr>
              <a:t>n</a:t>
            </a:r>
            <a:r>
              <a:rPr sz="700" i="1" spc="145" dirty="0">
                <a:solidFill>
                  <a:srgbClr val="00B050"/>
                </a:solidFill>
                <a:latin typeface="Times New Roman"/>
                <a:cs typeface="Times New Roman"/>
              </a:rPr>
              <a:t>−</a:t>
            </a:r>
            <a:r>
              <a:rPr sz="700" spc="45" dirty="0">
                <a:solidFill>
                  <a:srgbClr val="00B050"/>
                </a:solidFill>
                <a:latin typeface="Times New Roman"/>
                <a:cs typeface="Times New Roman"/>
              </a:rPr>
              <a:t>2</a:t>
            </a:r>
            <a:endParaRPr sz="70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187386" y="1733438"/>
            <a:ext cx="5816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lang="en-US" sz="1000" spc="-60" dirty="0" smtClean="0">
                <a:solidFill>
                  <a:srgbClr val="00B050"/>
                </a:solidFill>
                <a:latin typeface="Arial"/>
                <a:cs typeface="Arial"/>
              </a:rPr>
              <a:t>   </a:t>
            </a:r>
            <a:r>
              <a:rPr sz="1000" spc="-6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000" spc="3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000" i="1" spc="90" dirty="0" smtClean="0">
                <a:solidFill>
                  <a:srgbClr val="00B050"/>
                </a:solidFill>
                <a:latin typeface="Georgia"/>
                <a:cs typeface="Georgia"/>
              </a:rPr>
              <a:t>T</a:t>
            </a:r>
            <a:r>
              <a:rPr sz="1000" i="1" dirty="0">
                <a:solidFill>
                  <a:srgbClr val="00B050"/>
                </a:solidFill>
                <a:latin typeface="Georgia"/>
                <a:cs typeface="Georgia"/>
              </a:rPr>
              <a:t>	</a:t>
            </a:r>
            <a:r>
              <a:rPr sz="1000" spc="130" dirty="0">
                <a:solidFill>
                  <a:srgbClr val="00B050"/>
                </a:solidFill>
                <a:latin typeface="Georgia"/>
                <a:cs typeface="Georgia"/>
              </a:rPr>
              <a:t>=</a:t>
            </a:r>
            <a:endParaRPr sz="1000" dirty="0">
              <a:solidFill>
                <a:srgbClr val="00B050"/>
              </a:solidFill>
              <a:latin typeface="Georgia"/>
              <a:cs typeface="Georgia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842199" y="1757466"/>
            <a:ext cx="74930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u="sng" spc="8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500" u="sng" spc="-7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50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1793938" y="1719455"/>
            <a:ext cx="252729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u="sng" spc="-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b</a:t>
            </a:r>
            <a:r>
              <a:rPr sz="700" i="1" spc="140" dirty="0">
                <a:solidFill>
                  <a:srgbClr val="00B050"/>
                </a:solidFill>
                <a:latin typeface="Georgia"/>
                <a:cs typeface="Georgia"/>
              </a:rPr>
              <a:t> </a:t>
            </a:r>
            <a:r>
              <a:rPr sz="700" i="1" u="sng" spc="9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−</a:t>
            </a:r>
            <a:r>
              <a:rPr sz="700" u="sng" spc="9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endParaRPr sz="70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1798002" y="1814959"/>
            <a:ext cx="23177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80" dirty="0">
                <a:solidFill>
                  <a:srgbClr val="00B050"/>
                </a:solidFill>
                <a:latin typeface="Georgia"/>
                <a:cs typeface="Georgia"/>
              </a:rPr>
              <a:t>SE</a:t>
            </a:r>
            <a:r>
              <a:rPr sz="750" i="1" spc="-15" baseline="-11111" dirty="0">
                <a:solidFill>
                  <a:srgbClr val="00B050"/>
                </a:solidFill>
                <a:latin typeface="Georgia"/>
                <a:cs typeface="Georgia"/>
              </a:rPr>
              <a:t>b</a:t>
            </a:r>
            <a:r>
              <a:rPr sz="750" spc="127" baseline="-27777" dirty="0">
                <a:solidFill>
                  <a:srgbClr val="00B050"/>
                </a:solidFill>
                <a:latin typeface="Times New Roman"/>
                <a:cs typeface="Times New Roman"/>
              </a:rPr>
              <a:t>1</a:t>
            </a:r>
            <a:endParaRPr sz="750" baseline="-27777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112855" y="1974551"/>
            <a:ext cx="3581344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9860" marR="5080" indent="-137795">
              <a:lnSpc>
                <a:spcPct val="100000"/>
              </a:lnSpc>
              <a:spcBef>
                <a:spcPts val="90"/>
              </a:spcBef>
            </a:pPr>
            <a:r>
              <a:rPr lang="en-US" sz="1400" dirty="0">
                <a:solidFill>
                  <a:srgbClr val="C00000"/>
                </a:solidFill>
                <a:latin typeface="DejaVu Serif"/>
                <a:cs typeface="DejaVu Serif"/>
              </a:rPr>
              <a:t>▶ </a:t>
            </a:r>
            <a:r>
              <a:rPr sz="1400" b="1" spc="-20" dirty="0" smtClean="0">
                <a:solidFill>
                  <a:srgbClr val="C00000"/>
                </a:solidFill>
                <a:cs typeface="Arial"/>
              </a:rPr>
              <a:t>p-value</a:t>
            </a:r>
            <a:r>
              <a:rPr sz="1000" spc="-20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sz="1000" spc="10" dirty="0">
                <a:solidFill>
                  <a:srgbClr val="C00000"/>
                </a:solidFill>
                <a:cs typeface="Arial"/>
              </a:rPr>
              <a:t>= </a:t>
            </a:r>
            <a:r>
              <a:rPr sz="1000" spc="-30" dirty="0">
                <a:solidFill>
                  <a:srgbClr val="C00000"/>
                </a:solidFill>
                <a:cs typeface="Arial"/>
              </a:rPr>
              <a:t>P(observing </a:t>
            </a:r>
            <a:r>
              <a:rPr sz="1000" spc="-45" dirty="0">
                <a:solidFill>
                  <a:srgbClr val="C00000"/>
                </a:solidFill>
                <a:cs typeface="Arial"/>
              </a:rPr>
              <a:t>a </a:t>
            </a:r>
            <a:r>
              <a:rPr sz="1000" spc="-20" dirty="0">
                <a:solidFill>
                  <a:srgbClr val="C00000"/>
                </a:solidFill>
                <a:cs typeface="Arial"/>
              </a:rPr>
              <a:t>slope </a:t>
            </a:r>
            <a:r>
              <a:rPr sz="1000" spc="-15" dirty="0">
                <a:solidFill>
                  <a:srgbClr val="C00000"/>
                </a:solidFill>
                <a:cs typeface="Arial"/>
              </a:rPr>
              <a:t>at </a:t>
            </a:r>
            <a:r>
              <a:rPr sz="1000" spc="-30" dirty="0">
                <a:solidFill>
                  <a:srgbClr val="C00000"/>
                </a:solidFill>
                <a:cs typeface="Arial"/>
              </a:rPr>
              <a:t>least </a:t>
            </a:r>
            <a:r>
              <a:rPr sz="1000" spc="-35" dirty="0">
                <a:solidFill>
                  <a:srgbClr val="C00000"/>
                </a:solidFill>
                <a:cs typeface="Arial"/>
              </a:rPr>
              <a:t>as </a:t>
            </a:r>
            <a:r>
              <a:rPr sz="1000" spc="-25" dirty="0">
                <a:solidFill>
                  <a:srgbClr val="C00000"/>
                </a:solidFill>
                <a:cs typeface="Arial"/>
              </a:rPr>
              <a:t>different </a:t>
            </a:r>
            <a:r>
              <a:rPr sz="1000" spc="-20" dirty="0">
                <a:solidFill>
                  <a:srgbClr val="C00000"/>
                </a:solidFill>
                <a:cs typeface="Arial"/>
              </a:rPr>
              <a:t>from </a:t>
            </a:r>
            <a:r>
              <a:rPr sz="1000" spc="-5" dirty="0">
                <a:solidFill>
                  <a:srgbClr val="C00000"/>
                </a:solidFill>
                <a:cs typeface="Arial"/>
              </a:rPr>
              <a:t>0 </a:t>
            </a:r>
            <a:r>
              <a:rPr sz="1000" spc="-35" dirty="0">
                <a:solidFill>
                  <a:srgbClr val="C00000"/>
                </a:solidFill>
                <a:cs typeface="Arial"/>
              </a:rPr>
              <a:t>as </a:t>
            </a:r>
            <a:r>
              <a:rPr sz="1000" spc="-20" dirty="0">
                <a:solidFill>
                  <a:srgbClr val="C00000"/>
                </a:solidFill>
                <a:cs typeface="Arial"/>
              </a:rPr>
              <a:t>the </a:t>
            </a:r>
            <a:r>
              <a:rPr sz="1000" spc="-25" dirty="0" smtClean="0">
                <a:solidFill>
                  <a:srgbClr val="C00000"/>
                </a:solidFill>
                <a:cs typeface="Arial"/>
              </a:rPr>
              <a:t>one </a:t>
            </a:r>
            <a:r>
              <a:rPr sz="1000" spc="-20" dirty="0">
                <a:solidFill>
                  <a:srgbClr val="C00000"/>
                </a:solidFill>
                <a:cs typeface="Arial"/>
              </a:rPr>
              <a:t>observed </a:t>
            </a:r>
            <a:r>
              <a:rPr lang="en-US" sz="1000" spc="-30" dirty="0" smtClean="0">
                <a:solidFill>
                  <a:srgbClr val="C00000"/>
                </a:solidFill>
                <a:cs typeface="Arial"/>
              </a:rPr>
              <a:t>given </a:t>
            </a:r>
            <a:r>
              <a:rPr sz="1000" spc="-30" dirty="0" smtClean="0">
                <a:solidFill>
                  <a:srgbClr val="C00000"/>
                </a:solidFill>
                <a:cs typeface="Arial"/>
              </a:rPr>
              <a:t>there </a:t>
            </a:r>
            <a:r>
              <a:rPr sz="1000" spc="-35" dirty="0">
                <a:solidFill>
                  <a:srgbClr val="C00000"/>
                </a:solidFill>
                <a:cs typeface="Arial"/>
              </a:rPr>
              <a:t>is </a:t>
            </a:r>
            <a:r>
              <a:rPr sz="1000" spc="-15" dirty="0" smtClean="0">
                <a:solidFill>
                  <a:srgbClr val="C00000"/>
                </a:solidFill>
                <a:cs typeface="Arial"/>
              </a:rPr>
              <a:t>no</a:t>
            </a:r>
            <a:r>
              <a:rPr lang="en-US" sz="1000" spc="-15" dirty="0" smtClean="0">
                <a:solidFill>
                  <a:srgbClr val="C00000"/>
                </a:solidFill>
                <a:cs typeface="Arial"/>
              </a:rPr>
              <a:t> linear</a:t>
            </a:r>
            <a:r>
              <a:rPr sz="1000" spc="-15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sz="1000" spc="-25" dirty="0">
                <a:solidFill>
                  <a:srgbClr val="C00000"/>
                </a:solidFill>
                <a:cs typeface="Arial"/>
              </a:rPr>
              <a:t>relationship </a:t>
            </a:r>
            <a:r>
              <a:rPr sz="1000" spc="-15" dirty="0">
                <a:solidFill>
                  <a:srgbClr val="C00000"/>
                </a:solidFill>
                <a:cs typeface="Arial"/>
              </a:rPr>
              <a:t>between </a:t>
            </a:r>
            <a:r>
              <a:rPr sz="1000" i="1" spc="-40" dirty="0">
                <a:solidFill>
                  <a:srgbClr val="C00000"/>
                </a:solidFill>
                <a:cs typeface="Georgia"/>
              </a:rPr>
              <a:t>x </a:t>
            </a:r>
            <a:r>
              <a:rPr sz="1000" spc="-20" dirty="0">
                <a:solidFill>
                  <a:srgbClr val="C00000"/>
                </a:solidFill>
                <a:cs typeface="Arial"/>
              </a:rPr>
              <a:t>and</a:t>
            </a:r>
            <a:r>
              <a:rPr sz="1000" spc="120" dirty="0">
                <a:solidFill>
                  <a:srgbClr val="C00000"/>
                </a:solidFill>
                <a:cs typeface="Arial"/>
              </a:rPr>
              <a:t> </a:t>
            </a:r>
            <a:r>
              <a:rPr sz="1000" i="1" spc="-80" dirty="0" smtClean="0">
                <a:solidFill>
                  <a:srgbClr val="C00000"/>
                </a:solidFill>
                <a:cs typeface="Georgia"/>
              </a:rPr>
              <a:t>y</a:t>
            </a:r>
            <a:r>
              <a:rPr lang="en-US" sz="1000" i="1" spc="-80" dirty="0" smtClean="0">
                <a:solidFill>
                  <a:srgbClr val="C00000"/>
                </a:solidFill>
                <a:cs typeface="Georgia"/>
              </a:rPr>
              <a:t>)</a:t>
            </a:r>
            <a:endParaRPr sz="1000" dirty="0">
              <a:solidFill>
                <a:srgbClr val="C00000"/>
              </a:solidFill>
              <a:cs typeface="Georg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0" y="1658209"/>
            <a:ext cx="1527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lang="en-US" sz="1400" b="1" dirty="0" smtClean="0">
                <a:solidFill>
                  <a:srgbClr val="00B050"/>
                </a:solidFill>
              </a:rPr>
              <a:t>Test Statistic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07" y="279234"/>
            <a:ext cx="36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Coefficient Hypothesis Testing for </a:t>
            </a:r>
            <a:r>
              <a:rPr lang="en-US" b="1" u="sng" dirty="0" smtClean="0"/>
              <a:t>Simple Linear Regression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761396" y="965252"/>
            <a:ext cx="18357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In general, use </a:t>
            </a:r>
            <a:r>
              <a:rPr lang="en-US" sz="1050" b="1" i="1" dirty="0" err="1" smtClean="0"/>
              <a:t>df</a:t>
            </a:r>
            <a:r>
              <a:rPr lang="en-US" sz="1050" b="1" i="1" dirty="0" smtClean="0"/>
              <a:t>= n – k – 1</a:t>
            </a:r>
            <a:r>
              <a:rPr lang="en-US" sz="1050" i="1" dirty="0" smtClean="0"/>
              <a:t>, where k = # of slopes/predictors you’re estimating in the regression equation.</a:t>
            </a:r>
            <a:endParaRPr lang="en-US" sz="1050" i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579139" y="1373710"/>
            <a:ext cx="1201525" cy="40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412219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6648" y="57416"/>
            <a:ext cx="28759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-distribution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855" y="927337"/>
            <a:ext cx="418871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400" b="1" spc="-25" dirty="0" smtClean="0"/>
              <a:t>Hypothesis </a:t>
            </a:r>
            <a:r>
              <a:rPr lang="en-US" sz="1400" b="1" spc="-20" dirty="0" smtClean="0"/>
              <a:t>testing for </a:t>
            </a:r>
            <a:r>
              <a:rPr lang="en-US" sz="1400" b="1" spc="-50" dirty="0" smtClean="0"/>
              <a:t>a </a:t>
            </a:r>
            <a:r>
              <a:rPr lang="en-US" sz="1400" b="1" spc="-20" dirty="0" smtClean="0"/>
              <a:t>slope</a:t>
            </a:r>
            <a:r>
              <a:rPr lang="en-US" sz="1400" spc="-20" dirty="0" smtClean="0"/>
              <a:t>: </a:t>
            </a:r>
          </a:p>
          <a:p>
            <a:pPr marL="469900" lvl="1">
              <a:spcBef>
                <a:spcPts val="315"/>
              </a:spcBef>
            </a:pPr>
            <a:r>
              <a:rPr lang="en-US" sz="1400" i="1" spc="-45" dirty="0" smtClean="0">
                <a:latin typeface="Georgia"/>
                <a:cs typeface="Georgia"/>
              </a:rPr>
              <a:t>H</a:t>
            </a:r>
            <a:r>
              <a:rPr lang="en-US" sz="1400" spc="-67" baseline="-13888" dirty="0" smtClean="0">
                <a:latin typeface="Times New Roman"/>
                <a:cs typeface="Times New Roman"/>
              </a:rPr>
              <a:t>0 </a:t>
            </a:r>
            <a:r>
              <a:rPr lang="en-US" sz="1400" spc="-10" dirty="0"/>
              <a:t>: </a:t>
            </a:r>
            <a:r>
              <a:rPr lang="el-GR" sz="1400" i="1" spc="40" dirty="0">
                <a:latin typeface="Times New Roman"/>
                <a:cs typeface="Times New Roman"/>
              </a:rPr>
              <a:t>β</a:t>
            </a:r>
            <a:r>
              <a:rPr lang="el-GR" sz="1400" spc="60" baseline="-13888" dirty="0">
                <a:latin typeface="Times New Roman"/>
                <a:cs typeface="Times New Roman"/>
              </a:rPr>
              <a:t>1 </a:t>
            </a:r>
            <a:r>
              <a:rPr lang="el-GR" sz="1400" spc="204" dirty="0"/>
              <a:t>= </a:t>
            </a:r>
            <a:r>
              <a:rPr lang="el-GR" sz="1400" spc="-45" dirty="0"/>
              <a:t>0; </a:t>
            </a:r>
            <a:endParaRPr lang="en-US" sz="1400" spc="-45" dirty="0" smtClean="0"/>
          </a:p>
          <a:p>
            <a:pPr marL="469900" lvl="1">
              <a:spcBef>
                <a:spcPts val="315"/>
              </a:spcBef>
            </a:pPr>
            <a:r>
              <a:rPr lang="en-US" sz="1400" i="1" spc="-10" dirty="0" smtClean="0">
                <a:latin typeface="Georgia"/>
                <a:cs typeface="Georgia"/>
              </a:rPr>
              <a:t>H</a:t>
            </a:r>
            <a:r>
              <a:rPr lang="en-US" sz="1400" i="1" spc="-15" baseline="-13888" dirty="0" smtClean="0">
                <a:latin typeface="Georgia"/>
                <a:cs typeface="Georgia"/>
              </a:rPr>
              <a:t>A </a:t>
            </a:r>
            <a:r>
              <a:rPr lang="en-US" sz="1400" spc="-10" dirty="0"/>
              <a:t>: </a:t>
            </a:r>
            <a:r>
              <a:rPr lang="el-GR" sz="1400" i="1" spc="40" dirty="0">
                <a:latin typeface="Times New Roman"/>
                <a:cs typeface="Times New Roman"/>
              </a:rPr>
              <a:t>β</a:t>
            </a:r>
            <a:r>
              <a:rPr lang="el-GR" sz="1400" spc="60" baseline="-13888" dirty="0">
                <a:latin typeface="Times New Roman"/>
                <a:cs typeface="Times New Roman"/>
              </a:rPr>
              <a:t>1 </a:t>
            </a:r>
            <a:r>
              <a:rPr lang="el-GR" sz="1400" spc="-155" dirty="0"/>
              <a:t> ≠   </a:t>
            </a:r>
            <a:r>
              <a:rPr lang="el-GR" sz="1400" spc="-85" dirty="0"/>
              <a:t>0</a:t>
            </a:r>
            <a:endParaRPr lang="el-GR" sz="1400" dirty="0"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415605" y="1790321"/>
            <a:ext cx="2139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45" dirty="0">
                <a:solidFill>
                  <a:srgbClr val="00B050"/>
                </a:solidFill>
                <a:latin typeface="Georgia"/>
                <a:cs typeface="Georgia"/>
              </a:rPr>
              <a:t>n</a:t>
            </a:r>
            <a:r>
              <a:rPr sz="700" i="1" spc="145" dirty="0">
                <a:solidFill>
                  <a:srgbClr val="00B050"/>
                </a:solidFill>
                <a:latin typeface="Times New Roman"/>
                <a:cs typeface="Times New Roman"/>
              </a:rPr>
              <a:t>−</a:t>
            </a:r>
            <a:r>
              <a:rPr sz="700" spc="45" dirty="0">
                <a:solidFill>
                  <a:srgbClr val="00B050"/>
                </a:solidFill>
                <a:latin typeface="Times New Roman"/>
                <a:cs typeface="Times New Roman"/>
              </a:rPr>
              <a:t>2</a:t>
            </a:r>
            <a:endParaRPr sz="70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187386" y="1733438"/>
            <a:ext cx="5816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lang="en-US" sz="1000" spc="-60" dirty="0" smtClean="0">
                <a:solidFill>
                  <a:srgbClr val="00B050"/>
                </a:solidFill>
                <a:latin typeface="Arial"/>
                <a:cs typeface="Arial"/>
              </a:rPr>
              <a:t>   </a:t>
            </a:r>
            <a:r>
              <a:rPr sz="1000" spc="-6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000" spc="3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000" i="1" spc="90" dirty="0" smtClean="0">
                <a:solidFill>
                  <a:srgbClr val="00B050"/>
                </a:solidFill>
                <a:latin typeface="Georgia"/>
                <a:cs typeface="Georgia"/>
              </a:rPr>
              <a:t>T</a:t>
            </a:r>
            <a:r>
              <a:rPr sz="1000" i="1" dirty="0">
                <a:solidFill>
                  <a:srgbClr val="00B050"/>
                </a:solidFill>
                <a:latin typeface="Georgia"/>
                <a:cs typeface="Georgia"/>
              </a:rPr>
              <a:t>	</a:t>
            </a:r>
            <a:r>
              <a:rPr sz="1000" spc="130" dirty="0">
                <a:latin typeface="Georgia"/>
                <a:cs typeface="Georgia"/>
              </a:rPr>
              <a:t>=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842199" y="1757466"/>
            <a:ext cx="74930" cy="89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u="sng" spc="8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500" u="sng" spc="-75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5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1795913" y="1733438"/>
            <a:ext cx="252729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u="sng" spc="-1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b</a:t>
            </a:r>
            <a:r>
              <a:rPr sz="700" i="1" spc="140" dirty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700" i="1" u="sng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−</a:t>
            </a:r>
            <a:r>
              <a:rPr sz="700" u="sng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1798002" y="1814959"/>
            <a:ext cx="23177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80" dirty="0">
                <a:solidFill>
                  <a:srgbClr val="7030A0"/>
                </a:solidFill>
                <a:latin typeface="Georgia"/>
                <a:cs typeface="Georgia"/>
              </a:rPr>
              <a:t>SE</a:t>
            </a:r>
            <a:r>
              <a:rPr sz="750" i="1" spc="-15" baseline="-11111" dirty="0">
                <a:solidFill>
                  <a:srgbClr val="7030A0"/>
                </a:solidFill>
                <a:latin typeface="Georgia"/>
                <a:cs typeface="Georgia"/>
              </a:rPr>
              <a:t>b</a:t>
            </a:r>
            <a:r>
              <a:rPr sz="750" spc="127" baseline="-27777" dirty="0"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endParaRPr sz="750" baseline="-27777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112855" y="1974551"/>
            <a:ext cx="3581344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9860" marR="5080" indent="-137795">
              <a:lnSpc>
                <a:spcPct val="100000"/>
              </a:lnSpc>
              <a:spcBef>
                <a:spcPts val="90"/>
              </a:spcBef>
            </a:pPr>
            <a:r>
              <a:rPr lang="en-US" sz="1400" dirty="0">
                <a:solidFill>
                  <a:srgbClr val="C00000"/>
                </a:solidFill>
                <a:latin typeface="DejaVu Serif"/>
                <a:cs typeface="DejaVu Serif"/>
              </a:rPr>
              <a:t>▶ </a:t>
            </a:r>
            <a:r>
              <a:rPr sz="1400" b="1" spc="-20" dirty="0" smtClean="0">
                <a:solidFill>
                  <a:srgbClr val="C00000"/>
                </a:solidFill>
                <a:cs typeface="Arial"/>
              </a:rPr>
              <a:t>p-value</a:t>
            </a:r>
            <a:r>
              <a:rPr sz="1000" spc="-20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sz="1000" spc="10" dirty="0">
                <a:solidFill>
                  <a:srgbClr val="C00000"/>
                </a:solidFill>
                <a:cs typeface="Arial"/>
              </a:rPr>
              <a:t>= </a:t>
            </a:r>
            <a:r>
              <a:rPr sz="1000" spc="-30" dirty="0">
                <a:solidFill>
                  <a:srgbClr val="C00000"/>
                </a:solidFill>
                <a:cs typeface="Arial"/>
              </a:rPr>
              <a:t>P(observing </a:t>
            </a:r>
            <a:r>
              <a:rPr sz="1000" spc="-45" dirty="0">
                <a:solidFill>
                  <a:srgbClr val="C00000"/>
                </a:solidFill>
                <a:cs typeface="Arial"/>
              </a:rPr>
              <a:t>a </a:t>
            </a:r>
            <a:r>
              <a:rPr sz="1000" spc="-20" dirty="0">
                <a:solidFill>
                  <a:srgbClr val="C00000"/>
                </a:solidFill>
                <a:cs typeface="Arial"/>
              </a:rPr>
              <a:t>slope </a:t>
            </a:r>
            <a:r>
              <a:rPr sz="1000" spc="-15" dirty="0">
                <a:solidFill>
                  <a:srgbClr val="C00000"/>
                </a:solidFill>
                <a:cs typeface="Arial"/>
              </a:rPr>
              <a:t>at </a:t>
            </a:r>
            <a:r>
              <a:rPr sz="1000" spc="-30" dirty="0">
                <a:solidFill>
                  <a:srgbClr val="C00000"/>
                </a:solidFill>
                <a:cs typeface="Arial"/>
              </a:rPr>
              <a:t>least </a:t>
            </a:r>
            <a:r>
              <a:rPr sz="1000" spc="-35" dirty="0">
                <a:solidFill>
                  <a:srgbClr val="C00000"/>
                </a:solidFill>
                <a:cs typeface="Arial"/>
              </a:rPr>
              <a:t>as </a:t>
            </a:r>
            <a:r>
              <a:rPr sz="1000" spc="-25" dirty="0">
                <a:solidFill>
                  <a:srgbClr val="C00000"/>
                </a:solidFill>
                <a:cs typeface="Arial"/>
              </a:rPr>
              <a:t>different </a:t>
            </a:r>
            <a:r>
              <a:rPr sz="1000" spc="-20" dirty="0">
                <a:solidFill>
                  <a:srgbClr val="C00000"/>
                </a:solidFill>
                <a:cs typeface="Arial"/>
              </a:rPr>
              <a:t>from </a:t>
            </a:r>
            <a:r>
              <a:rPr sz="1000" spc="-5" dirty="0">
                <a:solidFill>
                  <a:srgbClr val="C00000"/>
                </a:solidFill>
                <a:cs typeface="Arial"/>
              </a:rPr>
              <a:t>0 </a:t>
            </a:r>
            <a:r>
              <a:rPr sz="1000" spc="-35" dirty="0">
                <a:solidFill>
                  <a:srgbClr val="C00000"/>
                </a:solidFill>
                <a:cs typeface="Arial"/>
              </a:rPr>
              <a:t>as </a:t>
            </a:r>
            <a:r>
              <a:rPr sz="1000" spc="-20" dirty="0">
                <a:solidFill>
                  <a:srgbClr val="C00000"/>
                </a:solidFill>
                <a:cs typeface="Arial"/>
              </a:rPr>
              <a:t>the </a:t>
            </a:r>
            <a:r>
              <a:rPr sz="1000" spc="-25" dirty="0" smtClean="0">
                <a:solidFill>
                  <a:srgbClr val="C00000"/>
                </a:solidFill>
                <a:cs typeface="Arial"/>
              </a:rPr>
              <a:t>one </a:t>
            </a:r>
            <a:r>
              <a:rPr sz="1000" spc="-20" dirty="0">
                <a:solidFill>
                  <a:srgbClr val="C00000"/>
                </a:solidFill>
                <a:cs typeface="Arial"/>
              </a:rPr>
              <a:t>observed </a:t>
            </a:r>
            <a:r>
              <a:rPr lang="en-US" sz="1000" spc="-30" dirty="0" smtClean="0">
                <a:solidFill>
                  <a:srgbClr val="C00000"/>
                </a:solidFill>
                <a:cs typeface="Arial"/>
              </a:rPr>
              <a:t>given </a:t>
            </a:r>
            <a:r>
              <a:rPr sz="1000" spc="-30" dirty="0" smtClean="0">
                <a:solidFill>
                  <a:srgbClr val="C00000"/>
                </a:solidFill>
                <a:cs typeface="Arial"/>
              </a:rPr>
              <a:t>there </a:t>
            </a:r>
            <a:r>
              <a:rPr sz="1000" spc="-35" dirty="0">
                <a:solidFill>
                  <a:srgbClr val="C00000"/>
                </a:solidFill>
                <a:cs typeface="Arial"/>
              </a:rPr>
              <a:t>is </a:t>
            </a:r>
            <a:r>
              <a:rPr sz="1000" spc="-15" dirty="0" smtClean="0">
                <a:solidFill>
                  <a:srgbClr val="C00000"/>
                </a:solidFill>
                <a:cs typeface="Arial"/>
              </a:rPr>
              <a:t>no</a:t>
            </a:r>
            <a:r>
              <a:rPr lang="en-US" sz="1000" spc="-15" dirty="0" smtClean="0">
                <a:solidFill>
                  <a:srgbClr val="C00000"/>
                </a:solidFill>
                <a:cs typeface="Arial"/>
              </a:rPr>
              <a:t> linear</a:t>
            </a:r>
            <a:r>
              <a:rPr sz="1000" spc="-15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sz="1000" spc="-25" dirty="0">
                <a:solidFill>
                  <a:srgbClr val="C00000"/>
                </a:solidFill>
                <a:cs typeface="Arial"/>
              </a:rPr>
              <a:t>relationship </a:t>
            </a:r>
            <a:r>
              <a:rPr sz="1000" spc="-15" dirty="0">
                <a:solidFill>
                  <a:srgbClr val="C00000"/>
                </a:solidFill>
                <a:cs typeface="Arial"/>
              </a:rPr>
              <a:t>between </a:t>
            </a:r>
            <a:r>
              <a:rPr sz="1000" i="1" spc="-40" dirty="0">
                <a:solidFill>
                  <a:srgbClr val="C00000"/>
                </a:solidFill>
                <a:cs typeface="Georgia"/>
              </a:rPr>
              <a:t>x </a:t>
            </a:r>
            <a:r>
              <a:rPr sz="1000" spc="-20" dirty="0">
                <a:solidFill>
                  <a:srgbClr val="C00000"/>
                </a:solidFill>
                <a:cs typeface="Arial"/>
              </a:rPr>
              <a:t>and</a:t>
            </a:r>
            <a:r>
              <a:rPr sz="1000" spc="120" dirty="0">
                <a:solidFill>
                  <a:srgbClr val="C00000"/>
                </a:solidFill>
                <a:cs typeface="Arial"/>
              </a:rPr>
              <a:t> </a:t>
            </a:r>
            <a:r>
              <a:rPr sz="1000" i="1" spc="-80" dirty="0" smtClean="0">
                <a:solidFill>
                  <a:srgbClr val="C00000"/>
                </a:solidFill>
                <a:cs typeface="Georgia"/>
              </a:rPr>
              <a:t>y</a:t>
            </a:r>
            <a:r>
              <a:rPr lang="en-US" sz="1000" i="1" spc="-80" dirty="0" smtClean="0">
                <a:solidFill>
                  <a:srgbClr val="C00000"/>
                </a:solidFill>
                <a:cs typeface="Georgia"/>
              </a:rPr>
              <a:t>)</a:t>
            </a:r>
            <a:endParaRPr sz="1000" dirty="0">
              <a:solidFill>
                <a:srgbClr val="C00000"/>
              </a:solidFill>
              <a:cs typeface="Georg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0" y="1658209"/>
            <a:ext cx="1527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DejaVu Serif"/>
                <a:cs typeface="DejaVu Serif"/>
              </a:rPr>
              <a:t>▶ </a:t>
            </a:r>
            <a:r>
              <a:rPr lang="en-US" sz="1400" b="1" dirty="0" smtClean="0">
                <a:solidFill>
                  <a:srgbClr val="00B050"/>
                </a:solidFill>
              </a:rPr>
              <a:t>Test Statistic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07" y="279234"/>
            <a:ext cx="36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Coefficient Hypothesis Testing for </a:t>
            </a:r>
            <a:r>
              <a:rPr lang="en-US" b="1" u="sng" dirty="0" smtClean="0"/>
              <a:t>Simple Linear Regression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761396" y="965252"/>
            <a:ext cx="18357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In general, use </a:t>
            </a:r>
            <a:r>
              <a:rPr lang="en-US" sz="1050" b="1" i="1" dirty="0" err="1" smtClean="0"/>
              <a:t>df</a:t>
            </a:r>
            <a:r>
              <a:rPr lang="en-US" sz="1050" b="1" i="1" dirty="0" smtClean="0"/>
              <a:t>= n – k – 1</a:t>
            </a:r>
            <a:r>
              <a:rPr lang="en-US" sz="1050" i="1" dirty="0" smtClean="0"/>
              <a:t>, where k = # of slopes/predictors you’re estimating in the regression equation.</a:t>
            </a:r>
            <a:endParaRPr lang="en-US" sz="1050" i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579139" y="1373710"/>
            <a:ext cx="1201525" cy="40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5"/>
          <p:cNvSpPr txBox="1"/>
          <p:nvPr/>
        </p:nvSpPr>
        <p:spPr>
          <a:xfrm>
            <a:off x="323850" y="2427002"/>
            <a:ext cx="4097020" cy="396904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0005" marR="501015">
              <a:lnSpc>
                <a:spcPts val="950"/>
              </a:lnSpc>
              <a:spcBef>
                <a:spcPts val="35"/>
              </a:spcBef>
            </a:pPr>
            <a:r>
              <a:rPr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murder &lt;- read.csv("https://stat.duke.edu/~mc301/data/murder.csv") </a:t>
            </a:r>
            <a:r>
              <a:rPr sz="800" spc="-60" dirty="0" err="1" smtClean="0">
                <a:solidFill>
                  <a:srgbClr val="0000FF"/>
                </a:solidFill>
                <a:latin typeface="Courier New"/>
                <a:cs typeface="Courier New"/>
              </a:rPr>
              <a:t>m_mur_pov</a:t>
            </a:r>
            <a:r>
              <a:rPr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&lt;- lm(annual_murders_per_mil ~ perc_pov, data =</a:t>
            </a:r>
            <a:r>
              <a:rPr sz="800" spc="-3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murder)</a:t>
            </a:r>
            <a:endParaRPr sz="800" dirty="0">
              <a:latin typeface="Courier New"/>
              <a:cs typeface="Courier New"/>
            </a:endParaRPr>
          </a:p>
          <a:p>
            <a:pPr marL="40005">
              <a:lnSpc>
                <a:spcPts val="915"/>
              </a:lnSpc>
            </a:pPr>
            <a:r>
              <a:rPr lang="en-US" sz="800" b="1" spc="-60" dirty="0" smtClean="0">
                <a:solidFill>
                  <a:srgbClr val="0070C0"/>
                </a:solidFill>
                <a:latin typeface="Courier New"/>
                <a:cs typeface="Courier New"/>
              </a:rPr>
              <a:t>summary</a:t>
            </a:r>
            <a:r>
              <a:rPr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800" spc="-60" dirty="0" err="1" smtClean="0">
                <a:solidFill>
                  <a:srgbClr val="0000FF"/>
                </a:solidFill>
                <a:latin typeface="Courier New"/>
                <a:cs typeface="Courier New"/>
              </a:rPr>
              <a:t>m_mur_pov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newdata)</a:t>
            </a:r>
            <a:endParaRPr sz="800" dirty="0">
              <a:latin typeface="Courier New"/>
              <a:cs typeface="Courier New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13" y="2856747"/>
            <a:ext cx="3257586" cy="5526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14649" y="3249824"/>
            <a:ext cx="990600" cy="157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13098" y="3247553"/>
            <a:ext cx="401551" cy="1618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32817" y="3247553"/>
            <a:ext cx="401551" cy="1618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8363" y="3264987"/>
            <a:ext cx="401551" cy="16186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30227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6648" y="57416"/>
            <a:ext cx="28759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-distribution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855" y="927337"/>
            <a:ext cx="418871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400" b="1" spc="-25" dirty="0" smtClean="0"/>
              <a:t>Hypothesis </a:t>
            </a:r>
            <a:r>
              <a:rPr lang="en-US" sz="1400" b="1" spc="-20" dirty="0" smtClean="0"/>
              <a:t>testing for </a:t>
            </a:r>
            <a:r>
              <a:rPr lang="en-US" sz="1400" b="1" spc="-50" dirty="0" smtClean="0"/>
              <a:t>a </a:t>
            </a:r>
            <a:r>
              <a:rPr lang="en-US" sz="1400" b="1" spc="-20" dirty="0" smtClean="0"/>
              <a:t>slope</a:t>
            </a:r>
            <a:r>
              <a:rPr lang="en-US" sz="1400" spc="-20" dirty="0" smtClean="0"/>
              <a:t>: </a:t>
            </a:r>
          </a:p>
          <a:p>
            <a:pPr marL="469900" lvl="1">
              <a:spcBef>
                <a:spcPts val="315"/>
              </a:spcBef>
            </a:pPr>
            <a:r>
              <a:rPr lang="en-US" sz="1400" i="1" spc="-45" dirty="0" smtClean="0">
                <a:latin typeface="Georgia"/>
                <a:cs typeface="Georgia"/>
              </a:rPr>
              <a:t>H</a:t>
            </a:r>
            <a:r>
              <a:rPr lang="en-US" sz="1400" spc="-67" baseline="-13888" dirty="0" smtClean="0">
                <a:latin typeface="Times New Roman"/>
                <a:cs typeface="Times New Roman"/>
              </a:rPr>
              <a:t>0 </a:t>
            </a:r>
            <a:r>
              <a:rPr lang="en-US" sz="1400" spc="-10" dirty="0"/>
              <a:t>: </a:t>
            </a:r>
            <a:r>
              <a:rPr lang="el-GR" sz="1400" i="1" spc="40" dirty="0">
                <a:latin typeface="Times New Roman"/>
                <a:cs typeface="Times New Roman"/>
              </a:rPr>
              <a:t>β</a:t>
            </a:r>
            <a:r>
              <a:rPr lang="el-GR" sz="1400" spc="60" baseline="-13888" dirty="0">
                <a:latin typeface="Times New Roman"/>
                <a:cs typeface="Times New Roman"/>
              </a:rPr>
              <a:t>1 </a:t>
            </a:r>
            <a:r>
              <a:rPr lang="el-GR" sz="1400" spc="204" dirty="0"/>
              <a:t>= </a:t>
            </a:r>
            <a:r>
              <a:rPr lang="el-GR" sz="1400" spc="-45" dirty="0"/>
              <a:t>0; </a:t>
            </a:r>
            <a:endParaRPr lang="en-US" sz="1400" spc="-45" dirty="0" smtClean="0"/>
          </a:p>
          <a:p>
            <a:pPr marL="469900" lvl="1">
              <a:spcBef>
                <a:spcPts val="315"/>
              </a:spcBef>
            </a:pPr>
            <a:r>
              <a:rPr lang="en-US" sz="1400" i="1" spc="-10" dirty="0" smtClean="0">
                <a:latin typeface="Georgia"/>
                <a:cs typeface="Georgia"/>
              </a:rPr>
              <a:t>H</a:t>
            </a:r>
            <a:r>
              <a:rPr lang="en-US" sz="1400" i="1" spc="-15" baseline="-13888" dirty="0" smtClean="0">
                <a:latin typeface="Georgia"/>
                <a:cs typeface="Georgia"/>
              </a:rPr>
              <a:t>A </a:t>
            </a:r>
            <a:r>
              <a:rPr lang="en-US" sz="1400" spc="-10" dirty="0"/>
              <a:t>: </a:t>
            </a:r>
            <a:r>
              <a:rPr lang="el-GR" sz="1400" i="1" spc="40" dirty="0">
                <a:latin typeface="Times New Roman"/>
                <a:cs typeface="Times New Roman"/>
              </a:rPr>
              <a:t>β</a:t>
            </a:r>
            <a:r>
              <a:rPr lang="el-GR" sz="1400" spc="60" baseline="-13888" dirty="0">
                <a:latin typeface="Times New Roman"/>
                <a:cs typeface="Times New Roman"/>
              </a:rPr>
              <a:t>1 </a:t>
            </a:r>
            <a:r>
              <a:rPr lang="el-GR" sz="1400" spc="-155" dirty="0"/>
              <a:t> ≠   </a:t>
            </a:r>
            <a:r>
              <a:rPr lang="el-GR" sz="1400" spc="-85" dirty="0"/>
              <a:t>0</a:t>
            </a:r>
            <a:endParaRPr lang="el-GR" sz="14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07" y="279234"/>
            <a:ext cx="36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Coefficient Hypothesis Testing for </a:t>
            </a:r>
            <a:r>
              <a:rPr lang="en-US" b="1" u="sng" dirty="0" smtClean="0"/>
              <a:t>Simple Linear Regression</a:t>
            </a:r>
            <a:endParaRPr lang="en-US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39307" y="1862701"/>
            <a:ext cx="46101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 smtClean="0"/>
              <a:t>How to interpret: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Ho</a:t>
            </a:r>
            <a:r>
              <a:rPr lang="en-US" sz="900" dirty="0" smtClean="0"/>
              <a:t>: Explanatory variable is not a </a:t>
            </a:r>
            <a:r>
              <a:rPr lang="en-US" sz="900" u="sng" dirty="0" smtClean="0"/>
              <a:t>significant predictor </a:t>
            </a:r>
            <a:r>
              <a:rPr lang="en-US" sz="900" dirty="0" smtClean="0"/>
              <a:t>of the response variable.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Ha</a:t>
            </a:r>
            <a:r>
              <a:rPr lang="en-US" sz="900" dirty="0" smtClean="0"/>
              <a:t>: Explanatory variable is a </a:t>
            </a:r>
            <a:r>
              <a:rPr lang="en-US" sz="900" u="sng" dirty="0" smtClean="0"/>
              <a:t>significant predictor </a:t>
            </a:r>
            <a:r>
              <a:rPr lang="en-US" sz="900" dirty="0" smtClean="0"/>
              <a:t>of the response variable.</a:t>
            </a:r>
          </a:p>
          <a:p>
            <a:pPr algn="ctr"/>
            <a:r>
              <a:rPr lang="en-US" sz="900" dirty="0" smtClean="0"/>
              <a:t>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Ho</a:t>
            </a:r>
            <a:r>
              <a:rPr lang="en-US" sz="900" dirty="0" smtClean="0"/>
              <a:t>: There is no </a:t>
            </a:r>
            <a:r>
              <a:rPr lang="en-US" sz="900" u="sng" dirty="0" smtClean="0"/>
              <a:t>linear relationship </a:t>
            </a:r>
            <a:r>
              <a:rPr lang="en-US" sz="900" dirty="0" smtClean="0"/>
              <a:t>between the explanatory variable and response variable.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Ha</a:t>
            </a:r>
            <a:r>
              <a:rPr lang="en-US" sz="900" dirty="0" smtClean="0"/>
              <a:t>: There is a </a:t>
            </a:r>
            <a:r>
              <a:rPr lang="en-US" sz="900" u="sng" dirty="0" smtClean="0"/>
              <a:t>linear relationship </a:t>
            </a:r>
            <a:r>
              <a:rPr lang="en-US" sz="900" dirty="0" smtClean="0"/>
              <a:t>between the explanatory variable and response variable.</a:t>
            </a:r>
          </a:p>
          <a:p>
            <a:pPr algn="ctr"/>
            <a:r>
              <a:rPr lang="en-US" sz="900" dirty="0" smtClean="0"/>
              <a:t>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Ho</a:t>
            </a:r>
            <a:r>
              <a:rPr lang="en-US" sz="900" dirty="0" smtClean="0"/>
              <a:t>: The </a:t>
            </a:r>
            <a:r>
              <a:rPr lang="en-US" sz="900" u="sng" dirty="0" smtClean="0"/>
              <a:t>slope of the relationship </a:t>
            </a:r>
            <a:r>
              <a:rPr lang="en-US" sz="900" dirty="0" smtClean="0"/>
              <a:t>between the explanatory and response variable is 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Ha</a:t>
            </a:r>
            <a:r>
              <a:rPr lang="en-US" sz="900" dirty="0" smtClean="0"/>
              <a:t>: The </a:t>
            </a:r>
            <a:r>
              <a:rPr lang="en-US" sz="900" u="sng" dirty="0" smtClean="0"/>
              <a:t>slope of the relationship </a:t>
            </a:r>
            <a:r>
              <a:rPr lang="en-US" sz="900" dirty="0" smtClean="0"/>
              <a:t>between the explanatory and response variable is not 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20424363"/>
      </p:ext>
    </p:extLst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6648" y="57416"/>
            <a:ext cx="28759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-distribution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855" y="927337"/>
            <a:ext cx="4188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400" b="1" spc="-25" dirty="0" smtClean="0"/>
              <a:t>Confidence Interval </a:t>
            </a:r>
            <a:r>
              <a:rPr lang="en-US" sz="1400" b="1" spc="-20" dirty="0" smtClean="0"/>
              <a:t>for </a:t>
            </a:r>
            <a:r>
              <a:rPr lang="en-US" sz="1400" b="1" spc="-50" dirty="0" smtClean="0"/>
              <a:t>a </a:t>
            </a:r>
            <a:r>
              <a:rPr lang="en-US" sz="1400" b="1" spc="-20" dirty="0" smtClean="0"/>
              <a:t>slope</a:t>
            </a:r>
            <a:r>
              <a:rPr lang="en-US" sz="1400" spc="-20" dirty="0" smtClean="0"/>
              <a:t>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07" y="279234"/>
            <a:ext cx="36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Coefficient Confidence Intervals for </a:t>
            </a:r>
            <a:r>
              <a:rPr lang="en-US" b="1" u="sng" dirty="0" smtClean="0"/>
              <a:t>Simple Linear Regression</a:t>
            </a:r>
            <a:endParaRPr 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6250" y="1272670"/>
                <a:ext cx="1475276" cy="31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1272670"/>
                <a:ext cx="1475276" cy="311880"/>
              </a:xfrm>
              <a:prstGeom prst="rect">
                <a:avLst/>
              </a:prstGeom>
              <a:blipFill>
                <a:blip r:embed="rId2"/>
                <a:stretch>
                  <a:fillRect l="-165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61396" y="965252"/>
            <a:ext cx="18357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In general, use </a:t>
            </a:r>
            <a:r>
              <a:rPr lang="en-US" sz="1050" b="1" i="1" dirty="0" err="1" smtClean="0"/>
              <a:t>df</a:t>
            </a:r>
            <a:r>
              <a:rPr lang="en-US" sz="1050" b="1" i="1" dirty="0" smtClean="0"/>
              <a:t>= n – k – 1</a:t>
            </a:r>
            <a:r>
              <a:rPr lang="en-US" sz="1050" i="1" dirty="0" smtClean="0"/>
              <a:t>, where k = # of slopes/predictors you’re estimating in the regression equation.</a:t>
            </a:r>
            <a:endParaRPr lang="en-US" sz="1050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466850" y="1373710"/>
            <a:ext cx="1313815" cy="210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51890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6648" y="57416"/>
            <a:ext cx="28759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-distribution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855" y="927337"/>
            <a:ext cx="4188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200" dirty="0" smtClean="0">
                <a:solidFill>
                  <a:srgbClr val="0070C0"/>
                </a:solidFill>
                <a:latin typeface="DejaVu Serif"/>
                <a:cs typeface="DejaVu Serif"/>
              </a:rPr>
              <a:t>▶ </a:t>
            </a:r>
            <a:r>
              <a:rPr lang="en-US" sz="1400" b="1" spc="-25" dirty="0" smtClean="0">
                <a:solidFill>
                  <a:srgbClr val="0070C0"/>
                </a:solidFill>
              </a:rPr>
              <a:t>Confidence Interval </a:t>
            </a:r>
            <a:r>
              <a:rPr lang="en-US" sz="1400" b="1" spc="-20" dirty="0" smtClean="0">
                <a:solidFill>
                  <a:srgbClr val="0070C0"/>
                </a:solidFill>
              </a:rPr>
              <a:t>for </a:t>
            </a:r>
            <a:r>
              <a:rPr lang="en-US" sz="1400" b="1" spc="-50" dirty="0" smtClean="0">
                <a:solidFill>
                  <a:srgbClr val="0070C0"/>
                </a:solidFill>
              </a:rPr>
              <a:t>a </a:t>
            </a:r>
            <a:r>
              <a:rPr lang="en-US" sz="1400" b="1" spc="-20" dirty="0">
                <a:solidFill>
                  <a:srgbClr val="0070C0"/>
                </a:solidFill>
              </a:rPr>
              <a:t>S</a:t>
            </a:r>
            <a:r>
              <a:rPr lang="en-US" sz="1400" b="1" spc="-20" dirty="0" smtClean="0">
                <a:solidFill>
                  <a:srgbClr val="0070C0"/>
                </a:solidFill>
              </a:rPr>
              <a:t>lope</a:t>
            </a:r>
            <a:r>
              <a:rPr lang="en-US" sz="1400" spc="-20" dirty="0" smtClean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07" y="279234"/>
            <a:ext cx="36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Coefficient Confidence Intervals for </a:t>
            </a:r>
            <a:r>
              <a:rPr lang="en-US" b="1" u="sng" dirty="0" smtClean="0"/>
              <a:t>Simple Linear Regression</a:t>
            </a:r>
            <a:endParaRPr 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2579" y="1201060"/>
                <a:ext cx="1475276" cy="31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9" y="1201060"/>
                <a:ext cx="1475276" cy="311880"/>
              </a:xfrm>
              <a:prstGeom prst="rect">
                <a:avLst/>
              </a:prstGeom>
              <a:blipFill>
                <a:blip r:embed="rId2"/>
                <a:stretch>
                  <a:fillRect l="-165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bject 15"/>
          <p:cNvSpPr txBox="1"/>
          <p:nvPr/>
        </p:nvSpPr>
        <p:spPr>
          <a:xfrm>
            <a:off x="201881" y="1876940"/>
            <a:ext cx="4097020" cy="443711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0005">
              <a:spcBef>
                <a:spcPts val="180"/>
              </a:spcBef>
            </a:pP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 &lt;- read.csv("https://stat.duke.edu/~mc301/data/murder.csv") </a:t>
            </a:r>
            <a:endParaRPr lang="en-US" sz="800" spc="-60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marL="40005">
              <a:spcBef>
                <a:spcPts val="180"/>
              </a:spcBef>
            </a:pPr>
            <a:r>
              <a:rPr lang="en-US" sz="800" spc="-60" dirty="0" err="1" smtClean="0">
                <a:solidFill>
                  <a:srgbClr val="0000FF"/>
                </a:solidFill>
                <a:latin typeface="Courier New"/>
                <a:cs typeface="Courier New"/>
              </a:rPr>
              <a:t>m_mur_pov</a:t>
            </a:r>
            <a:r>
              <a:rPr lang="en-US"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&lt;- lm(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annual_murders_per_mil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 ~ 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perc_pov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, data =</a:t>
            </a:r>
            <a:r>
              <a:rPr lang="en-US" sz="800" spc="-3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murder)</a:t>
            </a:r>
            <a:endParaRPr lang="en-US" sz="800" dirty="0">
              <a:latin typeface="Courier New"/>
              <a:cs typeface="Courier New"/>
            </a:endParaRPr>
          </a:p>
          <a:p>
            <a:pPr marL="40005">
              <a:lnSpc>
                <a:spcPct val="100000"/>
              </a:lnSpc>
              <a:spcBef>
                <a:spcPts val="180"/>
              </a:spcBef>
            </a:pPr>
            <a:r>
              <a:rPr sz="800" b="1" spc="-60" dirty="0" err="1" smtClean="0">
                <a:solidFill>
                  <a:srgbClr val="0070C0"/>
                </a:solidFill>
                <a:latin typeface="Courier New"/>
                <a:cs typeface="Courier New"/>
              </a:rPr>
              <a:t>confint</a:t>
            </a:r>
            <a:r>
              <a:rPr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800" spc="-60" dirty="0" err="1" smtClean="0">
                <a:solidFill>
                  <a:srgbClr val="0000FF"/>
                </a:solidFill>
                <a:latin typeface="Courier New"/>
                <a:cs typeface="Courier New"/>
              </a:rPr>
              <a:t>m_mur_pov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r>
              <a:rPr sz="800" b="1" spc="-60" dirty="0">
                <a:solidFill>
                  <a:srgbClr val="0070C0"/>
                </a:solidFill>
                <a:latin typeface="Courier New"/>
                <a:cs typeface="Courier New"/>
              </a:rPr>
              <a:t>level =</a:t>
            </a:r>
            <a:r>
              <a:rPr sz="800" b="1" spc="-65" dirty="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sz="800" b="1" spc="-60" dirty="0">
                <a:solidFill>
                  <a:srgbClr val="0070C0"/>
                </a:solidFill>
                <a:latin typeface="Courier New"/>
                <a:cs typeface="Courier New"/>
              </a:rPr>
              <a:t>0.95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800" dirty="0">
              <a:latin typeface="Courier New"/>
              <a:cs typeface="Courier New"/>
            </a:endParaRPr>
          </a:p>
        </p:txBody>
      </p:sp>
      <p:sp>
        <p:nvSpPr>
          <p:cNvPr id="26" name="object 16"/>
          <p:cNvSpPr/>
          <p:nvPr/>
        </p:nvSpPr>
        <p:spPr>
          <a:xfrm>
            <a:off x="196801" y="2342211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7"/>
          <p:cNvSpPr/>
          <p:nvPr/>
        </p:nvSpPr>
        <p:spPr>
          <a:xfrm>
            <a:off x="199214" y="23447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8"/>
          <p:cNvSpPr/>
          <p:nvPr/>
        </p:nvSpPr>
        <p:spPr>
          <a:xfrm>
            <a:off x="4296106" y="23447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9"/>
          <p:cNvSpPr/>
          <p:nvPr/>
        </p:nvSpPr>
        <p:spPr>
          <a:xfrm>
            <a:off x="199214" y="2382724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0"/>
          <p:cNvSpPr/>
          <p:nvPr/>
        </p:nvSpPr>
        <p:spPr>
          <a:xfrm>
            <a:off x="1371554" y="2393900"/>
            <a:ext cx="47625" cy="82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1"/>
          <p:cNvSpPr/>
          <p:nvPr/>
        </p:nvSpPr>
        <p:spPr>
          <a:xfrm>
            <a:off x="1962775" y="2393900"/>
            <a:ext cx="47625" cy="82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2"/>
          <p:cNvSpPr/>
          <p:nvPr/>
        </p:nvSpPr>
        <p:spPr>
          <a:xfrm>
            <a:off x="4296106" y="2382724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3"/>
          <p:cNvSpPr/>
          <p:nvPr/>
        </p:nvSpPr>
        <p:spPr>
          <a:xfrm>
            <a:off x="199214" y="250299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41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4"/>
          <p:cNvSpPr/>
          <p:nvPr/>
        </p:nvSpPr>
        <p:spPr>
          <a:xfrm>
            <a:off x="4296106" y="250299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41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5"/>
          <p:cNvSpPr/>
          <p:nvPr/>
        </p:nvSpPr>
        <p:spPr>
          <a:xfrm>
            <a:off x="199214" y="262313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6"/>
          <p:cNvSpPr txBox="1"/>
          <p:nvPr/>
        </p:nvSpPr>
        <p:spPr>
          <a:xfrm>
            <a:off x="239726" y="2353006"/>
            <a:ext cx="1786889" cy="38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3765">
              <a:lnSpc>
                <a:spcPts val="955"/>
              </a:lnSpc>
              <a:spcBef>
                <a:spcPts val="95"/>
              </a:spcBef>
              <a:tabLst>
                <a:tab pos="1450975" algn="l"/>
              </a:tabLst>
            </a:pP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2.5	97.5</a:t>
            </a:r>
            <a:endParaRPr sz="800" dirty="0">
              <a:latin typeface="Courier New"/>
              <a:cs typeface="Courier New"/>
            </a:endParaRPr>
          </a:p>
          <a:p>
            <a:pPr>
              <a:lnSpc>
                <a:spcPts val="944"/>
              </a:lnSpc>
            </a:pP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(Intercept) -46.265631</a:t>
            </a:r>
            <a:r>
              <a:rPr sz="800" spc="-6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-13.536694</a:t>
            </a:r>
            <a:endParaRPr sz="800" dirty="0">
              <a:latin typeface="Courier New"/>
              <a:cs typeface="Courier New"/>
            </a:endParaRPr>
          </a:p>
          <a:p>
            <a:pPr>
              <a:lnSpc>
                <a:spcPts val="955"/>
              </a:lnSpc>
              <a:tabLst>
                <a:tab pos="751840" algn="l"/>
                <a:tab pos="1343025" algn="l"/>
              </a:tabLst>
            </a:pPr>
            <a:r>
              <a:rPr sz="800" b="1" spc="-60" dirty="0">
                <a:solidFill>
                  <a:srgbClr val="0070C0"/>
                </a:solidFill>
                <a:latin typeface="Courier New"/>
                <a:cs typeface="Courier New"/>
              </a:rPr>
              <a:t>perc_pov	1.740003	3.378776</a:t>
            </a:r>
            <a:endParaRPr sz="800" b="1" dirty="0">
              <a:solidFill>
                <a:srgbClr val="0070C0"/>
              </a:solidFill>
              <a:latin typeface="Courier New"/>
              <a:cs typeface="Courier New"/>
            </a:endParaRPr>
          </a:p>
        </p:txBody>
      </p:sp>
      <p:sp>
        <p:nvSpPr>
          <p:cNvPr id="37" name="object 27"/>
          <p:cNvSpPr/>
          <p:nvPr/>
        </p:nvSpPr>
        <p:spPr>
          <a:xfrm>
            <a:off x="4296106" y="262313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8"/>
          <p:cNvSpPr/>
          <p:nvPr/>
        </p:nvSpPr>
        <p:spPr>
          <a:xfrm>
            <a:off x="199214" y="274340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8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9"/>
          <p:cNvSpPr/>
          <p:nvPr/>
        </p:nvSpPr>
        <p:spPr>
          <a:xfrm>
            <a:off x="4296106" y="274340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8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0"/>
          <p:cNvSpPr/>
          <p:nvPr/>
        </p:nvSpPr>
        <p:spPr>
          <a:xfrm>
            <a:off x="196801" y="2783790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2761396" y="965252"/>
            <a:ext cx="18357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In general, use </a:t>
            </a:r>
            <a:r>
              <a:rPr lang="en-US" sz="1050" b="1" i="1" dirty="0" err="1" smtClean="0"/>
              <a:t>df</a:t>
            </a:r>
            <a:r>
              <a:rPr lang="en-US" sz="1050" b="1" i="1" dirty="0" smtClean="0"/>
              <a:t>= n – k – 1</a:t>
            </a:r>
            <a:r>
              <a:rPr lang="en-US" sz="1050" i="1" dirty="0" smtClean="0"/>
              <a:t>, where k = # of slopes/predictors you’re estimating in the regression equation.</a:t>
            </a:r>
            <a:endParaRPr lang="en-US" sz="1050" i="1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466850" y="1373710"/>
            <a:ext cx="1313816" cy="139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813376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6648" y="57416"/>
            <a:ext cx="28759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-distribution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855" y="927337"/>
            <a:ext cx="4188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200" dirty="0" smtClean="0">
                <a:solidFill>
                  <a:srgbClr val="0070C0"/>
                </a:solidFill>
                <a:latin typeface="DejaVu Serif"/>
                <a:cs typeface="DejaVu Serif"/>
              </a:rPr>
              <a:t>▶ </a:t>
            </a:r>
            <a:r>
              <a:rPr lang="en-US" sz="1400" b="1" spc="-25" dirty="0" smtClean="0">
                <a:solidFill>
                  <a:srgbClr val="0070C0"/>
                </a:solidFill>
              </a:rPr>
              <a:t>Confidence Interval </a:t>
            </a:r>
            <a:r>
              <a:rPr lang="en-US" sz="1400" b="1" spc="-20" dirty="0" smtClean="0">
                <a:solidFill>
                  <a:srgbClr val="0070C0"/>
                </a:solidFill>
              </a:rPr>
              <a:t>for </a:t>
            </a:r>
            <a:r>
              <a:rPr lang="en-US" sz="1400" b="1" spc="-50" dirty="0" smtClean="0">
                <a:solidFill>
                  <a:srgbClr val="0070C0"/>
                </a:solidFill>
              </a:rPr>
              <a:t>a </a:t>
            </a:r>
            <a:r>
              <a:rPr lang="en-US" sz="1400" b="1" spc="-20" dirty="0">
                <a:solidFill>
                  <a:srgbClr val="0070C0"/>
                </a:solidFill>
              </a:rPr>
              <a:t>S</a:t>
            </a:r>
            <a:r>
              <a:rPr lang="en-US" sz="1400" b="1" spc="-20" dirty="0" smtClean="0">
                <a:solidFill>
                  <a:srgbClr val="0070C0"/>
                </a:solidFill>
              </a:rPr>
              <a:t>lope</a:t>
            </a:r>
            <a:r>
              <a:rPr lang="en-US" sz="1400" spc="-20" dirty="0" smtClean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07" y="279234"/>
            <a:ext cx="36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Coefficient Confidence Intervals for </a:t>
            </a:r>
            <a:r>
              <a:rPr lang="en-US" b="1" u="sng" dirty="0" smtClean="0"/>
              <a:t>Simple Linear Regression</a:t>
            </a:r>
            <a:endParaRPr 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2579" y="1201060"/>
                <a:ext cx="1475276" cy="31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9" y="1201060"/>
                <a:ext cx="1475276" cy="311880"/>
              </a:xfrm>
              <a:prstGeom prst="rect">
                <a:avLst/>
              </a:prstGeom>
              <a:blipFill>
                <a:blip r:embed="rId2"/>
                <a:stretch>
                  <a:fillRect l="-165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bject 15"/>
          <p:cNvSpPr txBox="1"/>
          <p:nvPr/>
        </p:nvSpPr>
        <p:spPr>
          <a:xfrm>
            <a:off x="201881" y="1876940"/>
            <a:ext cx="4097020" cy="443711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0005">
              <a:spcBef>
                <a:spcPts val="180"/>
              </a:spcBef>
            </a:pP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 &lt;- read.csv("https://stat.duke.edu/~mc301/data/murder.csv") </a:t>
            </a:r>
            <a:endParaRPr lang="en-US" sz="800" spc="-60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marL="40005">
              <a:spcBef>
                <a:spcPts val="180"/>
              </a:spcBef>
            </a:pPr>
            <a:r>
              <a:rPr lang="en-US" sz="800" spc="-60" dirty="0" err="1" smtClean="0">
                <a:solidFill>
                  <a:srgbClr val="0000FF"/>
                </a:solidFill>
                <a:latin typeface="Courier New"/>
                <a:cs typeface="Courier New"/>
              </a:rPr>
              <a:t>m_mur_pov</a:t>
            </a:r>
            <a:r>
              <a:rPr lang="en-US"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&lt;- lm(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annual_murders_per_mil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 ~ 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perc_pov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, data =</a:t>
            </a:r>
            <a:r>
              <a:rPr lang="en-US" sz="800" spc="-3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murder)</a:t>
            </a:r>
            <a:endParaRPr lang="en-US" sz="800" dirty="0">
              <a:latin typeface="Courier New"/>
              <a:cs typeface="Courier New"/>
            </a:endParaRPr>
          </a:p>
          <a:p>
            <a:pPr marL="40005">
              <a:lnSpc>
                <a:spcPct val="100000"/>
              </a:lnSpc>
              <a:spcBef>
                <a:spcPts val="180"/>
              </a:spcBef>
            </a:pPr>
            <a:r>
              <a:rPr sz="800" b="1" spc="-60" dirty="0" err="1" smtClean="0">
                <a:solidFill>
                  <a:srgbClr val="0070C0"/>
                </a:solidFill>
                <a:latin typeface="Courier New"/>
                <a:cs typeface="Courier New"/>
              </a:rPr>
              <a:t>confint</a:t>
            </a:r>
            <a:r>
              <a:rPr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800" spc="-60" dirty="0" err="1" smtClean="0">
                <a:solidFill>
                  <a:srgbClr val="0000FF"/>
                </a:solidFill>
                <a:latin typeface="Courier New"/>
                <a:cs typeface="Courier New"/>
              </a:rPr>
              <a:t>m_mur_pov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r>
              <a:rPr sz="800" b="1" spc="-60" dirty="0">
                <a:solidFill>
                  <a:srgbClr val="0070C0"/>
                </a:solidFill>
                <a:latin typeface="Courier New"/>
                <a:cs typeface="Courier New"/>
              </a:rPr>
              <a:t>level =</a:t>
            </a:r>
            <a:r>
              <a:rPr sz="800" b="1" spc="-65" dirty="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sz="800" b="1" spc="-60" dirty="0">
                <a:solidFill>
                  <a:srgbClr val="0070C0"/>
                </a:solidFill>
                <a:latin typeface="Courier New"/>
                <a:cs typeface="Courier New"/>
              </a:rPr>
              <a:t>0.95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800" dirty="0">
              <a:latin typeface="Courier New"/>
              <a:cs typeface="Courier New"/>
            </a:endParaRPr>
          </a:p>
        </p:txBody>
      </p:sp>
      <p:sp>
        <p:nvSpPr>
          <p:cNvPr id="26" name="object 16"/>
          <p:cNvSpPr/>
          <p:nvPr/>
        </p:nvSpPr>
        <p:spPr>
          <a:xfrm>
            <a:off x="196801" y="2342211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7"/>
          <p:cNvSpPr/>
          <p:nvPr/>
        </p:nvSpPr>
        <p:spPr>
          <a:xfrm>
            <a:off x="199214" y="23447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8"/>
          <p:cNvSpPr/>
          <p:nvPr/>
        </p:nvSpPr>
        <p:spPr>
          <a:xfrm>
            <a:off x="4296106" y="23447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9"/>
          <p:cNvSpPr/>
          <p:nvPr/>
        </p:nvSpPr>
        <p:spPr>
          <a:xfrm>
            <a:off x="199214" y="2382724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0"/>
          <p:cNvSpPr/>
          <p:nvPr/>
        </p:nvSpPr>
        <p:spPr>
          <a:xfrm>
            <a:off x="1371554" y="2393900"/>
            <a:ext cx="47625" cy="82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1"/>
          <p:cNvSpPr/>
          <p:nvPr/>
        </p:nvSpPr>
        <p:spPr>
          <a:xfrm>
            <a:off x="1962775" y="2393900"/>
            <a:ext cx="47625" cy="82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2"/>
          <p:cNvSpPr/>
          <p:nvPr/>
        </p:nvSpPr>
        <p:spPr>
          <a:xfrm>
            <a:off x="4296106" y="2382724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3"/>
          <p:cNvSpPr/>
          <p:nvPr/>
        </p:nvSpPr>
        <p:spPr>
          <a:xfrm>
            <a:off x="199214" y="250299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41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4"/>
          <p:cNvSpPr/>
          <p:nvPr/>
        </p:nvSpPr>
        <p:spPr>
          <a:xfrm>
            <a:off x="4296106" y="250299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41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5"/>
          <p:cNvSpPr/>
          <p:nvPr/>
        </p:nvSpPr>
        <p:spPr>
          <a:xfrm>
            <a:off x="199214" y="262313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6"/>
          <p:cNvSpPr txBox="1"/>
          <p:nvPr/>
        </p:nvSpPr>
        <p:spPr>
          <a:xfrm>
            <a:off x="239726" y="2353006"/>
            <a:ext cx="1786889" cy="38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3765">
              <a:lnSpc>
                <a:spcPts val="955"/>
              </a:lnSpc>
              <a:spcBef>
                <a:spcPts val="95"/>
              </a:spcBef>
              <a:tabLst>
                <a:tab pos="1450975" algn="l"/>
              </a:tabLst>
            </a:pP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2.5	97.5</a:t>
            </a:r>
            <a:endParaRPr sz="800" dirty="0">
              <a:latin typeface="Courier New"/>
              <a:cs typeface="Courier New"/>
            </a:endParaRPr>
          </a:p>
          <a:p>
            <a:pPr>
              <a:lnSpc>
                <a:spcPts val="944"/>
              </a:lnSpc>
            </a:pP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(Intercept) -46.265631</a:t>
            </a:r>
            <a:r>
              <a:rPr sz="800" spc="-6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-13.536694</a:t>
            </a:r>
            <a:endParaRPr sz="800" dirty="0">
              <a:latin typeface="Courier New"/>
              <a:cs typeface="Courier New"/>
            </a:endParaRPr>
          </a:p>
          <a:p>
            <a:pPr>
              <a:lnSpc>
                <a:spcPts val="955"/>
              </a:lnSpc>
              <a:tabLst>
                <a:tab pos="751840" algn="l"/>
                <a:tab pos="1343025" algn="l"/>
              </a:tabLst>
            </a:pPr>
            <a:r>
              <a:rPr sz="800" b="1" spc="-60" dirty="0">
                <a:solidFill>
                  <a:srgbClr val="0070C0"/>
                </a:solidFill>
                <a:latin typeface="Courier New"/>
                <a:cs typeface="Courier New"/>
              </a:rPr>
              <a:t>perc_pov	1.740003	3.378776</a:t>
            </a:r>
            <a:endParaRPr sz="800" b="1" dirty="0">
              <a:solidFill>
                <a:srgbClr val="0070C0"/>
              </a:solidFill>
              <a:latin typeface="Courier New"/>
              <a:cs typeface="Courier New"/>
            </a:endParaRPr>
          </a:p>
        </p:txBody>
      </p:sp>
      <p:sp>
        <p:nvSpPr>
          <p:cNvPr id="37" name="object 27"/>
          <p:cNvSpPr/>
          <p:nvPr/>
        </p:nvSpPr>
        <p:spPr>
          <a:xfrm>
            <a:off x="4296106" y="262313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8"/>
          <p:cNvSpPr/>
          <p:nvPr/>
        </p:nvSpPr>
        <p:spPr>
          <a:xfrm>
            <a:off x="199214" y="274340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8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9"/>
          <p:cNvSpPr/>
          <p:nvPr/>
        </p:nvSpPr>
        <p:spPr>
          <a:xfrm>
            <a:off x="4296106" y="274340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8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0"/>
          <p:cNvSpPr/>
          <p:nvPr/>
        </p:nvSpPr>
        <p:spPr>
          <a:xfrm>
            <a:off x="196801" y="2783790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2761396" y="965252"/>
            <a:ext cx="18357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In general, use </a:t>
            </a:r>
            <a:r>
              <a:rPr lang="en-US" sz="1050" b="1" i="1" dirty="0" err="1" smtClean="0"/>
              <a:t>df</a:t>
            </a:r>
            <a:r>
              <a:rPr lang="en-US" sz="1050" b="1" i="1" dirty="0" smtClean="0"/>
              <a:t>= n – k – 1</a:t>
            </a:r>
            <a:r>
              <a:rPr lang="en-US" sz="1050" i="1" dirty="0" smtClean="0"/>
              <a:t>, where k = # of slopes/predictors you’re estimating in the regression equation.</a:t>
            </a:r>
            <a:endParaRPr lang="en-US" sz="1050" i="1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466850" y="1373710"/>
            <a:ext cx="1313816" cy="139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7393" y="2818706"/>
            <a:ext cx="4188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200" dirty="0" smtClean="0">
                <a:solidFill>
                  <a:srgbClr val="0070C0"/>
                </a:solidFill>
                <a:latin typeface="DejaVu Serif"/>
                <a:cs typeface="DejaVu Serif"/>
              </a:rPr>
              <a:t>▶ </a:t>
            </a:r>
            <a:r>
              <a:rPr lang="en-US" sz="1200" b="1" u="sng" dirty="0" smtClean="0">
                <a:solidFill>
                  <a:srgbClr val="0070C0"/>
                </a:solidFill>
                <a:latin typeface="DejaVu Serif"/>
                <a:cs typeface="DejaVu Serif"/>
              </a:rPr>
              <a:t>Interpreting</a:t>
            </a:r>
            <a:r>
              <a:rPr lang="en-US" sz="1200" dirty="0" smtClean="0">
                <a:solidFill>
                  <a:srgbClr val="0070C0"/>
                </a:solidFill>
                <a:latin typeface="DejaVu Serif"/>
                <a:cs typeface="DejaVu Serif"/>
              </a:rPr>
              <a:t> </a:t>
            </a:r>
            <a:r>
              <a:rPr lang="en-US" sz="1400" b="1" spc="-25" dirty="0" smtClean="0">
                <a:solidFill>
                  <a:srgbClr val="0070C0"/>
                </a:solidFill>
              </a:rPr>
              <a:t>Confidence </a:t>
            </a:r>
            <a:r>
              <a:rPr lang="en-US" sz="1400" b="1" spc="-25" dirty="0" smtClean="0">
                <a:solidFill>
                  <a:srgbClr val="0070C0"/>
                </a:solidFill>
              </a:rPr>
              <a:t>Interval </a:t>
            </a:r>
            <a:r>
              <a:rPr lang="en-US" sz="1400" b="1" spc="-20" dirty="0" smtClean="0">
                <a:solidFill>
                  <a:srgbClr val="0070C0"/>
                </a:solidFill>
              </a:rPr>
              <a:t>for </a:t>
            </a:r>
            <a:r>
              <a:rPr lang="en-US" sz="1400" b="1" spc="-50" dirty="0" smtClean="0">
                <a:solidFill>
                  <a:srgbClr val="0070C0"/>
                </a:solidFill>
              </a:rPr>
              <a:t>this </a:t>
            </a:r>
            <a:r>
              <a:rPr lang="en-US" sz="1400" b="1" spc="-20" dirty="0">
                <a:solidFill>
                  <a:srgbClr val="0070C0"/>
                </a:solidFill>
              </a:rPr>
              <a:t>S</a:t>
            </a:r>
            <a:r>
              <a:rPr lang="en-US" sz="1400" b="1" spc="-20" dirty="0" smtClean="0">
                <a:solidFill>
                  <a:srgbClr val="0070C0"/>
                </a:solidFill>
              </a:rPr>
              <a:t>lope</a:t>
            </a:r>
            <a:r>
              <a:rPr lang="en-US" sz="1400" spc="-20" dirty="0" smtClean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81" y="3041705"/>
            <a:ext cx="4704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“We are 95% confident that for each additional % increase in </a:t>
            </a:r>
            <a:r>
              <a:rPr lang="en-US" sz="1000" u="sng" dirty="0" smtClean="0"/>
              <a:t>poverty rate</a:t>
            </a:r>
            <a:r>
              <a:rPr lang="en-US" sz="1000" dirty="0" smtClean="0"/>
              <a:t>, we would expect the </a:t>
            </a:r>
            <a:r>
              <a:rPr lang="en-US" sz="1000" u="sng" dirty="0" smtClean="0"/>
              <a:t>annual murder per million </a:t>
            </a:r>
            <a:r>
              <a:rPr lang="en-US" sz="1000" dirty="0" smtClean="0"/>
              <a:t>to increase, on average, by </a:t>
            </a:r>
            <a:r>
              <a:rPr lang="en-US" sz="1000" dirty="0" smtClean="0">
                <a:solidFill>
                  <a:srgbClr val="0070C0"/>
                </a:solidFill>
              </a:rPr>
              <a:t>1.74</a:t>
            </a:r>
            <a:r>
              <a:rPr lang="en-US" sz="1000" dirty="0" smtClean="0"/>
              <a:t> to </a:t>
            </a:r>
            <a:r>
              <a:rPr lang="en-US" sz="1000" dirty="0" smtClean="0">
                <a:solidFill>
                  <a:srgbClr val="0070C0"/>
                </a:solidFill>
              </a:rPr>
              <a:t>3.38</a:t>
            </a:r>
            <a:r>
              <a:rPr lang="en-US" sz="1000" dirty="0" smtClean="0"/>
              <a:t>.”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68596437"/>
      </p:ext>
    </p:extLst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6648" y="57416"/>
            <a:ext cx="28759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-distribution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855" y="927337"/>
            <a:ext cx="4188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200" dirty="0" smtClean="0">
                <a:solidFill>
                  <a:srgbClr val="0070C0"/>
                </a:solidFill>
                <a:latin typeface="DejaVu Serif"/>
                <a:cs typeface="DejaVu Serif"/>
              </a:rPr>
              <a:t>▶ </a:t>
            </a:r>
            <a:r>
              <a:rPr lang="en-US" sz="1400" b="1" spc="-25" dirty="0" smtClean="0">
                <a:solidFill>
                  <a:srgbClr val="0070C0"/>
                </a:solidFill>
              </a:rPr>
              <a:t>Confidence Interval </a:t>
            </a:r>
            <a:r>
              <a:rPr lang="en-US" sz="1400" b="1" spc="-20" dirty="0" smtClean="0">
                <a:solidFill>
                  <a:srgbClr val="0070C0"/>
                </a:solidFill>
              </a:rPr>
              <a:t>for </a:t>
            </a:r>
            <a:r>
              <a:rPr lang="en-US" sz="1400" b="1" spc="-50" dirty="0" smtClean="0">
                <a:solidFill>
                  <a:srgbClr val="0070C0"/>
                </a:solidFill>
              </a:rPr>
              <a:t>a </a:t>
            </a:r>
            <a:r>
              <a:rPr lang="en-US" sz="1400" b="1" spc="-20" dirty="0">
                <a:solidFill>
                  <a:srgbClr val="0070C0"/>
                </a:solidFill>
              </a:rPr>
              <a:t>S</a:t>
            </a:r>
            <a:r>
              <a:rPr lang="en-US" sz="1400" b="1" spc="-20" dirty="0" smtClean="0">
                <a:solidFill>
                  <a:srgbClr val="0070C0"/>
                </a:solidFill>
              </a:rPr>
              <a:t>lope</a:t>
            </a:r>
            <a:r>
              <a:rPr lang="en-US" sz="1400" spc="-20" dirty="0" smtClean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07" y="279234"/>
            <a:ext cx="36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Coefficient Confidence Intervals for </a:t>
            </a:r>
            <a:r>
              <a:rPr lang="en-US" b="1" u="sng" dirty="0" smtClean="0"/>
              <a:t>Simple Linear Regression</a:t>
            </a:r>
            <a:endParaRPr 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2579" y="1201060"/>
                <a:ext cx="1475276" cy="31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9" y="1201060"/>
                <a:ext cx="1475276" cy="311880"/>
              </a:xfrm>
              <a:prstGeom prst="rect">
                <a:avLst/>
              </a:prstGeom>
              <a:blipFill>
                <a:blip r:embed="rId2"/>
                <a:stretch>
                  <a:fillRect l="-165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bject 15"/>
          <p:cNvSpPr txBox="1"/>
          <p:nvPr/>
        </p:nvSpPr>
        <p:spPr>
          <a:xfrm>
            <a:off x="201881" y="1876940"/>
            <a:ext cx="4097020" cy="443711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0005">
              <a:spcBef>
                <a:spcPts val="180"/>
              </a:spcBef>
            </a:pP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 &lt;- read.csv("https://stat.duke.edu/~mc301/data/murder.csv") </a:t>
            </a:r>
            <a:endParaRPr lang="en-US" sz="800" spc="-60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marL="40005">
              <a:spcBef>
                <a:spcPts val="180"/>
              </a:spcBef>
            </a:pPr>
            <a:r>
              <a:rPr lang="en-US" sz="800" spc="-60" dirty="0" err="1" smtClean="0">
                <a:solidFill>
                  <a:srgbClr val="0000FF"/>
                </a:solidFill>
                <a:latin typeface="Courier New"/>
                <a:cs typeface="Courier New"/>
              </a:rPr>
              <a:t>m_mur_pov</a:t>
            </a:r>
            <a:r>
              <a:rPr lang="en-US"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&lt;- lm(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annual_murders_per_mil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 ~ </a:t>
            </a:r>
            <a:r>
              <a:rPr lang="en-US" sz="800" spc="-60" dirty="0" err="1">
                <a:solidFill>
                  <a:srgbClr val="0000FF"/>
                </a:solidFill>
                <a:latin typeface="Courier New"/>
                <a:cs typeface="Courier New"/>
              </a:rPr>
              <a:t>perc_pov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, data =</a:t>
            </a:r>
            <a:r>
              <a:rPr lang="en-US" sz="800" spc="-3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murder)</a:t>
            </a:r>
            <a:endParaRPr lang="en-US" sz="800" dirty="0">
              <a:latin typeface="Courier New"/>
              <a:cs typeface="Courier New"/>
            </a:endParaRPr>
          </a:p>
          <a:p>
            <a:pPr marL="40005">
              <a:lnSpc>
                <a:spcPct val="100000"/>
              </a:lnSpc>
              <a:spcBef>
                <a:spcPts val="180"/>
              </a:spcBef>
            </a:pPr>
            <a:r>
              <a:rPr sz="800" b="1" spc="-60" dirty="0" err="1" smtClean="0">
                <a:solidFill>
                  <a:srgbClr val="0070C0"/>
                </a:solidFill>
                <a:latin typeface="Courier New"/>
                <a:cs typeface="Courier New"/>
              </a:rPr>
              <a:t>confint</a:t>
            </a:r>
            <a:r>
              <a:rPr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800" spc="-60" dirty="0" err="1" smtClean="0">
                <a:solidFill>
                  <a:srgbClr val="0000FF"/>
                </a:solidFill>
                <a:latin typeface="Courier New"/>
                <a:cs typeface="Courier New"/>
              </a:rPr>
              <a:t>m_mur_pov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r>
              <a:rPr sz="800" b="1" spc="-60" dirty="0">
                <a:solidFill>
                  <a:srgbClr val="0070C0"/>
                </a:solidFill>
                <a:latin typeface="Courier New"/>
                <a:cs typeface="Courier New"/>
              </a:rPr>
              <a:t>level =</a:t>
            </a:r>
            <a:r>
              <a:rPr sz="800" b="1" spc="-65" dirty="0">
                <a:solidFill>
                  <a:srgbClr val="0070C0"/>
                </a:solidFill>
                <a:latin typeface="Courier New"/>
                <a:cs typeface="Courier New"/>
              </a:rPr>
              <a:t> </a:t>
            </a:r>
            <a:r>
              <a:rPr sz="800" b="1" spc="-60" dirty="0">
                <a:solidFill>
                  <a:srgbClr val="0070C0"/>
                </a:solidFill>
                <a:latin typeface="Courier New"/>
                <a:cs typeface="Courier New"/>
              </a:rPr>
              <a:t>0.95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endParaRPr sz="800" dirty="0">
              <a:latin typeface="Courier New"/>
              <a:cs typeface="Courier New"/>
            </a:endParaRPr>
          </a:p>
        </p:txBody>
      </p:sp>
      <p:sp>
        <p:nvSpPr>
          <p:cNvPr id="26" name="object 16"/>
          <p:cNvSpPr/>
          <p:nvPr/>
        </p:nvSpPr>
        <p:spPr>
          <a:xfrm>
            <a:off x="196801" y="2342211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7"/>
          <p:cNvSpPr/>
          <p:nvPr/>
        </p:nvSpPr>
        <p:spPr>
          <a:xfrm>
            <a:off x="199214" y="23447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8"/>
          <p:cNvSpPr/>
          <p:nvPr/>
        </p:nvSpPr>
        <p:spPr>
          <a:xfrm>
            <a:off x="4296106" y="23447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9"/>
          <p:cNvSpPr/>
          <p:nvPr/>
        </p:nvSpPr>
        <p:spPr>
          <a:xfrm>
            <a:off x="199214" y="2382724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0"/>
          <p:cNvSpPr/>
          <p:nvPr/>
        </p:nvSpPr>
        <p:spPr>
          <a:xfrm>
            <a:off x="1371554" y="2393900"/>
            <a:ext cx="47625" cy="82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1"/>
          <p:cNvSpPr/>
          <p:nvPr/>
        </p:nvSpPr>
        <p:spPr>
          <a:xfrm>
            <a:off x="1962775" y="2393900"/>
            <a:ext cx="47625" cy="82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2"/>
          <p:cNvSpPr/>
          <p:nvPr/>
        </p:nvSpPr>
        <p:spPr>
          <a:xfrm>
            <a:off x="4296106" y="2382724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3"/>
          <p:cNvSpPr/>
          <p:nvPr/>
        </p:nvSpPr>
        <p:spPr>
          <a:xfrm>
            <a:off x="199214" y="250299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41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4"/>
          <p:cNvSpPr/>
          <p:nvPr/>
        </p:nvSpPr>
        <p:spPr>
          <a:xfrm>
            <a:off x="4296106" y="250299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41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5"/>
          <p:cNvSpPr/>
          <p:nvPr/>
        </p:nvSpPr>
        <p:spPr>
          <a:xfrm>
            <a:off x="199214" y="262313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6"/>
          <p:cNvSpPr txBox="1"/>
          <p:nvPr/>
        </p:nvSpPr>
        <p:spPr>
          <a:xfrm>
            <a:off x="239726" y="2353006"/>
            <a:ext cx="1786889" cy="38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3765">
              <a:lnSpc>
                <a:spcPts val="955"/>
              </a:lnSpc>
              <a:spcBef>
                <a:spcPts val="95"/>
              </a:spcBef>
              <a:tabLst>
                <a:tab pos="1450975" algn="l"/>
              </a:tabLst>
            </a:pP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2.5	97.5</a:t>
            </a:r>
            <a:endParaRPr sz="800" dirty="0">
              <a:latin typeface="Courier New"/>
              <a:cs typeface="Courier New"/>
            </a:endParaRPr>
          </a:p>
          <a:p>
            <a:pPr>
              <a:lnSpc>
                <a:spcPts val="944"/>
              </a:lnSpc>
            </a:pP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(Intercept) -46.265631</a:t>
            </a:r>
            <a:r>
              <a:rPr sz="800" spc="-6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-13.536694</a:t>
            </a:r>
            <a:endParaRPr sz="800" dirty="0">
              <a:latin typeface="Courier New"/>
              <a:cs typeface="Courier New"/>
            </a:endParaRPr>
          </a:p>
          <a:p>
            <a:pPr>
              <a:lnSpc>
                <a:spcPts val="955"/>
              </a:lnSpc>
              <a:tabLst>
                <a:tab pos="751840" algn="l"/>
                <a:tab pos="1343025" algn="l"/>
              </a:tabLst>
            </a:pPr>
            <a:r>
              <a:rPr sz="800" b="1" spc="-60" dirty="0">
                <a:solidFill>
                  <a:srgbClr val="0070C0"/>
                </a:solidFill>
                <a:latin typeface="Courier New"/>
                <a:cs typeface="Courier New"/>
              </a:rPr>
              <a:t>perc_pov	1.740003	3.378776</a:t>
            </a:r>
            <a:endParaRPr sz="800" b="1" dirty="0">
              <a:solidFill>
                <a:srgbClr val="0070C0"/>
              </a:solidFill>
              <a:latin typeface="Courier New"/>
              <a:cs typeface="Courier New"/>
            </a:endParaRPr>
          </a:p>
        </p:txBody>
      </p:sp>
      <p:sp>
        <p:nvSpPr>
          <p:cNvPr id="37" name="object 27"/>
          <p:cNvSpPr/>
          <p:nvPr/>
        </p:nvSpPr>
        <p:spPr>
          <a:xfrm>
            <a:off x="4296106" y="262313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8"/>
          <p:cNvSpPr/>
          <p:nvPr/>
        </p:nvSpPr>
        <p:spPr>
          <a:xfrm>
            <a:off x="199214" y="274340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8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9"/>
          <p:cNvSpPr/>
          <p:nvPr/>
        </p:nvSpPr>
        <p:spPr>
          <a:xfrm>
            <a:off x="4296106" y="274340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8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0"/>
          <p:cNvSpPr/>
          <p:nvPr/>
        </p:nvSpPr>
        <p:spPr>
          <a:xfrm>
            <a:off x="196801" y="2783790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2761396" y="965252"/>
            <a:ext cx="18357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In general, use </a:t>
            </a:r>
            <a:r>
              <a:rPr lang="en-US" sz="1050" b="1" i="1" dirty="0" err="1" smtClean="0"/>
              <a:t>df</a:t>
            </a:r>
            <a:r>
              <a:rPr lang="en-US" sz="1050" b="1" i="1" dirty="0" smtClean="0"/>
              <a:t>= n – k – 1</a:t>
            </a:r>
            <a:r>
              <a:rPr lang="en-US" sz="1050" i="1" dirty="0" smtClean="0"/>
              <a:t>, where k = # of slopes/predictors you’re estimating in the regression equation.</a:t>
            </a:r>
            <a:endParaRPr lang="en-US" sz="1050" i="1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466850" y="1373710"/>
            <a:ext cx="1313816" cy="139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7393" y="2818706"/>
            <a:ext cx="4188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200" dirty="0" smtClean="0">
                <a:solidFill>
                  <a:srgbClr val="0070C0"/>
                </a:solidFill>
                <a:latin typeface="DejaVu Serif"/>
                <a:cs typeface="DejaVu Serif"/>
              </a:rPr>
              <a:t>▶ </a:t>
            </a:r>
            <a:r>
              <a:rPr lang="en-US" sz="1200" b="1" u="sng" dirty="0" smtClean="0">
                <a:solidFill>
                  <a:srgbClr val="0070C0"/>
                </a:solidFill>
                <a:latin typeface="DejaVu Serif"/>
                <a:cs typeface="DejaVu Serif"/>
              </a:rPr>
              <a:t>Interpreting</a:t>
            </a:r>
            <a:r>
              <a:rPr lang="en-US" sz="1200" dirty="0" smtClean="0">
                <a:solidFill>
                  <a:srgbClr val="0070C0"/>
                </a:solidFill>
                <a:latin typeface="DejaVu Serif"/>
                <a:cs typeface="DejaVu Serif"/>
              </a:rPr>
              <a:t> </a:t>
            </a:r>
            <a:r>
              <a:rPr lang="en-US" sz="1400" b="1" spc="-25" dirty="0" smtClean="0">
                <a:solidFill>
                  <a:srgbClr val="0070C0"/>
                </a:solidFill>
              </a:rPr>
              <a:t>Confidence </a:t>
            </a:r>
            <a:r>
              <a:rPr lang="en-US" sz="1400" b="1" spc="-25" dirty="0" smtClean="0">
                <a:solidFill>
                  <a:srgbClr val="0070C0"/>
                </a:solidFill>
              </a:rPr>
              <a:t>Interval </a:t>
            </a:r>
            <a:r>
              <a:rPr lang="en-US" sz="1400" b="1" spc="-20" dirty="0" smtClean="0">
                <a:solidFill>
                  <a:srgbClr val="0070C0"/>
                </a:solidFill>
              </a:rPr>
              <a:t>for </a:t>
            </a:r>
            <a:r>
              <a:rPr lang="en-US" sz="1400" b="1" spc="-50" dirty="0" smtClean="0">
                <a:solidFill>
                  <a:srgbClr val="0070C0"/>
                </a:solidFill>
              </a:rPr>
              <a:t>this </a:t>
            </a:r>
            <a:r>
              <a:rPr lang="en-US" sz="1400" b="1" spc="-20" dirty="0">
                <a:solidFill>
                  <a:srgbClr val="0070C0"/>
                </a:solidFill>
              </a:rPr>
              <a:t>S</a:t>
            </a:r>
            <a:r>
              <a:rPr lang="en-US" sz="1400" b="1" spc="-20" dirty="0" smtClean="0">
                <a:solidFill>
                  <a:srgbClr val="0070C0"/>
                </a:solidFill>
              </a:rPr>
              <a:t>lope</a:t>
            </a:r>
            <a:r>
              <a:rPr lang="en-US" sz="1400" spc="-20" dirty="0" smtClean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81" y="3041705"/>
            <a:ext cx="4704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“We are 95% confident that for each additional % increase in </a:t>
            </a:r>
            <a:r>
              <a:rPr lang="en-US" sz="1000" u="sng" dirty="0" smtClean="0"/>
              <a:t>poverty rate</a:t>
            </a:r>
            <a:r>
              <a:rPr lang="en-US" sz="1000" dirty="0" smtClean="0"/>
              <a:t>, </a:t>
            </a:r>
            <a:r>
              <a:rPr lang="en-US" sz="1000" dirty="0" smtClean="0">
                <a:solidFill>
                  <a:srgbClr val="C00000"/>
                </a:solidFill>
              </a:rPr>
              <a:t>we would expect</a:t>
            </a:r>
            <a:r>
              <a:rPr lang="en-US" sz="1000" dirty="0" smtClean="0"/>
              <a:t> the </a:t>
            </a:r>
            <a:r>
              <a:rPr lang="en-US" sz="1000" u="sng" dirty="0" smtClean="0"/>
              <a:t>annual murder per million </a:t>
            </a:r>
            <a:r>
              <a:rPr lang="en-US" sz="1000" dirty="0" smtClean="0"/>
              <a:t>to increase, </a:t>
            </a:r>
            <a:r>
              <a:rPr lang="en-US" sz="1000" dirty="0" smtClean="0">
                <a:solidFill>
                  <a:srgbClr val="C00000"/>
                </a:solidFill>
              </a:rPr>
              <a:t>on average</a:t>
            </a:r>
            <a:r>
              <a:rPr lang="en-US" sz="1000" dirty="0" smtClean="0"/>
              <a:t>, by </a:t>
            </a:r>
            <a:r>
              <a:rPr lang="en-US" sz="1000" dirty="0" smtClean="0">
                <a:solidFill>
                  <a:srgbClr val="0070C0"/>
                </a:solidFill>
              </a:rPr>
              <a:t>1.74</a:t>
            </a:r>
            <a:r>
              <a:rPr lang="en-US" sz="1000" dirty="0" smtClean="0"/>
              <a:t> to </a:t>
            </a:r>
            <a:r>
              <a:rPr lang="en-US" sz="1000" dirty="0" smtClean="0">
                <a:solidFill>
                  <a:srgbClr val="0070C0"/>
                </a:solidFill>
              </a:rPr>
              <a:t>3.38</a:t>
            </a:r>
            <a:r>
              <a:rPr lang="en-US" sz="1000" dirty="0" smtClean="0"/>
              <a:t>.”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750820" y="2425723"/>
            <a:ext cx="9569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Use non-causal language!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43216"/>
      </p:ext>
    </p:extLst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5" y="57416"/>
            <a:ext cx="4415028" cy="161583"/>
          </a:xfrm>
        </p:spPr>
        <p:txBody>
          <a:bodyPr/>
          <a:lstStyle/>
          <a:p>
            <a:r>
              <a:rPr lang="en-US" u="sng" dirty="0" smtClean="0"/>
              <a:t>Important Tables Recap </a:t>
            </a:r>
            <a:r>
              <a:rPr lang="en-US" dirty="0" smtClean="0"/>
              <a:t>for Linear Regression (with one predictor)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36" y="838946"/>
            <a:ext cx="3705225" cy="628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object 5"/>
          <p:cNvSpPr txBox="1"/>
          <p:nvPr/>
        </p:nvSpPr>
        <p:spPr>
          <a:xfrm>
            <a:off x="175036" y="401837"/>
            <a:ext cx="4097020" cy="396904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0005" marR="501015">
              <a:lnSpc>
                <a:spcPts val="950"/>
              </a:lnSpc>
              <a:spcBef>
                <a:spcPts val="35"/>
              </a:spcBef>
            </a:pPr>
            <a:r>
              <a:rPr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murder &lt;- read.csv("https://stat.duke.edu/~mc301/data/murder.csv") </a:t>
            </a:r>
            <a:r>
              <a:rPr sz="800" spc="-60" dirty="0" err="1" smtClean="0">
                <a:solidFill>
                  <a:srgbClr val="0000FF"/>
                </a:solidFill>
                <a:latin typeface="Courier New"/>
                <a:cs typeface="Courier New"/>
              </a:rPr>
              <a:t>m_mur_pov</a:t>
            </a:r>
            <a:r>
              <a:rPr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&lt;- lm(annual_murders_per_mil ~ perc_pov, data =</a:t>
            </a:r>
            <a:r>
              <a:rPr sz="800" spc="-3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murder)</a:t>
            </a:r>
            <a:endParaRPr sz="800" dirty="0">
              <a:latin typeface="Courier New"/>
              <a:cs typeface="Courier New"/>
            </a:endParaRPr>
          </a:p>
          <a:p>
            <a:pPr marL="40005">
              <a:lnSpc>
                <a:spcPts val="915"/>
              </a:lnSpc>
            </a:pPr>
            <a:r>
              <a:rPr lang="en-US"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summary</a:t>
            </a:r>
            <a:r>
              <a:rPr sz="800" spc="-60" dirty="0" smtClean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sz="800" spc="-60" dirty="0" err="1" smtClean="0">
                <a:solidFill>
                  <a:srgbClr val="0000FF"/>
                </a:solidFill>
                <a:latin typeface="Courier New"/>
                <a:cs typeface="Courier New"/>
              </a:rPr>
              <a:t>m_mur_pov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newdata)</a:t>
            </a:r>
            <a:endParaRPr sz="800" dirty="0">
              <a:latin typeface="Courier New"/>
              <a:cs typeface="Courier New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19223"/>
          <a:stretch/>
        </p:blipFill>
        <p:spPr>
          <a:xfrm>
            <a:off x="118900" y="2522575"/>
            <a:ext cx="4026071" cy="89952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103534" y="349027"/>
            <a:ext cx="4264915" cy="11514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152594" y="2427998"/>
                <a:ext cx="1416812" cy="6001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ANOVA Table for a Regression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 smtClean="0">
                    <a:solidFill>
                      <a:srgbClr val="C00000"/>
                    </a:solidFill>
                  </a:rPr>
                  <a:t>Use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594" y="2427998"/>
                <a:ext cx="1416812" cy="600164"/>
              </a:xfrm>
              <a:prstGeom prst="rect">
                <a:avLst/>
              </a:prstGeom>
              <a:blipFill>
                <a:blip r:embed="rId4"/>
                <a:stretch>
                  <a:fillRect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05323" y="1540658"/>
            <a:ext cx="2053326" cy="90024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C000"/>
                </a:solidFill>
              </a:rPr>
              <a:t>Table with Coefficient Test Statistics and p-values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FFC000"/>
                </a:solidFill>
              </a:rPr>
              <a:t>Use to test: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FFC000"/>
                </a:solidFill>
              </a:rPr>
              <a:t>Ho: </a:t>
            </a:r>
            <a:r>
              <a:rPr lang="el-GR" sz="1050" dirty="0" smtClean="0">
                <a:solidFill>
                  <a:srgbClr val="FFC000"/>
                </a:solidFill>
              </a:rPr>
              <a:t>β</a:t>
            </a:r>
            <a:r>
              <a:rPr lang="en-US" sz="600" dirty="0" smtClean="0">
                <a:solidFill>
                  <a:srgbClr val="FFC000"/>
                </a:solidFill>
              </a:rPr>
              <a:t>0</a:t>
            </a:r>
            <a:r>
              <a:rPr lang="en-US" sz="1050" dirty="0" smtClean="0">
                <a:solidFill>
                  <a:srgbClr val="FFC000"/>
                </a:solidFill>
              </a:rPr>
              <a:t>=0; Ho: </a:t>
            </a:r>
            <a:r>
              <a:rPr lang="el-GR" sz="1050" dirty="0" smtClean="0">
                <a:solidFill>
                  <a:srgbClr val="FFC000"/>
                </a:solidFill>
              </a:rPr>
              <a:t>β</a:t>
            </a:r>
            <a:r>
              <a:rPr lang="en-US" sz="600" dirty="0" smtClean="0">
                <a:solidFill>
                  <a:srgbClr val="FFC000"/>
                </a:solidFill>
              </a:rPr>
              <a:t>0</a:t>
            </a:r>
            <a:r>
              <a:rPr lang="en-US" sz="1050" dirty="0" smtClean="0">
                <a:solidFill>
                  <a:srgbClr val="FFC000"/>
                </a:solidFill>
              </a:rPr>
              <a:t>≠0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FFC000"/>
                </a:solidFill>
              </a:rPr>
              <a:t>Ho: </a:t>
            </a:r>
            <a:r>
              <a:rPr lang="el-GR" sz="1050" dirty="0" smtClean="0">
                <a:solidFill>
                  <a:srgbClr val="FFC000"/>
                </a:solidFill>
              </a:rPr>
              <a:t>β</a:t>
            </a:r>
            <a:r>
              <a:rPr lang="en-US" sz="600" dirty="0" smtClean="0">
                <a:solidFill>
                  <a:srgbClr val="FFC000"/>
                </a:solidFill>
              </a:rPr>
              <a:t>1</a:t>
            </a:r>
            <a:r>
              <a:rPr lang="en-US" sz="1050" dirty="0" smtClean="0">
                <a:solidFill>
                  <a:srgbClr val="FFC000"/>
                </a:solidFill>
              </a:rPr>
              <a:t>=0; Ho: </a:t>
            </a:r>
            <a:r>
              <a:rPr lang="el-GR" sz="1050" dirty="0" smtClean="0">
                <a:solidFill>
                  <a:srgbClr val="FFC000"/>
                </a:solidFill>
              </a:rPr>
              <a:t>β</a:t>
            </a:r>
            <a:r>
              <a:rPr lang="en-US" sz="600" dirty="0" smtClean="0">
                <a:solidFill>
                  <a:srgbClr val="FFC000"/>
                </a:solidFill>
              </a:rPr>
              <a:t>1</a:t>
            </a:r>
            <a:r>
              <a:rPr lang="en-US" sz="1050" dirty="0" smtClean="0">
                <a:solidFill>
                  <a:srgbClr val="FFC000"/>
                </a:solidFill>
              </a:rPr>
              <a:t>≠0</a:t>
            </a:r>
          </a:p>
        </p:txBody>
      </p:sp>
      <p:cxnSp>
        <p:nvCxnSpPr>
          <p:cNvPr id="21" name="Elbow Connector 20"/>
          <p:cNvCxnSpPr/>
          <p:nvPr/>
        </p:nvCxnSpPr>
        <p:spPr>
          <a:xfrm flipV="1">
            <a:off x="1930049" y="1243079"/>
            <a:ext cx="1181100" cy="914400"/>
          </a:xfrm>
          <a:prstGeom prst="bent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1930049" y="1425627"/>
            <a:ext cx="1143000" cy="914400"/>
          </a:xfrm>
          <a:prstGeom prst="bentConnector3">
            <a:avLst>
              <a:gd name="adj1" fmla="val 75636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5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450" y="335848"/>
            <a:ext cx="3621109" cy="141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Regression Models:</a:t>
            </a:r>
          </a:p>
          <a:p>
            <a:endParaRPr lang="en-US" sz="2697" b="1" dirty="0"/>
          </a:p>
          <a:p>
            <a:r>
              <a:rPr lang="en-US" sz="2697" b="1" u="sng" dirty="0" smtClean="0"/>
              <a:t>Using</a:t>
            </a:r>
            <a:r>
              <a:rPr lang="en-US" sz="2697" b="1" dirty="0" smtClean="0"/>
              <a:t>: Make Predictions</a:t>
            </a:r>
            <a:endParaRPr lang="en-US" sz="2697" b="1" dirty="0"/>
          </a:p>
        </p:txBody>
      </p:sp>
      <p:pic>
        <p:nvPicPr>
          <p:cNvPr id="2052" name="Picture 4" descr="Blue and Yellow Graph on Stock Market Moni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58975"/>
            <a:ext cx="1486519" cy="11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88131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5" y="57416"/>
            <a:ext cx="4415028" cy="161583"/>
          </a:xfrm>
        </p:spPr>
        <p:txBody>
          <a:bodyPr/>
          <a:lstStyle/>
          <a:p>
            <a:r>
              <a:rPr lang="en-US" dirty="0"/>
              <a:t>Important Tables Recap for Linear Regression (with one </a:t>
            </a:r>
            <a:r>
              <a:rPr lang="en-US" dirty="0" smtClean="0"/>
              <a:t>predictor)</a:t>
            </a:r>
            <a:endParaRPr lang="en-US" dirty="0"/>
          </a:p>
        </p:txBody>
      </p:sp>
      <p:sp>
        <p:nvSpPr>
          <p:cNvPr id="4" name="object 15"/>
          <p:cNvSpPr txBox="1"/>
          <p:nvPr/>
        </p:nvSpPr>
        <p:spPr>
          <a:xfrm>
            <a:off x="201866" y="743767"/>
            <a:ext cx="4097020" cy="201295"/>
          </a:xfrm>
          <a:prstGeom prst="rect">
            <a:avLst/>
          </a:prstGeom>
          <a:ln w="5054">
            <a:solidFill>
              <a:srgbClr val="0000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80"/>
              </a:spcBef>
            </a:pP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confint(m_mur_pov, level =</a:t>
            </a:r>
            <a:r>
              <a:rPr sz="800" spc="-6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0000FF"/>
                </a:solidFill>
                <a:latin typeface="Courier New"/>
                <a:cs typeface="Courier New"/>
              </a:rPr>
              <a:t>0.95)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5" name="object 16"/>
          <p:cNvSpPr/>
          <p:nvPr/>
        </p:nvSpPr>
        <p:spPr>
          <a:xfrm>
            <a:off x="199453" y="1050472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7"/>
          <p:cNvSpPr/>
          <p:nvPr/>
        </p:nvSpPr>
        <p:spPr>
          <a:xfrm>
            <a:off x="201866" y="105301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8"/>
          <p:cNvSpPr/>
          <p:nvPr/>
        </p:nvSpPr>
        <p:spPr>
          <a:xfrm>
            <a:off x="4298758" y="105301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3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9"/>
          <p:cNvSpPr/>
          <p:nvPr/>
        </p:nvSpPr>
        <p:spPr>
          <a:xfrm>
            <a:off x="201866" y="109098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0"/>
          <p:cNvSpPr/>
          <p:nvPr/>
        </p:nvSpPr>
        <p:spPr>
          <a:xfrm>
            <a:off x="1374206" y="1102161"/>
            <a:ext cx="47625" cy="82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1"/>
          <p:cNvSpPr/>
          <p:nvPr/>
        </p:nvSpPr>
        <p:spPr>
          <a:xfrm>
            <a:off x="1965427" y="1102161"/>
            <a:ext cx="47625" cy="82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2"/>
          <p:cNvSpPr/>
          <p:nvPr/>
        </p:nvSpPr>
        <p:spPr>
          <a:xfrm>
            <a:off x="4298758" y="109098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3"/>
          <p:cNvSpPr/>
          <p:nvPr/>
        </p:nvSpPr>
        <p:spPr>
          <a:xfrm>
            <a:off x="201866" y="1211254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41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4"/>
          <p:cNvSpPr/>
          <p:nvPr/>
        </p:nvSpPr>
        <p:spPr>
          <a:xfrm>
            <a:off x="4298758" y="1211254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141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/>
          <p:cNvSpPr/>
          <p:nvPr/>
        </p:nvSpPr>
        <p:spPr>
          <a:xfrm>
            <a:off x="201866" y="1331396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6"/>
          <p:cNvSpPr txBox="1"/>
          <p:nvPr/>
        </p:nvSpPr>
        <p:spPr>
          <a:xfrm>
            <a:off x="242378" y="1061267"/>
            <a:ext cx="1786889" cy="38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3765">
              <a:lnSpc>
                <a:spcPts val="955"/>
              </a:lnSpc>
              <a:spcBef>
                <a:spcPts val="95"/>
              </a:spcBef>
              <a:tabLst>
                <a:tab pos="1450975" algn="l"/>
              </a:tabLst>
            </a:pP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2.5	97.5</a:t>
            </a:r>
            <a:endParaRPr sz="800" dirty="0">
              <a:latin typeface="Courier New"/>
              <a:cs typeface="Courier New"/>
            </a:endParaRPr>
          </a:p>
          <a:p>
            <a:pPr>
              <a:lnSpc>
                <a:spcPts val="944"/>
              </a:lnSpc>
            </a:pP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(Intercept) -46.265631</a:t>
            </a:r>
            <a:r>
              <a:rPr sz="800" spc="-6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-13.536694</a:t>
            </a:r>
            <a:endParaRPr sz="800" dirty="0">
              <a:latin typeface="Courier New"/>
              <a:cs typeface="Courier New"/>
            </a:endParaRPr>
          </a:p>
          <a:p>
            <a:pPr>
              <a:lnSpc>
                <a:spcPts val="955"/>
              </a:lnSpc>
              <a:tabLst>
                <a:tab pos="751840" algn="l"/>
                <a:tab pos="1343025" algn="l"/>
              </a:tabLst>
            </a:pPr>
            <a:r>
              <a:rPr sz="800" spc="-60" dirty="0">
                <a:solidFill>
                  <a:srgbClr val="7F7F7F"/>
                </a:solidFill>
                <a:latin typeface="Courier New"/>
                <a:cs typeface="Courier New"/>
              </a:rPr>
              <a:t>perc_pov	1.740003	3.378776</a:t>
            </a:r>
            <a:endParaRPr sz="800" dirty="0">
              <a:latin typeface="Courier New"/>
              <a:cs typeface="Courier New"/>
            </a:endParaRPr>
          </a:p>
        </p:txBody>
      </p:sp>
      <p:sp>
        <p:nvSpPr>
          <p:cNvPr id="16" name="object 27"/>
          <p:cNvSpPr/>
          <p:nvPr/>
        </p:nvSpPr>
        <p:spPr>
          <a:xfrm>
            <a:off x="4298758" y="1331396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12026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8"/>
          <p:cNvSpPr/>
          <p:nvPr/>
        </p:nvSpPr>
        <p:spPr>
          <a:xfrm>
            <a:off x="201866" y="145166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8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9"/>
          <p:cNvSpPr/>
          <p:nvPr/>
        </p:nvSpPr>
        <p:spPr>
          <a:xfrm>
            <a:off x="4298758" y="145166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8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0"/>
          <p:cNvSpPr/>
          <p:nvPr/>
        </p:nvSpPr>
        <p:spPr>
          <a:xfrm>
            <a:off x="199453" y="1492051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127952" y="739775"/>
            <a:ext cx="4299542" cy="8859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04850" y="1741547"/>
            <a:ext cx="2053326" cy="43088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Table with Confidence Intervals for </a:t>
            </a:r>
            <a:r>
              <a:rPr lang="el-GR" sz="1100" dirty="0" smtClean="0">
                <a:solidFill>
                  <a:srgbClr val="00B050"/>
                </a:solidFill>
              </a:rPr>
              <a:t>β</a:t>
            </a:r>
            <a:r>
              <a:rPr lang="en-US" sz="700" dirty="0" smtClean="0">
                <a:solidFill>
                  <a:srgbClr val="00B050"/>
                </a:solidFill>
              </a:rPr>
              <a:t>0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smtClean="0">
                <a:solidFill>
                  <a:srgbClr val="00B050"/>
                </a:solidFill>
              </a:rPr>
              <a:t>and </a:t>
            </a:r>
            <a:r>
              <a:rPr lang="el-GR" sz="1100" dirty="0" smtClean="0">
                <a:solidFill>
                  <a:srgbClr val="00B050"/>
                </a:solidFill>
              </a:rPr>
              <a:t>β</a:t>
            </a:r>
            <a:r>
              <a:rPr lang="en-US" sz="700" dirty="0" smtClean="0">
                <a:solidFill>
                  <a:srgbClr val="00B050"/>
                </a:solidFill>
              </a:rPr>
              <a:t>1</a:t>
            </a:r>
            <a:endParaRPr lang="en-US" sz="1100" dirty="0" smtClean="0">
              <a:solidFill>
                <a:srgbClr val="00B050"/>
              </a:solidFill>
            </a:endParaRPr>
          </a:p>
        </p:txBody>
      </p:sp>
      <p:cxnSp>
        <p:nvCxnSpPr>
          <p:cNvPr id="30" name="Elbow Connector 29"/>
          <p:cNvCxnSpPr>
            <a:endCxn id="15" idx="1"/>
          </p:cNvCxnSpPr>
          <p:nvPr/>
        </p:nvCxnSpPr>
        <p:spPr>
          <a:xfrm rot="16200000" flipV="1">
            <a:off x="193524" y="1303796"/>
            <a:ext cx="917492" cy="819784"/>
          </a:xfrm>
          <a:prstGeom prst="bentConnector4">
            <a:avLst>
              <a:gd name="adj1" fmla="val -16719"/>
              <a:gd name="adj2" fmla="val 127885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0800000">
            <a:off x="702056" y="1459411"/>
            <a:ext cx="772584" cy="687056"/>
          </a:xfrm>
          <a:prstGeom prst="bentConnector3">
            <a:avLst>
              <a:gd name="adj1" fmla="val -155979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0522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61822"/>
            <a:ext cx="4272152" cy="31822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95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b="1" u="sng" spc="5" dirty="0" smtClean="0">
                <a:latin typeface="Noto Sans CJK JP Regular"/>
                <a:cs typeface="Noto Sans CJK JP Regular"/>
              </a:rPr>
              <a:t>Assessing the Fit:</a:t>
            </a:r>
            <a:r>
              <a:rPr lang="en-US" sz="1050" spc="-25" dirty="0" smtClean="0">
                <a:latin typeface="Noto Sans CJK JP Regular"/>
                <a:cs typeface="Noto Sans CJK JP Regular"/>
              </a:rPr>
              <a:t> </a:t>
            </a:r>
            <a:r>
              <a:rPr lang="en-US" sz="1050" b="1" i="1" spc="-25" dirty="0">
                <a:latin typeface="Noto Sans CJK JP Regular"/>
                <a:cs typeface="Noto Sans CJK JP Regular"/>
              </a:rPr>
              <a:t>Simple Linear Regression </a:t>
            </a:r>
            <a:r>
              <a:rPr lang="en-US" sz="1050" b="1" i="1" spc="-25" dirty="0" smtClean="0">
                <a:latin typeface="Noto Sans CJK JP Regular"/>
                <a:cs typeface="Noto Sans CJK JP Regular"/>
              </a:rPr>
              <a:t>Model</a:t>
            </a:r>
            <a:endParaRPr lang="en-US" sz="1050" spc="25" dirty="0" smtClean="0">
              <a:solidFill>
                <a:srgbClr val="CCCCCC"/>
              </a:solidFill>
              <a:latin typeface="Arial"/>
              <a:cs typeface="Arial"/>
            </a:endParaRPr>
          </a:p>
          <a:p>
            <a:pPr marL="900430" lvl="2" indent="-15367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USING the Model:</a:t>
            </a:r>
          </a:p>
          <a:p>
            <a:pPr marL="1357630" lvl="3" indent="-15367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Predictions</a:t>
            </a:r>
            <a:r>
              <a:rPr lang="en-US" sz="1050" spc="2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Predicted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values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also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have 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uncertainty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around</a:t>
            </a:r>
            <a:r>
              <a:rPr sz="1050" spc="-2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them</a:t>
            </a:r>
            <a:endParaRPr sz="1050" dirty="0">
              <a:latin typeface="Arial"/>
              <a:cs typeface="Arial"/>
            </a:endParaRPr>
          </a:p>
          <a:p>
            <a:pPr marL="900430" lvl="2" indent="-153670">
              <a:spcBef>
                <a:spcPts val="45"/>
              </a:spcBef>
              <a:buSzPct val="95454"/>
              <a:buFont typeface="Arial"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Relationships in the Model:</a:t>
            </a:r>
          </a:p>
          <a:p>
            <a:pPr marL="1357630" lvl="3" indent="-153670">
              <a:spcBef>
                <a:spcPts val="45"/>
              </a:spcBef>
              <a:buSzPct val="95454"/>
              <a:buFont typeface="Arial"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Fit of Model</a:t>
            </a:r>
            <a:r>
              <a:rPr lang="en-US" sz="1100" i="1" spc="20" dirty="0" smtClean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: </a:t>
            </a:r>
            <a:r>
              <a:rPr sz="1100" i="1" spc="20" dirty="0" smtClean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R</a:t>
            </a:r>
            <a:r>
              <a:rPr sz="1200" spc="30" baseline="27777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2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assesses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 </a:t>
            </a:r>
            <a:r>
              <a:rPr sz="105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ﬁt </a:t>
            </a:r>
            <a:r>
              <a:rPr sz="1050" spc="7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--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higher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</a:t>
            </a:r>
            <a:r>
              <a:rPr sz="1050" spc="-2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better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357630" lvl="3" indent="-153670"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Individual Coefficients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-distribution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357630" lvl="3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u="sng" spc="25" dirty="0" smtClean="0">
                <a:latin typeface="Arial"/>
                <a:cs typeface="Arial"/>
              </a:rPr>
              <a:t>Condition</a:t>
            </a:r>
            <a:r>
              <a:rPr lang="en-US" sz="1050" u="sng" spc="25" dirty="0">
                <a:latin typeface="Arial"/>
                <a:cs typeface="Arial"/>
              </a:rPr>
              <a:t>s</a:t>
            </a:r>
            <a:r>
              <a:rPr lang="en-US" sz="1050" u="sng" spc="25" dirty="0" smtClean="0">
                <a:latin typeface="Arial"/>
                <a:cs typeface="Arial"/>
              </a:rPr>
              <a:t>/Diagnostic Checking</a:t>
            </a:r>
          </a:p>
          <a:p>
            <a:pPr marL="1357630" lvl="3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solidFill>
                  <a:srgbClr val="CCCCCC"/>
                </a:solidFill>
                <a:latin typeface="Arial"/>
                <a:cs typeface="Arial"/>
              </a:rPr>
              <a:t>Outliers</a:t>
            </a:r>
            <a:r>
              <a:rPr lang="en-US" sz="1050" spc="-1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-15" dirty="0" smtClean="0">
                <a:solidFill>
                  <a:srgbClr val="CCCCCC"/>
                </a:solidFill>
                <a:latin typeface="Arial"/>
                <a:cs typeface="Arial"/>
              </a:rPr>
              <a:t>Type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of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outlier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determines </a:t>
            </a:r>
            <a:r>
              <a:rPr sz="1050" spc="40" dirty="0">
                <a:solidFill>
                  <a:srgbClr val="CCCCCC"/>
                </a:solidFill>
                <a:latin typeface="Arial"/>
                <a:cs typeface="Arial"/>
              </a:rPr>
              <a:t>how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it should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be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handled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CCCCCC"/>
              </a:buClr>
              <a:buFont typeface="Arial"/>
              <a:buAutoNum type="arabicPeriod"/>
            </a:pPr>
            <a:endParaRPr sz="95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084847"/>
      </p:ext>
    </p:extLst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89" y="301817"/>
            <a:ext cx="44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</a:t>
            </a:r>
            <a:r>
              <a:rPr lang="en-US" sz="2400" b="1" u="sng" dirty="0" smtClean="0"/>
              <a:t>conditions/diagnostics </a:t>
            </a:r>
            <a:r>
              <a:rPr lang="en-US" sz="2400" b="1" dirty="0" smtClean="0"/>
              <a:t>should we also check to see if our linear regression model is </a:t>
            </a:r>
            <a:r>
              <a:rPr lang="en-US" sz="2400" b="1" u="sng" dirty="0" smtClean="0"/>
              <a:t>appropriate</a:t>
            </a:r>
            <a:r>
              <a:rPr lang="en-US" sz="2400" b="1" dirty="0" smtClean="0"/>
              <a:t> for the data?</a:t>
            </a:r>
            <a:endParaRPr lang="en-US" sz="2000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686"/>
          <a:stretch/>
        </p:blipFill>
        <p:spPr>
          <a:xfrm>
            <a:off x="2762250" y="1960822"/>
            <a:ext cx="1581593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99592"/>
      </p:ext>
    </p:extLst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2429" y="57937"/>
            <a:ext cx="157988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Conditions for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25761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regardless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of doing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" y="685228"/>
            <a:ext cx="388302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35" dirty="0">
                <a:latin typeface="Arial"/>
                <a:cs typeface="Arial"/>
              </a:rPr>
              <a:t>Linearity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5" dirty="0">
                <a:latin typeface="Arial"/>
                <a:cs typeface="Arial"/>
              </a:rPr>
              <a:t>randomly </a:t>
            </a:r>
            <a:r>
              <a:rPr sz="1200" spc="-20" dirty="0">
                <a:latin typeface="Arial"/>
                <a:cs typeface="Arial"/>
              </a:rPr>
              <a:t>scattered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25" dirty="0">
                <a:latin typeface="Arial"/>
                <a:cs typeface="Arial"/>
              </a:rPr>
              <a:t>around </a:t>
            </a:r>
            <a:r>
              <a:rPr sz="1200" spc="-10" dirty="0">
                <a:latin typeface="Arial"/>
                <a:cs typeface="Arial"/>
              </a:rPr>
              <a:t>0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u="sng" spc="-35" dirty="0">
                <a:latin typeface="Arial"/>
                <a:cs typeface="Arial"/>
              </a:rPr>
              <a:t>residuals </a:t>
            </a:r>
            <a:r>
              <a:rPr sz="1200" u="sng" spc="-5" dirty="0">
                <a:latin typeface="Arial"/>
                <a:cs typeface="Arial"/>
              </a:rPr>
              <a:t>plot </a:t>
            </a:r>
            <a:r>
              <a:rPr sz="1200" spc="-75" dirty="0">
                <a:latin typeface="Arial"/>
                <a:cs typeface="Arial"/>
              </a:rPr>
              <a:t>– </a:t>
            </a:r>
            <a:r>
              <a:rPr sz="1200" spc="-15" dirty="0">
                <a:latin typeface="Arial"/>
                <a:cs typeface="Arial"/>
              </a:rPr>
              <a:t>important </a:t>
            </a:r>
            <a:r>
              <a:rPr sz="1200" spc="-35" dirty="0">
                <a:latin typeface="Arial"/>
                <a:cs typeface="Arial"/>
              </a:rPr>
              <a:t>regardless </a:t>
            </a:r>
            <a:r>
              <a:rPr sz="1200" spc="-15" dirty="0">
                <a:latin typeface="Arial"/>
                <a:cs typeface="Arial"/>
              </a:rPr>
              <a:t>of doing</a:t>
            </a:r>
            <a:r>
              <a:rPr sz="1200" spc="170" dirty="0">
                <a:latin typeface="Arial"/>
                <a:cs typeface="Arial"/>
              </a:rPr>
              <a:t> </a:t>
            </a:r>
            <a:r>
              <a:rPr sz="1200" spc="-35" dirty="0" smtClean="0">
                <a:latin typeface="Arial"/>
                <a:cs typeface="Arial"/>
              </a:rPr>
              <a:t>inference</a:t>
            </a:r>
            <a:r>
              <a:rPr lang="en-US" sz="1200" spc="-35" dirty="0" smtClean="0">
                <a:latin typeface="Arial"/>
                <a:cs typeface="Arial"/>
              </a:rPr>
              <a:t> (or check the </a:t>
            </a:r>
            <a:r>
              <a:rPr lang="en-US" sz="1200" u="sng" spc="-35" dirty="0" smtClean="0">
                <a:latin typeface="Arial"/>
                <a:cs typeface="Arial"/>
              </a:rPr>
              <a:t>scatter plot</a:t>
            </a:r>
            <a:r>
              <a:rPr lang="en-US" sz="1200" spc="-35" dirty="0" smtClean="0">
                <a:latin typeface="Arial"/>
                <a:cs typeface="Arial"/>
              </a:rPr>
              <a:t> for linear relationship)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2429" y="57937"/>
            <a:ext cx="157988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Conditions for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25761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regardless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of doing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685228"/>
            <a:ext cx="3998595" cy="1466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marR="5080" indent="-182245"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35" dirty="0">
                <a:latin typeface="Arial"/>
                <a:cs typeface="Arial"/>
              </a:rPr>
              <a:t>Linearity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5" dirty="0">
                <a:latin typeface="Arial"/>
                <a:cs typeface="Arial"/>
              </a:rPr>
              <a:t>randomly </a:t>
            </a:r>
            <a:r>
              <a:rPr sz="1200" spc="-20" dirty="0">
                <a:latin typeface="Arial"/>
                <a:cs typeface="Arial"/>
              </a:rPr>
              <a:t>scattered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25" dirty="0">
                <a:latin typeface="Arial"/>
                <a:cs typeface="Arial"/>
              </a:rPr>
              <a:t>around </a:t>
            </a:r>
            <a:r>
              <a:rPr sz="1200" spc="-10" dirty="0">
                <a:latin typeface="Arial"/>
                <a:cs typeface="Arial"/>
              </a:rPr>
              <a:t>0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5" dirty="0">
                <a:latin typeface="Arial"/>
                <a:cs typeface="Arial"/>
              </a:rPr>
              <a:t>plot </a:t>
            </a:r>
            <a:r>
              <a:rPr sz="1200" spc="-75" dirty="0">
                <a:latin typeface="Arial"/>
                <a:cs typeface="Arial"/>
              </a:rPr>
              <a:t>– </a:t>
            </a:r>
            <a:r>
              <a:rPr sz="1200" spc="-15" dirty="0">
                <a:latin typeface="Arial"/>
                <a:cs typeface="Arial"/>
              </a:rPr>
              <a:t>important </a:t>
            </a:r>
            <a:r>
              <a:rPr sz="1200" spc="-35" dirty="0">
                <a:latin typeface="Arial"/>
                <a:cs typeface="Arial"/>
              </a:rPr>
              <a:t>regardless </a:t>
            </a:r>
            <a:r>
              <a:rPr sz="1200" spc="-15" dirty="0">
                <a:latin typeface="Arial"/>
                <a:cs typeface="Arial"/>
              </a:rPr>
              <a:t>of doing</a:t>
            </a:r>
            <a:r>
              <a:rPr sz="1200" spc="170" dirty="0">
                <a:latin typeface="Arial"/>
                <a:cs typeface="Arial"/>
              </a:rPr>
              <a:t> </a:t>
            </a:r>
            <a:r>
              <a:rPr sz="1200" spc="-35" dirty="0" smtClean="0">
                <a:latin typeface="Arial"/>
                <a:cs typeface="Arial"/>
              </a:rPr>
              <a:t>inference</a:t>
            </a:r>
            <a:r>
              <a:rPr lang="en-US" sz="1200" spc="-35" dirty="0">
                <a:latin typeface="Arial"/>
                <a:cs typeface="Arial"/>
              </a:rPr>
              <a:t> (or check the </a:t>
            </a:r>
            <a:r>
              <a:rPr lang="en-US" sz="1200" u="sng" spc="-35" dirty="0">
                <a:latin typeface="Arial"/>
                <a:cs typeface="Arial"/>
              </a:rPr>
              <a:t>scatter plot</a:t>
            </a:r>
            <a:r>
              <a:rPr lang="en-US" sz="1200" spc="-35" dirty="0">
                <a:latin typeface="Arial"/>
                <a:cs typeface="Arial"/>
              </a:rPr>
              <a:t> for linear relationship</a:t>
            </a:r>
            <a:r>
              <a:rPr lang="en-US" sz="1200" spc="-3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for</a:t>
            </a:r>
            <a:r>
              <a:rPr sz="1200" i="1" spc="1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 dirty="0">
              <a:latin typeface="Arial"/>
              <a:cs typeface="Arial"/>
            </a:endParaRPr>
          </a:p>
          <a:p>
            <a:pPr marL="309880" marR="274955" indent="-182245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45" dirty="0">
                <a:latin typeface="Arial"/>
                <a:cs typeface="Arial"/>
              </a:rPr>
              <a:t>Nearly </a:t>
            </a:r>
            <a:r>
              <a:rPr sz="1200" b="1" spc="-35" dirty="0">
                <a:latin typeface="Arial"/>
                <a:cs typeface="Arial"/>
              </a:rPr>
              <a:t>normally </a:t>
            </a:r>
            <a:r>
              <a:rPr sz="1200" b="1" spc="-15" dirty="0">
                <a:latin typeface="Arial"/>
                <a:cs typeface="Arial"/>
              </a:rPr>
              <a:t>distributed </a:t>
            </a:r>
            <a:r>
              <a:rPr sz="1200" b="1" spc="-35" dirty="0">
                <a:latin typeface="Arial"/>
                <a:cs typeface="Arial"/>
              </a:rPr>
              <a:t>residuals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u="sng" spc="-20" dirty="0">
                <a:latin typeface="Arial"/>
                <a:cs typeface="Arial"/>
              </a:rPr>
              <a:t>histogram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or  </a:t>
            </a:r>
            <a:r>
              <a:rPr sz="1200" u="sng" spc="-30" dirty="0">
                <a:latin typeface="Arial"/>
                <a:cs typeface="Arial"/>
              </a:rPr>
              <a:t>normal </a:t>
            </a:r>
            <a:r>
              <a:rPr sz="1200" u="sng" spc="-20" dirty="0">
                <a:latin typeface="Arial"/>
                <a:cs typeface="Arial"/>
              </a:rPr>
              <a:t>probability </a:t>
            </a:r>
            <a:r>
              <a:rPr sz="1200" u="sng" spc="-5" dirty="0">
                <a:latin typeface="Arial"/>
                <a:cs typeface="Arial"/>
              </a:rPr>
              <a:t>plot </a:t>
            </a:r>
            <a:r>
              <a:rPr sz="1200" u="sng" spc="-15" dirty="0">
                <a:latin typeface="Arial"/>
                <a:cs typeface="Arial"/>
              </a:rPr>
              <a:t>of</a:t>
            </a:r>
            <a:r>
              <a:rPr sz="1200" u="sng" spc="40" dirty="0">
                <a:latin typeface="Arial"/>
                <a:cs typeface="Arial"/>
              </a:rPr>
              <a:t> </a:t>
            </a:r>
            <a:r>
              <a:rPr sz="1200" u="sng" spc="-35" dirty="0">
                <a:latin typeface="Arial"/>
                <a:cs typeface="Arial"/>
              </a:rPr>
              <a:t>residuals</a:t>
            </a:r>
            <a:endParaRPr sz="1200" u="sng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2429" y="57937"/>
            <a:ext cx="157988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Conditions for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25761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regardless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of doing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685228"/>
            <a:ext cx="3998595" cy="20717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marR="508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35" dirty="0">
                <a:latin typeface="Arial"/>
                <a:cs typeface="Arial"/>
              </a:rPr>
              <a:t>Linearity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5" dirty="0">
                <a:latin typeface="Arial"/>
                <a:cs typeface="Arial"/>
              </a:rPr>
              <a:t>randomly </a:t>
            </a:r>
            <a:r>
              <a:rPr sz="1200" spc="-20" dirty="0">
                <a:latin typeface="Arial"/>
                <a:cs typeface="Arial"/>
              </a:rPr>
              <a:t>scattered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25" dirty="0">
                <a:latin typeface="Arial"/>
                <a:cs typeface="Arial"/>
              </a:rPr>
              <a:t>around </a:t>
            </a:r>
            <a:r>
              <a:rPr sz="1200" spc="-10" dirty="0">
                <a:latin typeface="Arial"/>
                <a:cs typeface="Arial"/>
              </a:rPr>
              <a:t>0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5" dirty="0">
                <a:latin typeface="Arial"/>
                <a:cs typeface="Arial"/>
              </a:rPr>
              <a:t>plot </a:t>
            </a:r>
            <a:r>
              <a:rPr sz="1200" spc="-75" dirty="0">
                <a:latin typeface="Arial"/>
                <a:cs typeface="Arial"/>
              </a:rPr>
              <a:t>– </a:t>
            </a:r>
            <a:r>
              <a:rPr sz="1200" spc="-15" dirty="0">
                <a:latin typeface="Arial"/>
                <a:cs typeface="Arial"/>
              </a:rPr>
              <a:t>important </a:t>
            </a:r>
            <a:r>
              <a:rPr sz="1200" spc="-35" dirty="0">
                <a:latin typeface="Arial"/>
                <a:cs typeface="Arial"/>
              </a:rPr>
              <a:t>regardless </a:t>
            </a:r>
            <a:r>
              <a:rPr sz="1200" spc="-15" dirty="0">
                <a:latin typeface="Arial"/>
                <a:cs typeface="Arial"/>
              </a:rPr>
              <a:t>of doing</a:t>
            </a:r>
            <a:r>
              <a:rPr sz="1200" spc="170" dirty="0">
                <a:latin typeface="Arial"/>
                <a:cs typeface="Arial"/>
              </a:rPr>
              <a:t> </a:t>
            </a:r>
            <a:r>
              <a:rPr sz="1200" spc="-35" dirty="0" smtClean="0">
                <a:latin typeface="Arial"/>
                <a:cs typeface="Arial"/>
              </a:rPr>
              <a:t>inference</a:t>
            </a:r>
            <a:endParaRPr lang="en-US" sz="1200" spc="-35" dirty="0" smtClean="0">
              <a:latin typeface="Arial"/>
              <a:cs typeface="Arial"/>
            </a:endParaRPr>
          </a:p>
          <a:p>
            <a:pPr marL="309880" marR="5080" indent="-182245">
              <a:spcBef>
                <a:spcPts val="95"/>
              </a:spcBef>
            </a:pPr>
            <a:r>
              <a:rPr lang="en-US" sz="1200" spc="-35" dirty="0" smtClean="0">
                <a:latin typeface="Arial"/>
                <a:cs typeface="Arial"/>
              </a:rPr>
              <a:t>     (</a:t>
            </a:r>
            <a:r>
              <a:rPr lang="en-US" sz="1200" spc="-35" dirty="0">
                <a:latin typeface="Arial"/>
                <a:cs typeface="Arial"/>
              </a:rPr>
              <a:t>or check the </a:t>
            </a:r>
            <a:r>
              <a:rPr lang="en-US" sz="1200" u="sng" spc="-35" dirty="0">
                <a:latin typeface="Arial"/>
                <a:cs typeface="Arial"/>
              </a:rPr>
              <a:t>scatter plot</a:t>
            </a:r>
            <a:r>
              <a:rPr lang="en-US" sz="1200" spc="-35" dirty="0">
                <a:latin typeface="Arial"/>
                <a:cs typeface="Arial"/>
              </a:rPr>
              <a:t> for linear relationship)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for</a:t>
            </a:r>
            <a:r>
              <a:rPr sz="1200" i="1" spc="1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 dirty="0">
              <a:latin typeface="Arial"/>
              <a:cs typeface="Arial"/>
            </a:endParaRPr>
          </a:p>
          <a:p>
            <a:pPr marL="309880" marR="274955" indent="-182245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45" dirty="0">
                <a:latin typeface="Arial"/>
                <a:cs typeface="Arial"/>
              </a:rPr>
              <a:t>Nearly </a:t>
            </a:r>
            <a:r>
              <a:rPr sz="1200" b="1" spc="-35" dirty="0">
                <a:latin typeface="Arial"/>
                <a:cs typeface="Arial"/>
              </a:rPr>
              <a:t>normally </a:t>
            </a:r>
            <a:r>
              <a:rPr sz="1200" b="1" spc="-15" dirty="0">
                <a:latin typeface="Arial"/>
                <a:cs typeface="Arial"/>
              </a:rPr>
              <a:t>distributed </a:t>
            </a:r>
            <a:r>
              <a:rPr sz="1200" b="1" spc="-35" dirty="0">
                <a:latin typeface="Arial"/>
                <a:cs typeface="Arial"/>
              </a:rPr>
              <a:t>residuals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0" dirty="0">
                <a:latin typeface="Arial"/>
                <a:cs typeface="Arial"/>
              </a:rPr>
              <a:t>histogram </a:t>
            </a:r>
            <a:r>
              <a:rPr sz="1200" spc="-15" dirty="0">
                <a:latin typeface="Arial"/>
                <a:cs typeface="Arial"/>
              </a:rPr>
              <a:t>or  </a:t>
            </a: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20" dirty="0">
                <a:latin typeface="Arial"/>
                <a:cs typeface="Arial"/>
              </a:rPr>
              <a:t>probability </a:t>
            </a:r>
            <a:r>
              <a:rPr sz="1200" spc="-5" dirty="0">
                <a:latin typeface="Arial"/>
                <a:cs typeface="Arial"/>
              </a:rPr>
              <a:t>plot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residuals</a:t>
            </a:r>
            <a:endParaRPr sz="1200" dirty="0">
              <a:latin typeface="Arial"/>
              <a:cs typeface="Arial"/>
            </a:endParaRPr>
          </a:p>
          <a:p>
            <a:pPr marL="309880" marR="10795" indent="-182245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20" dirty="0">
                <a:latin typeface="Arial"/>
                <a:cs typeface="Arial"/>
              </a:rPr>
              <a:t>Constant </a:t>
            </a:r>
            <a:r>
              <a:rPr sz="1200" b="1" spc="-35" dirty="0">
                <a:latin typeface="Arial"/>
                <a:cs typeface="Arial"/>
              </a:rPr>
              <a:t>variability </a:t>
            </a:r>
            <a:r>
              <a:rPr sz="1200" b="1" spc="-15" dirty="0">
                <a:latin typeface="Arial"/>
                <a:cs typeface="Arial"/>
              </a:rPr>
              <a:t>of </a:t>
            </a:r>
            <a:r>
              <a:rPr sz="1200" b="1" spc="-35" dirty="0">
                <a:latin typeface="Arial"/>
                <a:cs typeface="Arial"/>
              </a:rPr>
              <a:t>residuals </a:t>
            </a:r>
            <a:r>
              <a:rPr sz="1200" spc="-30" dirty="0">
                <a:latin typeface="Arial"/>
                <a:cs typeface="Arial"/>
              </a:rPr>
              <a:t>(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homoscedasticity</a:t>
            </a:r>
            <a:r>
              <a:rPr sz="1200" spc="-30" dirty="0">
                <a:latin typeface="Arial"/>
                <a:cs typeface="Arial"/>
              </a:rPr>
              <a:t>)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0" dirty="0">
                <a:latin typeface="Arial"/>
                <a:cs typeface="Arial"/>
              </a:rPr>
              <a:t>no  </a:t>
            </a:r>
            <a:r>
              <a:rPr sz="1200" spc="-35" dirty="0">
                <a:latin typeface="Arial"/>
                <a:cs typeface="Arial"/>
              </a:rPr>
              <a:t>fan </a:t>
            </a:r>
            <a:r>
              <a:rPr sz="1200" spc="-30" dirty="0">
                <a:latin typeface="Arial"/>
                <a:cs typeface="Arial"/>
              </a:rPr>
              <a:t>shape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u="sng" spc="-35" dirty="0">
                <a:latin typeface="Arial"/>
                <a:cs typeface="Arial"/>
              </a:rPr>
              <a:t>residuals</a:t>
            </a:r>
            <a:r>
              <a:rPr sz="1200" u="sng" spc="114" dirty="0">
                <a:latin typeface="Arial"/>
                <a:cs typeface="Arial"/>
              </a:rPr>
              <a:t> </a:t>
            </a:r>
            <a:r>
              <a:rPr sz="1200" u="sng" spc="-5" dirty="0" smtClean="0">
                <a:latin typeface="Arial"/>
                <a:cs typeface="Arial"/>
              </a:rPr>
              <a:t>plot</a:t>
            </a:r>
            <a:r>
              <a:rPr lang="en-US" sz="1200" spc="-5" dirty="0" smtClean="0">
                <a:latin typeface="Arial"/>
                <a:cs typeface="Arial"/>
              </a:rPr>
              <a:t> (can also check in a </a:t>
            </a:r>
            <a:r>
              <a:rPr lang="en-US" sz="1200" u="sng" spc="-5" dirty="0" smtClean="0">
                <a:latin typeface="Arial"/>
                <a:cs typeface="Arial"/>
              </a:rPr>
              <a:t>scatter plot</a:t>
            </a:r>
            <a:r>
              <a:rPr lang="en-US" sz="1200" spc="-5" dirty="0" smtClean="0">
                <a:latin typeface="Arial"/>
                <a:cs typeface="Arial"/>
              </a:rPr>
              <a:t>)</a:t>
            </a:r>
            <a:endParaRPr sz="1200" u="sng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2429" y="57937"/>
            <a:ext cx="157988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Conditions for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25761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regardless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of doing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685228"/>
            <a:ext cx="3998595" cy="24667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marR="5080" indent="-182245"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35" dirty="0">
                <a:latin typeface="Arial"/>
                <a:cs typeface="Arial"/>
              </a:rPr>
              <a:t>Linearity </a:t>
            </a:r>
            <a:r>
              <a:rPr sz="1200" i="1" spc="-5" dirty="0" smtClean="0">
                <a:latin typeface="Times New Roman"/>
                <a:cs typeface="Times New Roman"/>
              </a:rPr>
              <a:t>→ </a:t>
            </a:r>
            <a:r>
              <a:rPr sz="1200" spc="-25" dirty="0">
                <a:latin typeface="Arial"/>
                <a:cs typeface="Arial"/>
              </a:rPr>
              <a:t>randomly </a:t>
            </a:r>
            <a:r>
              <a:rPr sz="1200" spc="-20" dirty="0">
                <a:latin typeface="Arial"/>
                <a:cs typeface="Arial"/>
              </a:rPr>
              <a:t>scattered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25" dirty="0">
                <a:latin typeface="Arial"/>
                <a:cs typeface="Arial"/>
              </a:rPr>
              <a:t>around </a:t>
            </a:r>
            <a:r>
              <a:rPr sz="1200" spc="-10" dirty="0">
                <a:latin typeface="Arial"/>
                <a:cs typeface="Arial"/>
              </a:rPr>
              <a:t>0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5" dirty="0">
                <a:latin typeface="Arial"/>
                <a:cs typeface="Arial"/>
              </a:rPr>
              <a:t>plot </a:t>
            </a:r>
            <a:r>
              <a:rPr sz="1200" spc="-75" dirty="0">
                <a:latin typeface="Arial"/>
                <a:cs typeface="Arial"/>
              </a:rPr>
              <a:t>– </a:t>
            </a:r>
            <a:r>
              <a:rPr sz="1200" spc="-15" dirty="0">
                <a:latin typeface="Arial"/>
                <a:cs typeface="Arial"/>
              </a:rPr>
              <a:t>important </a:t>
            </a:r>
            <a:r>
              <a:rPr sz="1200" spc="-35" dirty="0">
                <a:latin typeface="Arial"/>
                <a:cs typeface="Arial"/>
              </a:rPr>
              <a:t>regardless </a:t>
            </a:r>
            <a:r>
              <a:rPr sz="1200" spc="-15" dirty="0">
                <a:latin typeface="Arial"/>
                <a:cs typeface="Arial"/>
              </a:rPr>
              <a:t>of doing</a:t>
            </a:r>
            <a:r>
              <a:rPr sz="1200" spc="170" dirty="0">
                <a:latin typeface="Arial"/>
                <a:cs typeface="Arial"/>
              </a:rPr>
              <a:t> </a:t>
            </a:r>
            <a:r>
              <a:rPr sz="1200" spc="-35" dirty="0" smtClean="0">
                <a:latin typeface="Arial"/>
                <a:cs typeface="Arial"/>
              </a:rPr>
              <a:t>inference</a:t>
            </a:r>
            <a:r>
              <a:rPr lang="en-US" sz="1200" spc="-35" dirty="0">
                <a:latin typeface="Arial"/>
                <a:cs typeface="Arial"/>
              </a:rPr>
              <a:t> (or check the </a:t>
            </a:r>
            <a:r>
              <a:rPr lang="en-US" sz="1200" u="sng" spc="-35" dirty="0">
                <a:latin typeface="Arial"/>
                <a:cs typeface="Arial"/>
              </a:rPr>
              <a:t>scatter plot</a:t>
            </a:r>
            <a:r>
              <a:rPr lang="en-US" sz="1200" spc="-35" dirty="0">
                <a:latin typeface="Arial"/>
                <a:cs typeface="Arial"/>
              </a:rPr>
              <a:t> for linear relationship)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i="1" spc="-15" dirty="0" smtClean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for</a:t>
            </a:r>
            <a:r>
              <a:rPr sz="1200" i="1" spc="1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 dirty="0">
              <a:latin typeface="Arial"/>
              <a:cs typeface="Arial"/>
            </a:endParaRPr>
          </a:p>
          <a:p>
            <a:pPr marL="309880" marR="274955" indent="-182245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45" dirty="0">
                <a:latin typeface="Arial"/>
                <a:cs typeface="Arial"/>
              </a:rPr>
              <a:t>Nearly </a:t>
            </a:r>
            <a:r>
              <a:rPr sz="1200" b="1" spc="-35" dirty="0">
                <a:latin typeface="Arial"/>
                <a:cs typeface="Arial"/>
              </a:rPr>
              <a:t>normally </a:t>
            </a:r>
            <a:r>
              <a:rPr sz="1200" b="1" spc="-15" dirty="0">
                <a:latin typeface="Arial"/>
                <a:cs typeface="Arial"/>
              </a:rPr>
              <a:t>distributed </a:t>
            </a:r>
            <a:r>
              <a:rPr sz="1200" b="1" spc="-35" dirty="0">
                <a:latin typeface="Arial"/>
                <a:cs typeface="Arial"/>
              </a:rPr>
              <a:t>residuals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0" dirty="0">
                <a:latin typeface="Arial"/>
                <a:cs typeface="Arial"/>
              </a:rPr>
              <a:t>histogram </a:t>
            </a:r>
            <a:r>
              <a:rPr sz="1200" spc="-15" dirty="0">
                <a:latin typeface="Arial"/>
                <a:cs typeface="Arial"/>
              </a:rPr>
              <a:t>or  </a:t>
            </a: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20" dirty="0">
                <a:latin typeface="Arial"/>
                <a:cs typeface="Arial"/>
              </a:rPr>
              <a:t>probability </a:t>
            </a:r>
            <a:r>
              <a:rPr sz="1200" spc="-5" dirty="0">
                <a:latin typeface="Arial"/>
                <a:cs typeface="Arial"/>
              </a:rPr>
              <a:t>plot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residuals</a:t>
            </a:r>
            <a:endParaRPr sz="1200" dirty="0">
              <a:latin typeface="Arial"/>
              <a:cs typeface="Arial"/>
            </a:endParaRPr>
          </a:p>
          <a:p>
            <a:pPr marL="309880" marR="10795" indent="-182245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20" dirty="0">
                <a:latin typeface="Arial"/>
                <a:cs typeface="Arial"/>
              </a:rPr>
              <a:t>Constant </a:t>
            </a:r>
            <a:r>
              <a:rPr sz="1200" b="1" spc="-35" dirty="0">
                <a:latin typeface="Arial"/>
                <a:cs typeface="Arial"/>
              </a:rPr>
              <a:t>variability </a:t>
            </a:r>
            <a:r>
              <a:rPr sz="1200" b="1" spc="-15" dirty="0">
                <a:latin typeface="Arial"/>
                <a:cs typeface="Arial"/>
              </a:rPr>
              <a:t>of </a:t>
            </a:r>
            <a:r>
              <a:rPr sz="1200" b="1" spc="-35" dirty="0">
                <a:latin typeface="Arial"/>
                <a:cs typeface="Arial"/>
              </a:rPr>
              <a:t>residuals </a:t>
            </a:r>
            <a:r>
              <a:rPr sz="1200" spc="-30" dirty="0">
                <a:latin typeface="Arial"/>
                <a:cs typeface="Arial"/>
              </a:rPr>
              <a:t>(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homoscedasticity</a:t>
            </a:r>
            <a:r>
              <a:rPr sz="1200" spc="-30" dirty="0">
                <a:latin typeface="Arial"/>
                <a:cs typeface="Arial"/>
              </a:rPr>
              <a:t>)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0" dirty="0">
                <a:latin typeface="Arial"/>
                <a:cs typeface="Arial"/>
              </a:rPr>
              <a:t>no  </a:t>
            </a:r>
            <a:r>
              <a:rPr sz="1200" spc="-35" dirty="0">
                <a:latin typeface="Arial"/>
                <a:cs typeface="Arial"/>
              </a:rPr>
              <a:t>fan </a:t>
            </a:r>
            <a:r>
              <a:rPr sz="1200" spc="-30" dirty="0">
                <a:latin typeface="Arial"/>
                <a:cs typeface="Arial"/>
              </a:rPr>
              <a:t>shape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residuals</a:t>
            </a:r>
            <a:r>
              <a:rPr sz="1200" spc="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plot</a:t>
            </a:r>
            <a:endParaRPr sz="1200" dirty="0">
              <a:latin typeface="Arial"/>
              <a:cs typeface="Arial"/>
            </a:endParaRPr>
          </a:p>
          <a:p>
            <a:pPr marL="309880" marR="91440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25" dirty="0">
                <a:latin typeface="Arial"/>
                <a:cs typeface="Arial"/>
              </a:rPr>
              <a:t>Independence </a:t>
            </a:r>
            <a:r>
              <a:rPr sz="1200" b="1" spc="-15" dirty="0">
                <a:latin typeface="Arial"/>
                <a:cs typeface="Arial"/>
              </a:rPr>
              <a:t>of </a:t>
            </a:r>
            <a:r>
              <a:rPr sz="1200" b="1" spc="-35" dirty="0">
                <a:latin typeface="Arial"/>
                <a:cs typeface="Arial"/>
              </a:rPr>
              <a:t>residuals </a:t>
            </a:r>
            <a:r>
              <a:rPr sz="1200" spc="-45" dirty="0">
                <a:latin typeface="Arial"/>
                <a:cs typeface="Arial"/>
              </a:rPr>
              <a:t>(and </a:t>
            </a:r>
            <a:r>
              <a:rPr sz="1200" spc="-30" dirty="0">
                <a:latin typeface="Arial"/>
                <a:cs typeface="Arial"/>
              </a:rPr>
              <a:t>hence observations) </a:t>
            </a:r>
            <a:r>
              <a:rPr sz="1200" i="1" spc="-5" dirty="0">
                <a:latin typeface="Times New Roman"/>
                <a:cs typeface="Times New Roman"/>
              </a:rPr>
              <a:t>→  </a:t>
            </a:r>
            <a:r>
              <a:rPr sz="1200" spc="-15" dirty="0">
                <a:latin typeface="Arial"/>
                <a:cs typeface="Arial"/>
              </a:rPr>
              <a:t>depends </a:t>
            </a:r>
            <a:r>
              <a:rPr sz="1200" spc="-20" dirty="0">
                <a:latin typeface="Arial"/>
                <a:cs typeface="Arial"/>
              </a:rPr>
              <a:t>on data collection </a:t>
            </a:r>
            <a:r>
              <a:rPr sz="1200" spc="-10" dirty="0">
                <a:latin typeface="Arial"/>
                <a:cs typeface="Arial"/>
              </a:rPr>
              <a:t>method, </a:t>
            </a:r>
            <a:r>
              <a:rPr sz="1200" spc="-20" dirty="0">
                <a:latin typeface="Arial"/>
                <a:cs typeface="Arial"/>
              </a:rPr>
              <a:t>often </a:t>
            </a:r>
            <a:r>
              <a:rPr sz="1200" spc="-30" dirty="0">
                <a:latin typeface="Arial"/>
                <a:cs typeface="Arial"/>
              </a:rPr>
              <a:t>violated </a:t>
            </a:r>
            <a:r>
              <a:rPr sz="1200" spc="-20" dirty="0">
                <a:latin typeface="Arial"/>
                <a:cs typeface="Arial"/>
              </a:rPr>
              <a:t>for  </a:t>
            </a:r>
            <a:r>
              <a:rPr sz="1200" spc="-25" dirty="0">
                <a:latin typeface="Arial"/>
                <a:cs typeface="Arial"/>
              </a:rPr>
              <a:t>time-series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data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9576" y="57937"/>
            <a:ext cx="129286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Checking</a:t>
            </a:r>
            <a:r>
              <a:rPr spc="-35" dirty="0"/>
              <a:t> </a:t>
            </a:r>
            <a:r>
              <a:rPr spc="30" dirty="0"/>
              <a:t>conditions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52" y="729615"/>
            <a:ext cx="2171700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52" y="933704"/>
            <a:ext cx="2171700" cy="64198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51765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condition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this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linear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model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obviously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deﬁnitely 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violating?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775" y="1668680"/>
            <a:ext cx="1660525" cy="10947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40" dirty="0">
                <a:latin typeface="Arial"/>
                <a:cs typeface="Arial"/>
              </a:rPr>
              <a:t>Linear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relationship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Non-normal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residuals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Constant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variability</a:t>
            </a:r>
            <a:endParaRPr sz="1200">
              <a:latin typeface="Arial"/>
              <a:cs typeface="Arial"/>
            </a:endParaRPr>
          </a:p>
          <a:p>
            <a:pPr marL="255270" marR="29718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5" dirty="0">
                <a:latin typeface="Arial"/>
                <a:cs typeface="Arial"/>
              </a:rPr>
              <a:t>Independence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of  </a:t>
            </a:r>
            <a:r>
              <a:rPr sz="1200" spc="-25" dirty="0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3620" y="597660"/>
            <a:ext cx="1807015" cy="1640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26214" y="1507806"/>
            <a:ext cx="102235" cy="535305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00" spc="20" dirty="0">
                <a:latin typeface="Arial"/>
                <a:cs typeface="Arial"/>
              </a:rPr>
              <a:t>−2000</a:t>
            </a:r>
            <a:r>
              <a:rPr sz="500" spc="135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−1000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6214" y="1266981"/>
            <a:ext cx="102235" cy="6350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00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6214" y="892096"/>
            <a:ext cx="102235" cy="17780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00" dirty="0">
                <a:latin typeface="Arial"/>
                <a:cs typeface="Arial"/>
              </a:rPr>
              <a:t>1000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6214" y="574248"/>
            <a:ext cx="102235" cy="17780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00" dirty="0">
                <a:latin typeface="Arial"/>
                <a:cs typeface="Arial"/>
              </a:rPr>
              <a:t>2000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33620" y="2274523"/>
            <a:ext cx="1807015" cy="706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26214" y="2302727"/>
            <a:ext cx="102235" cy="67056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504825" algn="l"/>
              </a:tabLst>
            </a:pPr>
            <a:r>
              <a:rPr sz="500" dirty="0">
                <a:latin typeface="Arial"/>
                <a:cs typeface="Arial"/>
              </a:rPr>
              <a:t>−2000   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0	2000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6763" y="3143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Scatter Plot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67050" y="295986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Residuals Plot</a:t>
            </a:r>
            <a:endParaRPr lang="en-US" sz="1400" dirty="0"/>
          </a:p>
        </p:txBody>
      </p:sp>
    </p:spTree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9576" y="57937"/>
            <a:ext cx="129286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Checking</a:t>
            </a:r>
            <a:r>
              <a:rPr spc="-35" dirty="0"/>
              <a:t> </a:t>
            </a:r>
            <a:r>
              <a:rPr spc="30" dirty="0"/>
              <a:t>conditions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52" y="729615"/>
            <a:ext cx="2171700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52" y="933704"/>
            <a:ext cx="2171700" cy="64198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51765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condition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this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linear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model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obviously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deﬁnitely 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violating?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775" y="1668680"/>
            <a:ext cx="1660525" cy="10947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40" dirty="0">
                <a:latin typeface="Arial"/>
                <a:cs typeface="Arial"/>
              </a:rPr>
              <a:t>Linear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relationship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Non-normal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residuals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dirty="0">
                <a:solidFill>
                  <a:srgbClr val="935151"/>
                </a:solidFill>
                <a:latin typeface="Arial"/>
                <a:cs typeface="Arial"/>
              </a:rPr>
              <a:t>Constant</a:t>
            </a:r>
            <a:r>
              <a:rPr sz="1200" i="1" spc="-2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935151"/>
                </a:solidFill>
                <a:latin typeface="Arial"/>
                <a:cs typeface="Arial"/>
              </a:rPr>
              <a:t>variability</a:t>
            </a:r>
            <a:endParaRPr sz="1200">
              <a:latin typeface="Arial"/>
              <a:cs typeface="Arial"/>
            </a:endParaRPr>
          </a:p>
          <a:p>
            <a:pPr marL="255270" marR="29718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5" dirty="0">
                <a:latin typeface="Arial"/>
                <a:cs typeface="Arial"/>
              </a:rPr>
              <a:t>Independence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of  </a:t>
            </a:r>
            <a:r>
              <a:rPr sz="1200" spc="-25" dirty="0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3620" y="597660"/>
            <a:ext cx="1807015" cy="1640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26214" y="1507806"/>
            <a:ext cx="102235" cy="535305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00" spc="20" dirty="0">
                <a:latin typeface="Arial"/>
                <a:cs typeface="Arial"/>
              </a:rPr>
              <a:t>−2000</a:t>
            </a:r>
            <a:r>
              <a:rPr sz="500" spc="135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−1000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6214" y="1266981"/>
            <a:ext cx="102235" cy="6350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00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6214" y="892096"/>
            <a:ext cx="102235" cy="17780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00" dirty="0">
                <a:latin typeface="Arial"/>
                <a:cs typeface="Arial"/>
              </a:rPr>
              <a:t>1000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6214" y="574248"/>
            <a:ext cx="102235" cy="17780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00" dirty="0">
                <a:latin typeface="Arial"/>
                <a:cs typeface="Arial"/>
              </a:rPr>
              <a:t>2000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33620" y="2274523"/>
            <a:ext cx="1807015" cy="706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26214" y="2302727"/>
            <a:ext cx="102235" cy="67056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504825" algn="l"/>
              </a:tabLst>
            </a:pPr>
            <a:r>
              <a:rPr sz="500" dirty="0">
                <a:latin typeface="Arial"/>
                <a:cs typeface="Arial"/>
              </a:rPr>
              <a:t>−2000      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0	2000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6763" y="3143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Scatter Plot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67050" y="295986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Residuals Plot</a:t>
            </a:r>
            <a:endParaRPr lang="en-US" sz="1400" dirty="0"/>
          </a:p>
        </p:txBody>
      </p:sp>
    </p:spTree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9576" y="57937"/>
            <a:ext cx="129286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Checking</a:t>
            </a:r>
            <a:r>
              <a:rPr spc="-35" dirty="0"/>
              <a:t> </a:t>
            </a:r>
            <a:r>
              <a:rPr spc="30" dirty="0"/>
              <a:t>conditions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52" y="729615"/>
            <a:ext cx="2171700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52" y="933704"/>
            <a:ext cx="2171700" cy="64198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51765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condition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this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linear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model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obviously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deﬁnitely 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violating?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775" y="1668680"/>
            <a:ext cx="1660525" cy="10947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40" dirty="0">
                <a:latin typeface="Arial"/>
                <a:cs typeface="Arial"/>
              </a:rPr>
              <a:t>Linear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relationship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Non-normal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residuals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Constant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variability</a:t>
            </a:r>
            <a:endParaRPr sz="1200">
              <a:latin typeface="Arial"/>
              <a:cs typeface="Arial"/>
            </a:endParaRPr>
          </a:p>
          <a:p>
            <a:pPr marL="255270" marR="29718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5" dirty="0">
                <a:latin typeface="Arial"/>
                <a:cs typeface="Arial"/>
              </a:rPr>
              <a:t>Independence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of  </a:t>
            </a:r>
            <a:r>
              <a:rPr sz="1200" spc="-25" dirty="0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3620" y="597660"/>
            <a:ext cx="1807015" cy="1640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26214" y="1888662"/>
            <a:ext cx="102235" cy="6350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00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6214" y="1548266"/>
            <a:ext cx="102235" cy="13970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00" dirty="0">
                <a:latin typeface="Arial"/>
                <a:cs typeface="Arial"/>
              </a:rPr>
              <a:t>500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6214" y="622104"/>
            <a:ext cx="102235" cy="78232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314960" algn="l"/>
                <a:tab pos="617220" algn="l"/>
              </a:tabLst>
            </a:pPr>
            <a:r>
              <a:rPr sz="500" dirty="0">
                <a:latin typeface="Arial"/>
                <a:cs typeface="Arial"/>
              </a:rPr>
              <a:t>1000	1500	2000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33620" y="2274523"/>
            <a:ext cx="1807015" cy="706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26214" y="2133098"/>
            <a:ext cx="102235" cy="826769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478155" algn="l"/>
              </a:tabLst>
            </a:pPr>
            <a:r>
              <a:rPr sz="500" spc="20" dirty="0">
                <a:latin typeface="Arial"/>
                <a:cs typeface="Arial"/>
              </a:rPr>
              <a:t>−1000    </a:t>
            </a:r>
            <a:r>
              <a:rPr sz="500" spc="80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0	1000</a:t>
            </a:r>
            <a:r>
              <a:rPr sz="500" spc="25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−500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6763" y="3143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Scatter Plot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67050" y="295986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Residuals Plot</a:t>
            </a:r>
            <a:endParaRPr lang="en-US" sz="1400" dirty="0"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589" y="301817"/>
                <a:ext cx="44239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What’s one way we can </a:t>
                </a:r>
                <a:r>
                  <a:rPr lang="en-US" sz="2000" b="1" u="sng" dirty="0" smtClean="0"/>
                  <a:t>assess</a:t>
                </a:r>
                <a:r>
                  <a:rPr lang="en-US" sz="2000" b="1" dirty="0" smtClean="0"/>
                  <a:t> how well our regression line </a:t>
                </a:r>
                <a:r>
                  <a:rPr lang="en-US" sz="2000" b="1" u="sng" dirty="0" smtClean="0">
                    <a:solidFill>
                      <a:srgbClr val="C00000"/>
                    </a:solidFill>
                  </a:rPr>
                  <a:t>predicted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/>
                  <a:t>y with a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b="1" dirty="0" smtClean="0"/>
                  <a:t>, </a:t>
                </a:r>
                <a:r>
                  <a:rPr lang="en-US" sz="2000" b="1" i="1" dirty="0" smtClean="0">
                    <a:solidFill>
                      <a:srgbClr val="0070C0"/>
                    </a:solidFill>
                  </a:rPr>
                  <a:t>when we know the observed y?</a:t>
                </a:r>
                <a:endParaRPr lang="en-US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9" y="301817"/>
                <a:ext cx="4423974" cy="1323439"/>
              </a:xfrm>
              <a:prstGeom prst="rect">
                <a:avLst/>
              </a:prstGeom>
              <a:blipFill>
                <a:blip r:embed="rId2"/>
                <a:stretch>
                  <a:fillRect l="-1517" t="-2765" r="-2069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691" t="38977" r="9530" b="3707"/>
          <a:stretch/>
        </p:blipFill>
        <p:spPr>
          <a:xfrm>
            <a:off x="2553108" y="2293440"/>
            <a:ext cx="2056992" cy="11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35283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9576" y="57937"/>
            <a:ext cx="129286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Checking</a:t>
            </a:r>
            <a:r>
              <a:rPr spc="-35" dirty="0"/>
              <a:t> </a:t>
            </a:r>
            <a:r>
              <a:rPr spc="30" dirty="0"/>
              <a:t>conditions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52" y="729615"/>
            <a:ext cx="2171700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52" y="933704"/>
            <a:ext cx="2171700" cy="64198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51765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condition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this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linear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model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obviously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deﬁnitely 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violating?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775" y="1668680"/>
            <a:ext cx="1660525" cy="10947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-20" dirty="0">
                <a:solidFill>
                  <a:srgbClr val="935151"/>
                </a:solidFill>
                <a:latin typeface="Arial"/>
                <a:cs typeface="Arial"/>
              </a:rPr>
              <a:t>Linear</a:t>
            </a:r>
            <a:r>
              <a:rPr sz="1200" i="1" spc="-1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935151"/>
                </a:solidFill>
                <a:latin typeface="Arial"/>
                <a:cs typeface="Arial"/>
              </a:rPr>
              <a:t>relationship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Non-normal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residuals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Constant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variability</a:t>
            </a:r>
            <a:endParaRPr sz="1200">
              <a:latin typeface="Arial"/>
              <a:cs typeface="Arial"/>
            </a:endParaRPr>
          </a:p>
          <a:p>
            <a:pPr marL="255270" marR="29718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5" dirty="0">
                <a:latin typeface="Arial"/>
                <a:cs typeface="Arial"/>
              </a:rPr>
              <a:t>Independence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of  </a:t>
            </a:r>
            <a:r>
              <a:rPr sz="1200" spc="-25" dirty="0">
                <a:latin typeface="Arial"/>
                <a:cs typeface="Arial"/>
              </a:rPr>
              <a:t>observations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3620" y="597660"/>
            <a:ext cx="1807015" cy="1640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26214" y="1888662"/>
            <a:ext cx="102235" cy="6350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00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6214" y="1548266"/>
            <a:ext cx="102235" cy="13970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00" dirty="0">
                <a:latin typeface="Arial"/>
                <a:cs typeface="Arial"/>
              </a:rPr>
              <a:t>500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6214" y="622104"/>
            <a:ext cx="102235" cy="78232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314960" algn="l"/>
                <a:tab pos="617220" algn="l"/>
              </a:tabLst>
            </a:pPr>
            <a:r>
              <a:rPr sz="500" dirty="0">
                <a:latin typeface="Arial"/>
                <a:cs typeface="Arial"/>
              </a:rPr>
              <a:t>1000	1500	2000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33620" y="2274523"/>
            <a:ext cx="1807015" cy="706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26214" y="2133098"/>
            <a:ext cx="102235" cy="826769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478155" algn="l"/>
              </a:tabLst>
            </a:pPr>
            <a:r>
              <a:rPr sz="500" spc="20" dirty="0">
                <a:latin typeface="Arial"/>
                <a:cs typeface="Arial"/>
              </a:rPr>
              <a:t>−1000    </a:t>
            </a:r>
            <a:r>
              <a:rPr sz="500" spc="80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0	1000</a:t>
            </a:r>
            <a:r>
              <a:rPr sz="500" spc="25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−500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6763" y="3143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Scatter Plot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67050" y="295986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Residuals Plot</a:t>
            </a:r>
            <a:endParaRPr lang="en-US" sz="1400" dirty="0"/>
          </a:p>
        </p:txBody>
      </p:sp>
    </p:spTree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61822"/>
            <a:ext cx="4272152" cy="318228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95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b="1" u="sng" spc="5" dirty="0" smtClean="0">
                <a:latin typeface="Noto Sans CJK JP Regular"/>
                <a:cs typeface="Noto Sans CJK JP Regular"/>
              </a:rPr>
              <a:t>Assessing the Fit:</a:t>
            </a:r>
            <a:r>
              <a:rPr lang="en-US" sz="1050" spc="-25" dirty="0" smtClean="0">
                <a:latin typeface="Noto Sans CJK JP Regular"/>
                <a:cs typeface="Noto Sans CJK JP Regular"/>
              </a:rPr>
              <a:t> </a:t>
            </a:r>
            <a:r>
              <a:rPr lang="en-US" sz="1050" b="1" i="1" spc="-25" dirty="0">
                <a:latin typeface="Noto Sans CJK JP Regular"/>
                <a:cs typeface="Noto Sans CJK JP Regular"/>
              </a:rPr>
              <a:t>Simple Linear Regression </a:t>
            </a:r>
            <a:r>
              <a:rPr lang="en-US" sz="1050" b="1" i="1" spc="-25" dirty="0" smtClean="0">
                <a:latin typeface="Noto Sans CJK JP Regular"/>
                <a:cs typeface="Noto Sans CJK JP Regular"/>
              </a:rPr>
              <a:t>Model</a:t>
            </a:r>
            <a:endParaRPr lang="en-US" sz="1050" spc="25" dirty="0" smtClean="0">
              <a:solidFill>
                <a:srgbClr val="CCCCCC"/>
              </a:solidFill>
              <a:latin typeface="Arial"/>
              <a:cs typeface="Arial"/>
            </a:endParaRPr>
          </a:p>
          <a:p>
            <a:pPr marL="900430" lvl="2" indent="-15367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USING the Model:</a:t>
            </a:r>
          </a:p>
          <a:p>
            <a:pPr marL="1357630" lvl="3" indent="-153670"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Predictions</a:t>
            </a:r>
            <a:r>
              <a:rPr lang="en-US" sz="1050" spc="25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Predicted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values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also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have 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uncertainty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around</a:t>
            </a:r>
            <a:r>
              <a:rPr sz="1050" spc="-2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them</a:t>
            </a:r>
            <a:endParaRPr sz="1050" dirty="0">
              <a:latin typeface="Arial"/>
              <a:cs typeface="Arial"/>
            </a:endParaRPr>
          </a:p>
          <a:p>
            <a:pPr marL="900430" lvl="2" indent="-153670">
              <a:spcBef>
                <a:spcPts val="45"/>
              </a:spcBef>
              <a:buSzPct val="95454"/>
              <a:buFont typeface="Arial"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Relationships in the Model:</a:t>
            </a:r>
          </a:p>
          <a:p>
            <a:pPr marL="1357630" lvl="3" indent="-153670">
              <a:spcBef>
                <a:spcPts val="45"/>
              </a:spcBef>
              <a:buSzPct val="95454"/>
              <a:buFont typeface="Arial"/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Fit of Model</a:t>
            </a:r>
            <a:r>
              <a:rPr lang="en-US" sz="1100" i="1" spc="20" dirty="0" smtClean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: </a:t>
            </a:r>
            <a:r>
              <a:rPr sz="1100" i="1" spc="20" dirty="0" smtClean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R</a:t>
            </a:r>
            <a:r>
              <a:rPr sz="1200" spc="30" baseline="27777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2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assesses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 </a:t>
            </a:r>
            <a:r>
              <a:rPr sz="1050" spc="4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ﬁt </a:t>
            </a:r>
            <a:r>
              <a:rPr sz="1050" spc="7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--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higher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</a:t>
            </a:r>
            <a:r>
              <a:rPr sz="1050" spc="-2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better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357630" lvl="3" indent="-153670"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Individual Coefficients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Inference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regression uses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100" i="1" spc="25" dirty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-distribution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1357630" lvl="3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u="sng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Condition</a:t>
            </a:r>
            <a:r>
              <a:rPr lang="en-US" sz="1050" u="sng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1050" u="sng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/Diagnostic Checking</a:t>
            </a:r>
          </a:p>
          <a:p>
            <a:pPr marL="1357630" lvl="3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lang="en-US" sz="1050" u="sng" spc="-15" dirty="0" smtClean="0">
                <a:latin typeface="Arial"/>
                <a:cs typeface="Arial"/>
              </a:rPr>
              <a:t>Outliers</a:t>
            </a:r>
            <a:r>
              <a:rPr lang="en-US" sz="1050" spc="-15" dirty="0" smtClean="0">
                <a:latin typeface="Arial"/>
                <a:cs typeface="Arial"/>
              </a:rPr>
              <a:t>: </a:t>
            </a:r>
            <a:r>
              <a:rPr sz="1050" spc="-15" dirty="0" smtClean="0">
                <a:latin typeface="Arial"/>
                <a:cs typeface="Arial"/>
              </a:rPr>
              <a:t>Type </a:t>
            </a:r>
            <a:r>
              <a:rPr sz="1050" spc="30" dirty="0">
                <a:latin typeface="Arial"/>
                <a:cs typeface="Arial"/>
              </a:rPr>
              <a:t>of </a:t>
            </a:r>
            <a:r>
              <a:rPr sz="1050" spc="15" dirty="0">
                <a:latin typeface="Arial"/>
                <a:cs typeface="Arial"/>
              </a:rPr>
              <a:t>outlier </a:t>
            </a:r>
            <a:r>
              <a:rPr sz="1050" spc="20" dirty="0">
                <a:latin typeface="Arial"/>
                <a:cs typeface="Arial"/>
              </a:rPr>
              <a:t>determines </a:t>
            </a:r>
            <a:r>
              <a:rPr sz="1050" spc="40" dirty="0">
                <a:latin typeface="Arial"/>
                <a:cs typeface="Arial"/>
              </a:rPr>
              <a:t>how </a:t>
            </a:r>
            <a:r>
              <a:rPr sz="1050" spc="25" dirty="0">
                <a:latin typeface="Arial"/>
                <a:cs typeface="Arial"/>
              </a:rPr>
              <a:t>it should </a:t>
            </a:r>
            <a:r>
              <a:rPr sz="1050" spc="30" dirty="0">
                <a:latin typeface="Arial"/>
                <a:cs typeface="Arial"/>
              </a:rPr>
              <a:t>be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handled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CCCCCC"/>
              </a:buClr>
              <a:buFont typeface="Arial"/>
              <a:buAutoNum type="arabicPeriod"/>
            </a:pPr>
            <a:endParaRPr sz="95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116082"/>
      </p:ext>
    </p:extLst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89" y="301817"/>
            <a:ext cx="4423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can we classify </a:t>
            </a:r>
            <a:r>
              <a:rPr lang="en-US" sz="2400" b="1" u="sng" dirty="0" smtClean="0"/>
              <a:t>outliers</a:t>
            </a:r>
            <a:r>
              <a:rPr lang="en-US" sz="2400" b="1" dirty="0" smtClean="0"/>
              <a:t> by affect they </a:t>
            </a:r>
            <a:r>
              <a:rPr lang="en-US" sz="2400" b="1" i="1" dirty="0" smtClean="0"/>
              <a:t>might</a:t>
            </a:r>
            <a:r>
              <a:rPr lang="en-US" sz="2400" b="1" dirty="0" smtClean="0"/>
              <a:t> have on the regression model?</a:t>
            </a:r>
            <a:endParaRPr lang="en-US" sz="2000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958975"/>
            <a:ext cx="1987486" cy="14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11458"/>
      </p:ext>
    </p:extLst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29" y="434975"/>
            <a:ext cx="3335071" cy="2841345"/>
          </a:xfrm>
          <a:prstGeom prst="rect">
            <a:avLst/>
          </a:prstGeom>
        </p:spPr>
      </p:pic>
      <p:sp>
        <p:nvSpPr>
          <p:cNvPr id="3" name="object 5"/>
          <p:cNvSpPr/>
          <p:nvPr/>
        </p:nvSpPr>
        <p:spPr>
          <a:xfrm>
            <a:off x="95250" y="454849"/>
            <a:ext cx="1752600" cy="1295400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val 19"/>
          <p:cNvSpPr/>
          <p:nvPr/>
        </p:nvSpPr>
        <p:spPr>
          <a:xfrm>
            <a:off x="400050" y="587375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43050" y="414347"/>
            <a:ext cx="457200" cy="381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38250" y="1273175"/>
            <a:ext cx="609600" cy="381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90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29" y="434975"/>
            <a:ext cx="3335071" cy="2841345"/>
          </a:xfrm>
          <a:prstGeom prst="rect">
            <a:avLst/>
          </a:prstGeom>
        </p:spPr>
      </p:pic>
      <p:sp>
        <p:nvSpPr>
          <p:cNvPr id="3" name="object 5"/>
          <p:cNvSpPr/>
          <p:nvPr/>
        </p:nvSpPr>
        <p:spPr>
          <a:xfrm>
            <a:off x="95250" y="454849"/>
            <a:ext cx="1752600" cy="1295400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val 19"/>
          <p:cNvSpPr/>
          <p:nvPr/>
        </p:nvSpPr>
        <p:spPr>
          <a:xfrm>
            <a:off x="400050" y="587375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43050" y="414347"/>
            <a:ext cx="457200" cy="381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38250" y="1273175"/>
            <a:ext cx="609600" cy="381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94645" y="1793699"/>
            <a:ext cx="1833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7620" indent="-182245">
              <a:lnSpc>
                <a:spcPct val="100000"/>
              </a:lnSpc>
              <a:spcBef>
                <a:spcPts val="10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spc="-50" dirty="0">
                <a:latin typeface="Arial"/>
                <a:cs typeface="Arial"/>
              </a:rPr>
              <a:t>If </a:t>
            </a:r>
            <a:r>
              <a:rPr lang="en-US" sz="1200" spc="-25" dirty="0">
                <a:latin typeface="Arial"/>
                <a:cs typeface="Arial"/>
              </a:rPr>
              <a:t>clusters </a:t>
            </a:r>
            <a:r>
              <a:rPr lang="en-US" sz="1200" spc="-30" dirty="0">
                <a:latin typeface="Arial"/>
                <a:cs typeface="Arial"/>
              </a:rPr>
              <a:t>(groups </a:t>
            </a:r>
            <a:r>
              <a:rPr lang="en-US" sz="1200" spc="-15" dirty="0">
                <a:latin typeface="Arial"/>
                <a:cs typeface="Arial"/>
              </a:rPr>
              <a:t>of </a:t>
            </a:r>
            <a:r>
              <a:rPr lang="en-US" sz="1200" spc="-30" dirty="0">
                <a:latin typeface="Arial"/>
                <a:cs typeface="Arial"/>
              </a:rPr>
              <a:t>points) </a:t>
            </a:r>
            <a:r>
              <a:rPr lang="en-US" sz="1200" spc="-50" dirty="0">
                <a:latin typeface="Arial"/>
                <a:cs typeface="Arial"/>
              </a:rPr>
              <a:t>are </a:t>
            </a:r>
            <a:r>
              <a:rPr lang="en-US" sz="1200" spc="-25" dirty="0">
                <a:latin typeface="Arial"/>
                <a:cs typeface="Arial"/>
              </a:rPr>
              <a:t>apparent </a:t>
            </a:r>
            <a:r>
              <a:rPr lang="en-US" sz="1200" spc="-40" dirty="0">
                <a:latin typeface="Arial"/>
                <a:cs typeface="Arial"/>
              </a:rPr>
              <a:t>in </a:t>
            </a:r>
            <a:r>
              <a:rPr lang="en-US" sz="1200" spc="-20" dirty="0">
                <a:latin typeface="Arial"/>
                <a:cs typeface="Arial"/>
              </a:rPr>
              <a:t>the </a:t>
            </a:r>
            <a:r>
              <a:rPr lang="en-US" sz="1200" spc="-15" dirty="0">
                <a:latin typeface="Arial"/>
                <a:cs typeface="Arial"/>
              </a:rPr>
              <a:t>data, it  might </a:t>
            </a:r>
            <a:r>
              <a:rPr lang="en-US" sz="1200" spc="-20" dirty="0">
                <a:latin typeface="Arial"/>
                <a:cs typeface="Arial"/>
              </a:rPr>
              <a:t>be worthwhile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20" dirty="0">
                <a:latin typeface="Arial"/>
                <a:cs typeface="Arial"/>
              </a:rPr>
              <a:t>model the groups</a:t>
            </a:r>
            <a:r>
              <a:rPr lang="en-US" sz="1200" spc="85" dirty="0">
                <a:latin typeface="Arial"/>
                <a:cs typeface="Arial"/>
              </a:rPr>
              <a:t> </a:t>
            </a:r>
            <a:r>
              <a:rPr lang="en-US" sz="1200" spc="-40" dirty="0">
                <a:latin typeface="Arial"/>
                <a:cs typeface="Arial"/>
              </a:rPr>
              <a:t>separately.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1829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018540"/>
            <a:ext cx="4222115" cy="252095"/>
          </a:xfrm>
          <a:prstGeom prst="rect">
            <a:avLst/>
          </a:prstGeom>
          <a:solidFill>
            <a:srgbClr val="007784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exercise: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6.2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Linear</a:t>
            </a:r>
            <a:r>
              <a:rPr sz="10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regression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1270635"/>
            <a:ext cx="4222115" cy="245745"/>
          </a:xfrm>
          <a:prstGeom prst="rect">
            <a:avLst/>
          </a:prstGeom>
          <a:solidFill>
            <a:srgbClr val="D6E9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44"/>
              </a:spcBef>
            </a:pPr>
            <a:r>
              <a:rPr sz="1200" spc="-50" dirty="0">
                <a:latin typeface="Arial"/>
                <a:cs typeface="Arial"/>
              </a:rPr>
              <a:t>See </a:t>
            </a:r>
            <a:r>
              <a:rPr sz="1200" spc="-20" dirty="0">
                <a:latin typeface="Arial"/>
                <a:cs typeface="Arial"/>
              </a:rPr>
              <a:t>course website for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details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Picture 2" descr="Pavement Ends Road Signage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08" y="1723606"/>
            <a:ext cx="2029722" cy="13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26917" y="57937"/>
            <a:ext cx="14859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Summary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10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677" y="1001110"/>
            <a:ext cx="3595370" cy="11322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400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20" dirty="0">
                <a:latin typeface="Arial"/>
                <a:cs typeface="Arial"/>
              </a:rPr>
              <a:t>Predicted </a:t>
            </a:r>
            <a:r>
              <a:rPr sz="1200" spc="-45" dirty="0">
                <a:latin typeface="Arial"/>
                <a:cs typeface="Arial"/>
              </a:rPr>
              <a:t>values </a:t>
            </a:r>
            <a:r>
              <a:rPr sz="1200" spc="-35" dirty="0">
                <a:latin typeface="Arial"/>
                <a:cs typeface="Arial"/>
              </a:rPr>
              <a:t>also </a:t>
            </a:r>
            <a:r>
              <a:rPr sz="1200" spc="-45" dirty="0">
                <a:latin typeface="Arial"/>
                <a:cs typeface="Arial"/>
              </a:rPr>
              <a:t>have </a:t>
            </a:r>
            <a:r>
              <a:rPr sz="1200" spc="-25" dirty="0">
                <a:latin typeface="Arial"/>
                <a:cs typeface="Arial"/>
              </a:rPr>
              <a:t>uncertainty around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them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sz="1200" i="1" spc="10" dirty="0">
                <a:latin typeface="Georgia"/>
                <a:cs typeface="Georgia"/>
              </a:rPr>
              <a:t>R</a:t>
            </a:r>
            <a:r>
              <a:rPr sz="1200" spc="15" baseline="31250" dirty="0">
                <a:latin typeface="Times New Roman"/>
                <a:cs typeface="Times New Roman"/>
              </a:rPr>
              <a:t>2 </a:t>
            </a:r>
            <a:r>
              <a:rPr sz="1200" spc="-40" dirty="0">
                <a:latin typeface="Arial"/>
                <a:cs typeface="Arial"/>
              </a:rPr>
              <a:t>assesses </a:t>
            </a:r>
            <a:r>
              <a:rPr sz="1200" spc="-20" dirty="0">
                <a:latin typeface="Arial"/>
                <a:cs typeface="Arial"/>
              </a:rPr>
              <a:t>model </a:t>
            </a:r>
            <a:r>
              <a:rPr sz="1200" spc="-30" dirty="0">
                <a:latin typeface="Arial"/>
                <a:cs typeface="Arial"/>
              </a:rPr>
              <a:t>ﬁt </a:t>
            </a:r>
            <a:r>
              <a:rPr sz="1200" spc="-75" dirty="0">
                <a:latin typeface="Arial"/>
                <a:cs typeface="Arial"/>
              </a:rPr>
              <a:t>– </a:t>
            </a:r>
            <a:r>
              <a:rPr sz="1200" spc="-35" dirty="0">
                <a:latin typeface="Arial"/>
                <a:cs typeface="Arial"/>
              </a:rPr>
              <a:t>higher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better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40" dirty="0">
                <a:latin typeface="Arial"/>
                <a:cs typeface="Arial"/>
              </a:rPr>
              <a:t>Inference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35" dirty="0">
                <a:latin typeface="Arial"/>
                <a:cs typeface="Arial"/>
              </a:rPr>
              <a:t>regression uses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135" dirty="0">
                <a:latin typeface="Arial"/>
                <a:cs typeface="Arial"/>
              </a:rPr>
              <a:t> </a:t>
            </a:r>
            <a:r>
              <a:rPr sz="1200" i="1" spc="-15" dirty="0">
                <a:latin typeface="Georgia"/>
                <a:cs typeface="Georgia"/>
              </a:rPr>
              <a:t>t</a:t>
            </a:r>
            <a:r>
              <a:rPr sz="1200" spc="-15" dirty="0">
                <a:latin typeface="Arial"/>
                <a:cs typeface="Arial"/>
              </a:rPr>
              <a:t>-distribution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20" dirty="0">
                <a:latin typeface="Arial"/>
                <a:cs typeface="Arial"/>
              </a:rPr>
              <a:t>Conditions for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regression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75" dirty="0">
                <a:latin typeface="Arial"/>
                <a:cs typeface="Arial"/>
              </a:rPr>
              <a:t>Type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0" dirty="0">
                <a:latin typeface="Arial"/>
                <a:cs typeface="Arial"/>
              </a:rPr>
              <a:t>outlier </a:t>
            </a:r>
            <a:r>
              <a:rPr sz="1200" spc="-25" dirty="0">
                <a:latin typeface="Arial"/>
                <a:cs typeface="Arial"/>
              </a:rPr>
              <a:t>determines </a:t>
            </a:r>
            <a:r>
              <a:rPr sz="1200" spc="-10" dirty="0">
                <a:latin typeface="Arial"/>
                <a:cs typeface="Arial"/>
              </a:rPr>
              <a:t>how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-20" dirty="0">
                <a:latin typeface="Arial"/>
                <a:cs typeface="Arial"/>
              </a:rPr>
              <a:t>should be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handled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589" y="301817"/>
                <a:ext cx="44239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What’s one way we can </a:t>
                </a:r>
                <a:r>
                  <a:rPr lang="en-US" sz="2000" b="1" u="sng" dirty="0" smtClean="0"/>
                  <a:t>assess</a:t>
                </a:r>
                <a:r>
                  <a:rPr lang="en-US" sz="2000" b="1" dirty="0" smtClean="0"/>
                  <a:t> how well our regression line </a:t>
                </a:r>
                <a:r>
                  <a:rPr lang="en-US" sz="2000" b="1" u="sng" dirty="0" smtClean="0">
                    <a:solidFill>
                      <a:srgbClr val="C00000"/>
                    </a:solidFill>
                  </a:rPr>
                  <a:t>predicted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/>
                  <a:t>y with a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b="1" dirty="0" smtClean="0"/>
                  <a:t>, </a:t>
                </a:r>
                <a:r>
                  <a:rPr lang="en-US" sz="2000" b="1" i="1" dirty="0" smtClean="0">
                    <a:solidFill>
                      <a:srgbClr val="0070C0"/>
                    </a:solidFill>
                  </a:rPr>
                  <a:t>when we know the observed y?</a:t>
                </a:r>
                <a:endParaRPr lang="en-US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9" y="301817"/>
                <a:ext cx="4423974" cy="1323439"/>
              </a:xfrm>
              <a:prstGeom prst="rect">
                <a:avLst/>
              </a:prstGeom>
              <a:blipFill>
                <a:blip r:embed="rId2"/>
                <a:stretch>
                  <a:fillRect l="-1517" t="-2765" r="-2069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691" t="38977" r="9530" b="3707"/>
          <a:stretch/>
        </p:blipFill>
        <p:spPr>
          <a:xfrm>
            <a:off x="2553108" y="2293440"/>
            <a:ext cx="2056992" cy="11356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535" y="1806575"/>
                <a:ext cx="42767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  <a:latin typeface="DejaVu Serif"/>
                    <a:cs typeface="DejaVu Serif"/>
                  </a:rPr>
                  <a:t>Residual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DejaVu Serif"/>
                    <a:cs typeface="DejaVu Serif"/>
                  </a:rPr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5" y="1806575"/>
                <a:ext cx="4276725" cy="369332"/>
              </a:xfrm>
              <a:prstGeom prst="rect">
                <a:avLst/>
              </a:prstGeom>
              <a:blipFill>
                <a:blip r:embed="rId4"/>
                <a:stretch>
                  <a:fillRect l="-1140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420806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1282" y="57937"/>
            <a:ext cx="16211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Uncertainty </a:t>
            </a:r>
            <a:r>
              <a:rPr spc="30" dirty="0"/>
              <a:t>of</a:t>
            </a:r>
            <a:r>
              <a:rPr spc="-5" dirty="0"/>
              <a:t> </a:t>
            </a:r>
            <a:r>
              <a:rPr spc="25" dirty="0"/>
              <a:t>predictions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600" y="502399"/>
            <a:ext cx="3830320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Regression </a:t>
            </a:r>
            <a:r>
              <a:rPr sz="1200" spc="-20" dirty="0">
                <a:latin typeface="Arial"/>
                <a:cs typeface="Arial"/>
              </a:rPr>
              <a:t>models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35" dirty="0">
                <a:latin typeface="Arial"/>
                <a:cs typeface="Arial"/>
              </a:rPr>
              <a:t>useful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25" dirty="0">
                <a:latin typeface="Arial"/>
                <a:cs typeface="Arial"/>
              </a:rPr>
              <a:t>making </a:t>
            </a:r>
            <a:r>
              <a:rPr sz="1200" spc="-20" dirty="0">
                <a:latin typeface="Arial"/>
                <a:cs typeface="Arial"/>
              </a:rPr>
              <a:t>predictions for  </a:t>
            </a:r>
            <a:r>
              <a:rPr sz="1200" b="1" spc="-25" dirty="0">
                <a:latin typeface="Arial"/>
                <a:cs typeface="Arial"/>
              </a:rPr>
              <a:t>new observations </a:t>
            </a:r>
            <a:r>
              <a:rPr sz="1200" b="1" spc="-5" dirty="0">
                <a:latin typeface="Arial"/>
                <a:cs typeface="Arial"/>
              </a:rPr>
              <a:t>not </a:t>
            </a:r>
            <a:r>
              <a:rPr sz="1200" b="1" spc="-25" dirty="0">
                <a:latin typeface="Arial"/>
                <a:cs typeface="Arial"/>
              </a:rPr>
              <a:t>include </a:t>
            </a:r>
            <a:r>
              <a:rPr sz="1200" b="1" spc="-40" dirty="0">
                <a:latin typeface="Arial"/>
                <a:cs typeface="Arial"/>
              </a:rPr>
              <a:t>in </a:t>
            </a:r>
            <a:r>
              <a:rPr sz="1200" b="1" spc="-20" dirty="0">
                <a:latin typeface="Arial"/>
                <a:cs typeface="Arial"/>
              </a:rPr>
              <a:t>the </a:t>
            </a:r>
            <a:r>
              <a:rPr sz="1200" b="1" spc="-35" dirty="0">
                <a:latin typeface="Arial"/>
                <a:cs typeface="Arial"/>
              </a:rPr>
              <a:t>original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dataset</a:t>
            </a:r>
            <a:r>
              <a:rPr sz="1200" spc="-2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2308</TotalTime>
  <Words>3497</Words>
  <Application>Microsoft Office PowerPoint</Application>
  <PresentationFormat>Custom</PresentationFormat>
  <Paragraphs>576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6" baseType="lpstr">
      <vt:lpstr>Arial</vt:lpstr>
      <vt:lpstr>Calibri</vt:lpstr>
      <vt:lpstr>Cambria Math</vt:lpstr>
      <vt:lpstr>Courier New</vt:lpstr>
      <vt:lpstr>DejaVu Sans</vt:lpstr>
      <vt:lpstr>DejaVu Serif</vt:lpstr>
      <vt:lpstr>Georgia</vt:lpstr>
      <vt:lpstr>Noto Sans CJK JP Regular</vt:lpstr>
      <vt:lpstr>Times New Roman</vt:lpstr>
      <vt:lpstr>Office Theme</vt:lpstr>
      <vt:lpstr>PowerPoint Presentation</vt:lpstr>
      <vt:lpstr>Outline</vt:lpstr>
      <vt:lpstr>PowerPoint Presentation</vt:lpstr>
      <vt:lpstr>Outline</vt:lpstr>
      <vt:lpstr>Outline</vt:lpstr>
      <vt:lpstr>Outline</vt:lpstr>
      <vt:lpstr>Outline</vt:lpstr>
      <vt:lpstr>Outline</vt:lpstr>
      <vt:lpstr>Uncertainty of predictions</vt:lpstr>
      <vt:lpstr>▶ Regression models are useful for making predictions for  new observations not include in the original dataset.</vt:lpstr>
      <vt:lpstr>▶ Regression models are useful for making predictions for  new observations not include in the original dataset.</vt:lpstr>
      <vt:lpstr>Outline</vt:lpstr>
      <vt:lpstr>Outline</vt:lpstr>
      <vt:lpstr>Outline</vt:lpstr>
      <vt:lpstr>Prediction intervals for speciﬁc predicted values</vt:lpstr>
      <vt:lpstr>Prediction intervals for speciﬁc predicted values</vt:lpstr>
      <vt:lpstr>Prediction intervals for speciﬁc predicted values</vt:lpstr>
      <vt:lpstr>Outline</vt:lpstr>
      <vt:lpstr>Prediction intervals for speciﬁc predicted values</vt:lpstr>
      <vt:lpstr>Remember from Deck 6.1….</vt:lpstr>
      <vt:lpstr>Outline</vt:lpstr>
      <vt:lpstr>Prediction intervals for speciﬁc predicted values</vt:lpstr>
      <vt:lpstr>Outline</vt:lpstr>
      <vt:lpstr>Prediction intervals for speciﬁc predicted values</vt:lpstr>
      <vt:lpstr>Prediction intervals for speciﬁc predicted values</vt:lpstr>
      <vt:lpstr>PowerPoint Presentation</vt:lpstr>
      <vt:lpstr>Calculating the prediction interval</vt:lpstr>
      <vt:lpstr>Calculating the prediction interval</vt:lpstr>
      <vt:lpstr>Calculating the prediction interval</vt:lpstr>
      <vt:lpstr>Outline</vt:lpstr>
      <vt:lpstr>Outline</vt:lpstr>
      <vt:lpstr>Outline</vt:lpstr>
      <vt:lpstr>Outline</vt:lpstr>
      <vt:lpstr>Outline</vt:lpstr>
      <vt:lpstr>(1) R2 assesses model ﬁt -- higher the better</vt:lpstr>
      <vt:lpstr>(1) R2 assesses model ﬁt -- higher the better</vt:lpstr>
      <vt:lpstr>(1) R2 assesses model ﬁt -- higher the better</vt:lpstr>
      <vt:lpstr>(1) R2 assesses model ﬁt -- higher the better</vt:lpstr>
      <vt:lpstr>(1) R2 assesses model ﬁt -- higher the better</vt:lpstr>
      <vt:lpstr>(1) R2 assesses model ﬁt -- higher the better</vt:lpstr>
      <vt:lpstr>(1) R2 assesses model ﬁt -- higher the better</vt:lpstr>
      <vt:lpstr>(1) R2 assesses model ﬁt -- higher the better</vt:lpstr>
      <vt:lpstr>(1) R2 assesses model ﬁt -- higher the better</vt:lpstr>
      <vt:lpstr>PowerPoint Presentation</vt:lpstr>
      <vt:lpstr>PowerPoint Presentation</vt:lpstr>
      <vt:lpstr>Outline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Tables Recap for Linear Regression (with one predictor)</vt:lpstr>
      <vt:lpstr>Important Tables Recap for Linear Regression (with one predictor)</vt:lpstr>
      <vt:lpstr>Outline</vt:lpstr>
      <vt:lpstr>Outline</vt:lpstr>
      <vt:lpstr>PowerPoint Presentation</vt:lpstr>
      <vt:lpstr>Important regardless of doing inference</vt:lpstr>
      <vt:lpstr>Important regardless of doing inference</vt:lpstr>
      <vt:lpstr>Important regardless of doing inference</vt:lpstr>
      <vt:lpstr>Checking conditions</vt:lpstr>
      <vt:lpstr>Checking conditions</vt:lpstr>
      <vt:lpstr>Checking conditions</vt:lpstr>
      <vt:lpstr>Checking conditions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Introduction to linear regression - 2. Outliers and inference for regression</dc:title>
  <dc:creator>Sta 101 - Spring 2016</dc:creator>
  <cp:lastModifiedBy>Dr Victoria Ellison, Ph.D.</cp:lastModifiedBy>
  <cp:revision>47</cp:revision>
  <dcterms:created xsi:type="dcterms:W3CDTF">2018-11-14T00:05:06Z</dcterms:created>
  <dcterms:modified xsi:type="dcterms:W3CDTF">2019-04-08T18:21:14Z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2016-04-05T00:00:00Z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2018-11-14T00:00:00Z</vt:filetime>
  </property>
</Properties>
</file>