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9"/>
  </p:handoutMasterIdLst>
  <p:sldIdLst>
    <p:sldId id="256" r:id="rId2"/>
    <p:sldId id="353" r:id="rId3"/>
    <p:sldId id="401" r:id="rId4"/>
    <p:sldId id="354" r:id="rId5"/>
    <p:sldId id="338" r:id="rId6"/>
    <p:sldId id="342" r:id="rId7"/>
    <p:sldId id="341" r:id="rId8"/>
    <p:sldId id="340" r:id="rId9"/>
    <p:sldId id="343" r:id="rId10"/>
    <p:sldId id="257" r:id="rId11"/>
    <p:sldId id="346" r:id="rId12"/>
    <p:sldId id="348" r:id="rId13"/>
    <p:sldId id="349" r:id="rId14"/>
    <p:sldId id="347" r:id="rId15"/>
    <p:sldId id="351" r:id="rId16"/>
    <p:sldId id="262" r:id="rId17"/>
    <p:sldId id="322" r:id="rId18"/>
    <p:sldId id="352" r:id="rId19"/>
    <p:sldId id="334" r:id="rId20"/>
    <p:sldId id="324" r:id="rId21"/>
    <p:sldId id="325" r:id="rId22"/>
    <p:sldId id="326" r:id="rId23"/>
    <p:sldId id="355" r:id="rId24"/>
    <p:sldId id="356" r:id="rId25"/>
    <p:sldId id="357" r:id="rId26"/>
    <p:sldId id="358" r:id="rId27"/>
    <p:sldId id="359" r:id="rId28"/>
    <p:sldId id="277" r:id="rId29"/>
    <p:sldId id="360" r:id="rId30"/>
    <p:sldId id="278" r:id="rId31"/>
    <p:sldId id="279" r:id="rId32"/>
    <p:sldId id="362" r:id="rId33"/>
    <p:sldId id="363" r:id="rId34"/>
    <p:sldId id="376" r:id="rId35"/>
    <p:sldId id="367" r:id="rId36"/>
    <p:sldId id="372" r:id="rId37"/>
    <p:sldId id="369" r:id="rId38"/>
    <p:sldId id="373" r:id="rId39"/>
    <p:sldId id="381" r:id="rId40"/>
    <p:sldId id="382" r:id="rId41"/>
    <p:sldId id="375" r:id="rId42"/>
    <p:sldId id="364" r:id="rId43"/>
    <p:sldId id="332" r:id="rId44"/>
    <p:sldId id="366" r:id="rId45"/>
    <p:sldId id="374" r:id="rId46"/>
    <p:sldId id="284" r:id="rId47"/>
    <p:sldId id="285" r:id="rId48"/>
    <p:sldId id="286" r:id="rId49"/>
    <p:sldId id="287" r:id="rId50"/>
    <p:sldId id="289" r:id="rId51"/>
    <p:sldId id="377" r:id="rId52"/>
    <p:sldId id="380" r:id="rId53"/>
    <p:sldId id="384" r:id="rId54"/>
    <p:sldId id="383" r:id="rId55"/>
    <p:sldId id="385" r:id="rId56"/>
    <p:sldId id="291" r:id="rId57"/>
    <p:sldId id="292" r:id="rId58"/>
    <p:sldId id="293" r:id="rId59"/>
    <p:sldId id="397" r:id="rId60"/>
    <p:sldId id="294" r:id="rId61"/>
    <p:sldId id="295" r:id="rId62"/>
    <p:sldId id="296" r:id="rId63"/>
    <p:sldId id="378" r:id="rId64"/>
    <p:sldId id="379" r:id="rId65"/>
    <p:sldId id="297" r:id="rId66"/>
    <p:sldId id="298" r:id="rId67"/>
    <p:sldId id="386" r:id="rId68"/>
    <p:sldId id="387" r:id="rId69"/>
    <p:sldId id="389" r:id="rId70"/>
    <p:sldId id="300" r:id="rId71"/>
    <p:sldId id="301" r:id="rId72"/>
    <p:sldId id="302" r:id="rId73"/>
    <p:sldId id="303" r:id="rId74"/>
    <p:sldId id="390" r:id="rId75"/>
    <p:sldId id="392" r:id="rId76"/>
    <p:sldId id="391" r:id="rId77"/>
    <p:sldId id="395" r:id="rId78"/>
    <p:sldId id="305" r:id="rId79"/>
    <p:sldId id="306" r:id="rId80"/>
    <p:sldId id="307" r:id="rId81"/>
    <p:sldId id="394" r:id="rId82"/>
    <p:sldId id="402" r:id="rId83"/>
    <p:sldId id="311" r:id="rId84"/>
    <p:sldId id="312" r:id="rId85"/>
    <p:sldId id="309" r:id="rId86"/>
    <p:sldId id="310" r:id="rId87"/>
    <p:sldId id="393" r:id="rId88"/>
    <p:sldId id="314" r:id="rId89"/>
    <p:sldId id="315" r:id="rId90"/>
    <p:sldId id="316" r:id="rId91"/>
    <p:sldId id="317" r:id="rId92"/>
    <p:sldId id="318" r:id="rId93"/>
    <p:sldId id="396" r:id="rId94"/>
    <p:sldId id="320" r:id="rId95"/>
    <p:sldId id="398" r:id="rId96"/>
    <p:sldId id="400" r:id="rId97"/>
    <p:sldId id="399" r:id="rId98"/>
  </p:sldIdLst>
  <p:sldSz cx="4610100" cy="3460750"/>
  <p:notesSz cx="9601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26" autoAdjust="0"/>
    <p:restoredTop sz="94660"/>
  </p:normalViewPr>
  <p:slideViewPr>
    <p:cSldViewPr>
      <p:cViewPr varScale="1">
        <p:scale>
          <a:sx n="126" d="100"/>
          <a:sy n="126" d="100"/>
        </p:scale>
        <p:origin x="1484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handoutMaster" Target="handoutMasters/handoutMaster1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838" cy="366713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775" y="0"/>
            <a:ext cx="4160838" cy="366713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24194A2D-4621-42D4-86F8-514AE4D28E71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489"/>
            <a:ext cx="4160838" cy="366712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775" y="6948489"/>
            <a:ext cx="4160838" cy="366712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21B3660E-602A-4B8C-842C-8E939C925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947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662" y="57937"/>
            <a:ext cx="4414774" cy="191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91515" y="1938020"/>
            <a:ext cx="3227070" cy="8651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30505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374201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4608195" cy="297180"/>
          </a:xfrm>
          <a:custGeom>
            <a:avLst/>
            <a:gdLst/>
            <a:ahLst/>
            <a:cxnLst/>
            <a:rect l="l" t="t" r="r" b="b"/>
            <a:pathLst>
              <a:path w="4608195" h="297180">
                <a:moveTo>
                  <a:pt x="0" y="296926"/>
                </a:moveTo>
                <a:lnTo>
                  <a:pt x="4607941" y="296926"/>
                </a:lnTo>
                <a:lnTo>
                  <a:pt x="4607941" y="0"/>
                </a:lnTo>
                <a:lnTo>
                  <a:pt x="0" y="0"/>
                </a:lnTo>
                <a:lnTo>
                  <a:pt x="0" y="296926"/>
                </a:lnTo>
                <a:close/>
              </a:path>
            </a:pathLst>
          </a:custGeom>
          <a:solidFill>
            <a:srgbClr val="1B6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7536" y="57937"/>
            <a:ext cx="4415027" cy="191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36677" y="1082956"/>
            <a:ext cx="4030979" cy="17214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567434" y="3218497"/>
            <a:ext cx="1475232" cy="173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30505" y="3218497"/>
            <a:ext cx="1060323" cy="173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427982" y="3283980"/>
            <a:ext cx="107314" cy="142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ma.utexas.edu/users/mks/statmistakes/overallF.html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3111" y="438785"/>
            <a:ext cx="4102100" cy="643255"/>
          </a:xfrm>
          <a:prstGeom prst="rect">
            <a:avLst/>
          </a:prstGeom>
          <a:solidFill>
            <a:srgbClr val="024F84"/>
          </a:solidFill>
        </p:spPr>
        <p:txBody>
          <a:bodyPr vert="horz" wrap="square" lIns="0" tIns="53340" rIns="0" bIns="0" rtlCol="0">
            <a:spAutoFit/>
          </a:bodyPr>
          <a:lstStyle/>
          <a:p>
            <a:pPr marL="640715">
              <a:lnSpc>
                <a:spcPct val="100000"/>
              </a:lnSpc>
              <a:spcBef>
                <a:spcPts val="420"/>
              </a:spcBef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Unit </a:t>
            </a: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7: </a:t>
            </a:r>
            <a:r>
              <a:rPr sz="1400" b="1" spc="20" dirty="0">
                <a:solidFill>
                  <a:srgbClr val="FFFFFF"/>
                </a:solidFill>
                <a:latin typeface="Arial"/>
                <a:cs typeface="Arial"/>
              </a:rPr>
              <a:t>Multiple </a:t>
            </a: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linear</a:t>
            </a:r>
            <a:r>
              <a:rPr sz="1400" b="1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regression</a:t>
            </a:r>
            <a:endParaRPr sz="1400">
              <a:latin typeface="Arial"/>
              <a:cs typeface="Arial"/>
            </a:endParaRPr>
          </a:p>
          <a:p>
            <a:pPr marL="384810">
              <a:lnSpc>
                <a:spcPct val="100000"/>
              </a:lnSpc>
              <a:spcBef>
                <a:spcPts val="470"/>
              </a:spcBef>
            </a:pPr>
            <a:r>
              <a:rPr sz="1400" spc="10" dirty="0">
                <a:solidFill>
                  <a:srgbClr val="FFFFFF"/>
                </a:solidFill>
                <a:latin typeface="Arial"/>
                <a:cs typeface="Arial"/>
              </a:rPr>
              <a:t>1.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Introduction </a:t>
            </a:r>
            <a:r>
              <a:rPr sz="1400" spc="2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multiple 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linear</a:t>
            </a:r>
            <a:r>
              <a:rPr sz="1400" spc="-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regression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61338" y="1294244"/>
            <a:ext cx="1485265" cy="19620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00" spc="-30" dirty="0">
                <a:latin typeface="Arial"/>
                <a:cs typeface="Arial"/>
              </a:rPr>
              <a:t>Sta </a:t>
            </a:r>
            <a:r>
              <a:rPr sz="1200" spc="-10" dirty="0">
                <a:latin typeface="Arial"/>
                <a:cs typeface="Arial"/>
              </a:rPr>
              <a:t>101 </a:t>
            </a:r>
            <a:r>
              <a:rPr lang="en-US" sz="1200" spc="40" dirty="0" smtClean="0">
                <a:latin typeface="Arial"/>
                <a:cs typeface="Arial"/>
              </a:rPr>
              <a:t>–</a:t>
            </a:r>
            <a:r>
              <a:rPr sz="1200" spc="40" dirty="0" smtClean="0">
                <a:latin typeface="Arial"/>
                <a:cs typeface="Arial"/>
              </a:rPr>
              <a:t> </a:t>
            </a:r>
            <a:r>
              <a:rPr lang="en-US" sz="1200" spc="-25" dirty="0" smtClean="0">
                <a:latin typeface="Arial"/>
                <a:cs typeface="Arial"/>
              </a:rPr>
              <a:t>Spring 2019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08658" y="1664716"/>
            <a:ext cx="2190750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-25" dirty="0">
                <a:latin typeface="Arial"/>
                <a:cs typeface="Arial"/>
              </a:rPr>
              <a:t>Duke </a:t>
            </a:r>
            <a:r>
              <a:rPr sz="800" spc="-30" dirty="0">
                <a:latin typeface="Arial"/>
                <a:cs typeface="Arial"/>
              </a:rPr>
              <a:t>University, </a:t>
            </a:r>
            <a:r>
              <a:rPr sz="800" spc="-15" dirty="0">
                <a:latin typeface="Arial"/>
                <a:cs typeface="Arial"/>
              </a:rPr>
              <a:t>Department </a:t>
            </a:r>
            <a:r>
              <a:rPr sz="800" spc="-10" dirty="0">
                <a:latin typeface="Arial"/>
                <a:cs typeface="Arial"/>
              </a:rPr>
              <a:t>of </a:t>
            </a:r>
            <a:r>
              <a:rPr sz="800" spc="-15" dirty="0">
                <a:latin typeface="Arial"/>
                <a:cs typeface="Arial"/>
              </a:rPr>
              <a:t>Statistical</a:t>
            </a:r>
            <a:r>
              <a:rPr sz="800" spc="4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Science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0411" y="2967736"/>
            <a:ext cx="955675" cy="13465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 sz="800" spc="-45" dirty="0" smtClean="0">
                <a:solidFill>
                  <a:srgbClr val="024F84"/>
                </a:solidFill>
                <a:latin typeface="Arial"/>
                <a:cs typeface="Arial"/>
              </a:rPr>
              <a:t>Dr. Ellison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95450" y="2967736"/>
            <a:ext cx="2672080" cy="25776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-25" dirty="0">
                <a:latin typeface="Arial"/>
                <a:cs typeface="Arial"/>
              </a:rPr>
              <a:t>Slides </a:t>
            </a:r>
            <a:r>
              <a:rPr sz="800" spc="-5" dirty="0">
                <a:latin typeface="Arial"/>
                <a:cs typeface="Arial"/>
              </a:rPr>
              <a:t>posted </a:t>
            </a:r>
            <a:r>
              <a:rPr sz="800" spc="-10" dirty="0">
                <a:latin typeface="Arial"/>
                <a:cs typeface="Arial"/>
              </a:rPr>
              <a:t>at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lang="en-US" sz="800" i="1" spc="-5" dirty="0" smtClean="0">
                <a:solidFill>
                  <a:srgbClr val="024F84"/>
                </a:solidFill>
                <a:latin typeface="Arial"/>
                <a:cs typeface="Arial"/>
              </a:rPr>
              <a:t>https://www2.stat.duke.edu/courses/Spring19/sta101.001/</a:t>
            </a:r>
            <a:endParaRPr sz="800" dirty="0">
              <a:latin typeface="Arial"/>
              <a:cs typeface="Arial"/>
            </a:endParaRPr>
          </a:p>
        </p:txBody>
      </p:sp>
      <p:pic>
        <p:nvPicPr>
          <p:cNvPr id="1026" name="Picture 2" descr="Lighted Cigarette Stick and White Smoke Wallpap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91" y="1882775"/>
            <a:ext cx="1337557" cy="84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O</a:t>
            </a:r>
            <a:r>
              <a:rPr spc="20" dirty="0"/>
              <a:t>u</a:t>
            </a:r>
            <a:r>
              <a:rPr spc="50" dirty="0"/>
              <a:t>t</a:t>
            </a:r>
            <a:r>
              <a:rPr spc="5" dirty="0"/>
              <a:t>l</a:t>
            </a:r>
            <a:r>
              <a:rPr spc="10" dirty="0"/>
              <a:t>in</a:t>
            </a:r>
            <a:r>
              <a:rPr spc="-5"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0411" y="489737"/>
            <a:ext cx="4126865" cy="299505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6370" indent="-153670">
              <a:lnSpc>
                <a:spcPct val="100000"/>
              </a:lnSpc>
              <a:spcBef>
                <a:spcPts val="135"/>
              </a:spcBef>
              <a:buAutoNum type="arabicPeriod"/>
              <a:tabLst>
                <a:tab pos="167005" algn="l"/>
              </a:tabLst>
            </a:pPr>
            <a:r>
              <a:rPr sz="1050" spc="2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Housekeeping</a:t>
            </a:r>
            <a:endParaRPr sz="1050" dirty="0">
              <a:solidFill>
                <a:schemeClr val="accent1">
                  <a:lumMod val="20000"/>
                  <a:lumOff val="80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buAutoNum type="arabicPeriod"/>
            </a:pPr>
            <a:endParaRPr sz="1000" dirty="0">
              <a:latin typeface="Times New Roman"/>
              <a:cs typeface="Times New Roman"/>
            </a:endParaRPr>
          </a:p>
          <a:p>
            <a:pPr marL="166370" indent="-153670">
              <a:lnSpc>
                <a:spcPct val="100000"/>
              </a:lnSpc>
              <a:buAutoNum type="arabicPeriod"/>
              <a:tabLst>
                <a:tab pos="167005" algn="l"/>
              </a:tabLst>
            </a:pPr>
            <a:r>
              <a:rPr sz="1050" spc="25" dirty="0">
                <a:solidFill>
                  <a:schemeClr val="tx2"/>
                </a:solidFill>
                <a:latin typeface="Arial"/>
                <a:cs typeface="Arial"/>
              </a:rPr>
              <a:t>Main</a:t>
            </a:r>
            <a:r>
              <a:rPr sz="1050" spc="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050" spc="15" dirty="0" smtClean="0">
                <a:solidFill>
                  <a:schemeClr val="tx2"/>
                </a:solidFill>
                <a:latin typeface="Arial"/>
                <a:cs typeface="Arial"/>
              </a:rPr>
              <a:t>ideas</a:t>
            </a:r>
            <a:r>
              <a:rPr lang="en-US" sz="1050" spc="15" dirty="0" smtClean="0">
                <a:solidFill>
                  <a:schemeClr val="tx2"/>
                </a:solidFill>
                <a:latin typeface="Arial"/>
                <a:cs typeface="Arial"/>
              </a:rPr>
              <a:t>: Multiple Linear Regression (MLR)</a:t>
            </a:r>
            <a:endParaRPr sz="1050" dirty="0">
              <a:solidFill>
                <a:schemeClr val="tx2"/>
              </a:solidFill>
              <a:latin typeface="Arial"/>
              <a:cs typeface="Arial"/>
            </a:endParaRPr>
          </a:p>
          <a:p>
            <a:pPr marL="443230" lvl="1" indent="-153670">
              <a:spcBef>
                <a:spcPts val="95"/>
              </a:spcBef>
              <a:buFontTx/>
              <a:buAutoNum type="arabicPeriod"/>
              <a:tabLst>
                <a:tab pos="443865" algn="l"/>
              </a:tabLst>
            </a:pPr>
            <a:r>
              <a:rPr lang="en-US" sz="1050" u="sng" spc="5" dirty="0" smtClean="0">
                <a:latin typeface="Arial"/>
                <a:cs typeface="Arial"/>
              </a:rPr>
              <a:t>Interpreting Slopes/Coefficients</a:t>
            </a:r>
            <a:r>
              <a:rPr lang="en-US" sz="1050" spc="5" dirty="0" smtClean="0">
                <a:latin typeface="Arial"/>
                <a:cs typeface="Arial"/>
              </a:rPr>
              <a:t>: In </a:t>
            </a:r>
            <a:r>
              <a:rPr lang="en-US" sz="1050" spc="25" dirty="0" smtClean="0">
                <a:latin typeface="Arial"/>
                <a:cs typeface="Arial"/>
              </a:rPr>
              <a:t>MLR </a:t>
            </a:r>
            <a:r>
              <a:rPr lang="en-US" sz="1050" spc="15" dirty="0" smtClean="0">
                <a:latin typeface="Arial"/>
                <a:cs typeface="Arial"/>
              </a:rPr>
              <a:t>everything </a:t>
            </a:r>
            <a:r>
              <a:rPr lang="en-US" sz="1050" spc="10" dirty="0" smtClean="0">
                <a:latin typeface="Arial"/>
                <a:cs typeface="Arial"/>
              </a:rPr>
              <a:t>is </a:t>
            </a:r>
            <a:r>
              <a:rPr lang="en-US" sz="1050" spc="25" dirty="0" smtClean="0">
                <a:latin typeface="Arial"/>
                <a:cs typeface="Arial"/>
              </a:rPr>
              <a:t>conditional </a:t>
            </a:r>
            <a:r>
              <a:rPr lang="en-US" sz="1050" spc="30" dirty="0" smtClean="0">
                <a:latin typeface="Arial"/>
                <a:cs typeface="Arial"/>
              </a:rPr>
              <a:t>on </a:t>
            </a:r>
            <a:r>
              <a:rPr lang="en-US" sz="1050" spc="5" dirty="0" smtClean="0">
                <a:latin typeface="Arial"/>
                <a:cs typeface="Arial"/>
              </a:rPr>
              <a:t>all </a:t>
            </a:r>
            <a:r>
              <a:rPr lang="en-US" sz="1050" spc="20" dirty="0" smtClean="0">
                <a:latin typeface="Arial"/>
                <a:cs typeface="Arial"/>
              </a:rPr>
              <a:t>other </a:t>
            </a:r>
            <a:r>
              <a:rPr lang="en-US" sz="1050" spc="10" dirty="0" smtClean="0">
                <a:latin typeface="Arial"/>
                <a:cs typeface="Arial"/>
              </a:rPr>
              <a:t>variables in </a:t>
            </a:r>
            <a:r>
              <a:rPr lang="en-US" sz="1050" spc="20" dirty="0" smtClean="0">
                <a:latin typeface="Arial"/>
                <a:cs typeface="Arial"/>
              </a:rPr>
              <a:t>the  </a:t>
            </a:r>
            <a:r>
              <a:rPr lang="en-US" sz="1050" spc="30" dirty="0" smtClean="0">
                <a:latin typeface="Arial"/>
                <a:cs typeface="Arial"/>
              </a:rPr>
              <a:t>model</a:t>
            </a:r>
            <a:endParaRPr lang="en-US" sz="1050" spc="20" dirty="0" smtClean="0">
              <a:latin typeface="Arial"/>
              <a:cs typeface="Arial"/>
            </a:endParaRPr>
          </a:p>
          <a:p>
            <a:pPr marL="443230" lvl="1" indent="-15367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443865" algn="l"/>
              </a:tabLst>
            </a:pPr>
            <a:r>
              <a:rPr lang="en-US" sz="1050" u="sng" spc="5" dirty="0" smtClean="0">
                <a:solidFill>
                  <a:srgbClr val="CCCCCC"/>
                </a:solidFill>
                <a:latin typeface="Arial"/>
                <a:cs typeface="Arial"/>
              </a:rPr>
              <a:t>Setting up the MLR Equation:</a:t>
            </a:r>
            <a:r>
              <a:rPr lang="en-US" sz="1050" spc="5" dirty="0" smtClean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050" spc="20" dirty="0" smtClean="0">
                <a:solidFill>
                  <a:srgbClr val="CCCCCC"/>
                </a:solidFill>
                <a:latin typeface="Arial"/>
                <a:cs typeface="Arial"/>
              </a:rPr>
              <a:t>Categorical </a:t>
            </a:r>
            <a:r>
              <a:rPr sz="1050" spc="30" dirty="0">
                <a:solidFill>
                  <a:srgbClr val="CCCCCC"/>
                </a:solidFill>
                <a:latin typeface="Arial"/>
                <a:cs typeface="Arial"/>
              </a:rPr>
              <a:t>predictors </a:t>
            </a:r>
            <a:r>
              <a:rPr sz="1050" spc="25" dirty="0">
                <a:solidFill>
                  <a:srgbClr val="CCCCCC"/>
                </a:solidFill>
                <a:latin typeface="Arial"/>
                <a:cs typeface="Arial"/>
              </a:rPr>
              <a:t>and </a:t>
            </a:r>
            <a:r>
              <a:rPr sz="1050" spc="20" dirty="0">
                <a:solidFill>
                  <a:srgbClr val="CCCCCC"/>
                </a:solidFill>
                <a:latin typeface="Arial"/>
                <a:cs typeface="Arial"/>
              </a:rPr>
              <a:t>slopes </a:t>
            </a:r>
            <a:r>
              <a:rPr sz="1050" spc="25" dirty="0">
                <a:solidFill>
                  <a:srgbClr val="CCCCCC"/>
                </a:solidFill>
                <a:latin typeface="Arial"/>
                <a:cs typeface="Arial"/>
              </a:rPr>
              <a:t>for </a:t>
            </a:r>
            <a:r>
              <a:rPr sz="1050" dirty="0">
                <a:solidFill>
                  <a:srgbClr val="CCCCCC"/>
                </a:solidFill>
                <a:latin typeface="Arial"/>
                <a:cs typeface="Arial"/>
              </a:rPr>
              <a:t>(almost) </a:t>
            </a:r>
            <a:r>
              <a:rPr sz="1050" spc="15" dirty="0">
                <a:solidFill>
                  <a:srgbClr val="CCCCCC"/>
                </a:solidFill>
                <a:latin typeface="Arial"/>
                <a:cs typeface="Arial"/>
              </a:rPr>
              <a:t>each</a:t>
            </a:r>
            <a:r>
              <a:rPr sz="1050" spc="-30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050" spc="5" dirty="0">
                <a:solidFill>
                  <a:srgbClr val="CCCCCC"/>
                </a:solidFill>
                <a:latin typeface="Arial"/>
                <a:cs typeface="Arial"/>
              </a:rPr>
              <a:t>level</a:t>
            </a:r>
            <a:endParaRPr sz="1050" dirty="0">
              <a:latin typeface="Arial"/>
              <a:cs typeface="Arial"/>
            </a:endParaRPr>
          </a:p>
          <a:p>
            <a:pPr marL="443230" lvl="1" indent="-15367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443865" algn="l"/>
              </a:tabLst>
            </a:pPr>
            <a:r>
              <a:rPr sz="1050" u="sng" spc="10" dirty="0" smtClean="0">
                <a:solidFill>
                  <a:srgbClr val="CCCCCC"/>
                </a:solidFill>
                <a:latin typeface="Arial"/>
                <a:cs typeface="Arial"/>
              </a:rPr>
              <a:t>Inference </a:t>
            </a:r>
            <a:r>
              <a:rPr sz="1050" u="sng" spc="25" dirty="0" smtClean="0">
                <a:solidFill>
                  <a:srgbClr val="CCCCCC"/>
                </a:solidFill>
                <a:latin typeface="Arial"/>
                <a:cs typeface="Arial"/>
              </a:rPr>
              <a:t>for </a:t>
            </a:r>
            <a:r>
              <a:rPr sz="1050" u="sng" spc="20" dirty="0" smtClean="0">
                <a:solidFill>
                  <a:srgbClr val="CCCCCC"/>
                </a:solidFill>
                <a:latin typeface="Arial"/>
                <a:cs typeface="Arial"/>
              </a:rPr>
              <a:t>MLR</a:t>
            </a:r>
            <a:r>
              <a:rPr sz="1050" spc="20" dirty="0" smtClean="0">
                <a:solidFill>
                  <a:srgbClr val="CCCCCC"/>
                </a:solidFill>
                <a:latin typeface="Arial"/>
                <a:cs typeface="Arial"/>
              </a:rPr>
              <a:t>: </a:t>
            </a:r>
            <a:r>
              <a:rPr sz="1050" spc="30" dirty="0">
                <a:solidFill>
                  <a:srgbClr val="CCCCCC"/>
                </a:solidFill>
                <a:latin typeface="Arial"/>
                <a:cs typeface="Arial"/>
              </a:rPr>
              <a:t>model </a:t>
            </a:r>
            <a:r>
              <a:rPr sz="1050" spc="5" dirty="0">
                <a:solidFill>
                  <a:srgbClr val="CCCCCC"/>
                </a:solidFill>
                <a:latin typeface="Arial"/>
                <a:cs typeface="Arial"/>
              </a:rPr>
              <a:t>as </a:t>
            </a:r>
            <a:r>
              <a:rPr sz="1050" spc="-5" dirty="0">
                <a:solidFill>
                  <a:srgbClr val="CCCCCC"/>
                </a:solidFill>
                <a:latin typeface="Arial"/>
                <a:cs typeface="Arial"/>
              </a:rPr>
              <a:t>a </a:t>
            </a:r>
            <a:r>
              <a:rPr sz="1050" spc="25" dirty="0">
                <a:solidFill>
                  <a:srgbClr val="CCCCCC"/>
                </a:solidFill>
                <a:latin typeface="Arial"/>
                <a:cs typeface="Arial"/>
              </a:rPr>
              <a:t>whole </a:t>
            </a:r>
            <a:r>
              <a:rPr sz="1050" spc="35" dirty="0">
                <a:solidFill>
                  <a:srgbClr val="CCCCCC"/>
                </a:solidFill>
                <a:latin typeface="Arial"/>
                <a:cs typeface="Arial"/>
              </a:rPr>
              <a:t>+ </a:t>
            </a:r>
            <a:r>
              <a:rPr sz="1050" spc="20" dirty="0">
                <a:solidFill>
                  <a:srgbClr val="CCCCCC"/>
                </a:solidFill>
                <a:latin typeface="Arial"/>
                <a:cs typeface="Arial"/>
              </a:rPr>
              <a:t>individual</a:t>
            </a:r>
            <a:r>
              <a:rPr sz="1050" spc="-50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050" spc="20" dirty="0">
                <a:solidFill>
                  <a:srgbClr val="CCCCCC"/>
                </a:solidFill>
                <a:latin typeface="Arial"/>
                <a:cs typeface="Arial"/>
              </a:rPr>
              <a:t>slopes</a:t>
            </a:r>
            <a:endParaRPr sz="1050" dirty="0">
              <a:latin typeface="Arial"/>
              <a:cs typeface="Arial"/>
            </a:endParaRPr>
          </a:p>
          <a:p>
            <a:pPr marL="443230" lvl="1" indent="-153670">
              <a:lnSpc>
                <a:spcPct val="100000"/>
              </a:lnSpc>
              <a:spcBef>
                <a:spcPts val="45"/>
              </a:spcBef>
              <a:buAutoNum type="arabicPeriod"/>
              <a:tabLst>
                <a:tab pos="443865" algn="l"/>
              </a:tabLst>
            </a:pPr>
            <a:r>
              <a:rPr lang="en-US" sz="1050" u="sng" spc="10" dirty="0" smtClean="0">
                <a:solidFill>
                  <a:srgbClr val="CCCCCC"/>
                </a:solidFill>
                <a:latin typeface="Arial"/>
                <a:cs typeface="Arial"/>
              </a:rPr>
              <a:t>Selecting Predictors for MLR:</a:t>
            </a:r>
            <a:r>
              <a:rPr lang="en-US" sz="1050" spc="20" dirty="0" smtClean="0">
                <a:solidFill>
                  <a:srgbClr val="CCCCCC"/>
                </a:solidFill>
                <a:latin typeface="Arial"/>
                <a:cs typeface="Arial"/>
              </a:rPr>
              <a:t> </a:t>
            </a:r>
          </a:p>
          <a:p>
            <a:pPr marL="900430" lvl="2" indent="-153670">
              <a:spcBef>
                <a:spcPts val="45"/>
              </a:spcBef>
              <a:buAutoNum type="arabicPeriod"/>
              <a:tabLst>
                <a:tab pos="443865" algn="l"/>
              </a:tabLst>
            </a:pPr>
            <a:r>
              <a:rPr sz="1050" spc="25" dirty="0" smtClean="0">
                <a:solidFill>
                  <a:srgbClr val="CCCCCC"/>
                </a:solidFill>
                <a:latin typeface="Arial"/>
                <a:cs typeface="Arial"/>
              </a:rPr>
              <a:t>Adjusted </a:t>
            </a:r>
            <a:r>
              <a:rPr sz="1100" i="1" spc="20" dirty="0" smtClean="0">
                <a:solidFill>
                  <a:srgbClr val="CCCCCC"/>
                </a:solidFill>
                <a:latin typeface="Georgia"/>
                <a:cs typeface="Georgia"/>
              </a:rPr>
              <a:t>R</a:t>
            </a:r>
            <a:r>
              <a:rPr sz="1200" spc="30" baseline="27777" dirty="0" smtClean="0">
                <a:solidFill>
                  <a:srgbClr val="CCCCCC"/>
                </a:solidFill>
                <a:latin typeface="Times New Roman"/>
                <a:cs typeface="Times New Roman"/>
              </a:rPr>
              <a:t>2 </a:t>
            </a:r>
            <a:r>
              <a:rPr sz="1050" spc="20" dirty="0">
                <a:solidFill>
                  <a:srgbClr val="CCCCCC"/>
                </a:solidFill>
                <a:latin typeface="Arial"/>
                <a:cs typeface="Arial"/>
              </a:rPr>
              <a:t>applies </a:t>
            </a:r>
            <a:r>
              <a:rPr sz="1050" spc="-5" dirty="0">
                <a:solidFill>
                  <a:srgbClr val="CCCCCC"/>
                </a:solidFill>
                <a:latin typeface="Arial"/>
                <a:cs typeface="Arial"/>
              </a:rPr>
              <a:t>a </a:t>
            </a:r>
            <a:r>
              <a:rPr sz="1050" spc="20" dirty="0">
                <a:solidFill>
                  <a:srgbClr val="CCCCCC"/>
                </a:solidFill>
                <a:latin typeface="Arial"/>
                <a:cs typeface="Arial"/>
              </a:rPr>
              <a:t>penalty </a:t>
            </a:r>
            <a:r>
              <a:rPr sz="1050" spc="25" dirty="0">
                <a:solidFill>
                  <a:srgbClr val="CCCCCC"/>
                </a:solidFill>
                <a:latin typeface="Arial"/>
                <a:cs typeface="Arial"/>
              </a:rPr>
              <a:t>for additional</a:t>
            </a:r>
            <a:r>
              <a:rPr sz="1050" spc="-114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050" spc="10" dirty="0">
                <a:solidFill>
                  <a:srgbClr val="CCCCCC"/>
                </a:solidFill>
                <a:latin typeface="Arial"/>
                <a:cs typeface="Arial"/>
              </a:rPr>
              <a:t>variables</a:t>
            </a:r>
            <a:endParaRPr sz="1050" dirty="0">
              <a:latin typeface="Arial"/>
              <a:cs typeface="Arial"/>
            </a:endParaRPr>
          </a:p>
          <a:p>
            <a:pPr marL="900430" lvl="2" indent="-153670">
              <a:spcBef>
                <a:spcPts val="85"/>
              </a:spcBef>
              <a:buAutoNum type="arabicPeriod"/>
              <a:tabLst>
                <a:tab pos="443865" algn="l"/>
              </a:tabLst>
            </a:pPr>
            <a:r>
              <a:rPr sz="1050" spc="20" dirty="0" smtClean="0">
                <a:solidFill>
                  <a:srgbClr val="CCCCCC"/>
                </a:solidFill>
                <a:latin typeface="Arial"/>
                <a:cs typeface="Arial"/>
              </a:rPr>
              <a:t>Avoid </a:t>
            </a:r>
            <a:r>
              <a:rPr sz="1050" spc="15" dirty="0">
                <a:solidFill>
                  <a:srgbClr val="CCCCCC"/>
                </a:solidFill>
                <a:latin typeface="Arial"/>
                <a:cs typeface="Arial"/>
              </a:rPr>
              <a:t>collinearity </a:t>
            </a:r>
            <a:r>
              <a:rPr sz="1050" spc="10" dirty="0">
                <a:solidFill>
                  <a:srgbClr val="CCCCCC"/>
                </a:solidFill>
                <a:latin typeface="Arial"/>
                <a:cs typeface="Arial"/>
              </a:rPr>
              <a:t>in</a:t>
            </a:r>
            <a:r>
              <a:rPr sz="1050" spc="-10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050" spc="25" dirty="0" smtClean="0">
                <a:solidFill>
                  <a:srgbClr val="CCCCCC"/>
                </a:solidFill>
                <a:latin typeface="Arial"/>
                <a:cs typeface="Arial"/>
              </a:rPr>
              <a:t>MLR</a:t>
            </a:r>
            <a:endParaRPr lang="en-US" sz="1050" dirty="0">
              <a:latin typeface="Arial"/>
              <a:cs typeface="Arial"/>
            </a:endParaRPr>
          </a:p>
          <a:p>
            <a:pPr marL="900430" lvl="2" indent="-153670">
              <a:spcBef>
                <a:spcPts val="85"/>
              </a:spcBef>
              <a:buAutoNum type="arabicPeriod"/>
              <a:tabLst>
                <a:tab pos="443865" algn="l"/>
              </a:tabLst>
            </a:pPr>
            <a:r>
              <a:rPr sz="1050" spc="35" dirty="0" smtClean="0">
                <a:solidFill>
                  <a:srgbClr val="CCCCCC"/>
                </a:solidFill>
                <a:latin typeface="Arial"/>
                <a:cs typeface="Arial"/>
              </a:rPr>
              <a:t>Model </a:t>
            </a:r>
            <a:r>
              <a:rPr sz="1050" spc="20" dirty="0">
                <a:solidFill>
                  <a:srgbClr val="CCCCCC"/>
                </a:solidFill>
                <a:latin typeface="Arial"/>
                <a:cs typeface="Arial"/>
              </a:rPr>
              <a:t>selection criterion </a:t>
            </a:r>
            <a:r>
              <a:rPr sz="1050" spc="30" dirty="0">
                <a:solidFill>
                  <a:srgbClr val="CCCCCC"/>
                </a:solidFill>
                <a:latin typeface="Arial"/>
                <a:cs typeface="Arial"/>
              </a:rPr>
              <a:t>depends on </a:t>
            </a:r>
            <a:r>
              <a:rPr sz="1050" spc="15" dirty="0">
                <a:solidFill>
                  <a:srgbClr val="CCCCCC"/>
                </a:solidFill>
                <a:latin typeface="Arial"/>
                <a:cs typeface="Arial"/>
              </a:rPr>
              <a:t>goal: </a:t>
            </a:r>
            <a:r>
              <a:rPr sz="1050" spc="20" dirty="0">
                <a:solidFill>
                  <a:srgbClr val="CCCCCC"/>
                </a:solidFill>
                <a:latin typeface="Arial"/>
                <a:cs typeface="Arial"/>
              </a:rPr>
              <a:t>signiﬁcance </a:t>
            </a:r>
            <a:r>
              <a:rPr sz="1050" spc="15" dirty="0">
                <a:solidFill>
                  <a:srgbClr val="CCCCCC"/>
                </a:solidFill>
                <a:latin typeface="Arial"/>
                <a:cs typeface="Arial"/>
              </a:rPr>
              <a:t>vs.  </a:t>
            </a:r>
            <a:r>
              <a:rPr sz="1050" spc="25" dirty="0">
                <a:solidFill>
                  <a:srgbClr val="CCCCCC"/>
                </a:solidFill>
                <a:latin typeface="Arial"/>
                <a:cs typeface="Arial"/>
              </a:rPr>
              <a:t>prediction</a:t>
            </a:r>
            <a:endParaRPr sz="1050" dirty="0">
              <a:latin typeface="Arial"/>
              <a:cs typeface="Arial"/>
            </a:endParaRPr>
          </a:p>
          <a:p>
            <a:pPr marL="443230" lvl="1" indent="-15367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443865" algn="l"/>
              </a:tabLst>
            </a:pPr>
            <a:r>
              <a:rPr lang="en-US" sz="1050" u="sng" spc="20" dirty="0">
                <a:solidFill>
                  <a:srgbClr val="CCCCCC"/>
                </a:solidFill>
                <a:latin typeface="Arial"/>
                <a:cs typeface="Arial"/>
              </a:rPr>
              <a:t>Additional Conditions for MLR</a:t>
            </a:r>
            <a:r>
              <a:rPr lang="en-US" sz="1050" spc="20" dirty="0">
                <a:solidFill>
                  <a:srgbClr val="CCCCCC"/>
                </a:solidFill>
                <a:latin typeface="Arial"/>
                <a:cs typeface="Arial"/>
              </a:rPr>
              <a:t>: </a:t>
            </a:r>
            <a:r>
              <a:rPr sz="1050" spc="25" dirty="0" smtClean="0">
                <a:solidFill>
                  <a:srgbClr val="CCCCCC"/>
                </a:solidFill>
                <a:latin typeface="Arial"/>
                <a:cs typeface="Arial"/>
              </a:rPr>
              <a:t>Conditions </a:t>
            </a:r>
            <a:r>
              <a:rPr sz="1050" spc="25" dirty="0">
                <a:solidFill>
                  <a:srgbClr val="CCCCCC"/>
                </a:solidFill>
                <a:latin typeface="Arial"/>
                <a:cs typeface="Arial"/>
              </a:rPr>
              <a:t>for MLR </a:t>
            </a:r>
            <a:r>
              <a:rPr sz="1050" spc="-5" dirty="0">
                <a:solidFill>
                  <a:srgbClr val="CCCCCC"/>
                </a:solidFill>
                <a:latin typeface="Arial"/>
                <a:cs typeface="Arial"/>
              </a:rPr>
              <a:t>are </a:t>
            </a:r>
            <a:r>
              <a:rPr sz="1050" dirty="0">
                <a:solidFill>
                  <a:srgbClr val="CCCCCC"/>
                </a:solidFill>
                <a:latin typeface="Arial"/>
                <a:cs typeface="Arial"/>
              </a:rPr>
              <a:t>(almost) </a:t>
            </a:r>
            <a:r>
              <a:rPr sz="1050" spc="20" dirty="0">
                <a:solidFill>
                  <a:srgbClr val="CCCCCC"/>
                </a:solidFill>
                <a:latin typeface="Arial"/>
                <a:cs typeface="Arial"/>
              </a:rPr>
              <a:t>the </a:t>
            </a:r>
            <a:r>
              <a:rPr sz="1050" spc="15" dirty="0">
                <a:solidFill>
                  <a:srgbClr val="CCCCCC"/>
                </a:solidFill>
                <a:latin typeface="Arial"/>
                <a:cs typeface="Arial"/>
              </a:rPr>
              <a:t>same </a:t>
            </a:r>
            <a:r>
              <a:rPr sz="1050" spc="5" dirty="0">
                <a:solidFill>
                  <a:srgbClr val="CCCCCC"/>
                </a:solidFill>
                <a:latin typeface="Arial"/>
                <a:cs typeface="Arial"/>
              </a:rPr>
              <a:t>as </a:t>
            </a:r>
            <a:r>
              <a:rPr sz="1050" spc="30" dirty="0">
                <a:solidFill>
                  <a:srgbClr val="CCCCCC"/>
                </a:solidFill>
                <a:latin typeface="Arial"/>
                <a:cs typeface="Arial"/>
              </a:rPr>
              <a:t>conditions</a:t>
            </a:r>
            <a:r>
              <a:rPr sz="1050" spc="20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050" spc="25" dirty="0" smtClean="0">
                <a:solidFill>
                  <a:srgbClr val="CCCCCC"/>
                </a:solidFill>
                <a:latin typeface="Arial"/>
                <a:cs typeface="Arial"/>
              </a:rPr>
              <a:t>for</a:t>
            </a:r>
            <a:r>
              <a:rPr lang="en-US" sz="1050" dirty="0">
                <a:latin typeface="Arial"/>
                <a:cs typeface="Arial"/>
              </a:rPr>
              <a:t> </a:t>
            </a:r>
            <a:r>
              <a:rPr sz="1050" dirty="0" smtClean="0">
                <a:solidFill>
                  <a:srgbClr val="CCCCCC"/>
                </a:solidFill>
                <a:latin typeface="Arial"/>
                <a:cs typeface="Arial"/>
              </a:rPr>
              <a:t>SLR</a:t>
            </a:r>
            <a:endParaRPr sz="1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 marL="166370" indent="-153670">
              <a:lnSpc>
                <a:spcPct val="100000"/>
              </a:lnSpc>
              <a:buAutoNum type="arabicPeriod" startAt="3"/>
              <a:tabLst>
                <a:tab pos="167005" algn="l"/>
              </a:tabLst>
            </a:pPr>
            <a:r>
              <a:rPr sz="1050" spc="20" dirty="0">
                <a:solidFill>
                  <a:srgbClr val="CCDBE6"/>
                </a:solidFill>
                <a:latin typeface="Arial"/>
                <a:cs typeface="Arial"/>
              </a:rPr>
              <a:t>Summary</a:t>
            </a:r>
            <a:endParaRPr sz="105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O</a:t>
            </a:r>
            <a:r>
              <a:rPr spc="20" dirty="0"/>
              <a:t>u</a:t>
            </a:r>
            <a:r>
              <a:rPr spc="50" dirty="0"/>
              <a:t>t</a:t>
            </a:r>
            <a:r>
              <a:rPr spc="5" dirty="0"/>
              <a:t>l</a:t>
            </a:r>
            <a:r>
              <a:rPr spc="10" dirty="0"/>
              <a:t>in</a:t>
            </a:r>
            <a:r>
              <a:rPr spc="-5" dirty="0"/>
              <a:t>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1450" y="358775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What is different about </a:t>
            </a:r>
            <a:r>
              <a:rPr lang="en-US" b="1" u="sng" dirty="0" smtClean="0"/>
              <a:t>interpreting a slope </a:t>
            </a:r>
            <a:r>
              <a:rPr lang="en-US" b="1" dirty="0" smtClean="0"/>
              <a:t>in a </a:t>
            </a:r>
            <a:r>
              <a:rPr lang="en-US" b="1" i="1" dirty="0" smtClean="0">
                <a:solidFill>
                  <a:srgbClr val="7030A0"/>
                </a:solidFill>
              </a:rPr>
              <a:t>simple linear regression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smtClean="0"/>
              <a:t>vs.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multiple linear regression</a:t>
            </a:r>
            <a:r>
              <a:rPr lang="en-US" b="1" dirty="0" smtClean="0"/>
              <a:t>?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33450" y="1425575"/>
                <a:ext cx="1622688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000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00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450" y="1425575"/>
                <a:ext cx="1622688" cy="307777"/>
              </a:xfrm>
              <a:prstGeom prst="rect">
                <a:avLst/>
              </a:prstGeom>
              <a:blipFill>
                <a:blip r:embed="rId2"/>
                <a:stretch>
                  <a:fillRect l="-3383" t="-24000" r="-1128" b="-26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57250" y="2458608"/>
                <a:ext cx="3018519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i="1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000" b="0" i="1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000" i="1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000" i="1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000" dirty="0">
                  <a:solidFill>
                    <a:schemeClr val="accent6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250" y="2458608"/>
                <a:ext cx="3018519" cy="307777"/>
              </a:xfrm>
              <a:prstGeom prst="rect">
                <a:avLst/>
              </a:prstGeom>
              <a:blipFill>
                <a:blip r:embed="rId3"/>
                <a:stretch>
                  <a:fillRect l="-606" t="-21569" b="-235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962512" y="1287075"/>
            <a:ext cx="18265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*assume x</a:t>
            </a:r>
            <a:r>
              <a:rPr lang="en-US" sz="800" dirty="0" smtClean="0"/>
              <a:t>1</a:t>
            </a:r>
            <a:r>
              <a:rPr lang="en-US" sz="1200" dirty="0" smtClean="0"/>
              <a:t> is numerical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9878468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O</a:t>
            </a:r>
            <a:r>
              <a:rPr spc="20" dirty="0"/>
              <a:t>u</a:t>
            </a:r>
            <a:r>
              <a:rPr spc="50" dirty="0"/>
              <a:t>t</a:t>
            </a:r>
            <a:r>
              <a:rPr spc="5" dirty="0"/>
              <a:t>l</a:t>
            </a:r>
            <a:r>
              <a:rPr spc="10" dirty="0"/>
              <a:t>in</a:t>
            </a:r>
            <a:r>
              <a:rPr spc="-5" dirty="0"/>
              <a:t>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1450" y="358775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What is different about </a:t>
            </a:r>
            <a:r>
              <a:rPr lang="en-US" b="1" u="sng" dirty="0" smtClean="0"/>
              <a:t>interpreting a slope </a:t>
            </a:r>
            <a:r>
              <a:rPr lang="en-US" b="1" dirty="0" smtClean="0"/>
              <a:t>in a </a:t>
            </a:r>
            <a:r>
              <a:rPr lang="en-US" b="1" i="1" dirty="0" smtClean="0">
                <a:solidFill>
                  <a:srgbClr val="7030A0"/>
                </a:solidFill>
              </a:rPr>
              <a:t>simple linear regression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smtClean="0"/>
              <a:t>vs.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multiple linear regression</a:t>
            </a:r>
            <a:r>
              <a:rPr lang="en-US" b="1" dirty="0" smtClean="0"/>
              <a:t>?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33450" y="1425575"/>
                <a:ext cx="1622688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000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00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450" y="1425575"/>
                <a:ext cx="1622688" cy="307777"/>
              </a:xfrm>
              <a:prstGeom prst="rect">
                <a:avLst/>
              </a:prstGeom>
              <a:blipFill>
                <a:blip r:embed="rId2"/>
                <a:stretch>
                  <a:fillRect l="-3383" t="-24000" r="-1128" b="-26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57250" y="2458608"/>
                <a:ext cx="3018519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i="1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000" b="0" i="1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000" i="1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000" i="1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000" dirty="0">
                  <a:solidFill>
                    <a:schemeClr val="accent6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250" y="2458608"/>
                <a:ext cx="3018519" cy="307777"/>
              </a:xfrm>
              <a:prstGeom prst="rect">
                <a:avLst/>
              </a:prstGeom>
              <a:blipFill>
                <a:blip r:embed="rId3"/>
                <a:stretch>
                  <a:fillRect l="-606" t="-21569" b="-235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01693" y="1791917"/>
            <a:ext cx="42067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7030A0"/>
                </a:solidFill>
              </a:rPr>
              <a:t>“For one unit increase in x1, we would expect, y to increase/decrease, on average, by |b1|.”</a:t>
            </a:r>
            <a:endParaRPr lang="en-US" sz="1050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62512" y="1287075"/>
            <a:ext cx="18265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*assume x</a:t>
            </a:r>
            <a:r>
              <a:rPr lang="en-US" sz="800" dirty="0" smtClean="0"/>
              <a:t>1</a:t>
            </a:r>
            <a:r>
              <a:rPr lang="en-US" sz="1200" dirty="0" smtClean="0"/>
              <a:t> is numerical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1646517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O</a:t>
            </a:r>
            <a:r>
              <a:rPr spc="20" dirty="0"/>
              <a:t>u</a:t>
            </a:r>
            <a:r>
              <a:rPr spc="50" dirty="0"/>
              <a:t>t</a:t>
            </a:r>
            <a:r>
              <a:rPr spc="5" dirty="0"/>
              <a:t>l</a:t>
            </a:r>
            <a:r>
              <a:rPr spc="10" dirty="0"/>
              <a:t>in</a:t>
            </a:r>
            <a:r>
              <a:rPr spc="-5" dirty="0"/>
              <a:t>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1450" y="358775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What is different about </a:t>
            </a:r>
            <a:r>
              <a:rPr lang="en-US" b="1" u="sng" dirty="0" smtClean="0"/>
              <a:t>interpreting a slope </a:t>
            </a:r>
            <a:r>
              <a:rPr lang="en-US" b="1" dirty="0" smtClean="0"/>
              <a:t>in a </a:t>
            </a:r>
            <a:r>
              <a:rPr lang="en-US" b="1" i="1" dirty="0" smtClean="0">
                <a:solidFill>
                  <a:srgbClr val="7030A0"/>
                </a:solidFill>
              </a:rPr>
              <a:t>simple linear regression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smtClean="0"/>
              <a:t>vs.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multiple linear regression</a:t>
            </a:r>
            <a:r>
              <a:rPr lang="en-US" b="1" dirty="0" smtClean="0"/>
              <a:t>?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33450" y="1425575"/>
                <a:ext cx="1622688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000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00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450" y="1425575"/>
                <a:ext cx="1622688" cy="307777"/>
              </a:xfrm>
              <a:prstGeom prst="rect">
                <a:avLst/>
              </a:prstGeom>
              <a:blipFill>
                <a:blip r:embed="rId2"/>
                <a:stretch>
                  <a:fillRect l="-3383" t="-24000" r="-1128" b="-26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57250" y="2458608"/>
                <a:ext cx="3018519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i="1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000" b="0" i="1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000" i="1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000" i="1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000" dirty="0">
                  <a:solidFill>
                    <a:schemeClr val="accent6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250" y="2458608"/>
                <a:ext cx="3018519" cy="307777"/>
              </a:xfrm>
              <a:prstGeom prst="rect">
                <a:avLst/>
              </a:prstGeom>
              <a:blipFill>
                <a:blip r:embed="rId3"/>
                <a:stretch>
                  <a:fillRect l="-606" t="-21569" b="-235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01693" y="1791917"/>
            <a:ext cx="42067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7030A0"/>
                </a:solidFill>
              </a:rPr>
              <a:t>“For one unit increase in x1, we would expect, y to increase/decrease, on average, by |b1|.”</a:t>
            </a:r>
            <a:endParaRPr lang="en-US" sz="1050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1692" y="2790516"/>
            <a:ext cx="4408407" cy="730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accent6">
                    <a:lumMod val="75000"/>
                  </a:schemeClr>
                </a:solidFill>
              </a:rPr>
              <a:t>“For one unit increase in x1, we would expect, y to increase/decrease, on average, by |b1|….. </a:t>
            </a:r>
            <a:r>
              <a:rPr lang="en-US" sz="1050" b="1" dirty="0" smtClean="0">
                <a:solidFill>
                  <a:schemeClr val="accent6">
                    <a:lumMod val="75000"/>
                  </a:schemeClr>
                </a:solidFill>
              </a:rPr>
              <a:t>BUT WHAT ARE THE OTHER VARIABLES GOING TO DO? HOW DO THEY AFFECT Y?</a:t>
            </a:r>
            <a:r>
              <a:rPr lang="en-US" sz="105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000" b="1" dirty="0">
                <a:solidFill>
                  <a:schemeClr val="accent6">
                    <a:lumMod val="75000"/>
                  </a:schemeClr>
                </a:solidFill>
              </a:rPr>
              <a:t>If we deleted or added new explanatory variables to the model and recreated the multiple regression line, the slope may </a:t>
            </a:r>
            <a:r>
              <a:rPr lang="en-US" sz="1000" b="1" dirty="0" smtClean="0">
                <a:solidFill>
                  <a:schemeClr val="accent6">
                    <a:lumMod val="75000"/>
                  </a:schemeClr>
                </a:solidFill>
              </a:rPr>
              <a:t>change.</a:t>
            </a:r>
            <a:endParaRPr lang="en-US" sz="1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62512" y="1287075"/>
            <a:ext cx="18265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*assume x</a:t>
            </a:r>
            <a:r>
              <a:rPr lang="en-US" sz="800" dirty="0" smtClean="0"/>
              <a:t>1</a:t>
            </a:r>
            <a:r>
              <a:rPr lang="en-US" sz="1200" dirty="0" smtClean="0"/>
              <a:t> is numerical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6190900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O</a:t>
            </a:r>
            <a:r>
              <a:rPr spc="20" dirty="0"/>
              <a:t>u</a:t>
            </a:r>
            <a:r>
              <a:rPr spc="50" dirty="0"/>
              <a:t>t</a:t>
            </a:r>
            <a:r>
              <a:rPr spc="5" dirty="0"/>
              <a:t>l</a:t>
            </a:r>
            <a:r>
              <a:rPr spc="10" dirty="0"/>
              <a:t>in</a:t>
            </a:r>
            <a:r>
              <a:rPr spc="-5" dirty="0"/>
              <a:t>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1450" y="358775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What is different about </a:t>
            </a:r>
            <a:r>
              <a:rPr lang="en-US" b="1" u="sng" dirty="0" smtClean="0"/>
              <a:t>interpreting a slope </a:t>
            </a:r>
            <a:r>
              <a:rPr lang="en-US" b="1" dirty="0" smtClean="0"/>
              <a:t>in a </a:t>
            </a:r>
            <a:r>
              <a:rPr lang="en-US" b="1" i="1" dirty="0" smtClean="0">
                <a:solidFill>
                  <a:srgbClr val="7030A0"/>
                </a:solidFill>
              </a:rPr>
              <a:t>simple linear regression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smtClean="0"/>
              <a:t>vs.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multiple linear regression</a:t>
            </a:r>
            <a:r>
              <a:rPr lang="en-US" b="1" dirty="0" smtClean="0"/>
              <a:t>?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33450" y="1425575"/>
                <a:ext cx="1622688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000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00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450" y="1425575"/>
                <a:ext cx="1622688" cy="307777"/>
              </a:xfrm>
              <a:prstGeom prst="rect">
                <a:avLst/>
              </a:prstGeom>
              <a:blipFill>
                <a:blip r:embed="rId2"/>
                <a:stretch>
                  <a:fillRect l="-3383" t="-24000" r="-1128" b="-26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57250" y="2458608"/>
                <a:ext cx="3018519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i="1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000" b="0" i="1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000" i="1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000" i="1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000" dirty="0">
                  <a:solidFill>
                    <a:schemeClr val="accent6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250" y="2458608"/>
                <a:ext cx="3018519" cy="307777"/>
              </a:xfrm>
              <a:prstGeom prst="rect">
                <a:avLst/>
              </a:prstGeom>
              <a:blipFill>
                <a:blip r:embed="rId3"/>
                <a:stretch>
                  <a:fillRect l="-606" t="-21569" b="-235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01693" y="1791917"/>
            <a:ext cx="42067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7030A0"/>
                </a:solidFill>
              </a:rPr>
              <a:t>“For one unit increase in x1, we would expect, y to increase/decrease, on average, by |b1|.”</a:t>
            </a:r>
            <a:endParaRPr lang="en-US" sz="1050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1693" y="2790516"/>
            <a:ext cx="420671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accent6">
                    <a:lumMod val="75000"/>
                  </a:schemeClr>
                </a:solidFill>
              </a:rPr>
              <a:t>“</a:t>
            </a:r>
            <a:r>
              <a:rPr lang="en-US" sz="1050" b="1" dirty="0" smtClean="0">
                <a:solidFill>
                  <a:schemeClr val="accent6">
                    <a:lumMod val="75000"/>
                  </a:schemeClr>
                </a:solidFill>
              </a:rPr>
              <a:t>ALL ELSE HELD CONSTANT</a:t>
            </a:r>
            <a:r>
              <a:rPr lang="en-US" sz="1050" dirty="0" smtClean="0">
                <a:solidFill>
                  <a:schemeClr val="accent6">
                    <a:lumMod val="75000"/>
                  </a:schemeClr>
                </a:solidFill>
              </a:rPr>
              <a:t>, for one unit increase in x1, we would expect, y to increase/decrease, on average, by |b1|</a:t>
            </a:r>
            <a:endParaRPr lang="en-US" sz="105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536" y="2339975"/>
            <a:ext cx="4415027" cy="9906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962512" y="1287075"/>
            <a:ext cx="18265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*assume x</a:t>
            </a:r>
            <a:r>
              <a:rPr lang="en-US" sz="800" dirty="0" smtClean="0"/>
              <a:t>1</a:t>
            </a:r>
            <a:r>
              <a:rPr lang="en-US" sz="1200" dirty="0" smtClean="0"/>
              <a:t> is numerical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0206914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O</a:t>
            </a:r>
            <a:r>
              <a:rPr spc="20" dirty="0"/>
              <a:t>u</a:t>
            </a:r>
            <a:r>
              <a:rPr spc="50" dirty="0"/>
              <a:t>t</a:t>
            </a:r>
            <a:r>
              <a:rPr spc="5" dirty="0"/>
              <a:t>l</a:t>
            </a:r>
            <a:r>
              <a:rPr spc="10" dirty="0"/>
              <a:t>in</a:t>
            </a:r>
            <a:r>
              <a:rPr spc="-5" dirty="0"/>
              <a:t>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50" y="273203"/>
            <a:ext cx="4591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What is different about </a:t>
            </a:r>
            <a:r>
              <a:rPr lang="en-US" b="1" u="sng" dirty="0" smtClean="0"/>
              <a:t>interpreting </a:t>
            </a:r>
            <a:r>
              <a:rPr lang="en-US" b="1" dirty="0" smtClean="0">
                <a:solidFill>
                  <a:srgbClr val="00B050"/>
                </a:solidFill>
              </a:rPr>
              <a:t>predictor </a:t>
            </a:r>
            <a:r>
              <a:rPr lang="en-US" b="1" u="sng" dirty="0" smtClean="0">
                <a:solidFill>
                  <a:srgbClr val="00B050"/>
                </a:solidFill>
              </a:rPr>
              <a:t>slope</a:t>
            </a:r>
            <a:r>
              <a:rPr lang="en-US" b="1" dirty="0" smtClean="0">
                <a:solidFill>
                  <a:srgbClr val="00B050"/>
                </a:solidFill>
              </a:rPr>
              <a:t> for a </a:t>
            </a:r>
            <a:r>
              <a:rPr lang="en-US" b="1" u="sng" dirty="0" smtClean="0">
                <a:solidFill>
                  <a:srgbClr val="00B050"/>
                </a:solidFill>
              </a:rPr>
              <a:t>level of a cat. variable</a:t>
            </a:r>
            <a:r>
              <a:rPr lang="en-US" b="1" dirty="0" smtClean="0"/>
              <a:t> vs. a </a:t>
            </a:r>
            <a:r>
              <a:rPr lang="en-US" b="1" u="sng" dirty="0" smtClean="0">
                <a:solidFill>
                  <a:srgbClr val="0070C0"/>
                </a:solidFill>
              </a:rPr>
              <a:t>slope </a:t>
            </a:r>
            <a:r>
              <a:rPr lang="en-US" b="1" dirty="0" smtClean="0">
                <a:solidFill>
                  <a:srgbClr val="0070C0"/>
                </a:solidFill>
              </a:rPr>
              <a:t>for a </a:t>
            </a:r>
            <a:r>
              <a:rPr lang="en-US" b="1" u="sng" dirty="0" smtClean="0">
                <a:solidFill>
                  <a:srgbClr val="0070C0"/>
                </a:solidFill>
              </a:rPr>
              <a:t>numerical variable</a:t>
            </a:r>
            <a:r>
              <a:rPr lang="en-US" b="1" u="sng" dirty="0" smtClean="0"/>
              <a:t> </a:t>
            </a:r>
            <a:r>
              <a:rPr lang="en-US" b="1" dirty="0" smtClean="0"/>
              <a:t>in a multiple linear regression?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41462" y="1703267"/>
                <a:ext cx="3018519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0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00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00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0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462" y="1703267"/>
                <a:ext cx="3018519" cy="307777"/>
              </a:xfrm>
              <a:prstGeom prst="rect">
                <a:avLst/>
              </a:prstGeom>
              <a:blipFill>
                <a:blip r:embed="rId2"/>
                <a:stretch>
                  <a:fillRect l="-606" t="-21569" b="-235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85905" y="2035175"/>
            <a:ext cx="420671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0070C0"/>
                </a:solidFill>
              </a:rPr>
              <a:t>“</a:t>
            </a:r>
            <a:r>
              <a:rPr lang="en-US" sz="1050" b="1" dirty="0" smtClean="0">
                <a:solidFill>
                  <a:srgbClr val="0070C0"/>
                </a:solidFill>
              </a:rPr>
              <a:t>ALL ELSE HELD CONSTANT</a:t>
            </a:r>
            <a:r>
              <a:rPr lang="en-US" sz="1050" dirty="0" smtClean="0">
                <a:solidFill>
                  <a:srgbClr val="0070C0"/>
                </a:solidFill>
              </a:rPr>
              <a:t>, for one unit increase in x1, we would expect, y to increase/decrease, on average, by |b1|</a:t>
            </a:r>
            <a:endParaRPr lang="en-US" sz="1050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050" y="1497663"/>
            <a:ext cx="1585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</a:rPr>
              <a:t>Numerical Variable</a:t>
            </a:r>
            <a:endParaRPr lang="en-US" sz="12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27007" y="2668995"/>
                <a:ext cx="3964996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i="1" smtClean="0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000" b="0" i="1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000" i="1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𝑐𝑎𝑡</m:t>
                      </m:r>
                      <m:r>
                        <a:rPr lang="en-US" sz="2000" b="0" i="1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 b="0" i="1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𝑙𝑒𝑣𝑒𝑙</m:t>
                      </m:r>
                      <m:r>
                        <a:rPr lang="en-US" sz="2000" b="0" i="1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000" b="0" i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000" i="1" smtClean="0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000" dirty="0">
                  <a:solidFill>
                    <a:schemeClr val="accent3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007" y="2668995"/>
                <a:ext cx="3964996" cy="307777"/>
              </a:xfrm>
              <a:prstGeom prst="rect">
                <a:avLst/>
              </a:prstGeom>
              <a:blipFill>
                <a:blip r:embed="rId3"/>
                <a:stretch>
                  <a:fillRect l="-1077" t="-24000" b="-36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171450" y="3012316"/>
            <a:ext cx="420671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00B050"/>
                </a:solidFill>
              </a:rPr>
              <a:t>“</a:t>
            </a:r>
            <a:r>
              <a:rPr lang="en-US" sz="1050" b="1" dirty="0" smtClean="0">
                <a:solidFill>
                  <a:srgbClr val="00B050"/>
                </a:solidFill>
              </a:rPr>
              <a:t>ALL ELSE HELD CONSTANT</a:t>
            </a:r>
            <a:r>
              <a:rPr lang="en-US" sz="1050" dirty="0" smtClean="0">
                <a:solidFill>
                  <a:srgbClr val="00B050"/>
                </a:solidFill>
              </a:rPr>
              <a:t>, the predicted difference in y for this level and the baseline level is b1.</a:t>
            </a:r>
            <a:endParaRPr lang="en-US" sz="1050" dirty="0">
              <a:solidFill>
                <a:srgbClr val="00B05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365" y="2482003"/>
            <a:ext cx="21040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B050"/>
                </a:solidFill>
              </a:rPr>
              <a:t>Categorical Variable Predictor</a:t>
            </a:r>
            <a:endParaRPr lang="en-US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4955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24733" y="57937"/>
            <a:ext cx="1188085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10" dirty="0"/>
              <a:t>Data </a:t>
            </a:r>
            <a:r>
              <a:rPr spc="25" dirty="0"/>
              <a:t>from </a:t>
            </a:r>
            <a:r>
              <a:rPr spc="20" dirty="0"/>
              <a:t>the</a:t>
            </a:r>
            <a:r>
              <a:rPr spc="-55" dirty="0"/>
              <a:t> </a:t>
            </a:r>
            <a:r>
              <a:rPr spc="10" dirty="0"/>
              <a:t>ACS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0411" y="329887"/>
            <a:ext cx="3955415" cy="2544543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1200" spc="-50" dirty="0">
                <a:latin typeface="Arial"/>
                <a:cs typeface="Arial"/>
              </a:rPr>
              <a:t>A </a:t>
            </a:r>
            <a:r>
              <a:rPr sz="1200" spc="-20" dirty="0">
                <a:latin typeface="Arial"/>
                <a:cs typeface="Arial"/>
              </a:rPr>
              <a:t>random </a:t>
            </a:r>
            <a:r>
              <a:rPr sz="1200" spc="-30" dirty="0">
                <a:latin typeface="Arial"/>
                <a:cs typeface="Arial"/>
              </a:rPr>
              <a:t>sample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10" dirty="0">
                <a:latin typeface="Arial"/>
                <a:cs typeface="Arial"/>
              </a:rPr>
              <a:t>783 </a:t>
            </a:r>
            <a:r>
              <a:rPr sz="1200" spc="-25" dirty="0">
                <a:latin typeface="Arial"/>
                <a:cs typeface="Arial"/>
              </a:rPr>
              <a:t>observations from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10" dirty="0">
                <a:latin typeface="Arial"/>
                <a:cs typeface="Arial"/>
              </a:rPr>
              <a:t>2012</a:t>
            </a:r>
            <a:r>
              <a:rPr sz="1200" spc="215" dirty="0">
                <a:latin typeface="Arial"/>
                <a:cs typeface="Arial"/>
              </a:rPr>
              <a:t> </a:t>
            </a:r>
            <a:r>
              <a:rPr sz="1200" spc="-35" dirty="0">
                <a:latin typeface="Arial"/>
                <a:cs typeface="Arial"/>
              </a:rPr>
              <a:t>ACS.</a:t>
            </a:r>
            <a:endParaRPr sz="1200" dirty="0">
              <a:latin typeface="Arial"/>
              <a:cs typeface="Arial"/>
            </a:endParaRPr>
          </a:p>
          <a:p>
            <a:pPr marL="309880" indent="-158750">
              <a:lnSpc>
                <a:spcPct val="100000"/>
              </a:lnSpc>
              <a:spcBef>
                <a:spcPts val="505"/>
              </a:spcBef>
              <a:buClr>
                <a:srgbClr val="024F84"/>
              </a:buClr>
              <a:buFont typeface="Arial"/>
              <a:buAutoNum type="arabicPeriod"/>
              <a:tabLst>
                <a:tab pos="310515" algn="l"/>
              </a:tabLst>
            </a:pPr>
            <a:r>
              <a:rPr sz="800" spc="-50" dirty="0">
                <a:solidFill>
                  <a:srgbClr val="C00000"/>
                </a:solidFill>
                <a:latin typeface="Courier New"/>
                <a:cs typeface="Courier New"/>
              </a:rPr>
              <a:t>income</a:t>
            </a:r>
            <a:r>
              <a:rPr sz="800" spc="-50" dirty="0">
                <a:solidFill>
                  <a:srgbClr val="C00000"/>
                </a:solidFill>
                <a:latin typeface="Arial"/>
                <a:cs typeface="Arial"/>
              </a:rPr>
              <a:t>: </a:t>
            </a:r>
            <a:r>
              <a:rPr sz="800" spc="-45" dirty="0">
                <a:solidFill>
                  <a:srgbClr val="C00000"/>
                </a:solidFill>
                <a:latin typeface="Arial"/>
                <a:cs typeface="Arial"/>
              </a:rPr>
              <a:t>Yearly </a:t>
            </a:r>
            <a:r>
              <a:rPr sz="800" spc="-15" dirty="0">
                <a:solidFill>
                  <a:srgbClr val="C00000"/>
                </a:solidFill>
                <a:latin typeface="Arial"/>
                <a:cs typeface="Arial"/>
              </a:rPr>
              <a:t>income </a:t>
            </a:r>
            <a:r>
              <a:rPr sz="800" spc="-30" dirty="0">
                <a:solidFill>
                  <a:srgbClr val="C00000"/>
                </a:solidFill>
                <a:latin typeface="Arial"/>
                <a:cs typeface="Arial"/>
              </a:rPr>
              <a:t>(wages </a:t>
            </a:r>
            <a:r>
              <a:rPr sz="800" spc="-15" dirty="0">
                <a:solidFill>
                  <a:srgbClr val="C00000"/>
                </a:solidFill>
                <a:latin typeface="Arial"/>
                <a:cs typeface="Arial"/>
              </a:rPr>
              <a:t>and</a:t>
            </a:r>
            <a:r>
              <a:rPr sz="800" spc="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800" spc="-35" dirty="0">
                <a:solidFill>
                  <a:srgbClr val="C00000"/>
                </a:solidFill>
                <a:latin typeface="Arial"/>
                <a:cs typeface="Arial"/>
              </a:rPr>
              <a:t>salaries)</a:t>
            </a:r>
            <a:endParaRPr sz="800" dirty="0">
              <a:solidFill>
                <a:srgbClr val="C00000"/>
              </a:solidFill>
              <a:latin typeface="Arial"/>
              <a:cs typeface="Arial"/>
            </a:endParaRPr>
          </a:p>
          <a:p>
            <a:pPr marL="309880" indent="-158750">
              <a:lnSpc>
                <a:spcPct val="100000"/>
              </a:lnSpc>
              <a:spcBef>
                <a:spcPts val="285"/>
              </a:spcBef>
              <a:buClr>
                <a:srgbClr val="024F84"/>
              </a:buClr>
              <a:buFont typeface="Arial"/>
              <a:buAutoNum type="arabicPeriod"/>
              <a:tabLst>
                <a:tab pos="310515" algn="l"/>
              </a:tabLst>
            </a:pPr>
            <a:r>
              <a:rPr sz="800" spc="-55" dirty="0">
                <a:solidFill>
                  <a:srgbClr val="0070C0"/>
                </a:solidFill>
                <a:latin typeface="Courier New"/>
                <a:cs typeface="Courier New"/>
              </a:rPr>
              <a:t>employment</a:t>
            </a:r>
            <a:r>
              <a:rPr sz="800" spc="-55" dirty="0">
                <a:solidFill>
                  <a:srgbClr val="0070C0"/>
                </a:solidFill>
                <a:latin typeface="Arial"/>
                <a:cs typeface="Arial"/>
              </a:rPr>
              <a:t>: </a:t>
            </a:r>
            <a:r>
              <a:rPr sz="800" spc="-20" dirty="0">
                <a:solidFill>
                  <a:srgbClr val="0070C0"/>
                </a:solidFill>
                <a:latin typeface="Arial"/>
                <a:cs typeface="Arial"/>
              </a:rPr>
              <a:t>Employment </a:t>
            </a:r>
            <a:r>
              <a:rPr sz="800" spc="-10" dirty="0">
                <a:solidFill>
                  <a:srgbClr val="0070C0"/>
                </a:solidFill>
                <a:latin typeface="Arial"/>
                <a:cs typeface="Arial"/>
              </a:rPr>
              <a:t>status, </a:t>
            </a:r>
            <a:r>
              <a:rPr sz="800" u="sng" spc="-5" dirty="0">
                <a:solidFill>
                  <a:srgbClr val="0070C0"/>
                </a:solidFill>
                <a:latin typeface="Arial"/>
                <a:cs typeface="Arial"/>
              </a:rPr>
              <a:t>not </a:t>
            </a:r>
            <a:r>
              <a:rPr sz="800" u="sng" spc="-25" dirty="0">
                <a:solidFill>
                  <a:srgbClr val="0070C0"/>
                </a:solidFill>
                <a:latin typeface="Arial"/>
                <a:cs typeface="Arial"/>
              </a:rPr>
              <a:t>in </a:t>
            </a:r>
            <a:r>
              <a:rPr sz="800" u="sng" spc="-15" dirty="0">
                <a:solidFill>
                  <a:srgbClr val="0070C0"/>
                </a:solidFill>
                <a:latin typeface="Arial"/>
                <a:cs typeface="Arial"/>
              </a:rPr>
              <a:t>labor force</a:t>
            </a:r>
            <a:r>
              <a:rPr sz="800" spc="-15" dirty="0">
                <a:solidFill>
                  <a:srgbClr val="0070C0"/>
                </a:solidFill>
                <a:latin typeface="Arial"/>
                <a:cs typeface="Arial"/>
              </a:rPr>
              <a:t>, </a:t>
            </a:r>
            <a:r>
              <a:rPr sz="800" u="sng" spc="-15" dirty="0">
                <a:solidFill>
                  <a:srgbClr val="0070C0"/>
                </a:solidFill>
                <a:latin typeface="Arial"/>
                <a:cs typeface="Arial"/>
              </a:rPr>
              <a:t>unemployed</a:t>
            </a:r>
            <a:r>
              <a:rPr sz="800" spc="-15" dirty="0">
                <a:solidFill>
                  <a:srgbClr val="0070C0"/>
                </a:solidFill>
                <a:latin typeface="Arial"/>
                <a:cs typeface="Arial"/>
              </a:rPr>
              <a:t>, </a:t>
            </a:r>
            <a:r>
              <a:rPr sz="800" spc="-10" dirty="0">
                <a:solidFill>
                  <a:srgbClr val="0070C0"/>
                </a:solidFill>
                <a:latin typeface="Arial"/>
                <a:cs typeface="Arial"/>
              </a:rPr>
              <a:t>or</a:t>
            </a:r>
            <a:r>
              <a:rPr sz="800" spc="6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800" u="sng" spc="-15" dirty="0">
                <a:solidFill>
                  <a:srgbClr val="0070C0"/>
                </a:solidFill>
                <a:latin typeface="Arial"/>
                <a:cs typeface="Arial"/>
              </a:rPr>
              <a:t>employed</a:t>
            </a:r>
            <a:endParaRPr sz="800" u="sng" dirty="0">
              <a:solidFill>
                <a:srgbClr val="0070C0"/>
              </a:solidFill>
              <a:latin typeface="Arial"/>
              <a:cs typeface="Arial"/>
            </a:endParaRPr>
          </a:p>
          <a:p>
            <a:pPr marL="309880" indent="-158750">
              <a:lnSpc>
                <a:spcPct val="100000"/>
              </a:lnSpc>
              <a:spcBef>
                <a:spcPts val="285"/>
              </a:spcBef>
              <a:buClr>
                <a:srgbClr val="024F84"/>
              </a:buClr>
              <a:buFont typeface="Arial"/>
              <a:buAutoNum type="arabicPeriod"/>
              <a:tabLst>
                <a:tab pos="310515" algn="l"/>
              </a:tabLst>
            </a:pPr>
            <a:r>
              <a:rPr sz="800" spc="-55" dirty="0">
                <a:solidFill>
                  <a:srgbClr val="0070C0"/>
                </a:solidFill>
                <a:latin typeface="Courier New"/>
                <a:cs typeface="Courier New"/>
              </a:rPr>
              <a:t>hrs_work</a:t>
            </a:r>
            <a:r>
              <a:rPr sz="800" spc="-55" dirty="0">
                <a:solidFill>
                  <a:srgbClr val="0070C0"/>
                </a:solidFill>
                <a:latin typeface="Arial"/>
                <a:cs typeface="Arial"/>
              </a:rPr>
              <a:t>: </a:t>
            </a:r>
            <a:r>
              <a:rPr sz="800" spc="-35" dirty="0">
                <a:solidFill>
                  <a:srgbClr val="0070C0"/>
                </a:solidFill>
                <a:latin typeface="Arial"/>
                <a:cs typeface="Arial"/>
              </a:rPr>
              <a:t>Weekly </a:t>
            </a:r>
            <a:r>
              <a:rPr sz="800" spc="-15" dirty="0">
                <a:solidFill>
                  <a:srgbClr val="0070C0"/>
                </a:solidFill>
                <a:latin typeface="Arial"/>
                <a:cs typeface="Arial"/>
              </a:rPr>
              <a:t>hours</a:t>
            </a:r>
            <a:r>
              <a:rPr sz="800" spc="-10" dirty="0">
                <a:solidFill>
                  <a:srgbClr val="0070C0"/>
                </a:solidFill>
                <a:latin typeface="Arial"/>
                <a:cs typeface="Arial"/>
              </a:rPr>
              <a:t> worked</a:t>
            </a:r>
            <a:endParaRPr sz="800" dirty="0">
              <a:solidFill>
                <a:srgbClr val="0070C0"/>
              </a:solidFill>
              <a:latin typeface="Arial"/>
              <a:cs typeface="Arial"/>
            </a:endParaRPr>
          </a:p>
          <a:p>
            <a:pPr marL="309880" indent="-158750">
              <a:lnSpc>
                <a:spcPct val="100000"/>
              </a:lnSpc>
              <a:spcBef>
                <a:spcPts val="285"/>
              </a:spcBef>
              <a:buClr>
                <a:srgbClr val="024F84"/>
              </a:buClr>
              <a:buFont typeface="Arial"/>
              <a:buAutoNum type="arabicPeriod"/>
              <a:tabLst>
                <a:tab pos="310515" algn="l"/>
              </a:tabLst>
            </a:pPr>
            <a:r>
              <a:rPr sz="800" spc="-50" dirty="0">
                <a:solidFill>
                  <a:srgbClr val="0070C0"/>
                </a:solidFill>
                <a:latin typeface="Courier New"/>
                <a:cs typeface="Courier New"/>
              </a:rPr>
              <a:t>race</a:t>
            </a:r>
            <a:r>
              <a:rPr sz="800" spc="-50" dirty="0" smtClean="0">
                <a:solidFill>
                  <a:srgbClr val="0070C0"/>
                </a:solidFill>
                <a:latin typeface="Arial"/>
                <a:cs typeface="Arial"/>
              </a:rPr>
              <a:t>:</a:t>
            </a:r>
            <a:r>
              <a:rPr sz="800" spc="-25" dirty="0" smtClean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800" u="sng" spc="-20" dirty="0">
                <a:solidFill>
                  <a:srgbClr val="0070C0"/>
                </a:solidFill>
                <a:latin typeface="Arial"/>
                <a:cs typeface="Arial"/>
              </a:rPr>
              <a:t>White</a:t>
            </a:r>
            <a:r>
              <a:rPr sz="800" spc="-20" dirty="0">
                <a:solidFill>
                  <a:srgbClr val="0070C0"/>
                </a:solidFill>
                <a:latin typeface="Arial"/>
                <a:cs typeface="Arial"/>
              </a:rPr>
              <a:t>, </a:t>
            </a:r>
            <a:r>
              <a:rPr sz="800" u="sng" spc="-10" dirty="0">
                <a:solidFill>
                  <a:srgbClr val="0070C0"/>
                </a:solidFill>
                <a:latin typeface="Arial"/>
                <a:cs typeface="Arial"/>
              </a:rPr>
              <a:t>Black</a:t>
            </a:r>
            <a:r>
              <a:rPr sz="800" spc="-10" dirty="0">
                <a:solidFill>
                  <a:srgbClr val="0070C0"/>
                </a:solidFill>
                <a:latin typeface="Arial"/>
                <a:cs typeface="Arial"/>
              </a:rPr>
              <a:t>, </a:t>
            </a:r>
            <a:r>
              <a:rPr sz="800" u="sng" spc="-25" dirty="0">
                <a:solidFill>
                  <a:srgbClr val="0070C0"/>
                </a:solidFill>
                <a:latin typeface="Arial"/>
                <a:cs typeface="Arial"/>
              </a:rPr>
              <a:t>Asian</a:t>
            </a:r>
            <a:r>
              <a:rPr sz="800" spc="-25" dirty="0">
                <a:solidFill>
                  <a:srgbClr val="0070C0"/>
                </a:solidFill>
                <a:latin typeface="Arial"/>
                <a:cs typeface="Arial"/>
              </a:rPr>
              <a:t>, </a:t>
            </a:r>
            <a:r>
              <a:rPr sz="800" spc="-10" dirty="0">
                <a:solidFill>
                  <a:srgbClr val="0070C0"/>
                </a:solidFill>
                <a:latin typeface="Arial"/>
                <a:cs typeface="Arial"/>
              </a:rPr>
              <a:t>or</a:t>
            </a:r>
            <a:r>
              <a:rPr sz="800" spc="2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800" u="sng" spc="-15" dirty="0">
                <a:solidFill>
                  <a:srgbClr val="0070C0"/>
                </a:solidFill>
                <a:latin typeface="Arial"/>
                <a:cs typeface="Arial"/>
              </a:rPr>
              <a:t>other</a:t>
            </a:r>
            <a:endParaRPr sz="800" u="sng" dirty="0">
              <a:solidFill>
                <a:srgbClr val="0070C0"/>
              </a:solidFill>
              <a:latin typeface="Arial"/>
              <a:cs typeface="Arial"/>
            </a:endParaRPr>
          </a:p>
          <a:p>
            <a:pPr marL="309880" indent="-158750">
              <a:lnSpc>
                <a:spcPct val="100000"/>
              </a:lnSpc>
              <a:spcBef>
                <a:spcPts val="285"/>
              </a:spcBef>
              <a:buClr>
                <a:srgbClr val="024F84"/>
              </a:buClr>
              <a:buFont typeface="Arial"/>
              <a:buAutoNum type="arabicPeriod"/>
              <a:tabLst>
                <a:tab pos="310515" algn="l"/>
              </a:tabLst>
            </a:pPr>
            <a:r>
              <a:rPr sz="800" spc="-45" dirty="0">
                <a:solidFill>
                  <a:srgbClr val="0070C0"/>
                </a:solidFill>
                <a:latin typeface="Courier New"/>
                <a:cs typeface="Courier New"/>
              </a:rPr>
              <a:t>age</a:t>
            </a:r>
            <a:r>
              <a:rPr sz="800" spc="-45" dirty="0">
                <a:solidFill>
                  <a:srgbClr val="0070C0"/>
                </a:solidFill>
                <a:latin typeface="Arial"/>
                <a:cs typeface="Arial"/>
              </a:rPr>
              <a:t>:</a:t>
            </a:r>
            <a:r>
              <a:rPr sz="800" spc="6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0070C0"/>
                </a:solidFill>
                <a:latin typeface="Arial"/>
                <a:cs typeface="Arial"/>
              </a:rPr>
              <a:t>Age</a:t>
            </a:r>
            <a:endParaRPr sz="800" dirty="0">
              <a:solidFill>
                <a:srgbClr val="0070C0"/>
              </a:solidFill>
              <a:latin typeface="Arial"/>
              <a:cs typeface="Arial"/>
            </a:endParaRPr>
          </a:p>
          <a:p>
            <a:pPr marL="309880" indent="-158750">
              <a:lnSpc>
                <a:spcPct val="100000"/>
              </a:lnSpc>
              <a:spcBef>
                <a:spcPts val="285"/>
              </a:spcBef>
              <a:buClr>
                <a:srgbClr val="024F84"/>
              </a:buClr>
              <a:buFont typeface="Arial"/>
              <a:buAutoNum type="arabicPeriod"/>
              <a:tabLst>
                <a:tab pos="310515" algn="l"/>
              </a:tabLst>
            </a:pPr>
            <a:r>
              <a:rPr sz="800" spc="-50" dirty="0">
                <a:solidFill>
                  <a:srgbClr val="0070C0"/>
                </a:solidFill>
                <a:latin typeface="Courier New"/>
                <a:cs typeface="Courier New"/>
              </a:rPr>
              <a:t>gender</a:t>
            </a:r>
            <a:r>
              <a:rPr sz="800" spc="-50" dirty="0" smtClean="0">
                <a:solidFill>
                  <a:srgbClr val="0070C0"/>
                </a:solidFill>
                <a:latin typeface="Arial"/>
                <a:cs typeface="Arial"/>
              </a:rPr>
              <a:t>:</a:t>
            </a:r>
            <a:r>
              <a:rPr sz="800" spc="-25" dirty="0" smtClean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800" u="sng" spc="-30" dirty="0">
                <a:solidFill>
                  <a:srgbClr val="0070C0"/>
                </a:solidFill>
                <a:latin typeface="Arial"/>
                <a:cs typeface="Arial"/>
              </a:rPr>
              <a:t>male</a:t>
            </a:r>
            <a:r>
              <a:rPr sz="800" spc="-3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0070C0"/>
                </a:solidFill>
                <a:latin typeface="Arial"/>
                <a:cs typeface="Arial"/>
              </a:rPr>
              <a:t>or</a:t>
            </a:r>
            <a:r>
              <a:rPr sz="800" spc="-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800" u="sng" spc="-30" dirty="0">
                <a:solidFill>
                  <a:srgbClr val="0070C0"/>
                </a:solidFill>
                <a:latin typeface="Arial"/>
                <a:cs typeface="Arial"/>
              </a:rPr>
              <a:t>female</a:t>
            </a:r>
            <a:endParaRPr sz="800" u="sng" dirty="0">
              <a:solidFill>
                <a:srgbClr val="0070C0"/>
              </a:solidFill>
              <a:latin typeface="Arial"/>
              <a:cs typeface="Arial"/>
            </a:endParaRPr>
          </a:p>
          <a:p>
            <a:pPr marL="309880" indent="-158750">
              <a:lnSpc>
                <a:spcPct val="100000"/>
              </a:lnSpc>
              <a:spcBef>
                <a:spcPts val="285"/>
              </a:spcBef>
              <a:buClr>
                <a:srgbClr val="024F84"/>
              </a:buClr>
              <a:buFont typeface="Arial"/>
              <a:buAutoNum type="arabicPeriod"/>
              <a:tabLst>
                <a:tab pos="310515" algn="l"/>
              </a:tabLst>
            </a:pPr>
            <a:r>
              <a:rPr sz="800" spc="-55" dirty="0">
                <a:solidFill>
                  <a:srgbClr val="0070C0"/>
                </a:solidFill>
                <a:latin typeface="Courier New"/>
                <a:cs typeface="Courier New"/>
              </a:rPr>
              <a:t>citizens</a:t>
            </a:r>
            <a:r>
              <a:rPr sz="800" spc="-55" dirty="0">
                <a:solidFill>
                  <a:srgbClr val="0070C0"/>
                </a:solidFill>
                <a:latin typeface="Arial"/>
                <a:cs typeface="Arial"/>
              </a:rPr>
              <a:t>: </a:t>
            </a:r>
            <a:r>
              <a:rPr sz="800" spc="-25" dirty="0">
                <a:solidFill>
                  <a:srgbClr val="0070C0"/>
                </a:solidFill>
                <a:latin typeface="Arial"/>
                <a:cs typeface="Arial"/>
              </a:rPr>
              <a:t>Whether </a:t>
            </a:r>
            <a:r>
              <a:rPr sz="800" spc="-15" dirty="0">
                <a:solidFill>
                  <a:srgbClr val="0070C0"/>
                </a:solidFill>
                <a:latin typeface="Arial"/>
                <a:cs typeface="Arial"/>
              </a:rPr>
              <a:t>respondent </a:t>
            </a:r>
            <a:r>
              <a:rPr sz="800" spc="-25" dirty="0">
                <a:solidFill>
                  <a:srgbClr val="0070C0"/>
                </a:solidFill>
                <a:latin typeface="Arial"/>
                <a:cs typeface="Arial"/>
              </a:rPr>
              <a:t>is </a:t>
            </a:r>
            <a:r>
              <a:rPr sz="800" spc="-35" dirty="0">
                <a:solidFill>
                  <a:srgbClr val="0070C0"/>
                </a:solidFill>
                <a:latin typeface="Arial"/>
                <a:cs typeface="Arial"/>
              </a:rPr>
              <a:t>a </a:t>
            </a:r>
            <a:r>
              <a:rPr sz="800" u="sng" spc="-35" dirty="0">
                <a:solidFill>
                  <a:srgbClr val="0070C0"/>
                </a:solidFill>
                <a:latin typeface="Arial"/>
                <a:cs typeface="Arial"/>
              </a:rPr>
              <a:t>US </a:t>
            </a:r>
            <a:r>
              <a:rPr sz="800" u="sng" spc="-20" dirty="0">
                <a:solidFill>
                  <a:srgbClr val="0070C0"/>
                </a:solidFill>
                <a:latin typeface="Arial"/>
                <a:cs typeface="Arial"/>
              </a:rPr>
              <a:t>citizen </a:t>
            </a:r>
            <a:r>
              <a:rPr sz="800" spc="-10" dirty="0">
                <a:solidFill>
                  <a:srgbClr val="0070C0"/>
                </a:solidFill>
                <a:latin typeface="Arial"/>
                <a:cs typeface="Arial"/>
              </a:rPr>
              <a:t>or</a:t>
            </a:r>
            <a:r>
              <a:rPr sz="800" spc="114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800" u="sng" spc="-5" dirty="0">
                <a:solidFill>
                  <a:srgbClr val="0070C0"/>
                </a:solidFill>
                <a:latin typeface="Arial"/>
                <a:cs typeface="Arial"/>
              </a:rPr>
              <a:t>not</a:t>
            </a:r>
            <a:endParaRPr sz="800" u="sng" dirty="0">
              <a:solidFill>
                <a:srgbClr val="0070C0"/>
              </a:solidFill>
              <a:latin typeface="Arial"/>
              <a:cs typeface="Arial"/>
            </a:endParaRPr>
          </a:p>
          <a:p>
            <a:pPr marL="309880" indent="-158750">
              <a:lnSpc>
                <a:spcPct val="100000"/>
              </a:lnSpc>
              <a:spcBef>
                <a:spcPts val="285"/>
              </a:spcBef>
              <a:buClr>
                <a:srgbClr val="024F84"/>
              </a:buClr>
              <a:buFont typeface="Arial"/>
              <a:buAutoNum type="arabicPeriod"/>
              <a:tabLst>
                <a:tab pos="310515" algn="l"/>
              </a:tabLst>
            </a:pPr>
            <a:r>
              <a:rPr sz="800" spc="-55" dirty="0">
                <a:solidFill>
                  <a:srgbClr val="0070C0"/>
                </a:solidFill>
                <a:latin typeface="Courier New"/>
                <a:cs typeface="Courier New"/>
              </a:rPr>
              <a:t>time_to_work</a:t>
            </a:r>
            <a:r>
              <a:rPr sz="800" spc="-55" dirty="0">
                <a:solidFill>
                  <a:srgbClr val="0070C0"/>
                </a:solidFill>
                <a:latin typeface="Arial"/>
                <a:cs typeface="Arial"/>
              </a:rPr>
              <a:t>: </a:t>
            </a:r>
            <a:r>
              <a:rPr sz="800" spc="-45" dirty="0">
                <a:solidFill>
                  <a:srgbClr val="0070C0"/>
                </a:solidFill>
                <a:latin typeface="Arial"/>
                <a:cs typeface="Arial"/>
              </a:rPr>
              <a:t>Travel </a:t>
            </a:r>
            <a:r>
              <a:rPr sz="800" spc="-15" dirty="0">
                <a:solidFill>
                  <a:srgbClr val="0070C0"/>
                </a:solidFill>
                <a:latin typeface="Arial"/>
                <a:cs typeface="Arial"/>
              </a:rPr>
              <a:t>time </a:t>
            </a:r>
            <a:r>
              <a:rPr sz="800" dirty="0">
                <a:solidFill>
                  <a:srgbClr val="0070C0"/>
                </a:solidFill>
                <a:latin typeface="Arial"/>
                <a:cs typeface="Arial"/>
              </a:rPr>
              <a:t>to</a:t>
            </a:r>
            <a:r>
              <a:rPr sz="800" spc="1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0070C0"/>
                </a:solidFill>
                <a:latin typeface="Arial"/>
                <a:cs typeface="Arial"/>
              </a:rPr>
              <a:t>work</a:t>
            </a:r>
            <a:endParaRPr sz="800" dirty="0">
              <a:solidFill>
                <a:srgbClr val="0070C0"/>
              </a:solidFill>
              <a:latin typeface="Arial"/>
              <a:cs typeface="Arial"/>
            </a:endParaRPr>
          </a:p>
          <a:p>
            <a:pPr marL="309880" indent="-158750">
              <a:lnSpc>
                <a:spcPct val="100000"/>
              </a:lnSpc>
              <a:spcBef>
                <a:spcPts val="285"/>
              </a:spcBef>
              <a:buClr>
                <a:srgbClr val="024F84"/>
              </a:buClr>
              <a:buFont typeface="Arial"/>
              <a:buAutoNum type="arabicPeriod"/>
              <a:tabLst>
                <a:tab pos="310515" algn="l"/>
              </a:tabLst>
            </a:pPr>
            <a:r>
              <a:rPr sz="800" spc="-50" dirty="0">
                <a:solidFill>
                  <a:srgbClr val="0070C0"/>
                </a:solidFill>
                <a:latin typeface="Courier New"/>
                <a:cs typeface="Courier New"/>
              </a:rPr>
              <a:t>lang</a:t>
            </a:r>
            <a:r>
              <a:rPr sz="800" spc="-50" dirty="0">
                <a:solidFill>
                  <a:srgbClr val="0070C0"/>
                </a:solidFill>
                <a:latin typeface="Arial"/>
                <a:cs typeface="Arial"/>
              </a:rPr>
              <a:t>: </a:t>
            </a:r>
            <a:r>
              <a:rPr sz="800" spc="-25" dirty="0">
                <a:solidFill>
                  <a:srgbClr val="0070C0"/>
                </a:solidFill>
                <a:latin typeface="Arial"/>
                <a:cs typeface="Arial"/>
              </a:rPr>
              <a:t>Language </a:t>
            </a:r>
            <a:r>
              <a:rPr sz="800" spc="-15" dirty="0">
                <a:solidFill>
                  <a:srgbClr val="0070C0"/>
                </a:solidFill>
                <a:latin typeface="Arial"/>
                <a:cs typeface="Arial"/>
              </a:rPr>
              <a:t>spoken </a:t>
            </a:r>
            <a:r>
              <a:rPr sz="800" spc="-10" dirty="0">
                <a:solidFill>
                  <a:srgbClr val="0070C0"/>
                </a:solidFill>
                <a:latin typeface="Arial"/>
                <a:cs typeface="Arial"/>
              </a:rPr>
              <a:t>at </a:t>
            </a:r>
            <a:r>
              <a:rPr sz="800" spc="-15" dirty="0">
                <a:solidFill>
                  <a:srgbClr val="0070C0"/>
                </a:solidFill>
                <a:latin typeface="Arial"/>
                <a:cs typeface="Arial"/>
              </a:rPr>
              <a:t>home, </a:t>
            </a:r>
            <a:r>
              <a:rPr sz="800" u="sng" spc="-30" dirty="0">
                <a:solidFill>
                  <a:srgbClr val="0070C0"/>
                </a:solidFill>
                <a:latin typeface="Arial"/>
                <a:cs typeface="Arial"/>
              </a:rPr>
              <a:t>English</a:t>
            </a:r>
            <a:r>
              <a:rPr sz="800" spc="-3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0070C0"/>
                </a:solidFill>
                <a:latin typeface="Arial"/>
                <a:cs typeface="Arial"/>
              </a:rPr>
              <a:t>or</a:t>
            </a:r>
            <a:r>
              <a:rPr sz="800" spc="4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800" u="sng" spc="-15" dirty="0">
                <a:solidFill>
                  <a:srgbClr val="0070C0"/>
                </a:solidFill>
                <a:latin typeface="Arial"/>
                <a:cs typeface="Arial"/>
              </a:rPr>
              <a:t>other</a:t>
            </a:r>
            <a:endParaRPr sz="800" u="sng" dirty="0">
              <a:solidFill>
                <a:srgbClr val="0070C0"/>
              </a:solidFill>
              <a:latin typeface="Arial"/>
              <a:cs typeface="Arial"/>
            </a:endParaRPr>
          </a:p>
          <a:p>
            <a:pPr marL="309880" indent="-215265">
              <a:lnSpc>
                <a:spcPct val="100000"/>
              </a:lnSpc>
              <a:spcBef>
                <a:spcPts val="285"/>
              </a:spcBef>
              <a:buClr>
                <a:srgbClr val="024F84"/>
              </a:buClr>
              <a:buFont typeface="Arial"/>
              <a:buAutoNum type="arabicPeriod"/>
              <a:tabLst>
                <a:tab pos="310515" algn="l"/>
              </a:tabLst>
            </a:pPr>
            <a:r>
              <a:rPr sz="800" spc="-55" dirty="0">
                <a:solidFill>
                  <a:srgbClr val="0070C0"/>
                </a:solidFill>
                <a:latin typeface="Courier New"/>
                <a:cs typeface="Courier New"/>
              </a:rPr>
              <a:t>married</a:t>
            </a:r>
            <a:r>
              <a:rPr sz="800" spc="-55" dirty="0">
                <a:solidFill>
                  <a:srgbClr val="0070C0"/>
                </a:solidFill>
                <a:latin typeface="Arial"/>
                <a:cs typeface="Arial"/>
              </a:rPr>
              <a:t>: </a:t>
            </a:r>
            <a:r>
              <a:rPr sz="800" spc="-25" dirty="0">
                <a:solidFill>
                  <a:srgbClr val="0070C0"/>
                </a:solidFill>
                <a:latin typeface="Arial"/>
                <a:cs typeface="Arial"/>
              </a:rPr>
              <a:t>Whether </a:t>
            </a:r>
            <a:r>
              <a:rPr sz="800" spc="-15" dirty="0">
                <a:solidFill>
                  <a:srgbClr val="0070C0"/>
                </a:solidFill>
                <a:latin typeface="Arial"/>
                <a:cs typeface="Arial"/>
              </a:rPr>
              <a:t>respondent </a:t>
            </a:r>
            <a:r>
              <a:rPr sz="800" spc="-25" dirty="0">
                <a:solidFill>
                  <a:srgbClr val="0070C0"/>
                </a:solidFill>
                <a:latin typeface="Arial"/>
                <a:cs typeface="Arial"/>
              </a:rPr>
              <a:t>is </a:t>
            </a:r>
            <a:r>
              <a:rPr sz="800" u="sng" spc="-20" dirty="0">
                <a:solidFill>
                  <a:srgbClr val="0070C0"/>
                </a:solidFill>
                <a:latin typeface="Arial"/>
                <a:cs typeface="Arial"/>
              </a:rPr>
              <a:t>married</a:t>
            </a:r>
            <a:r>
              <a:rPr sz="800" spc="-2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0070C0"/>
                </a:solidFill>
                <a:latin typeface="Arial"/>
                <a:cs typeface="Arial"/>
              </a:rPr>
              <a:t>or</a:t>
            </a:r>
            <a:r>
              <a:rPr sz="800" spc="4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800" u="sng" spc="-5" dirty="0">
                <a:solidFill>
                  <a:srgbClr val="0070C0"/>
                </a:solidFill>
                <a:latin typeface="Arial"/>
                <a:cs typeface="Arial"/>
              </a:rPr>
              <a:t>not</a:t>
            </a:r>
            <a:endParaRPr sz="800" u="sng" dirty="0">
              <a:solidFill>
                <a:srgbClr val="0070C0"/>
              </a:solidFill>
              <a:latin typeface="Arial"/>
              <a:cs typeface="Arial"/>
            </a:endParaRPr>
          </a:p>
          <a:p>
            <a:pPr marL="309880" indent="-215265">
              <a:lnSpc>
                <a:spcPct val="100000"/>
              </a:lnSpc>
              <a:spcBef>
                <a:spcPts val="285"/>
              </a:spcBef>
              <a:buClr>
                <a:srgbClr val="024F84"/>
              </a:buClr>
              <a:buFont typeface="Arial"/>
              <a:buAutoNum type="arabicPeriod"/>
              <a:tabLst>
                <a:tab pos="310515" algn="l"/>
              </a:tabLst>
            </a:pPr>
            <a:r>
              <a:rPr sz="800" spc="-45" dirty="0">
                <a:solidFill>
                  <a:srgbClr val="0070C0"/>
                </a:solidFill>
                <a:latin typeface="Courier New"/>
                <a:cs typeface="Courier New"/>
              </a:rPr>
              <a:t>edu</a:t>
            </a:r>
            <a:r>
              <a:rPr sz="800" spc="-45" dirty="0">
                <a:solidFill>
                  <a:srgbClr val="0070C0"/>
                </a:solidFill>
                <a:latin typeface="Arial"/>
                <a:cs typeface="Arial"/>
              </a:rPr>
              <a:t>: </a:t>
            </a:r>
            <a:r>
              <a:rPr sz="800" spc="-15" dirty="0">
                <a:solidFill>
                  <a:srgbClr val="0070C0"/>
                </a:solidFill>
                <a:latin typeface="Arial"/>
                <a:cs typeface="Arial"/>
              </a:rPr>
              <a:t>Education </a:t>
            </a:r>
            <a:r>
              <a:rPr sz="800" spc="-30" dirty="0">
                <a:solidFill>
                  <a:srgbClr val="0070C0"/>
                </a:solidFill>
                <a:latin typeface="Arial"/>
                <a:cs typeface="Arial"/>
              </a:rPr>
              <a:t>level</a:t>
            </a:r>
            <a:r>
              <a:rPr sz="800" u="sng" spc="-30" dirty="0">
                <a:solidFill>
                  <a:srgbClr val="0070C0"/>
                </a:solidFill>
                <a:latin typeface="Arial"/>
                <a:cs typeface="Arial"/>
              </a:rPr>
              <a:t>, </a:t>
            </a:r>
            <a:r>
              <a:rPr sz="800" u="sng" spc="-20" dirty="0">
                <a:solidFill>
                  <a:srgbClr val="0070C0"/>
                </a:solidFill>
                <a:latin typeface="Arial"/>
                <a:cs typeface="Arial"/>
              </a:rPr>
              <a:t>hs </a:t>
            </a:r>
            <a:r>
              <a:rPr sz="800" u="sng" spc="-10" dirty="0">
                <a:solidFill>
                  <a:srgbClr val="0070C0"/>
                </a:solidFill>
                <a:latin typeface="Arial"/>
                <a:cs typeface="Arial"/>
              </a:rPr>
              <a:t>or </a:t>
            </a:r>
            <a:r>
              <a:rPr sz="800" u="sng" spc="-25" dirty="0">
                <a:solidFill>
                  <a:srgbClr val="0070C0"/>
                </a:solidFill>
                <a:latin typeface="Arial"/>
                <a:cs typeface="Arial"/>
              </a:rPr>
              <a:t>lower</a:t>
            </a:r>
            <a:r>
              <a:rPr sz="800" spc="-25" dirty="0">
                <a:solidFill>
                  <a:srgbClr val="0070C0"/>
                </a:solidFill>
                <a:latin typeface="Arial"/>
                <a:cs typeface="Arial"/>
              </a:rPr>
              <a:t>, </a:t>
            </a:r>
            <a:r>
              <a:rPr sz="800" u="sng" spc="-20" dirty="0">
                <a:solidFill>
                  <a:srgbClr val="0070C0"/>
                </a:solidFill>
                <a:latin typeface="Arial"/>
                <a:cs typeface="Arial"/>
              </a:rPr>
              <a:t>college</a:t>
            </a:r>
            <a:r>
              <a:rPr sz="800" spc="-20" dirty="0">
                <a:solidFill>
                  <a:srgbClr val="0070C0"/>
                </a:solidFill>
                <a:latin typeface="Arial"/>
                <a:cs typeface="Arial"/>
              </a:rPr>
              <a:t>, </a:t>
            </a:r>
            <a:r>
              <a:rPr sz="800" spc="-10" dirty="0">
                <a:solidFill>
                  <a:srgbClr val="0070C0"/>
                </a:solidFill>
                <a:latin typeface="Arial"/>
                <a:cs typeface="Arial"/>
              </a:rPr>
              <a:t>or</a:t>
            </a:r>
            <a:r>
              <a:rPr sz="800" spc="5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800" u="sng" spc="-15" dirty="0">
                <a:solidFill>
                  <a:srgbClr val="0070C0"/>
                </a:solidFill>
                <a:latin typeface="Arial"/>
                <a:cs typeface="Arial"/>
              </a:rPr>
              <a:t>grad</a:t>
            </a:r>
            <a:endParaRPr sz="800" u="sng" dirty="0">
              <a:solidFill>
                <a:srgbClr val="0070C0"/>
              </a:solidFill>
              <a:latin typeface="Arial"/>
              <a:cs typeface="Arial"/>
            </a:endParaRPr>
          </a:p>
          <a:p>
            <a:pPr marL="309880" indent="-215265">
              <a:lnSpc>
                <a:spcPct val="100000"/>
              </a:lnSpc>
              <a:spcBef>
                <a:spcPts val="290"/>
              </a:spcBef>
              <a:buClr>
                <a:srgbClr val="024F84"/>
              </a:buClr>
              <a:buFont typeface="Arial"/>
              <a:buAutoNum type="arabicPeriod"/>
              <a:tabLst>
                <a:tab pos="310515" algn="l"/>
              </a:tabLst>
            </a:pPr>
            <a:r>
              <a:rPr sz="800" spc="-55" dirty="0">
                <a:solidFill>
                  <a:srgbClr val="0070C0"/>
                </a:solidFill>
                <a:latin typeface="Courier New"/>
                <a:cs typeface="Courier New"/>
              </a:rPr>
              <a:t>disability</a:t>
            </a:r>
            <a:r>
              <a:rPr sz="800" spc="-55" dirty="0">
                <a:solidFill>
                  <a:srgbClr val="0070C0"/>
                </a:solidFill>
                <a:latin typeface="Arial"/>
                <a:cs typeface="Arial"/>
              </a:rPr>
              <a:t>: </a:t>
            </a:r>
            <a:r>
              <a:rPr sz="800" spc="-25" dirty="0">
                <a:solidFill>
                  <a:srgbClr val="0070C0"/>
                </a:solidFill>
                <a:latin typeface="Arial"/>
                <a:cs typeface="Arial"/>
              </a:rPr>
              <a:t>Whether </a:t>
            </a:r>
            <a:r>
              <a:rPr sz="800" spc="-15" dirty="0">
                <a:solidFill>
                  <a:srgbClr val="0070C0"/>
                </a:solidFill>
                <a:latin typeface="Arial"/>
                <a:cs typeface="Arial"/>
              </a:rPr>
              <a:t>respondent </a:t>
            </a:r>
            <a:r>
              <a:rPr sz="800" spc="-25" dirty="0">
                <a:solidFill>
                  <a:srgbClr val="0070C0"/>
                </a:solidFill>
                <a:latin typeface="Arial"/>
                <a:cs typeface="Arial"/>
              </a:rPr>
              <a:t>is </a:t>
            </a:r>
            <a:r>
              <a:rPr sz="800" u="sng" spc="-15" dirty="0">
                <a:solidFill>
                  <a:srgbClr val="0070C0"/>
                </a:solidFill>
                <a:latin typeface="Arial"/>
                <a:cs typeface="Arial"/>
              </a:rPr>
              <a:t>disabled</a:t>
            </a:r>
            <a:r>
              <a:rPr sz="800" spc="-1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0070C0"/>
                </a:solidFill>
                <a:latin typeface="Arial"/>
                <a:cs typeface="Arial"/>
              </a:rPr>
              <a:t>or</a:t>
            </a:r>
            <a:r>
              <a:rPr sz="800" spc="3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800" u="sng" spc="-5" dirty="0">
                <a:solidFill>
                  <a:srgbClr val="0070C0"/>
                </a:solidFill>
                <a:latin typeface="Arial"/>
                <a:cs typeface="Arial"/>
              </a:rPr>
              <a:t>not</a:t>
            </a:r>
            <a:endParaRPr sz="800" u="sng" dirty="0">
              <a:solidFill>
                <a:srgbClr val="0070C0"/>
              </a:solidFill>
              <a:latin typeface="Arial"/>
              <a:cs typeface="Arial"/>
            </a:endParaRPr>
          </a:p>
          <a:p>
            <a:pPr marL="309880" marR="5080" indent="-215265">
              <a:lnSpc>
                <a:spcPts val="950"/>
              </a:lnSpc>
              <a:spcBef>
                <a:spcPts val="325"/>
              </a:spcBef>
              <a:buClr>
                <a:srgbClr val="024F84"/>
              </a:buClr>
              <a:buFont typeface="Arial"/>
              <a:buAutoNum type="arabicPeriod"/>
              <a:tabLst>
                <a:tab pos="310515" algn="l"/>
              </a:tabLst>
            </a:pPr>
            <a:r>
              <a:rPr sz="800" spc="-55" dirty="0">
                <a:solidFill>
                  <a:srgbClr val="0070C0"/>
                </a:solidFill>
                <a:latin typeface="Courier New"/>
                <a:cs typeface="Courier New"/>
              </a:rPr>
              <a:t>birth_qrtr</a:t>
            </a:r>
            <a:r>
              <a:rPr sz="800" spc="-55" dirty="0">
                <a:solidFill>
                  <a:srgbClr val="0070C0"/>
                </a:solidFill>
                <a:latin typeface="Arial"/>
                <a:cs typeface="Arial"/>
              </a:rPr>
              <a:t>: </a:t>
            </a:r>
            <a:r>
              <a:rPr sz="800" spc="-20" dirty="0">
                <a:solidFill>
                  <a:srgbClr val="0070C0"/>
                </a:solidFill>
                <a:latin typeface="Arial"/>
                <a:cs typeface="Arial"/>
              </a:rPr>
              <a:t>Quarter </a:t>
            </a:r>
            <a:r>
              <a:rPr sz="800" spc="-25" dirty="0">
                <a:solidFill>
                  <a:srgbClr val="0070C0"/>
                </a:solidFill>
                <a:latin typeface="Arial"/>
                <a:cs typeface="Arial"/>
              </a:rPr>
              <a:t>in </a:t>
            </a:r>
            <a:r>
              <a:rPr sz="800" spc="-10" dirty="0">
                <a:solidFill>
                  <a:srgbClr val="0070C0"/>
                </a:solidFill>
                <a:latin typeface="Arial"/>
                <a:cs typeface="Arial"/>
              </a:rPr>
              <a:t>which </a:t>
            </a:r>
            <a:r>
              <a:rPr sz="800" spc="-15" dirty="0">
                <a:solidFill>
                  <a:srgbClr val="0070C0"/>
                </a:solidFill>
                <a:latin typeface="Arial"/>
                <a:cs typeface="Arial"/>
              </a:rPr>
              <a:t>respondent </a:t>
            </a:r>
            <a:r>
              <a:rPr sz="800" spc="-25" dirty="0">
                <a:solidFill>
                  <a:srgbClr val="0070C0"/>
                </a:solidFill>
                <a:latin typeface="Arial"/>
                <a:cs typeface="Arial"/>
              </a:rPr>
              <a:t>is </a:t>
            </a:r>
            <a:r>
              <a:rPr sz="800" spc="-5" dirty="0">
                <a:solidFill>
                  <a:srgbClr val="0070C0"/>
                </a:solidFill>
                <a:latin typeface="Arial"/>
                <a:cs typeface="Arial"/>
              </a:rPr>
              <a:t>born, </a:t>
            </a:r>
            <a:r>
              <a:rPr sz="800" u="sng" spc="-30" dirty="0">
                <a:solidFill>
                  <a:srgbClr val="0070C0"/>
                </a:solidFill>
                <a:latin typeface="Arial"/>
                <a:cs typeface="Arial"/>
              </a:rPr>
              <a:t>jan </a:t>
            </a:r>
            <a:r>
              <a:rPr sz="800" u="sng" spc="-15" dirty="0">
                <a:solidFill>
                  <a:srgbClr val="0070C0"/>
                </a:solidFill>
                <a:latin typeface="Arial"/>
                <a:cs typeface="Arial"/>
              </a:rPr>
              <a:t>thru </a:t>
            </a:r>
            <a:r>
              <a:rPr sz="800" u="sng" spc="-35" dirty="0">
                <a:solidFill>
                  <a:srgbClr val="0070C0"/>
                </a:solidFill>
                <a:latin typeface="Arial"/>
                <a:cs typeface="Arial"/>
              </a:rPr>
              <a:t>mar</a:t>
            </a:r>
            <a:r>
              <a:rPr sz="800" spc="-35" dirty="0">
                <a:solidFill>
                  <a:srgbClr val="0070C0"/>
                </a:solidFill>
                <a:latin typeface="Arial"/>
                <a:cs typeface="Arial"/>
              </a:rPr>
              <a:t>, </a:t>
            </a:r>
            <a:r>
              <a:rPr sz="800" u="sng" spc="-15" dirty="0">
                <a:solidFill>
                  <a:srgbClr val="0070C0"/>
                </a:solidFill>
                <a:latin typeface="Arial"/>
                <a:cs typeface="Arial"/>
              </a:rPr>
              <a:t>apr thru </a:t>
            </a:r>
            <a:r>
              <a:rPr sz="800" u="sng" spc="-20" dirty="0">
                <a:solidFill>
                  <a:srgbClr val="0070C0"/>
                </a:solidFill>
                <a:latin typeface="Arial"/>
                <a:cs typeface="Arial"/>
              </a:rPr>
              <a:t>jun</a:t>
            </a:r>
            <a:r>
              <a:rPr sz="800" spc="-20" dirty="0">
                <a:solidFill>
                  <a:srgbClr val="0070C0"/>
                </a:solidFill>
                <a:latin typeface="Arial"/>
                <a:cs typeface="Arial"/>
              </a:rPr>
              <a:t>, </a:t>
            </a:r>
            <a:r>
              <a:rPr sz="800" u="sng" spc="-30" dirty="0">
                <a:solidFill>
                  <a:srgbClr val="0070C0"/>
                </a:solidFill>
                <a:latin typeface="Arial"/>
                <a:cs typeface="Arial"/>
              </a:rPr>
              <a:t>jul </a:t>
            </a:r>
            <a:r>
              <a:rPr sz="800" u="sng" spc="-15" dirty="0">
                <a:solidFill>
                  <a:srgbClr val="0070C0"/>
                </a:solidFill>
                <a:latin typeface="Arial"/>
                <a:cs typeface="Arial"/>
              </a:rPr>
              <a:t>thru  sep</a:t>
            </a:r>
            <a:r>
              <a:rPr sz="800" spc="-15" dirty="0">
                <a:solidFill>
                  <a:srgbClr val="0070C0"/>
                </a:solidFill>
                <a:latin typeface="Arial"/>
                <a:cs typeface="Arial"/>
              </a:rPr>
              <a:t>, </a:t>
            </a:r>
            <a:r>
              <a:rPr sz="800" spc="-10" dirty="0">
                <a:solidFill>
                  <a:srgbClr val="0070C0"/>
                </a:solidFill>
                <a:latin typeface="Arial"/>
                <a:cs typeface="Arial"/>
              </a:rPr>
              <a:t>or </a:t>
            </a:r>
            <a:r>
              <a:rPr sz="800" u="sng" spc="5" dirty="0">
                <a:solidFill>
                  <a:srgbClr val="0070C0"/>
                </a:solidFill>
                <a:latin typeface="Arial"/>
                <a:cs typeface="Arial"/>
              </a:rPr>
              <a:t>oct </a:t>
            </a:r>
            <a:r>
              <a:rPr sz="800" u="sng" spc="-15" dirty="0">
                <a:solidFill>
                  <a:srgbClr val="0070C0"/>
                </a:solidFill>
                <a:latin typeface="Arial"/>
                <a:cs typeface="Arial"/>
              </a:rPr>
              <a:t>thru</a:t>
            </a:r>
            <a:r>
              <a:rPr sz="800" u="sng" spc="1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800" u="sng" spc="-5" dirty="0">
                <a:solidFill>
                  <a:srgbClr val="0070C0"/>
                </a:solidFill>
                <a:latin typeface="Arial"/>
                <a:cs typeface="Arial"/>
              </a:rPr>
              <a:t>dec</a:t>
            </a:r>
            <a:endParaRPr sz="800" u="sng" dirty="0">
              <a:solidFill>
                <a:srgbClr val="0070C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4555" y="158183"/>
            <a:ext cx="4105275" cy="228600"/>
          </a:xfrm>
          <a:custGeom>
            <a:avLst/>
            <a:gdLst/>
            <a:ahLst/>
            <a:cxnLst/>
            <a:rect l="l" t="t" r="r" b="b"/>
            <a:pathLst>
              <a:path w="4105275" h="228600">
                <a:moveTo>
                  <a:pt x="0" y="228541"/>
                </a:moveTo>
                <a:lnTo>
                  <a:pt x="4104740" y="228541"/>
                </a:lnTo>
                <a:lnTo>
                  <a:pt x="4104740" y="0"/>
                </a:lnTo>
                <a:lnTo>
                  <a:pt x="0" y="0"/>
                </a:lnTo>
                <a:lnTo>
                  <a:pt x="0" y="228541"/>
                </a:lnTo>
                <a:close/>
              </a:path>
            </a:pathLst>
          </a:custGeom>
          <a:solidFill>
            <a:srgbClr val="F491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0379" y="166004"/>
            <a:ext cx="1739264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0" dirty="0"/>
              <a:t>Activity: </a:t>
            </a:r>
            <a:r>
              <a:rPr dirty="0"/>
              <a:t>MLR</a:t>
            </a:r>
            <a:r>
              <a:rPr spc="-204" dirty="0"/>
              <a:t> </a:t>
            </a:r>
            <a:r>
              <a:rPr spc="5" dirty="0"/>
              <a:t>interpretations</a:t>
            </a:r>
          </a:p>
        </p:txBody>
      </p:sp>
      <p:sp>
        <p:nvSpPr>
          <p:cNvPr id="4" name="object 4"/>
          <p:cNvSpPr/>
          <p:nvPr/>
        </p:nvSpPr>
        <p:spPr>
          <a:xfrm>
            <a:off x="199741" y="386725"/>
            <a:ext cx="4095115" cy="989330"/>
          </a:xfrm>
          <a:custGeom>
            <a:avLst/>
            <a:gdLst/>
            <a:ahLst/>
            <a:cxnLst/>
            <a:rect l="l" t="t" r="r" b="b"/>
            <a:pathLst>
              <a:path w="4095115" h="989330">
                <a:moveTo>
                  <a:pt x="0" y="988742"/>
                </a:moveTo>
                <a:lnTo>
                  <a:pt x="4094492" y="988742"/>
                </a:lnTo>
                <a:lnTo>
                  <a:pt x="4094492" y="0"/>
                </a:lnTo>
                <a:lnTo>
                  <a:pt x="0" y="0"/>
                </a:lnTo>
                <a:lnTo>
                  <a:pt x="0" y="988742"/>
                </a:lnTo>
                <a:close/>
              </a:path>
            </a:pathLst>
          </a:custGeom>
          <a:solidFill>
            <a:srgbClr val="FDED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44834" y="493094"/>
            <a:ext cx="2056130" cy="693420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96850" indent="-184150">
              <a:lnSpc>
                <a:spcPct val="100000"/>
              </a:lnSpc>
              <a:spcBef>
                <a:spcPts val="590"/>
              </a:spcBef>
              <a:buClr>
                <a:srgbClr val="024F84"/>
              </a:buClr>
              <a:buAutoNum type="arabicPeriod"/>
              <a:tabLst>
                <a:tab pos="197485" algn="l"/>
              </a:tabLst>
            </a:pPr>
            <a:r>
              <a:rPr sz="1050" spc="-15" dirty="0">
                <a:latin typeface="Arial"/>
                <a:cs typeface="Arial"/>
              </a:rPr>
              <a:t>Interpret the</a:t>
            </a:r>
            <a:r>
              <a:rPr sz="1050" spc="10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intercept.</a:t>
            </a:r>
            <a:endParaRPr sz="1050" dirty="0">
              <a:latin typeface="Arial"/>
              <a:cs typeface="Arial"/>
            </a:endParaRPr>
          </a:p>
          <a:p>
            <a:pPr marL="196850" indent="-184150">
              <a:lnSpc>
                <a:spcPct val="100000"/>
              </a:lnSpc>
              <a:spcBef>
                <a:spcPts val="495"/>
              </a:spcBef>
              <a:buClr>
                <a:srgbClr val="024F84"/>
              </a:buClr>
              <a:buAutoNum type="arabicPeriod"/>
              <a:tabLst>
                <a:tab pos="197485" algn="l"/>
              </a:tabLst>
            </a:pPr>
            <a:r>
              <a:rPr sz="1050" spc="-15" dirty="0">
                <a:latin typeface="Arial"/>
                <a:cs typeface="Arial"/>
              </a:rPr>
              <a:t>Interpret the slope for</a:t>
            </a:r>
            <a:r>
              <a:rPr sz="1050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hrs_work.</a:t>
            </a:r>
            <a:endParaRPr sz="1050" dirty="0">
              <a:latin typeface="Arial"/>
              <a:cs typeface="Arial"/>
            </a:endParaRPr>
          </a:p>
          <a:p>
            <a:pPr marL="196850" indent="-184150">
              <a:lnSpc>
                <a:spcPct val="100000"/>
              </a:lnSpc>
              <a:spcBef>
                <a:spcPts val="490"/>
              </a:spcBef>
              <a:buClr>
                <a:srgbClr val="024F84"/>
              </a:buClr>
              <a:buAutoNum type="arabicPeriod"/>
              <a:tabLst>
                <a:tab pos="197485" algn="l"/>
              </a:tabLst>
            </a:pPr>
            <a:r>
              <a:rPr sz="1050" spc="-15" dirty="0">
                <a:latin typeface="Arial"/>
                <a:cs typeface="Arial"/>
              </a:rPr>
              <a:t>Interpret the slope for</a:t>
            </a:r>
            <a:r>
              <a:rPr sz="1050" spc="40" dirty="0">
                <a:latin typeface="Arial"/>
                <a:cs typeface="Arial"/>
              </a:rPr>
              <a:t> </a:t>
            </a:r>
            <a:r>
              <a:rPr sz="1050" spc="-30" dirty="0">
                <a:latin typeface="Arial"/>
                <a:cs typeface="Arial"/>
              </a:rPr>
              <a:t>gender.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87846" y="1550054"/>
            <a:ext cx="2518410" cy="0"/>
          </a:xfrm>
          <a:custGeom>
            <a:avLst/>
            <a:gdLst/>
            <a:ahLst/>
            <a:cxnLst/>
            <a:rect l="l" t="t" r="r" b="b"/>
            <a:pathLst>
              <a:path w="2518410">
                <a:moveTo>
                  <a:pt x="0" y="0"/>
                </a:moveTo>
                <a:lnTo>
                  <a:pt x="2518158" y="0"/>
                </a:lnTo>
              </a:path>
            </a:pathLst>
          </a:custGeom>
          <a:ln w="49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75146" y="1526266"/>
            <a:ext cx="2543810" cy="1143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966469" algn="l"/>
                <a:tab pos="1388745" algn="l"/>
                <a:tab pos="1848485" algn="l"/>
                <a:tab pos="2202180" algn="l"/>
              </a:tabLst>
            </a:pPr>
            <a:r>
              <a:rPr sz="550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55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Estimate	</a:t>
            </a:r>
            <a:r>
              <a:rPr sz="550" u="sng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Std.</a:t>
            </a:r>
            <a:r>
              <a:rPr sz="550" u="sng" spc="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55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Error	</a:t>
            </a:r>
            <a:r>
              <a:rPr sz="550" u="sng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</a:t>
            </a:r>
            <a:r>
              <a:rPr sz="550" u="sng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55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value	</a:t>
            </a:r>
            <a:r>
              <a:rPr sz="550" u="sng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Pr(</a:t>
            </a:r>
            <a:r>
              <a:rPr sz="550" i="1" u="sng" spc="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&gt;</a:t>
            </a:r>
            <a:r>
              <a:rPr sz="550" i="1" u="sng" spc="1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|</a:t>
            </a:r>
            <a:r>
              <a:rPr sz="550" u="sng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</a:t>
            </a:r>
            <a:r>
              <a:rPr sz="550" i="1" u="sng" spc="1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|</a:t>
            </a:r>
            <a:r>
              <a:rPr sz="550" u="sng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)</a:t>
            </a:r>
            <a:r>
              <a:rPr sz="550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endParaRPr sz="5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48980" y="1617671"/>
            <a:ext cx="697865" cy="14916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77190" marR="5080" indent="-6985" algn="just">
              <a:lnSpc>
                <a:spcPct val="102699"/>
              </a:lnSpc>
              <a:spcBef>
                <a:spcPts val="110"/>
              </a:spcBef>
            </a:pPr>
            <a:r>
              <a:rPr sz="550" spc="-45" dirty="0">
                <a:latin typeface="Arial"/>
                <a:cs typeface="Arial"/>
              </a:rPr>
              <a:t>(</a:t>
            </a:r>
            <a:r>
              <a:rPr sz="550" spc="-10" dirty="0">
                <a:latin typeface="Arial"/>
                <a:cs typeface="Arial"/>
              </a:rPr>
              <a:t>In</a:t>
            </a:r>
            <a:r>
              <a:rPr sz="550" spc="15" dirty="0">
                <a:latin typeface="Arial"/>
                <a:cs typeface="Arial"/>
              </a:rPr>
              <a:t>t</a:t>
            </a:r>
            <a:r>
              <a:rPr sz="550" spc="-10" dirty="0">
                <a:latin typeface="Arial"/>
                <a:cs typeface="Arial"/>
              </a:rPr>
              <a:t>e</a:t>
            </a:r>
            <a:r>
              <a:rPr sz="550" spc="-15" dirty="0">
                <a:latin typeface="Arial"/>
                <a:cs typeface="Arial"/>
              </a:rPr>
              <a:t>r</a:t>
            </a:r>
            <a:r>
              <a:rPr sz="550" spc="25" dirty="0">
                <a:latin typeface="Arial"/>
                <a:cs typeface="Arial"/>
              </a:rPr>
              <a:t>c</a:t>
            </a:r>
            <a:r>
              <a:rPr sz="550" spc="-10" dirty="0">
                <a:latin typeface="Arial"/>
                <a:cs typeface="Arial"/>
              </a:rPr>
              <a:t>e</a:t>
            </a:r>
            <a:r>
              <a:rPr sz="550" spc="25" dirty="0">
                <a:latin typeface="Arial"/>
                <a:cs typeface="Arial"/>
              </a:rPr>
              <a:t>p</a:t>
            </a:r>
            <a:r>
              <a:rPr sz="550" spc="15" dirty="0">
                <a:latin typeface="Arial"/>
                <a:cs typeface="Arial"/>
              </a:rPr>
              <a:t>t</a:t>
            </a:r>
            <a:r>
              <a:rPr sz="550" spc="-40" dirty="0">
                <a:latin typeface="Arial"/>
                <a:cs typeface="Arial"/>
              </a:rPr>
              <a:t>)  </a:t>
            </a:r>
            <a:r>
              <a:rPr sz="550" spc="5" dirty="0">
                <a:latin typeface="Arial"/>
                <a:cs typeface="Arial"/>
              </a:rPr>
              <a:t>hrs_work  </a:t>
            </a:r>
            <a:r>
              <a:rPr sz="550" spc="-5" dirty="0">
                <a:latin typeface="Arial"/>
                <a:cs typeface="Arial"/>
              </a:rPr>
              <a:t>r</a:t>
            </a:r>
            <a:r>
              <a:rPr sz="550" spc="-10" dirty="0">
                <a:latin typeface="Arial"/>
                <a:cs typeface="Arial"/>
              </a:rPr>
              <a:t>a</a:t>
            </a:r>
            <a:r>
              <a:rPr sz="550" spc="25" dirty="0">
                <a:latin typeface="Arial"/>
                <a:cs typeface="Arial"/>
              </a:rPr>
              <a:t>c</a:t>
            </a:r>
            <a:r>
              <a:rPr sz="550" spc="-10" dirty="0">
                <a:latin typeface="Arial"/>
                <a:cs typeface="Arial"/>
              </a:rPr>
              <a:t>e</a:t>
            </a:r>
            <a:r>
              <a:rPr sz="550" spc="25" dirty="0">
                <a:latin typeface="Arial"/>
                <a:cs typeface="Arial"/>
              </a:rPr>
              <a:t>b</a:t>
            </a:r>
            <a:r>
              <a:rPr sz="550" spc="-20" dirty="0">
                <a:latin typeface="Arial"/>
                <a:cs typeface="Arial"/>
              </a:rPr>
              <a:t>l</a:t>
            </a:r>
            <a:r>
              <a:rPr sz="550" spc="-10" dirty="0">
                <a:latin typeface="Arial"/>
                <a:cs typeface="Arial"/>
              </a:rPr>
              <a:t>a</a:t>
            </a:r>
            <a:r>
              <a:rPr sz="550" spc="25" dirty="0">
                <a:latin typeface="Arial"/>
                <a:cs typeface="Arial"/>
              </a:rPr>
              <a:t>c</a:t>
            </a:r>
            <a:r>
              <a:rPr sz="550" spc="10" dirty="0">
                <a:latin typeface="Arial"/>
                <a:cs typeface="Arial"/>
              </a:rPr>
              <a:t>k  </a:t>
            </a:r>
            <a:r>
              <a:rPr sz="550" spc="-5" dirty="0">
                <a:latin typeface="Arial"/>
                <a:cs typeface="Arial"/>
              </a:rPr>
              <a:t>ra</a:t>
            </a:r>
            <a:r>
              <a:rPr sz="550" spc="25" dirty="0">
                <a:latin typeface="Arial"/>
                <a:cs typeface="Arial"/>
              </a:rPr>
              <a:t>c</a:t>
            </a:r>
            <a:r>
              <a:rPr sz="550" spc="-10" dirty="0">
                <a:latin typeface="Arial"/>
                <a:cs typeface="Arial"/>
              </a:rPr>
              <a:t>ea</a:t>
            </a:r>
            <a:r>
              <a:rPr sz="550" dirty="0">
                <a:latin typeface="Arial"/>
                <a:cs typeface="Arial"/>
              </a:rPr>
              <a:t>s</a:t>
            </a:r>
            <a:r>
              <a:rPr sz="550" spc="-15" dirty="0">
                <a:latin typeface="Arial"/>
                <a:cs typeface="Arial"/>
              </a:rPr>
              <a:t>ia</a:t>
            </a:r>
            <a:r>
              <a:rPr sz="550" dirty="0">
                <a:latin typeface="Arial"/>
                <a:cs typeface="Arial"/>
              </a:rPr>
              <a:t>n  </a:t>
            </a:r>
            <a:r>
              <a:rPr sz="550" spc="-5" dirty="0">
                <a:latin typeface="Arial"/>
                <a:cs typeface="Arial"/>
              </a:rPr>
              <a:t>r</a:t>
            </a:r>
            <a:r>
              <a:rPr sz="550" spc="-10" dirty="0">
                <a:latin typeface="Arial"/>
                <a:cs typeface="Arial"/>
              </a:rPr>
              <a:t>a</a:t>
            </a:r>
            <a:r>
              <a:rPr sz="550" spc="25" dirty="0">
                <a:latin typeface="Arial"/>
                <a:cs typeface="Arial"/>
              </a:rPr>
              <a:t>c</a:t>
            </a:r>
            <a:r>
              <a:rPr sz="550" spc="-10" dirty="0">
                <a:latin typeface="Arial"/>
                <a:cs typeface="Arial"/>
              </a:rPr>
              <a:t>e</a:t>
            </a:r>
            <a:r>
              <a:rPr sz="550" spc="15" dirty="0">
                <a:latin typeface="Arial"/>
                <a:cs typeface="Arial"/>
              </a:rPr>
              <a:t>ot</a:t>
            </a:r>
            <a:r>
              <a:rPr sz="550" spc="5" dirty="0">
                <a:latin typeface="Arial"/>
                <a:cs typeface="Arial"/>
              </a:rPr>
              <a:t>h</a:t>
            </a:r>
            <a:r>
              <a:rPr sz="550" spc="-10" dirty="0">
                <a:latin typeface="Arial"/>
                <a:cs typeface="Arial"/>
              </a:rPr>
              <a:t>e</a:t>
            </a:r>
            <a:r>
              <a:rPr sz="550" spc="-5" dirty="0">
                <a:latin typeface="Arial"/>
                <a:cs typeface="Arial"/>
              </a:rPr>
              <a:t>r</a:t>
            </a:r>
            <a:endParaRPr sz="550" dirty="0">
              <a:latin typeface="Arial"/>
              <a:cs typeface="Arial"/>
            </a:endParaRPr>
          </a:p>
          <a:p>
            <a:pPr marL="252729" marR="5080" indent="314325" algn="r">
              <a:lnSpc>
                <a:spcPct val="102800"/>
              </a:lnSpc>
            </a:pPr>
            <a:r>
              <a:rPr sz="550" spc="-10" dirty="0">
                <a:latin typeface="Arial"/>
                <a:cs typeface="Arial"/>
              </a:rPr>
              <a:t>a</a:t>
            </a:r>
            <a:r>
              <a:rPr sz="550" spc="15" dirty="0">
                <a:latin typeface="Arial"/>
                <a:cs typeface="Arial"/>
              </a:rPr>
              <a:t>g</a:t>
            </a:r>
            <a:r>
              <a:rPr sz="550" spc="-5" dirty="0">
                <a:latin typeface="Arial"/>
                <a:cs typeface="Arial"/>
              </a:rPr>
              <a:t>e  </a:t>
            </a:r>
            <a:r>
              <a:rPr sz="550" spc="15" dirty="0">
                <a:latin typeface="Arial"/>
                <a:cs typeface="Arial"/>
              </a:rPr>
              <a:t>g</a:t>
            </a:r>
            <a:r>
              <a:rPr sz="550" spc="-10" dirty="0">
                <a:latin typeface="Arial"/>
                <a:cs typeface="Arial"/>
              </a:rPr>
              <a:t>e</a:t>
            </a:r>
            <a:r>
              <a:rPr sz="550" spc="5" dirty="0">
                <a:latin typeface="Arial"/>
                <a:cs typeface="Arial"/>
              </a:rPr>
              <a:t>n</a:t>
            </a:r>
            <a:r>
              <a:rPr sz="550" spc="25" dirty="0">
                <a:latin typeface="Arial"/>
                <a:cs typeface="Arial"/>
              </a:rPr>
              <a:t>d</a:t>
            </a:r>
            <a:r>
              <a:rPr sz="550" spc="-10" dirty="0">
                <a:latin typeface="Arial"/>
                <a:cs typeface="Arial"/>
              </a:rPr>
              <a:t>e</a:t>
            </a:r>
            <a:r>
              <a:rPr sz="550" spc="-5" dirty="0">
                <a:latin typeface="Arial"/>
                <a:cs typeface="Arial"/>
              </a:rPr>
              <a:t>rf</a:t>
            </a:r>
            <a:r>
              <a:rPr sz="550" spc="-10" dirty="0">
                <a:latin typeface="Arial"/>
                <a:cs typeface="Arial"/>
              </a:rPr>
              <a:t>e</a:t>
            </a:r>
            <a:r>
              <a:rPr sz="550" spc="20" dirty="0">
                <a:latin typeface="Arial"/>
                <a:cs typeface="Arial"/>
              </a:rPr>
              <a:t>m</a:t>
            </a:r>
            <a:r>
              <a:rPr sz="550" spc="-10" dirty="0">
                <a:latin typeface="Arial"/>
                <a:cs typeface="Arial"/>
              </a:rPr>
              <a:t>ale  </a:t>
            </a:r>
            <a:r>
              <a:rPr sz="550" spc="25" dirty="0">
                <a:latin typeface="Arial"/>
                <a:cs typeface="Arial"/>
              </a:rPr>
              <a:t>c</a:t>
            </a:r>
            <a:r>
              <a:rPr sz="550" spc="-20" dirty="0">
                <a:latin typeface="Arial"/>
                <a:cs typeface="Arial"/>
              </a:rPr>
              <a:t>i</a:t>
            </a:r>
            <a:r>
              <a:rPr sz="550" spc="15" dirty="0">
                <a:latin typeface="Arial"/>
                <a:cs typeface="Arial"/>
              </a:rPr>
              <a:t>t</a:t>
            </a:r>
            <a:r>
              <a:rPr sz="550" spc="-15" dirty="0">
                <a:latin typeface="Arial"/>
                <a:cs typeface="Arial"/>
              </a:rPr>
              <a:t>iz</a:t>
            </a:r>
            <a:r>
              <a:rPr sz="550" spc="-10" dirty="0">
                <a:latin typeface="Arial"/>
                <a:cs typeface="Arial"/>
              </a:rPr>
              <a:t>e</a:t>
            </a:r>
            <a:r>
              <a:rPr sz="550" spc="5" dirty="0">
                <a:latin typeface="Arial"/>
                <a:cs typeface="Arial"/>
              </a:rPr>
              <a:t>n</a:t>
            </a:r>
            <a:r>
              <a:rPr sz="550" spc="-10" dirty="0">
                <a:latin typeface="Arial"/>
                <a:cs typeface="Arial"/>
              </a:rPr>
              <a:t>ye</a:t>
            </a:r>
            <a:r>
              <a:rPr sz="550" dirty="0">
                <a:latin typeface="Arial"/>
                <a:cs typeface="Arial"/>
              </a:rPr>
              <a:t>s  </a:t>
            </a:r>
            <a:r>
              <a:rPr sz="550" spc="15" dirty="0">
                <a:latin typeface="Arial"/>
                <a:cs typeface="Arial"/>
              </a:rPr>
              <a:t>t</a:t>
            </a:r>
            <a:r>
              <a:rPr sz="550" dirty="0">
                <a:latin typeface="Arial"/>
                <a:cs typeface="Arial"/>
              </a:rPr>
              <a:t>im</a:t>
            </a:r>
            <a:r>
              <a:rPr sz="550" spc="-10" dirty="0">
                <a:latin typeface="Arial"/>
                <a:cs typeface="Arial"/>
              </a:rPr>
              <a:t>e</a:t>
            </a:r>
            <a:r>
              <a:rPr sz="550" spc="-20" dirty="0">
                <a:latin typeface="Arial"/>
                <a:cs typeface="Arial"/>
              </a:rPr>
              <a:t>_</a:t>
            </a:r>
            <a:r>
              <a:rPr sz="550" spc="15" dirty="0">
                <a:latin typeface="Arial"/>
                <a:cs typeface="Arial"/>
              </a:rPr>
              <a:t>to</a:t>
            </a:r>
            <a:r>
              <a:rPr sz="550" spc="-20" dirty="0">
                <a:latin typeface="Arial"/>
                <a:cs typeface="Arial"/>
              </a:rPr>
              <a:t>_</a:t>
            </a:r>
            <a:r>
              <a:rPr sz="550" spc="30" dirty="0">
                <a:latin typeface="Arial"/>
                <a:cs typeface="Arial"/>
              </a:rPr>
              <a:t>w</a:t>
            </a:r>
            <a:r>
              <a:rPr sz="550" spc="15" dirty="0">
                <a:latin typeface="Arial"/>
                <a:cs typeface="Arial"/>
              </a:rPr>
              <a:t>o</a:t>
            </a:r>
            <a:r>
              <a:rPr sz="550" spc="-5" dirty="0">
                <a:latin typeface="Arial"/>
                <a:cs typeface="Arial"/>
              </a:rPr>
              <a:t>r</a:t>
            </a:r>
            <a:r>
              <a:rPr sz="550" spc="10" dirty="0">
                <a:latin typeface="Arial"/>
                <a:cs typeface="Arial"/>
              </a:rPr>
              <a:t>k</a:t>
            </a:r>
            <a:endParaRPr sz="550" dirty="0">
              <a:latin typeface="Arial"/>
              <a:cs typeface="Arial"/>
            </a:endParaRPr>
          </a:p>
          <a:p>
            <a:pPr marL="307975" marR="5080" indent="80010" algn="r">
              <a:lnSpc>
                <a:spcPct val="102699"/>
              </a:lnSpc>
            </a:pPr>
            <a:r>
              <a:rPr sz="550" spc="-15" dirty="0">
                <a:latin typeface="Arial"/>
                <a:cs typeface="Arial"/>
              </a:rPr>
              <a:t>la</a:t>
            </a:r>
            <a:r>
              <a:rPr sz="550" spc="5" dirty="0">
                <a:latin typeface="Arial"/>
                <a:cs typeface="Arial"/>
              </a:rPr>
              <a:t>n</a:t>
            </a:r>
            <a:r>
              <a:rPr sz="550" spc="15" dirty="0">
                <a:latin typeface="Arial"/>
                <a:cs typeface="Arial"/>
              </a:rPr>
              <a:t>got</a:t>
            </a:r>
            <a:r>
              <a:rPr sz="550" spc="5" dirty="0">
                <a:latin typeface="Arial"/>
                <a:cs typeface="Arial"/>
              </a:rPr>
              <a:t>h</a:t>
            </a:r>
            <a:r>
              <a:rPr sz="550" spc="-10" dirty="0">
                <a:latin typeface="Arial"/>
                <a:cs typeface="Arial"/>
              </a:rPr>
              <a:t>e</a:t>
            </a:r>
            <a:r>
              <a:rPr sz="550" spc="-5" dirty="0">
                <a:latin typeface="Arial"/>
                <a:cs typeface="Arial"/>
              </a:rPr>
              <a:t>r  </a:t>
            </a:r>
            <a:r>
              <a:rPr sz="550" spc="20" dirty="0">
                <a:latin typeface="Arial"/>
                <a:cs typeface="Arial"/>
              </a:rPr>
              <a:t>m</a:t>
            </a:r>
            <a:r>
              <a:rPr sz="550" spc="-10" dirty="0">
                <a:latin typeface="Arial"/>
                <a:cs typeface="Arial"/>
              </a:rPr>
              <a:t>a</a:t>
            </a:r>
            <a:r>
              <a:rPr sz="550" spc="-5" dirty="0">
                <a:latin typeface="Arial"/>
                <a:cs typeface="Arial"/>
              </a:rPr>
              <a:t>rr</a:t>
            </a:r>
            <a:r>
              <a:rPr sz="550" spc="-20" dirty="0">
                <a:latin typeface="Arial"/>
                <a:cs typeface="Arial"/>
              </a:rPr>
              <a:t>i</a:t>
            </a:r>
            <a:r>
              <a:rPr sz="550" spc="-10" dirty="0">
                <a:latin typeface="Arial"/>
                <a:cs typeface="Arial"/>
              </a:rPr>
              <a:t>e</a:t>
            </a:r>
            <a:r>
              <a:rPr sz="550" spc="25" dirty="0">
                <a:latin typeface="Arial"/>
                <a:cs typeface="Arial"/>
              </a:rPr>
              <a:t>d</a:t>
            </a:r>
            <a:r>
              <a:rPr sz="550" spc="-10" dirty="0">
                <a:latin typeface="Arial"/>
                <a:cs typeface="Arial"/>
              </a:rPr>
              <a:t>ye</a:t>
            </a:r>
            <a:r>
              <a:rPr sz="550" dirty="0">
                <a:latin typeface="Arial"/>
                <a:cs typeface="Arial"/>
              </a:rPr>
              <a:t>s  </a:t>
            </a:r>
            <a:r>
              <a:rPr sz="550" spc="-10" dirty="0">
                <a:latin typeface="Arial"/>
                <a:cs typeface="Arial"/>
              </a:rPr>
              <a:t>e</a:t>
            </a:r>
            <a:r>
              <a:rPr sz="550" spc="25" dirty="0">
                <a:latin typeface="Arial"/>
                <a:cs typeface="Arial"/>
              </a:rPr>
              <a:t>d</a:t>
            </a:r>
            <a:r>
              <a:rPr sz="550" spc="5" dirty="0">
                <a:latin typeface="Arial"/>
                <a:cs typeface="Arial"/>
              </a:rPr>
              <a:t>u</a:t>
            </a:r>
            <a:r>
              <a:rPr sz="550" spc="25" dirty="0">
                <a:latin typeface="Arial"/>
                <a:cs typeface="Arial"/>
              </a:rPr>
              <a:t>c</a:t>
            </a:r>
            <a:r>
              <a:rPr sz="550" spc="15" dirty="0">
                <a:latin typeface="Arial"/>
                <a:cs typeface="Arial"/>
              </a:rPr>
              <a:t>o</a:t>
            </a:r>
            <a:r>
              <a:rPr sz="550" spc="-20" dirty="0">
                <a:latin typeface="Arial"/>
                <a:cs typeface="Arial"/>
              </a:rPr>
              <a:t>l</a:t>
            </a:r>
            <a:r>
              <a:rPr sz="550" spc="-15" dirty="0">
                <a:latin typeface="Arial"/>
                <a:cs typeface="Arial"/>
              </a:rPr>
              <a:t>le</a:t>
            </a:r>
            <a:r>
              <a:rPr sz="550" spc="15" dirty="0">
                <a:latin typeface="Arial"/>
                <a:cs typeface="Arial"/>
              </a:rPr>
              <a:t>g</a:t>
            </a:r>
            <a:r>
              <a:rPr sz="550" spc="-5" dirty="0">
                <a:latin typeface="Arial"/>
                <a:cs typeface="Arial"/>
              </a:rPr>
              <a:t>e  e</a:t>
            </a:r>
            <a:r>
              <a:rPr sz="550" spc="25" dirty="0">
                <a:latin typeface="Arial"/>
                <a:cs typeface="Arial"/>
              </a:rPr>
              <a:t>d</a:t>
            </a:r>
            <a:r>
              <a:rPr sz="550" spc="5" dirty="0">
                <a:latin typeface="Arial"/>
                <a:cs typeface="Arial"/>
              </a:rPr>
              <a:t>u</a:t>
            </a:r>
            <a:r>
              <a:rPr sz="550" spc="15" dirty="0">
                <a:latin typeface="Arial"/>
                <a:cs typeface="Arial"/>
              </a:rPr>
              <a:t>g</a:t>
            </a:r>
            <a:r>
              <a:rPr sz="550" spc="-5" dirty="0">
                <a:latin typeface="Arial"/>
                <a:cs typeface="Arial"/>
              </a:rPr>
              <a:t>r</a:t>
            </a:r>
            <a:r>
              <a:rPr sz="550" spc="-10" dirty="0">
                <a:latin typeface="Arial"/>
                <a:cs typeface="Arial"/>
              </a:rPr>
              <a:t>a</a:t>
            </a:r>
            <a:r>
              <a:rPr sz="550" spc="15" dirty="0">
                <a:latin typeface="Arial"/>
                <a:cs typeface="Arial"/>
              </a:rPr>
              <a:t>d  d</a:t>
            </a:r>
            <a:r>
              <a:rPr sz="550" spc="-20" dirty="0">
                <a:latin typeface="Arial"/>
                <a:cs typeface="Arial"/>
              </a:rPr>
              <a:t>i</a:t>
            </a:r>
            <a:r>
              <a:rPr sz="550" dirty="0">
                <a:latin typeface="Arial"/>
                <a:cs typeface="Arial"/>
              </a:rPr>
              <a:t>s</a:t>
            </a:r>
            <a:r>
              <a:rPr sz="550" spc="-10" dirty="0">
                <a:latin typeface="Arial"/>
                <a:cs typeface="Arial"/>
              </a:rPr>
              <a:t>a</a:t>
            </a:r>
            <a:r>
              <a:rPr sz="550" spc="25" dirty="0">
                <a:latin typeface="Arial"/>
                <a:cs typeface="Arial"/>
              </a:rPr>
              <a:t>b</a:t>
            </a:r>
            <a:r>
              <a:rPr sz="550" spc="-20" dirty="0">
                <a:latin typeface="Arial"/>
                <a:cs typeface="Arial"/>
              </a:rPr>
              <a:t>ili</a:t>
            </a:r>
            <a:r>
              <a:rPr sz="550" spc="15" dirty="0">
                <a:latin typeface="Arial"/>
                <a:cs typeface="Arial"/>
              </a:rPr>
              <a:t>t</a:t>
            </a:r>
            <a:r>
              <a:rPr sz="550" spc="-10" dirty="0">
                <a:latin typeface="Arial"/>
                <a:cs typeface="Arial"/>
              </a:rPr>
              <a:t>yye</a:t>
            </a:r>
            <a:r>
              <a:rPr sz="550" dirty="0">
                <a:latin typeface="Arial"/>
                <a:cs typeface="Arial"/>
              </a:rPr>
              <a:t>s</a:t>
            </a:r>
          </a:p>
          <a:p>
            <a:pPr marL="12700" marR="5080" indent="21590" algn="just">
              <a:lnSpc>
                <a:spcPct val="102699"/>
              </a:lnSpc>
            </a:pPr>
            <a:r>
              <a:rPr sz="550" spc="5" dirty="0">
                <a:latin typeface="Arial"/>
                <a:cs typeface="Arial"/>
              </a:rPr>
              <a:t>birth_qrtrapr thru</a:t>
            </a:r>
            <a:r>
              <a:rPr sz="550" spc="-55" dirty="0">
                <a:latin typeface="Arial"/>
                <a:cs typeface="Arial"/>
              </a:rPr>
              <a:t> </a:t>
            </a:r>
            <a:r>
              <a:rPr sz="550" spc="-5" dirty="0">
                <a:latin typeface="Arial"/>
                <a:cs typeface="Arial"/>
              </a:rPr>
              <a:t>jun  </a:t>
            </a:r>
            <a:r>
              <a:rPr sz="550" dirty="0">
                <a:latin typeface="Arial"/>
                <a:cs typeface="Arial"/>
              </a:rPr>
              <a:t>birth_qrtrjul </a:t>
            </a:r>
            <a:r>
              <a:rPr sz="550" spc="5" dirty="0">
                <a:latin typeface="Arial"/>
                <a:cs typeface="Arial"/>
              </a:rPr>
              <a:t>thru sep  birth_qrtroct thru</a:t>
            </a:r>
            <a:r>
              <a:rPr sz="550" spc="-40" dirty="0">
                <a:latin typeface="Arial"/>
                <a:cs typeface="Arial"/>
              </a:rPr>
              <a:t> </a:t>
            </a:r>
            <a:r>
              <a:rPr sz="550" spc="15" dirty="0">
                <a:latin typeface="Arial"/>
                <a:cs typeface="Arial"/>
              </a:rPr>
              <a:t>dec</a:t>
            </a:r>
            <a:endParaRPr sz="55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20679" y="1632394"/>
            <a:ext cx="360680" cy="14916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550" spc="30" dirty="0">
                <a:latin typeface="Arial"/>
                <a:cs typeface="Arial"/>
              </a:rPr>
              <a:t>-</a:t>
            </a:r>
            <a:r>
              <a:rPr sz="550" spc="15" dirty="0">
                <a:latin typeface="Arial"/>
                <a:cs typeface="Arial"/>
              </a:rPr>
              <a:t>15342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76</a:t>
            </a:r>
            <a:endParaRPr sz="550" dirty="0">
              <a:latin typeface="Arial"/>
              <a:cs typeface="Arial"/>
            </a:endParaRPr>
          </a:p>
          <a:p>
            <a:pPr marL="67945" algn="ctr">
              <a:lnSpc>
                <a:spcPct val="100000"/>
              </a:lnSpc>
              <a:spcBef>
                <a:spcPts val="20"/>
              </a:spcBef>
            </a:pPr>
            <a:r>
              <a:rPr sz="550" spc="10" dirty="0">
                <a:latin typeface="Arial"/>
                <a:cs typeface="Arial"/>
              </a:rPr>
              <a:t>1048.96</a:t>
            </a:r>
            <a:endParaRPr sz="550" dirty="0">
              <a:latin typeface="Arial"/>
              <a:cs typeface="Arial"/>
            </a:endParaRPr>
          </a:p>
          <a:p>
            <a:pPr marL="40640" algn="ctr">
              <a:lnSpc>
                <a:spcPct val="100000"/>
              </a:lnSpc>
              <a:spcBef>
                <a:spcPts val="20"/>
              </a:spcBef>
            </a:pPr>
            <a:r>
              <a:rPr sz="550" spc="30" dirty="0">
                <a:latin typeface="Arial"/>
                <a:cs typeface="Arial"/>
              </a:rPr>
              <a:t>-</a:t>
            </a:r>
            <a:r>
              <a:rPr sz="550" spc="15" dirty="0">
                <a:latin typeface="Arial"/>
                <a:cs typeface="Arial"/>
              </a:rPr>
              <a:t>7998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99</a:t>
            </a:r>
            <a:endParaRPr sz="550" dirty="0">
              <a:latin typeface="Arial"/>
              <a:cs typeface="Arial"/>
            </a:endParaRPr>
          </a:p>
          <a:p>
            <a:pPr marL="26670" algn="ctr">
              <a:lnSpc>
                <a:spcPct val="100000"/>
              </a:lnSpc>
              <a:spcBef>
                <a:spcPts val="15"/>
              </a:spcBef>
            </a:pPr>
            <a:r>
              <a:rPr sz="550" spc="15" dirty="0">
                <a:latin typeface="Arial"/>
                <a:cs typeface="Arial"/>
              </a:rPr>
              <a:t>29909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80</a:t>
            </a:r>
            <a:endParaRPr sz="550" dirty="0">
              <a:latin typeface="Arial"/>
              <a:cs typeface="Arial"/>
            </a:endParaRPr>
          </a:p>
          <a:p>
            <a:pPr marL="40640" algn="ctr">
              <a:lnSpc>
                <a:spcPct val="100000"/>
              </a:lnSpc>
              <a:spcBef>
                <a:spcPts val="20"/>
              </a:spcBef>
            </a:pPr>
            <a:r>
              <a:rPr sz="550" spc="30" dirty="0">
                <a:latin typeface="Arial"/>
                <a:cs typeface="Arial"/>
              </a:rPr>
              <a:t>-</a:t>
            </a:r>
            <a:r>
              <a:rPr sz="550" spc="15" dirty="0">
                <a:latin typeface="Arial"/>
                <a:cs typeface="Arial"/>
              </a:rPr>
              <a:t>6756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32</a:t>
            </a:r>
            <a:endParaRPr sz="550" dirty="0">
              <a:latin typeface="Arial"/>
              <a:cs typeface="Arial"/>
            </a:endParaRPr>
          </a:p>
          <a:p>
            <a:pPr marL="109220" algn="ctr">
              <a:lnSpc>
                <a:spcPct val="100000"/>
              </a:lnSpc>
              <a:spcBef>
                <a:spcPts val="15"/>
              </a:spcBef>
            </a:pPr>
            <a:r>
              <a:rPr sz="550" spc="15" dirty="0">
                <a:latin typeface="Arial"/>
                <a:cs typeface="Arial"/>
              </a:rPr>
              <a:t>565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07</a:t>
            </a:r>
            <a:endParaRPr sz="5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550" spc="30" dirty="0">
                <a:latin typeface="Arial"/>
                <a:cs typeface="Arial"/>
              </a:rPr>
              <a:t>-</a:t>
            </a:r>
            <a:r>
              <a:rPr sz="550" spc="15" dirty="0">
                <a:latin typeface="Arial"/>
                <a:cs typeface="Arial"/>
              </a:rPr>
              <a:t>17135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05</a:t>
            </a:r>
            <a:endParaRPr sz="5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550" spc="30" dirty="0">
                <a:latin typeface="Arial"/>
                <a:cs typeface="Arial"/>
              </a:rPr>
              <a:t>-</a:t>
            </a:r>
            <a:r>
              <a:rPr sz="550" spc="15" dirty="0">
                <a:latin typeface="Arial"/>
                <a:cs typeface="Arial"/>
              </a:rPr>
              <a:t>12907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34</a:t>
            </a:r>
            <a:endParaRPr sz="550" dirty="0">
              <a:latin typeface="Arial"/>
              <a:cs typeface="Arial"/>
            </a:endParaRPr>
          </a:p>
          <a:p>
            <a:pPr marL="150495" algn="ctr">
              <a:lnSpc>
                <a:spcPct val="100000"/>
              </a:lnSpc>
              <a:spcBef>
                <a:spcPts val="15"/>
              </a:spcBef>
            </a:pPr>
            <a:r>
              <a:rPr sz="550" spc="15" dirty="0">
                <a:latin typeface="Arial"/>
                <a:cs typeface="Arial"/>
              </a:rPr>
              <a:t>90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04</a:t>
            </a:r>
            <a:endParaRPr sz="5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550" spc="30" dirty="0">
                <a:latin typeface="Arial"/>
                <a:cs typeface="Arial"/>
              </a:rPr>
              <a:t>-</a:t>
            </a:r>
            <a:r>
              <a:rPr sz="550" spc="15" dirty="0">
                <a:latin typeface="Arial"/>
                <a:cs typeface="Arial"/>
              </a:rPr>
              <a:t>10510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44</a:t>
            </a:r>
            <a:endParaRPr sz="550" dirty="0">
              <a:latin typeface="Arial"/>
              <a:cs typeface="Arial"/>
            </a:endParaRPr>
          </a:p>
          <a:p>
            <a:pPr marL="67945" algn="ctr">
              <a:lnSpc>
                <a:spcPct val="100000"/>
              </a:lnSpc>
              <a:spcBef>
                <a:spcPts val="15"/>
              </a:spcBef>
            </a:pPr>
            <a:r>
              <a:rPr sz="550" spc="10" dirty="0">
                <a:latin typeface="Arial"/>
                <a:cs typeface="Arial"/>
              </a:rPr>
              <a:t>5409.24</a:t>
            </a:r>
            <a:endParaRPr sz="550" dirty="0">
              <a:latin typeface="Arial"/>
              <a:cs typeface="Arial"/>
            </a:endParaRPr>
          </a:p>
          <a:p>
            <a:pPr marL="26670" algn="ctr">
              <a:lnSpc>
                <a:spcPct val="100000"/>
              </a:lnSpc>
              <a:spcBef>
                <a:spcPts val="20"/>
              </a:spcBef>
            </a:pPr>
            <a:r>
              <a:rPr sz="550" spc="15" dirty="0">
                <a:latin typeface="Arial"/>
                <a:cs typeface="Arial"/>
              </a:rPr>
              <a:t>15993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85</a:t>
            </a:r>
            <a:endParaRPr sz="550" dirty="0">
              <a:latin typeface="Arial"/>
              <a:cs typeface="Arial"/>
            </a:endParaRPr>
          </a:p>
          <a:p>
            <a:pPr marL="27305" algn="ctr">
              <a:lnSpc>
                <a:spcPct val="100000"/>
              </a:lnSpc>
              <a:spcBef>
                <a:spcPts val="20"/>
              </a:spcBef>
            </a:pPr>
            <a:r>
              <a:rPr sz="550" spc="15" dirty="0">
                <a:latin typeface="Arial"/>
                <a:cs typeface="Arial"/>
              </a:rPr>
              <a:t>59658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52</a:t>
            </a:r>
            <a:endParaRPr sz="5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sz="550" spc="30" dirty="0">
                <a:latin typeface="Arial"/>
                <a:cs typeface="Arial"/>
              </a:rPr>
              <a:t>-</a:t>
            </a:r>
            <a:r>
              <a:rPr sz="550" spc="15" dirty="0">
                <a:latin typeface="Arial"/>
                <a:cs typeface="Arial"/>
              </a:rPr>
              <a:t>14142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79</a:t>
            </a:r>
            <a:endParaRPr sz="550" dirty="0">
              <a:latin typeface="Arial"/>
              <a:cs typeface="Arial"/>
            </a:endParaRPr>
          </a:p>
          <a:p>
            <a:pPr marL="40640" algn="ctr">
              <a:lnSpc>
                <a:spcPct val="100000"/>
              </a:lnSpc>
              <a:spcBef>
                <a:spcPts val="20"/>
              </a:spcBef>
            </a:pPr>
            <a:r>
              <a:rPr sz="550" spc="30" dirty="0">
                <a:latin typeface="Arial"/>
                <a:cs typeface="Arial"/>
              </a:rPr>
              <a:t>-</a:t>
            </a:r>
            <a:r>
              <a:rPr sz="550" spc="15" dirty="0">
                <a:latin typeface="Arial"/>
                <a:cs typeface="Arial"/>
              </a:rPr>
              <a:t>2043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42</a:t>
            </a:r>
            <a:endParaRPr sz="550" dirty="0">
              <a:latin typeface="Arial"/>
              <a:cs typeface="Arial"/>
            </a:endParaRPr>
          </a:p>
          <a:p>
            <a:pPr marL="67945" algn="ctr">
              <a:lnSpc>
                <a:spcPct val="100000"/>
              </a:lnSpc>
              <a:spcBef>
                <a:spcPts val="15"/>
              </a:spcBef>
            </a:pPr>
            <a:r>
              <a:rPr sz="550" spc="10" dirty="0">
                <a:latin typeface="Arial"/>
                <a:cs typeface="Arial"/>
              </a:rPr>
              <a:t>3036.02</a:t>
            </a:r>
            <a:endParaRPr sz="550" dirty="0">
              <a:latin typeface="Arial"/>
              <a:cs typeface="Arial"/>
            </a:endParaRPr>
          </a:p>
          <a:p>
            <a:pPr marL="67945" algn="ctr">
              <a:lnSpc>
                <a:spcPct val="100000"/>
              </a:lnSpc>
              <a:spcBef>
                <a:spcPts val="20"/>
              </a:spcBef>
            </a:pPr>
            <a:r>
              <a:rPr sz="550" spc="10" dirty="0">
                <a:latin typeface="Arial"/>
                <a:cs typeface="Arial"/>
              </a:rPr>
              <a:t>2674.11</a:t>
            </a:r>
            <a:endParaRPr sz="55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55822" y="1617671"/>
            <a:ext cx="333375" cy="14916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550" spc="15" dirty="0">
                <a:latin typeface="Arial"/>
                <a:cs typeface="Arial"/>
              </a:rPr>
              <a:t>11716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57</a:t>
            </a:r>
            <a:endParaRPr sz="550">
              <a:latin typeface="Arial"/>
              <a:cs typeface="Arial"/>
            </a:endParaRPr>
          </a:p>
          <a:p>
            <a:pPr marL="81915" algn="ctr">
              <a:lnSpc>
                <a:spcPct val="100000"/>
              </a:lnSpc>
              <a:spcBef>
                <a:spcPts val="20"/>
              </a:spcBef>
            </a:pPr>
            <a:r>
              <a:rPr sz="550" spc="15" dirty="0">
                <a:latin typeface="Arial"/>
                <a:cs typeface="Arial"/>
              </a:rPr>
              <a:t>149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25</a:t>
            </a:r>
            <a:endParaRPr sz="550">
              <a:latin typeface="Arial"/>
              <a:cs typeface="Arial"/>
            </a:endParaRPr>
          </a:p>
          <a:p>
            <a:pPr marL="40640" algn="ctr">
              <a:lnSpc>
                <a:spcPct val="100000"/>
              </a:lnSpc>
              <a:spcBef>
                <a:spcPts val="20"/>
              </a:spcBef>
            </a:pPr>
            <a:r>
              <a:rPr sz="550" spc="10" dirty="0">
                <a:latin typeface="Arial"/>
                <a:cs typeface="Arial"/>
              </a:rPr>
              <a:t>6191.83</a:t>
            </a:r>
            <a:endParaRPr sz="550">
              <a:latin typeface="Arial"/>
              <a:cs typeface="Arial"/>
            </a:endParaRPr>
          </a:p>
          <a:p>
            <a:pPr marL="40640" algn="ctr">
              <a:lnSpc>
                <a:spcPct val="100000"/>
              </a:lnSpc>
              <a:spcBef>
                <a:spcPts val="15"/>
              </a:spcBef>
            </a:pPr>
            <a:r>
              <a:rPr sz="550" spc="10" dirty="0">
                <a:latin typeface="Arial"/>
                <a:cs typeface="Arial"/>
              </a:rPr>
              <a:t>9154.92</a:t>
            </a:r>
            <a:endParaRPr sz="550">
              <a:latin typeface="Arial"/>
              <a:cs typeface="Arial"/>
            </a:endParaRPr>
          </a:p>
          <a:p>
            <a:pPr marL="40640" algn="ctr">
              <a:lnSpc>
                <a:spcPct val="100000"/>
              </a:lnSpc>
              <a:spcBef>
                <a:spcPts val="20"/>
              </a:spcBef>
            </a:pPr>
            <a:r>
              <a:rPr sz="550" spc="10" dirty="0">
                <a:latin typeface="Arial"/>
                <a:cs typeface="Arial"/>
              </a:rPr>
              <a:t>7240.08</a:t>
            </a:r>
            <a:endParaRPr sz="550">
              <a:latin typeface="Arial"/>
              <a:cs typeface="Arial"/>
            </a:endParaRPr>
          </a:p>
          <a:p>
            <a:pPr marL="81915" algn="ctr">
              <a:lnSpc>
                <a:spcPct val="100000"/>
              </a:lnSpc>
              <a:spcBef>
                <a:spcPts val="15"/>
              </a:spcBef>
            </a:pPr>
            <a:r>
              <a:rPr sz="550" spc="15" dirty="0">
                <a:latin typeface="Arial"/>
                <a:cs typeface="Arial"/>
              </a:rPr>
              <a:t>133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77</a:t>
            </a:r>
            <a:endParaRPr sz="550">
              <a:latin typeface="Arial"/>
              <a:cs typeface="Arial"/>
            </a:endParaRPr>
          </a:p>
          <a:p>
            <a:pPr marL="40640" algn="ctr">
              <a:lnSpc>
                <a:spcPct val="100000"/>
              </a:lnSpc>
              <a:spcBef>
                <a:spcPts val="20"/>
              </a:spcBef>
            </a:pPr>
            <a:r>
              <a:rPr sz="550" spc="10" dirty="0">
                <a:latin typeface="Arial"/>
                <a:cs typeface="Arial"/>
              </a:rPr>
              <a:t>3705.35</a:t>
            </a:r>
            <a:endParaRPr sz="550">
              <a:latin typeface="Arial"/>
              <a:cs typeface="Arial"/>
            </a:endParaRPr>
          </a:p>
          <a:p>
            <a:pPr marL="40640" algn="ctr">
              <a:lnSpc>
                <a:spcPct val="100000"/>
              </a:lnSpc>
              <a:spcBef>
                <a:spcPts val="20"/>
              </a:spcBef>
            </a:pPr>
            <a:r>
              <a:rPr sz="550" spc="10" dirty="0">
                <a:latin typeface="Arial"/>
                <a:cs typeface="Arial"/>
              </a:rPr>
              <a:t>8231.66</a:t>
            </a:r>
            <a:endParaRPr sz="550">
              <a:latin typeface="Arial"/>
              <a:cs typeface="Arial"/>
            </a:endParaRPr>
          </a:p>
          <a:p>
            <a:pPr marL="122555" algn="ctr">
              <a:lnSpc>
                <a:spcPct val="100000"/>
              </a:lnSpc>
              <a:spcBef>
                <a:spcPts val="15"/>
              </a:spcBef>
            </a:pPr>
            <a:r>
              <a:rPr sz="550" spc="15" dirty="0">
                <a:latin typeface="Arial"/>
                <a:cs typeface="Arial"/>
              </a:rPr>
              <a:t>79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83</a:t>
            </a:r>
            <a:endParaRPr sz="550">
              <a:latin typeface="Arial"/>
              <a:cs typeface="Arial"/>
            </a:endParaRPr>
          </a:p>
          <a:p>
            <a:pPr marL="40640" algn="ctr">
              <a:lnSpc>
                <a:spcPct val="100000"/>
              </a:lnSpc>
              <a:spcBef>
                <a:spcPts val="20"/>
              </a:spcBef>
            </a:pPr>
            <a:r>
              <a:rPr sz="550" spc="10" dirty="0">
                <a:latin typeface="Arial"/>
                <a:cs typeface="Arial"/>
              </a:rPr>
              <a:t>5447.45</a:t>
            </a:r>
            <a:endParaRPr sz="550">
              <a:latin typeface="Arial"/>
              <a:cs typeface="Arial"/>
            </a:endParaRPr>
          </a:p>
          <a:p>
            <a:pPr marL="40640" algn="ctr">
              <a:lnSpc>
                <a:spcPct val="100000"/>
              </a:lnSpc>
              <a:spcBef>
                <a:spcPts val="15"/>
              </a:spcBef>
            </a:pPr>
            <a:r>
              <a:rPr sz="550" spc="10" dirty="0">
                <a:latin typeface="Arial"/>
                <a:cs typeface="Arial"/>
              </a:rPr>
              <a:t>3900.76</a:t>
            </a:r>
            <a:endParaRPr sz="550">
              <a:latin typeface="Arial"/>
              <a:cs typeface="Arial"/>
            </a:endParaRPr>
          </a:p>
          <a:p>
            <a:pPr marL="40640" algn="ctr">
              <a:lnSpc>
                <a:spcPct val="100000"/>
              </a:lnSpc>
              <a:spcBef>
                <a:spcPts val="20"/>
              </a:spcBef>
            </a:pPr>
            <a:r>
              <a:rPr sz="550" spc="10" dirty="0">
                <a:latin typeface="Arial"/>
                <a:cs typeface="Arial"/>
              </a:rPr>
              <a:t>4098.99</a:t>
            </a:r>
            <a:endParaRPr sz="550">
              <a:latin typeface="Arial"/>
              <a:cs typeface="Arial"/>
            </a:endParaRPr>
          </a:p>
          <a:p>
            <a:pPr marL="40640" algn="ctr">
              <a:lnSpc>
                <a:spcPct val="100000"/>
              </a:lnSpc>
              <a:spcBef>
                <a:spcPts val="20"/>
              </a:spcBef>
            </a:pPr>
            <a:r>
              <a:rPr sz="550" spc="10" dirty="0">
                <a:latin typeface="Arial"/>
                <a:cs typeface="Arial"/>
              </a:rPr>
              <a:t>5660.26</a:t>
            </a:r>
            <a:endParaRPr sz="550">
              <a:latin typeface="Arial"/>
              <a:cs typeface="Arial"/>
            </a:endParaRPr>
          </a:p>
          <a:p>
            <a:pPr marL="40640" algn="ctr">
              <a:lnSpc>
                <a:spcPct val="100000"/>
              </a:lnSpc>
              <a:spcBef>
                <a:spcPts val="15"/>
              </a:spcBef>
            </a:pPr>
            <a:r>
              <a:rPr sz="550" spc="10" dirty="0">
                <a:latin typeface="Arial"/>
                <a:cs typeface="Arial"/>
              </a:rPr>
              <a:t>6639.40</a:t>
            </a:r>
            <a:endParaRPr sz="550">
              <a:latin typeface="Arial"/>
              <a:cs typeface="Arial"/>
            </a:endParaRPr>
          </a:p>
          <a:p>
            <a:pPr marL="40640" algn="ctr">
              <a:lnSpc>
                <a:spcPct val="100000"/>
              </a:lnSpc>
              <a:spcBef>
                <a:spcPts val="20"/>
              </a:spcBef>
            </a:pPr>
            <a:r>
              <a:rPr sz="550" spc="10" dirty="0">
                <a:latin typeface="Arial"/>
                <a:cs typeface="Arial"/>
              </a:rPr>
              <a:t>4978.12</a:t>
            </a:r>
            <a:endParaRPr sz="550">
              <a:latin typeface="Arial"/>
              <a:cs typeface="Arial"/>
            </a:endParaRPr>
          </a:p>
          <a:p>
            <a:pPr marL="40640" algn="ctr">
              <a:lnSpc>
                <a:spcPct val="100000"/>
              </a:lnSpc>
              <a:spcBef>
                <a:spcPts val="15"/>
              </a:spcBef>
            </a:pPr>
            <a:r>
              <a:rPr sz="550" spc="10" dirty="0">
                <a:latin typeface="Arial"/>
                <a:cs typeface="Arial"/>
              </a:rPr>
              <a:t>4853.19</a:t>
            </a:r>
            <a:endParaRPr sz="550">
              <a:latin typeface="Arial"/>
              <a:cs typeface="Arial"/>
            </a:endParaRPr>
          </a:p>
          <a:p>
            <a:pPr marL="40640" algn="ctr">
              <a:lnSpc>
                <a:spcPct val="100000"/>
              </a:lnSpc>
              <a:spcBef>
                <a:spcPts val="20"/>
              </a:spcBef>
            </a:pPr>
            <a:r>
              <a:rPr sz="550" spc="10" dirty="0">
                <a:latin typeface="Arial"/>
                <a:cs typeface="Arial"/>
              </a:rPr>
              <a:t>5038.45</a:t>
            </a:r>
            <a:endParaRPr sz="5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32934" y="1617671"/>
            <a:ext cx="210185" cy="14916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6034">
              <a:lnSpc>
                <a:spcPct val="100000"/>
              </a:lnSpc>
              <a:spcBef>
                <a:spcPts val="125"/>
              </a:spcBef>
            </a:pPr>
            <a:r>
              <a:rPr sz="550" spc="30" dirty="0">
                <a:latin typeface="Arial"/>
                <a:cs typeface="Arial"/>
              </a:rPr>
              <a:t>-</a:t>
            </a:r>
            <a:r>
              <a:rPr sz="550" spc="15" dirty="0">
                <a:latin typeface="Arial"/>
                <a:cs typeface="Arial"/>
              </a:rPr>
              <a:t>1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31</a:t>
            </a:r>
            <a:endParaRPr sz="550" dirty="0">
              <a:latin typeface="Arial"/>
              <a:cs typeface="Arial"/>
            </a:endParaRPr>
          </a:p>
          <a:p>
            <a:pPr marL="53340">
              <a:lnSpc>
                <a:spcPct val="100000"/>
              </a:lnSpc>
              <a:spcBef>
                <a:spcPts val="20"/>
              </a:spcBef>
            </a:pPr>
            <a:r>
              <a:rPr sz="550" spc="15" dirty="0">
                <a:latin typeface="Arial"/>
                <a:cs typeface="Arial"/>
              </a:rPr>
              <a:t>7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03</a:t>
            </a:r>
            <a:endParaRPr sz="550" dirty="0">
              <a:latin typeface="Arial"/>
              <a:cs typeface="Arial"/>
            </a:endParaRPr>
          </a:p>
          <a:p>
            <a:pPr marL="26034">
              <a:lnSpc>
                <a:spcPct val="100000"/>
              </a:lnSpc>
              <a:spcBef>
                <a:spcPts val="20"/>
              </a:spcBef>
            </a:pPr>
            <a:r>
              <a:rPr sz="550" spc="30" dirty="0">
                <a:latin typeface="Arial"/>
                <a:cs typeface="Arial"/>
              </a:rPr>
              <a:t>-</a:t>
            </a:r>
            <a:r>
              <a:rPr sz="550" spc="15" dirty="0">
                <a:latin typeface="Arial"/>
                <a:cs typeface="Arial"/>
              </a:rPr>
              <a:t>1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29</a:t>
            </a:r>
            <a:endParaRPr sz="550" dirty="0">
              <a:latin typeface="Arial"/>
              <a:cs typeface="Arial"/>
            </a:endParaRPr>
          </a:p>
          <a:p>
            <a:pPr marL="53340">
              <a:lnSpc>
                <a:spcPct val="100000"/>
              </a:lnSpc>
              <a:spcBef>
                <a:spcPts val="15"/>
              </a:spcBef>
            </a:pPr>
            <a:r>
              <a:rPr sz="550" spc="15" dirty="0">
                <a:latin typeface="Arial"/>
                <a:cs typeface="Arial"/>
              </a:rPr>
              <a:t>3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27</a:t>
            </a:r>
            <a:endParaRPr sz="550" dirty="0">
              <a:latin typeface="Arial"/>
              <a:cs typeface="Arial"/>
            </a:endParaRPr>
          </a:p>
          <a:p>
            <a:pPr marL="26034">
              <a:lnSpc>
                <a:spcPct val="100000"/>
              </a:lnSpc>
              <a:spcBef>
                <a:spcPts val="20"/>
              </a:spcBef>
            </a:pPr>
            <a:r>
              <a:rPr sz="550" spc="30" dirty="0">
                <a:latin typeface="Arial"/>
                <a:cs typeface="Arial"/>
              </a:rPr>
              <a:t>-</a:t>
            </a:r>
            <a:r>
              <a:rPr sz="550" spc="15" dirty="0">
                <a:latin typeface="Arial"/>
                <a:cs typeface="Arial"/>
              </a:rPr>
              <a:t>0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93</a:t>
            </a:r>
            <a:endParaRPr sz="550" dirty="0">
              <a:latin typeface="Arial"/>
              <a:cs typeface="Arial"/>
            </a:endParaRPr>
          </a:p>
          <a:p>
            <a:pPr marL="53340">
              <a:lnSpc>
                <a:spcPct val="100000"/>
              </a:lnSpc>
              <a:spcBef>
                <a:spcPts val="15"/>
              </a:spcBef>
            </a:pPr>
            <a:r>
              <a:rPr sz="550" spc="15" dirty="0">
                <a:latin typeface="Arial"/>
                <a:cs typeface="Arial"/>
              </a:rPr>
              <a:t>4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22</a:t>
            </a:r>
            <a:endParaRPr sz="550" dirty="0">
              <a:latin typeface="Arial"/>
              <a:cs typeface="Arial"/>
            </a:endParaRPr>
          </a:p>
          <a:p>
            <a:pPr marL="26034">
              <a:lnSpc>
                <a:spcPct val="100000"/>
              </a:lnSpc>
              <a:spcBef>
                <a:spcPts val="20"/>
              </a:spcBef>
            </a:pPr>
            <a:r>
              <a:rPr sz="550" spc="30" dirty="0">
                <a:latin typeface="Arial"/>
                <a:cs typeface="Arial"/>
              </a:rPr>
              <a:t>-</a:t>
            </a:r>
            <a:r>
              <a:rPr sz="550" spc="15" dirty="0">
                <a:latin typeface="Arial"/>
                <a:cs typeface="Arial"/>
              </a:rPr>
              <a:t>4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62</a:t>
            </a:r>
            <a:endParaRPr sz="550" dirty="0">
              <a:latin typeface="Arial"/>
              <a:cs typeface="Arial"/>
            </a:endParaRPr>
          </a:p>
          <a:p>
            <a:pPr marL="26034">
              <a:lnSpc>
                <a:spcPct val="100000"/>
              </a:lnSpc>
              <a:spcBef>
                <a:spcPts val="20"/>
              </a:spcBef>
            </a:pPr>
            <a:r>
              <a:rPr sz="550" spc="30" dirty="0">
                <a:latin typeface="Arial"/>
                <a:cs typeface="Arial"/>
              </a:rPr>
              <a:t>-</a:t>
            </a:r>
            <a:r>
              <a:rPr sz="550" spc="15" dirty="0">
                <a:latin typeface="Arial"/>
                <a:cs typeface="Arial"/>
              </a:rPr>
              <a:t>1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57</a:t>
            </a:r>
            <a:endParaRPr sz="550" dirty="0">
              <a:latin typeface="Arial"/>
              <a:cs typeface="Arial"/>
            </a:endParaRPr>
          </a:p>
          <a:p>
            <a:pPr marL="53340">
              <a:lnSpc>
                <a:spcPct val="100000"/>
              </a:lnSpc>
              <a:spcBef>
                <a:spcPts val="15"/>
              </a:spcBef>
            </a:pPr>
            <a:r>
              <a:rPr sz="550" spc="15" dirty="0">
                <a:latin typeface="Arial"/>
                <a:cs typeface="Arial"/>
              </a:rPr>
              <a:t>1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13</a:t>
            </a:r>
            <a:endParaRPr sz="550" dirty="0">
              <a:latin typeface="Arial"/>
              <a:cs typeface="Arial"/>
            </a:endParaRPr>
          </a:p>
          <a:p>
            <a:pPr marL="26034">
              <a:lnSpc>
                <a:spcPct val="100000"/>
              </a:lnSpc>
              <a:spcBef>
                <a:spcPts val="20"/>
              </a:spcBef>
            </a:pPr>
            <a:r>
              <a:rPr sz="550" spc="30" dirty="0">
                <a:latin typeface="Arial"/>
                <a:cs typeface="Arial"/>
              </a:rPr>
              <a:t>-</a:t>
            </a:r>
            <a:r>
              <a:rPr sz="550" spc="15" dirty="0">
                <a:latin typeface="Arial"/>
                <a:cs typeface="Arial"/>
              </a:rPr>
              <a:t>1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93</a:t>
            </a:r>
            <a:endParaRPr sz="550" dirty="0">
              <a:latin typeface="Arial"/>
              <a:cs typeface="Arial"/>
            </a:endParaRPr>
          </a:p>
          <a:p>
            <a:pPr marL="53340">
              <a:lnSpc>
                <a:spcPct val="100000"/>
              </a:lnSpc>
              <a:spcBef>
                <a:spcPts val="15"/>
              </a:spcBef>
            </a:pPr>
            <a:r>
              <a:rPr sz="550" spc="15" dirty="0">
                <a:latin typeface="Arial"/>
                <a:cs typeface="Arial"/>
              </a:rPr>
              <a:t>1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39</a:t>
            </a:r>
            <a:endParaRPr sz="550" dirty="0">
              <a:latin typeface="Arial"/>
              <a:cs typeface="Arial"/>
            </a:endParaRPr>
          </a:p>
          <a:p>
            <a:pPr marL="53340">
              <a:lnSpc>
                <a:spcPct val="100000"/>
              </a:lnSpc>
              <a:spcBef>
                <a:spcPts val="20"/>
              </a:spcBef>
            </a:pPr>
            <a:r>
              <a:rPr sz="550" spc="15" dirty="0">
                <a:latin typeface="Arial"/>
                <a:cs typeface="Arial"/>
              </a:rPr>
              <a:t>3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90</a:t>
            </a:r>
            <a:endParaRPr sz="5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550" spc="15" dirty="0">
                <a:latin typeface="Arial"/>
                <a:cs typeface="Arial"/>
              </a:rPr>
              <a:t>10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54</a:t>
            </a:r>
            <a:endParaRPr sz="550" dirty="0">
              <a:latin typeface="Arial"/>
              <a:cs typeface="Arial"/>
            </a:endParaRPr>
          </a:p>
          <a:p>
            <a:pPr marL="26034">
              <a:lnSpc>
                <a:spcPct val="100000"/>
              </a:lnSpc>
              <a:spcBef>
                <a:spcPts val="15"/>
              </a:spcBef>
            </a:pPr>
            <a:r>
              <a:rPr sz="550" spc="30" dirty="0">
                <a:latin typeface="Arial"/>
                <a:cs typeface="Arial"/>
              </a:rPr>
              <a:t>-</a:t>
            </a:r>
            <a:r>
              <a:rPr sz="550" spc="15" dirty="0">
                <a:latin typeface="Arial"/>
                <a:cs typeface="Arial"/>
              </a:rPr>
              <a:t>2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13</a:t>
            </a:r>
            <a:endParaRPr sz="550" dirty="0">
              <a:latin typeface="Arial"/>
              <a:cs typeface="Arial"/>
            </a:endParaRPr>
          </a:p>
          <a:p>
            <a:pPr marL="26034">
              <a:lnSpc>
                <a:spcPct val="100000"/>
              </a:lnSpc>
              <a:spcBef>
                <a:spcPts val="20"/>
              </a:spcBef>
            </a:pPr>
            <a:r>
              <a:rPr sz="550" spc="30" dirty="0">
                <a:latin typeface="Arial"/>
                <a:cs typeface="Arial"/>
              </a:rPr>
              <a:t>-</a:t>
            </a:r>
            <a:r>
              <a:rPr sz="550" spc="15" dirty="0">
                <a:latin typeface="Arial"/>
                <a:cs typeface="Arial"/>
              </a:rPr>
              <a:t>0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41</a:t>
            </a:r>
            <a:endParaRPr sz="550" dirty="0">
              <a:latin typeface="Arial"/>
              <a:cs typeface="Arial"/>
            </a:endParaRPr>
          </a:p>
          <a:p>
            <a:pPr marL="53340">
              <a:lnSpc>
                <a:spcPct val="100000"/>
              </a:lnSpc>
              <a:spcBef>
                <a:spcPts val="15"/>
              </a:spcBef>
            </a:pPr>
            <a:r>
              <a:rPr sz="550" spc="15" dirty="0">
                <a:latin typeface="Arial"/>
                <a:cs typeface="Arial"/>
              </a:rPr>
              <a:t>0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63</a:t>
            </a:r>
            <a:endParaRPr sz="550" dirty="0">
              <a:latin typeface="Arial"/>
              <a:cs typeface="Arial"/>
            </a:endParaRPr>
          </a:p>
          <a:p>
            <a:pPr marL="53340">
              <a:lnSpc>
                <a:spcPct val="100000"/>
              </a:lnSpc>
              <a:spcBef>
                <a:spcPts val="20"/>
              </a:spcBef>
            </a:pPr>
            <a:r>
              <a:rPr sz="550" spc="15" dirty="0">
                <a:latin typeface="Arial"/>
                <a:cs typeface="Arial"/>
              </a:rPr>
              <a:t>0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53</a:t>
            </a:r>
            <a:endParaRPr sz="55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75874" y="1617671"/>
            <a:ext cx="168910" cy="14916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50" spc="15" dirty="0">
                <a:latin typeface="Arial"/>
                <a:cs typeface="Arial"/>
              </a:rPr>
              <a:t>0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19</a:t>
            </a:r>
            <a:endParaRPr sz="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550" spc="15" dirty="0">
                <a:latin typeface="Arial"/>
                <a:cs typeface="Arial"/>
              </a:rPr>
              <a:t>0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00</a:t>
            </a:r>
            <a:endParaRPr sz="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550" spc="15" dirty="0">
                <a:latin typeface="Arial"/>
                <a:cs typeface="Arial"/>
              </a:rPr>
              <a:t>0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20</a:t>
            </a:r>
            <a:endParaRPr sz="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550" spc="15" dirty="0">
                <a:latin typeface="Arial"/>
                <a:cs typeface="Arial"/>
              </a:rPr>
              <a:t>0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00</a:t>
            </a:r>
            <a:endParaRPr sz="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550" spc="15" dirty="0">
                <a:latin typeface="Arial"/>
                <a:cs typeface="Arial"/>
              </a:rPr>
              <a:t>0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35</a:t>
            </a:r>
            <a:endParaRPr sz="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550" spc="15" dirty="0">
                <a:latin typeface="Arial"/>
                <a:cs typeface="Arial"/>
              </a:rPr>
              <a:t>0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00</a:t>
            </a:r>
            <a:endParaRPr sz="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550" spc="15" dirty="0">
                <a:latin typeface="Arial"/>
                <a:cs typeface="Arial"/>
              </a:rPr>
              <a:t>0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00</a:t>
            </a:r>
            <a:endParaRPr sz="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550" spc="15" dirty="0">
                <a:latin typeface="Arial"/>
                <a:cs typeface="Arial"/>
              </a:rPr>
              <a:t>0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12</a:t>
            </a:r>
            <a:endParaRPr sz="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550" spc="15" dirty="0">
                <a:latin typeface="Arial"/>
                <a:cs typeface="Arial"/>
              </a:rPr>
              <a:t>0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26</a:t>
            </a:r>
            <a:endParaRPr sz="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550" spc="15" dirty="0">
                <a:latin typeface="Arial"/>
                <a:cs typeface="Arial"/>
              </a:rPr>
              <a:t>0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05</a:t>
            </a:r>
            <a:endParaRPr sz="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550" spc="15" dirty="0">
                <a:latin typeface="Arial"/>
                <a:cs typeface="Arial"/>
              </a:rPr>
              <a:t>0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17</a:t>
            </a:r>
            <a:endParaRPr sz="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550" spc="15" dirty="0">
                <a:latin typeface="Arial"/>
                <a:cs typeface="Arial"/>
              </a:rPr>
              <a:t>0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00</a:t>
            </a:r>
            <a:endParaRPr sz="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550" spc="15" dirty="0">
                <a:latin typeface="Arial"/>
                <a:cs typeface="Arial"/>
              </a:rPr>
              <a:t>0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00</a:t>
            </a:r>
            <a:endParaRPr sz="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550" spc="15" dirty="0">
                <a:latin typeface="Arial"/>
                <a:cs typeface="Arial"/>
              </a:rPr>
              <a:t>0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03</a:t>
            </a:r>
            <a:endParaRPr sz="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550" spc="15" dirty="0">
                <a:latin typeface="Arial"/>
                <a:cs typeface="Arial"/>
              </a:rPr>
              <a:t>0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68</a:t>
            </a:r>
            <a:endParaRPr sz="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550" spc="15" dirty="0">
                <a:latin typeface="Arial"/>
                <a:cs typeface="Arial"/>
              </a:rPr>
              <a:t>0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53</a:t>
            </a:r>
            <a:endParaRPr sz="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550" spc="15" dirty="0">
                <a:latin typeface="Arial"/>
                <a:cs typeface="Arial"/>
              </a:rPr>
              <a:t>0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60</a:t>
            </a:r>
            <a:endParaRPr sz="55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87846" y="3109843"/>
            <a:ext cx="2518410" cy="0"/>
          </a:xfrm>
          <a:custGeom>
            <a:avLst/>
            <a:gdLst/>
            <a:ahLst/>
            <a:cxnLst/>
            <a:rect l="l" t="t" r="r" b="b"/>
            <a:pathLst>
              <a:path w="2518410">
                <a:moveTo>
                  <a:pt x="0" y="0"/>
                </a:moveTo>
                <a:lnTo>
                  <a:pt x="2518158" y="0"/>
                </a:lnTo>
              </a:path>
            </a:pathLst>
          </a:custGeom>
          <a:ln w="49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641929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5250" y="130175"/>
                <a:ext cx="4648200" cy="32068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05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05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𝒊𝒏𝒄𝒐𝒎𝒆</m:t>
                          </m:r>
                        </m:e>
                      </m:acc>
                      <m:r>
                        <a:rPr lang="en-US" sz="105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05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05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𝟏𝟓𝟑𝟒𝟐</m:t>
                      </m:r>
                      <m:r>
                        <a:rPr lang="en-US" sz="105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05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𝟕𝟔</m:t>
                      </m:r>
                    </m:oMath>
                  </m:oMathPara>
                </a14:m>
                <a:endParaRPr lang="en-US" sz="900" b="1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endParaRPr lang="en-US" sz="900" b="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9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9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1048.96</m:t>
                      </m:r>
                      <m:d>
                        <m:dPr>
                          <m:ctrlPr>
                            <a:rPr lang="en-US" sz="9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9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h𝑟</m:t>
                          </m:r>
                          <m:sSub>
                            <m:sSubPr>
                              <m:ctrlPr>
                                <a:rPr lang="en-US" sz="9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9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9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𝑤𝑜𝑟𝑘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900" i="1" dirty="0" smtClean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lvl="1"/>
                <a:endParaRPr lang="en-US" sz="900" i="1" dirty="0" smtClean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9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9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7998.99</m:t>
                      </m:r>
                      <m:d>
                        <m:dPr>
                          <m:ctrlPr>
                            <a:rPr lang="en-US" sz="9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9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𝑟𝑎𝑐𝑒</m:t>
                          </m:r>
                          <m:r>
                            <a:rPr lang="en-US" sz="9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9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𝑏𝑙𝑎𝑐𝑘</m:t>
                          </m:r>
                        </m:e>
                      </m:d>
                      <m:r>
                        <a:rPr lang="en-US" sz="9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+29909.8</m:t>
                      </m:r>
                      <m:d>
                        <m:dPr>
                          <m:ctrlPr>
                            <a:rPr lang="en-US" sz="9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9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𝑟𝑎𝑐𝑒</m:t>
                          </m:r>
                          <m:r>
                            <a:rPr lang="en-US" sz="9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9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𝑎𝑠𝑖𝑎𝑛</m:t>
                          </m:r>
                        </m:e>
                      </m:d>
                      <m:r>
                        <a:rPr lang="en-US" sz="9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9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6756.32</m:t>
                      </m:r>
                      <m:d>
                        <m:dPr>
                          <m:ctrlPr>
                            <a:rPr lang="en-US" sz="9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9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𝑟𝑎𝑐𝑒</m:t>
                          </m:r>
                          <m:r>
                            <a:rPr lang="en-US" sz="9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9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𝑜𝑡h𝑒𝑟</m:t>
                          </m:r>
                        </m:e>
                      </m:d>
                    </m:oMath>
                  </m:oMathPara>
                </a14:m>
                <a:endParaRPr lang="en-US" sz="900" i="1" dirty="0" smtClean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lvl="1"/>
                <a:endParaRPr lang="en-US" sz="900" i="1" dirty="0" smtClean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9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+565.07</m:t>
                      </m:r>
                      <m:d>
                        <m:dPr>
                          <m:ctrlPr>
                            <a:rPr lang="en-US" sz="9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9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𝑎𝑔𝑒</m:t>
                          </m:r>
                        </m:e>
                      </m:d>
                    </m:oMath>
                  </m:oMathPara>
                </a14:m>
                <a:endParaRPr lang="en-US" sz="900" i="1" dirty="0" smtClean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lvl="1"/>
                <a:endParaRPr lang="en-US" sz="900" b="0" i="1" dirty="0" smtClean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9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9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17135.05</m:t>
                      </m:r>
                      <m:d>
                        <m:dPr>
                          <m:ctrlPr>
                            <a:rPr lang="en-US" sz="9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9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𝑔𝑒𝑛𝑑𝑒𝑟</m:t>
                          </m:r>
                          <m:r>
                            <a:rPr lang="en-US" sz="9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9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𝑓𝑒𝑚𝑎𝑙𝑒</m:t>
                          </m:r>
                        </m:e>
                      </m:d>
                    </m:oMath>
                  </m:oMathPara>
                </a14:m>
                <a:endParaRPr lang="en-US" sz="900" i="1" dirty="0" smtClean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lvl="1"/>
                <a:endParaRPr lang="en-US" sz="900" b="0" i="1" dirty="0" smtClean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9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9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12907.34</m:t>
                      </m:r>
                      <m:d>
                        <m:dPr>
                          <m:ctrlPr>
                            <a:rPr lang="en-US" sz="9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9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𝑐𝑖𝑡𝑖𝑧𝑒𝑛</m:t>
                          </m:r>
                          <m:r>
                            <a:rPr lang="en-US" sz="9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9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𝑦𝑒𝑠</m:t>
                          </m:r>
                        </m:e>
                      </m:d>
                      <m:r>
                        <a:rPr lang="en-US" sz="9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900" i="1" dirty="0" smtClean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lvl="1"/>
                <a:endParaRPr lang="en-US" sz="900" b="0" i="1" dirty="0" smtClean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9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9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90.04</m:t>
                      </m:r>
                      <m:d>
                        <m:dPr>
                          <m:ctrlPr>
                            <a:rPr lang="en-US" sz="9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9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𝑙𝑎𝑛𝑔</m:t>
                          </m:r>
                          <m:r>
                            <a:rPr lang="en-US" sz="9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9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𝑜𝑡h𝑒𝑟</m:t>
                          </m:r>
                        </m:e>
                      </m:d>
                    </m:oMath>
                  </m:oMathPara>
                </a14:m>
                <a:endParaRPr lang="en-US" sz="900" i="1" dirty="0" smtClean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lvl="1"/>
                <a:endParaRPr lang="en-US" sz="900" b="0" i="1" dirty="0" smtClean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9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9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10510.44</m:t>
                      </m:r>
                      <m:d>
                        <m:dPr>
                          <m:ctrlPr>
                            <a:rPr lang="en-US" sz="9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9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𝑡𝑖𝑚</m:t>
                          </m:r>
                          <m:sSub>
                            <m:sSubPr>
                              <m:ctrlPr>
                                <a:rPr lang="en-US" sz="9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9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9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sSub>
                                <m:sSubPr>
                                  <m:ctrlPr>
                                    <a:rPr lang="en-US" sz="9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9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e>
                                <m:sub>
                                  <m:r>
                                    <a:rPr lang="en-US" sz="9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𝑤𝑜𝑟𝑘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</m:oMath>
                  </m:oMathPara>
                </a14:m>
                <a:endParaRPr lang="en-US" sz="900" i="1" dirty="0" smtClean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lvl="1"/>
                <a:endParaRPr lang="en-US" sz="900" i="1" dirty="0" smtClean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9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+5409.24</m:t>
                      </m:r>
                      <m:d>
                        <m:dPr>
                          <m:ctrlPr>
                            <a:rPr lang="en-US" sz="9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9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𝑚𝑎𝑟𝑟𝑖𝑒𝑑</m:t>
                          </m:r>
                          <m:r>
                            <a:rPr lang="en-US" sz="9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9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𝑦𝑒𝑠</m:t>
                          </m:r>
                        </m:e>
                      </m:d>
                    </m:oMath>
                  </m:oMathPara>
                </a14:m>
                <a:endParaRPr lang="en-US" sz="900" i="1" dirty="0" smtClean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lvl="1"/>
                <a:endParaRPr lang="en-US" sz="900" dirty="0" smtClean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sz="900" dirty="0" smtClean="0">
                    <a:solidFill>
                      <a:srgbClr val="0070C0"/>
                    </a:solidFill>
                  </a:rPr>
                  <a:t>+</a:t>
                </a:r>
                <a14:m>
                  <m:oMath xmlns:m="http://schemas.openxmlformats.org/officeDocument/2006/math">
                    <m:r>
                      <a:rPr lang="en-US" sz="9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15993.85</m:t>
                    </m:r>
                    <m:d>
                      <m:dPr>
                        <m:ctrlPr>
                          <a:rPr lang="en-US" sz="9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9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𝑒𝑑𝑢</m:t>
                        </m:r>
                        <m:r>
                          <a:rPr lang="en-US" sz="9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9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𝑐𝑜𝑙𝑙𝑒𝑔𝑒</m:t>
                        </m:r>
                      </m:e>
                    </m:d>
                    <m:r>
                      <a:rPr lang="en-US" sz="9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+59658.52</m:t>
                    </m:r>
                    <m:d>
                      <m:dPr>
                        <m:ctrlPr>
                          <a:rPr lang="en-US" sz="9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9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𝑒𝑑𝑢</m:t>
                        </m:r>
                        <m:r>
                          <a:rPr lang="en-US" sz="9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9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𝑔𝑟𝑎𝑑</m:t>
                        </m:r>
                      </m:e>
                    </m:d>
                  </m:oMath>
                </a14:m>
                <a:endParaRPr lang="en-US" sz="900" i="1" dirty="0" smtClean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lvl="1"/>
                <a:endParaRPr lang="en-US" sz="900" b="0" i="1" dirty="0" smtClean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9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9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14142.79</m:t>
                      </m:r>
                      <m:d>
                        <m:dPr>
                          <m:ctrlPr>
                            <a:rPr lang="en-US" sz="9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9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𝑑𝑖𝑠𝑎𝑏𝑖𝑙𝑖𝑡𝑦</m:t>
                          </m:r>
                          <m:r>
                            <a:rPr lang="en-US" sz="9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9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𝑦𝑒𝑠</m:t>
                          </m:r>
                        </m:e>
                      </m:d>
                    </m:oMath>
                  </m:oMathPara>
                </a14:m>
                <a:endParaRPr lang="en-US" sz="900" i="1" dirty="0" smtClean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lvl="1"/>
                <a:endParaRPr lang="en-US" sz="800" b="0" i="1" dirty="0" smtClean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2043.42(</m:t>
                      </m:r>
                      <m:r>
                        <a:rPr lang="en-US" sz="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𝑏𝑖𝑟𝑡h</m:t>
                      </m:r>
                      <m:r>
                        <a:rPr lang="en-US" sz="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sz="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𝑞𝑟𝑡</m:t>
                      </m:r>
                      <m:r>
                        <a:rPr lang="en-US" sz="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𝑎𝑝𝑟</m:t>
                      </m:r>
                      <m:r>
                        <a:rPr lang="en-US" sz="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𝑗𝑢𝑛</m:t>
                      </m:r>
                      <m:r>
                        <a:rPr lang="en-US" sz="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)+3036.02(</m:t>
                      </m:r>
                      <m:r>
                        <a:rPr lang="en-US" sz="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𝑏𝑖𝑟𝑡h</m:t>
                      </m:r>
                      <m:r>
                        <a:rPr lang="en-US" sz="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sz="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𝑞𝑟𝑡</m:t>
                      </m:r>
                      <m:r>
                        <a:rPr lang="en-US" sz="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𝑗𝑢𝑙</m:t>
                      </m:r>
                      <m:r>
                        <a:rPr lang="en-US" sz="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𝑠𝑒𝑝</m:t>
                      </m:r>
                      <m:r>
                        <a:rPr lang="en-US" sz="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+2674.11(</m:t>
                      </m:r>
                      <m:r>
                        <a:rPr lang="en-US" sz="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𝑏𝑖𝑟𝑡h</m:t>
                      </m:r>
                      <m:r>
                        <a:rPr lang="en-US" sz="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sz="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𝑞𝑟𝑡</m:t>
                      </m:r>
                      <m:r>
                        <a:rPr lang="en-US" sz="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𝑜𝑐𝑡</m:t>
                      </m:r>
                      <m:r>
                        <a:rPr lang="en-US" sz="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𝑑𝑒𝑐</m:t>
                      </m:r>
                      <m:r>
                        <a:rPr lang="en-US" sz="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800" b="0" i="1" dirty="0" smtClean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0" y="130175"/>
                <a:ext cx="4648200" cy="3206840"/>
              </a:xfrm>
              <a:prstGeom prst="rect">
                <a:avLst/>
              </a:prstGeom>
              <a:blipFill>
                <a:blip r:embed="rId2"/>
                <a:stretch>
                  <a:fillRect l="-1050" t="-951" b="-11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21681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4555" y="158183"/>
            <a:ext cx="4105275" cy="228600"/>
          </a:xfrm>
          <a:custGeom>
            <a:avLst/>
            <a:gdLst/>
            <a:ahLst/>
            <a:cxnLst/>
            <a:rect l="l" t="t" r="r" b="b"/>
            <a:pathLst>
              <a:path w="4105275" h="228600">
                <a:moveTo>
                  <a:pt x="0" y="228541"/>
                </a:moveTo>
                <a:lnTo>
                  <a:pt x="4104740" y="228541"/>
                </a:lnTo>
                <a:lnTo>
                  <a:pt x="4104740" y="0"/>
                </a:lnTo>
                <a:lnTo>
                  <a:pt x="0" y="0"/>
                </a:lnTo>
                <a:lnTo>
                  <a:pt x="0" y="228541"/>
                </a:lnTo>
                <a:close/>
              </a:path>
            </a:pathLst>
          </a:custGeom>
          <a:solidFill>
            <a:srgbClr val="F491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0379" y="166004"/>
            <a:ext cx="1739264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0" dirty="0"/>
              <a:t>Activity: </a:t>
            </a:r>
            <a:r>
              <a:rPr dirty="0"/>
              <a:t>MLR</a:t>
            </a:r>
            <a:r>
              <a:rPr spc="-204" dirty="0"/>
              <a:t> </a:t>
            </a:r>
            <a:r>
              <a:rPr spc="5" dirty="0"/>
              <a:t>interpretations</a:t>
            </a:r>
          </a:p>
        </p:txBody>
      </p:sp>
      <p:sp>
        <p:nvSpPr>
          <p:cNvPr id="4" name="object 4"/>
          <p:cNvSpPr/>
          <p:nvPr/>
        </p:nvSpPr>
        <p:spPr>
          <a:xfrm>
            <a:off x="194555" y="386784"/>
            <a:ext cx="4095115" cy="1114992"/>
          </a:xfrm>
          <a:custGeom>
            <a:avLst/>
            <a:gdLst/>
            <a:ahLst/>
            <a:cxnLst/>
            <a:rect l="l" t="t" r="r" b="b"/>
            <a:pathLst>
              <a:path w="4095115" h="989330">
                <a:moveTo>
                  <a:pt x="0" y="988742"/>
                </a:moveTo>
                <a:lnTo>
                  <a:pt x="4094492" y="988742"/>
                </a:lnTo>
                <a:lnTo>
                  <a:pt x="4094492" y="0"/>
                </a:lnTo>
                <a:lnTo>
                  <a:pt x="0" y="0"/>
                </a:lnTo>
                <a:lnTo>
                  <a:pt x="0" y="988742"/>
                </a:lnTo>
                <a:close/>
              </a:path>
            </a:pathLst>
          </a:custGeom>
          <a:solidFill>
            <a:srgbClr val="FDED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23850" y="420743"/>
            <a:ext cx="3789016" cy="1122102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0"/>
              </a:spcBef>
              <a:buClr>
                <a:srgbClr val="024F84"/>
              </a:buClr>
              <a:tabLst>
                <a:tab pos="197485" algn="l"/>
              </a:tabLst>
            </a:pPr>
            <a:r>
              <a:rPr lang="en-US" sz="1050" b="1" u="sng" spc="-10" dirty="0" smtClean="0">
                <a:latin typeface="Arial"/>
                <a:cs typeface="Arial"/>
              </a:rPr>
              <a:t>I</a:t>
            </a:r>
            <a:r>
              <a:rPr sz="1050" b="1" u="sng" spc="-10" dirty="0" smtClean="0">
                <a:latin typeface="Arial"/>
                <a:cs typeface="Arial"/>
              </a:rPr>
              <a:t>ntercept</a:t>
            </a:r>
            <a:r>
              <a:rPr lang="en-US" sz="1050" b="1" spc="-10" dirty="0" smtClean="0">
                <a:latin typeface="Arial"/>
                <a:cs typeface="Arial"/>
              </a:rPr>
              <a:t>: </a:t>
            </a:r>
            <a:r>
              <a:rPr lang="en-US" sz="1050" spc="-10" dirty="0" smtClean="0">
                <a:solidFill>
                  <a:srgbClr val="C00000"/>
                </a:solidFill>
                <a:latin typeface="Arial"/>
                <a:cs typeface="Arial"/>
              </a:rPr>
              <a:t>Income</a:t>
            </a:r>
            <a:r>
              <a:rPr lang="en-US" sz="1050" spc="-10" dirty="0" smtClean="0">
                <a:latin typeface="Arial"/>
                <a:cs typeface="Arial"/>
              </a:rPr>
              <a:t> for the following type of person is expected </a:t>
            </a:r>
            <a:r>
              <a:rPr lang="en-US" sz="1050" spc="-10" dirty="0">
                <a:latin typeface="Arial"/>
                <a:cs typeface="Arial"/>
              </a:rPr>
              <a:t>t</a:t>
            </a:r>
            <a:r>
              <a:rPr lang="en-US" sz="1050" spc="-10" dirty="0" smtClean="0">
                <a:latin typeface="Arial"/>
                <a:cs typeface="Arial"/>
              </a:rPr>
              <a:t>o be on average </a:t>
            </a:r>
            <a:r>
              <a:rPr lang="en-US" sz="1050" spc="-10" dirty="0" smtClean="0">
                <a:solidFill>
                  <a:srgbClr val="FFC000"/>
                </a:solidFill>
                <a:latin typeface="Arial"/>
                <a:cs typeface="Arial"/>
              </a:rPr>
              <a:t>-$1534.76</a:t>
            </a:r>
            <a:r>
              <a:rPr lang="en-US" sz="1050" spc="-10" dirty="0" smtClean="0">
                <a:latin typeface="Arial"/>
                <a:cs typeface="Arial"/>
              </a:rPr>
              <a:t>:</a:t>
            </a:r>
          </a:p>
          <a:p>
            <a:pPr marL="12700">
              <a:lnSpc>
                <a:spcPct val="100000"/>
              </a:lnSpc>
              <a:spcBef>
                <a:spcPts val="590"/>
              </a:spcBef>
              <a:buClr>
                <a:srgbClr val="024F84"/>
              </a:buClr>
              <a:tabLst>
                <a:tab pos="197485" algn="l"/>
              </a:tabLst>
            </a:pPr>
            <a:r>
              <a:rPr lang="en-US" sz="1050" spc="-10" dirty="0" smtClean="0">
                <a:latin typeface="Arial"/>
                <a:cs typeface="Arial"/>
              </a:rPr>
              <a:t>a white, </a:t>
            </a:r>
            <a:r>
              <a:rPr lang="en-US" sz="1050" u="sng" spc="-10" dirty="0" smtClean="0">
                <a:latin typeface="Arial"/>
                <a:cs typeface="Arial"/>
              </a:rPr>
              <a:t>____</a:t>
            </a:r>
            <a:r>
              <a:rPr lang="en-US" sz="1050" spc="-10" dirty="0" smtClean="0">
                <a:latin typeface="Arial"/>
                <a:cs typeface="Arial"/>
              </a:rPr>
              <a:t>, non-citizen, that speaks English at home, that is not married, has HS or lower education level, without disabilities, born in </a:t>
            </a:r>
            <a:r>
              <a:rPr lang="en-US" sz="1050" u="sng" spc="-10" dirty="0" smtClean="0">
                <a:latin typeface="Arial"/>
                <a:cs typeface="Arial"/>
              </a:rPr>
              <a:t>__________</a:t>
            </a:r>
            <a:r>
              <a:rPr lang="en-US" sz="1050" spc="-10" dirty="0" smtClean="0">
                <a:latin typeface="Arial"/>
                <a:cs typeface="Arial"/>
              </a:rPr>
              <a:t>, who works 0 hours/week, that is 0 years old, that takes 0 hours to get to work.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09650" y="1806575"/>
            <a:ext cx="2518410" cy="0"/>
          </a:xfrm>
          <a:custGeom>
            <a:avLst/>
            <a:gdLst/>
            <a:ahLst/>
            <a:cxnLst/>
            <a:rect l="l" t="t" r="r" b="b"/>
            <a:pathLst>
              <a:path w="2518410">
                <a:moveTo>
                  <a:pt x="0" y="0"/>
                </a:moveTo>
                <a:lnTo>
                  <a:pt x="2518158" y="0"/>
                </a:lnTo>
              </a:path>
            </a:pathLst>
          </a:custGeom>
          <a:ln w="49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96950" y="1782787"/>
            <a:ext cx="2543810" cy="1143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966469" algn="l"/>
                <a:tab pos="1388745" algn="l"/>
                <a:tab pos="1848485" algn="l"/>
                <a:tab pos="2202180" algn="l"/>
              </a:tabLst>
            </a:pPr>
            <a:r>
              <a:rPr sz="550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55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Estimate	</a:t>
            </a:r>
            <a:r>
              <a:rPr sz="550" u="sng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Std.</a:t>
            </a:r>
            <a:r>
              <a:rPr sz="550" u="sng" spc="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55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Error	</a:t>
            </a:r>
            <a:r>
              <a:rPr sz="550" u="sng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</a:t>
            </a:r>
            <a:r>
              <a:rPr sz="550" u="sng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55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value	</a:t>
            </a:r>
            <a:r>
              <a:rPr sz="550" u="sng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Pr(</a:t>
            </a:r>
            <a:r>
              <a:rPr sz="550" i="1" u="sng" spc="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&gt;</a:t>
            </a:r>
            <a:r>
              <a:rPr sz="550" i="1" u="sng" spc="1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|</a:t>
            </a:r>
            <a:r>
              <a:rPr sz="550" u="sng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</a:t>
            </a:r>
            <a:r>
              <a:rPr sz="550" i="1" u="sng" spc="1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|</a:t>
            </a:r>
            <a:r>
              <a:rPr sz="550" u="sng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)</a:t>
            </a:r>
            <a:r>
              <a:rPr sz="550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endParaRPr sz="5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70784" y="1874192"/>
            <a:ext cx="697865" cy="14916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77190" marR="5080" indent="-6985" algn="just">
              <a:lnSpc>
                <a:spcPct val="102699"/>
              </a:lnSpc>
              <a:spcBef>
                <a:spcPts val="110"/>
              </a:spcBef>
            </a:pPr>
            <a:r>
              <a:rPr sz="550" spc="-45" dirty="0">
                <a:latin typeface="Arial"/>
                <a:cs typeface="Arial"/>
              </a:rPr>
              <a:t>(</a:t>
            </a:r>
            <a:r>
              <a:rPr sz="550" spc="-10" dirty="0">
                <a:solidFill>
                  <a:srgbClr val="0070C0"/>
                </a:solidFill>
                <a:latin typeface="Arial"/>
                <a:cs typeface="Arial"/>
              </a:rPr>
              <a:t>In</a:t>
            </a:r>
            <a:r>
              <a:rPr sz="550" spc="15" dirty="0">
                <a:solidFill>
                  <a:srgbClr val="0070C0"/>
                </a:solidFill>
                <a:latin typeface="Arial"/>
                <a:cs typeface="Arial"/>
              </a:rPr>
              <a:t>t</a:t>
            </a:r>
            <a:r>
              <a:rPr sz="550" spc="-10" dirty="0">
                <a:solidFill>
                  <a:srgbClr val="0070C0"/>
                </a:solidFill>
                <a:latin typeface="Arial"/>
                <a:cs typeface="Arial"/>
              </a:rPr>
              <a:t>e</a:t>
            </a:r>
            <a:r>
              <a:rPr sz="550" spc="-15" dirty="0">
                <a:solidFill>
                  <a:srgbClr val="0070C0"/>
                </a:solidFill>
                <a:latin typeface="Arial"/>
                <a:cs typeface="Arial"/>
              </a:rPr>
              <a:t>r</a:t>
            </a:r>
            <a:r>
              <a:rPr sz="550" spc="25" dirty="0">
                <a:solidFill>
                  <a:srgbClr val="0070C0"/>
                </a:solidFill>
                <a:latin typeface="Arial"/>
                <a:cs typeface="Arial"/>
              </a:rPr>
              <a:t>c</a:t>
            </a:r>
            <a:r>
              <a:rPr sz="550" spc="-10" dirty="0">
                <a:solidFill>
                  <a:srgbClr val="0070C0"/>
                </a:solidFill>
                <a:latin typeface="Arial"/>
                <a:cs typeface="Arial"/>
              </a:rPr>
              <a:t>e</a:t>
            </a:r>
            <a:r>
              <a:rPr sz="550" spc="25" dirty="0">
                <a:solidFill>
                  <a:srgbClr val="0070C0"/>
                </a:solidFill>
                <a:latin typeface="Arial"/>
                <a:cs typeface="Arial"/>
              </a:rPr>
              <a:t>p</a:t>
            </a:r>
            <a:r>
              <a:rPr sz="550" spc="15" dirty="0">
                <a:solidFill>
                  <a:srgbClr val="0070C0"/>
                </a:solidFill>
                <a:latin typeface="Arial"/>
                <a:cs typeface="Arial"/>
              </a:rPr>
              <a:t>t</a:t>
            </a:r>
            <a:r>
              <a:rPr sz="550" spc="-40" dirty="0">
                <a:latin typeface="Arial"/>
                <a:cs typeface="Arial"/>
              </a:rPr>
              <a:t>)  </a:t>
            </a:r>
            <a:r>
              <a:rPr sz="550" spc="5" dirty="0">
                <a:latin typeface="Arial"/>
                <a:cs typeface="Arial"/>
              </a:rPr>
              <a:t>hrs_work  </a:t>
            </a:r>
            <a:r>
              <a:rPr sz="550" spc="-5" dirty="0">
                <a:latin typeface="Arial"/>
                <a:cs typeface="Arial"/>
              </a:rPr>
              <a:t>r</a:t>
            </a:r>
            <a:r>
              <a:rPr sz="550" spc="-10" dirty="0">
                <a:latin typeface="Arial"/>
                <a:cs typeface="Arial"/>
              </a:rPr>
              <a:t>a</a:t>
            </a:r>
            <a:r>
              <a:rPr sz="550" spc="25" dirty="0">
                <a:latin typeface="Arial"/>
                <a:cs typeface="Arial"/>
              </a:rPr>
              <a:t>c</a:t>
            </a:r>
            <a:r>
              <a:rPr sz="550" spc="-10" dirty="0">
                <a:latin typeface="Arial"/>
                <a:cs typeface="Arial"/>
              </a:rPr>
              <a:t>e</a:t>
            </a:r>
            <a:r>
              <a:rPr sz="550" spc="25" dirty="0">
                <a:latin typeface="Arial"/>
                <a:cs typeface="Arial"/>
              </a:rPr>
              <a:t>b</a:t>
            </a:r>
            <a:r>
              <a:rPr sz="550" spc="-20" dirty="0">
                <a:latin typeface="Arial"/>
                <a:cs typeface="Arial"/>
              </a:rPr>
              <a:t>l</a:t>
            </a:r>
            <a:r>
              <a:rPr sz="550" spc="-10" dirty="0">
                <a:latin typeface="Arial"/>
                <a:cs typeface="Arial"/>
              </a:rPr>
              <a:t>a</a:t>
            </a:r>
            <a:r>
              <a:rPr sz="550" spc="25" dirty="0">
                <a:latin typeface="Arial"/>
                <a:cs typeface="Arial"/>
              </a:rPr>
              <a:t>c</a:t>
            </a:r>
            <a:r>
              <a:rPr sz="550" spc="10" dirty="0">
                <a:latin typeface="Arial"/>
                <a:cs typeface="Arial"/>
              </a:rPr>
              <a:t>k  </a:t>
            </a:r>
            <a:r>
              <a:rPr sz="550" spc="-5" dirty="0">
                <a:latin typeface="Arial"/>
                <a:cs typeface="Arial"/>
              </a:rPr>
              <a:t>ra</a:t>
            </a:r>
            <a:r>
              <a:rPr sz="550" spc="25" dirty="0">
                <a:latin typeface="Arial"/>
                <a:cs typeface="Arial"/>
              </a:rPr>
              <a:t>c</a:t>
            </a:r>
            <a:r>
              <a:rPr sz="550" spc="-10" dirty="0">
                <a:latin typeface="Arial"/>
                <a:cs typeface="Arial"/>
              </a:rPr>
              <a:t>ea</a:t>
            </a:r>
            <a:r>
              <a:rPr sz="550" dirty="0">
                <a:latin typeface="Arial"/>
                <a:cs typeface="Arial"/>
              </a:rPr>
              <a:t>s</a:t>
            </a:r>
            <a:r>
              <a:rPr sz="550" spc="-15" dirty="0">
                <a:latin typeface="Arial"/>
                <a:cs typeface="Arial"/>
              </a:rPr>
              <a:t>ia</a:t>
            </a:r>
            <a:r>
              <a:rPr sz="550" dirty="0">
                <a:latin typeface="Arial"/>
                <a:cs typeface="Arial"/>
              </a:rPr>
              <a:t>n  </a:t>
            </a:r>
            <a:r>
              <a:rPr sz="550" spc="-5" dirty="0">
                <a:latin typeface="Arial"/>
                <a:cs typeface="Arial"/>
              </a:rPr>
              <a:t>r</a:t>
            </a:r>
            <a:r>
              <a:rPr sz="550" spc="-10" dirty="0">
                <a:latin typeface="Arial"/>
                <a:cs typeface="Arial"/>
              </a:rPr>
              <a:t>a</a:t>
            </a:r>
            <a:r>
              <a:rPr sz="550" spc="25" dirty="0">
                <a:latin typeface="Arial"/>
                <a:cs typeface="Arial"/>
              </a:rPr>
              <a:t>c</a:t>
            </a:r>
            <a:r>
              <a:rPr sz="550" spc="-10" dirty="0">
                <a:latin typeface="Arial"/>
                <a:cs typeface="Arial"/>
              </a:rPr>
              <a:t>e</a:t>
            </a:r>
            <a:r>
              <a:rPr sz="550" spc="15" dirty="0">
                <a:latin typeface="Arial"/>
                <a:cs typeface="Arial"/>
              </a:rPr>
              <a:t>ot</a:t>
            </a:r>
            <a:r>
              <a:rPr sz="550" spc="5" dirty="0">
                <a:latin typeface="Arial"/>
                <a:cs typeface="Arial"/>
              </a:rPr>
              <a:t>h</a:t>
            </a:r>
            <a:r>
              <a:rPr sz="550" spc="-10" dirty="0">
                <a:latin typeface="Arial"/>
                <a:cs typeface="Arial"/>
              </a:rPr>
              <a:t>e</a:t>
            </a:r>
            <a:r>
              <a:rPr sz="550" spc="-5" dirty="0">
                <a:latin typeface="Arial"/>
                <a:cs typeface="Arial"/>
              </a:rPr>
              <a:t>r</a:t>
            </a:r>
            <a:endParaRPr sz="550" dirty="0">
              <a:latin typeface="Arial"/>
              <a:cs typeface="Arial"/>
            </a:endParaRPr>
          </a:p>
          <a:p>
            <a:pPr marL="252729" marR="5080" indent="314325" algn="r">
              <a:lnSpc>
                <a:spcPct val="102800"/>
              </a:lnSpc>
            </a:pPr>
            <a:r>
              <a:rPr sz="550" spc="-10" dirty="0">
                <a:latin typeface="Arial"/>
                <a:cs typeface="Arial"/>
              </a:rPr>
              <a:t>a</a:t>
            </a:r>
            <a:r>
              <a:rPr sz="550" spc="15" dirty="0">
                <a:latin typeface="Arial"/>
                <a:cs typeface="Arial"/>
              </a:rPr>
              <a:t>g</a:t>
            </a:r>
            <a:r>
              <a:rPr sz="550" spc="-5" dirty="0">
                <a:latin typeface="Arial"/>
                <a:cs typeface="Arial"/>
              </a:rPr>
              <a:t>e  </a:t>
            </a:r>
            <a:r>
              <a:rPr sz="550" spc="15" dirty="0">
                <a:latin typeface="Arial"/>
                <a:cs typeface="Arial"/>
              </a:rPr>
              <a:t>g</a:t>
            </a:r>
            <a:r>
              <a:rPr sz="550" spc="-10" dirty="0">
                <a:latin typeface="Arial"/>
                <a:cs typeface="Arial"/>
              </a:rPr>
              <a:t>e</a:t>
            </a:r>
            <a:r>
              <a:rPr sz="550" spc="5" dirty="0">
                <a:latin typeface="Arial"/>
                <a:cs typeface="Arial"/>
              </a:rPr>
              <a:t>n</a:t>
            </a:r>
            <a:r>
              <a:rPr sz="550" spc="25" dirty="0">
                <a:latin typeface="Arial"/>
                <a:cs typeface="Arial"/>
              </a:rPr>
              <a:t>d</a:t>
            </a:r>
            <a:r>
              <a:rPr sz="550" spc="-10" dirty="0">
                <a:latin typeface="Arial"/>
                <a:cs typeface="Arial"/>
              </a:rPr>
              <a:t>e</a:t>
            </a:r>
            <a:r>
              <a:rPr sz="550" spc="-5" dirty="0">
                <a:latin typeface="Arial"/>
                <a:cs typeface="Arial"/>
              </a:rPr>
              <a:t>rf</a:t>
            </a:r>
            <a:r>
              <a:rPr sz="550" spc="-10" dirty="0">
                <a:latin typeface="Arial"/>
                <a:cs typeface="Arial"/>
              </a:rPr>
              <a:t>e</a:t>
            </a:r>
            <a:r>
              <a:rPr sz="550" spc="20" dirty="0">
                <a:latin typeface="Arial"/>
                <a:cs typeface="Arial"/>
              </a:rPr>
              <a:t>m</a:t>
            </a:r>
            <a:r>
              <a:rPr sz="550" spc="-10" dirty="0">
                <a:latin typeface="Arial"/>
                <a:cs typeface="Arial"/>
              </a:rPr>
              <a:t>ale  </a:t>
            </a:r>
            <a:r>
              <a:rPr sz="550" spc="25" dirty="0">
                <a:latin typeface="Arial"/>
                <a:cs typeface="Arial"/>
              </a:rPr>
              <a:t>c</a:t>
            </a:r>
            <a:r>
              <a:rPr sz="550" spc="-20" dirty="0">
                <a:latin typeface="Arial"/>
                <a:cs typeface="Arial"/>
              </a:rPr>
              <a:t>i</a:t>
            </a:r>
            <a:r>
              <a:rPr sz="550" spc="15" dirty="0">
                <a:latin typeface="Arial"/>
                <a:cs typeface="Arial"/>
              </a:rPr>
              <a:t>t</a:t>
            </a:r>
            <a:r>
              <a:rPr sz="550" spc="-15" dirty="0">
                <a:latin typeface="Arial"/>
                <a:cs typeface="Arial"/>
              </a:rPr>
              <a:t>iz</a:t>
            </a:r>
            <a:r>
              <a:rPr sz="550" spc="-10" dirty="0">
                <a:latin typeface="Arial"/>
                <a:cs typeface="Arial"/>
              </a:rPr>
              <a:t>e</a:t>
            </a:r>
            <a:r>
              <a:rPr sz="550" spc="5" dirty="0">
                <a:latin typeface="Arial"/>
                <a:cs typeface="Arial"/>
              </a:rPr>
              <a:t>n</a:t>
            </a:r>
            <a:r>
              <a:rPr sz="550" spc="-10" dirty="0">
                <a:latin typeface="Arial"/>
                <a:cs typeface="Arial"/>
              </a:rPr>
              <a:t>ye</a:t>
            </a:r>
            <a:r>
              <a:rPr sz="550" dirty="0">
                <a:latin typeface="Arial"/>
                <a:cs typeface="Arial"/>
              </a:rPr>
              <a:t>s  </a:t>
            </a:r>
            <a:r>
              <a:rPr sz="550" spc="15" dirty="0">
                <a:latin typeface="Arial"/>
                <a:cs typeface="Arial"/>
              </a:rPr>
              <a:t>t</a:t>
            </a:r>
            <a:r>
              <a:rPr sz="550" dirty="0">
                <a:latin typeface="Arial"/>
                <a:cs typeface="Arial"/>
              </a:rPr>
              <a:t>im</a:t>
            </a:r>
            <a:r>
              <a:rPr sz="550" spc="-10" dirty="0">
                <a:latin typeface="Arial"/>
                <a:cs typeface="Arial"/>
              </a:rPr>
              <a:t>e</a:t>
            </a:r>
            <a:r>
              <a:rPr sz="550" spc="-20" dirty="0">
                <a:latin typeface="Arial"/>
                <a:cs typeface="Arial"/>
              </a:rPr>
              <a:t>_</a:t>
            </a:r>
            <a:r>
              <a:rPr sz="550" spc="15" dirty="0">
                <a:latin typeface="Arial"/>
                <a:cs typeface="Arial"/>
              </a:rPr>
              <a:t>to</a:t>
            </a:r>
            <a:r>
              <a:rPr sz="550" spc="-20" dirty="0">
                <a:latin typeface="Arial"/>
                <a:cs typeface="Arial"/>
              </a:rPr>
              <a:t>_</a:t>
            </a:r>
            <a:r>
              <a:rPr sz="550" spc="30" dirty="0">
                <a:latin typeface="Arial"/>
                <a:cs typeface="Arial"/>
              </a:rPr>
              <a:t>w</a:t>
            </a:r>
            <a:r>
              <a:rPr sz="550" spc="15" dirty="0">
                <a:latin typeface="Arial"/>
                <a:cs typeface="Arial"/>
              </a:rPr>
              <a:t>o</a:t>
            </a:r>
            <a:r>
              <a:rPr sz="550" spc="-5" dirty="0">
                <a:latin typeface="Arial"/>
                <a:cs typeface="Arial"/>
              </a:rPr>
              <a:t>r</a:t>
            </a:r>
            <a:r>
              <a:rPr sz="550" spc="10" dirty="0">
                <a:latin typeface="Arial"/>
                <a:cs typeface="Arial"/>
              </a:rPr>
              <a:t>k</a:t>
            </a:r>
            <a:endParaRPr sz="550" dirty="0">
              <a:latin typeface="Arial"/>
              <a:cs typeface="Arial"/>
            </a:endParaRPr>
          </a:p>
          <a:p>
            <a:pPr marL="307975" marR="5080" indent="80010" algn="r">
              <a:lnSpc>
                <a:spcPct val="102699"/>
              </a:lnSpc>
            </a:pPr>
            <a:r>
              <a:rPr sz="550" spc="-15" dirty="0">
                <a:latin typeface="Arial"/>
                <a:cs typeface="Arial"/>
              </a:rPr>
              <a:t>la</a:t>
            </a:r>
            <a:r>
              <a:rPr sz="550" spc="5" dirty="0">
                <a:latin typeface="Arial"/>
                <a:cs typeface="Arial"/>
              </a:rPr>
              <a:t>n</a:t>
            </a:r>
            <a:r>
              <a:rPr sz="550" spc="15" dirty="0">
                <a:latin typeface="Arial"/>
                <a:cs typeface="Arial"/>
              </a:rPr>
              <a:t>got</a:t>
            </a:r>
            <a:r>
              <a:rPr sz="550" spc="5" dirty="0">
                <a:latin typeface="Arial"/>
                <a:cs typeface="Arial"/>
              </a:rPr>
              <a:t>h</a:t>
            </a:r>
            <a:r>
              <a:rPr sz="550" spc="-10" dirty="0">
                <a:latin typeface="Arial"/>
                <a:cs typeface="Arial"/>
              </a:rPr>
              <a:t>e</a:t>
            </a:r>
            <a:r>
              <a:rPr sz="550" spc="-5" dirty="0">
                <a:latin typeface="Arial"/>
                <a:cs typeface="Arial"/>
              </a:rPr>
              <a:t>r  </a:t>
            </a:r>
            <a:r>
              <a:rPr sz="550" spc="20" dirty="0">
                <a:latin typeface="Arial"/>
                <a:cs typeface="Arial"/>
              </a:rPr>
              <a:t>m</a:t>
            </a:r>
            <a:r>
              <a:rPr sz="550" spc="-10" dirty="0">
                <a:latin typeface="Arial"/>
                <a:cs typeface="Arial"/>
              </a:rPr>
              <a:t>a</a:t>
            </a:r>
            <a:r>
              <a:rPr sz="550" spc="-5" dirty="0">
                <a:latin typeface="Arial"/>
                <a:cs typeface="Arial"/>
              </a:rPr>
              <a:t>rr</a:t>
            </a:r>
            <a:r>
              <a:rPr sz="550" spc="-20" dirty="0">
                <a:latin typeface="Arial"/>
                <a:cs typeface="Arial"/>
              </a:rPr>
              <a:t>i</a:t>
            </a:r>
            <a:r>
              <a:rPr sz="550" spc="-10" dirty="0">
                <a:latin typeface="Arial"/>
                <a:cs typeface="Arial"/>
              </a:rPr>
              <a:t>e</a:t>
            </a:r>
            <a:r>
              <a:rPr sz="550" spc="25" dirty="0">
                <a:latin typeface="Arial"/>
                <a:cs typeface="Arial"/>
              </a:rPr>
              <a:t>d</a:t>
            </a:r>
            <a:r>
              <a:rPr sz="550" spc="-10" dirty="0">
                <a:latin typeface="Arial"/>
                <a:cs typeface="Arial"/>
              </a:rPr>
              <a:t>ye</a:t>
            </a:r>
            <a:r>
              <a:rPr sz="550" dirty="0">
                <a:latin typeface="Arial"/>
                <a:cs typeface="Arial"/>
              </a:rPr>
              <a:t>s  </a:t>
            </a:r>
            <a:r>
              <a:rPr sz="550" spc="-10" dirty="0">
                <a:latin typeface="Arial"/>
                <a:cs typeface="Arial"/>
              </a:rPr>
              <a:t>e</a:t>
            </a:r>
            <a:r>
              <a:rPr sz="550" spc="25" dirty="0">
                <a:latin typeface="Arial"/>
                <a:cs typeface="Arial"/>
              </a:rPr>
              <a:t>d</a:t>
            </a:r>
            <a:r>
              <a:rPr sz="550" spc="5" dirty="0">
                <a:latin typeface="Arial"/>
                <a:cs typeface="Arial"/>
              </a:rPr>
              <a:t>u</a:t>
            </a:r>
            <a:r>
              <a:rPr sz="550" spc="25" dirty="0">
                <a:latin typeface="Arial"/>
                <a:cs typeface="Arial"/>
              </a:rPr>
              <a:t>c</a:t>
            </a:r>
            <a:r>
              <a:rPr sz="550" spc="15" dirty="0">
                <a:latin typeface="Arial"/>
                <a:cs typeface="Arial"/>
              </a:rPr>
              <a:t>o</a:t>
            </a:r>
            <a:r>
              <a:rPr sz="550" spc="-20" dirty="0">
                <a:latin typeface="Arial"/>
                <a:cs typeface="Arial"/>
              </a:rPr>
              <a:t>l</a:t>
            </a:r>
            <a:r>
              <a:rPr sz="550" spc="-15" dirty="0">
                <a:latin typeface="Arial"/>
                <a:cs typeface="Arial"/>
              </a:rPr>
              <a:t>le</a:t>
            </a:r>
            <a:r>
              <a:rPr sz="550" spc="15" dirty="0">
                <a:latin typeface="Arial"/>
                <a:cs typeface="Arial"/>
              </a:rPr>
              <a:t>g</a:t>
            </a:r>
            <a:r>
              <a:rPr sz="550" spc="-5" dirty="0">
                <a:latin typeface="Arial"/>
                <a:cs typeface="Arial"/>
              </a:rPr>
              <a:t>e  e</a:t>
            </a:r>
            <a:r>
              <a:rPr sz="550" spc="25" dirty="0">
                <a:latin typeface="Arial"/>
                <a:cs typeface="Arial"/>
              </a:rPr>
              <a:t>d</a:t>
            </a:r>
            <a:r>
              <a:rPr sz="550" spc="5" dirty="0">
                <a:latin typeface="Arial"/>
                <a:cs typeface="Arial"/>
              </a:rPr>
              <a:t>u</a:t>
            </a:r>
            <a:r>
              <a:rPr sz="550" spc="15" dirty="0">
                <a:latin typeface="Arial"/>
                <a:cs typeface="Arial"/>
              </a:rPr>
              <a:t>g</a:t>
            </a:r>
            <a:r>
              <a:rPr sz="550" spc="-5" dirty="0">
                <a:latin typeface="Arial"/>
                <a:cs typeface="Arial"/>
              </a:rPr>
              <a:t>r</a:t>
            </a:r>
            <a:r>
              <a:rPr sz="550" spc="-10" dirty="0">
                <a:latin typeface="Arial"/>
                <a:cs typeface="Arial"/>
              </a:rPr>
              <a:t>a</a:t>
            </a:r>
            <a:r>
              <a:rPr sz="550" spc="15" dirty="0">
                <a:latin typeface="Arial"/>
                <a:cs typeface="Arial"/>
              </a:rPr>
              <a:t>d  d</a:t>
            </a:r>
            <a:r>
              <a:rPr sz="550" spc="-20" dirty="0">
                <a:latin typeface="Arial"/>
                <a:cs typeface="Arial"/>
              </a:rPr>
              <a:t>i</a:t>
            </a:r>
            <a:r>
              <a:rPr sz="550" dirty="0">
                <a:latin typeface="Arial"/>
                <a:cs typeface="Arial"/>
              </a:rPr>
              <a:t>s</a:t>
            </a:r>
            <a:r>
              <a:rPr sz="550" spc="-10" dirty="0">
                <a:latin typeface="Arial"/>
                <a:cs typeface="Arial"/>
              </a:rPr>
              <a:t>a</a:t>
            </a:r>
            <a:r>
              <a:rPr sz="550" spc="25" dirty="0">
                <a:latin typeface="Arial"/>
                <a:cs typeface="Arial"/>
              </a:rPr>
              <a:t>b</a:t>
            </a:r>
            <a:r>
              <a:rPr sz="550" spc="-20" dirty="0">
                <a:latin typeface="Arial"/>
                <a:cs typeface="Arial"/>
              </a:rPr>
              <a:t>ili</a:t>
            </a:r>
            <a:r>
              <a:rPr sz="550" spc="15" dirty="0">
                <a:latin typeface="Arial"/>
                <a:cs typeface="Arial"/>
              </a:rPr>
              <a:t>t</a:t>
            </a:r>
            <a:r>
              <a:rPr sz="550" spc="-10" dirty="0">
                <a:latin typeface="Arial"/>
                <a:cs typeface="Arial"/>
              </a:rPr>
              <a:t>yye</a:t>
            </a:r>
            <a:r>
              <a:rPr sz="550" dirty="0">
                <a:latin typeface="Arial"/>
                <a:cs typeface="Arial"/>
              </a:rPr>
              <a:t>s</a:t>
            </a:r>
          </a:p>
          <a:p>
            <a:pPr marL="12700" marR="5080" indent="21590" algn="just">
              <a:lnSpc>
                <a:spcPct val="102699"/>
              </a:lnSpc>
            </a:pPr>
            <a:r>
              <a:rPr sz="550" spc="5" dirty="0">
                <a:latin typeface="Arial"/>
                <a:cs typeface="Arial"/>
              </a:rPr>
              <a:t>birth_qrtrapr thru</a:t>
            </a:r>
            <a:r>
              <a:rPr sz="550" spc="-55" dirty="0">
                <a:latin typeface="Arial"/>
                <a:cs typeface="Arial"/>
              </a:rPr>
              <a:t> </a:t>
            </a:r>
            <a:r>
              <a:rPr sz="550" spc="-5" dirty="0">
                <a:latin typeface="Arial"/>
                <a:cs typeface="Arial"/>
              </a:rPr>
              <a:t>jun  </a:t>
            </a:r>
            <a:r>
              <a:rPr sz="550" dirty="0">
                <a:latin typeface="Arial"/>
                <a:cs typeface="Arial"/>
              </a:rPr>
              <a:t>birth_qrtrjul </a:t>
            </a:r>
            <a:r>
              <a:rPr sz="550" spc="5" dirty="0">
                <a:latin typeface="Arial"/>
                <a:cs typeface="Arial"/>
              </a:rPr>
              <a:t>thru sep  birth_qrtroct thru</a:t>
            </a:r>
            <a:r>
              <a:rPr sz="550" spc="-40" dirty="0">
                <a:latin typeface="Arial"/>
                <a:cs typeface="Arial"/>
              </a:rPr>
              <a:t> </a:t>
            </a:r>
            <a:r>
              <a:rPr sz="550" spc="15" dirty="0">
                <a:latin typeface="Arial"/>
                <a:cs typeface="Arial"/>
              </a:rPr>
              <a:t>dec</a:t>
            </a:r>
            <a:endParaRPr sz="55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90870" y="1874192"/>
            <a:ext cx="360680" cy="14916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550" spc="30" dirty="0">
                <a:solidFill>
                  <a:srgbClr val="FFC000"/>
                </a:solidFill>
                <a:latin typeface="Arial"/>
                <a:cs typeface="Arial"/>
              </a:rPr>
              <a:t>-</a:t>
            </a:r>
            <a:r>
              <a:rPr sz="550" spc="15" dirty="0">
                <a:solidFill>
                  <a:srgbClr val="FFC000"/>
                </a:solidFill>
                <a:latin typeface="Arial"/>
                <a:cs typeface="Arial"/>
              </a:rPr>
              <a:t>15342</a:t>
            </a:r>
            <a:r>
              <a:rPr sz="550" spc="5" dirty="0">
                <a:solidFill>
                  <a:srgbClr val="FFC000"/>
                </a:solidFill>
                <a:latin typeface="Arial"/>
                <a:cs typeface="Arial"/>
              </a:rPr>
              <a:t>.</a:t>
            </a:r>
            <a:r>
              <a:rPr sz="550" spc="15" dirty="0">
                <a:solidFill>
                  <a:srgbClr val="FFC000"/>
                </a:solidFill>
                <a:latin typeface="Arial"/>
                <a:cs typeface="Arial"/>
              </a:rPr>
              <a:t>76</a:t>
            </a:r>
            <a:endParaRPr sz="550" dirty="0">
              <a:solidFill>
                <a:srgbClr val="FFC000"/>
              </a:solidFill>
              <a:latin typeface="Arial"/>
              <a:cs typeface="Arial"/>
            </a:endParaRPr>
          </a:p>
          <a:p>
            <a:pPr marL="67945" algn="ctr">
              <a:lnSpc>
                <a:spcPct val="100000"/>
              </a:lnSpc>
              <a:spcBef>
                <a:spcPts val="20"/>
              </a:spcBef>
            </a:pPr>
            <a:r>
              <a:rPr sz="550" spc="10" dirty="0">
                <a:latin typeface="Arial"/>
                <a:cs typeface="Arial"/>
              </a:rPr>
              <a:t>1048.96</a:t>
            </a:r>
            <a:endParaRPr sz="550" dirty="0">
              <a:latin typeface="Arial"/>
              <a:cs typeface="Arial"/>
            </a:endParaRPr>
          </a:p>
          <a:p>
            <a:pPr marL="40640" algn="ctr">
              <a:lnSpc>
                <a:spcPct val="100000"/>
              </a:lnSpc>
              <a:spcBef>
                <a:spcPts val="20"/>
              </a:spcBef>
            </a:pPr>
            <a:r>
              <a:rPr sz="550" spc="30" dirty="0">
                <a:latin typeface="Arial"/>
                <a:cs typeface="Arial"/>
              </a:rPr>
              <a:t>-</a:t>
            </a:r>
            <a:r>
              <a:rPr sz="550" spc="15" dirty="0">
                <a:latin typeface="Arial"/>
                <a:cs typeface="Arial"/>
              </a:rPr>
              <a:t>7998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99</a:t>
            </a:r>
            <a:endParaRPr sz="550" dirty="0">
              <a:latin typeface="Arial"/>
              <a:cs typeface="Arial"/>
            </a:endParaRPr>
          </a:p>
          <a:p>
            <a:pPr marL="26670" algn="ctr">
              <a:lnSpc>
                <a:spcPct val="100000"/>
              </a:lnSpc>
              <a:spcBef>
                <a:spcPts val="15"/>
              </a:spcBef>
            </a:pPr>
            <a:r>
              <a:rPr sz="550" spc="15" dirty="0">
                <a:latin typeface="Arial"/>
                <a:cs typeface="Arial"/>
              </a:rPr>
              <a:t>29909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80</a:t>
            </a:r>
            <a:endParaRPr sz="550" dirty="0">
              <a:latin typeface="Arial"/>
              <a:cs typeface="Arial"/>
            </a:endParaRPr>
          </a:p>
          <a:p>
            <a:pPr marL="40640" algn="ctr">
              <a:lnSpc>
                <a:spcPct val="100000"/>
              </a:lnSpc>
              <a:spcBef>
                <a:spcPts val="20"/>
              </a:spcBef>
            </a:pPr>
            <a:r>
              <a:rPr sz="550" spc="30" dirty="0">
                <a:latin typeface="Arial"/>
                <a:cs typeface="Arial"/>
              </a:rPr>
              <a:t>-</a:t>
            </a:r>
            <a:r>
              <a:rPr sz="550" spc="15" dirty="0">
                <a:latin typeface="Arial"/>
                <a:cs typeface="Arial"/>
              </a:rPr>
              <a:t>6756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32</a:t>
            </a:r>
            <a:endParaRPr sz="550" dirty="0">
              <a:latin typeface="Arial"/>
              <a:cs typeface="Arial"/>
            </a:endParaRPr>
          </a:p>
          <a:p>
            <a:pPr marL="109220" algn="ctr">
              <a:lnSpc>
                <a:spcPct val="100000"/>
              </a:lnSpc>
              <a:spcBef>
                <a:spcPts val="15"/>
              </a:spcBef>
            </a:pPr>
            <a:r>
              <a:rPr sz="550" spc="15" dirty="0">
                <a:latin typeface="Arial"/>
                <a:cs typeface="Arial"/>
              </a:rPr>
              <a:t>565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07</a:t>
            </a:r>
            <a:endParaRPr sz="5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550" spc="30" dirty="0">
                <a:latin typeface="Arial"/>
                <a:cs typeface="Arial"/>
              </a:rPr>
              <a:t>-</a:t>
            </a:r>
            <a:r>
              <a:rPr sz="550" spc="15" dirty="0">
                <a:latin typeface="Arial"/>
                <a:cs typeface="Arial"/>
              </a:rPr>
              <a:t>17135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05</a:t>
            </a:r>
            <a:endParaRPr sz="5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550" spc="30" dirty="0">
                <a:latin typeface="Arial"/>
                <a:cs typeface="Arial"/>
              </a:rPr>
              <a:t>-</a:t>
            </a:r>
            <a:r>
              <a:rPr sz="550" spc="15" dirty="0">
                <a:latin typeface="Arial"/>
                <a:cs typeface="Arial"/>
              </a:rPr>
              <a:t>12907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34</a:t>
            </a:r>
            <a:endParaRPr sz="550" dirty="0">
              <a:latin typeface="Arial"/>
              <a:cs typeface="Arial"/>
            </a:endParaRPr>
          </a:p>
          <a:p>
            <a:pPr marL="150495" algn="ctr">
              <a:lnSpc>
                <a:spcPct val="100000"/>
              </a:lnSpc>
              <a:spcBef>
                <a:spcPts val="15"/>
              </a:spcBef>
            </a:pPr>
            <a:r>
              <a:rPr sz="550" spc="15" dirty="0">
                <a:latin typeface="Arial"/>
                <a:cs typeface="Arial"/>
              </a:rPr>
              <a:t>90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04</a:t>
            </a:r>
            <a:endParaRPr sz="5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550" spc="30" dirty="0">
                <a:latin typeface="Arial"/>
                <a:cs typeface="Arial"/>
              </a:rPr>
              <a:t>-</a:t>
            </a:r>
            <a:r>
              <a:rPr sz="550" spc="15" dirty="0">
                <a:latin typeface="Arial"/>
                <a:cs typeface="Arial"/>
              </a:rPr>
              <a:t>10510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44</a:t>
            </a:r>
            <a:endParaRPr sz="550" dirty="0">
              <a:latin typeface="Arial"/>
              <a:cs typeface="Arial"/>
            </a:endParaRPr>
          </a:p>
          <a:p>
            <a:pPr marL="67945" algn="ctr">
              <a:lnSpc>
                <a:spcPct val="100000"/>
              </a:lnSpc>
              <a:spcBef>
                <a:spcPts val="15"/>
              </a:spcBef>
            </a:pPr>
            <a:r>
              <a:rPr sz="550" spc="10" dirty="0">
                <a:latin typeface="Arial"/>
                <a:cs typeface="Arial"/>
              </a:rPr>
              <a:t>5409.24</a:t>
            </a:r>
            <a:endParaRPr sz="550" dirty="0">
              <a:latin typeface="Arial"/>
              <a:cs typeface="Arial"/>
            </a:endParaRPr>
          </a:p>
          <a:p>
            <a:pPr marL="26670" algn="ctr">
              <a:lnSpc>
                <a:spcPct val="100000"/>
              </a:lnSpc>
              <a:spcBef>
                <a:spcPts val="20"/>
              </a:spcBef>
            </a:pPr>
            <a:r>
              <a:rPr sz="550" spc="15" dirty="0">
                <a:latin typeface="Arial"/>
                <a:cs typeface="Arial"/>
              </a:rPr>
              <a:t>15993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85</a:t>
            </a:r>
            <a:endParaRPr sz="550" dirty="0">
              <a:latin typeface="Arial"/>
              <a:cs typeface="Arial"/>
            </a:endParaRPr>
          </a:p>
          <a:p>
            <a:pPr marL="27305" algn="ctr">
              <a:lnSpc>
                <a:spcPct val="100000"/>
              </a:lnSpc>
              <a:spcBef>
                <a:spcPts val="20"/>
              </a:spcBef>
            </a:pPr>
            <a:r>
              <a:rPr sz="550" spc="15" dirty="0">
                <a:latin typeface="Arial"/>
                <a:cs typeface="Arial"/>
              </a:rPr>
              <a:t>59658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52</a:t>
            </a:r>
            <a:endParaRPr sz="5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sz="550" spc="30" dirty="0">
                <a:latin typeface="Arial"/>
                <a:cs typeface="Arial"/>
              </a:rPr>
              <a:t>-</a:t>
            </a:r>
            <a:r>
              <a:rPr sz="550" spc="15" dirty="0">
                <a:latin typeface="Arial"/>
                <a:cs typeface="Arial"/>
              </a:rPr>
              <a:t>14142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79</a:t>
            </a:r>
            <a:endParaRPr sz="550" dirty="0">
              <a:latin typeface="Arial"/>
              <a:cs typeface="Arial"/>
            </a:endParaRPr>
          </a:p>
          <a:p>
            <a:pPr marL="40640" algn="ctr">
              <a:lnSpc>
                <a:spcPct val="100000"/>
              </a:lnSpc>
              <a:spcBef>
                <a:spcPts val="20"/>
              </a:spcBef>
            </a:pPr>
            <a:r>
              <a:rPr sz="550" spc="30" dirty="0">
                <a:latin typeface="Arial"/>
                <a:cs typeface="Arial"/>
              </a:rPr>
              <a:t>-</a:t>
            </a:r>
            <a:r>
              <a:rPr sz="550" spc="15" dirty="0">
                <a:latin typeface="Arial"/>
                <a:cs typeface="Arial"/>
              </a:rPr>
              <a:t>2043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42</a:t>
            </a:r>
            <a:endParaRPr sz="550" dirty="0">
              <a:latin typeface="Arial"/>
              <a:cs typeface="Arial"/>
            </a:endParaRPr>
          </a:p>
          <a:p>
            <a:pPr marL="67945" algn="ctr">
              <a:lnSpc>
                <a:spcPct val="100000"/>
              </a:lnSpc>
              <a:spcBef>
                <a:spcPts val="15"/>
              </a:spcBef>
            </a:pPr>
            <a:r>
              <a:rPr sz="550" spc="10" dirty="0">
                <a:latin typeface="Arial"/>
                <a:cs typeface="Arial"/>
              </a:rPr>
              <a:t>3036.02</a:t>
            </a:r>
            <a:endParaRPr sz="550" dirty="0">
              <a:latin typeface="Arial"/>
              <a:cs typeface="Arial"/>
            </a:endParaRPr>
          </a:p>
          <a:p>
            <a:pPr marL="67945" algn="ctr">
              <a:lnSpc>
                <a:spcPct val="100000"/>
              </a:lnSpc>
              <a:spcBef>
                <a:spcPts val="20"/>
              </a:spcBef>
            </a:pPr>
            <a:r>
              <a:rPr sz="550" spc="10" dirty="0">
                <a:latin typeface="Arial"/>
                <a:cs typeface="Arial"/>
              </a:rPr>
              <a:t>2674.11</a:t>
            </a:r>
            <a:endParaRPr sz="55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77626" y="1874192"/>
            <a:ext cx="333375" cy="14916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550" spc="15" dirty="0">
                <a:latin typeface="Arial"/>
                <a:cs typeface="Arial"/>
              </a:rPr>
              <a:t>11716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57</a:t>
            </a:r>
            <a:endParaRPr sz="550">
              <a:latin typeface="Arial"/>
              <a:cs typeface="Arial"/>
            </a:endParaRPr>
          </a:p>
          <a:p>
            <a:pPr marL="81915" algn="ctr">
              <a:lnSpc>
                <a:spcPct val="100000"/>
              </a:lnSpc>
              <a:spcBef>
                <a:spcPts val="20"/>
              </a:spcBef>
            </a:pPr>
            <a:r>
              <a:rPr sz="550" spc="15" dirty="0">
                <a:latin typeface="Arial"/>
                <a:cs typeface="Arial"/>
              </a:rPr>
              <a:t>149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25</a:t>
            </a:r>
            <a:endParaRPr sz="550">
              <a:latin typeface="Arial"/>
              <a:cs typeface="Arial"/>
            </a:endParaRPr>
          </a:p>
          <a:p>
            <a:pPr marL="40640" algn="ctr">
              <a:lnSpc>
                <a:spcPct val="100000"/>
              </a:lnSpc>
              <a:spcBef>
                <a:spcPts val="20"/>
              </a:spcBef>
            </a:pPr>
            <a:r>
              <a:rPr sz="550" spc="10" dirty="0">
                <a:latin typeface="Arial"/>
                <a:cs typeface="Arial"/>
              </a:rPr>
              <a:t>6191.83</a:t>
            </a:r>
            <a:endParaRPr sz="550">
              <a:latin typeface="Arial"/>
              <a:cs typeface="Arial"/>
            </a:endParaRPr>
          </a:p>
          <a:p>
            <a:pPr marL="40640" algn="ctr">
              <a:lnSpc>
                <a:spcPct val="100000"/>
              </a:lnSpc>
              <a:spcBef>
                <a:spcPts val="15"/>
              </a:spcBef>
            </a:pPr>
            <a:r>
              <a:rPr sz="550" spc="10" dirty="0">
                <a:latin typeface="Arial"/>
                <a:cs typeface="Arial"/>
              </a:rPr>
              <a:t>9154.92</a:t>
            </a:r>
            <a:endParaRPr sz="550">
              <a:latin typeface="Arial"/>
              <a:cs typeface="Arial"/>
            </a:endParaRPr>
          </a:p>
          <a:p>
            <a:pPr marL="40640" algn="ctr">
              <a:lnSpc>
                <a:spcPct val="100000"/>
              </a:lnSpc>
              <a:spcBef>
                <a:spcPts val="20"/>
              </a:spcBef>
            </a:pPr>
            <a:r>
              <a:rPr sz="550" spc="10" dirty="0">
                <a:latin typeface="Arial"/>
                <a:cs typeface="Arial"/>
              </a:rPr>
              <a:t>7240.08</a:t>
            </a:r>
            <a:endParaRPr sz="550">
              <a:latin typeface="Arial"/>
              <a:cs typeface="Arial"/>
            </a:endParaRPr>
          </a:p>
          <a:p>
            <a:pPr marL="81915" algn="ctr">
              <a:lnSpc>
                <a:spcPct val="100000"/>
              </a:lnSpc>
              <a:spcBef>
                <a:spcPts val="15"/>
              </a:spcBef>
            </a:pPr>
            <a:r>
              <a:rPr sz="550" spc="15" dirty="0">
                <a:latin typeface="Arial"/>
                <a:cs typeface="Arial"/>
              </a:rPr>
              <a:t>133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77</a:t>
            </a:r>
            <a:endParaRPr sz="550">
              <a:latin typeface="Arial"/>
              <a:cs typeface="Arial"/>
            </a:endParaRPr>
          </a:p>
          <a:p>
            <a:pPr marL="40640" algn="ctr">
              <a:lnSpc>
                <a:spcPct val="100000"/>
              </a:lnSpc>
              <a:spcBef>
                <a:spcPts val="20"/>
              </a:spcBef>
            </a:pPr>
            <a:r>
              <a:rPr sz="550" spc="10" dirty="0">
                <a:latin typeface="Arial"/>
                <a:cs typeface="Arial"/>
              </a:rPr>
              <a:t>3705.35</a:t>
            </a:r>
            <a:endParaRPr sz="550">
              <a:latin typeface="Arial"/>
              <a:cs typeface="Arial"/>
            </a:endParaRPr>
          </a:p>
          <a:p>
            <a:pPr marL="40640" algn="ctr">
              <a:lnSpc>
                <a:spcPct val="100000"/>
              </a:lnSpc>
              <a:spcBef>
                <a:spcPts val="20"/>
              </a:spcBef>
            </a:pPr>
            <a:r>
              <a:rPr sz="550" spc="10" dirty="0">
                <a:latin typeface="Arial"/>
                <a:cs typeface="Arial"/>
              </a:rPr>
              <a:t>8231.66</a:t>
            </a:r>
            <a:endParaRPr sz="550">
              <a:latin typeface="Arial"/>
              <a:cs typeface="Arial"/>
            </a:endParaRPr>
          </a:p>
          <a:p>
            <a:pPr marL="122555" algn="ctr">
              <a:lnSpc>
                <a:spcPct val="100000"/>
              </a:lnSpc>
              <a:spcBef>
                <a:spcPts val="15"/>
              </a:spcBef>
            </a:pPr>
            <a:r>
              <a:rPr sz="550" spc="15" dirty="0">
                <a:latin typeface="Arial"/>
                <a:cs typeface="Arial"/>
              </a:rPr>
              <a:t>79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83</a:t>
            </a:r>
            <a:endParaRPr sz="550">
              <a:latin typeface="Arial"/>
              <a:cs typeface="Arial"/>
            </a:endParaRPr>
          </a:p>
          <a:p>
            <a:pPr marL="40640" algn="ctr">
              <a:lnSpc>
                <a:spcPct val="100000"/>
              </a:lnSpc>
              <a:spcBef>
                <a:spcPts val="20"/>
              </a:spcBef>
            </a:pPr>
            <a:r>
              <a:rPr sz="550" spc="10" dirty="0">
                <a:latin typeface="Arial"/>
                <a:cs typeface="Arial"/>
              </a:rPr>
              <a:t>5447.45</a:t>
            </a:r>
            <a:endParaRPr sz="550">
              <a:latin typeface="Arial"/>
              <a:cs typeface="Arial"/>
            </a:endParaRPr>
          </a:p>
          <a:p>
            <a:pPr marL="40640" algn="ctr">
              <a:lnSpc>
                <a:spcPct val="100000"/>
              </a:lnSpc>
              <a:spcBef>
                <a:spcPts val="15"/>
              </a:spcBef>
            </a:pPr>
            <a:r>
              <a:rPr sz="550" spc="10" dirty="0">
                <a:latin typeface="Arial"/>
                <a:cs typeface="Arial"/>
              </a:rPr>
              <a:t>3900.76</a:t>
            </a:r>
            <a:endParaRPr sz="550">
              <a:latin typeface="Arial"/>
              <a:cs typeface="Arial"/>
            </a:endParaRPr>
          </a:p>
          <a:p>
            <a:pPr marL="40640" algn="ctr">
              <a:lnSpc>
                <a:spcPct val="100000"/>
              </a:lnSpc>
              <a:spcBef>
                <a:spcPts val="20"/>
              </a:spcBef>
            </a:pPr>
            <a:r>
              <a:rPr sz="550" spc="10" dirty="0">
                <a:latin typeface="Arial"/>
                <a:cs typeface="Arial"/>
              </a:rPr>
              <a:t>4098.99</a:t>
            </a:r>
            <a:endParaRPr sz="550">
              <a:latin typeface="Arial"/>
              <a:cs typeface="Arial"/>
            </a:endParaRPr>
          </a:p>
          <a:p>
            <a:pPr marL="40640" algn="ctr">
              <a:lnSpc>
                <a:spcPct val="100000"/>
              </a:lnSpc>
              <a:spcBef>
                <a:spcPts val="20"/>
              </a:spcBef>
            </a:pPr>
            <a:r>
              <a:rPr sz="550" spc="10" dirty="0">
                <a:latin typeface="Arial"/>
                <a:cs typeface="Arial"/>
              </a:rPr>
              <a:t>5660.26</a:t>
            </a:r>
            <a:endParaRPr sz="550">
              <a:latin typeface="Arial"/>
              <a:cs typeface="Arial"/>
            </a:endParaRPr>
          </a:p>
          <a:p>
            <a:pPr marL="40640" algn="ctr">
              <a:lnSpc>
                <a:spcPct val="100000"/>
              </a:lnSpc>
              <a:spcBef>
                <a:spcPts val="15"/>
              </a:spcBef>
            </a:pPr>
            <a:r>
              <a:rPr sz="550" spc="10" dirty="0">
                <a:latin typeface="Arial"/>
                <a:cs typeface="Arial"/>
              </a:rPr>
              <a:t>6639.40</a:t>
            </a:r>
            <a:endParaRPr sz="550">
              <a:latin typeface="Arial"/>
              <a:cs typeface="Arial"/>
            </a:endParaRPr>
          </a:p>
          <a:p>
            <a:pPr marL="40640" algn="ctr">
              <a:lnSpc>
                <a:spcPct val="100000"/>
              </a:lnSpc>
              <a:spcBef>
                <a:spcPts val="20"/>
              </a:spcBef>
            </a:pPr>
            <a:r>
              <a:rPr sz="550" spc="10" dirty="0">
                <a:latin typeface="Arial"/>
                <a:cs typeface="Arial"/>
              </a:rPr>
              <a:t>4978.12</a:t>
            </a:r>
            <a:endParaRPr sz="550">
              <a:latin typeface="Arial"/>
              <a:cs typeface="Arial"/>
            </a:endParaRPr>
          </a:p>
          <a:p>
            <a:pPr marL="40640" algn="ctr">
              <a:lnSpc>
                <a:spcPct val="100000"/>
              </a:lnSpc>
              <a:spcBef>
                <a:spcPts val="15"/>
              </a:spcBef>
            </a:pPr>
            <a:r>
              <a:rPr sz="550" spc="10" dirty="0">
                <a:latin typeface="Arial"/>
                <a:cs typeface="Arial"/>
              </a:rPr>
              <a:t>4853.19</a:t>
            </a:r>
            <a:endParaRPr sz="550">
              <a:latin typeface="Arial"/>
              <a:cs typeface="Arial"/>
            </a:endParaRPr>
          </a:p>
          <a:p>
            <a:pPr marL="40640" algn="ctr">
              <a:lnSpc>
                <a:spcPct val="100000"/>
              </a:lnSpc>
              <a:spcBef>
                <a:spcPts val="20"/>
              </a:spcBef>
            </a:pPr>
            <a:r>
              <a:rPr sz="550" spc="10" dirty="0">
                <a:latin typeface="Arial"/>
                <a:cs typeface="Arial"/>
              </a:rPr>
              <a:t>5038.45</a:t>
            </a:r>
            <a:endParaRPr sz="5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54738" y="1874192"/>
            <a:ext cx="210185" cy="14916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6034">
              <a:lnSpc>
                <a:spcPct val="100000"/>
              </a:lnSpc>
              <a:spcBef>
                <a:spcPts val="125"/>
              </a:spcBef>
            </a:pPr>
            <a:r>
              <a:rPr sz="550" spc="30" dirty="0">
                <a:latin typeface="Arial"/>
                <a:cs typeface="Arial"/>
              </a:rPr>
              <a:t>-</a:t>
            </a:r>
            <a:r>
              <a:rPr sz="550" spc="15" dirty="0">
                <a:latin typeface="Arial"/>
                <a:cs typeface="Arial"/>
              </a:rPr>
              <a:t>1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31</a:t>
            </a:r>
            <a:endParaRPr sz="550" dirty="0">
              <a:latin typeface="Arial"/>
              <a:cs typeface="Arial"/>
            </a:endParaRPr>
          </a:p>
          <a:p>
            <a:pPr marL="53340">
              <a:lnSpc>
                <a:spcPct val="100000"/>
              </a:lnSpc>
              <a:spcBef>
                <a:spcPts val="20"/>
              </a:spcBef>
            </a:pPr>
            <a:r>
              <a:rPr sz="550" spc="15" dirty="0">
                <a:latin typeface="Arial"/>
                <a:cs typeface="Arial"/>
              </a:rPr>
              <a:t>7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03</a:t>
            </a:r>
            <a:endParaRPr sz="550" dirty="0">
              <a:latin typeface="Arial"/>
              <a:cs typeface="Arial"/>
            </a:endParaRPr>
          </a:p>
          <a:p>
            <a:pPr marL="26034">
              <a:lnSpc>
                <a:spcPct val="100000"/>
              </a:lnSpc>
              <a:spcBef>
                <a:spcPts val="20"/>
              </a:spcBef>
            </a:pPr>
            <a:r>
              <a:rPr sz="550" spc="30" dirty="0">
                <a:latin typeface="Arial"/>
                <a:cs typeface="Arial"/>
              </a:rPr>
              <a:t>-</a:t>
            </a:r>
            <a:r>
              <a:rPr sz="550" spc="15" dirty="0">
                <a:latin typeface="Arial"/>
                <a:cs typeface="Arial"/>
              </a:rPr>
              <a:t>1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29</a:t>
            </a:r>
            <a:endParaRPr sz="550" dirty="0">
              <a:latin typeface="Arial"/>
              <a:cs typeface="Arial"/>
            </a:endParaRPr>
          </a:p>
          <a:p>
            <a:pPr marL="53340">
              <a:lnSpc>
                <a:spcPct val="100000"/>
              </a:lnSpc>
              <a:spcBef>
                <a:spcPts val="15"/>
              </a:spcBef>
            </a:pPr>
            <a:r>
              <a:rPr sz="550" spc="15" dirty="0">
                <a:latin typeface="Arial"/>
                <a:cs typeface="Arial"/>
              </a:rPr>
              <a:t>3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27</a:t>
            </a:r>
            <a:endParaRPr sz="550" dirty="0">
              <a:latin typeface="Arial"/>
              <a:cs typeface="Arial"/>
            </a:endParaRPr>
          </a:p>
          <a:p>
            <a:pPr marL="26034">
              <a:lnSpc>
                <a:spcPct val="100000"/>
              </a:lnSpc>
              <a:spcBef>
                <a:spcPts val="20"/>
              </a:spcBef>
            </a:pPr>
            <a:r>
              <a:rPr sz="550" spc="30" dirty="0">
                <a:latin typeface="Arial"/>
                <a:cs typeface="Arial"/>
              </a:rPr>
              <a:t>-</a:t>
            </a:r>
            <a:r>
              <a:rPr sz="550" spc="15" dirty="0">
                <a:latin typeface="Arial"/>
                <a:cs typeface="Arial"/>
              </a:rPr>
              <a:t>0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93</a:t>
            </a:r>
            <a:endParaRPr sz="550" dirty="0">
              <a:latin typeface="Arial"/>
              <a:cs typeface="Arial"/>
            </a:endParaRPr>
          </a:p>
          <a:p>
            <a:pPr marL="53340">
              <a:lnSpc>
                <a:spcPct val="100000"/>
              </a:lnSpc>
              <a:spcBef>
                <a:spcPts val="15"/>
              </a:spcBef>
            </a:pPr>
            <a:r>
              <a:rPr sz="550" spc="15" dirty="0">
                <a:latin typeface="Arial"/>
                <a:cs typeface="Arial"/>
              </a:rPr>
              <a:t>4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22</a:t>
            </a:r>
            <a:endParaRPr sz="550" dirty="0">
              <a:latin typeface="Arial"/>
              <a:cs typeface="Arial"/>
            </a:endParaRPr>
          </a:p>
          <a:p>
            <a:pPr marL="26034">
              <a:lnSpc>
                <a:spcPct val="100000"/>
              </a:lnSpc>
              <a:spcBef>
                <a:spcPts val="20"/>
              </a:spcBef>
            </a:pPr>
            <a:r>
              <a:rPr sz="550" spc="30" dirty="0">
                <a:latin typeface="Arial"/>
                <a:cs typeface="Arial"/>
              </a:rPr>
              <a:t>-</a:t>
            </a:r>
            <a:r>
              <a:rPr sz="550" spc="15" dirty="0">
                <a:latin typeface="Arial"/>
                <a:cs typeface="Arial"/>
              </a:rPr>
              <a:t>4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62</a:t>
            </a:r>
            <a:endParaRPr sz="550" dirty="0">
              <a:latin typeface="Arial"/>
              <a:cs typeface="Arial"/>
            </a:endParaRPr>
          </a:p>
          <a:p>
            <a:pPr marL="26034">
              <a:lnSpc>
                <a:spcPct val="100000"/>
              </a:lnSpc>
              <a:spcBef>
                <a:spcPts val="20"/>
              </a:spcBef>
            </a:pPr>
            <a:r>
              <a:rPr sz="550" spc="30" dirty="0">
                <a:latin typeface="Arial"/>
                <a:cs typeface="Arial"/>
              </a:rPr>
              <a:t>-</a:t>
            </a:r>
            <a:r>
              <a:rPr sz="550" spc="15" dirty="0">
                <a:latin typeface="Arial"/>
                <a:cs typeface="Arial"/>
              </a:rPr>
              <a:t>1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57</a:t>
            </a:r>
            <a:endParaRPr sz="550" dirty="0">
              <a:latin typeface="Arial"/>
              <a:cs typeface="Arial"/>
            </a:endParaRPr>
          </a:p>
          <a:p>
            <a:pPr marL="53340">
              <a:lnSpc>
                <a:spcPct val="100000"/>
              </a:lnSpc>
              <a:spcBef>
                <a:spcPts val="15"/>
              </a:spcBef>
            </a:pPr>
            <a:r>
              <a:rPr sz="550" spc="15" dirty="0">
                <a:latin typeface="Arial"/>
                <a:cs typeface="Arial"/>
              </a:rPr>
              <a:t>1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13</a:t>
            </a:r>
            <a:endParaRPr sz="550" dirty="0">
              <a:latin typeface="Arial"/>
              <a:cs typeface="Arial"/>
            </a:endParaRPr>
          </a:p>
          <a:p>
            <a:pPr marL="26034">
              <a:lnSpc>
                <a:spcPct val="100000"/>
              </a:lnSpc>
              <a:spcBef>
                <a:spcPts val="20"/>
              </a:spcBef>
            </a:pPr>
            <a:r>
              <a:rPr sz="550" spc="30" dirty="0">
                <a:latin typeface="Arial"/>
                <a:cs typeface="Arial"/>
              </a:rPr>
              <a:t>-</a:t>
            </a:r>
            <a:r>
              <a:rPr sz="550" spc="15" dirty="0">
                <a:latin typeface="Arial"/>
                <a:cs typeface="Arial"/>
              </a:rPr>
              <a:t>1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93</a:t>
            </a:r>
            <a:endParaRPr sz="550" dirty="0">
              <a:latin typeface="Arial"/>
              <a:cs typeface="Arial"/>
            </a:endParaRPr>
          </a:p>
          <a:p>
            <a:pPr marL="53340">
              <a:lnSpc>
                <a:spcPct val="100000"/>
              </a:lnSpc>
              <a:spcBef>
                <a:spcPts val="15"/>
              </a:spcBef>
            </a:pPr>
            <a:r>
              <a:rPr sz="550" spc="15" dirty="0">
                <a:latin typeface="Arial"/>
                <a:cs typeface="Arial"/>
              </a:rPr>
              <a:t>1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39</a:t>
            </a:r>
            <a:endParaRPr sz="550" dirty="0">
              <a:latin typeface="Arial"/>
              <a:cs typeface="Arial"/>
            </a:endParaRPr>
          </a:p>
          <a:p>
            <a:pPr marL="53340">
              <a:lnSpc>
                <a:spcPct val="100000"/>
              </a:lnSpc>
              <a:spcBef>
                <a:spcPts val="20"/>
              </a:spcBef>
            </a:pPr>
            <a:r>
              <a:rPr sz="550" spc="15" dirty="0">
                <a:latin typeface="Arial"/>
                <a:cs typeface="Arial"/>
              </a:rPr>
              <a:t>3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90</a:t>
            </a:r>
            <a:endParaRPr sz="5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550" spc="15" dirty="0">
                <a:latin typeface="Arial"/>
                <a:cs typeface="Arial"/>
              </a:rPr>
              <a:t>10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54</a:t>
            </a:r>
            <a:endParaRPr sz="550" dirty="0">
              <a:latin typeface="Arial"/>
              <a:cs typeface="Arial"/>
            </a:endParaRPr>
          </a:p>
          <a:p>
            <a:pPr marL="26034">
              <a:lnSpc>
                <a:spcPct val="100000"/>
              </a:lnSpc>
              <a:spcBef>
                <a:spcPts val="15"/>
              </a:spcBef>
            </a:pPr>
            <a:r>
              <a:rPr sz="550" spc="30" dirty="0">
                <a:latin typeface="Arial"/>
                <a:cs typeface="Arial"/>
              </a:rPr>
              <a:t>-</a:t>
            </a:r>
            <a:r>
              <a:rPr sz="550" spc="15" dirty="0">
                <a:latin typeface="Arial"/>
                <a:cs typeface="Arial"/>
              </a:rPr>
              <a:t>2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13</a:t>
            </a:r>
            <a:endParaRPr sz="550" dirty="0">
              <a:latin typeface="Arial"/>
              <a:cs typeface="Arial"/>
            </a:endParaRPr>
          </a:p>
          <a:p>
            <a:pPr marL="26034">
              <a:lnSpc>
                <a:spcPct val="100000"/>
              </a:lnSpc>
              <a:spcBef>
                <a:spcPts val="20"/>
              </a:spcBef>
            </a:pPr>
            <a:r>
              <a:rPr sz="550" spc="30" dirty="0">
                <a:latin typeface="Arial"/>
                <a:cs typeface="Arial"/>
              </a:rPr>
              <a:t>-</a:t>
            </a:r>
            <a:r>
              <a:rPr sz="550" spc="15" dirty="0">
                <a:latin typeface="Arial"/>
                <a:cs typeface="Arial"/>
              </a:rPr>
              <a:t>0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41</a:t>
            </a:r>
            <a:endParaRPr sz="550" dirty="0">
              <a:latin typeface="Arial"/>
              <a:cs typeface="Arial"/>
            </a:endParaRPr>
          </a:p>
          <a:p>
            <a:pPr marL="53340">
              <a:lnSpc>
                <a:spcPct val="100000"/>
              </a:lnSpc>
              <a:spcBef>
                <a:spcPts val="15"/>
              </a:spcBef>
            </a:pPr>
            <a:r>
              <a:rPr sz="550" spc="15" dirty="0">
                <a:latin typeface="Arial"/>
                <a:cs typeface="Arial"/>
              </a:rPr>
              <a:t>0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63</a:t>
            </a:r>
            <a:endParaRPr sz="550" dirty="0">
              <a:latin typeface="Arial"/>
              <a:cs typeface="Arial"/>
            </a:endParaRPr>
          </a:p>
          <a:p>
            <a:pPr marL="53340">
              <a:lnSpc>
                <a:spcPct val="100000"/>
              </a:lnSpc>
              <a:spcBef>
                <a:spcPts val="20"/>
              </a:spcBef>
            </a:pPr>
            <a:r>
              <a:rPr sz="550" spc="15" dirty="0">
                <a:latin typeface="Arial"/>
                <a:cs typeface="Arial"/>
              </a:rPr>
              <a:t>0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53</a:t>
            </a:r>
            <a:endParaRPr sz="55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97678" y="1874192"/>
            <a:ext cx="168910" cy="14916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50" spc="15" dirty="0">
                <a:latin typeface="Arial"/>
                <a:cs typeface="Arial"/>
              </a:rPr>
              <a:t>0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19</a:t>
            </a:r>
            <a:endParaRPr sz="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550" spc="15" dirty="0">
                <a:latin typeface="Arial"/>
                <a:cs typeface="Arial"/>
              </a:rPr>
              <a:t>0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00</a:t>
            </a:r>
            <a:endParaRPr sz="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550" spc="15" dirty="0">
                <a:latin typeface="Arial"/>
                <a:cs typeface="Arial"/>
              </a:rPr>
              <a:t>0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20</a:t>
            </a:r>
            <a:endParaRPr sz="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550" spc="15" dirty="0">
                <a:latin typeface="Arial"/>
                <a:cs typeface="Arial"/>
              </a:rPr>
              <a:t>0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00</a:t>
            </a:r>
            <a:endParaRPr sz="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550" spc="15" dirty="0">
                <a:latin typeface="Arial"/>
                <a:cs typeface="Arial"/>
              </a:rPr>
              <a:t>0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35</a:t>
            </a:r>
            <a:endParaRPr sz="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550" spc="15" dirty="0">
                <a:latin typeface="Arial"/>
                <a:cs typeface="Arial"/>
              </a:rPr>
              <a:t>0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00</a:t>
            </a:r>
            <a:endParaRPr sz="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550" spc="15" dirty="0">
                <a:latin typeface="Arial"/>
                <a:cs typeface="Arial"/>
              </a:rPr>
              <a:t>0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00</a:t>
            </a:r>
            <a:endParaRPr sz="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550" spc="15" dirty="0">
                <a:latin typeface="Arial"/>
                <a:cs typeface="Arial"/>
              </a:rPr>
              <a:t>0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12</a:t>
            </a:r>
            <a:endParaRPr sz="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550" spc="15" dirty="0">
                <a:latin typeface="Arial"/>
                <a:cs typeface="Arial"/>
              </a:rPr>
              <a:t>0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26</a:t>
            </a:r>
            <a:endParaRPr sz="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550" spc="15" dirty="0">
                <a:latin typeface="Arial"/>
                <a:cs typeface="Arial"/>
              </a:rPr>
              <a:t>0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05</a:t>
            </a:r>
            <a:endParaRPr sz="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550" spc="15" dirty="0">
                <a:latin typeface="Arial"/>
                <a:cs typeface="Arial"/>
              </a:rPr>
              <a:t>0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17</a:t>
            </a:r>
            <a:endParaRPr sz="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550" spc="15" dirty="0">
                <a:latin typeface="Arial"/>
                <a:cs typeface="Arial"/>
              </a:rPr>
              <a:t>0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00</a:t>
            </a:r>
            <a:endParaRPr sz="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550" spc="15" dirty="0">
                <a:latin typeface="Arial"/>
                <a:cs typeface="Arial"/>
              </a:rPr>
              <a:t>0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00</a:t>
            </a:r>
            <a:endParaRPr sz="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550" spc="15" dirty="0">
                <a:latin typeface="Arial"/>
                <a:cs typeface="Arial"/>
              </a:rPr>
              <a:t>0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03</a:t>
            </a:r>
            <a:endParaRPr sz="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550" spc="15" dirty="0">
                <a:latin typeface="Arial"/>
                <a:cs typeface="Arial"/>
              </a:rPr>
              <a:t>0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68</a:t>
            </a:r>
            <a:endParaRPr sz="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550" spc="15" dirty="0">
                <a:latin typeface="Arial"/>
                <a:cs typeface="Arial"/>
              </a:rPr>
              <a:t>0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53</a:t>
            </a:r>
            <a:endParaRPr sz="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550" spc="15" dirty="0">
                <a:latin typeface="Arial"/>
                <a:cs typeface="Arial"/>
              </a:rPr>
              <a:t>0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60</a:t>
            </a:r>
            <a:endParaRPr sz="55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09650" y="3366364"/>
            <a:ext cx="2518410" cy="0"/>
          </a:xfrm>
          <a:custGeom>
            <a:avLst/>
            <a:gdLst/>
            <a:ahLst/>
            <a:cxnLst/>
            <a:rect l="l" t="t" r="r" b="b"/>
            <a:pathLst>
              <a:path w="2518410">
                <a:moveTo>
                  <a:pt x="0" y="0"/>
                </a:moveTo>
                <a:lnTo>
                  <a:pt x="2518158" y="0"/>
                </a:lnTo>
              </a:path>
            </a:pathLst>
          </a:custGeom>
          <a:ln w="49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250233" y="899446"/>
            <a:ext cx="3893471" cy="6317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Elbow Connector 16"/>
          <p:cNvCxnSpPr>
            <a:stCxn id="15" idx="2"/>
            <a:endCxn id="18" idx="1"/>
          </p:cNvCxnSpPr>
          <p:nvPr/>
        </p:nvCxnSpPr>
        <p:spPr>
          <a:xfrm rot="16200000" flipH="1">
            <a:off x="2466734" y="1261477"/>
            <a:ext cx="153889" cy="69341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890388" y="1531243"/>
            <a:ext cx="20054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Baseline observation</a:t>
            </a:r>
            <a:endParaRPr lang="en-US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63688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O</a:t>
            </a:r>
            <a:r>
              <a:rPr spc="20" dirty="0"/>
              <a:t>u</a:t>
            </a:r>
            <a:r>
              <a:rPr spc="50" dirty="0"/>
              <a:t>t</a:t>
            </a:r>
            <a:r>
              <a:rPr spc="5" dirty="0"/>
              <a:t>l</a:t>
            </a:r>
            <a:r>
              <a:rPr spc="10" dirty="0"/>
              <a:t>in</a:t>
            </a:r>
            <a:r>
              <a:rPr spc="-5"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0411" y="489737"/>
            <a:ext cx="4126865" cy="299505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6370" indent="-153670">
              <a:lnSpc>
                <a:spcPct val="100000"/>
              </a:lnSpc>
              <a:spcBef>
                <a:spcPts val="135"/>
              </a:spcBef>
              <a:buAutoNum type="arabicPeriod"/>
              <a:tabLst>
                <a:tab pos="167005" algn="l"/>
              </a:tabLst>
            </a:pPr>
            <a:r>
              <a:rPr sz="1050" spc="20" dirty="0">
                <a:solidFill>
                  <a:srgbClr val="024F84"/>
                </a:solidFill>
                <a:latin typeface="Arial"/>
                <a:cs typeface="Arial"/>
              </a:rPr>
              <a:t>Housekeeping</a:t>
            </a:r>
            <a:endParaRPr sz="1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AutoNum type="arabicPeriod"/>
            </a:pPr>
            <a:endParaRPr sz="1000" dirty="0">
              <a:latin typeface="Times New Roman"/>
              <a:cs typeface="Times New Roman"/>
            </a:endParaRPr>
          </a:p>
          <a:p>
            <a:pPr marL="166370" indent="-153670">
              <a:lnSpc>
                <a:spcPct val="100000"/>
              </a:lnSpc>
              <a:buAutoNum type="arabicPeriod"/>
              <a:tabLst>
                <a:tab pos="167005" algn="l"/>
              </a:tabLst>
            </a:pPr>
            <a:r>
              <a:rPr sz="1050" spc="25" dirty="0">
                <a:solidFill>
                  <a:srgbClr val="CCDBE6"/>
                </a:solidFill>
                <a:latin typeface="Arial"/>
                <a:cs typeface="Arial"/>
              </a:rPr>
              <a:t>Main</a:t>
            </a:r>
            <a:r>
              <a:rPr sz="1050" spc="5" dirty="0">
                <a:solidFill>
                  <a:srgbClr val="CCDBE6"/>
                </a:solidFill>
                <a:latin typeface="Arial"/>
                <a:cs typeface="Arial"/>
              </a:rPr>
              <a:t> </a:t>
            </a:r>
            <a:r>
              <a:rPr sz="1050" spc="15" dirty="0" smtClean="0">
                <a:solidFill>
                  <a:srgbClr val="CCDBE6"/>
                </a:solidFill>
                <a:latin typeface="Arial"/>
                <a:cs typeface="Arial"/>
              </a:rPr>
              <a:t>ideas</a:t>
            </a:r>
            <a:r>
              <a:rPr lang="en-US" sz="1050" spc="15" dirty="0" smtClean="0">
                <a:solidFill>
                  <a:srgbClr val="CCDBE6"/>
                </a:solidFill>
                <a:latin typeface="Arial"/>
                <a:cs typeface="Arial"/>
              </a:rPr>
              <a:t>: Multiple Linear Regression (MLR)</a:t>
            </a:r>
            <a:endParaRPr sz="1050" dirty="0">
              <a:latin typeface="Arial"/>
              <a:cs typeface="Arial"/>
            </a:endParaRPr>
          </a:p>
          <a:p>
            <a:pPr marL="443230" lvl="1" indent="-153670">
              <a:spcBef>
                <a:spcPts val="95"/>
              </a:spcBef>
              <a:buFontTx/>
              <a:buAutoNum type="arabicPeriod"/>
              <a:tabLst>
                <a:tab pos="443865" algn="l"/>
              </a:tabLst>
            </a:pPr>
            <a:r>
              <a:rPr lang="en-US" sz="1050" u="sng" spc="5" dirty="0" smtClean="0">
                <a:solidFill>
                  <a:srgbClr val="CCCCCC"/>
                </a:solidFill>
                <a:latin typeface="Arial"/>
                <a:cs typeface="Arial"/>
              </a:rPr>
              <a:t>Interpreting Slopes/Coefficients</a:t>
            </a:r>
            <a:r>
              <a:rPr lang="en-US" sz="1050" spc="5" dirty="0" smtClean="0">
                <a:solidFill>
                  <a:srgbClr val="CCCCCC"/>
                </a:solidFill>
                <a:latin typeface="Arial"/>
                <a:cs typeface="Arial"/>
              </a:rPr>
              <a:t>: In </a:t>
            </a:r>
            <a:r>
              <a:rPr lang="en-US" sz="1050" spc="25" dirty="0" smtClean="0">
                <a:solidFill>
                  <a:srgbClr val="CCCCCC"/>
                </a:solidFill>
                <a:latin typeface="Arial"/>
                <a:cs typeface="Arial"/>
              </a:rPr>
              <a:t>MLR </a:t>
            </a:r>
            <a:r>
              <a:rPr lang="en-US" sz="1050" spc="15" dirty="0" smtClean="0">
                <a:solidFill>
                  <a:srgbClr val="CCCCCC"/>
                </a:solidFill>
                <a:latin typeface="Arial"/>
                <a:cs typeface="Arial"/>
              </a:rPr>
              <a:t>everything </a:t>
            </a:r>
            <a:r>
              <a:rPr lang="en-US" sz="1050" spc="10" dirty="0" smtClean="0">
                <a:solidFill>
                  <a:srgbClr val="CCCCCC"/>
                </a:solidFill>
                <a:latin typeface="Arial"/>
                <a:cs typeface="Arial"/>
              </a:rPr>
              <a:t>is </a:t>
            </a:r>
            <a:r>
              <a:rPr lang="en-US" sz="1050" spc="25" dirty="0" smtClean="0">
                <a:solidFill>
                  <a:srgbClr val="CCCCCC"/>
                </a:solidFill>
                <a:latin typeface="Arial"/>
                <a:cs typeface="Arial"/>
              </a:rPr>
              <a:t>conditional </a:t>
            </a:r>
            <a:r>
              <a:rPr lang="en-US" sz="1050" spc="30" dirty="0" smtClean="0">
                <a:solidFill>
                  <a:srgbClr val="CCCCCC"/>
                </a:solidFill>
                <a:latin typeface="Arial"/>
                <a:cs typeface="Arial"/>
              </a:rPr>
              <a:t>on </a:t>
            </a:r>
            <a:r>
              <a:rPr lang="en-US" sz="1050" spc="5" dirty="0" smtClean="0">
                <a:solidFill>
                  <a:srgbClr val="CCCCCC"/>
                </a:solidFill>
                <a:latin typeface="Arial"/>
                <a:cs typeface="Arial"/>
              </a:rPr>
              <a:t>all </a:t>
            </a:r>
            <a:r>
              <a:rPr lang="en-US" sz="1050" spc="20" dirty="0" smtClean="0">
                <a:solidFill>
                  <a:srgbClr val="CCCCCC"/>
                </a:solidFill>
                <a:latin typeface="Arial"/>
                <a:cs typeface="Arial"/>
              </a:rPr>
              <a:t>other </a:t>
            </a:r>
            <a:r>
              <a:rPr lang="en-US" sz="1050" spc="10" dirty="0" smtClean="0">
                <a:solidFill>
                  <a:srgbClr val="CCCCCC"/>
                </a:solidFill>
                <a:latin typeface="Arial"/>
                <a:cs typeface="Arial"/>
              </a:rPr>
              <a:t>variables in </a:t>
            </a:r>
            <a:r>
              <a:rPr lang="en-US" sz="1050" spc="20" dirty="0" smtClean="0">
                <a:solidFill>
                  <a:srgbClr val="CCCCCC"/>
                </a:solidFill>
                <a:latin typeface="Arial"/>
                <a:cs typeface="Arial"/>
              </a:rPr>
              <a:t>the  </a:t>
            </a:r>
            <a:r>
              <a:rPr lang="en-US" sz="1050" spc="30" dirty="0" smtClean="0">
                <a:solidFill>
                  <a:srgbClr val="CCCCCC"/>
                </a:solidFill>
                <a:latin typeface="Arial"/>
                <a:cs typeface="Arial"/>
              </a:rPr>
              <a:t>model</a:t>
            </a:r>
            <a:endParaRPr lang="en-US" sz="1050" spc="20" dirty="0" smtClean="0">
              <a:solidFill>
                <a:srgbClr val="CCCCCC"/>
              </a:solidFill>
              <a:latin typeface="Arial"/>
              <a:cs typeface="Arial"/>
            </a:endParaRPr>
          </a:p>
          <a:p>
            <a:pPr marL="443230" lvl="1" indent="-15367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443865" algn="l"/>
              </a:tabLst>
            </a:pPr>
            <a:r>
              <a:rPr lang="en-US" sz="1050" u="sng" spc="5" dirty="0" smtClean="0">
                <a:solidFill>
                  <a:srgbClr val="CCCCCC"/>
                </a:solidFill>
                <a:latin typeface="Arial"/>
                <a:cs typeface="Arial"/>
              </a:rPr>
              <a:t>Setting up the MLR Equation:</a:t>
            </a:r>
            <a:r>
              <a:rPr lang="en-US" sz="1050" spc="5" dirty="0" smtClean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050" spc="20" dirty="0" smtClean="0">
                <a:solidFill>
                  <a:srgbClr val="CCCCCC"/>
                </a:solidFill>
                <a:latin typeface="Arial"/>
                <a:cs typeface="Arial"/>
              </a:rPr>
              <a:t>Categorical </a:t>
            </a:r>
            <a:r>
              <a:rPr sz="1050" spc="30" dirty="0">
                <a:solidFill>
                  <a:srgbClr val="CCCCCC"/>
                </a:solidFill>
                <a:latin typeface="Arial"/>
                <a:cs typeface="Arial"/>
              </a:rPr>
              <a:t>predictors </a:t>
            </a:r>
            <a:r>
              <a:rPr sz="1050" spc="25" dirty="0">
                <a:solidFill>
                  <a:srgbClr val="CCCCCC"/>
                </a:solidFill>
                <a:latin typeface="Arial"/>
                <a:cs typeface="Arial"/>
              </a:rPr>
              <a:t>and </a:t>
            </a:r>
            <a:r>
              <a:rPr sz="1050" spc="20" dirty="0">
                <a:solidFill>
                  <a:srgbClr val="CCCCCC"/>
                </a:solidFill>
                <a:latin typeface="Arial"/>
                <a:cs typeface="Arial"/>
              </a:rPr>
              <a:t>slopes </a:t>
            </a:r>
            <a:r>
              <a:rPr sz="1050" spc="25" dirty="0">
                <a:solidFill>
                  <a:srgbClr val="CCCCCC"/>
                </a:solidFill>
                <a:latin typeface="Arial"/>
                <a:cs typeface="Arial"/>
              </a:rPr>
              <a:t>for </a:t>
            </a:r>
            <a:r>
              <a:rPr sz="1050" dirty="0">
                <a:solidFill>
                  <a:srgbClr val="CCCCCC"/>
                </a:solidFill>
                <a:latin typeface="Arial"/>
                <a:cs typeface="Arial"/>
              </a:rPr>
              <a:t>(almost) </a:t>
            </a:r>
            <a:r>
              <a:rPr sz="1050" spc="15" dirty="0">
                <a:solidFill>
                  <a:srgbClr val="CCCCCC"/>
                </a:solidFill>
                <a:latin typeface="Arial"/>
                <a:cs typeface="Arial"/>
              </a:rPr>
              <a:t>each</a:t>
            </a:r>
            <a:r>
              <a:rPr sz="1050" spc="-30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050" spc="5" dirty="0">
                <a:solidFill>
                  <a:srgbClr val="CCCCCC"/>
                </a:solidFill>
                <a:latin typeface="Arial"/>
                <a:cs typeface="Arial"/>
              </a:rPr>
              <a:t>level</a:t>
            </a:r>
            <a:endParaRPr sz="1050" dirty="0">
              <a:latin typeface="Arial"/>
              <a:cs typeface="Arial"/>
            </a:endParaRPr>
          </a:p>
          <a:p>
            <a:pPr marL="443230" lvl="1" indent="-15367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443865" algn="l"/>
              </a:tabLst>
            </a:pPr>
            <a:r>
              <a:rPr sz="1050" u="sng" spc="10" dirty="0" smtClean="0">
                <a:solidFill>
                  <a:srgbClr val="CCCCCC"/>
                </a:solidFill>
                <a:latin typeface="Arial"/>
                <a:cs typeface="Arial"/>
              </a:rPr>
              <a:t>Inference </a:t>
            </a:r>
            <a:r>
              <a:rPr sz="1050" u="sng" spc="25" dirty="0" smtClean="0">
                <a:solidFill>
                  <a:srgbClr val="CCCCCC"/>
                </a:solidFill>
                <a:latin typeface="Arial"/>
                <a:cs typeface="Arial"/>
              </a:rPr>
              <a:t>for </a:t>
            </a:r>
            <a:r>
              <a:rPr sz="1050" u="sng" spc="20" dirty="0" smtClean="0">
                <a:solidFill>
                  <a:srgbClr val="CCCCCC"/>
                </a:solidFill>
                <a:latin typeface="Arial"/>
                <a:cs typeface="Arial"/>
              </a:rPr>
              <a:t>MLR</a:t>
            </a:r>
            <a:r>
              <a:rPr sz="1050" spc="20" dirty="0" smtClean="0">
                <a:solidFill>
                  <a:srgbClr val="CCCCCC"/>
                </a:solidFill>
                <a:latin typeface="Arial"/>
                <a:cs typeface="Arial"/>
              </a:rPr>
              <a:t>: </a:t>
            </a:r>
            <a:r>
              <a:rPr sz="1050" spc="30" dirty="0">
                <a:solidFill>
                  <a:srgbClr val="CCCCCC"/>
                </a:solidFill>
                <a:latin typeface="Arial"/>
                <a:cs typeface="Arial"/>
              </a:rPr>
              <a:t>model </a:t>
            </a:r>
            <a:r>
              <a:rPr sz="1050" spc="5" dirty="0">
                <a:solidFill>
                  <a:srgbClr val="CCCCCC"/>
                </a:solidFill>
                <a:latin typeface="Arial"/>
                <a:cs typeface="Arial"/>
              </a:rPr>
              <a:t>as </a:t>
            </a:r>
            <a:r>
              <a:rPr sz="1050" spc="-5" dirty="0">
                <a:solidFill>
                  <a:srgbClr val="CCCCCC"/>
                </a:solidFill>
                <a:latin typeface="Arial"/>
                <a:cs typeface="Arial"/>
              </a:rPr>
              <a:t>a </a:t>
            </a:r>
            <a:r>
              <a:rPr sz="1050" spc="25" dirty="0">
                <a:solidFill>
                  <a:srgbClr val="CCCCCC"/>
                </a:solidFill>
                <a:latin typeface="Arial"/>
                <a:cs typeface="Arial"/>
              </a:rPr>
              <a:t>whole </a:t>
            </a:r>
            <a:r>
              <a:rPr sz="1050" spc="35" dirty="0">
                <a:solidFill>
                  <a:srgbClr val="CCCCCC"/>
                </a:solidFill>
                <a:latin typeface="Arial"/>
                <a:cs typeface="Arial"/>
              </a:rPr>
              <a:t>+ </a:t>
            </a:r>
            <a:r>
              <a:rPr sz="1050" spc="20" dirty="0">
                <a:solidFill>
                  <a:srgbClr val="CCCCCC"/>
                </a:solidFill>
                <a:latin typeface="Arial"/>
                <a:cs typeface="Arial"/>
              </a:rPr>
              <a:t>individual</a:t>
            </a:r>
            <a:r>
              <a:rPr sz="1050" spc="-50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050" spc="20" dirty="0">
                <a:solidFill>
                  <a:srgbClr val="CCCCCC"/>
                </a:solidFill>
                <a:latin typeface="Arial"/>
                <a:cs typeface="Arial"/>
              </a:rPr>
              <a:t>slopes</a:t>
            </a:r>
            <a:endParaRPr sz="1050" dirty="0">
              <a:latin typeface="Arial"/>
              <a:cs typeface="Arial"/>
            </a:endParaRPr>
          </a:p>
          <a:p>
            <a:pPr marL="443230" lvl="1" indent="-153670">
              <a:lnSpc>
                <a:spcPct val="100000"/>
              </a:lnSpc>
              <a:spcBef>
                <a:spcPts val="45"/>
              </a:spcBef>
              <a:buAutoNum type="arabicPeriod"/>
              <a:tabLst>
                <a:tab pos="443865" algn="l"/>
              </a:tabLst>
            </a:pPr>
            <a:r>
              <a:rPr lang="en-US" sz="1050" u="sng" spc="10" dirty="0" smtClean="0">
                <a:solidFill>
                  <a:srgbClr val="CCCCCC"/>
                </a:solidFill>
                <a:latin typeface="Arial"/>
                <a:cs typeface="Arial"/>
              </a:rPr>
              <a:t>Selecting Predictors for MLR:</a:t>
            </a:r>
            <a:r>
              <a:rPr lang="en-US" sz="1050" spc="20" dirty="0" smtClean="0">
                <a:solidFill>
                  <a:srgbClr val="CCCCCC"/>
                </a:solidFill>
                <a:latin typeface="Arial"/>
                <a:cs typeface="Arial"/>
              </a:rPr>
              <a:t> </a:t>
            </a:r>
          </a:p>
          <a:p>
            <a:pPr marL="900430" lvl="2" indent="-153670">
              <a:spcBef>
                <a:spcPts val="45"/>
              </a:spcBef>
              <a:buAutoNum type="arabicPeriod"/>
              <a:tabLst>
                <a:tab pos="443865" algn="l"/>
              </a:tabLst>
            </a:pPr>
            <a:r>
              <a:rPr sz="1050" spc="25" dirty="0" smtClean="0">
                <a:solidFill>
                  <a:srgbClr val="CCCCCC"/>
                </a:solidFill>
                <a:latin typeface="Arial"/>
                <a:cs typeface="Arial"/>
              </a:rPr>
              <a:t>Adjusted </a:t>
            </a:r>
            <a:r>
              <a:rPr sz="1100" i="1" spc="20" dirty="0" smtClean="0">
                <a:solidFill>
                  <a:srgbClr val="CCCCCC"/>
                </a:solidFill>
                <a:latin typeface="Georgia"/>
                <a:cs typeface="Georgia"/>
              </a:rPr>
              <a:t>R</a:t>
            </a:r>
            <a:r>
              <a:rPr sz="1200" spc="30" baseline="27777" dirty="0" smtClean="0">
                <a:solidFill>
                  <a:srgbClr val="CCCCCC"/>
                </a:solidFill>
                <a:latin typeface="Times New Roman"/>
                <a:cs typeface="Times New Roman"/>
              </a:rPr>
              <a:t>2 </a:t>
            </a:r>
            <a:r>
              <a:rPr sz="1050" spc="20" dirty="0">
                <a:solidFill>
                  <a:srgbClr val="CCCCCC"/>
                </a:solidFill>
                <a:latin typeface="Arial"/>
                <a:cs typeface="Arial"/>
              </a:rPr>
              <a:t>applies </a:t>
            </a:r>
            <a:r>
              <a:rPr sz="1050" spc="-5" dirty="0">
                <a:solidFill>
                  <a:srgbClr val="CCCCCC"/>
                </a:solidFill>
                <a:latin typeface="Arial"/>
                <a:cs typeface="Arial"/>
              </a:rPr>
              <a:t>a </a:t>
            </a:r>
            <a:r>
              <a:rPr sz="1050" spc="20" dirty="0">
                <a:solidFill>
                  <a:srgbClr val="CCCCCC"/>
                </a:solidFill>
                <a:latin typeface="Arial"/>
                <a:cs typeface="Arial"/>
              </a:rPr>
              <a:t>penalty </a:t>
            </a:r>
            <a:r>
              <a:rPr sz="1050" spc="25" dirty="0">
                <a:solidFill>
                  <a:srgbClr val="CCCCCC"/>
                </a:solidFill>
                <a:latin typeface="Arial"/>
                <a:cs typeface="Arial"/>
              </a:rPr>
              <a:t>for additional</a:t>
            </a:r>
            <a:r>
              <a:rPr sz="1050" spc="-114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050" spc="10" dirty="0">
                <a:solidFill>
                  <a:srgbClr val="CCCCCC"/>
                </a:solidFill>
                <a:latin typeface="Arial"/>
                <a:cs typeface="Arial"/>
              </a:rPr>
              <a:t>variables</a:t>
            </a:r>
            <a:endParaRPr sz="1050" dirty="0">
              <a:latin typeface="Arial"/>
              <a:cs typeface="Arial"/>
            </a:endParaRPr>
          </a:p>
          <a:p>
            <a:pPr marL="900430" lvl="2" indent="-153670">
              <a:spcBef>
                <a:spcPts val="85"/>
              </a:spcBef>
              <a:buAutoNum type="arabicPeriod"/>
              <a:tabLst>
                <a:tab pos="443865" algn="l"/>
              </a:tabLst>
            </a:pPr>
            <a:r>
              <a:rPr sz="1050" spc="20" dirty="0" smtClean="0">
                <a:solidFill>
                  <a:srgbClr val="CCCCCC"/>
                </a:solidFill>
                <a:latin typeface="Arial"/>
                <a:cs typeface="Arial"/>
              </a:rPr>
              <a:t>Avoid </a:t>
            </a:r>
            <a:r>
              <a:rPr sz="1050" spc="15" dirty="0">
                <a:solidFill>
                  <a:srgbClr val="CCCCCC"/>
                </a:solidFill>
                <a:latin typeface="Arial"/>
                <a:cs typeface="Arial"/>
              </a:rPr>
              <a:t>collinearity </a:t>
            </a:r>
            <a:r>
              <a:rPr sz="1050" spc="10" dirty="0">
                <a:solidFill>
                  <a:srgbClr val="CCCCCC"/>
                </a:solidFill>
                <a:latin typeface="Arial"/>
                <a:cs typeface="Arial"/>
              </a:rPr>
              <a:t>in</a:t>
            </a:r>
            <a:r>
              <a:rPr sz="1050" spc="-10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050" spc="25" dirty="0" smtClean="0">
                <a:solidFill>
                  <a:srgbClr val="CCCCCC"/>
                </a:solidFill>
                <a:latin typeface="Arial"/>
                <a:cs typeface="Arial"/>
              </a:rPr>
              <a:t>MLR</a:t>
            </a:r>
            <a:endParaRPr lang="en-US" sz="1050" dirty="0">
              <a:latin typeface="Arial"/>
              <a:cs typeface="Arial"/>
            </a:endParaRPr>
          </a:p>
          <a:p>
            <a:pPr marL="900430" lvl="2" indent="-153670">
              <a:spcBef>
                <a:spcPts val="85"/>
              </a:spcBef>
              <a:buAutoNum type="arabicPeriod"/>
              <a:tabLst>
                <a:tab pos="443865" algn="l"/>
              </a:tabLst>
            </a:pPr>
            <a:r>
              <a:rPr sz="1050" spc="35" dirty="0" smtClean="0">
                <a:solidFill>
                  <a:srgbClr val="CCCCCC"/>
                </a:solidFill>
                <a:latin typeface="Arial"/>
                <a:cs typeface="Arial"/>
              </a:rPr>
              <a:t>Model </a:t>
            </a:r>
            <a:r>
              <a:rPr sz="1050" spc="20" dirty="0">
                <a:solidFill>
                  <a:srgbClr val="CCCCCC"/>
                </a:solidFill>
                <a:latin typeface="Arial"/>
                <a:cs typeface="Arial"/>
              </a:rPr>
              <a:t>selection criterion </a:t>
            </a:r>
            <a:r>
              <a:rPr sz="1050" spc="30" dirty="0">
                <a:solidFill>
                  <a:srgbClr val="CCCCCC"/>
                </a:solidFill>
                <a:latin typeface="Arial"/>
                <a:cs typeface="Arial"/>
              </a:rPr>
              <a:t>depends on </a:t>
            </a:r>
            <a:r>
              <a:rPr sz="1050" spc="15" dirty="0">
                <a:solidFill>
                  <a:srgbClr val="CCCCCC"/>
                </a:solidFill>
                <a:latin typeface="Arial"/>
                <a:cs typeface="Arial"/>
              </a:rPr>
              <a:t>goal: </a:t>
            </a:r>
            <a:r>
              <a:rPr sz="1050" spc="20" dirty="0">
                <a:solidFill>
                  <a:srgbClr val="CCCCCC"/>
                </a:solidFill>
                <a:latin typeface="Arial"/>
                <a:cs typeface="Arial"/>
              </a:rPr>
              <a:t>signiﬁcance </a:t>
            </a:r>
            <a:r>
              <a:rPr sz="1050" spc="15" dirty="0">
                <a:solidFill>
                  <a:srgbClr val="CCCCCC"/>
                </a:solidFill>
                <a:latin typeface="Arial"/>
                <a:cs typeface="Arial"/>
              </a:rPr>
              <a:t>vs.  </a:t>
            </a:r>
            <a:r>
              <a:rPr sz="1050" spc="25" dirty="0">
                <a:solidFill>
                  <a:srgbClr val="CCCCCC"/>
                </a:solidFill>
                <a:latin typeface="Arial"/>
                <a:cs typeface="Arial"/>
              </a:rPr>
              <a:t>prediction</a:t>
            </a:r>
            <a:endParaRPr sz="1050" dirty="0">
              <a:latin typeface="Arial"/>
              <a:cs typeface="Arial"/>
            </a:endParaRPr>
          </a:p>
          <a:p>
            <a:pPr marL="443230" lvl="1" indent="-15367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443865" algn="l"/>
              </a:tabLst>
            </a:pPr>
            <a:r>
              <a:rPr lang="en-US" sz="1050" u="sng" spc="20" dirty="0">
                <a:solidFill>
                  <a:srgbClr val="CCCCCC"/>
                </a:solidFill>
                <a:latin typeface="Arial"/>
                <a:cs typeface="Arial"/>
              </a:rPr>
              <a:t>Additional Conditions for MLR</a:t>
            </a:r>
            <a:r>
              <a:rPr lang="en-US" sz="1050" spc="20" dirty="0">
                <a:solidFill>
                  <a:srgbClr val="CCCCCC"/>
                </a:solidFill>
                <a:latin typeface="Arial"/>
                <a:cs typeface="Arial"/>
              </a:rPr>
              <a:t>: </a:t>
            </a:r>
            <a:r>
              <a:rPr sz="1050" spc="25" dirty="0" smtClean="0">
                <a:solidFill>
                  <a:srgbClr val="CCCCCC"/>
                </a:solidFill>
                <a:latin typeface="Arial"/>
                <a:cs typeface="Arial"/>
              </a:rPr>
              <a:t>Conditions </a:t>
            </a:r>
            <a:r>
              <a:rPr sz="1050" spc="25" dirty="0">
                <a:solidFill>
                  <a:srgbClr val="CCCCCC"/>
                </a:solidFill>
                <a:latin typeface="Arial"/>
                <a:cs typeface="Arial"/>
              </a:rPr>
              <a:t>for MLR </a:t>
            </a:r>
            <a:r>
              <a:rPr sz="1050" spc="-5" dirty="0">
                <a:solidFill>
                  <a:srgbClr val="CCCCCC"/>
                </a:solidFill>
                <a:latin typeface="Arial"/>
                <a:cs typeface="Arial"/>
              </a:rPr>
              <a:t>are </a:t>
            </a:r>
            <a:r>
              <a:rPr sz="1050" dirty="0">
                <a:solidFill>
                  <a:srgbClr val="CCCCCC"/>
                </a:solidFill>
                <a:latin typeface="Arial"/>
                <a:cs typeface="Arial"/>
              </a:rPr>
              <a:t>(almost) </a:t>
            </a:r>
            <a:r>
              <a:rPr sz="1050" spc="20" dirty="0">
                <a:solidFill>
                  <a:srgbClr val="CCCCCC"/>
                </a:solidFill>
                <a:latin typeface="Arial"/>
                <a:cs typeface="Arial"/>
              </a:rPr>
              <a:t>the </a:t>
            </a:r>
            <a:r>
              <a:rPr sz="1050" spc="15" dirty="0">
                <a:solidFill>
                  <a:srgbClr val="CCCCCC"/>
                </a:solidFill>
                <a:latin typeface="Arial"/>
                <a:cs typeface="Arial"/>
              </a:rPr>
              <a:t>same </a:t>
            </a:r>
            <a:r>
              <a:rPr sz="1050" spc="5" dirty="0">
                <a:solidFill>
                  <a:srgbClr val="CCCCCC"/>
                </a:solidFill>
                <a:latin typeface="Arial"/>
                <a:cs typeface="Arial"/>
              </a:rPr>
              <a:t>as </a:t>
            </a:r>
            <a:r>
              <a:rPr sz="1050" spc="30" dirty="0">
                <a:solidFill>
                  <a:srgbClr val="CCCCCC"/>
                </a:solidFill>
                <a:latin typeface="Arial"/>
                <a:cs typeface="Arial"/>
              </a:rPr>
              <a:t>conditions</a:t>
            </a:r>
            <a:r>
              <a:rPr sz="1050" spc="20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050" spc="25" dirty="0" smtClean="0">
                <a:solidFill>
                  <a:srgbClr val="CCCCCC"/>
                </a:solidFill>
                <a:latin typeface="Arial"/>
                <a:cs typeface="Arial"/>
              </a:rPr>
              <a:t>for</a:t>
            </a:r>
            <a:r>
              <a:rPr lang="en-US" sz="1050" dirty="0">
                <a:latin typeface="Arial"/>
                <a:cs typeface="Arial"/>
              </a:rPr>
              <a:t> </a:t>
            </a:r>
            <a:r>
              <a:rPr sz="1050" dirty="0" smtClean="0">
                <a:solidFill>
                  <a:srgbClr val="CCCCCC"/>
                </a:solidFill>
                <a:latin typeface="Arial"/>
                <a:cs typeface="Arial"/>
              </a:rPr>
              <a:t>SLR</a:t>
            </a:r>
            <a:endParaRPr sz="1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 marL="166370" indent="-153670">
              <a:lnSpc>
                <a:spcPct val="100000"/>
              </a:lnSpc>
              <a:buAutoNum type="arabicPeriod" startAt="3"/>
              <a:tabLst>
                <a:tab pos="167005" algn="l"/>
              </a:tabLst>
            </a:pPr>
            <a:r>
              <a:rPr sz="1050" spc="20" dirty="0">
                <a:solidFill>
                  <a:srgbClr val="CCDBE6"/>
                </a:solidFill>
                <a:latin typeface="Arial"/>
                <a:cs typeface="Arial"/>
              </a:rPr>
              <a:t>Summary</a:t>
            </a:r>
            <a:endParaRPr sz="105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695240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4555" y="158183"/>
            <a:ext cx="4105275" cy="228600"/>
          </a:xfrm>
          <a:custGeom>
            <a:avLst/>
            <a:gdLst/>
            <a:ahLst/>
            <a:cxnLst/>
            <a:rect l="l" t="t" r="r" b="b"/>
            <a:pathLst>
              <a:path w="4105275" h="228600">
                <a:moveTo>
                  <a:pt x="0" y="228541"/>
                </a:moveTo>
                <a:lnTo>
                  <a:pt x="4104740" y="228541"/>
                </a:lnTo>
                <a:lnTo>
                  <a:pt x="4104740" y="0"/>
                </a:lnTo>
                <a:lnTo>
                  <a:pt x="0" y="0"/>
                </a:lnTo>
                <a:lnTo>
                  <a:pt x="0" y="228541"/>
                </a:lnTo>
                <a:close/>
              </a:path>
            </a:pathLst>
          </a:custGeom>
          <a:solidFill>
            <a:srgbClr val="F491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0379" y="166004"/>
            <a:ext cx="1739264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0" dirty="0"/>
              <a:t>Activity: </a:t>
            </a:r>
            <a:r>
              <a:rPr dirty="0"/>
              <a:t>MLR</a:t>
            </a:r>
            <a:r>
              <a:rPr spc="-204" dirty="0"/>
              <a:t> </a:t>
            </a:r>
            <a:r>
              <a:rPr spc="5" dirty="0"/>
              <a:t>interpretations</a:t>
            </a:r>
          </a:p>
        </p:txBody>
      </p:sp>
      <p:sp>
        <p:nvSpPr>
          <p:cNvPr id="4" name="object 4"/>
          <p:cNvSpPr/>
          <p:nvPr/>
        </p:nvSpPr>
        <p:spPr>
          <a:xfrm>
            <a:off x="194555" y="386784"/>
            <a:ext cx="4095115" cy="1114992"/>
          </a:xfrm>
          <a:custGeom>
            <a:avLst/>
            <a:gdLst/>
            <a:ahLst/>
            <a:cxnLst/>
            <a:rect l="l" t="t" r="r" b="b"/>
            <a:pathLst>
              <a:path w="4095115" h="989330">
                <a:moveTo>
                  <a:pt x="0" y="988742"/>
                </a:moveTo>
                <a:lnTo>
                  <a:pt x="4094492" y="988742"/>
                </a:lnTo>
                <a:lnTo>
                  <a:pt x="4094492" y="0"/>
                </a:lnTo>
                <a:lnTo>
                  <a:pt x="0" y="0"/>
                </a:lnTo>
                <a:lnTo>
                  <a:pt x="0" y="988742"/>
                </a:lnTo>
                <a:close/>
              </a:path>
            </a:pathLst>
          </a:custGeom>
          <a:solidFill>
            <a:srgbClr val="FDED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23850" y="420743"/>
            <a:ext cx="3789016" cy="1122102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0"/>
              </a:spcBef>
              <a:buClr>
                <a:srgbClr val="024F84"/>
              </a:buClr>
              <a:tabLst>
                <a:tab pos="197485" algn="l"/>
              </a:tabLst>
            </a:pPr>
            <a:r>
              <a:rPr lang="en-US" sz="1050" b="1" u="sng" spc="-10" dirty="0" smtClean="0">
                <a:latin typeface="Arial"/>
                <a:cs typeface="Arial"/>
              </a:rPr>
              <a:t>I</a:t>
            </a:r>
            <a:r>
              <a:rPr sz="1050" b="1" u="sng" spc="-10" dirty="0" smtClean="0">
                <a:latin typeface="Arial"/>
                <a:cs typeface="Arial"/>
              </a:rPr>
              <a:t>ntercept</a:t>
            </a:r>
            <a:r>
              <a:rPr lang="en-US" sz="1050" b="1" spc="-10" dirty="0" smtClean="0">
                <a:latin typeface="Arial"/>
                <a:cs typeface="Arial"/>
              </a:rPr>
              <a:t>: </a:t>
            </a:r>
            <a:r>
              <a:rPr lang="en-US" sz="1050" spc="-10" dirty="0" smtClean="0">
                <a:solidFill>
                  <a:srgbClr val="C00000"/>
                </a:solidFill>
                <a:latin typeface="Arial"/>
                <a:cs typeface="Arial"/>
              </a:rPr>
              <a:t>Income</a:t>
            </a:r>
            <a:r>
              <a:rPr lang="en-US" sz="1050" spc="-10" dirty="0" smtClean="0">
                <a:latin typeface="Arial"/>
                <a:cs typeface="Arial"/>
              </a:rPr>
              <a:t> for the following type of person is expected </a:t>
            </a:r>
            <a:r>
              <a:rPr lang="en-US" sz="1050" spc="-10" dirty="0">
                <a:latin typeface="Arial"/>
                <a:cs typeface="Arial"/>
              </a:rPr>
              <a:t>t</a:t>
            </a:r>
            <a:r>
              <a:rPr lang="en-US" sz="1050" spc="-10" dirty="0" smtClean="0">
                <a:latin typeface="Arial"/>
                <a:cs typeface="Arial"/>
              </a:rPr>
              <a:t>o be on average -$</a:t>
            </a:r>
            <a:r>
              <a:rPr lang="en-US" sz="1050" spc="-10" dirty="0" smtClean="0">
                <a:solidFill>
                  <a:srgbClr val="FFC000"/>
                </a:solidFill>
                <a:latin typeface="Arial"/>
                <a:cs typeface="Arial"/>
              </a:rPr>
              <a:t>1534.76</a:t>
            </a:r>
            <a:r>
              <a:rPr lang="en-US" sz="1050" spc="-10" dirty="0" smtClean="0">
                <a:latin typeface="Arial"/>
                <a:cs typeface="Arial"/>
              </a:rPr>
              <a:t>:</a:t>
            </a:r>
          </a:p>
          <a:p>
            <a:pPr marL="12700">
              <a:lnSpc>
                <a:spcPct val="100000"/>
              </a:lnSpc>
              <a:spcBef>
                <a:spcPts val="590"/>
              </a:spcBef>
              <a:buClr>
                <a:srgbClr val="024F84"/>
              </a:buClr>
              <a:tabLst>
                <a:tab pos="197485" algn="l"/>
              </a:tabLst>
            </a:pPr>
            <a:r>
              <a:rPr lang="en-US" sz="1050" spc="-10" dirty="0" smtClean="0">
                <a:latin typeface="Arial"/>
                <a:cs typeface="Arial"/>
              </a:rPr>
              <a:t>a white, </a:t>
            </a:r>
            <a:r>
              <a:rPr lang="en-US" sz="1050" u="sng" spc="-10" dirty="0" smtClean="0">
                <a:latin typeface="Arial"/>
                <a:cs typeface="Arial"/>
              </a:rPr>
              <a:t>male</a:t>
            </a:r>
            <a:r>
              <a:rPr lang="en-US" sz="1050" spc="-10" dirty="0" smtClean="0">
                <a:latin typeface="Arial"/>
                <a:cs typeface="Arial"/>
              </a:rPr>
              <a:t>, non-citizen, that speaks English at home, that is not married, has HS or lower education level, without disabilities, born in </a:t>
            </a:r>
            <a:r>
              <a:rPr lang="en-US" sz="1050" u="sng" spc="-10" dirty="0" smtClean="0">
                <a:latin typeface="Arial"/>
                <a:cs typeface="Arial"/>
              </a:rPr>
              <a:t>January-March</a:t>
            </a:r>
            <a:r>
              <a:rPr lang="en-US" sz="1050" spc="-10" dirty="0" smtClean="0">
                <a:latin typeface="Arial"/>
                <a:cs typeface="Arial"/>
              </a:rPr>
              <a:t>, who works 0 hours/week, that is 0 years old, that takes 0 hours to get to work.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09650" y="1806575"/>
            <a:ext cx="2518410" cy="0"/>
          </a:xfrm>
          <a:custGeom>
            <a:avLst/>
            <a:gdLst/>
            <a:ahLst/>
            <a:cxnLst/>
            <a:rect l="l" t="t" r="r" b="b"/>
            <a:pathLst>
              <a:path w="2518410">
                <a:moveTo>
                  <a:pt x="0" y="0"/>
                </a:moveTo>
                <a:lnTo>
                  <a:pt x="2518158" y="0"/>
                </a:lnTo>
              </a:path>
            </a:pathLst>
          </a:custGeom>
          <a:ln w="49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96950" y="1782787"/>
            <a:ext cx="2543810" cy="1143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966469" algn="l"/>
                <a:tab pos="1388745" algn="l"/>
                <a:tab pos="1848485" algn="l"/>
                <a:tab pos="2202180" algn="l"/>
              </a:tabLst>
            </a:pPr>
            <a:r>
              <a:rPr sz="550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55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Estimate	</a:t>
            </a:r>
            <a:r>
              <a:rPr sz="550" u="sng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Std.</a:t>
            </a:r>
            <a:r>
              <a:rPr sz="550" u="sng" spc="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55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Error	</a:t>
            </a:r>
            <a:r>
              <a:rPr sz="550" u="sng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</a:t>
            </a:r>
            <a:r>
              <a:rPr sz="550" u="sng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55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value	</a:t>
            </a:r>
            <a:r>
              <a:rPr sz="550" u="sng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Pr(</a:t>
            </a:r>
            <a:r>
              <a:rPr sz="550" i="1" u="sng" spc="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&gt;</a:t>
            </a:r>
            <a:r>
              <a:rPr sz="550" i="1" u="sng" spc="1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|</a:t>
            </a:r>
            <a:r>
              <a:rPr sz="550" u="sng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</a:t>
            </a:r>
            <a:r>
              <a:rPr sz="550" i="1" u="sng" spc="1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|</a:t>
            </a:r>
            <a:r>
              <a:rPr sz="550" u="sng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)</a:t>
            </a:r>
            <a:r>
              <a:rPr sz="550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endParaRPr sz="5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70784" y="1874192"/>
            <a:ext cx="697865" cy="14916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77190" marR="5080" indent="-6985" algn="just">
              <a:lnSpc>
                <a:spcPct val="102699"/>
              </a:lnSpc>
              <a:spcBef>
                <a:spcPts val="110"/>
              </a:spcBef>
            </a:pPr>
            <a:r>
              <a:rPr sz="550" spc="-45" dirty="0">
                <a:latin typeface="Arial"/>
                <a:cs typeface="Arial"/>
              </a:rPr>
              <a:t>(</a:t>
            </a:r>
            <a:r>
              <a:rPr sz="550" spc="-10" dirty="0">
                <a:solidFill>
                  <a:srgbClr val="0070C0"/>
                </a:solidFill>
                <a:latin typeface="Arial"/>
                <a:cs typeface="Arial"/>
              </a:rPr>
              <a:t>In</a:t>
            </a:r>
            <a:r>
              <a:rPr sz="550" spc="15" dirty="0">
                <a:solidFill>
                  <a:srgbClr val="0070C0"/>
                </a:solidFill>
                <a:latin typeface="Arial"/>
                <a:cs typeface="Arial"/>
              </a:rPr>
              <a:t>t</a:t>
            </a:r>
            <a:r>
              <a:rPr sz="550" spc="-10" dirty="0">
                <a:solidFill>
                  <a:srgbClr val="0070C0"/>
                </a:solidFill>
                <a:latin typeface="Arial"/>
                <a:cs typeface="Arial"/>
              </a:rPr>
              <a:t>e</a:t>
            </a:r>
            <a:r>
              <a:rPr sz="550" spc="-15" dirty="0">
                <a:solidFill>
                  <a:srgbClr val="0070C0"/>
                </a:solidFill>
                <a:latin typeface="Arial"/>
                <a:cs typeface="Arial"/>
              </a:rPr>
              <a:t>r</a:t>
            </a:r>
            <a:r>
              <a:rPr sz="550" spc="25" dirty="0">
                <a:solidFill>
                  <a:srgbClr val="0070C0"/>
                </a:solidFill>
                <a:latin typeface="Arial"/>
                <a:cs typeface="Arial"/>
              </a:rPr>
              <a:t>c</a:t>
            </a:r>
            <a:r>
              <a:rPr sz="550" spc="-10" dirty="0">
                <a:solidFill>
                  <a:srgbClr val="0070C0"/>
                </a:solidFill>
                <a:latin typeface="Arial"/>
                <a:cs typeface="Arial"/>
              </a:rPr>
              <a:t>e</a:t>
            </a:r>
            <a:r>
              <a:rPr sz="550" spc="25" dirty="0">
                <a:solidFill>
                  <a:srgbClr val="0070C0"/>
                </a:solidFill>
                <a:latin typeface="Arial"/>
                <a:cs typeface="Arial"/>
              </a:rPr>
              <a:t>p</a:t>
            </a:r>
            <a:r>
              <a:rPr sz="550" spc="15" dirty="0">
                <a:solidFill>
                  <a:srgbClr val="0070C0"/>
                </a:solidFill>
                <a:latin typeface="Arial"/>
                <a:cs typeface="Arial"/>
              </a:rPr>
              <a:t>t</a:t>
            </a:r>
            <a:r>
              <a:rPr sz="550" spc="-40" dirty="0">
                <a:latin typeface="Arial"/>
                <a:cs typeface="Arial"/>
              </a:rPr>
              <a:t>)  </a:t>
            </a:r>
            <a:r>
              <a:rPr sz="550" spc="5" dirty="0">
                <a:latin typeface="Arial"/>
                <a:cs typeface="Arial"/>
              </a:rPr>
              <a:t>hrs_work  </a:t>
            </a:r>
            <a:r>
              <a:rPr sz="550" spc="-5" dirty="0">
                <a:latin typeface="Arial"/>
                <a:cs typeface="Arial"/>
              </a:rPr>
              <a:t>r</a:t>
            </a:r>
            <a:r>
              <a:rPr sz="550" spc="-10" dirty="0">
                <a:latin typeface="Arial"/>
                <a:cs typeface="Arial"/>
              </a:rPr>
              <a:t>a</a:t>
            </a:r>
            <a:r>
              <a:rPr sz="550" spc="25" dirty="0">
                <a:latin typeface="Arial"/>
                <a:cs typeface="Arial"/>
              </a:rPr>
              <a:t>c</a:t>
            </a:r>
            <a:r>
              <a:rPr sz="550" spc="-10" dirty="0">
                <a:latin typeface="Arial"/>
                <a:cs typeface="Arial"/>
              </a:rPr>
              <a:t>e</a:t>
            </a:r>
            <a:r>
              <a:rPr sz="550" spc="25" dirty="0">
                <a:latin typeface="Arial"/>
                <a:cs typeface="Arial"/>
              </a:rPr>
              <a:t>b</a:t>
            </a:r>
            <a:r>
              <a:rPr sz="550" spc="-20" dirty="0">
                <a:latin typeface="Arial"/>
                <a:cs typeface="Arial"/>
              </a:rPr>
              <a:t>l</a:t>
            </a:r>
            <a:r>
              <a:rPr sz="550" spc="-10" dirty="0">
                <a:latin typeface="Arial"/>
                <a:cs typeface="Arial"/>
              </a:rPr>
              <a:t>a</a:t>
            </a:r>
            <a:r>
              <a:rPr sz="550" spc="25" dirty="0">
                <a:latin typeface="Arial"/>
                <a:cs typeface="Arial"/>
              </a:rPr>
              <a:t>c</a:t>
            </a:r>
            <a:r>
              <a:rPr sz="550" spc="10" dirty="0">
                <a:latin typeface="Arial"/>
                <a:cs typeface="Arial"/>
              </a:rPr>
              <a:t>k  </a:t>
            </a:r>
            <a:r>
              <a:rPr sz="550" spc="-5" dirty="0">
                <a:latin typeface="Arial"/>
                <a:cs typeface="Arial"/>
              </a:rPr>
              <a:t>ra</a:t>
            </a:r>
            <a:r>
              <a:rPr sz="550" spc="25" dirty="0">
                <a:latin typeface="Arial"/>
                <a:cs typeface="Arial"/>
              </a:rPr>
              <a:t>c</a:t>
            </a:r>
            <a:r>
              <a:rPr sz="550" spc="-10" dirty="0">
                <a:latin typeface="Arial"/>
                <a:cs typeface="Arial"/>
              </a:rPr>
              <a:t>ea</a:t>
            </a:r>
            <a:r>
              <a:rPr sz="550" dirty="0">
                <a:latin typeface="Arial"/>
                <a:cs typeface="Arial"/>
              </a:rPr>
              <a:t>s</a:t>
            </a:r>
            <a:r>
              <a:rPr sz="550" spc="-15" dirty="0">
                <a:latin typeface="Arial"/>
                <a:cs typeface="Arial"/>
              </a:rPr>
              <a:t>ia</a:t>
            </a:r>
            <a:r>
              <a:rPr sz="550" dirty="0">
                <a:latin typeface="Arial"/>
                <a:cs typeface="Arial"/>
              </a:rPr>
              <a:t>n  </a:t>
            </a:r>
            <a:r>
              <a:rPr sz="550" spc="-5" dirty="0">
                <a:latin typeface="Arial"/>
                <a:cs typeface="Arial"/>
              </a:rPr>
              <a:t>r</a:t>
            </a:r>
            <a:r>
              <a:rPr sz="550" spc="-10" dirty="0">
                <a:latin typeface="Arial"/>
                <a:cs typeface="Arial"/>
              </a:rPr>
              <a:t>a</a:t>
            </a:r>
            <a:r>
              <a:rPr sz="550" spc="25" dirty="0">
                <a:latin typeface="Arial"/>
                <a:cs typeface="Arial"/>
              </a:rPr>
              <a:t>c</a:t>
            </a:r>
            <a:r>
              <a:rPr sz="550" spc="-10" dirty="0">
                <a:latin typeface="Arial"/>
                <a:cs typeface="Arial"/>
              </a:rPr>
              <a:t>e</a:t>
            </a:r>
            <a:r>
              <a:rPr sz="550" spc="15" dirty="0">
                <a:latin typeface="Arial"/>
                <a:cs typeface="Arial"/>
              </a:rPr>
              <a:t>ot</a:t>
            </a:r>
            <a:r>
              <a:rPr sz="550" spc="5" dirty="0">
                <a:latin typeface="Arial"/>
                <a:cs typeface="Arial"/>
              </a:rPr>
              <a:t>h</a:t>
            </a:r>
            <a:r>
              <a:rPr sz="550" spc="-10" dirty="0">
                <a:latin typeface="Arial"/>
                <a:cs typeface="Arial"/>
              </a:rPr>
              <a:t>e</a:t>
            </a:r>
            <a:r>
              <a:rPr sz="550" spc="-5" dirty="0">
                <a:latin typeface="Arial"/>
                <a:cs typeface="Arial"/>
              </a:rPr>
              <a:t>r</a:t>
            </a:r>
            <a:endParaRPr sz="550" dirty="0">
              <a:latin typeface="Arial"/>
              <a:cs typeface="Arial"/>
            </a:endParaRPr>
          </a:p>
          <a:p>
            <a:pPr marL="252729" marR="5080" indent="314325" algn="r">
              <a:lnSpc>
                <a:spcPct val="102800"/>
              </a:lnSpc>
            </a:pPr>
            <a:r>
              <a:rPr sz="550" spc="-10" dirty="0">
                <a:latin typeface="Arial"/>
                <a:cs typeface="Arial"/>
              </a:rPr>
              <a:t>a</a:t>
            </a:r>
            <a:r>
              <a:rPr sz="550" spc="15" dirty="0">
                <a:latin typeface="Arial"/>
                <a:cs typeface="Arial"/>
              </a:rPr>
              <a:t>g</a:t>
            </a:r>
            <a:r>
              <a:rPr sz="550" spc="-5" dirty="0">
                <a:latin typeface="Arial"/>
                <a:cs typeface="Arial"/>
              </a:rPr>
              <a:t>e  </a:t>
            </a:r>
            <a:r>
              <a:rPr sz="550" spc="15" dirty="0">
                <a:latin typeface="Arial"/>
                <a:cs typeface="Arial"/>
              </a:rPr>
              <a:t>g</a:t>
            </a:r>
            <a:r>
              <a:rPr sz="550" spc="-10" dirty="0">
                <a:latin typeface="Arial"/>
                <a:cs typeface="Arial"/>
              </a:rPr>
              <a:t>e</a:t>
            </a:r>
            <a:r>
              <a:rPr sz="550" spc="5" dirty="0">
                <a:latin typeface="Arial"/>
                <a:cs typeface="Arial"/>
              </a:rPr>
              <a:t>n</a:t>
            </a:r>
            <a:r>
              <a:rPr sz="550" spc="25" dirty="0">
                <a:latin typeface="Arial"/>
                <a:cs typeface="Arial"/>
              </a:rPr>
              <a:t>d</a:t>
            </a:r>
            <a:r>
              <a:rPr sz="550" spc="-10" dirty="0">
                <a:latin typeface="Arial"/>
                <a:cs typeface="Arial"/>
              </a:rPr>
              <a:t>e</a:t>
            </a:r>
            <a:r>
              <a:rPr sz="550" spc="-5" dirty="0">
                <a:latin typeface="Arial"/>
                <a:cs typeface="Arial"/>
              </a:rPr>
              <a:t>rf</a:t>
            </a:r>
            <a:r>
              <a:rPr sz="550" spc="-10" dirty="0">
                <a:latin typeface="Arial"/>
                <a:cs typeface="Arial"/>
              </a:rPr>
              <a:t>e</a:t>
            </a:r>
            <a:r>
              <a:rPr sz="550" spc="20" dirty="0">
                <a:latin typeface="Arial"/>
                <a:cs typeface="Arial"/>
              </a:rPr>
              <a:t>m</a:t>
            </a:r>
            <a:r>
              <a:rPr sz="550" spc="-10" dirty="0">
                <a:latin typeface="Arial"/>
                <a:cs typeface="Arial"/>
              </a:rPr>
              <a:t>ale  </a:t>
            </a:r>
            <a:r>
              <a:rPr sz="550" spc="25" dirty="0">
                <a:latin typeface="Arial"/>
                <a:cs typeface="Arial"/>
              </a:rPr>
              <a:t>c</a:t>
            </a:r>
            <a:r>
              <a:rPr sz="550" spc="-20" dirty="0">
                <a:latin typeface="Arial"/>
                <a:cs typeface="Arial"/>
              </a:rPr>
              <a:t>i</a:t>
            </a:r>
            <a:r>
              <a:rPr sz="550" spc="15" dirty="0">
                <a:latin typeface="Arial"/>
                <a:cs typeface="Arial"/>
              </a:rPr>
              <a:t>t</a:t>
            </a:r>
            <a:r>
              <a:rPr sz="550" spc="-15" dirty="0">
                <a:latin typeface="Arial"/>
                <a:cs typeface="Arial"/>
              </a:rPr>
              <a:t>iz</a:t>
            </a:r>
            <a:r>
              <a:rPr sz="550" spc="-10" dirty="0">
                <a:latin typeface="Arial"/>
                <a:cs typeface="Arial"/>
              </a:rPr>
              <a:t>e</a:t>
            </a:r>
            <a:r>
              <a:rPr sz="550" spc="5" dirty="0">
                <a:latin typeface="Arial"/>
                <a:cs typeface="Arial"/>
              </a:rPr>
              <a:t>n</a:t>
            </a:r>
            <a:r>
              <a:rPr sz="550" spc="-10" dirty="0">
                <a:latin typeface="Arial"/>
                <a:cs typeface="Arial"/>
              </a:rPr>
              <a:t>ye</a:t>
            </a:r>
            <a:r>
              <a:rPr sz="550" dirty="0">
                <a:latin typeface="Arial"/>
                <a:cs typeface="Arial"/>
              </a:rPr>
              <a:t>s  </a:t>
            </a:r>
            <a:r>
              <a:rPr sz="550" spc="15" dirty="0">
                <a:latin typeface="Arial"/>
                <a:cs typeface="Arial"/>
              </a:rPr>
              <a:t>t</a:t>
            </a:r>
            <a:r>
              <a:rPr sz="550" dirty="0">
                <a:latin typeface="Arial"/>
                <a:cs typeface="Arial"/>
              </a:rPr>
              <a:t>im</a:t>
            </a:r>
            <a:r>
              <a:rPr sz="550" spc="-10" dirty="0">
                <a:latin typeface="Arial"/>
                <a:cs typeface="Arial"/>
              </a:rPr>
              <a:t>e</a:t>
            </a:r>
            <a:r>
              <a:rPr sz="550" spc="-20" dirty="0">
                <a:latin typeface="Arial"/>
                <a:cs typeface="Arial"/>
              </a:rPr>
              <a:t>_</a:t>
            </a:r>
            <a:r>
              <a:rPr sz="550" spc="15" dirty="0">
                <a:latin typeface="Arial"/>
                <a:cs typeface="Arial"/>
              </a:rPr>
              <a:t>to</a:t>
            </a:r>
            <a:r>
              <a:rPr sz="550" spc="-20" dirty="0">
                <a:latin typeface="Arial"/>
                <a:cs typeface="Arial"/>
              </a:rPr>
              <a:t>_</a:t>
            </a:r>
            <a:r>
              <a:rPr sz="550" spc="30" dirty="0">
                <a:latin typeface="Arial"/>
                <a:cs typeface="Arial"/>
              </a:rPr>
              <a:t>w</a:t>
            </a:r>
            <a:r>
              <a:rPr sz="550" spc="15" dirty="0">
                <a:latin typeface="Arial"/>
                <a:cs typeface="Arial"/>
              </a:rPr>
              <a:t>o</a:t>
            </a:r>
            <a:r>
              <a:rPr sz="550" spc="-5" dirty="0">
                <a:latin typeface="Arial"/>
                <a:cs typeface="Arial"/>
              </a:rPr>
              <a:t>r</a:t>
            </a:r>
            <a:r>
              <a:rPr sz="550" spc="10" dirty="0">
                <a:latin typeface="Arial"/>
                <a:cs typeface="Arial"/>
              </a:rPr>
              <a:t>k</a:t>
            </a:r>
            <a:endParaRPr sz="550" dirty="0">
              <a:latin typeface="Arial"/>
              <a:cs typeface="Arial"/>
            </a:endParaRPr>
          </a:p>
          <a:p>
            <a:pPr marL="307975" marR="5080" indent="80010" algn="r">
              <a:lnSpc>
                <a:spcPct val="102699"/>
              </a:lnSpc>
            </a:pPr>
            <a:r>
              <a:rPr sz="550" spc="-15" dirty="0">
                <a:latin typeface="Arial"/>
                <a:cs typeface="Arial"/>
              </a:rPr>
              <a:t>la</a:t>
            </a:r>
            <a:r>
              <a:rPr sz="550" spc="5" dirty="0">
                <a:latin typeface="Arial"/>
                <a:cs typeface="Arial"/>
              </a:rPr>
              <a:t>n</a:t>
            </a:r>
            <a:r>
              <a:rPr sz="550" spc="15" dirty="0">
                <a:latin typeface="Arial"/>
                <a:cs typeface="Arial"/>
              </a:rPr>
              <a:t>got</a:t>
            </a:r>
            <a:r>
              <a:rPr sz="550" spc="5" dirty="0">
                <a:latin typeface="Arial"/>
                <a:cs typeface="Arial"/>
              </a:rPr>
              <a:t>h</a:t>
            </a:r>
            <a:r>
              <a:rPr sz="550" spc="-10" dirty="0">
                <a:latin typeface="Arial"/>
                <a:cs typeface="Arial"/>
              </a:rPr>
              <a:t>e</a:t>
            </a:r>
            <a:r>
              <a:rPr sz="550" spc="-5" dirty="0">
                <a:latin typeface="Arial"/>
                <a:cs typeface="Arial"/>
              </a:rPr>
              <a:t>r  </a:t>
            </a:r>
            <a:r>
              <a:rPr sz="550" spc="20" dirty="0">
                <a:latin typeface="Arial"/>
                <a:cs typeface="Arial"/>
              </a:rPr>
              <a:t>m</a:t>
            </a:r>
            <a:r>
              <a:rPr sz="550" spc="-10" dirty="0">
                <a:latin typeface="Arial"/>
                <a:cs typeface="Arial"/>
              </a:rPr>
              <a:t>a</a:t>
            </a:r>
            <a:r>
              <a:rPr sz="550" spc="-5" dirty="0">
                <a:latin typeface="Arial"/>
                <a:cs typeface="Arial"/>
              </a:rPr>
              <a:t>rr</a:t>
            </a:r>
            <a:r>
              <a:rPr sz="550" spc="-20" dirty="0">
                <a:latin typeface="Arial"/>
                <a:cs typeface="Arial"/>
              </a:rPr>
              <a:t>i</a:t>
            </a:r>
            <a:r>
              <a:rPr sz="550" spc="-10" dirty="0">
                <a:latin typeface="Arial"/>
                <a:cs typeface="Arial"/>
              </a:rPr>
              <a:t>e</a:t>
            </a:r>
            <a:r>
              <a:rPr sz="550" spc="25" dirty="0">
                <a:latin typeface="Arial"/>
                <a:cs typeface="Arial"/>
              </a:rPr>
              <a:t>d</a:t>
            </a:r>
            <a:r>
              <a:rPr sz="550" spc="-10" dirty="0">
                <a:latin typeface="Arial"/>
                <a:cs typeface="Arial"/>
              </a:rPr>
              <a:t>ye</a:t>
            </a:r>
            <a:r>
              <a:rPr sz="550" dirty="0">
                <a:latin typeface="Arial"/>
                <a:cs typeface="Arial"/>
              </a:rPr>
              <a:t>s  </a:t>
            </a:r>
            <a:r>
              <a:rPr sz="550" spc="-10" dirty="0">
                <a:latin typeface="Arial"/>
                <a:cs typeface="Arial"/>
              </a:rPr>
              <a:t>e</a:t>
            </a:r>
            <a:r>
              <a:rPr sz="550" spc="25" dirty="0">
                <a:latin typeface="Arial"/>
                <a:cs typeface="Arial"/>
              </a:rPr>
              <a:t>d</a:t>
            </a:r>
            <a:r>
              <a:rPr sz="550" spc="5" dirty="0">
                <a:latin typeface="Arial"/>
                <a:cs typeface="Arial"/>
              </a:rPr>
              <a:t>u</a:t>
            </a:r>
            <a:r>
              <a:rPr sz="550" spc="25" dirty="0">
                <a:latin typeface="Arial"/>
                <a:cs typeface="Arial"/>
              </a:rPr>
              <a:t>c</a:t>
            </a:r>
            <a:r>
              <a:rPr sz="550" spc="15" dirty="0">
                <a:latin typeface="Arial"/>
                <a:cs typeface="Arial"/>
              </a:rPr>
              <a:t>o</a:t>
            </a:r>
            <a:r>
              <a:rPr sz="550" spc="-20" dirty="0">
                <a:latin typeface="Arial"/>
                <a:cs typeface="Arial"/>
              </a:rPr>
              <a:t>l</a:t>
            </a:r>
            <a:r>
              <a:rPr sz="550" spc="-15" dirty="0">
                <a:latin typeface="Arial"/>
                <a:cs typeface="Arial"/>
              </a:rPr>
              <a:t>le</a:t>
            </a:r>
            <a:r>
              <a:rPr sz="550" spc="15" dirty="0">
                <a:latin typeface="Arial"/>
                <a:cs typeface="Arial"/>
              </a:rPr>
              <a:t>g</a:t>
            </a:r>
            <a:r>
              <a:rPr sz="550" spc="-5" dirty="0">
                <a:latin typeface="Arial"/>
                <a:cs typeface="Arial"/>
              </a:rPr>
              <a:t>e  e</a:t>
            </a:r>
            <a:r>
              <a:rPr sz="550" spc="25" dirty="0">
                <a:latin typeface="Arial"/>
                <a:cs typeface="Arial"/>
              </a:rPr>
              <a:t>d</a:t>
            </a:r>
            <a:r>
              <a:rPr sz="550" spc="5" dirty="0">
                <a:latin typeface="Arial"/>
                <a:cs typeface="Arial"/>
              </a:rPr>
              <a:t>u</a:t>
            </a:r>
            <a:r>
              <a:rPr sz="550" spc="15" dirty="0">
                <a:latin typeface="Arial"/>
                <a:cs typeface="Arial"/>
              </a:rPr>
              <a:t>g</a:t>
            </a:r>
            <a:r>
              <a:rPr sz="550" spc="-5" dirty="0">
                <a:latin typeface="Arial"/>
                <a:cs typeface="Arial"/>
              </a:rPr>
              <a:t>r</a:t>
            </a:r>
            <a:r>
              <a:rPr sz="550" spc="-10" dirty="0">
                <a:latin typeface="Arial"/>
                <a:cs typeface="Arial"/>
              </a:rPr>
              <a:t>a</a:t>
            </a:r>
            <a:r>
              <a:rPr sz="550" spc="15" dirty="0">
                <a:latin typeface="Arial"/>
                <a:cs typeface="Arial"/>
              </a:rPr>
              <a:t>d  d</a:t>
            </a:r>
            <a:r>
              <a:rPr sz="550" spc="-20" dirty="0">
                <a:latin typeface="Arial"/>
                <a:cs typeface="Arial"/>
              </a:rPr>
              <a:t>i</a:t>
            </a:r>
            <a:r>
              <a:rPr sz="550" dirty="0">
                <a:latin typeface="Arial"/>
                <a:cs typeface="Arial"/>
              </a:rPr>
              <a:t>s</a:t>
            </a:r>
            <a:r>
              <a:rPr sz="550" spc="-10" dirty="0">
                <a:latin typeface="Arial"/>
                <a:cs typeface="Arial"/>
              </a:rPr>
              <a:t>a</a:t>
            </a:r>
            <a:r>
              <a:rPr sz="550" spc="25" dirty="0">
                <a:latin typeface="Arial"/>
                <a:cs typeface="Arial"/>
              </a:rPr>
              <a:t>b</a:t>
            </a:r>
            <a:r>
              <a:rPr sz="550" spc="-20" dirty="0">
                <a:latin typeface="Arial"/>
                <a:cs typeface="Arial"/>
              </a:rPr>
              <a:t>ili</a:t>
            </a:r>
            <a:r>
              <a:rPr sz="550" spc="15" dirty="0">
                <a:latin typeface="Arial"/>
                <a:cs typeface="Arial"/>
              </a:rPr>
              <a:t>t</a:t>
            </a:r>
            <a:r>
              <a:rPr sz="550" spc="-10" dirty="0">
                <a:latin typeface="Arial"/>
                <a:cs typeface="Arial"/>
              </a:rPr>
              <a:t>yye</a:t>
            </a:r>
            <a:r>
              <a:rPr sz="550" dirty="0">
                <a:latin typeface="Arial"/>
                <a:cs typeface="Arial"/>
              </a:rPr>
              <a:t>s</a:t>
            </a:r>
          </a:p>
          <a:p>
            <a:pPr marL="12700" marR="5080" indent="21590" algn="just">
              <a:lnSpc>
                <a:spcPct val="102699"/>
              </a:lnSpc>
            </a:pPr>
            <a:r>
              <a:rPr sz="550" spc="5" dirty="0">
                <a:latin typeface="Arial"/>
                <a:cs typeface="Arial"/>
              </a:rPr>
              <a:t>birth_qrtrapr thru</a:t>
            </a:r>
            <a:r>
              <a:rPr sz="550" spc="-55" dirty="0">
                <a:latin typeface="Arial"/>
                <a:cs typeface="Arial"/>
              </a:rPr>
              <a:t> </a:t>
            </a:r>
            <a:r>
              <a:rPr sz="550" spc="-5" dirty="0">
                <a:latin typeface="Arial"/>
                <a:cs typeface="Arial"/>
              </a:rPr>
              <a:t>jun  </a:t>
            </a:r>
            <a:r>
              <a:rPr sz="550" dirty="0">
                <a:latin typeface="Arial"/>
                <a:cs typeface="Arial"/>
              </a:rPr>
              <a:t>birth_qrtrjul </a:t>
            </a:r>
            <a:r>
              <a:rPr sz="550" spc="5" dirty="0">
                <a:latin typeface="Arial"/>
                <a:cs typeface="Arial"/>
              </a:rPr>
              <a:t>thru sep  birth_qrtroct thru</a:t>
            </a:r>
            <a:r>
              <a:rPr sz="550" spc="-40" dirty="0">
                <a:latin typeface="Arial"/>
                <a:cs typeface="Arial"/>
              </a:rPr>
              <a:t> </a:t>
            </a:r>
            <a:r>
              <a:rPr sz="550" spc="15" dirty="0">
                <a:latin typeface="Arial"/>
                <a:cs typeface="Arial"/>
              </a:rPr>
              <a:t>dec</a:t>
            </a:r>
            <a:endParaRPr sz="55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90870" y="1874192"/>
            <a:ext cx="360680" cy="14916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550" spc="30" dirty="0">
                <a:solidFill>
                  <a:srgbClr val="0070C0"/>
                </a:solidFill>
                <a:latin typeface="Arial"/>
                <a:cs typeface="Arial"/>
              </a:rPr>
              <a:t>-</a:t>
            </a:r>
            <a:r>
              <a:rPr sz="550" spc="15" dirty="0">
                <a:solidFill>
                  <a:srgbClr val="FFC000"/>
                </a:solidFill>
                <a:latin typeface="Arial"/>
                <a:cs typeface="Arial"/>
              </a:rPr>
              <a:t>15342</a:t>
            </a:r>
            <a:r>
              <a:rPr sz="550" spc="5" dirty="0">
                <a:solidFill>
                  <a:srgbClr val="FFC000"/>
                </a:solidFill>
                <a:latin typeface="Arial"/>
                <a:cs typeface="Arial"/>
              </a:rPr>
              <a:t>.</a:t>
            </a:r>
            <a:r>
              <a:rPr sz="550" spc="15" dirty="0">
                <a:solidFill>
                  <a:srgbClr val="FFC000"/>
                </a:solidFill>
                <a:latin typeface="Arial"/>
                <a:cs typeface="Arial"/>
              </a:rPr>
              <a:t>76</a:t>
            </a:r>
            <a:endParaRPr sz="550" dirty="0">
              <a:solidFill>
                <a:srgbClr val="FFC000"/>
              </a:solidFill>
              <a:latin typeface="Arial"/>
              <a:cs typeface="Arial"/>
            </a:endParaRPr>
          </a:p>
          <a:p>
            <a:pPr marL="67945" algn="ctr">
              <a:lnSpc>
                <a:spcPct val="100000"/>
              </a:lnSpc>
              <a:spcBef>
                <a:spcPts val="20"/>
              </a:spcBef>
            </a:pPr>
            <a:r>
              <a:rPr sz="550" spc="10" dirty="0">
                <a:latin typeface="Arial"/>
                <a:cs typeface="Arial"/>
              </a:rPr>
              <a:t>1048.96</a:t>
            </a:r>
            <a:endParaRPr sz="550" dirty="0">
              <a:latin typeface="Arial"/>
              <a:cs typeface="Arial"/>
            </a:endParaRPr>
          </a:p>
          <a:p>
            <a:pPr marL="40640" algn="ctr">
              <a:lnSpc>
                <a:spcPct val="100000"/>
              </a:lnSpc>
              <a:spcBef>
                <a:spcPts val="20"/>
              </a:spcBef>
            </a:pPr>
            <a:r>
              <a:rPr sz="550" spc="30" dirty="0">
                <a:latin typeface="Arial"/>
                <a:cs typeface="Arial"/>
              </a:rPr>
              <a:t>-</a:t>
            </a:r>
            <a:r>
              <a:rPr sz="550" spc="15" dirty="0">
                <a:latin typeface="Arial"/>
                <a:cs typeface="Arial"/>
              </a:rPr>
              <a:t>7998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99</a:t>
            </a:r>
            <a:endParaRPr sz="550" dirty="0">
              <a:latin typeface="Arial"/>
              <a:cs typeface="Arial"/>
            </a:endParaRPr>
          </a:p>
          <a:p>
            <a:pPr marL="26670" algn="ctr">
              <a:lnSpc>
                <a:spcPct val="100000"/>
              </a:lnSpc>
              <a:spcBef>
                <a:spcPts val="15"/>
              </a:spcBef>
            </a:pPr>
            <a:r>
              <a:rPr sz="550" spc="15" dirty="0">
                <a:latin typeface="Arial"/>
                <a:cs typeface="Arial"/>
              </a:rPr>
              <a:t>29909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80</a:t>
            </a:r>
            <a:endParaRPr sz="550" dirty="0">
              <a:latin typeface="Arial"/>
              <a:cs typeface="Arial"/>
            </a:endParaRPr>
          </a:p>
          <a:p>
            <a:pPr marL="40640" algn="ctr">
              <a:lnSpc>
                <a:spcPct val="100000"/>
              </a:lnSpc>
              <a:spcBef>
                <a:spcPts val="20"/>
              </a:spcBef>
            </a:pPr>
            <a:r>
              <a:rPr sz="550" spc="30" dirty="0">
                <a:latin typeface="Arial"/>
                <a:cs typeface="Arial"/>
              </a:rPr>
              <a:t>-</a:t>
            </a:r>
            <a:r>
              <a:rPr sz="550" spc="15" dirty="0">
                <a:latin typeface="Arial"/>
                <a:cs typeface="Arial"/>
              </a:rPr>
              <a:t>6756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32</a:t>
            </a:r>
            <a:endParaRPr sz="550" dirty="0">
              <a:latin typeface="Arial"/>
              <a:cs typeface="Arial"/>
            </a:endParaRPr>
          </a:p>
          <a:p>
            <a:pPr marL="109220" algn="ctr">
              <a:lnSpc>
                <a:spcPct val="100000"/>
              </a:lnSpc>
              <a:spcBef>
                <a:spcPts val="15"/>
              </a:spcBef>
            </a:pPr>
            <a:r>
              <a:rPr sz="550" spc="15" dirty="0">
                <a:latin typeface="Arial"/>
                <a:cs typeface="Arial"/>
              </a:rPr>
              <a:t>565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07</a:t>
            </a:r>
            <a:endParaRPr sz="5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550" spc="30" dirty="0">
                <a:latin typeface="Arial"/>
                <a:cs typeface="Arial"/>
              </a:rPr>
              <a:t>-</a:t>
            </a:r>
            <a:r>
              <a:rPr sz="550" spc="15" dirty="0">
                <a:latin typeface="Arial"/>
                <a:cs typeface="Arial"/>
              </a:rPr>
              <a:t>17135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05</a:t>
            </a:r>
            <a:endParaRPr sz="5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550" spc="30" dirty="0">
                <a:latin typeface="Arial"/>
                <a:cs typeface="Arial"/>
              </a:rPr>
              <a:t>-</a:t>
            </a:r>
            <a:r>
              <a:rPr sz="550" spc="15" dirty="0">
                <a:latin typeface="Arial"/>
                <a:cs typeface="Arial"/>
              </a:rPr>
              <a:t>12907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34</a:t>
            </a:r>
            <a:endParaRPr sz="550" dirty="0">
              <a:latin typeface="Arial"/>
              <a:cs typeface="Arial"/>
            </a:endParaRPr>
          </a:p>
          <a:p>
            <a:pPr marL="150495" algn="ctr">
              <a:lnSpc>
                <a:spcPct val="100000"/>
              </a:lnSpc>
              <a:spcBef>
                <a:spcPts val="15"/>
              </a:spcBef>
            </a:pPr>
            <a:r>
              <a:rPr sz="550" spc="15" dirty="0">
                <a:latin typeface="Arial"/>
                <a:cs typeface="Arial"/>
              </a:rPr>
              <a:t>90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04</a:t>
            </a:r>
            <a:endParaRPr sz="5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550" spc="30" dirty="0">
                <a:latin typeface="Arial"/>
                <a:cs typeface="Arial"/>
              </a:rPr>
              <a:t>-</a:t>
            </a:r>
            <a:r>
              <a:rPr sz="550" spc="15" dirty="0">
                <a:latin typeface="Arial"/>
                <a:cs typeface="Arial"/>
              </a:rPr>
              <a:t>10510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44</a:t>
            </a:r>
            <a:endParaRPr sz="550" dirty="0">
              <a:latin typeface="Arial"/>
              <a:cs typeface="Arial"/>
            </a:endParaRPr>
          </a:p>
          <a:p>
            <a:pPr marL="67945" algn="ctr">
              <a:lnSpc>
                <a:spcPct val="100000"/>
              </a:lnSpc>
              <a:spcBef>
                <a:spcPts val="15"/>
              </a:spcBef>
            </a:pPr>
            <a:r>
              <a:rPr sz="550" spc="10" dirty="0">
                <a:latin typeface="Arial"/>
                <a:cs typeface="Arial"/>
              </a:rPr>
              <a:t>5409.24</a:t>
            </a:r>
            <a:endParaRPr sz="550" dirty="0">
              <a:latin typeface="Arial"/>
              <a:cs typeface="Arial"/>
            </a:endParaRPr>
          </a:p>
          <a:p>
            <a:pPr marL="26670" algn="ctr">
              <a:lnSpc>
                <a:spcPct val="100000"/>
              </a:lnSpc>
              <a:spcBef>
                <a:spcPts val="20"/>
              </a:spcBef>
            </a:pPr>
            <a:r>
              <a:rPr sz="550" spc="15" dirty="0">
                <a:latin typeface="Arial"/>
                <a:cs typeface="Arial"/>
              </a:rPr>
              <a:t>15993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85</a:t>
            </a:r>
            <a:endParaRPr sz="550" dirty="0">
              <a:latin typeface="Arial"/>
              <a:cs typeface="Arial"/>
            </a:endParaRPr>
          </a:p>
          <a:p>
            <a:pPr marL="27305" algn="ctr">
              <a:lnSpc>
                <a:spcPct val="100000"/>
              </a:lnSpc>
              <a:spcBef>
                <a:spcPts val="20"/>
              </a:spcBef>
            </a:pPr>
            <a:r>
              <a:rPr sz="550" spc="15" dirty="0">
                <a:latin typeface="Arial"/>
                <a:cs typeface="Arial"/>
              </a:rPr>
              <a:t>59658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52</a:t>
            </a:r>
            <a:endParaRPr sz="5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sz="550" spc="30" dirty="0">
                <a:latin typeface="Arial"/>
                <a:cs typeface="Arial"/>
              </a:rPr>
              <a:t>-</a:t>
            </a:r>
            <a:r>
              <a:rPr sz="550" spc="15" dirty="0">
                <a:latin typeface="Arial"/>
                <a:cs typeface="Arial"/>
              </a:rPr>
              <a:t>14142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79</a:t>
            </a:r>
            <a:endParaRPr sz="550" dirty="0">
              <a:latin typeface="Arial"/>
              <a:cs typeface="Arial"/>
            </a:endParaRPr>
          </a:p>
          <a:p>
            <a:pPr marL="40640" algn="ctr">
              <a:lnSpc>
                <a:spcPct val="100000"/>
              </a:lnSpc>
              <a:spcBef>
                <a:spcPts val="20"/>
              </a:spcBef>
            </a:pPr>
            <a:r>
              <a:rPr sz="550" spc="30" dirty="0">
                <a:latin typeface="Arial"/>
                <a:cs typeface="Arial"/>
              </a:rPr>
              <a:t>-</a:t>
            </a:r>
            <a:r>
              <a:rPr sz="550" spc="15" dirty="0">
                <a:latin typeface="Arial"/>
                <a:cs typeface="Arial"/>
              </a:rPr>
              <a:t>2043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42</a:t>
            </a:r>
            <a:endParaRPr sz="550" dirty="0">
              <a:latin typeface="Arial"/>
              <a:cs typeface="Arial"/>
            </a:endParaRPr>
          </a:p>
          <a:p>
            <a:pPr marL="67945" algn="ctr">
              <a:lnSpc>
                <a:spcPct val="100000"/>
              </a:lnSpc>
              <a:spcBef>
                <a:spcPts val="15"/>
              </a:spcBef>
            </a:pPr>
            <a:r>
              <a:rPr sz="550" spc="10" dirty="0">
                <a:latin typeface="Arial"/>
                <a:cs typeface="Arial"/>
              </a:rPr>
              <a:t>3036.02</a:t>
            </a:r>
            <a:endParaRPr sz="550" dirty="0">
              <a:latin typeface="Arial"/>
              <a:cs typeface="Arial"/>
            </a:endParaRPr>
          </a:p>
          <a:p>
            <a:pPr marL="67945" algn="ctr">
              <a:lnSpc>
                <a:spcPct val="100000"/>
              </a:lnSpc>
              <a:spcBef>
                <a:spcPts val="20"/>
              </a:spcBef>
            </a:pPr>
            <a:r>
              <a:rPr sz="550" spc="10" dirty="0">
                <a:latin typeface="Arial"/>
                <a:cs typeface="Arial"/>
              </a:rPr>
              <a:t>2674.11</a:t>
            </a:r>
            <a:endParaRPr sz="55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77626" y="1874192"/>
            <a:ext cx="333375" cy="14916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550" spc="15" dirty="0">
                <a:latin typeface="Arial"/>
                <a:cs typeface="Arial"/>
              </a:rPr>
              <a:t>11716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57</a:t>
            </a:r>
            <a:endParaRPr sz="550">
              <a:latin typeface="Arial"/>
              <a:cs typeface="Arial"/>
            </a:endParaRPr>
          </a:p>
          <a:p>
            <a:pPr marL="81915" algn="ctr">
              <a:lnSpc>
                <a:spcPct val="100000"/>
              </a:lnSpc>
              <a:spcBef>
                <a:spcPts val="20"/>
              </a:spcBef>
            </a:pPr>
            <a:r>
              <a:rPr sz="550" spc="15" dirty="0">
                <a:latin typeface="Arial"/>
                <a:cs typeface="Arial"/>
              </a:rPr>
              <a:t>149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25</a:t>
            </a:r>
            <a:endParaRPr sz="550">
              <a:latin typeface="Arial"/>
              <a:cs typeface="Arial"/>
            </a:endParaRPr>
          </a:p>
          <a:p>
            <a:pPr marL="40640" algn="ctr">
              <a:lnSpc>
                <a:spcPct val="100000"/>
              </a:lnSpc>
              <a:spcBef>
                <a:spcPts val="20"/>
              </a:spcBef>
            </a:pPr>
            <a:r>
              <a:rPr sz="550" spc="10" dirty="0">
                <a:latin typeface="Arial"/>
                <a:cs typeface="Arial"/>
              </a:rPr>
              <a:t>6191.83</a:t>
            </a:r>
            <a:endParaRPr sz="550">
              <a:latin typeface="Arial"/>
              <a:cs typeface="Arial"/>
            </a:endParaRPr>
          </a:p>
          <a:p>
            <a:pPr marL="40640" algn="ctr">
              <a:lnSpc>
                <a:spcPct val="100000"/>
              </a:lnSpc>
              <a:spcBef>
                <a:spcPts val="15"/>
              </a:spcBef>
            </a:pPr>
            <a:r>
              <a:rPr sz="550" spc="10" dirty="0">
                <a:latin typeface="Arial"/>
                <a:cs typeface="Arial"/>
              </a:rPr>
              <a:t>9154.92</a:t>
            </a:r>
            <a:endParaRPr sz="550">
              <a:latin typeface="Arial"/>
              <a:cs typeface="Arial"/>
            </a:endParaRPr>
          </a:p>
          <a:p>
            <a:pPr marL="40640" algn="ctr">
              <a:lnSpc>
                <a:spcPct val="100000"/>
              </a:lnSpc>
              <a:spcBef>
                <a:spcPts val="20"/>
              </a:spcBef>
            </a:pPr>
            <a:r>
              <a:rPr sz="550" spc="10" dirty="0">
                <a:latin typeface="Arial"/>
                <a:cs typeface="Arial"/>
              </a:rPr>
              <a:t>7240.08</a:t>
            </a:r>
            <a:endParaRPr sz="550">
              <a:latin typeface="Arial"/>
              <a:cs typeface="Arial"/>
            </a:endParaRPr>
          </a:p>
          <a:p>
            <a:pPr marL="81915" algn="ctr">
              <a:lnSpc>
                <a:spcPct val="100000"/>
              </a:lnSpc>
              <a:spcBef>
                <a:spcPts val="15"/>
              </a:spcBef>
            </a:pPr>
            <a:r>
              <a:rPr sz="550" spc="15" dirty="0">
                <a:latin typeface="Arial"/>
                <a:cs typeface="Arial"/>
              </a:rPr>
              <a:t>133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77</a:t>
            </a:r>
            <a:endParaRPr sz="550">
              <a:latin typeface="Arial"/>
              <a:cs typeface="Arial"/>
            </a:endParaRPr>
          </a:p>
          <a:p>
            <a:pPr marL="40640" algn="ctr">
              <a:lnSpc>
                <a:spcPct val="100000"/>
              </a:lnSpc>
              <a:spcBef>
                <a:spcPts val="20"/>
              </a:spcBef>
            </a:pPr>
            <a:r>
              <a:rPr sz="550" spc="10" dirty="0">
                <a:latin typeface="Arial"/>
                <a:cs typeface="Arial"/>
              </a:rPr>
              <a:t>3705.35</a:t>
            </a:r>
            <a:endParaRPr sz="550">
              <a:latin typeface="Arial"/>
              <a:cs typeface="Arial"/>
            </a:endParaRPr>
          </a:p>
          <a:p>
            <a:pPr marL="40640" algn="ctr">
              <a:lnSpc>
                <a:spcPct val="100000"/>
              </a:lnSpc>
              <a:spcBef>
                <a:spcPts val="20"/>
              </a:spcBef>
            </a:pPr>
            <a:r>
              <a:rPr sz="550" spc="10" dirty="0">
                <a:latin typeface="Arial"/>
                <a:cs typeface="Arial"/>
              </a:rPr>
              <a:t>8231.66</a:t>
            </a:r>
            <a:endParaRPr sz="550">
              <a:latin typeface="Arial"/>
              <a:cs typeface="Arial"/>
            </a:endParaRPr>
          </a:p>
          <a:p>
            <a:pPr marL="122555" algn="ctr">
              <a:lnSpc>
                <a:spcPct val="100000"/>
              </a:lnSpc>
              <a:spcBef>
                <a:spcPts val="15"/>
              </a:spcBef>
            </a:pPr>
            <a:r>
              <a:rPr sz="550" spc="15" dirty="0">
                <a:latin typeface="Arial"/>
                <a:cs typeface="Arial"/>
              </a:rPr>
              <a:t>79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83</a:t>
            </a:r>
            <a:endParaRPr sz="550">
              <a:latin typeface="Arial"/>
              <a:cs typeface="Arial"/>
            </a:endParaRPr>
          </a:p>
          <a:p>
            <a:pPr marL="40640" algn="ctr">
              <a:lnSpc>
                <a:spcPct val="100000"/>
              </a:lnSpc>
              <a:spcBef>
                <a:spcPts val="20"/>
              </a:spcBef>
            </a:pPr>
            <a:r>
              <a:rPr sz="550" spc="10" dirty="0">
                <a:latin typeface="Arial"/>
                <a:cs typeface="Arial"/>
              </a:rPr>
              <a:t>5447.45</a:t>
            </a:r>
            <a:endParaRPr sz="550">
              <a:latin typeface="Arial"/>
              <a:cs typeface="Arial"/>
            </a:endParaRPr>
          </a:p>
          <a:p>
            <a:pPr marL="40640" algn="ctr">
              <a:lnSpc>
                <a:spcPct val="100000"/>
              </a:lnSpc>
              <a:spcBef>
                <a:spcPts val="15"/>
              </a:spcBef>
            </a:pPr>
            <a:r>
              <a:rPr sz="550" spc="10" dirty="0">
                <a:latin typeface="Arial"/>
                <a:cs typeface="Arial"/>
              </a:rPr>
              <a:t>3900.76</a:t>
            </a:r>
            <a:endParaRPr sz="550">
              <a:latin typeface="Arial"/>
              <a:cs typeface="Arial"/>
            </a:endParaRPr>
          </a:p>
          <a:p>
            <a:pPr marL="40640" algn="ctr">
              <a:lnSpc>
                <a:spcPct val="100000"/>
              </a:lnSpc>
              <a:spcBef>
                <a:spcPts val="20"/>
              </a:spcBef>
            </a:pPr>
            <a:r>
              <a:rPr sz="550" spc="10" dirty="0">
                <a:latin typeface="Arial"/>
                <a:cs typeface="Arial"/>
              </a:rPr>
              <a:t>4098.99</a:t>
            </a:r>
            <a:endParaRPr sz="550">
              <a:latin typeface="Arial"/>
              <a:cs typeface="Arial"/>
            </a:endParaRPr>
          </a:p>
          <a:p>
            <a:pPr marL="40640" algn="ctr">
              <a:lnSpc>
                <a:spcPct val="100000"/>
              </a:lnSpc>
              <a:spcBef>
                <a:spcPts val="20"/>
              </a:spcBef>
            </a:pPr>
            <a:r>
              <a:rPr sz="550" spc="10" dirty="0">
                <a:latin typeface="Arial"/>
                <a:cs typeface="Arial"/>
              </a:rPr>
              <a:t>5660.26</a:t>
            </a:r>
            <a:endParaRPr sz="550">
              <a:latin typeface="Arial"/>
              <a:cs typeface="Arial"/>
            </a:endParaRPr>
          </a:p>
          <a:p>
            <a:pPr marL="40640" algn="ctr">
              <a:lnSpc>
                <a:spcPct val="100000"/>
              </a:lnSpc>
              <a:spcBef>
                <a:spcPts val="15"/>
              </a:spcBef>
            </a:pPr>
            <a:r>
              <a:rPr sz="550" spc="10" dirty="0">
                <a:latin typeface="Arial"/>
                <a:cs typeface="Arial"/>
              </a:rPr>
              <a:t>6639.40</a:t>
            </a:r>
            <a:endParaRPr sz="550">
              <a:latin typeface="Arial"/>
              <a:cs typeface="Arial"/>
            </a:endParaRPr>
          </a:p>
          <a:p>
            <a:pPr marL="40640" algn="ctr">
              <a:lnSpc>
                <a:spcPct val="100000"/>
              </a:lnSpc>
              <a:spcBef>
                <a:spcPts val="20"/>
              </a:spcBef>
            </a:pPr>
            <a:r>
              <a:rPr sz="550" spc="10" dirty="0">
                <a:latin typeface="Arial"/>
                <a:cs typeface="Arial"/>
              </a:rPr>
              <a:t>4978.12</a:t>
            </a:r>
            <a:endParaRPr sz="550">
              <a:latin typeface="Arial"/>
              <a:cs typeface="Arial"/>
            </a:endParaRPr>
          </a:p>
          <a:p>
            <a:pPr marL="40640" algn="ctr">
              <a:lnSpc>
                <a:spcPct val="100000"/>
              </a:lnSpc>
              <a:spcBef>
                <a:spcPts val="15"/>
              </a:spcBef>
            </a:pPr>
            <a:r>
              <a:rPr sz="550" spc="10" dirty="0">
                <a:latin typeface="Arial"/>
                <a:cs typeface="Arial"/>
              </a:rPr>
              <a:t>4853.19</a:t>
            </a:r>
            <a:endParaRPr sz="550">
              <a:latin typeface="Arial"/>
              <a:cs typeface="Arial"/>
            </a:endParaRPr>
          </a:p>
          <a:p>
            <a:pPr marL="40640" algn="ctr">
              <a:lnSpc>
                <a:spcPct val="100000"/>
              </a:lnSpc>
              <a:spcBef>
                <a:spcPts val="20"/>
              </a:spcBef>
            </a:pPr>
            <a:r>
              <a:rPr sz="550" spc="10" dirty="0">
                <a:latin typeface="Arial"/>
                <a:cs typeface="Arial"/>
              </a:rPr>
              <a:t>5038.45</a:t>
            </a:r>
            <a:endParaRPr sz="5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54738" y="1874192"/>
            <a:ext cx="210185" cy="14916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6034">
              <a:lnSpc>
                <a:spcPct val="100000"/>
              </a:lnSpc>
              <a:spcBef>
                <a:spcPts val="125"/>
              </a:spcBef>
            </a:pPr>
            <a:r>
              <a:rPr sz="550" spc="30" dirty="0">
                <a:latin typeface="Arial"/>
                <a:cs typeface="Arial"/>
              </a:rPr>
              <a:t>-</a:t>
            </a:r>
            <a:r>
              <a:rPr sz="550" spc="15" dirty="0">
                <a:latin typeface="Arial"/>
                <a:cs typeface="Arial"/>
              </a:rPr>
              <a:t>1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31</a:t>
            </a:r>
            <a:endParaRPr sz="550" dirty="0">
              <a:latin typeface="Arial"/>
              <a:cs typeface="Arial"/>
            </a:endParaRPr>
          </a:p>
          <a:p>
            <a:pPr marL="53340">
              <a:lnSpc>
                <a:spcPct val="100000"/>
              </a:lnSpc>
              <a:spcBef>
                <a:spcPts val="20"/>
              </a:spcBef>
            </a:pPr>
            <a:r>
              <a:rPr sz="550" spc="15" dirty="0">
                <a:latin typeface="Arial"/>
                <a:cs typeface="Arial"/>
              </a:rPr>
              <a:t>7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03</a:t>
            </a:r>
            <a:endParaRPr sz="550" dirty="0">
              <a:latin typeface="Arial"/>
              <a:cs typeface="Arial"/>
            </a:endParaRPr>
          </a:p>
          <a:p>
            <a:pPr marL="26034">
              <a:lnSpc>
                <a:spcPct val="100000"/>
              </a:lnSpc>
              <a:spcBef>
                <a:spcPts val="20"/>
              </a:spcBef>
            </a:pPr>
            <a:r>
              <a:rPr sz="550" spc="30" dirty="0">
                <a:latin typeface="Arial"/>
                <a:cs typeface="Arial"/>
              </a:rPr>
              <a:t>-</a:t>
            </a:r>
            <a:r>
              <a:rPr sz="550" spc="15" dirty="0">
                <a:latin typeface="Arial"/>
                <a:cs typeface="Arial"/>
              </a:rPr>
              <a:t>1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29</a:t>
            </a:r>
            <a:endParaRPr sz="550" dirty="0">
              <a:latin typeface="Arial"/>
              <a:cs typeface="Arial"/>
            </a:endParaRPr>
          </a:p>
          <a:p>
            <a:pPr marL="53340">
              <a:lnSpc>
                <a:spcPct val="100000"/>
              </a:lnSpc>
              <a:spcBef>
                <a:spcPts val="15"/>
              </a:spcBef>
            </a:pPr>
            <a:r>
              <a:rPr sz="550" spc="15" dirty="0">
                <a:latin typeface="Arial"/>
                <a:cs typeface="Arial"/>
              </a:rPr>
              <a:t>3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27</a:t>
            </a:r>
            <a:endParaRPr sz="550" dirty="0">
              <a:latin typeface="Arial"/>
              <a:cs typeface="Arial"/>
            </a:endParaRPr>
          </a:p>
          <a:p>
            <a:pPr marL="26034">
              <a:lnSpc>
                <a:spcPct val="100000"/>
              </a:lnSpc>
              <a:spcBef>
                <a:spcPts val="20"/>
              </a:spcBef>
            </a:pPr>
            <a:r>
              <a:rPr sz="550" spc="30" dirty="0">
                <a:latin typeface="Arial"/>
                <a:cs typeface="Arial"/>
              </a:rPr>
              <a:t>-</a:t>
            </a:r>
            <a:r>
              <a:rPr sz="550" spc="15" dirty="0">
                <a:latin typeface="Arial"/>
                <a:cs typeface="Arial"/>
              </a:rPr>
              <a:t>0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93</a:t>
            </a:r>
            <a:endParaRPr sz="550" dirty="0">
              <a:latin typeface="Arial"/>
              <a:cs typeface="Arial"/>
            </a:endParaRPr>
          </a:p>
          <a:p>
            <a:pPr marL="53340">
              <a:lnSpc>
                <a:spcPct val="100000"/>
              </a:lnSpc>
              <a:spcBef>
                <a:spcPts val="15"/>
              </a:spcBef>
            </a:pPr>
            <a:r>
              <a:rPr sz="550" spc="15" dirty="0">
                <a:latin typeface="Arial"/>
                <a:cs typeface="Arial"/>
              </a:rPr>
              <a:t>4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22</a:t>
            </a:r>
            <a:endParaRPr sz="550" dirty="0">
              <a:latin typeface="Arial"/>
              <a:cs typeface="Arial"/>
            </a:endParaRPr>
          </a:p>
          <a:p>
            <a:pPr marL="26034">
              <a:lnSpc>
                <a:spcPct val="100000"/>
              </a:lnSpc>
              <a:spcBef>
                <a:spcPts val="20"/>
              </a:spcBef>
            </a:pPr>
            <a:r>
              <a:rPr sz="550" spc="30" dirty="0">
                <a:latin typeface="Arial"/>
                <a:cs typeface="Arial"/>
              </a:rPr>
              <a:t>-</a:t>
            </a:r>
            <a:r>
              <a:rPr sz="550" spc="15" dirty="0">
                <a:latin typeface="Arial"/>
                <a:cs typeface="Arial"/>
              </a:rPr>
              <a:t>4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62</a:t>
            </a:r>
            <a:endParaRPr sz="550" dirty="0">
              <a:latin typeface="Arial"/>
              <a:cs typeface="Arial"/>
            </a:endParaRPr>
          </a:p>
          <a:p>
            <a:pPr marL="26034">
              <a:lnSpc>
                <a:spcPct val="100000"/>
              </a:lnSpc>
              <a:spcBef>
                <a:spcPts val="20"/>
              </a:spcBef>
            </a:pPr>
            <a:r>
              <a:rPr sz="550" spc="30" dirty="0">
                <a:latin typeface="Arial"/>
                <a:cs typeface="Arial"/>
              </a:rPr>
              <a:t>-</a:t>
            </a:r>
            <a:r>
              <a:rPr sz="550" spc="15" dirty="0">
                <a:latin typeface="Arial"/>
                <a:cs typeface="Arial"/>
              </a:rPr>
              <a:t>1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57</a:t>
            </a:r>
            <a:endParaRPr sz="550" dirty="0">
              <a:latin typeface="Arial"/>
              <a:cs typeface="Arial"/>
            </a:endParaRPr>
          </a:p>
          <a:p>
            <a:pPr marL="53340">
              <a:lnSpc>
                <a:spcPct val="100000"/>
              </a:lnSpc>
              <a:spcBef>
                <a:spcPts val="15"/>
              </a:spcBef>
            </a:pPr>
            <a:r>
              <a:rPr sz="550" spc="15" dirty="0">
                <a:latin typeface="Arial"/>
                <a:cs typeface="Arial"/>
              </a:rPr>
              <a:t>1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13</a:t>
            </a:r>
            <a:endParaRPr sz="550" dirty="0">
              <a:latin typeface="Arial"/>
              <a:cs typeface="Arial"/>
            </a:endParaRPr>
          </a:p>
          <a:p>
            <a:pPr marL="26034">
              <a:lnSpc>
                <a:spcPct val="100000"/>
              </a:lnSpc>
              <a:spcBef>
                <a:spcPts val="20"/>
              </a:spcBef>
            </a:pPr>
            <a:r>
              <a:rPr sz="550" spc="30" dirty="0">
                <a:latin typeface="Arial"/>
                <a:cs typeface="Arial"/>
              </a:rPr>
              <a:t>-</a:t>
            </a:r>
            <a:r>
              <a:rPr sz="550" spc="15" dirty="0">
                <a:latin typeface="Arial"/>
                <a:cs typeface="Arial"/>
              </a:rPr>
              <a:t>1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93</a:t>
            </a:r>
            <a:endParaRPr sz="550" dirty="0">
              <a:latin typeface="Arial"/>
              <a:cs typeface="Arial"/>
            </a:endParaRPr>
          </a:p>
          <a:p>
            <a:pPr marL="53340">
              <a:lnSpc>
                <a:spcPct val="100000"/>
              </a:lnSpc>
              <a:spcBef>
                <a:spcPts val="15"/>
              </a:spcBef>
            </a:pPr>
            <a:r>
              <a:rPr sz="550" spc="15" dirty="0">
                <a:latin typeface="Arial"/>
                <a:cs typeface="Arial"/>
              </a:rPr>
              <a:t>1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39</a:t>
            </a:r>
            <a:endParaRPr sz="550" dirty="0">
              <a:latin typeface="Arial"/>
              <a:cs typeface="Arial"/>
            </a:endParaRPr>
          </a:p>
          <a:p>
            <a:pPr marL="53340">
              <a:lnSpc>
                <a:spcPct val="100000"/>
              </a:lnSpc>
              <a:spcBef>
                <a:spcPts val="20"/>
              </a:spcBef>
            </a:pPr>
            <a:r>
              <a:rPr sz="550" spc="15" dirty="0">
                <a:latin typeface="Arial"/>
                <a:cs typeface="Arial"/>
              </a:rPr>
              <a:t>3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90</a:t>
            </a:r>
            <a:endParaRPr sz="5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550" spc="15" dirty="0">
                <a:latin typeface="Arial"/>
                <a:cs typeface="Arial"/>
              </a:rPr>
              <a:t>10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54</a:t>
            </a:r>
            <a:endParaRPr sz="550" dirty="0">
              <a:latin typeface="Arial"/>
              <a:cs typeface="Arial"/>
            </a:endParaRPr>
          </a:p>
          <a:p>
            <a:pPr marL="26034">
              <a:lnSpc>
                <a:spcPct val="100000"/>
              </a:lnSpc>
              <a:spcBef>
                <a:spcPts val="15"/>
              </a:spcBef>
            </a:pPr>
            <a:r>
              <a:rPr sz="550" spc="30" dirty="0">
                <a:latin typeface="Arial"/>
                <a:cs typeface="Arial"/>
              </a:rPr>
              <a:t>-</a:t>
            </a:r>
            <a:r>
              <a:rPr sz="550" spc="15" dirty="0">
                <a:latin typeface="Arial"/>
                <a:cs typeface="Arial"/>
              </a:rPr>
              <a:t>2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13</a:t>
            </a:r>
            <a:endParaRPr sz="550" dirty="0">
              <a:latin typeface="Arial"/>
              <a:cs typeface="Arial"/>
            </a:endParaRPr>
          </a:p>
          <a:p>
            <a:pPr marL="26034">
              <a:lnSpc>
                <a:spcPct val="100000"/>
              </a:lnSpc>
              <a:spcBef>
                <a:spcPts val="20"/>
              </a:spcBef>
            </a:pPr>
            <a:r>
              <a:rPr sz="550" spc="30" dirty="0">
                <a:latin typeface="Arial"/>
                <a:cs typeface="Arial"/>
              </a:rPr>
              <a:t>-</a:t>
            </a:r>
            <a:r>
              <a:rPr sz="550" spc="15" dirty="0">
                <a:latin typeface="Arial"/>
                <a:cs typeface="Arial"/>
              </a:rPr>
              <a:t>0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41</a:t>
            </a:r>
            <a:endParaRPr sz="550" dirty="0">
              <a:latin typeface="Arial"/>
              <a:cs typeface="Arial"/>
            </a:endParaRPr>
          </a:p>
          <a:p>
            <a:pPr marL="53340">
              <a:lnSpc>
                <a:spcPct val="100000"/>
              </a:lnSpc>
              <a:spcBef>
                <a:spcPts val="15"/>
              </a:spcBef>
            </a:pPr>
            <a:r>
              <a:rPr sz="550" spc="15" dirty="0">
                <a:latin typeface="Arial"/>
                <a:cs typeface="Arial"/>
              </a:rPr>
              <a:t>0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63</a:t>
            </a:r>
            <a:endParaRPr sz="550" dirty="0">
              <a:latin typeface="Arial"/>
              <a:cs typeface="Arial"/>
            </a:endParaRPr>
          </a:p>
          <a:p>
            <a:pPr marL="53340">
              <a:lnSpc>
                <a:spcPct val="100000"/>
              </a:lnSpc>
              <a:spcBef>
                <a:spcPts val="20"/>
              </a:spcBef>
            </a:pPr>
            <a:r>
              <a:rPr sz="550" spc="15" dirty="0">
                <a:latin typeface="Arial"/>
                <a:cs typeface="Arial"/>
              </a:rPr>
              <a:t>0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53</a:t>
            </a:r>
            <a:endParaRPr sz="55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97678" y="1874192"/>
            <a:ext cx="168910" cy="14916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50" spc="15" dirty="0">
                <a:latin typeface="Arial"/>
                <a:cs typeface="Arial"/>
              </a:rPr>
              <a:t>0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19</a:t>
            </a:r>
            <a:endParaRPr sz="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550" spc="15" dirty="0">
                <a:latin typeface="Arial"/>
                <a:cs typeface="Arial"/>
              </a:rPr>
              <a:t>0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00</a:t>
            </a:r>
            <a:endParaRPr sz="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550" spc="15" dirty="0">
                <a:latin typeface="Arial"/>
                <a:cs typeface="Arial"/>
              </a:rPr>
              <a:t>0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20</a:t>
            </a:r>
            <a:endParaRPr sz="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550" spc="15" dirty="0">
                <a:latin typeface="Arial"/>
                <a:cs typeface="Arial"/>
              </a:rPr>
              <a:t>0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00</a:t>
            </a:r>
            <a:endParaRPr sz="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550" spc="15" dirty="0">
                <a:latin typeface="Arial"/>
                <a:cs typeface="Arial"/>
              </a:rPr>
              <a:t>0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35</a:t>
            </a:r>
            <a:endParaRPr sz="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550" spc="15" dirty="0">
                <a:latin typeface="Arial"/>
                <a:cs typeface="Arial"/>
              </a:rPr>
              <a:t>0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00</a:t>
            </a:r>
            <a:endParaRPr sz="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550" spc="15" dirty="0">
                <a:latin typeface="Arial"/>
                <a:cs typeface="Arial"/>
              </a:rPr>
              <a:t>0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00</a:t>
            </a:r>
            <a:endParaRPr sz="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550" spc="15" dirty="0">
                <a:latin typeface="Arial"/>
                <a:cs typeface="Arial"/>
              </a:rPr>
              <a:t>0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12</a:t>
            </a:r>
            <a:endParaRPr sz="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550" spc="15" dirty="0">
                <a:latin typeface="Arial"/>
                <a:cs typeface="Arial"/>
              </a:rPr>
              <a:t>0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26</a:t>
            </a:r>
            <a:endParaRPr sz="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550" spc="15" dirty="0">
                <a:latin typeface="Arial"/>
                <a:cs typeface="Arial"/>
              </a:rPr>
              <a:t>0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05</a:t>
            </a:r>
            <a:endParaRPr sz="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550" spc="15" dirty="0">
                <a:latin typeface="Arial"/>
                <a:cs typeface="Arial"/>
              </a:rPr>
              <a:t>0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17</a:t>
            </a:r>
            <a:endParaRPr sz="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550" spc="15" dirty="0">
                <a:latin typeface="Arial"/>
                <a:cs typeface="Arial"/>
              </a:rPr>
              <a:t>0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00</a:t>
            </a:r>
            <a:endParaRPr sz="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550" spc="15" dirty="0">
                <a:latin typeface="Arial"/>
                <a:cs typeface="Arial"/>
              </a:rPr>
              <a:t>0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00</a:t>
            </a:r>
            <a:endParaRPr sz="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550" spc="15" dirty="0">
                <a:latin typeface="Arial"/>
                <a:cs typeface="Arial"/>
              </a:rPr>
              <a:t>0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03</a:t>
            </a:r>
            <a:endParaRPr sz="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550" spc="15" dirty="0">
                <a:latin typeface="Arial"/>
                <a:cs typeface="Arial"/>
              </a:rPr>
              <a:t>0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68</a:t>
            </a:r>
            <a:endParaRPr sz="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550" spc="15" dirty="0">
                <a:latin typeface="Arial"/>
                <a:cs typeface="Arial"/>
              </a:rPr>
              <a:t>0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53</a:t>
            </a:r>
            <a:endParaRPr sz="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550" spc="15" dirty="0">
                <a:latin typeface="Arial"/>
                <a:cs typeface="Arial"/>
              </a:rPr>
              <a:t>0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60</a:t>
            </a:r>
            <a:endParaRPr sz="55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09650" y="3366364"/>
            <a:ext cx="2518410" cy="0"/>
          </a:xfrm>
          <a:custGeom>
            <a:avLst/>
            <a:gdLst/>
            <a:ahLst/>
            <a:cxnLst/>
            <a:rect l="l" t="t" r="r" b="b"/>
            <a:pathLst>
              <a:path w="2518410">
                <a:moveTo>
                  <a:pt x="0" y="0"/>
                </a:moveTo>
                <a:lnTo>
                  <a:pt x="2518158" y="0"/>
                </a:lnTo>
              </a:path>
            </a:pathLst>
          </a:custGeom>
          <a:ln w="49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250233" y="899446"/>
            <a:ext cx="3893471" cy="6317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Elbow Connector 16"/>
          <p:cNvCxnSpPr>
            <a:stCxn id="15" idx="2"/>
            <a:endCxn id="18" idx="1"/>
          </p:cNvCxnSpPr>
          <p:nvPr/>
        </p:nvCxnSpPr>
        <p:spPr>
          <a:xfrm rot="16200000" flipH="1">
            <a:off x="2466735" y="1261477"/>
            <a:ext cx="153889" cy="69342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890389" y="1531243"/>
            <a:ext cx="1152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baseline</a:t>
            </a:r>
            <a:endParaRPr lang="en-US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8133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4555" y="158183"/>
            <a:ext cx="4105275" cy="228600"/>
          </a:xfrm>
          <a:custGeom>
            <a:avLst/>
            <a:gdLst/>
            <a:ahLst/>
            <a:cxnLst/>
            <a:rect l="l" t="t" r="r" b="b"/>
            <a:pathLst>
              <a:path w="4105275" h="228600">
                <a:moveTo>
                  <a:pt x="0" y="228541"/>
                </a:moveTo>
                <a:lnTo>
                  <a:pt x="4104740" y="228541"/>
                </a:lnTo>
                <a:lnTo>
                  <a:pt x="4104740" y="0"/>
                </a:lnTo>
                <a:lnTo>
                  <a:pt x="0" y="0"/>
                </a:lnTo>
                <a:lnTo>
                  <a:pt x="0" y="228541"/>
                </a:lnTo>
                <a:close/>
              </a:path>
            </a:pathLst>
          </a:custGeom>
          <a:solidFill>
            <a:srgbClr val="F491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0379" y="166004"/>
            <a:ext cx="1739264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0" dirty="0"/>
              <a:t>Activity: </a:t>
            </a:r>
            <a:r>
              <a:rPr dirty="0"/>
              <a:t>MLR</a:t>
            </a:r>
            <a:r>
              <a:rPr spc="-204" dirty="0"/>
              <a:t> </a:t>
            </a:r>
            <a:r>
              <a:rPr spc="5" dirty="0"/>
              <a:t>interpretations</a:t>
            </a:r>
          </a:p>
        </p:txBody>
      </p:sp>
      <p:sp>
        <p:nvSpPr>
          <p:cNvPr id="4" name="object 4"/>
          <p:cNvSpPr/>
          <p:nvPr/>
        </p:nvSpPr>
        <p:spPr>
          <a:xfrm>
            <a:off x="194555" y="386784"/>
            <a:ext cx="4095115" cy="1114992"/>
          </a:xfrm>
          <a:custGeom>
            <a:avLst/>
            <a:gdLst/>
            <a:ahLst/>
            <a:cxnLst/>
            <a:rect l="l" t="t" r="r" b="b"/>
            <a:pathLst>
              <a:path w="4095115" h="989330">
                <a:moveTo>
                  <a:pt x="0" y="988742"/>
                </a:moveTo>
                <a:lnTo>
                  <a:pt x="4094492" y="988742"/>
                </a:lnTo>
                <a:lnTo>
                  <a:pt x="4094492" y="0"/>
                </a:lnTo>
                <a:lnTo>
                  <a:pt x="0" y="0"/>
                </a:lnTo>
                <a:lnTo>
                  <a:pt x="0" y="988742"/>
                </a:lnTo>
                <a:close/>
              </a:path>
            </a:pathLst>
          </a:custGeom>
          <a:solidFill>
            <a:srgbClr val="FDED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44834" y="493094"/>
            <a:ext cx="3789016" cy="560410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0"/>
              </a:spcBef>
              <a:buClr>
                <a:srgbClr val="024F84"/>
              </a:buClr>
              <a:tabLst>
                <a:tab pos="197485" algn="l"/>
              </a:tabLst>
            </a:pPr>
            <a:r>
              <a:rPr lang="en-US" sz="1050" b="1" u="sng" spc="-10" dirty="0" smtClean="0">
                <a:latin typeface="Arial"/>
                <a:cs typeface="Arial"/>
              </a:rPr>
              <a:t>Slope for Hours Worked</a:t>
            </a:r>
            <a:r>
              <a:rPr lang="en-US" sz="1050" b="1" spc="-10" dirty="0" smtClean="0">
                <a:latin typeface="Arial"/>
                <a:cs typeface="Arial"/>
              </a:rPr>
              <a:t>: </a:t>
            </a:r>
            <a:r>
              <a:rPr lang="en-US" sz="1050" u="sng" spc="-10" dirty="0" smtClean="0">
                <a:latin typeface="Arial"/>
                <a:cs typeface="Arial"/>
              </a:rPr>
              <a:t>All else held constant</a:t>
            </a:r>
            <a:r>
              <a:rPr lang="en-US" sz="1050" spc="-10" dirty="0" smtClean="0">
                <a:latin typeface="Arial"/>
                <a:cs typeface="Arial"/>
              </a:rPr>
              <a:t>, if we increase the </a:t>
            </a:r>
            <a:r>
              <a:rPr lang="en-US" sz="1050" spc="-10" dirty="0" smtClean="0">
                <a:solidFill>
                  <a:srgbClr val="0070C0"/>
                </a:solidFill>
                <a:latin typeface="Arial"/>
                <a:cs typeface="Arial"/>
              </a:rPr>
              <a:t>weekly hours worked </a:t>
            </a:r>
            <a:r>
              <a:rPr lang="en-US" sz="1050" spc="-10" dirty="0" smtClean="0">
                <a:latin typeface="Arial"/>
                <a:cs typeface="Arial"/>
              </a:rPr>
              <a:t>by one hour, </a:t>
            </a:r>
            <a:r>
              <a:rPr lang="en-US" sz="1050" u="sng" spc="-10" dirty="0" smtClean="0">
                <a:latin typeface="Arial"/>
                <a:cs typeface="Arial"/>
              </a:rPr>
              <a:t>we would expect </a:t>
            </a:r>
            <a:r>
              <a:rPr lang="en-US" sz="1050" spc="-10" dirty="0" smtClean="0">
                <a:solidFill>
                  <a:srgbClr val="C00000"/>
                </a:solidFill>
                <a:latin typeface="Arial"/>
                <a:cs typeface="Arial"/>
              </a:rPr>
              <a:t>yearly income</a:t>
            </a:r>
            <a:r>
              <a:rPr lang="en-US" sz="1050" spc="-10" dirty="0" smtClean="0">
                <a:latin typeface="Arial"/>
                <a:cs typeface="Arial"/>
              </a:rPr>
              <a:t> to increase </a:t>
            </a:r>
            <a:r>
              <a:rPr lang="en-US" sz="1050" u="sng" spc="-10" dirty="0" smtClean="0">
                <a:latin typeface="Arial"/>
                <a:cs typeface="Arial"/>
              </a:rPr>
              <a:t>on average </a:t>
            </a:r>
            <a:r>
              <a:rPr lang="en-US" sz="1050" spc="-10" dirty="0" smtClean="0">
                <a:latin typeface="Arial"/>
                <a:cs typeface="Arial"/>
              </a:rPr>
              <a:t>by </a:t>
            </a:r>
            <a:r>
              <a:rPr lang="en-US" sz="1050" spc="-10" dirty="0" smtClean="0">
                <a:solidFill>
                  <a:srgbClr val="FFC000"/>
                </a:solidFill>
                <a:latin typeface="Arial"/>
                <a:cs typeface="Arial"/>
              </a:rPr>
              <a:t>$1048.96</a:t>
            </a:r>
            <a:r>
              <a:rPr lang="en-US" sz="1050" spc="-10" dirty="0" smtClean="0">
                <a:latin typeface="Arial"/>
                <a:cs typeface="Arial"/>
              </a:rPr>
              <a:t>.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09650" y="1806575"/>
            <a:ext cx="2518410" cy="0"/>
          </a:xfrm>
          <a:custGeom>
            <a:avLst/>
            <a:gdLst/>
            <a:ahLst/>
            <a:cxnLst/>
            <a:rect l="l" t="t" r="r" b="b"/>
            <a:pathLst>
              <a:path w="2518410">
                <a:moveTo>
                  <a:pt x="0" y="0"/>
                </a:moveTo>
                <a:lnTo>
                  <a:pt x="2518158" y="0"/>
                </a:lnTo>
              </a:path>
            </a:pathLst>
          </a:custGeom>
          <a:ln w="49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96950" y="1782787"/>
            <a:ext cx="2543810" cy="1143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966469" algn="l"/>
                <a:tab pos="1388745" algn="l"/>
                <a:tab pos="1848485" algn="l"/>
                <a:tab pos="2202180" algn="l"/>
              </a:tabLst>
            </a:pPr>
            <a:r>
              <a:rPr sz="550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55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Estimate	</a:t>
            </a:r>
            <a:r>
              <a:rPr sz="550" u="sng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Std.</a:t>
            </a:r>
            <a:r>
              <a:rPr sz="550" u="sng" spc="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55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Error	</a:t>
            </a:r>
            <a:r>
              <a:rPr sz="550" u="sng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</a:t>
            </a:r>
            <a:r>
              <a:rPr sz="550" u="sng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55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value	</a:t>
            </a:r>
            <a:r>
              <a:rPr sz="550" u="sng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Pr(</a:t>
            </a:r>
            <a:r>
              <a:rPr sz="550" i="1" u="sng" spc="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&gt;</a:t>
            </a:r>
            <a:r>
              <a:rPr sz="550" i="1" u="sng" spc="1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|</a:t>
            </a:r>
            <a:r>
              <a:rPr sz="550" u="sng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</a:t>
            </a:r>
            <a:r>
              <a:rPr sz="550" i="1" u="sng" spc="1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|</a:t>
            </a:r>
            <a:r>
              <a:rPr sz="550" u="sng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)</a:t>
            </a:r>
            <a:r>
              <a:rPr sz="550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endParaRPr sz="5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70784" y="1874192"/>
            <a:ext cx="697865" cy="14916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77190" marR="5080" indent="-6985" algn="just">
              <a:lnSpc>
                <a:spcPct val="102699"/>
              </a:lnSpc>
              <a:spcBef>
                <a:spcPts val="110"/>
              </a:spcBef>
            </a:pPr>
            <a:r>
              <a:rPr sz="550" spc="-45" dirty="0">
                <a:latin typeface="Arial"/>
                <a:cs typeface="Arial"/>
              </a:rPr>
              <a:t>(</a:t>
            </a:r>
            <a:r>
              <a:rPr sz="550" spc="-10" dirty="0">
                <a:latin typeface="Arial"/>
                <a:cs typeface="Arial"/>
              </a:rPr>
              <a:t>In</a:t>
            </a:r>
            <a:r>
              <a:rPr sz="550" spc="15" dirty="0">
                <a:latin typeface="Arial"/>
                <a:cs typeface="Arial"/>
              </a:rPr>
              <a:t>t</a:t>
            </a:r>
            <a:r>
              <a:rPr sz="550" spc="-10" dirty="0">
                <a:latin typeface="Arial"/>
                <a:cs typeface="Arial"/>
              </a:rPr>
              <a:t>e</a:t>
            </a:r>
            <a:r>
              <a:rPr sz="550" spc="-15" dirty="0">
                <a:latin typeface="Arial"/>
                <a:cs typeface="Arial"/>
              </a:rPr>
              <a:t>r</a:t>
            </a:r>
            <a:r>
              <a:rPr sz="550" spc="25" dirty="0">
                <a:latin typeface="Arial"/>
                <a:cs typeface="Arial"/>
              </a:rPr>
              <a:t>c</a:t>
            </a:r>
            <a:r>
              <a:rPr sz="550" spc="-10" dirty="0">
                <a:latin typeface="Arial"/>
                <a:cs typeface="Arial"/>
              </a:rPr>
              <a:t>e</a:t>
            </a:r>
            <a:r>
              <a:rPr sz="550" spc="25" dirty="0">
                <a:latin typeface="Arial"/>
                <a:cs typeface="Arial"/>
              </a:rPr>
              <a:t>p</a:t>
            </a:r>
            <a:r>
              <a:rPr sz="550" spc="15" dirty="0">
                <a:latin typeface="Arial"/>
                <a:cs typeface="Arial"/>
              </a:rPr>
              <a:t>t</a:t>
            </a:r>
            <a:r>
              <a:rPr sz="550" spc="-40" dirty="0">
                <a:latin typeface="Arial"/>
                <a:cs typeface="Arial"/>
              </a:rPr>
              <a:t>)  </a:t>
            </a:r>
            <a:r>
              <a:rPr sz="550" spc="5" dirty="0">
                <a:solidFill>
                  <a:srgbClr val="0070C0"/>
                </a:solidFill>
                <a:latin typeface="Arial"/>
                <a:cs typeface="Arial"/>
              </a:rPr>
              <a:t>hrs_work</a:t>
            </a:r>
            <a:r>
              <a:rPr sz="550" spc="5" dirty="0">
                <a:latin typeface="Arial"/>
                <a:cs typeface="Arial"/>
              </a:rPr>
              <a:t>  </a:t>
            </a:r>
            <a:r>
              <a:rPr sz="550" spc="-5" dirty="0">
                <a:latin typeface="Arial"/>
                <a:cs typeface="Arial"/>
              </a:rPr>
              <a:t>r</a:t>
            </a:r>
            <a:r>
              <a:rPr sz="550" spc="-10" dirty="0">
                <a:latin typeface="Arial"/>
                <a:cs typeface="Arial"/>
              </a:rPr>
              <a:t>a</a:t>
            </a:r>
            <a:r>
              <a:rPr sz="550" spc="25" dirty="0">
                <a:latin typeface="Arial"/>
                <a:cs typeface="Arial"/>
              </a:rPr>
              <a:t>c</a:t>
            </a:r>
            <a:r>
              <a:rPr sz="550" spc="-10" dirty="0">
                <a:latin typeface="Arial"/>
                <a:cs typeface="Arial"/>
              </a:rPr>
              <a:t>e</a:t>
            </a:r>
            <a:r>
              <a:rPr sz="550" spc="25" dirty="0">
                <a:latin typeface="Arial"/>
                <a:cs typeface="Arial"/>
              </a:rPr>
              <a:t>b</a:t>
            </a:r>
            <a:r>
              <a:rPr sz="550" spc="-20" dirty="0">
                <a:latin typeface="Arial"/>
                <a:cs typeface="Arial"/>
              </a:rPr>
              <a:t>l</a:t>
            </a:r>
            <a:r>
              <a:rPr sz="550" spc="-10" dirty="0">
                <a:latin typeface="Arial"/>
                <a:cs typeface="Arial"/>
              </a:rPr>
              <a:t>a</a:t>
            </a:r>
            <a:r>
              <a:rPr sz="550" spc="25" dirty="0">
                <a:latin typeface="Arial"/>
                <a:cs typeface="Arial"/>
              </a:rPr>
              <a:t>c</a:t>
            </a:r>
            <a:r>
              <a:rPr sz="550" spc="10" dirty="0">
                <a:latin typeface="Arial"/>
                <a:cs typeface="Arial"/>
              </a:rPr>
              <a:t>k  </a:t>
            </a:r>
            <a:r>
              <a:rPr sz="550" spc="-5" dirty="0">
                <a:latin typeface="Arial"/>
                <a:cs typeface="Arial"/>
              </a:rPr>
              <a:t>ra</a:t>
            </a:r>
            <a:r>
              <a:rPr sz="550" spc="25" dirty="0">
                <a:latin typeface="Arial"/>
                <a:cs typeface="Arial"/>
              </a:rPr>
              <a:t>c</a:t>
            </a:r>
            <a:r>
              <a:rPr sz="550" spc="-10" dirty="0">
                <a:latin typeface="Arial"/>
                <a:cs typeface="Arial"/>
              </a:rPr>
              <a:t>ea</a:t>
            </a:r>
            <a:r>
              <a:rPr sz="550" dirty="0">
                <a:latin typeface="Arial"/>
                <a:cs typeface="Arial"/>
              </a:rPr>
              <a:t>s</a:t>
            </a:r>
            <a:r>
              <a:rPr sz="550" spc="-15" dirty="0">
                <a:latin typeface="Arial"/>
                <a:cs typeface="Arial"/>
              </a:rPr>
              <a:t>ia</a:t>
            </a:r>
            <a:r>
              <a:rPr sz="550" dirty="0">
                <a:latin typeface="Arial"/>
                <a:cs typeface="Arial"/>
              </a:rPr>
              <a:t>n  </a:t>
            </a:r>
            <a:r>
              <a:rPr sz="550" spc="-5" dirty="0">
                <a:latin typeface="Arial"/>
                <a:cs typeface="Arial"/>
              </a:rPr>
              <a:t>r</a:t>
            </a:r>
            <a:r>
              <a:rPr sz="550" spc="-10" dirty="0">
                <a:latin typeface="Arial"/>
                <a:cs typeface="Arial"/>
              </a:rPr>
              <a:t>a</a:t>
            </a:r>
            <a:r>
              <a:rPr sz="550" spc="25" dirty="0">
                <a:latin typeface="Arial"/>
                <a:cs typeface="Arial"/>
              </a:rPr>
              <a:t>c</a:t>
            </a:r>
            <a:r>
              <a:rPr sz="550" spc="-10" dirty="0">
                <a:latin typeface="Arial"/>
                <a:cs typeface="Arial"/>
              </a:rPr>
              <a:t>e</a:t>
            </a:r>
            <a:r>
              <a:rPr sz="550" spc="15" dirty="0">
                <a:latin typeface="Arial"/>
                <a:cs typeface="Arial"/>
              </a:rPr>
              <a:t>ot</a:t>
            </a:r>
            <a:r>
              <a:rPr sz="550" spc="5" dirty="0">
                <a:latin typeface="Arial"/>
                <a:cs typeface="Arial"/>
              </a:rPr>
              <a:t>h</a:t>
            </a:r>
            <a:r>
              <a:rPr sz="550" spc="-10" dirty="0">
                <a:latin typeface="Arial"/>
                <a:cs typeface="Arial"/>
              </a:rPr>
              <a:t>e</a:t>
            </a:r>
            <a:r>
              <a:rPr sz="550" spc="-5" dirty="0">
                <a:latin typeface="Arial"/>
                <a:cs typeface="Arial"/>
              </a:rPr>
              <a:t>r</a:t>
            </a:r>
            <a:endParaRPr sz="550" dirty="0">
              <a:latin typeface="Arial"/>
              <a:cs typeface="Arial"/>
            </a:endParaRPr>
          </a:p>
          <a:p>
            <a:pPr marL="252729" marR="5080" indent="314325" algn="r">
              <a:lnSpc>
                <a:spcPct val="102800"/>
              </a:lnSpc>
            </a:pPr>
            <a:r>
              <a:rPr sz="550" spc="-10" dirty="0">
                <a:latin typeface="Arial"/>
                <a:cs typeface="Arial"/>
              </a:rPr>
              <a:t>a</a:t>
            </a:r>
            <a:r>
              <a:rPr sz="550" spc="15" dirty="0">
                <a:latin typeface="Arial"/>
                <a:cs typeface="Arial"/>
              </a:rPr>
              <a:t>g</a:t>
            </a:r>
            <a:r>
              <a:rPr sz="550" spc="-5" dirty="0">
                <a:latin typeface="Arial"/>
                <a:cs typeface="Arial"/>
              </a:rPr>
              <a:t>e  </a:t>
            </a:r>
            <a:r>
              <a:rPr sz="550" spc="15" dirty="0">
                <a:latin typeface="Arial"/>
                <a:cs typeface="Arial"/>
              </a:rPr>
              <a:t>g</a:t>
            </a:r>
            <a:r>
              <a:rPr sz="550" spc="-10" dirty="0">
                <a:latin typeface="Arial"/>
                <a:cs typeface="Arial"/>
              </a:rPr>
              <a:t>e</a:t>
            </a:r>
            <a:r>
              <a:rPr sz="550" spc="5" dirty="0">
                <a:latin typeface="Arial"/>
                <a:cs typeface="Arial"/>
              </a:rPr>
              <a:t>n</a:t>
            </a:r>
            <a:r>
              <a:rPr sz="550" spc="25" dirty="0">
                <a:latin typeface="Arial"/>
                <a:cs typeface="Arial"/>
              </a:rPr>
              <a:t>d</a:t>
            </a:r>
            <a:r>
              <a:rPr sz="550" spc="-10" dirty="0">
                <a:latin typeface="Arial"/>
                <a:cs typeface="Arial"/>
              </a:rPr>
              <a:t>e</a:t>
            </a:r>
            <a:r>
              <a:rPr sz="550" spc="-5" dirty="0">
                <a:latin typeface="Arial"/>
                <a:cs typeface="Arial"/>
              </a:rPr>
              <a:t>rf</a:t>
            </a:r>
            <a:r>
              <a:rPr sz="550" spc="-10" dirty="0">
                <a:latin typeface="Arial"/>
                <a:cs typeface="Arial"/>
              </a:rPr>
              <a:t>e</a:t>
            </a:r>
            <a:r>
              <a:rPr sz="550" spc="20" dirty="0">
                <a:latin typeface="Arial"/>
                <a:cs typeface="Arial"/>
              </a:rPr>
              <a:t>m</a:t>
            </a:r>
            <a:r>
              <a:rPr sz="550" spc="-10" dirty="0">
                <a:latin typeface="Arial"/>
                <a:cs typeface="Arial"/>
              </a:rPr>
              <a:t>ale  </a:t>
            </a:r>
            <a:r>
              <a:rPr sz="550" spc="25" dirty="0">
                <a:latin typeface="Arial"/>
                <a:cs typeface="Arial"/>
              </a:rPr>
              <a:t>c</a:t>
            </a:r>
            <a:r>
              <a:rPr sz="550" spc="-20" dirty="0">
                <a:latin typeface="Arial"/>
                <a:cs typeface="Arial"/>
              </a:rPr>
              <a:t>i</a:t>
            </a:r>
            <a:r>
              <a:rPr sz="550" spc="15" dirty="0">
                <a:latin typeface="Arial"/>
                <a:cs typeface="Arial"/>
              </a:rPr>
              <a:t>t</a:t>
            </a:r>
            <a:r>
              <a:rPr sz="550" spc="-15" dirty="0">
                <a:latin typeface="Arial"/>
                <a:cs typeface="Arial"/>
              </a:rPr>
              <a:t>iz</a:t>
            </a:r>
            <a:r>
              <a:rPr sz="550" spc="-10" dirty="0">
                <a:latin typeface="Arial"/>
                <a:cs typeface="Arial"/>
              </a:rPr>
              <a:t>e</a:t>
            </a:r>
            <a:r>
              <a:rPr sz="550" spc="5" dirty="0">
                <a:latin typeface="Arial"/>
                <a:cs typeface="Arial"/>
              </a:rPr>
              <a:t>n</a:t>
            </a:r>
            <a:r>
              <a:rPr sz="550" spc="-10" dirty="0">
                <a:latin typeface="Arial"/>
                <a:cs typeface="Arial"/>
              </a:rPr>
              <a:t>ye</a:t>
            </a:r>
            <a:r>
              <a:rPr sz="550" dirty="0">
                <a:latin typeface="Arial"/>
                <a:cs typeface="Arial"/>
              </a:rPr>
              <a:t>s  </a:t>
            </a:r>
            <a:r>
              <a:rPr sz="550" spc="15" dirty="0">
                <a:latin typeface="Arial"/>
                <a:cs typeface="Arial"/>
              </a:rPr>
              <a:t>t</a:t>
            </a:r>
            <a:r>
              <a:rPr sz="550" dirty="0">
                <a:latin typeface="Arial"/>
                <a:cs typeface="Arial"/>
              </a:rPr>
              <a:t>im</a:t>
            </a:r>
            <a:r>
              <a:rPr sz="550" spc="-10" dirty="0">
                <a:latin typeface="Arial"/>
                <a:cs typeface="Arial"/>
              </a:rPr>
              <a:t>e</a:t>
            </a:r>
            <a:r>
              <a:rPr sz="550" spc="-20" dirty="0">
                <a:latin typeface="Arial"/>
                <a:cs typeface="Arial"/>
              </a:rPr>
              <a:t>_</a:t>
            </a:r>
            <a:r>
              <a:rPr sz="550" spc="15" dirty="0">
                <a:latin typeface="Arial"/>
                <a:cs typeface="Arial"/>
              </a:rPr>
              <a:t>to</a:t>
            </a:r>
            <a:r>
              <a:rPr sz="550" spc="-20" dirty="0">
                <a:latin typeface="Arial"/>
                <a:cs typeface="Arial"/>
              </a:rPr>
              <a:t>_</a:t>
            </a:r>
            <a:r>
              <a:rPr sz="550" spc="30" dirty="0">
                <a:latin typeface="Arial"/>
                <a:cs typeface="Arial"/>
              </a:rPr>
              <a:t>w</a:t>
            </a:r>
            <a:r>
              <a:rPr sz="550" spc="15" dirty="0">
                <a:latin typeface="Arial"/>
                <a:cs typeface="Arial"/>
              </a:rPr>
              <a:t>o</a:t>
            </a:r>
            <a:r>
              <a:rPr sz="550" spc="-5" dirty="0">
                <a:latin typeface="Arial"/>
                <a:cs typeface="Arial"/>
              </a:rPr>
              <a:t>r</a:t>
            </a:r>
            <a:r>
              <a:rPr sz="550" spc="10" dirty="0">
                <a:latin typeface="Arial"/>
                <a:cs typeface="Arial"/>
              </a:rPr>
              <a:t>k</a:t>
            </a:r>
            <a:endParaRPr sz="550" dirty="0">
              <a:latin typeface="Arial"/>
              <a:cs typeface="Arial"/>
            </a:endParaRPr>
          </a:p>
          <a:p>
            <a:pPr marL="307975" marR="5080" indent="80010" algn="r">
              <a:lnSpc>
                <a:spcPct val="102699"/>
              </a:lnSpc>
            </a:pPr>
            <a:r>
              <a:rPr sz="550" spc="-15" dirty="0">
                <a:latin typeface="Arial"/>
                <a:cs typeface="Arial"/>
              </a:rPr>
              <a:t>la</a:t>
            </a:r>
            <a:r>
              <a:rPr sz="550" spc="5" dirty="0">
                <a:latin typeface="Arial"/>
                <a:cs typeface="Arial"/>
              </a:rPr>
              <a:t>n</a:t>
            </a:r>
            <a:r>
              <a:rPr sz="550" spc="15" dirty="0">
                <a:latin typeface="Arial"/>
                <a:cs typeface="Arial"/>
              </a:rPr>
              <a:t>got</a:t>
            </a:r>
            <a:r>
              <a:rPr sz="550" spc="5" dirty="0">
                <a:latin typeface="Arial"/>
                <a:cs typeface="Arial"/>
              </a:rPr>
              <a:t>h</a:t>
            </a:r>
            <a:r>
              <a:rPr sz="550" spc="-10" dirty="0">
                <a:latin typeface="Arial"/>
                <a:cs typeface="Arial"/>
              </a:rPr>
              <a:t>e</a:t>
            </a:r>
            <a:r>
              <a:rPr sz="550" spc="-5" dirty="0">
                <a:latin typeface="Arial"/>
                <a:cs typeface="Arial"/>
              </a:rPr>
              <a:t>r  </a:t>
            </a:r>
            <a:r>
              <a:rPr sz="550" spc="20" dirty="0">
                <a:latin typeface="Arial"/>
                <a:cs typeface="Arial"/>
              </a:rPr>
              <a:t>m</a:t>
            </a:r>
            <a:r>
              <a:rPr sz="550" spc="-10" dirty="0">
                <a:latin typeface="Arial"/>
                <a:cs typeface="Arial"/>
              </a:rPr>
              <a:t>a</a:t>
            </a:r>
            <a:r>
              <a:rPr sz="550" spc="-5" dirty="0">
                <a:latin typeface="Arial"/>
                <a:cs typeface="Arial"/>
              </a:rPr>
              <a:t>rr</a:t>
            </a:r>
            <a:r>
              <a:rPr sz="550" spc="-20" dirty="0">
                <a:latin typeface="Arial"/>
                <a:cs typeface="Arial"/>
              </a:rPr>
              <a:t>i</a:t>
            </a:r>
            <a:r>
              <a:rPr sz="550" spc="-10" dirty="0">
                <a:latin typeface="Arial"/>
                <a:cs typeface="Arial"/>
              </a:rPr>
              <a:t>e</a:t>
            </a:r>
            <a:r>
              <a:rPr sz="550" spc="25" dirty="0">
                <a:latin typeface="Arial"/>
                <a:cs typeface="Arial"/>
              </a:rPr>
              <a:t>d</a:t>
            </a:r>
            <a:r>
              <a:rPr sz="550" spc="-10" dirty="0">
                <a:latin typeface="Arial"/>
                <a:cs typeface="Arial"/>
              </a:rPr>
              <a:t>ye</a:t>
            </a:r>
            <a:r>
              <a:rPr sz="550" dirty="0">
                <a:latin typeface="Arial"/>
                <a:cs typeface="Arial"/>
              </a:rPr>
              <a:t>s  </a:t>
            </a:r>
            <a:r>
              <a:rPr sz="550" spc="-10" dirty="0">
                <a:latin typeface="Arial"/>
                <a:cs typeface="Arial"/>
              </a:rPr>
              <a:t>e</a:t>
            </a:r>
            <a:r>
              <a:rPr sz="550" spc="25" dirty="0">
                <a:latin typeface="Arial"/>
                <a:cs typeface="Arial"/>
              </a:rPr>
              <a:t>d</a:t>
            </a:r>
            <a:r>
              <a:rPr sz="550" spc="5" dirty="0">
                <a:latin typeface="Arial"/>
                <a:cs typeface="Arial"/>
              </a:rPr>
              <a:t>u</a:t>
            </a:r>
            <a:r>
              <a:rPr sz="550" spc="25" dirty="0">
                <a:latin typeface="Arial"/>
                <a:cs typeface="Arial"/>
              </a:rPr>
              <a:t>c</a:t>
            </a:r>
            <a:r>
              <a:rPr sz="550" spc="15" dirty="0">
                <a:latin typeface="Arial"/>
                <a:cs typeface="Arial"/>
              </a:rPr>
              <a:t>o</a:t>
            </a:r>
            <a:r>
              <a:rPr sz="550" spc="-20" dirty="0">
                <a:latin typeface="Arial"/>
                <a:cs typeface="Arial"/>
              </a:rPr>
              <a:t>l</a:t>
            </a:r>
            <a:r>
              <a:rPr sz="550" spc="-15" dirty="0">
                <a:latin typeface="Arial"/>
                <a:cs typeface="Arial"/>
              </a:rPr>
              <a:t>le</a:t>
            </a:r>
            <a:r>
              <a:rPr sz="550" spc="15" dirty="0">
                <a:latin typeface="Arial"/>
                <a:cs typeface="Arial"/>
              </a:rPr>
              <a:t>g</a:t>
            </a:r>
            <a:r>
              <a:rPr sz="550" spc="-5" dirty="0">
                <a:latin typeface="Arial"/>
                <a:cs typeface="Arial"/>
              </a:rPr>
              <a:t>e  e</a:t>
            </a:r>
            <a:r>
              <a:rPr sz="550" spc="25" dirty="0">
                <a:latin typeface="Arial"/>
                <a:cs typeface="Arial"/>
              </a:rPr>
              <a:t>d</a:t>
            </a:r>
            <a:r>
              <a:rPr sz="550" spc="5" dirty="0">
                <a:latin typeface="Arial"/>
                <a:cs typeface="Arial"/>
              </a:rPr>
              <a:t>u</a:t>
            </a:r>
            <a:r>
              <a:rPr sz="550" spc="15" dirty="0">
                <a:latin typeface="Arial"/>
                <a:cs typeface="Arial"/>
              </a:rPr>
              <a:t>g</a:t>
            </a:r>
            <a:r>
              <a:rPr sz="550" spc="-5" dirty="0">
                <a:latin typeface="Arial"/>
                <a:cs typeface="Arial"/>
              </a:rPr>
              <a:t>r</a:t>
            </a:r>
            <a:r>
              <a:rPr sz="550" spc="-10" dirty="0">
                <a:latin typeface="Arial"/>
                <a:cs typeface="Arial"/>
              </a:rPr>
              <a:t>a</a:t>
            </a:r>
            <a:r>
              <a:rPr sz="550" spc="15" dirty="0">
                <a:latin typeface="Arial"/>
                <a:cs typeface="Arial"/>
              </a:rPr>
              <a:t>d  d</a:t>
            </a:r>
            <a:r>
              <a:rPr sz="550" spc="-20" dirty="0">
                <a:latin typeface="Arial"/>
                <a:cs typeface="Arial"/>
              </a:rPr>
              <a:t>i</a:t>
            </a:r>
            <a:r>
              <a:rPr sz="550" dirty="0">
                <a:latin typeface="Arial"/>
                <a:cs typeface="Arial"/>
              </a:rPr>
              <a:t>s</a:t>
            </a:r>
            <a:r>
              <a:rPr sz="550" spc="-10" dirty="0">
                <a:latin typeface="Arial"/>
                <a:cs typeface="Arial"/>
              </a:rPr>
              <a:t>a</a:t>
            </a:r>
            <a:r>
              <a:rPr sz="550" spc="25" dirty="0">
                <a:latin typeface="Arial"/>
                <a:cs typeface="Arial"/>
              </a:rPr>
              <a:t>b</a:t>
            </a:r>
            <a:r>
              <a:rPr sz="550" spc="-20" dirty="0">
                <a:latin typeface="Arial"/>
                <a:cs typeface="Arial"/>
              </a:rPr>
              <a:t>ili</a:t>
            </a:r>
            <a:r>
              <a:rPr sz="550" spc="15" dirty="0">
                <a:latin typeface="Arial"/>
                <a:cs typeface="Arial"/>
              </a:rPr>
              <a:t>t</a:t>
            </a:r>
            <a:r>
              <a:rPr sz="550" spc="-10" dirty="0">
                <a:latin typeface="Arial"/>
                <a:cs typeface="Arial"/>
              </a:rPr>
              <a:t>yye</a:t>
            </a:r>
            <a:r>
              <a:rPr sz="550" dirty="0">
                <a:latin typeface="Arial"/>
                <a:cs typeface="Arial"/>
              </a:rPr>
              <a:t>s</a:t>
            </a:r>
          </a:p>
          <a:p>
            <a:pPr marL="12700" marR="5080" indent="21590" algn="just">
              <a:lnSpc>
                <a:spcPct val="102699"/>
              </a:lnSpc>
            </a:pPr>
            <a:r>
              <a:rPr sz="550" spc="5" dirty="0">
                <a:latin typeface="Arial"/>
                <a:cs typeface="Arial"/>
              </a:rPr>
              <a:t>birth_qrtrapr thru</a:t>
            </a:r>
            <a:r>
              <a:rPr sz="550" spc="-55" dirty="0">
                <a:latin typeface="Arial"/>
                <a:cs typeface="Arial"/>
              </a:rPr>
              <a:t> </a:t>
            </a:r>
            <a:r>
              <a:rPr sz="550" spc="-5" dirty="0">
                <a:latin typeface="Arial"/>
                <a:cs typeface="Arial"/>
              </a:rPr>
              <a:t>jun  </a:t>
            </a:r>
            <a:r>
              <a:rPr sz="550" dirty="0">
                <a:latin typeface="Arial"/>
                <a:cs typeface="Arial"/>
              </a:rPr>
              <a:t>birth_qrtrjul </a:t>
            </a:r>
            <a:r>
              <a:rPr sz="550" spc="5" dirty="0">
                <a:latin typeface="Arial"/>
                <a:cs typeface="Arial"/>
              </a:rPr>
              <a:t>thru sep  birth_qrtroct thru</a:t>
            </a:r>
            <a:r>
              <a:rPr sz="550" spc="-40" dirty="0">
                <a:latin typeface="Arial"/>
                <a:cs typeface="Arial"/>
              </a:rPr>
              <a:t> </a:t>
            </a:r>
            <a:r>
              <a:rPr sz="550" spc="15" dirty="0">
                <a:latin typeface="Arial"/>
                <a:cs typeface="Arial"/>
              </a:rPr>
              <a:t>dec</a:t>
            </a:r>
            <a:endParaRPr sz="55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90870" y="1874192"/>
            <a:ext cx="360680" cy="14916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550" spc="30" dirty="0">
                <a:latin typeface="Arial"/>
                <a:cs typeface="Arial"/>
              </a:rPr>
              <a:t>-</a:t>
            </a:r>
            <a:r>
              <a:rPr sz="550" spc="15" dirty="0">
                <a:latin typeface="Arial"/>
                <a:cs typeface="Arial"/>
              </a:rPr>
              <a:t>15342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76</a:t>
            </a:r>
            <a:endParaRPr sz="550" dirty="0">
              <a:latin typeface="Arial"/>
              <a:cs typeface="Arial"/>
            </a:endParaRPr>
          </a:p>
          <a:p>
            <a:pPr marL="67945" algn="ctr">
              <a:lnSpc>
                <a:spcPct val="100000"/>
              </a:lnSpc>
              <a:spcBef>
                <a:spcPts val="20"/>
              </a:spcBef>
            </a:pPr>
            <a:r>
              <a:rPr sz="550" spc="10" dirty="0">
                <a:solidFill>
                  <a:srgbClr val="FFC000"/>
                </a:solidFill>
                <a:latin typeface="Arial"/>
                <a:cs typeface="Arial"/>
              </a:rPr>
              <a:t>1048.96</a:t>
            </a:r>
            <a:endParaRPr sz="550" dirty="0">
              <a:solidFill>
                <a:srgbClr val="FFC000"/>
              </a:solidFill>
              <a:latin typeface="Arial"/>
              <a:cs typeface="Arial"/>
            </a:endParaRPr>
          </a:p>
          <a:p>
            <a:pPr marL="40640" algn="ctr">
              <a:lnSpc>
                <a:spcPct val="100000"/>
              </a:lnSpc>
              <a:spcBef>
                <a:spcPts val="20"/>
              </a:spcBef>
            </a:pPr>
            <a:r>
              <a:rPr sz="550" spc="30" dirty="0">
                <a:latin typeface="Arial"/>
                <a:cs typeface="Arial"/>
              </a:rPr>
              <a:t>-</a:t>
            </a:r>
            <a:r>
              <a:rPr sz="550" spc="15" dirty="0">
                <a:latin typeface="Arial"/>
                <a:cs typeface="Arial"/>
              </a:rPr>
              <a:t>7998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99</a:t>
            </a:r>
            <a:endParaRPr sz="550" dirty="0">
              <a:latin typeface="Arial"/>
              <a:cs typeface="Arial"/>
            </a:endParaRPr>
          </a:p>
          <a:p>
            <a:pPr marL="26670" algn="ctr">
              <a:lnSpc>
                <a:spcPct val="100000"/>
              </a:lnSpc>
              <a:spcBef>
                <a:spcPts val="15"/>
              </a:spcBef>
            </a:pPr>
            <a:r>
              <a:rPr sz="550" spc="15" dirty="0">
                <a:latin typeface="Arial"/>
                <a:cs typeface="Arial"/>
              </a:rPr>
              <a:t>29909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80</a:t>
            </a:r>
            <a:endParaRPr sz="550" dirty="0">
              <a:latin typeface="Arial"/>
              <a:cs typeface="Arial"/>
            </a:endParaRPr>
          </a:p>
          <a:p>
            <a:pPr marL="40640" algn="ctr">
              <a:lnSpc>
                <a:spcPct val="100000"/>
              </a:lnSpc>
              <a:spcBef>
                <a:spcPts val="20"/>
              </a:spcBef>
            </a:pPr>
            <a:r>
              <a:rPr sz="550" spc="30" dirty="0">
                <a:latin typeface="Arial"/>
                <a:cs typeface="Arial"/>
              </a:rPr>
              <a:t>-</a:t>
            </a:r>
            <a:r>
              <a:rPr sz="550" spc="15" dirty="0">
                <a:latin typeface="Arial"/>
                <a:cs typeface="Arial"/>
              </a:rPr>
              <a:t>6756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32</a:t>
            </a:r>
            <a:endParaRPr sz="550" dirty="0">
              <a:latin typeface="Arial"/>
              <a:cs typeface="Arial"/>
            </a:endParaRPr>
          </a:p>
          <a:p>
            <a:pPr marL="109220" algn="ctr">
              <a:lnSpc>
                <a:spcPct val="100000"/>
              </a:lnSpc>
              <a:spcBef>
                <a:spcPts val="15"/>
              </a:spcBef>
            </a:pPr>
            <a:r>
              <a:rPr sz="550" spc="15" dirty="0">
                <a:latin typeface="Arial"/>
                <a:cs typeface="Arial"/>
              </a:rPr>
              <a:t>565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07</a:t>
            </a:r>
            <a:endParaRPr sz="5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550" spc="30" dirty="0">
                <a:latin typeface="Arial"/>
                <a:cs typeface="Arial"/>
              </a:rPr>
              <a:t>-</a:t>
            </a:r>
            <a:r>
              <a:rPr sz="550" spc="15" dirty="0">
                <a:latin typeface="Arial"/>
                <a:cs typeface="Arial"/>
              </a:rPr>
              <a:t>17135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05</a:t>
            </a:r>
            <a:endParaRPr sz="5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550" spc="30" dirty="0">
                <a:latin typeface="Arial"/>
                <a:cs typeface="Arial"/>
              </a:rPr>
              <a:t>-</a:t>
            </a:r>
            <a:r>
              <a:rPr sz="550" spc="15" dirty="0">
                <a:latin typeface="Arial"/>
                <a:cs typeface="Arial"/>
              </a:rPr>
              <a:t>12907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34</a:t>
            </a:r>
            <a:endParaRPr sz="550" dirty="0">
              <a:latin typeface="Arial"/>
              <a:cs typeface="Arial"/>
            </a:endParaRPr>
          </a:p>
          <a:p>
            <a:pPr marL="150495" algn="ctr">
              <a:lnSpc>
                <a:spcPct val="100000"/>
              </a:lnSpc>
              <a:spcBef>
                <a:spcPts val="15"/>
              </a:spcBef>
            </a:pPr>
            <a:r>
              <a:rPr sz="550" spc="15" dirty="0">
                <a:latin typeface="Arial"/>
                <a:cs typeface="Arial"/>
              </a:rPr>
              <a:t>90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04</a:t>
            </a:r>
            <a:endParaRPr sz="5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550" spc="30" dirty="0">
                <a:latin typeface="Arial"/>
                <a:cs typeface="Arial"/>
              </a:rPr>
              <a:t>-</a:t>
            </a:r>
            <a:r>
              <a:rPr sz="550" spc="15" dirty="0">
                <a:latin typeface="Arial"/>
                <a:cs typeface="Arial"/>
              </a:rPr>
              <a:t>10510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44</a:t>
            </a:r>
            <a:endParaRPr sz="550" dirty="0">
              <a:latin typeface="Arial"/>
              <a:cs typeface="Arial"/>
            </a:endParaRPr>
          </a:p>
          <a:p>
            <a:pPr marL="67945" algn="ctr">
              <a:lnSpc>
                <a:spcPct val="100000"/>
              </a:lnSpc>
              <a:spcBef>
                <a:spcPts val="15"/>
              </a:spcBef>
            </a:pPr>
            <a:r>
              <a:rPr sz="550" spc="10" dirty="0">
                <a:latin typeface="Arial"/>
                <a:cs typeface="Arial"/>
              </a:rPr>
              <a:t>5409.24</a:t>
            </a:r>
            <a:endParaRPr sz="550" dirty="0">
              <a:latin typeface="Arial"/>
              <a:cs typeface="Arial"/>
            </a:endParaRPr>
          </a:p>
          <a:p>
            <a:pPr marL="26670" algn="ctr">
              <a:lnSpc>
                <a:spcPct val="100000"/>
              </a:lnSpc>
              <a:spcBef>
                <a:spcPts val="20"/>
              </a:spcBef>
            </a:pPr>
            <a:r>
              <a:rPr sz="550" spc="15" dirty="0">
                <a:latin typeface="Arial"/>
                <a:cs typeface="Arial"/>
              </a:rPr>
              <a:t>15993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85</a:t>
            </a:r>
            <a:endParaRPr sz="550" dirty="0">
              <a:latin typeface="Arial"/>
              <a:cs typeface="Arial"/>
            </a:endParaRPr>
          </a:p>
          <a:p>
            <a:pPr marL="27305" algn="ctr">
              <a:lnSpc>
                <a:spcPct val="100000"/>
              </a:lnSpc>
              <a:spcBef>
                <a:spcPts val="20"/>
              </a:spcBef>
            </a:pPr>
            <a:r>
              <a:rPr sz="550" spc="15" dirty="0">
                <a:latin typeface="Arial"/>
                <a:cs typeface="Arial"/>
              </a:rPr>
              <a:t>59658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52</a:t>
            </a:r>
            <a:endParaRPr sz="5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sz="550" spc="30" dirty="0">
                <a:latin typeface="Arial"/>
                <a:cs typeface="Arial"/>
              </a:rPr>
              <a:t>-</a:t>
            </a:r>
            <a:r>
              <a:rPr sz="550" spc="15" dirty="0">
                <a:latin typeface="Arial"/>
                <a:cs typeface="Arial"/>
              </a:rPr>
              <a:t>14142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79</a:t>
            </a:r>
            <a:endParaRPr sz="550" dirty="0">
              <a:latin typeface="Arial"/>
              <a:cs typeface="Arial"/>
            </a:endParaRPr>
          </a:p>
          <a:p>
            <a:pPr marL="40640" algn="ctr">
              <a:lnSpc>
                <a:spcPct val="100000"/>
              </a:lnSpc>
              <a:spcBef>
                <a:spcPts val="20"/>
              </a:spcBef>
            </a:pPr>
            <a:r>
              <a:rPr sz="550" spc="30" dirty="0">
                <a:latin typeface="Arial"/>
                <a:cs typeface="Arial"/>
              </a:rPr>
              <a:t>-</a:t>
            </a:r>
            <a:r>
              <a:rPr sz="550" spc="15" dirty="0">
                <a:latin typeface="Arial"/>
                <a:cs typeface="Arial"/>
              </a:rPr>
              <a:t>2043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42</a:t>
            </a:r>
            <a:endParaRPr sz="550" dirty="0">
              <a:latin typeface="Arial"/>
              <a:cs typeface="Arial"/>
            </a:endParaRPr>
          </a:p>
          <a:p>
            <a:pPr marL="67945" algn="ctr">
              <a:lnSpc>
                <a:spcPct val="100000"/>
              </a:lnSpc>
              <a:spcBef>
                <a:spcPts val="15"/>
              </a:spcBef>
            </a:pPr>
            <a:r>
              <a:rPr sz="550" spc="10" dirty="0">
                <a:latin typeface="Arial"/>
                <a:cs typeface="Arial"/>
              </a:rPr>
              <a:t>3036.02</a:t>
            </a:r>
            <a:endParaRPr sz="550" dirty="0">
              <a:latin typeface="Arial"/>
              <a:cs typeface="Arial"/>
            </a:endParaRPr>
          </a:p>
          <a:p>
            <a:pPr marL="67945" algn="ctr">
              <a:lnSpc>
                <a:spcPct val="100000"/>
              </a:lnSpc>
              <a:spcBef>
                <a:spcPts val="20"/>
              </a:spcBef>
            </a:pPr>
            <a:r>
              <a:rPr sz="550" spc="10" dirty="0">
                <a:latin typeface="Arial"/>
                <a:cs typeface="Arial"/>
              </a:rPr>
              <a:t>2674.11</a:t>
            </a:r>
            <a:endParaRPr sz="55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77626" y="1874192"/>
            <a:ext cx="333375" cy="14916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550" spc="15" dirty="0">
                <a:latin typeface="Arial"/>
                <a:cs typeface="Arial"/>
              </a:rPr>
              <a:t>11716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57</a:t>
            </a:r>
            <a:endParaRPr sz="550">
              <a:latin typeface="Arial"/>
              <a:cs typeface="Arial"/>
            </a:endParaRPr>
          </a:p>
          <a:p>
            <a:pPr marL="81915" algn="ctr">
              <a:lnSpc>
                <a:spcPct val="100000"/>
              </a:lnSpc>
              <a:spcBef>
                <a:spcPts val="20"/>
              </a:spcBef>
            </a:pPr>
            <a:r>
              <a:rPr sz="550" spc="15" dirty="0">
                <a:latin typeface="Arial"/>
                <a:cs typeface="Arial"/>
              </a:rPr>
              <a:t>149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25</a:t>
            </a:r>
            <a:endParaRPr sz="550">
              <a:latin typeface="Arial"/>
              <a:cs typeface="Arial"/>
            </a:endParaRPr>
          </a:p>
          <a:p>
            <a:pPr marL="40640" algn="ctr">
              <a:lnSpc>
                <a:spcPct val="100000"/>
              </a:lnSpc>
              <a:spcBef>
                <a:spcPts val="20"/>
              </a:spcBef>
            </a:pPr>
            <a:r>
              <a:rPr sz="550" spc="10" dirty="0">
                <a:latin typeface="Arial"/>
                <a:cs typeface="Arial"/>
              </a:rPr>
              <a:t>6191.83</a:t>
            </a:r>
            <a:endParaRPr sz="550">
              <a:latin typeface="Arial"/>
              <a:cs typeface="Arial"/>
            </a:endParaRPr>
          </a:p>
          <a:p>
            <a:pPr marL="40640" algn="ctr">
              <a:lnSpc>
                <a:spcPct val="100000"/>
              </a:lnSpc>
              <a:spcBef>
                <a:spcPts val="15"/>
              </a:spcBef>
            </a:pPr>
            <a:r>
              <a:rPr sz="550" spc="10" dirty="0">
                <a:latin typeface="Arial"/>
                <a:cs typeface="Arial"/>
              </a:rPr>
              <a:t>9154.92</a:t>
            </a:r>
            <a:endParaRPr sz="550">
              <a:latin typeface="Arial"/>
              <a:cs typeface="Arial"/>
            </a:endParaRPr>
          </a:p>
          <a:p>
            <a:pPr marL="40640" algn="ctr">
              <a:lnSpc>
                <a:spcPct val="100000"/>
              </a:lnSpc>
              <a:spcBef>
                <a:spcPts val="20"/>
              </a:spcBef>
            </a:pPr>
            <a:r>
              <a:rPr sz="550" spc="10" dirty="0">
                <a:latin typeface="Arial"/>
                <a:cs typeface="Arial"/>
              </a:rPr>
              <a:t>7240.08</a:t>
            </a:r>
            <a:endParaRPr sz="550">
              <a:latin typeface="Arial"/>
              <a:cs typeface="Arial"/>
            </a:endParaRPr>
          </a:p>
          <a:p>
            <a:pPr marL="81915" algn="ctr">
              <a:lnSpc>
                <a:spcPct val="100000"/>
              </a:lnSpc>
              <a:spcBef>
                <a:spcPts val="15"/>
              </a:spcBef>
            </a:pPr>
            <a:r>
              <a:rPr sz="550" spc="15" dirty="0">
                <a:latin typeface="Arial"/>
                <a:cs typeface="Arial"/>
              </a:rPr>
              <a:t>133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77</a:t>
            </a:r>
            <a:endParaRPr sz="550">
              <a:latin typeface="Arial"/>
              <a:cs typeface="Arial"/>
            </a:endParaRPr>
          </a:p>
          <a:p>
            <a:pPr marL="40640" algn="ctr">
              <a:lnSpc>
                <a:spcPct val="100000"/>
              </a:lnSpc>
              <a:spcBef>
                <a:spcPts val="20"/>
              </a:spcBef>
            </a:pPr>
            <a:r>
              <a:rPr sz="550" spc="10" dirty="0">
                <a:latin typeface="Arial"/>
                <a:cs typeface="Arial"/>
              </a:rPr>
              <a:t>3705.35</a:t>
            </a:r>
            <a:endParaRPr sz="550">
              <a:latin typeface="Arial"/>
              <a:cs typeface="Arial"/>
            </a:endParaRPr>
          </a:p>
          <a:p>
            <a:pPr marL="40640" algn="ctr">
              <a:lnSpc>
                <a:spcPct val="100000"/>
              </a:lnSpc>
              <a:spcBef>
                <a:spcPts val="20"/>
              </a:spcBef>
            </a:pPr>
            <a:r>
              <a:rPr sz="550" spc="10" dirty="0">
                <a:latin typeface="Arial"/>
                <a:cs typeface="Arial"/>
              </a:rPr>
              <a:t>8231.66</a:t>
            </a:r>
            <a:endParaRPr sz="550">
              <a:latin typeface="Arial"/>
              <a:cs typeface="Arial"/>
            </a:endParaRPr>
          </a:p>
          <a:p>
            <a:pPr marL="122555" algn="ctr">
              <a:lnSpc>
                <a:spcPct val="100000"/>
              </a:lnSpc>
              <a:spcBef>
                <a:spcPts val="15"/>
              </a:spcBef>
            </a:pPr>
            <a:r>
              <a:rPr sz="550" spc="15" dirty="0">
                <a:latin typeface="Arial"/>
                <a:cs typeface="Arial"/>
              </a:rPr>
              <a:t>79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83</a:t>
            </a:r>
            <a:endParaRPr sz="550">
              <a:latin typeface="Arial"/>
              <a:cs typeface="Arial"/>
            </a:endParaRPr>
          </a:p>
          <a:p>
            <a:pPr marL="40640" algn="ctr">
              <a:lnSpc>
                <a:spcPct val="100000"/>
              </a:lnSpc>
              <a:spcBef>
                <a:spcPts val="20"/>
              </a:spcBef>
            </a:pPr>
            <a:r>
              <a:rPr sz="550" spc="10" dirty="0">
                <a:latin typeface="Arial"/>
                <a:cs typeface="Arial"/>
              </a:rPr>
              <a:t>5447.45</a:t>
            </a:r>
            <a:endParaRPr sz="550">
              <a:latin typeface="Arial"/>
              <a:cs typeface="Arial"/>
            </a:endParaRPr>
          </a:p>
          <a:p>
            <a:pPr marL="40640" algn="ctr">
              <a:lnSpc>
                <a:spcPct val="100000"/>
              </a:lnSpc>
              <a:spcBef>
                <a:spcPts val="15"/>
              </a:spcBef>
            </a:pPr>
            <a:r>
              <a:rPr sz="550" spc="10" dirty="0">
                <a:latin typeface="Arial"/>
                <a:cs typeface="Arial"/>
              </a:rPr>
              <a:t>3900.76</a:t>
            </a:r>
            <a:endParaRPr sz="550">
              <a:latin typeface="Arial"/>
              <a:cs typeface="Arial"/>
            </a:endParaRPr>
          </a:p>
          <a:p>
            <a:pPr marL="40640" algn="ctr">
              <a:lnSpc>
                <a:spcPct val="100000"/>
              </a:lnSpc>
              <a:spcBef>
                <a:spcPts val="20"/>
              </a:spcBef>
            </a:pPr>
            <a:r>
              <a:rPr sz="550" spc="10" dirty="0">
                <a:latin typeface="Arial"/>
                <a:cs typeface="Arial"/>
              </a:rPr>
              <a:t>4098.99</a:t>
            </a:r>
            <a:endParaRPr sz="550">
              <a:latin typeface="Arial"/>
              <a:cs typeface="Arial"/>
            </a:endParaRPr>
          </a:p>
          <a:p>
            <a:pPr marL="40640" algn="ctr">
              <a:lnSpc>
                <a:spcPct val="100000"/>
              </a:lnSpc>
              <a:spcBef>
                <a:spcPts val="20"/>
              </a:spcBef>
            </a:pPr>
            <a:r>
              <a:rPr sz="550" spc="10" dirty="0">
                <a:latin typeface="Arial"/>
                <a:cs typeface="Arial"/>
              </a:rPr>
              <a:t>5660.26</a:t>
            </a:r>
            <a:endParaRPr sz="550">
              <a:latin typeface="Arial"/>
              <a:cs typeface="Arial"/>
            </a:endParaRPr>
          </a:p>
          <a:p>
            <a:pPr marL="40640" algn="ctr">
              <a:lnSpc>
                <a:spcPct val="100000"/>
              </a:lnSpc>
              <a:spcBef>
                <a:spcPts val="15"/>
              </a:spcBef>
            </a:pPr>
            <a:r>
              <a:rPr sz="550" spc="10" dirty="0">
                <a:latin typeface="Arial"/>
                <a:cs typeface="Arial"/>
              </a:rPr>
              <a:t>6639.40</a:t>
            </a:r>
            <a:endParaRPr sz="550">
              <a:latin typeface="Arial"/>
              <a:cs typeface="Arial"/>
            </a:endParaRPr>
          </a:p>
          <a:p>
            <a:pPr marL="40640" algn="ctr">
              <a:lnSpc>
                <a:spcPct val="100000"/>
              </a:lnSpc>
              <a:spcBef>
                <a:spcPts val="20"/>
              </a:spcBef>
            </a:pPr>
            <a:r>
              <a:rPr sz="550" spc="10" dirty="0">
                <a:latin typeface="Arial"/>
                <a:cs typeface="Arial"/>
              </a:rPr>
              <a:t>4978.12</a:t>
            </a:r>
            <a:endParaRPr sz="550">
              <a:latin typeface="Arial"/>
              <a:cs typeface="Arial"/>
            </a:endParaRPr>
          </a:p>
          <a:p>
            <a:pPr marL="40640" algn="ctr">
              <a:lnSpc>
                <a:spcPct val="100000"/>
              </a:lnSpc>
              <a:spcBef>
                <a:spcPts val="15"/>
              </a:spcBef>
            </a:pPr>
            <a:r>
              <a:rPr sz="550" spc="10" dirty="0">
                <a:latin typeface="Arial"/>
                <a:cs typeface="Arial"/>
              </a:rPr>
              <a:t>4853.19</a:t>
            </a:r>
            <a:endParaRPr sz="550">
              <a:latin typeface="Arial"/>
              <a:cs typeface="Arial"/>
            </a:endParaRPr>
          </a:p>
          <a:p>
            <a:pPr marL="40640" algn="ctr">
              <a:lnSpc>
                <a:spcPct val="100000"/>
              </a:lnSpc>
              <a:spcBef>
                <a:spcPts val="20"/>
              </a:spcBef>
            </a:pPr>
            <a:r>
              <a:rPr sz="550" spc="10" dirty="0">
                <a:latin typeface="Arial"/>
                <a:cs typeface="Arial"/>
              </a:rPr>
              <a:t>5038.45</a:t>
            </a:r>
            <a:endParaRPr sz="5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54738" y="1874192"/>
            <a:ext cx="210185" cy="14916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6034">
              <a:lnSpc>
                <a:spcPct val="100000"/>
              </a:lnSpc>
              <a:spcBef>
                <a:spcPts val="125"/>
              </a:spcBef>
            </a:pPr>
            <a:r>
              <a:rPr sz="550" spc="30" dirty="0">
                <a:latin typeface="Arial"/>
                <a:cs typeface="Arial"/>
              </a:rPr>
              <a:t>-</a:t>
            </a:r>
            <a:r>
              <a:rPr sz="550" spc="15" dirty="0">
                <a:latin typeface="Arial"/>
                <a:cs typeface="Arial"/>
              </a:rPr>
              <a:t>1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31</a:t>
            </a:r>
            <a:endParaRPr sz="550" dirty="0">
              <a:latin typeface="Arial"/>
              <a:cs typeface="Arial"/>
            </a:endParaRPr>
          </a:p>
          <a:p>
            <a:pPr marL="53340">
              <a:lnSpc>
                <a:spcPct val="100000"/>
              </a:lnSpc>
              <a:spcBef>
                <a:spcPts val="20"/>
              </a:spcBef>
            </a:pPr>
            <a:r>
              <a:rPr sz="550" spc="15" dirty="0">
                <a:latin typeface="Arial"/>
                <a:cs typeface="Arial"/>
              </a:rPr>
              <a:t>7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03</a:t>
            </a:r>
            <a:endParaRPr sz="550" dirty="0">
              <a:latin typeface="Arial"/>
              <a:cs typeface="Arial"/>
            </a:endParaRPr>
          </a:p>
          <a:p>
            <a:pPr marL="26034">
              <a:lnSpc>
                <a:spcPct val="100000"/>
              </a:lnSpc>
              <a:spcBef>
                <a:spcPts val="20"/>
              </a:spcBef>
            </a:pPr>
            <a:r>
              <a:rPr sz="550" spc="30" dirty="0">
                <a:latin typeface="Arial"/>
                <a:cs typeface="Arial"/>
              </a:rPr>
              <a:t>-</a:t>
            </a:r>
            <a:r>
              <a:rPr sz="550" spc="15" dirty="0">
                <a:latin typeface="Arial"/>
                <a:cs typeface="Arial"/>
              </a:rPr>
              <a:t>1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29</a:t>
            </a:r>
            <a:endParaRPr sz="550" dirty="0">
              <a:latin typeface="Arial"/>
              <a:cs typeface="Arial"/>
            </a:endParaRPr>
          </a:p>
          <a:p>
            <a:pPr marL="53340">
              <a:lnSpc>
                <a:spcPct val="100000"/>
              </a:lnSpc>
              <a:spcBef>
                <a:spcPts val="15"/>
              </a:spcBef>
            </a:pPr>
            <a:r>
              <a:rPr sz="550" spc="15" dirty="0">
                <a:latin typeface="Arial"/>
                <a:cs typeface="Arial"/>
              </a:rPr>
              <a:t>3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27</a:t>
            </a:r>
            <a:endParaRPr sz="550" dirty="0">
              <a:latin typeface="Arial"/>
              <a:cs typeface="Arial"/>
            </a:endParaRPr>
          </a:p>
          <a:p>
            <a:pPr marL="26034">
              <a:lnSpc>
                <a:spcPct val="100000"/>
              </a:lnSpc>
              <a:spcBef>
                <a:spcPts val="20"/>
              </a:spcBef>
            </a:pPr>
            <a:r>
              <a:rPr sz="550" spc="30" dirty="0">
                <a:latin typeface="Arial"/>
                <a:cs typeface="Arial"/>
              </a:rPr>
              <a:t>-</a:t>
            </a:r>
            <a:r>
              <a:rPr sz="550" spc="15" dirty="0">
                <a:latin typeface="Arial"/>
                <a:cs typeface="Arial"/>
              </a:rPr>
              <a:t>0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93</a:t>
            </a:r>
            <a:endParaRPr sz="550" dirty="0">
              <a:latin typeface="Arial"/>
              <a:cs typeface="Arial"/>
            </a:endParaRPr>
          </a:p>
          <a:p>
            <a:pPr marL="53340">
              <a:lnSpc>
                <a:spcPct val="100000"/>
              </a:lnSpc>
              <a:spcBef>
                <a:spcPts val="15"/>
              </a:spcBef>
            </a:pPr>
            <a:r>
              <a:rPr sz="550" spc="15" dirty="0">
                <a:latin typeface="Arial"/>
                <a:cs typeface="Arial"/>
              </a:rPr>
              <a:t>4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22</a:t>
            </a:r>
            <a:endParaRPr sz="550" dirty="0">
              <a:latin typeface="Arial"/>
              <a:cs typeface="Arial"/>
            </a:endParaRPr>
          </a:p>
          <a:p>
            <a:pPr marL="26034">
              <a:lnSpc>
                <a:spcPct val="100000"/>
              </a:lnSpc>
              <a:spcBef>
                <a:spcPts val="20"/>
              </a:spcBef>
            </a:pPr>
            <a:r>
              <a:rPr sz="550" spc="30" dirty="0">
                <a:latin typeface="Arial"/>
                <a:cs typeface="Arial"/>
              </a:rPr>
              <a:t>-</a:t>
            </a:r>
            <a:r>
              <a:rPr sz="550" spc="15" dirty="0">
                <a:latin typeface="Arial"/>
                <a:cs typeface="Arial"/>
              </a:rPr>
              <a:t>4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62</a:t>
            </a:r>
            <a:endParaRPr sz="550" dirty="0">
              <a:latin typeface="Arial"/>
              <a:cs typeface="Arial"/>
            </a:endParaRPr>
          </a:p>
          <a:p>
            <a:pPr marL="26034">
              <a:lnSpc>
                <a:spcPct val="100000"/>
              </a:lnSpc>
              <a:spcBef>
                <a:spcPts val="20"/>
              </a:spcBef>
            </a:pPr>
            <a:r>
              <a:rPr sz="550" spc="30" dirty="0">
                <a:latin typeface="Arial"/>
                <a:cs typeface="Arial"/>
              </a:rPr>
              <a:t>-</a:t>
            </a:r>
            <a:r>
              <a:rPr sz="550" spc="15" dirty="0">
                <a:latin typeface="Arial"/>
                <a:cs typeface="Arial"/>
              </a:rPr>
              <a:t>1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57</a:t>
            </a:r>
            <a:endParaRPr sz="550" dirty="0">
              <a:latin typeface="Arial"/>
              <a:cs typeface="Arial"/>
            </a:endParaRPr>
          </a:p>
          <a:p>
            <a:pPr marL="53340">
              <a:lnSpc>
                <a:spcPct val="100000"/>
              </a:lnSpc>
              <a:spcBef>
                <a:spcPts val="15"/>
              </a:spcBef>
            </a:pPr>
            <a:r>
              <a:rPr sz="550" spc="15" dirty="0">
                <a:latin typeface="Arial"/>
                <a:cs typeface="Arial"/>
              </a:rPr>
              <a:t>1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13</a:t>
            </a:r>
            <a:endParaRPr sz="550" dirty="0">
              <a:latin typeface="Arial"/>
              <a:cs typeface="Arial"/>
            </a:endParaRPr>
          </a:p>
          <a:p>
            <a:pPr marL="26034">
              <a:lnSpc>
                <a:spcPct val="100000"/>
              </a:lnSpc>
              <a:spcBef>
                <a:spcPts val="20"/>
              </a:spcBef>
            </a:pPr>
            <a:r>
              <a:rPr sz="550" spc="30" dirty="0">
                <a:latin typeface="Arial"/>
                <a:cs typeface="Arial"/>
              </a:rPr>
              <a:t>-</a:t>
            </a:r>
            <a:r>
              <a:rPr sz="550" spc="15" dirty="0">
                <a:latin typeface="Arial"/>
                <a:cs typeface="Arial"/>
              </a:rPr>
              <a:t>1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93</a:t>
            </a:r>
            <a:endParaRPr sz="550" dirty="0">
              <a:latin typeface="Arial"/>
              <a:cs typeface="Arial"/>
            </a:endParaRPr>
          </a:p>
          <a:p>
            <a:pPr marL="53340">
              <a:lnSpc>
                <a:spcPct val="100000"/>
              </a:lnSpc>
              <a:spcBef>
                <a:spcPts val="15"/>
              </a:spcBef>
            </a:pPr>
            <a:r>
              <a:rPr sz="550" spc="15" dirty="0">
                <a:latin typeface="Arial"/>
                <a:cs typeface="Arial"/>
              </a:rPr>
              <a:t>1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39</a:t>
            </a:r>
            <a:endParaRPr sz="550" dirty="0">
              <a:latin typeface="Arial"/>
              <a:cs typeface="Arial"/>
            </a:endParaRPr>
          </a:p>
          <a:p>
            <a:pPr marL="53340">
              <a:lnSpc>
                <a:spcPct val="100000"/>
              </a:lnSpc>
              <a:spcBef>
                <a:spcPts val="20"/>
              </a:spcBef>
            </a:pPr>
            <a:r>
              <a:rPr sz="550" spc="15" dirty="0">
                <a:latin typeface="Arial"/>
                <a:cs typeface="Arial"/>
              </a:rPr>
              <a:t>3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90</a:t>
            </a:r>
            <a:endParaRPr sz="5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550" spc="15" dirty="0">
                <a:latin typeface="Arial"/>
                <a:cs typeface="Arial"/>
              </a:rPr>
              <a:t>10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54</a:t>
            </a:r>
            <a:endParaRPr sz="550" dirty="0">
              <a:latin typeface="Arial"/>
              <a:cs typeface="Arial"/>
            </a:endParaRPr>
          </a:p>
          <a:p>
            <a:pPr marL="26034">
              <a:lnSpc>
                <a:spcPct val="100000"/>
              </a:lnSpc>
              <a:spcBef>
                <a:spcPts val="15"/>
              </a:spcBef>
            </a:pPr>
            <a:r>
              <a:rPr sz="550" spc="30" dirty="0">
                <a:latin typeface="Arial"/>
                <a:cs typeface="Arial"/>
              </a:rPr>
              <a:t>-</a:t>
            </a:r>
            <a:r>
              <a:rPr sz="550" spc="15" dirty="0">
                <a:latin typeface="Arial"/>
                <a:cs typeface="Arial"/>
              </a:rPr>
              <a:t>2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13</a:t>
            </a:r>
            <a:endParaRPr sz="550" dirty="0">
              <a:latin typeface="Arial"/>
              <a:cs typeface="Arial"/>
            </a:endParaRPr>
          </a:p>
          <a:p>
            <a:pPr marL="26034">
              <a:lnSpc>
                <a:spcPct val="100000"/>
              </a:lnSpc>
              <a:spcBef>
                <a:spcPts val="20"/>
              </a:spcBef>
            </a:pPr>
            <a:r>
              <a:rPr sz="550" spc="30" dirty="0">
                <a:latin typeface="Arial"/>
                <a:cs typeface="Arial"/>
              </a:rPr>
              <a:t>-</a:t>
            </a:r>
            <a:r>
              <a:rPr sz="550" spc="15" dirty="0">
                <a:latin typeface="Arial"/>
                <a:cs typeface="Arial"/>
              </a:rPr>
              <a:t>0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41</a:t>
            </a:r>
            <a:endParaRPr sz="550" dirty="0">
              <a:latin typeface="Arial"/>
              <a:cs typeface="Arial"/>
            </a:endParaRPr>
          </a:p>
          <a:p>
            <a:pPr marL="53340">
              <a:lnSpc>
                <a:spcPct val="100000"/>
              </a:lnSpc>
              <a:spcBef>
                <a:spcPts val="15"/>
              </a:spcBef>
            </a:pPr>
            <a:r>
              <a:rPr sz="550" spc="15" dirty="0">
                <a:latin typeface="Arial"/>
                <a:cs typeface="Arial"/>
              </a:rPr>
              <a:t>0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63</a:t>
            </a:r>
            <a:endParaRPr sz="550" dirty="0">
              <a:latin typeface="Arial"/>
              <a:cs typeface="Arial"/>
            </a:endParaRPr>
          </a:p>
          <a:p>
            <a:pPr marL="53340">
              <a:lnSpc>
                <a:spcPct val="100000"/>
              </a:lnSpc>
              <a:spcBef>
                <a:spcPts val="20"/>
              </a:spcBef>
            </a:pPr>
            <a:r>
              <a:rPr sz="550" spc="15" dirty="0">
                <a:latin typeface="Arial"/>
                <a:cs typeface="Arial"/>
              </a:rPr>
              <a:t>0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53</a:t>
            </a:r>
            <a:endParaRPr sz="55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97678" y="1874192"/>
            <a:ext cx="168910" cy="14916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50" spc="15" dirty="0">
                <a:latin typeface="Arial"/>
                <a:cs typeface="Arial"/>
              </a:rPr>
              <a:t>0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19</a:t>
            </a:r>
            <a:endParaRPr sz="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550" spc="15" dirty="0">
                <a:latin typeface="Arial"/>
                <a:cs typeface="Arial"/>
              </a:rPr>
              <a:t>0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00</a:t>
            </a:r>
            <a:endParaRPr sz="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550" spc="15" dirty="0">
                <a:latin typeface="Arial"/>
                <a:cs typeface="Arial"/>
              </a:rPr>
              <a:t>0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20</a:t>
            </a:r>
            <a:endParaRPr sz="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550" spc="15" dirty="0">
                <a:latin typeface="Arial"/>
                <a:cs typeface="Arial"/>
              </a:rPr>
              <a:t>0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00</a:t>
            </a:r>
            <a:endParaRPr sz="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550" spc="15" dirty="0">
                <a:latin typeface="Arial"/>
                <a:cs typeface="Arial"/>
              </a:rPr>
              <a:t>0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35</a:t>
            </a:r>
            <a:endParaRPr sz="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550" spc="15" dirty="0">
                <a:latin typeface="Arial"/>
                <a:cs typeface="Arial"/>
              </a:rPr>
              <a:t>0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00</a:t>
            </a:r>
            <a:endParaRPr sz="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550" spc="15" dirty="0">
                <a:latin typeface="Arial"/>
                <a:cs typeface="Arial"/>
              </a:rPr>
              <a:t>0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00</a:t>
            </a:r>
            <a:endParaRPr sz="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550" spc="15" dirty="0">
                <a:latin typeface="Arial"/>
                <a:cs typeface="Arial"/>
              </a:rPr>
              <a:t>0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12</a:t>
            </a:r>
            <a:endParaRPr sz="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550" spc="15" dirty="0">
                <a:latin typeface="Arial"/>
                <a:cs typeface="Arial"/>
              </a:rPr>
              <a:t>0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26</a:t>
            </a:r>
            <a:endParaRPr sz="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550" spc="15" dirty="0">
                <a:latin typeface="Arial"/>
                <a:cs typeface="Arial"/>
              </a:rPr>
              <a:t>0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05</a:t>
            </a:r>
            <a:endParaRPr sz="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550" spc="15" dirty="0">
                <a:latin typeface="Arial"/>
                <a:cs typeface="Arial"/>
              </a:rPr>
              <a:t>0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17</a:t>
            </a:r>
            <a:endParaRPr sz="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550" spc="15" dirty="0">
                <a:latin typeface="Arial"/>
                <a:cs typeface="Arial"/>
              </a:rPr>
              <a:t>0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00</a:t>
            </a:r>
            <a:endParaRPr sz="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550" spc="15" dirty="0">
                <a:latin typeface="Arial"/>
                <a:cs typeface="Arial"/>
              </a:rPr>
              <a:t>0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00</a:t>
            </a:r>
            <a:endParaRPr sz="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550" spc="15" dirty="0">
                <a:latin typeface="Arial"/>
                <a:cs typeface="Arial"/>
              </a:rPr>
              <a:t>0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03</a:t>
            </a:r>
            <a:endParaRPr sz="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550" spc="15" dirty="0">
                <a:latin typeface="Arial"/>
                <a:cs typeface="Arial"/>
              </a:rPr>
              <a:t>0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68</a:t>
            </a:r>
            <a:endParaRPr sz="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550" spc="15" dirty="0">
                <a:latin typeface="Arial"/>
                <a:cs typeface="Arial"/>
              </a:rPr>
              <a:t>0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53</a:t>
            </a:r>
            <a:endParaRPr sz="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550" spc="15" dirty="0">
                <a:latin typeface="Arial"/>
                <a:cs typeface="Arial"/>
              </a:rPr>
              <a:t>0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60</a:t>
            </a:r>
            <a:endParaRPr sz="55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09650" y="3366364"/>
            <a:ext cx="2518410" cy="0"/>
          </a:xfrm>
          <a:custGeom>
            <a:avLst/>
            <a:gdLst/>
            <a:ahLst/>
            <a:cxnLst/>
            <a:rect l="l" t="t" r="r" b="b"/>
            <a:pathLst>
              <a:path w="2518410">
                <a:moveTo>
                  <a:pt x="0" y="0"/>
                </a:moveTo>
                <a:lnTo>
                  <a:pt x="2518158" y="0"/>
                </a:lnTo>
              </a:path>
            </a:pathLst>
          </a:custGeom>
          <a:ln w="49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682889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4555" y="158183"/>
            <a:ext cx="4105275" cy="228600"/>
          </a:xfrm>
          <a:custGeom>
            <a:avLst/>
            <a:gdLst/>
            <a:ahLst/>
            <a:cxnLst/>
            <a:rect l="l" t="t" r="r" b="b"/>
            <a:pathLst>
              <a:path w="4105275" h="228600">
                <a:moveTo>
                  <a:pt x="0" y="228541"/>
                </a:moveTo>
                <a:lnTo>
                  <a:pt x="4104740" y="228541"/>
                </a:lnTo>
                <a:lnTo>
                  <a:pt x="4104740" y="0"/>
                </a:lnTo>
                <a:lnTo>
                  <a:pt x="0" y="0"/>
                </a:lnTo>
                <a:lnTo>
                  <a:pt x="0" y="228541"/>
                </a:lnTo>
                <a:close/>
              </a:path>
            </a:pathLst>
          </a:custGeom>
          <a:solidFill>
            <a:srgbClr val="F491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0379" y="166004"/>
            <a:ext cx="1739264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0" dirty="0"/>
              <a:t>Activity: </a:t>
            </a:r>
            <a:r>
              <a:rPr dirty="0"/>
              <a:t>MLR</a:t>
            </a:r>
            <a:r>
              <a:rPr spc="-204" dirty="0"/>
              <a:t> </a:t>
            </a:r>
            <a:r>
              <a:rPr spc="5" dirty="0"/>
              <a:t>interpretations</a:t>
            </a:r>
          </a:p>
        </p:txBody>
      </p:sp>
      <p:sp>
        <p:nvSpPr>
          <p:cNvPr id="4" name="object 4"/>
          <p:cNvSpPr/>
          <p:nvPr/>
        </p:nvSpPr>
        <p:spPr>
          <a:xfrm>
            <a:off x="194555" y="386784"/>
            <a:ext cx="4095115" cy="1114992"/>
          </a:xfrm>
          <a:custGeom>
            <a:avLst/>
            <a:gdLst/>
            <a:ahLst/>
            <a:cxnLst/>
            <a:rect l="l" t="t" r="r" b="b"/>
            <a:pathLst>
              <a:path w="4095115" h="989330">
                <a:moveTo>
                  <a:pt x="0" y="988742"/>
                </a:moveTo>
                <a:lnTo>
                  <a:pt x="4094492" y="988742"/>
                </a:lnTo>
                <a:lnTo>
                  <a:pt x="4094492" y="0"/>
                </a:lnTo>
                <a:lnTo>
                  <a:pt x="0" y="0"/>
                </a:lnTo>
                <a:lnTo>
                  <a:pt x="0" y="988742"/>
                </a:lnTo>
                <a:close/>
              </a:path>
            </a:pathLst>
          </a:custGeom>
          <a:solidFill>
            <a:srgbClr val="FDED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12944" y="311406"/>
            <a:ext cx="3954996" cy="1437573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0"/>
              </a:spcBef>
              <a:buClr>
                <a:srgbClr val="024F84"/>
              </a:buClr>
              <a:tabLst>
                <a:tab pos="197485" algn="l"/>
              </a:tabLst>
            </a:pPr>
            <a:r>
              <a:rPr lang="en-US" sz="1050" b="1" u="sng" spc="-10" dirty="0" smtClean="0">
                <a:latin typeface="Arial"/>
                <a:cs typeface="Arial"/>
              </a:rPr>
              <a:t>Slope for Gender</a:t>
            </a:r>
            <a:r>
              <a:rPr lang="en-US" sz="1050" b="1" spc="-10" dirty="0" smtClean="0">
                <a:latin typeface="Arial"/>
                <a:cs typeface="Arial"/>
              </a:rPr>
              <a:t>: </a:t>
            </a:r>
            <a:r>
              <a:rPr lang="en-US" sz="1050" u="sng" spc="-10" dirty="0" smtClean="0">
                <a:latin typeface="Arial"/>
                <a:cs typeface="Arial"/>
              </a:rPr>
              <a:t>All else held constant</a:t>
            </a:r>
            <a:r>
              <a:rPr lang="en-US" sz="1050" spc="-10" dirty="0" smtClean="0">
                <a:latin typeface="Arial"/>
                <a:cs typeface="Arial"/>
              </a:rPr>
              <a:t>, the predicted difference in </a:t>
            </a:r>
            <a:r>
              <a:rPr lang="en-US" sz="1050" spc="-10" dirty="0" smtClean="0">
                <a:solidFill>
                  <a:srgbClr val="C00000"/>
                </a:solidFill>
                <a:latin typeface="Arial"/>
                <a:cs typeface="Arial"/>
              </a:rPr>
              <a:t>monthly income </a:t>
            </a:r>
            <a:r>
              <a:rPr lang="en-US" sz="1050" spc="-10" dirty="0" smtClean="0">
                <a:latin typeface="Arial"/>
                <a:cs typeface="Arial"/>
              </a:rPr>
              <a:t>for </a:t>
            </a:r>
            <a:r>
              <a:rPr lang="en-US" sz="1050" spc="-10" dirty="0" smtClean="0">
                <a:solidFill>
                  <a:srgbClr val="0070C0"/>
                </a:solidFill>
                <a:latin typeface="Arial"/>
                <a:cs typeface="Arial"/>
              </a:rPr>
              <a:t>females </a:t>
            </a:r>
            <a:r>
              <a:rPr lang="en-US" sz="1050" spc="-10" dirty="0" smtClean="0">
                <a:latin typeface="Arial"/>
                <a:cs typeface="Arial"/>
              </a:rPr>
              <a:t>and</a:t>
            </a:r>
            <a:r>
              <a:rPr lang="en-US" sz="1050" spc="-10" dirty="0" smtClean="0">
                <a:solidFill>
                  <a:srgbClr val="0070C0"/>
                </a:solidFill>
                <a:latin typeface="Arial"/>
                <a:cs typeface="Arial"/>
              </a:rPr>
              <a:t> males </a:t>
            </a:r>
            <a:r>
              <a:rPr lang="en-US" sz="1050" spc="-10" dirty="0" smtClean="0">
                <a:latin typeface="Arial"/>
                <a:cs typeface="Arial"/>
              </a:rPr>
              <a:t>is </a:t>
            </a:r>
            <a:r>
              <a:rPr lang="en-US" sz="1050" spc="-10" dirty="0" smtClean="0">
                <a:solidFill>
                  <a:srgbClr val="FFC000"/>
                </a:solidFill>
                <a:latin typeface="Arial"/>
                <a:cs typeface="Arial"/>
              </a:rPr>
              <a:t>-$17,135.05</a:t>
            </a:r>
            <a:r>
              <a:rPr lang="en-US" sz="1050" spc="-10" dirty="0" smtClean="0">
                <a:latin typeface="Arial"/>
                <a:cs typeface="Arial"/>
              </a:rPr>
              <a:t>.</a:t>
            </a:r>
          </a:p>
          <a:p>
            <a:pPr marL="12700">
              <a:lnSpc>
                <a:spcPct val="100000"/>
              </a:lnSpc>
              <a:spcBef>
                <a:spcPts val="590"/>
              </a:spcBef>
              <a:buClr>
                <a:srgbClr val="024F84"/>
              </a:buClr>
              <a:tabLst>
                <a:tab pos="197485" algn="l"/>
              </a:tabLst>
            </a:pPr>
            <a:endParaRPr lang="en-US" sz="1050" spc="-1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  <a:buClr>
                <a:srgbClr val="024F84"/>
              </a:buClr>
              <a:tabLst>
                <a:tab pos="197485" algn="l"/>
              </a:tabLst>
            </a:pPr>
            <a:r>
              <a:rPr lang="en-US" sz="1050" u="sng" spc="-10" dirty="0" smtClean="0">
                <a:latin typeface="Arial"/>
                <a:cs typeface="Arial"/>
              </a:rPr>
              <a:t>All else held constant</a:t>
            </a:r>
            <a:r>
              <a:rPr lang="en-US" sz="1050" spc="-10" dirty="0" smtClean="0">
                <a:latin typeface="Arial"/>
                <a:cs typeface="Arial"/>
              </a:rPr>
              <a:t>, the model predicts that </a:t>
            </a:r>
            <a:r>
              <a:rPr lang="en-US" sz="1050" spc="-10" dirty="0" smtClean="0">
                <a:solidFill>
                  <a:srgbClr val="0070C0"/>
                </a:solidFill>
                <a:latin typeface="Arial"/>
                <a:cs typeface="Arial"/>
              </a:rPr>
              <a:t>females</a:t>
            </a:r>
            <a:r>
              <a:rPr lang="en-US" sz="1050" spc="-10" dirty="0" smtClean="0">
                <a:latin typeface="Arial"/>
                <a:cs typeface="Arial"/>
              </a:rPr>
              <a:t> </a:t>
            </a:r>
            <a:r>
              <a:rPr lang="en-US" sz="1050" spc="-10" dirty="0" smtClean="0">
                <a:solidFill>
                  <a:srgbClr val="C00000"/>
                </a:solidFill>
                <a:latin typeface="Arial"/>
                <a:cs typeface="Arial"/>
              </a:rPr>
              <a:t>earn</a:t>
            </a:r>
            <a:r>
              <a:rPr lang="en-US" sz="1050" spc="-10" dirty="0" smtClean="0">
                <a:latin typeface="Arial"/>
                <a:cs typeface="Arial"/>
              </a:rPr>
              <a:t> </a:t>
            </a:r>
            <a:r>
              <a:rPr lang="en-US" sz="1050" spc="-10" dirty="0" smtClean="0">
                <a:solidFill>
                  <a:srgbClr val="FFC000"/>
                </a:solidFill>
                <a:latin typeface="Arial"/>
                <a:cs typeface="Arial"/>
              </a:rPr>
              <a:t>$17,135.05 less </a:t>
            </a:r>
            <a:r>
              <a:rPr lang="en-US" sz="1050" spc="-10" dirty="0" smtClean="0">
                <a:latin typeface="Arial"/>
                <a:cs typeface="Arial"/>
              </a:rPr>
              <a:t>than </a:t>
            </a:r>
            <a:r>
              <a:rPr lang="en-US" sz="1050" spc="-10" dirty="0" smtClean="0">
                <a:solidFill>
                  <a:srgbClr val="0070C0"/>
                </a:solidFill>
                <a:latin typeface="Arial"/>
                <a:cs typeface="Arial"/>
              </a:rPr>
              <a:t>people that are not female </a:t>
            </a:r>
            <a:r>
              <a:rPr lang="en-US" sz="1050" spc="-10" dirty="0" smtClean="0">
                <a:latin typeface="Arial"/>
                <a:cs typeface="Arial"/>
              </a:rPr>
              <a:t>(“male in this example.”)</a:t>
            </a:r>
          </a:p>
          <a:p>
            <a:pPr marL="12700">
              <a:lnSpc>
                <a:spcPct val="100000"/>
              </a:lnSpc>
              <a:spcBef>
                <a:spcPts val="590"/>
              </a:spcBef>
              <a:buClr>
                <a:srgbClr val="024F84"/>
              </a:buClr>
              <a:tabLst>
                <a:tab pos="197485" algn="l"/>
              </a:tabLst>
            </a:pPr>
            <a:endParaRPr lang="en-US" sz="1050" spc="-1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09650" y="1806575"/>
            <a:ext cx="2518410" cy="0"/>
          </a:xfrm>
          <a:custGeom>
            <a:avLst/>
            <a:gdLst/>
            <a:ahLst/>
            <a:cxnLst/>
            <a:rect l="l" t="t" r="r" b="b"/>
            <a:pathLst>
              <a:path w="2518410">
                <a:moveTo>
                  <a:pt x="0" y="0"/>
                </a:moveTo>
                <a:lnTo>
                  <a:pt x="2518158" y="0"/>
                </a:lnTo>
              </a:path>
            </a:pathLst>
          </a:custGeom>
          <a:ln w="49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96950" y="1782787"/>
            <a:ext cx="2543810" cy="1143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966469" algn="l"/>
                <a:tab pos="1388745" algn="l"/>
                <a:tab pos="1848485" algn="l"/>
                <a:tab pos="2202180" algn="l"/>
              </a:tabLst>
            </a:pPr>
            <a:r>
              <a:rPr sz="550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55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Estimate	</a:t>
            </a:r>
            <a:r>
              <a:rPr sz="550" u="sng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Std.</a:t>
            </a:r>
            <a:r>
              <a:rPr sz="550" u="sng" spc="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55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Error	</a:t>
            </a:r>
            <a:r>
              <a:rPr sz="550" u="sng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</a:t>
            </a:r>
            <a:r>
              <a:rPr sz="550" u="sng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55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value	</a:t>
            </a:r>
            <a:r>
              <a:rPr sz="550" u="sng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Pr(</a:t>
            </a:r>
            <a:r>
              <a:rPr sz="550" i="1" u="sng" spc="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&gt;</a:t>
            </a:r>
            <a:r>
              <a:rPr sz="550" i="1" u="sng" spc="1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|</a:t>
            </a:r>
            <a:r>
              <a:rPr sz="550" u="sng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</a:t>
            </a:r>
            <a:r>
              <a:rPr sz="550" i="1" u="sng" spc="1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|</a:t>
            </a:r>
            <a:r>
              <a:rPr sz="550" u="sng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)</a:t>
            </a:r>
            <a:r>
              <a:rPr sz="550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endParaRPr sz="5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70784" y="1874192"/>
            <a:ext cx="697865" cy="14916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77190" marR="5080" indent="-6985" algn="just">
              <a:lnSpc>
                <a:spcPct val="102699"/>
              </a:lnSpc>
              <a:spcBef>
                <a:spcPts val="110"/>
              </a:spcBef>
            </a:pPr>
            <a:r>
              <a:rPr sz="550" spc="-45" dirty="0">
                <a:latin typeface="Arial"/>
                <a:cs typeface="Arial"/>
              </a:rPr>
              <a:t>(</a:t>
            </a:r>
            <a:r>
              <a:rPr sz="550" spc="-10" dirty="0">
                <a:latin typeface="Arial"/>
                <a:cs typeface="Arial"/>
              </a:rPr>
              <a:t>In</a:t>
            </a:r>
            <a:r>
              <a:rPr sz="550" spc="15" dirty="0">
                <a:latin typeface="Arial"/>
                <a:cs typeface="Arial"/>
              </a:rPr>
              <a:t>t</a:t>
            </a:r>
            <a:r>
              <a:rPr sz="550" spc="-10" dirty="0">
                <a:latin typeface="Arial"/>
                <a:cs typeface="Arial"/>
              </a:rPr>
              <a:t>e</a:t>
            </a:r>
            <a:r>
              <a:rPr sz="550" spc="-15" dirty="0">
                <a:latin typeface="Arial"/>
                <a:cs typeface="Arial"/>
              </a:rPr>
              <a:t>r</a:t>
            </a:r>
            <a:r>
              <a:rPr sz="550" spc="25" dirty="0">
                <a:latin typeface="Arial"/>
                <a:cs typeface="Arial"/>
              </a:rPr>
              <a:t>c</a:t>
            </a:r>
            <a:r>
              <a:rPr sz="550" spc="-10" dirty="0">
                <a:latin typeface="Arial"/>
                <a:cs typeface="Arial"/>
              </a:rPr>
              <a:t>e</a:t>
            </a:r>
            <a:r>
              <a:rPr sz="550" spc="25" dirty="0">
                <a:latin typeface="Arial"/>
                <a:cs typeface="Arial"/>
              </a:rPr>
              <a:t>p</a:t>
            </a:r>
            <a:r>
              <a:rPr sz="550" spc="15" dirty="0">
                <a:latin typeface="Arial"/>
                <a:cs typeface="Arial"/>
              </a:rPr>
              <a:t>t</a:t>
            </a:r>
            <a:r>
              <a:rPr sz="550" spc="-40" dirty="0">
                <a:latin typeface="Arial"/>
                <a:cs typeface="Arial"/>
              </a:rPr>
              <a:t>)  </a:t>
            </a:r>
            <a:r>
              <a:rPr sz="550" spc="5" dirty="0">
                <a:latin typeface="Arial"/>
                <a:cs typeface="Arial"/>
              </a:rPr>
              <a:t>hrs_work  </a:t>
            </a:r>
            <a:r>
              <a:rPr sz="550" spc="-5" dirty="0">
                <a:latin typeface="Arial"/>
                <a:cs typeface="Arial"/>
              </a:rPr>
              <a:t>r</a:t>
            </a:r>
            <a:r>
              <a:rPr sz="550" spc="-10" dirty="0">
                <a:latin typeface="Arial"/>
                <a:cs typeface="Arial"/>
              </a:rPr>
              <a:t>a</a:t>
            </a:r>
            <a:r>
              <a:rPr sz="550" spc="25" dirty="0">
                <a:latin typeface="Arial"/>
                <a:cs typeface="Arial"/>
              </a:rPr>
              <a:t>c</a:t>
            </a:r>
            <a:r>
              <a:rPr sz="550" spc="-10" dirty="0">
                <a:latin typeface="Arial"/>
                <a:cs typeface="Arial"/>
              </a:rPr>
              <a:t>e</a:t>
            </a:r>
            <a:r>
              <a:rPr sz="550" spc="25" dirty="0">
                <a:latin typeface="Arial"/>
                <a:cs typeface="Arial"/>
              </a:rPr>
              <a:t>b</a:t>
            </a:r>
            <a:r>
              <a:rPr sz="550" spc="-20" dirty="0">
                <a:latin typeface="Arial"/>
                <a:cs typeface="Arial"/>
              </a:rPr>
              <a:t>l</a:t>
            </a:r>
            <a:r>
              <a:rPr sz="550" spc="-10" dirty="0">
                <a:latin typeface="Arial"/>
                <a:cs typeface="Arial"/>
              </a:rPr>
              <a:t>a</a:t>
            </a:r>
            <a:r>
              <a:rPr sz="550" spc="25" dirty="0">
                <a:latin typeface="Arial"/>
                <a:cs typeface="Arial"/>
              </a:rPr>
              <a:t>c</a:t>
            </a:r>
            <a:r>
              <a:rPr sz="550" spc="10" dirty="0">
                <a:latin typeface="Arial"/>
                <a:cs typeface="Arial"/>
              </a:rPr>
              <a:t>k  </a:t>
            </a:r>
            <a:r>
              <a:rPr sz="550" spc="-5" dirty="0">
                <a:latin typeface="Arial"/>
                <a:cs typeface="Arial"/>
              </a:rPr>
              <a:t>ra</a:t>
            </a:r>
            <a:r>
              <a:rPr sz="550" spc="25" dirty="0">
                <a:latin typeface="Arial"/>
                <a:cs typeface="Arial"/>
              </a:rPr>
              <a:t>c</a:t>
            </a:r>
            <a:r>
              <a:rPr sz="550" spc="-10" dirty="0">
                <a:latin typeface="Arial"/>
                <a:cs typeface="Arial"/>
              </a:rPr>
              <a:t>ea</a:t>
            </a:r>
            <a:r>
              <a:rPr sz="550" dirty="0">
                <a:latin typeface="Arial"/>
                <a:cs typeface="Arial"/>
              </a:rPr>
              <a:t>s</a:t>
            </a:r>
            <a:r>
              <a:rPr sz="550" spc="-15" dirty="0">
                <a:latin typeface="Arial"/>
                <a:cs typeface="Arial"/>
              </a:rPr>
              <a:t>ia</a:t>
            </a:r>
            <a:r>
              <a:rPr sz="550" dirty="0">
                <a:latin typeface="Arial"/>
                <a:cs typeface="Arial"/>
              </a:rPr>
              <a:t>n  </a:t>
            </a:r>
            <a:r>
              <a:rPr sz="550" spc="-5" dirty="0">
                <a:latin typeface="Arial"/>
                <a:cs typeface="Arial"/>
              </a:rPr>
              <a:t>r</a:t>
            </a:r>
            <a:r>
              <a:rPr sz="550" spc="-10" dirty="0">
                <a:latin typeface="Arial"/>
                <a:cs typeface="Arial"/>
              </a:rPr>
              <a:t>a</a:t>
            </a:r>
            <a:r>
              <a:rPr sz="550" spc="25" dirty="0">
                <a:latin typeface="Arial"/>
                <a:cs typeface="Arial"/>
              </a:rPr>
              <a:t>c</a:t>
            </a:r>
            <a:r>
              <a:rPr sz="550" spc="-10" dirty="0">
                <a:latin typeface="Arial"/>
                <a:cs typeface="Arial"/>
              </a:rPr>
              <a:t>e</a:t>
            </a:r>
            <a:r>
              <a:rPr sz="550" spc="15" dirty="0">
                <a:latin typeface="Arial"/>
                <a:cs typeface="Arial"/>
              </a:rPr>
              <a:t>ot</a:t>
            </a:r>
            <a:r>
              <a:rPr sz="550" spc="5" dirty="0">
                <a:latin typeface="Arial"/>
                <a:cs typeface="Arial"/>
              </a:rPr>
              <a:t>h</a:t>
            </a:r>
            <a:r>
              <a:rPr sz="550" spc="-10" dirty="0">
                <a:latin typeface="Arial"/>
                <a:cs typeface="Arial"/>
              </a:rPr>
              <a:t>e</a:t>
            </a:r>
            <a:r>
              <a:rPr sz="550" spc="-5" dirty="0">
                <a:latin typeface="Arial"/>
                <a:cs typeface="Arial"/>
              </a:rPr>
              <a:t>r</a:t>
            </a:r>
            <a:endParaRPr sz="550" dirty="0">
              <a:latin typeface="Arial"/>
              <a:cs typeface="Arial"/>
            </a:endParaRPr>
          </a:p>
          <a:p>
            <a:pPr marL="252729" marR="5080" indent="314325" algn="r">
              <a:lnSpc>
                <a:spcPct val="102800"/>
              </a:lnSpc>
            </a:pPr>
            <a:r>
              <a:rPr sz="550" spc="-10" dirty="0">
                <a:latin typeface="Arial"/>
                <a:cs typeface="Arial"/>
              </a:rPr>
              <a:t>a</a:t>
            </a:r>
            <a:r>
              <a:rPr sz="550" spc="15" dirty="0">
                <a:latin typeface="Arial"/>
                <a:cs typeface="Arial"/>
              </a:rPr>
              <a:t>g</a:t>
            </a:r>
            <a:r>
              <a:rPr sz="550" spc="-5" dirty="0">
                <a:latin typeface="Arial"/>
                <a:cs typeface="Arial"/>
              </a:rPr>
              <a:t>e  </a:t>
            </a:r>
            <a:r>
              <a:rPr sz="550" spc="15" dirty="0">
                <a:solidFill>
                  <a:srgbClr val="0070C0"/>
                </a:solidFill>
                <a:latin typeface="Arial"/>
                <a:cs typeface="Arial"/>
              </a:rPr>
              <a:t>g</a:t>
            </a:r>
            <a:r>
              <a:rPr sz="550" spc="-10" dirty="0">
                <a:solidFill>
                  <a:srgbClr val="0070C0"/>
                </a:solidFill>
                <a:latin typeface="Arial"/>
                <a:cs typeface="Arial"/>
              </a:rPr>
              <a:t>e</a:t>
            </a:r>
            <a:r>
              <a:rPr sz="550" spc="5" dirty="0">
                <a:solidFill>
                  <a:srgbClr val="0070C0"/>
                </a:solidFill>
                <a:latin typeface="Arial"/>
                <a:cs typeface="Arial"/>
              </a:rPr>
              <a:t>n</a:t>
            </a:r>
            <a:r>
              <a:rPr sz="550" spc="25" dirty="0">
                <a:solidFill>
                  <a:srgbClr val="0070C0"/>
                </a:solidFill>
                <a:latin typeface="Arial"/>
                <a:cs typeface="Arial"/>
              </a:rPr>
              <a:t>d</a:t>
            </a:r>
            <a:r>
              <a:rPr sz="550" spc="-10" dirty="0">
                <a:solidFill>
                  <a:srgbClr val="0070C0"/>
                </a:solidFill>
                <a:latin typeface="Arial"/>
                <a:cs typeface="Arial"/>
              </a:rPr>
              <a:t>e</a:t>
            </a:r>
            <a:r>
              <a:rPr sz="550" spc="-5" dirty="0">
                <a:solidFill>
                  <a:srgbClr val="0070C0"/>
                </a:solidFill>
                <a:latin typeface="Arial"/>
                <a:cs typeface="Arial"/>
              </a:rPr>
              <a:t>rf</a:t>
            </a:r>
            <a:r>
              <a:rPr sz="550" spc="-10" dirty="0">
                <a:solidFill>
                  <a:srgbClr val="0070C0"/>
                </a:solidFill>
                <a:latin typeface="Arial"/>
                <a:cs typeface="Arial"/>
              </a:rPr>
              <a:t>e</a:t>
            </a:r>
            <a:r>
              <a:rPr sz="550" spc="20" dirty="0">
                <a:solidFill>
                  <a:srgbClr val="0070C0"/>
                </a:solidFill>
                <a:latin typeface="Arial"/>
                <a:cs typeface="Arial"/>
              </a:rPr>
              <a:t>m</a:t>
            </a:r>
            <a:r>
              <a:rPr sz="550" spc="-10" dirty="0">
                <a:solidFill>
                  <a:srgbClr val="0070C0"/>
                </a:solidFill>
                <a:latin typeface="Arial"/>
                <a:cs typeface="Arial"/>
              </a:rPr>
              <a:t>ale</a:t>
            </a:r>
            <a:r>
              <a:rPr sz="550" spc="-10" dirty="0">
                <a:latin typeface="Arial"/>
                <a:cs typeface="Arial"/>
              </a:rPr>
              <a:t>  </a:t>
            </a:r>
            <a:r>
              <a:rPr sz="550" spc="25" dirty="0">
                <a:latin typeface="Arial"/>
                <a:cs typeface="Arial"/>
              </a:rPr>
              <a:t>c</a:t>
            </a:r>
            <a:r>
              <a:rPr sz="550" spc="-20" dirty="0">
                <a:latin typeface="Arial"/>
                <a:cs typeface="Arial"/>
              </a:rPr>
              <a:t>i</a:t>
            </a:r>
            <a:r>
              <a:rPr sz="550" spc="15" dirty="0">
                <a:latin typeface="Arial"/>
                <a:cs typeface="Arial"/>
              </a:rPr>
              <a:t>t</a:t>
            </a:r>
            <a:r>
              <a:rPr sz="550" spc="-15" dirty="0">
                <a:latin typeface="Arial"/>
                <a:cs typeface="Arial"/>
              </a:rPr>
              <a:t>iz</a:t>
            </a:r>
            <a:r>
              <a:rPr sz="550" spc="-10" dirty="0">
                <a:latin typeface="Arial"/>
                <a:cs typeface="Arial"/>
              </a:rPr>
              <a:t>e</a:t>
            </a:r>
            <a:r>
              <a:rPr sz="550" spc="5" dirty="0">
                <a:latin typeface="Arial"/>
                <a:cs typeface="Arial"/>
              </a:rPr>
              <a:t>n</a:t>
            </a:r>
            <a:r>
              <a:rPr sz="550" spc="-10" dirty="0">
                <a:latin typeface="Arial"/>
                <a:cs typeface="Arial"/>
              </a:rPr>
              <a:t>ye</a:t>
            </a:r>
            <a:r>
              <a:rPr sz="550" dirty="0">
                <a:latin typeface="Arial"/>
                <a:cs typeface="Arial"/>
              </a:rPr>
              <a:t>s  </a:t>
            </a:r>
            <a:r>
              <a:rPr sz="550" spc="15" dirty="0">
                <a:latin typeface="Arial"/>
                <a:cs typeface="Arial"/>
              </a:rPr>
              <a:t>t</a:t>
            </a:r>
            <a:r>
              <a:rPr sz="550" dirty="0">
                <a:latin typeface="Arial"/>
                <a:cs typeface="Arial"/>
              </a:rPr>
              <a:t>im</a:t>
            </a:r>
            <a:r>
              <a:rPr sz="550" spc="-10" dirty="0">
                <a:latin typeface="Arial"/>
                <a:cs typeface="Arial"/>
              </a:rPr>
              <a:t>e</a:t>
            </a:r>
            <a:r>
              <a:rPr sz="550" spc="-20" dirty="0">
                <a:latin typeface="Arial"/>
                <a:cs typeface="Arial"/>
              </a:rPr>
              <a:t>_</a:t>
            </a:r>
            <a:r>
              <a:rPr sz="550" spc="15" dirty="0">
                <a:latin typeface="Arial"/>
                <a:cs typeface="Arial"/>
              </a:rPr>
              <a:t>to</a:t>
            </a:r>
            <a:r>
              <a:rPr sz="550" spc="-20" dirty="0">
                <a:latin typeface="Arial"/>
                <a:cs typeface="Arial"/>
              </a:rPr>
              <a:t>_</a:t>
            </a:r>
            <a:r>
              <a:rPr sz="550" spc="30" dirty="0">
                <a:latin typeface="Arial"/>
                <a:cs typeface="Arial"/>
              </a:rPr>
              <a:t>w</a:t>
            </a:r>
            <a:r>
              <a:rPr sz="550" spc="15" dirty="0">
                <a:latin typeface="Arial"/>
                <a:cs typeface="Arial"/>
              </a:rPr>
              <a:t>o</a:t>
            </a:r>
            <a:r>
              <a:rPr sz="550" spc="-5" dirty="0">
                <a:latin typeface="Arial"/>
                <a:cs typeface="Arial"/>
              </a:rPr>
              <a:t>r</a:t>
            </a:r>
            <a:r>
              <a:rPr sz="550" spc="10" dirty="0">
                <a:latin typeface="Arial"/>
                <a:cs typeface="Arial"/>
              </a:rPr>
              <a:t>k</a:t>
            </a:r>
            <a:endParaRPr sz="550" dirty="0">
              <a:latin typeface="Arial"/>
              <a:cs typeface="Arial"/>
            </a:endParaRPr>
          </a:p>
          <a:p>
            <a:pPr marL="307975" marR="5080" indent="80010" algn="r">
              <a:lnSpc>
                <a:spcPct val="102699"/>
              </a:lnSpc>
            </a:pPr>
            <a:r>
              <a:rPr sz="550" spc="-15" dirty="0">
                <a:latin typeface="Arial"/>
                <a:cs typeface="Arial"/>
              </a:rPr>
              <a:t>la</a:t>
            </a:r>
            <a:r>
              <a:rPr sz="550" spc="5" dirty="0">
                <a:latin typeface="Arial"/>
                <a:cs typeface="Arial"/>
              </a:rPr>
              <a:t>n</a:t>
            </a:r>
            <a:r>
              <a:rPr sz="550" spc="15" dirty="0">
                <a:latin typeface="Arial"/>
                <a:cs typeface="Arial"/>
              </a:rPr>
              <a:t>got</a:t>
            </a:r>
            <a:r>
              <a:rPr sz="550" spc="5" dirty="0">
                <a:latin typeface="Arial"/>
                <a:cs typeface="Arial"/>
              </a:rPr>
              <a:t>h</a:t>
            </a:r>
            <a:r>
              <a:rPr sz="550" spc="-10" dirty="0">
                <a:latin typeface="Arial"/>
                <a:cs typeface="Arial"/>
              </a:rPr>
              <a:t>e</a:t>
            </a:r>
            <a:r>
              <a:rPr sz="550" spc="-5" dirty="0">
                <a:latin typeface="Arial"/>
                <a:cs typeface="Arial"/>
              </a:rPr>
              <a:t>r  </a:t>
            </a:r>
            <a:r>
              <a:rPr sz="550" spc="20" dirty="0">
                <a:latin typeface="Arial"/>
                <a:cs typeface="Arial"/>
              </a:rPr>
              <a:t>m</a:t>
            </a:r>
            <a:r>
              <a:rPr sz="550" spc="-10" dirty="0">
                <a:latin typeface="Arial"/>
                <a:cs typeface="Arial"/>
              </a:rPr>
              <a:t>a</a:t>
            </a:r>
            <a:r>
              <a:rPr sz="550" spc="-5" dirty="0">
                <a:latin typeface="Arial"/>
                <a:cs typeface="Arial"/>
              </a:rPr>
              <a:t>rr</a:t>
            </a:r>
            <a:r>
              <a:rPr sz="550" spc="-20" dirty="0">
                <a:latin typeface="Arial"/>
                <a:cs typeface="Arial"/>
              </a:rPr>
              <a:t>i</a:t>
            </a:r>
            <a:r>
              <a:rPr sz="550" spc="-10" dirty="0">
                <a:latin typeface="Arial"/>
                <a:cs typeface="Arial"/>
              </a:rPr>
              <a:t>e</a:t>
            </a:r>
            <a:r>
              <a:rPr sz="550" spc="25" dirty="0">
                <a:latin typeface="Arial"/>
                <a:cs typeface="Arial"/>
              </a:rPr>
              <a:t>d</a:t>
            </a:r>
            <a:r>
              <a:rPr sz="550" spc="-10" dirty="0">
                <a:latin typeface="Arial"/>
                <a:cs typeface="Arial"/>
              </a:rPr>
              <a:t>ye</a:t>
            </a:r>
            <a:r>
              <a:rPr sz="550" dirty="0">
                <a:latin typeface="Arial"/>
                <a:cs typeface="Arial"/>
              </a:rPr>
              <a:t>s  </a:t>
            </a:r>
            <a:r>
              <a:rPr sz="550" spc="-10" dirty="0">
                <a:latin typeface="Arial"/>
                <a:cs typeface="Arial"/>
              </a:rPr>
              <a:t>e</a:t>
            </a:r>
            <a:r>
              <a:rPr sz="550" spc="25" dirty="0">
                <a:latin typeface="Arial"/>
                <a:cs typeface="Arial"/>
              </a:rPr>
              <a:t>d</a:t>
            </a:r>
            <a:r>
              <a:rPr sz="550" spc="5" dirty="0">
                <a:latin typeface="Arial"/>
                <a:cs typeface="Arial"/>
              </a:rPr>
              <a:t>u</a:t>
            </a:r>
            <a:r>
              <a:rPr sz="550" spc="25" dirty="0">
                <a:latin typeface="Arial"/>
                <a:cs typeface="Arial"/>
              </a:rPr>
              <a:t>c</a:t>
            </a:r>
            <a:r>
              <a:rPr sz="550" spc="15" dirty="0">
                <a:latin typeface="Arial"/>
                <a:cs typeface="Arial"/>
              </a:rPr>
              <a:t>o</a:t>
            </a:r>
            <a:r>
              <a:rPr sz="550" spc="-20" dirty="0">
                <a:latin typeface="Arial"/>
                <a:cs typeface="Arial"/>
              </a:rPr>
              <a:t>l</a:t>
            </a:r>
            <a:r>
              <a:rPr sz="550" spc="-15" dirty="0">
                <a:latin typeface="Arial"/>
                <a:cs typeface="Arial"/>
              </a:rPr>
              <a:t>le</a:t>
            </a:r>
            <a:r>
              <a:rPr sz="550" spc="15" dirty="0">
                <a:latin typeface="Arial"/>
                <a:cs typeface="Arial"/>
              </a:rPr>
              <a:t>g</a:t>
            </a:r>
            <a:r>
              <a:rPr sz="550" spc="-5" dirty="0">
                <a:latin typeface="Arial"/>
                <a:cs typeface="Arial"/>
              </a:rPr>
              <a:t>e  e</a:t>
            </a:r>
            <a:r>
              <a:rPr sz="550" spc="25" dirty="0">
                <a:latin typeface="Arial"/>
                <a:cs typeface="Arial"/>
              </a:rPr>
              <a:t>d</a:t>
            </a:r>
            <a:r>
              <a:rPr sz="550" spc="5" dirty="0">
                <a:latin typeface="Arial"/>
                <a:cs typeface="Arial"/>
              </a:rPr>
              <a:t>u</a:t>
            </a:r>
            <a:r>
              <a:rPr sz="550" spc="15" dirty="0">
                <a:latin typeface="Arial"/>
                <a:cs typeface="Arial"/>
              </a:rPr>
              <a:t>g</a:t>
            </a:r>
            <a:r>
              <a:rPr sz="550" spc="-5" dirty="0">
                <a:latin typeface="Arial"/>
                <a:cs typeface="Arial"/>
              </a:rPr>
              <a:t>r</a:t>
            </a:r>
            <a:r>
              <a:rPr sz="550" spc="-10" dirty="0">
                <a:latin typeface="Arial"/>
                <a:cs typeface="Arial"/>
              </a:rPr>
              <a:t>a</a:t>
            </a:r>
            <a:r>
              <a:rPr sz="550" spc="15" dirty="0">
                <a:latin typeface="Arial"/>
                <a:cs typeface="Arial"/>
              </a:rPr>
              <a:t>d  d</a:t>
            </a:r>
            <a:r>
              <a:rPr sz="550" spc="-20" dirty="0">
                <a:latin typeface="Arial"/>
                <a:cs typeface="Arial"/>
              </a:rPr>
              <a:t>i</a:t>
            </a:r>
            <a:r>
              <a:rPr sz="550" dirty="0">
                <a:latin typeface="Arial"/>
                <a:cs typeface="Arial"/>
              </a:rPr>
              <a:t>s</a:t>
            </a:r>
            <a:r>
              <a:rPr sz="550" spc="-10" dirty="0">
                <a:latin typeface="Arial"/>
                <a:cs typeface="Arial"/>
              </a:rPr>
              <a:t>a</a:t>
            </a:r>
            <a:r>
              <a:rPr sz="550" spc="25" dirty="0">
                <a:latin typeface="Arial"/>
                <a:cs typeface="Arial"/>
              </a:rPr>
              <a:t>b</a:t>
            </a:r>
            <a:r>
              <a:rPr sz="550" spc="-20" dirty="0">
                <a:latin typeface="Arial"/>
                <a:cs typeface="Arial"/>
              </a:rPr>
              <a:t>ili</a:t>
            </a:r>
            <a:r>
              <a:rPr sz="550" spc="15" dirty="0">
                <a:latin typeface="Arial"/>
                <a:cs typeface="Arial"/>
              </a:rPr>
              <a:t>t</a:t>
            </a:r>
            <a:r>
              <a:rPr sz="550" spc="-10" dirty="0">
                <a:latin typeface="Arial"/>
                <a:cs typeface="Arial"/>
              </a:rPr>
              <a:t>yye</a:t>
            </a:r>
            <a:r>
              <a:rPr sz="550" dirty="0">
                <a:latin typeface="Arial"/>
                <a:cs typeface="Arial"/>
              </a:rPr>
              <a:t>s</a:t>
            </a:r>
          </a:p>
          <a:p>
            <a:pPr marL="12700" marR="5080" indent="21590" algn="just">
              <a:lnSpc>
                <a:spcPct val="102699"/>
              </a:lnSpc>
            </a:pPr>
            <a:r>
              <a:rPr sz="550" spc="5" dirty="0">
                <a:latin typeface="Arial"/>
                <a:cs typeface="Arial"/>
              </a:rPr>
              <a:t>birth_qrtrapr thru</a:t>
            </a:r>
            <a:r>
              <a:rPr sz="550" spc="-55" dirty="0">
                <a:latin typeface="Arial"/>
                <a:cs typeface="Arial"/>
              </a:rPr>
              <a:t> </a:t>
            </a:r>
            <a:r>
              <a:rPr sz="550" spc="-5" dirty="0">
                <a:latin typeface="Arial"/>
                <a:cs typeface="Arial"/>
              </a:rPr>
              <a:t>jun  </a:t>
            </a:r>
            <a:r>
              <a:rPr sz="550" dirty="0">
                <a:latin typeface="Arial"/>
                <a:cs typeface="Arial"/>
              </a:rPr>
              <a:t>birth_qrtrjul </a:t>
            </a:r>
            <a:r>
              <a:rPr sz="550" spc="5" dirty="0">
                <a:latin typeface="Arial"/>
                <a:cs typeface="Arial"/>
              </a:rPr>
              <a:t>thru sep  birth_qrtroct thru</a:t>
            </a:r>
            <a:r>
              <a:rPr sz="550" spc="-40" dirty="0">
                <a:latin typeface="Arial"/>
                <a:cs typeface="Arial"/>
              </a:rPr>
              <a:t> </a:t>
            </a:r>
            <a:r>
              <a:rPr sz="550" spc="15" dirty="0">
                <a:latin typeface="Arial"/>
                <a:cs typeface="Arial"/>
              </a:rPr>
              <a:t>dec</a:t>
            </a:r>
            <a:endParaRPr sz="55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90870" y="1874192"/>
            <a:ext cx="360680" cy="14916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550" spc="30" dirty="0">
                <a:latin typeface="Arial"/>
                <a:cs typeface="Arial"/>
              </a:rPr>
              <a:t>-</a:t>
            </a:r>
            <a:r>
              <a:rPr sz="550" spc="15" dirty="0">
                <a:latin typeface="Arial"/>
                <a:cs typeface="Arial"/>
              </a:rPr>
              <a:t>15342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76</a:t>
            </a:r>
            <a:endParaRPr sz="550" dirty="0">
              <a:latin typeface="Arial"/>
              <a:cs typeface="Arial"/>
            </a:endParaRPr>
          </a:p>
          <a:p>
            <a:pPr marL="67945" algn="ctr">
              <a:lnSpc>
                <a:spcPct val="100000"/>
              </a:lnSpc>
              <a:spcBef>
                <a:spcPts val="20"/>
              </a:spcBef>
            </a:pPr>
            <a:r>
              <a:rPr sz="550" spc="10" dirty="0">
                <a:latin typeface="Arial"/>
                <a:cs typeface="Arial"/>
              </a:rPr>
              <a:t>1048.96</a:t>
            </a:r>
            <a:endParaRPr sz="550" dirty="0">
              <a:latin typeface="Arial"/>
              <a:cs typeface="Arial"/>
            </a:endParaRPr>
          </a:p>
          <a:p>
            <a:pPr marL="40640" algn="ctr">
              <a:lnSpc>
                <a:spcPct val="100000"/>
              </a:lnSpc>
              <a:spcBef>
                <a:spcPts val="20"/>
              </a:spcBef>
            </a:pPr>
            <a:r>
              <a:rPr sz="550" spc="30" dirty="0">
                <a:latin typeface="Arial"/>
                <a:cs typeface="Arial"/>
              </a:rPr>
              <a:t>-</a:t>
            </a:r>
            <a:r>
              <a:rPr sz="550" spc="15" dirty="0">
                <a:latin typeface="Arial"/>
                <a:cs typeface="Arial"/>
              </a:rPr>
              <a:t>7998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99</a:t>
            </a:r>
            <a:endParaRPr sz="550" dirty="0">
              <a:latin typeface="Arial"/>
              <a:cs typeface="Arial"/>
            </a:endParaRPr>
          </a:p>
          <a:p>
            <a:pPr marL="26670" algn="ctr">
              <a:lnSpc>
                <a:spcPct val="100000"/>
              </a:lnSpc>
              <a:spcBef>
                <a:spcPts val="15"/>
              </a:spcBef>
            </a:pPr>
            <a:r>
              <a:rPr sz="550" spc="15" dirty="0">
                <a:latin typeface="Arial"/>
                <a:cs typeface="Arial"/>
              </a:rPr>
              <a:t>29909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80</a:t>
            </a:r>
            <a:endParaRPr sz="550" dirty="0">
              <a:latin typeface="Arial"/>
              <a:cs typeface="Arial"/>
            </a:endParaRPr>
          </a:p>
          <a:p>
            <a:pPr marL="40640" algn="ctr">
              <a:lnSpc>
                <a:spcPct val="100000"/>
              </a:lnSpc>
              <a:spcBef>
                <a:spcPts val="20"/>
              </a:spcBef>
            </a:pPr>
            <a:r>
              <a:rPr sz="550" spc="30" dirty="0">
                <a:latin typeface="Arial"/>
                <a:cs typeface="Arial"/>
              </a:rPr>
              <a:t>-</a:t>
            </a:r>
            <a:r>
              <a:rPr sz="550" spc="15" dirty="0">
                <a:latin typeface="Arial"/>
                <a:cs typeface="Arial"/>
              </a:rPr>
              <a:t>6756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32</a:t>
            </a:r>
            <a:endParaRPr sz="550" dirty="0">
              <a:latin typeface="Arial"/>
              <a:cs typeface="Arial"/>
            </a:endParaRPr>
          </a:p>
          <a:p>
            <a:pPr marL="109220" algn="ctr">
              <a:lnSpc>
                <a:spcPct val="100000"/>
              </a:lnSpc>
              <a:spcBef>
                <a:spcPts val="15"/>
              </a:spcBef>
            </a:pPr>
            <a:r>
              <a:rPr sz="550" spc="15" dirty="0">
                <a:latin typeface="Arial"/>
                <a:cs typeface="Arial"/>
              </a:rPr>
              <a:t>565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07</a:t>
            </a:r>
            <a:endParaRPr sz="5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550" spc="30" dirty="0">
                <a:solidFill>
                  <a:srgbClr val="FFC000"/>
                </a:solidFill>
                <a:latin typeface="Arial"/>
                <a:cs typeface="Arial"/>
              </a:rPr>
              <a:t>-</a:t>
            </a:r>
            <a:r>
              <a:rPr sz="550" spc="15" dirty="0">
                <a:solidFill>
                  <a:srgbClr val="FFC000"/>
                </a:solidFill>
                <a:latin typeface="Arial"/>
                <a:cs typeface="Arial"/>
              </a:rPr>
              <a:t>17135</a:t>
            </a:r>
            <a:r>
              <a:rPr sz="550" spc="5" dirty="0">
                <a:solidFill>
                  <a:srgbClr val="FFC000"/>
                </a:solidFill>
                <a:latin typeface="Arial"/>
                <a:cs typeface="Arial"/>
              </a:rPr>
              <a:t>.</a:t>
            </a:r>
            <a:r>
              <a:rPr sz="550" spc="15" dirty="0">
                <a:solidFill>
                  <a:srgbClr val="FFC000"/>
                </a:solidFill>
                <a:latin typeface="Arial"/>
                <a:cs typeface="Arial"/>
              </a:rPr>
              <a:t>05</a:t>
            </a:r>
            <a:endParaRPr sz="550" dirty="0">
              <a:solidFill>
                <a:srgbClr val="FFC000"/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550" spc="30" dirty="0">
                <a:latin typeface="Arial"/>
                <a:cs typeface="Arial"/>
              </a:rPr>
              <a:t>-</a:t>
            </a:r>
            <a:r>
              <a:rPr sz="550" spc="15" dirty="0">
                <a:latin typeface="Arial"/>
                <a:cs typeface="Arial"/>
              </a:rPr>
              <a:t>12907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34</a:t>
            </a:r>
            <a:endParaRPr sz="550" dirty="0">
              <a:latin typeface="Arial"/>
              <a:cs typeface="Arial"/>
            </a:endParaRPr>
          </a:p>
          <a:p>
            <a:pPr marL="150495" algn="ctr">
              <a:lnSpc>
                <a:spcPct val="100000"/>
              </a:lnSpc>
              <a:spcBef>
                <a:spcPts val="15"/>
              </a:spcBef>
            </a:pPr>
            <a:r>
              <a:rPr sz="550" spc="15" dirty="0">
                <a:latin typeface="Arial"/>
                <a:cs typeface="Arial"/>
              </a:rPr>
              <a:t>90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04</a:t>
            </a:r>
            <a:endParaRPr sz="5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550" spc="30" dirty="0">
                <a:latin typeface="Arial"/>
                <a:cs typeface="Arial"/>
              </a:rPr>
              <a:t>-</a:t>
            </a:r>
            <a:r>
              <a:rPr sz="550" spc="15" dirty="0">
                <a:latin typeface="Arial"/>
                <a:cs typeface="Arial"/>
              </a:rPr>
              <a:t>10510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44</a:t>
            </a:r>
            <a:endParaRPr sz="550" dirty="0">
              <a:latin typeface="Arial"/>
              <a:cs typeface="Arial"/>
            </a:endParaRPr>
          </a:p>
          <a:p>
            <a:pPr marL="67945" algn="ctr">
              <a:lnSpc>
                <a:spcPct val="100000"/>
              </a:lnSpc>
              <a:spcBef>
                <a:spcPts val="15"/>
              </a:spcBef>
            </a:pPr>
            <a:r>
              <a:rPr sz="550" spc="10" dirty="0">
                <a:latin typeface="Arial"/>
                <a:cs typeface="Arial"/>
              </a:rPr>
              <a:t>5409.24</a:t>
            </a:r>
            <a:endParaRPr sz="550" dirty="0">
              <a:latin typeface="Arial"/>
              <a:cs typeface="Arial"/>
            </a:endParaRPr>
          </a:p>
          <a:p>
            <a:pPr marL="26670" algn="ctr">
              <a:lnSpc>
                <a:spcPct val="100000"/>
              </a:lnSpc>
              <a:spcBef>
                <a:spcPts val="20"/>
              </a:spcBef>
            </a:pPr>
            <a:r>
              <a:rPr sz="550" spc="15" dirty="0">
                <a:latin typeface="Arial"/>
                <a:cs typeface="Arial"/>
              </a:rPr>
              <a:t>15993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85</a:t>
            </a:r>
            <a:endParaRPr sz="550" dirty="0">
              <a:latin typeface="Arial"/>
              <a:cs typeface="Arial"/>
            </a:endParaRPr>
          </a:p>
          <a:p>
            <a:pPr marL="27305" algn="ctr">
              <a:lnSpc>
                <a:spcPct val="100000"/>
              </a:lnSpc>
              <a:spcBef>
                <a:spcPts val="20"/>
              </a:spcBef>
            </a:pPr>
            <a:r>
              <a:rPr sz="550" spc="15" dirty="0">
                <a:latin typeface="Arial"/>
                <a:cs typeface="Arial"/>
              </a:rPr>
              <a:t>59658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52</a:t>
            </a:r>
            <a:endParaRPr sz="5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sz="550" spc="30" dirty="0">
                <a:latin typeface="Arial"/>
                <a:cs typeface="Arial"/>
              </a:rPr>
              <a:t>-</a:t>
            </a:r>
            <a:r>
              <a:rPr sz="550" spc="15" dirty="0">
                <a:latin typeface="Arial"/>
                <a:cs typeface="Arial"/>
              </a:rPr>
              <a:t>14142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79</a:t>
            </a:r>
            <a:endParaRPr sz="550" dirty="0">
              <a:latin typeface="Arial"/>
              <a:cs typeface="Arial"/>
            </a:endParaRPr>
          </a:p>
          <a:p>
            <a:pPr marL="40640" algn="ctr">
              <a:lnSpc>
                <a:spcPct val="100000"/>
              </a:lnSpc>
              <a:spcBef>
                <a:spcPts val="20"/>
              </a:spcBef>
            </a:pPr>
            <a:r>
              <a:rPr sz="550" spc="30" dirty="0">
                <a:latin typeface="Arial"/>
                <a:cs typeface="Arial"/>
              </a:rPr>
              <a:t>-</a:t>
            </a:r>
            <a:r>
              <a:rPr sz="550" spc="15" dirty="0">
                <a:latin typeface="Arial"/>
                <a:cs typeface="Arial"/>
              </a:rPr>
              <a:t>2043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42</a:t>
            </a:r>
            <a:endParaRPr sz="550" dirty="0">
              <a:latin typeface="Arial"/>
              <a:cs typeface="Arial"/>
            </a:endParaRPr>
          </a:p>
          <a:p>
            <a:pPr marL="67945" algn="ctr">
              <a:lnSpc>
                <a:spcPct val="100000"/>
              </a:lnSpc>
              <a:spcBef>
                <a:spcPts val="15"/>
              </a:spcBef>
            </a:pPr>
            <a:r>
              <a:rPr sz="550" spc="10" dirty="0">
                <a:latin typeface="Arial"/>
                <a:cs typeface="Arial"/>
              </a:rPr>
              <a:t>3036.02</a:t>
            </a:r>
            <a:endParaRPr sz="550" dirty="0">
              <a:latin typeface="Arial"/>
              <a:cs typeface="Arial"/>
            </a:endParaRPr>
          </a:p>
          <a:p>
            <a:pPr marL="67945" algn="ctr">
              <a:lnSpc>
                <a:spcPct val="100000"/>
              </a:lnSpc>
              <a:spcBef>
                <a:spcPts val="20"/>
              </a:spcBef>
            </a:pPr>
            <a:r>
              <a:rPr sz="550" spc="10" dirty="0">
                <a:latin typeface="Arial"/>
                <a:cs typeface="Arial"/>
              </a:rPr>
              <a:t>2674.11</a:t>
            </a:r>
            <a:endParaRPr sz="55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77626" y="1874192"/>
            <a:ext cx="333375" cy="14916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550" spc="15" dirty="0">
                <a:latin typeface="Arial"/>
                <a:cs typeface="Arial"/>
              </a:rPr>
              <a:t>11716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57</a:t>
            </a:r>
            <a:endParaRPr sz="550">
              <a:latin typeface="Arial"/>
              <a:cs typeface="Arial"/>
            </a:endParaRPr>
          </a:p>
          <a:p>
            <a:pPr marL="81915" algn="ctr">
              <a:lnSpc>
                <a:spcPct val="100000"/>
              </a:lnSpc>
              <a:spcBef>
                <a:spcPts val="20"/>
              </a:spcBef>
            </a:pPr>
            <a:r>
              <a:rPr sz="550" spc="15" dirty="0">
                <a:latin typeface="Arial"/>
                <a:cs typeface="Arial"/>
              </a:rPr>
              <a:t>149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25</a:t>
            </a:r>
            <a:endParaRPr sz="550">
              <a:latin typeface="Arial"/>
              <a:cs typeface="Arial"/>
            </a:endParaRPr>
          </a:p>
          <a:p>
            <a:pPr marL="40640" algn="ctr">
              <a:lnSpc>
                <a:spcPct val="100000"/>
              </a:lnSpc>
              <a:spcBef>
                <a:spcPts val="20"/>
              </a:spcBef>
            </a:pPr>
            <a:r>
              <a:rPr sz="550" spc="10" dirty="0">
                <a:latin typeface="Arial"/>
                <a:cs typeface="Arial"/>
              </a:rPr>
              <a:t>6191.83</a:t>
            </a:r>
            <a:endParaRPr sz="550">
              <a:latin typeface="Arial"/>
              <a:cs typeface="Arial"/>
            </a:endParaRPr>
          </a:p>
          <a:p>
            <a:pPr marL="40640" algn="ctr">
              <a:lnSpc>
                <a:spcPct val="100000"/>
              </a:lnSpc>
              <a:spcBef>
                <a:spcPts val="15"/>
              </a:spcBef>
            </a:pPr>
            <a:r>
              <a:rPr sz="550" spc="10" dirty="0">
                <a:latin typeface="Arial"/>
                <a:cs typeface="Arial"/>
              </a:rPr>
              <a:t>9154.92</a:t>
            </a:r>
            <a:endParaRPr sz="550">
              <a:latin typeface="Arial"/>
              <a:cs typeface="Arial"/>
            </a:endParaRPr>
          </a:p>
          <a:p>
            <a:pPr marL="40640" algn="ctr">
              <a:lnSpc>
                <a:spcPct val="100000"/>
              </a:lnSpc>
              <a:spcBef>
                <a:spcPts val="20"/>
              </a:spcBef>
            </a:pPr>
            <a:r>
              <a:rPr sz="550" spc="10" dirty="0">
                <a:latin typeface="Arial"/>
                <a:cs typeface="Arial"/>
              </a:rPr>
              <a:t>7240.08</a:t>
            </a:r>
            <a:endParaRPr sz="550">
              <a:latin typeface="Arial"/>
              <a:cs typeface="Arial"/>
            </a:endParaRPr>
          </a:p>
          <a:p>
            <a:pPr marL="81915" algn="ctr">
              <a:lnSpc>
                <a:spcPct val="100000"/>
              </a:lnSpc>
              <a:spcBef>
                <a:spcPts val="15"/>
              </a:spcBef>
            </a:pPr>
            <a:r>
              <a:rPr sz="550" spc="15" dirty="0">
                <a:latin typeface="Arial"/>
                <a:cs typeface="Arial"/>
              </a:rPr>
              <a:t>133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77</a:t>
            </a:r>
            <a:endParaRPr sz="550">
              <a:latin typeface="Arial"/>
              <a:cs typeface="Arial"/>
            </a:endParaRPr>
          </a:p>
          <a:p>
            <a:pPr marL="40640" algn="ctr">
              <a:lnSpc>
                <a:spcPct val="100000"/>
              </a:lnSpc>
              <a:spcBef>
                <a:spcPts val="20"/>
              </a:spcBef>
            </a:pPr>
            <a:r>
              <a:rPr sz="550" spc="10" dirty="0">
                <a:latin typeface="Arial"/>
                <a:cs typeface="Arial"/>
              </a:rPr>
              <a:t>3705.35</a:t>
            </a:r>
            <a:endParaRPr sz="550">
              <a:latin typeface="Arial"/>
              <a:cs typeface="Arial"/>
            </a:endParaRPr>
          </a:p>
          <a:p>
            <a:pPr marL="40640" algn="ctr">
              <a:lnSpc>
                <a:spcPct val="100000"/>
              </a:lnSpc>
              <a:spcBef>
                <a:spcPts val="20"/>
              </a:spcBef>
            </a:pPr>
            <a:r>
              <a:rPr sz="550" spc="10" dirty="0">
                <a:latin typeface="Arial"/>
                <a:cs typeface="Arial"/>
              </a:rPr>
              <a:t>8231.66</a:t>
            </a:r>
            <a:endParaRPr sz="550">
              <a:latin typeface="Arial"/>
              <a:cs typeface="Arial"/>
            </a:endParaRPr>
          </a:p>
          <a:p>
            <a:pPr marL="122555" algn="ctr">
              <a:lnSpc>
                <a:spcPct val="100000"/>
              </a:lnSpc>
              <a:spcBef>
                <a:spcPts val="15"/>
              </a:spcBef>
            </a:pPr>
            <a:r>
              <a:rPr sz="550" spc="15" dirty="0">
                <a:latin typeface="Arial"/>
                <a:cs typeface="Arial"/>
              </a:rPr>
              <a:t>79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83</a:t>
            </a:r>
            <a:endParaRPr sz="550">
              <a:latin typeface="Arial"/>
              <a:cs typeface="Arial"/>
            </a:endParaRPr>
          </a:p>
          <a:p>
            <a:pPr marL="40640" algn="ctr">
              <a:lnSpc>
                <a:spcPct val="100000"/>
              </a:lnSpc>
              <a:spcBef>
                <a:spcPts val="20"/>
              </a:spcBef>
            </a:pPr>
            <a:r>
              <a:rPr sz="550" spc="10" dirty="0">
                <a:latin typeface="Arial"/>
                <a:cs typeface="Arial"/>
              </a:rPr>
              <a:t>5447.45</a:t>
            </a:r>
            <a:endParaRPr sz="550">
              <a:latin typeface="Arial"/>
              <a:cs typeface="Arial"/>
            </a:endParaRPr>
          </a:p>
          <a:p>
            <a:pPr marL="40640" algn="ctr">
              <a:lnSpc>
                <a:spcPct val="100000"/>
              </a:lnSpc>
              <a:spcBef>
                <a:spcPts val="15"/>
              </a:spcBef>
            </a:pPr>
            <a:r>
              <a:rPr sz="550" spc="10" dirty="0">
                <a:latin typeface="Arial"/>
                <a:cs typeface="Arial"/>
              </a:rPr>
              <a:t>3900.76</a:t>
            </a:r>
            <a:endParaRPr sz="550">
              <a:latin typeface="Arial"/>
              <a:cs typeface="Arial"/>
            </a:endParaRPr>
          </a:p>
          <a:p>
            <a:pPr marL="40640" algn="ctr">
              <a:lnSpc>
                <a:spcPct val="100000"/>
              </a:lnSpc>
              <a:spcBef>
                <a:spcPts val="20"/>
              </a:spcBef>
            </a:pPr>
            <a:r>
              <a:rPr sz="550" spc="10" dirty="0">
                <a:latin typeface="Arial"/>
                <a:cs typeface="Arial"/>
              </a:rPr>
              <a:t>4098.99</a:t>
            </a:r>
            <a:endParaRPr sz="550">
              <a:latin typeface="Arial"/>
              <a:cs typeface="Arial"/>
            </a:endParaRPr>
          </a:p>
          <a:p>
            <a:pPr marL="40640" algn="ctr">
              <a:lnSpc>
                <a:spcPct val="100000"/>
              </a:lnSpc>
              <a:spcBef>
                <a:spcPts val="20"/>
              </a:spcBef>
            </a:pPr>
            <a:r>
              <a:rPr sz="550" spc="10" dirty="0">
                <a:latin typeface="Arial"/>
                <a:cs typeface="Arial"/>
              </a:rPr>
              <a:t>5660.26</a:t>
            </a:r>
            <a:endParaRPr sz="550">
              <a:latin typeface="Arial"/>
              <a:cs typeface="Arial"/>
            </a:endParaRPr>
          </a:p>
          <a:p>
            <a:pPr marL="40640" algn="ctr">
              <a:lnSpc>
                <a:spcPct val="100000"/>
              </a:lnSpc>
              <a:spcBef>
                <a:spcPts val="15"/>
              </a:spcBef>
            </a:pPr>
            <a:r>
              <a:rPr sz="550" spc="10" dirty="0">
                <a:latin typeface="Arial"/>
                <a:cs typeface="Arial"/>
              </a:rPr>
              <a:t>6639.40</a:t>
            </a:r>
            <a:endParaRPr sz="550">
              <a:latin typeface="Arial"/>
              <a:cs typeface="Arial"/>
            </a:endParaRPr>
          </a:p>
          <a:p>
            <a:pPr marL="40640" algn="ctr">
              <a:lnSpc>
                <a:spcPct val="100000"/>
              </a:lnSpc>
              <a:spcBef>
                <a:spcPts val="20"/>
              </a:spcBef>
            </a:pPr>
            <a:r>
              <a:rPr sz="550" spc="10" dirty="0">
                <a:latin typeface="Arial"/>
                <a:cs typeface="Arial"/>
              </a:rPr>
              <a:t>4978.12</a:t>
            </a:r>
            <a:endParaRPr sz="550">
              <a:latin typeface="Arial"/>
              <a:cs typeface="Arial"/>
            </a:endParaRPr>
          </a:p>
          <a:p>
            <a:pPr marL="40640" algn="ctr">
              <a:lnSpc>
                <a:spcPct val="100000"/>
              </a:lnSpc>
              <a:spcBef>
                <a:spcPts val="15"/>
              </a:spcBef>
            </a:pPr>
            <a:r>
              <a:rPr sz="550" spc="10" dirty="0">
                <a:latin typeface="Arial"/>
                <a:cs typeface="Arial"/>
              </a:rPr>
              <a:t>4853.19</a:t>
            </a:r>
            <a:endParaRPr sz="550">
              <a:latin typeface="Arial"/>
              <a:cs typeface="Arial"/>
            </a:endParaRPr>
          </a:p>
          <a:p>
            <a:pPr marL="40640" algn="ctr">
              <a:lnSpc>
                <a:spcPct val="100000"/>
              </a:lnSpc>
              <a:spcBef>
                <a:spcPts val="20"/>
              </a:spcBef>
            </a:pPr>
            <a:r>
              <a:rPr sz="550" spc="10" dirty="0">
                <a:latin typeface="Arial"/>
                <a:cs typeface="Arial"/>
              </a:rPr>
              <a:t>5038.45</a:t>
            </a:r>
            <a:endParaRPr sz="5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54738" y="1874192"/>
            <a:ext cx="210185" cy="14916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6034">
              <a:lnSpc>
                <a:spcPct val="100000"/>
              </a:lnSpc>
              <a:spcBef>
                <a:spcPts val="125"/>
              </a:spcBef>
            </a:pPr>
            <a:r>
              <a:rPr sz="550" spc="30" dirty="0">
                <a:latin typeface="Arial"/>
                <a:cs typeface="Arial"/>
              </a:rPr>
              <a:t>-</a:t>
            </a:r>
            <a:r>
              <a:rPr sz="550" spc="15" dirty="0">
                <a:latin typeface="Arial"/>
                <a:cs typeface="Arial"/>
              </a:rPr>
              <a:t>1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31</a:t>
            </a:r>
            <a:endParaRPr sz="550" dirty="0">
              <a:latin typeface="Arial"/>
              <a:cs typeface="Arial"/>
            </a:endParaRPr>
          </a:p>
          <a:p>
            <a:pPr marL="53340">
              <a:lnSpc>
                <a:spcPct val="100000"/>
              </a:lnSpc>
              <a:spcBef>
                <a:spcPts val="20"/>
              </a:spcBef>
            </a:pPr>
            <a:r>
              <a:rPr sz="550" spc="15" dirty="0">
                <a:latin typeface="Arial"/>
                <a:cs typeface="Arial"/>
              </a:rPr>
              <a:t>7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03</a:t>
            </a:r>
            <a:endParaRPr sz="550" dirty="0">
              <a:latin typeface="Arial"/>
              <a:cs typeface="Arial"/>
            </a:endParaRPr>
          </a:p>
          <a:p>
            <a:pPr marL="26034">
              <a:lnSpc>
                <a:spcPct val="100000"/>
              </a:lnSpc>
              <a:spcBef>
                <a:spcPts val="20"/>
              </a:spcBef>
            </a:pPr>
            <a:r>
              <a:rPr sz="550" spc="30" dirty="0">
                <a:latin typeface="Arial"/>
                <a:cs typeface="Arial"/>
              </a:rPr>
              <a:t>-</a:t>
            </a:r>
            <a:r>
              <a:rPr sz="550" spc="15" dirty="0">
                <a:latin typeface="Arial"/>
                <a:cs typeface="Arial"/>
              </a:rPr>
              <a:t>1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29</a:t>
            </a:r>
            <a:endParaRPr sz="550" dirty="0">
              <a:latin typeface="Arial"/>
              <a:cs typeface="Arial"/>
            </a:endParaRPr>
          </a:p>
          <a:p>
            <a:pPr marL="53340">
              <a:lnSpc>
                <a:spcPct val="100000"/>
              </a:lnSpc>
              <a:spcBef>
                <a:spcPts val="15"/>
              </a:spcBef>
            </a:pPr>
            <a:r>
              <a:rPr sz="550" spc="15" dirty="0">
                <a:latin typeface="Arial"/>
                <a:cs typeface="Arial"/>
              </a:rPr>
              <a:t>3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27</a:t>
            </a:r>
            <a:endParaRPr sz="550" dirty="0">
              <a:latin typeface="Arial"/>
              <a:cs typeface="Arial"/>
            </a:endParaRPr>
          </a:p>
          <a:p>
            <a:pPr marL="26034">
              <a:lnSpc>
                <a:spcPct val="100000"/>
              </a:lnSpc>
              <a:spcBef>
                <a:spcPts val="20"/>
              </a:spcBef>
            </a:pPr>
            <a:r>
              <a:rPr sz="550" spc="30" dirty="0">
                <a:latin typeface="Arial"/>
                <a:cs typeface="Arial"/>
              </a:rPr>
              <a:t>-</a:t>
            </a:r>
            <a:r>
              <a:rPr sz="550" spc="15" dirty="0">
                <a:latin typeface="Arial"/>
                <a:cs typeface="Arial"/>
              </a:rPr>
              <a:t>0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93</a:t>
            </a:r>
            <a:endParaRPr sz="550" dirty="0">
              <a:latin typeface="Arial"/>
              <a:cs typeface="Arial"/>
            </a:endParaRPr>
          </a:p>
          <a:p>
            <a:pPr marL="53340">
              <a:lnSpc>
                <a:spcPct val="100000"/>
              </a:lnSpc>
              <a:spcBef>
                <a:spcPts val="15"/>
              </a:spcBef>
            </a:pPr>
            <a:r>
              <a:rPr sz="550" spc="15" dirty="0">
                <a:latin typeface="Arial"/>
                <a:cs typeface="Arial"/>
              </a:rPr>
              <a:t>4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22</a:t>
            </a:r>
            <a:endParaRPr sz="550" dirty="0">
              <a:latin typeface="Arial"/>
              <a:cs typeface="Arial"/>
            </a:endParaRPr>
          </a:p>
          <a:p>
            <a:pPr marL="26034">
              <a:lnSpc>
                <a:spcPct val="100000"/>
              </a:lnSpc>
              <a:spcBef>
                <a:spcPts val="20"/>
              </a:spcBef>
            </a:pPr>
            <a:r>
              <a:rPr sz="550" spc="30" dirty="0">
                <a:latin typeface="Arial"/>
                <a:cs typeface="Arial"/>
              </a:rPr>
              <a:t>-</a:t>
            </a:r>
            <a:r>
              <a:rPr sz="550" spc="15" dirty="0">
                <a:latin typeface="Arial"/>
                <a:cs typeface="Arial"/>
              </a:rPr>
              <a:t>4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62</a:t>
            </a:r>
            <a:endParaRPr sz="550" dirty="0">
              <a:latin typeface="Arial"/>
              <a:cs typeface="Arial"/>
            </a:endParaRPr>
          </a:p>
          <a:p>
            <a:pPr marL="26034">
              <a:lnSpc>
                <a:spcPct val="100000"/>
              </a:lnSpc>
              <a:spcBef>
                <a:spcPts val="20"/>
              </a:spcBef>
            </a:pPr>
            <a:r>
              <a:rPr sz="550" spc="30" dirty="0">
                <a:latin typeface="Arial"/>
                <a:cs typeface="Arial"/>
              </a:rPr>
              <a:t>-</a:t>
            </a:r>
            <a:r>
              <a:rPr sz="550" spc="15" dirty="0">
                <a:latin typeface="Arial"/>
                <a:cs typeface="Arial"/>
              </a:rPr>
              <a:t>1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57</a:t>
            </a:r>
            <a:endParaRPr sz="550" dirty="0">
              <a:latin typeface="Arial"/>
              <a:cs typeface="Arial"/>
            </a:endParaRPr>
          </a:p>
          <a:p>
            <a:pPr marL="53340">
              <a:lnSpc>
                <a:spcPct val="100000"/>
              </a:lnSpc>
              <a:spcBef>
                <a:spcPts val="15"/>
              </a:spcBef>
            </a:pPr>
            <a:r>
              <a:rPr sz="550" spc="15" dirty="0">
                <a:latin typeface="Arial"/>
                <a:cs typeface="Arial"/>
              </a:rPr>
              <a:t>1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13</a:t>
            </a:r>
            <a:endParaRPr sz="550" dirty="0">
              <a:latin typeface="Arial"/>
              <a:cs typeface="Arial"/>
            </a:endParaRPr>
          </a:p>
          <a:p>
            <a:pPr marL="26034">
              <a:lnSpc>
                <a:spcPct val="100000"/>
              </a:lnSpc>
              <a:spcBef>
                <a:spcPts val="20"/>
              </a:spcBef>
            </a:pPr>
            <a:r>
              <a:rPr sz="550" spc="30" dirty="0">
                <a:latin typeface="Arial"/>
                <a:cs typeface="Arial"/>
              </a:rPr>
              <a:t>-</a:t>
            </a:r>
            <a:r>
              <a:rPr sz="550" spc="15" dirty="0">
                <a:latin typeface="Arial"/>
                <a:cs typeface="Arial"/>
              </a:rPr>
              <a:t>1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93</a:t>
            </a:r>
            <a:endParaRPr sz="550" dirty="0">
              <a:latin typeface="Arial"/>
              <a:cs typeface="Arial"/>
            </a:endParaRPr>
          </a:p>
          <a:p>
            <a:pPr marL="53340">
              <a:lnSpc>
                <a:spcPct val="100000"/>
              </a:lnSpc>
              <a:spcBef>
                <a:spcPts val="15"/>
              </a:spcBef>
            </a:pPr>
            <a:r>
              <a:rPr sz="550" spc="15" dirty="0">
                <a:latin typeface="Arial"/>
                <a:cs typeface="Arial"/>
              </a:rPr>
              <a:t>1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39</a:t>
            </a:r>
            <a:endParaRPr sz="550" dirty="0">
              <a:latin typeface="Arial"/>
              <a:cs typeface="Arial"/>
            </a:endParaRPr>
          </a:p>
          <a:p>
            <a:pPr marL="53340">
              <a:lnSpc>
                <a:spcPct val="100000"/>
              </a:lnSpc>
              <a:spcBef>
                <a:spcPts val="20"/>
              </a:spcBef>
            </a:pPr>
            <a:r>
              <a:rPr sz="550" spc="15" dirty="0">
                <a:latin typeface="Arial"/>
                <a:cs typeface="Arial"/>
              </a:rPr>
              <a:t>3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90</a:t>
            </a:r>
            <a:endParaRPr sz="5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550" spc="15" dirty="0">
                <a:latin typeface="Arial"/>
                <a:cs typeface="Arial"/>
              </a:rPr>
              <a:t>10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54</a:t>
            </a:r>
            <a:endParaRPr sz="550" dirty="0">
              <a:latin typeface="Arial"/>
              <a:cs typeface="Arial"/>
            </a:endParaRPr>
          </a:p>
          <a:p>
            <a:pPr marL="26034">
              <a:lnSpc>
                <a:spcPct val="100000"/>
              </a:lnSpc>
              <a:spcBef>
                <a:spcPts val="15"/>
              </a:spcBef>
            </a:pPr>
            <a:r>
              <a:rPr sz="550" spc="30" dirty="0">
                <a:latin typeface="Arial"/>
                <a:cs typeface="Arial"/>
              </a:rPr>
              <a:t>-</a:t>
            </a:r>
            <a:r>
              <a:rPr sz="550" spc="15" dirty="0">
                <a:latin typeface="Arial"/>
                <a:cs typeface="Arial"/>
              </a:rPr>
              <a:t>2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13</a:t>
            </a:r>
            <a:endParaRPr sz="550" dirty="0">
              <a:latin typeface="Arial"/>
              <a:cs typeface="Arial"/>
            </a:endParaRPr>
          </a:p>
          <a:p>
            <a:pPr marL="26034">
              <a:lnSpc>
                <a:spcPct val="100000"/>
              </a:lnSpc>
              <a:spcBef>
                <a:spcPts val="20"/>
              </a:spcBef>
            </a:pPr>
            <a:r>
              <a:rPr sz="550" spc="30" dirty="0">
                <a:latin typeface="Arial"/>
                <a:cs typeface="Arial"/>
              </a:rPr>
              <a:t>-</a:t>
            </a:r>
            <a:r>
              <a:rPr sz="550" spc="15" dirty="0">
                <a:latin typeface="Arial"/>
                <a:cs typeface="Arial"/>
              </a:rPr>
              <a:t>0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41</a:t>
            </a:r>
            <a:endParaRPr sz="550" dirty="0">
              <a:latin typeface="Arial"/>
              <a:cs typeface="Arial"/>
            </a:endParaRPr>
          </a:p>
          <a:p>
            <a:pPr marL="53340">
              <a:lnSpc>
                <a:spcPct val="100000"/>
              </a:lnSpc>
              <a:spcBef>
                <a:spcPts val="15"/>
              </a:spcBef>
            </a:pPr>
            <a:r>
              <a:rPr sz="550" spc="15" dirty="0">
                <a:latin typeface="Arial"/>
                <a:cs typeface="Arial"/>
              </a:rPr>
              <a:t>0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63</a:t>
            </a:r>
            <a:endParaRPr sz="550" dirty="0">
              <a:latin typeface="Arial"/>
              <a:cs typeface="Arial"/>
            </a:endParaRPr>
          </a:p>
          <a:p>
            <a:pPr marL="53340">
              <a:lnSpc>
                <a:spcPct val="100000"/>
              </a:lnSpc>
              <a:spcBef>
                <a:spcPts val="20"/>
              </a:spcBef>
            </a:pPr>
            <a:r>
              <a:rPr sz="550" spc="15" dirty="0">
                <a:latin typeface="Arial"/>
                <a:cs typeface="Arial"/>
              </a:rPr>
              <a:t>0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53</a:t>
            </a:r>
            <a:endParaRPr sz="55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97678" y="1874192"/>
            <a:ext cx="168910" cy="14916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50" spc="15" dirty="0">
                <a:latin typeface="Arial"/>
                <a:cs typeface="Arial"/>
              </a:rPr>
              <a:t>0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19</a:t>
            </a:r>
            <a:endParaRPr sz="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550" spc="15" dirty="0">
                <a:latin typeface="Arial"/>
                <a:cs typeface="Arial"/>
              </a:rPr>
              <a:t>0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00</a:t>
            </a:r>
            <a:endParaRPr sz="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550" spc="15" dirty="0">
                <a:latin typeface="Arial"/>
                <a:cs typeface="Arial"/>
              </a:rPr>
              <a:t>0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20</a:t>
            </a:r>
            <a:endParaRPr sz="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550" spc="15" dirty="0">
                <a:latin typeface="Arial"/>
                <a:cs typeface="Arial"/>
              </a:rPr>
              <a:t>0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00</a:t>
            </a:r>
            <a:endParaRPr sz="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550" spc="15" dirty="0">
                <a:latin typeface="Arial"/>
                <a:cs typeface="Arial"/>
              </a:rPr>
              <a:t>0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35</a:t>
            </a:r>
            <a:endParaRPr sz="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550" spc="15" dirty="0">
                <a:latin typeface="Arial"/>
                <a:cs typeface="Arial"/>
              </a:rPr>
              <a:t>0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00</a:t>
            </a:r>
            <a:endParaRPr sz="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550" spc="15" dirty="0">
                <a:latin typeface="Arial"/>
                <a:cs typeface="Arial"/>
              </a:rPr>
              <a:t>0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00</a:t>
            </a:r>
            <a:endParaRPr sz="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550" spc="15" dirty="0">
                <a:latin typeface="Arial"/>
                <a:cs typeface="Arial"/>
              </a:rPr>
              <a:t>0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12</a:t>
            </a:r>
            <a:endParaRPr sz="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550" spc="15" dirty="0">
                <a:latin typeface="Arial"/>
                <a:cs typeface="Arial"/>
              </a:rPr>
              <a:t>0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26</a:t>
            </a:r>
            <a:endParaRPr sz="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550" spc="15" dirty="0">
                <a:latin typeface="Arial"/>
                <a:cs typeface="Arial"/>
              </a:rPr>
              <a:t>0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05</a:t>
            </a:r>
            <a:endParaRPr sz="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550" spc="15" dirty="0">
                <a:latin typeface="Arial"/>
                <a:cs typeface="Arial"/>
              </a:rPr>
              <a:t>0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17</a:t>
            </a:r>
            <a:endParaRPr sz="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550" spc="15" dirty="0">
                <a:latin typeface="Arial"/>
                <a:cs typeface="Arial"/>
              </a:rPr>
              <a:t>0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00</a:t>
            </a:r>
            <a:endParaRPr sz="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550" spc="15" dirty="0">
                <a:latin typeface="Arial"/>
                <a:cs typeface="Arial"/>
              </a:rPr>
              <a:t>0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00</a:t>
            </a:r>
            <a:endParaRPr sz="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550" spc="15" dirty="0">
                <a:latin typeface="Arial"/>
                <a:cs typeface="Arial"/>
              </a:rPr>
              <a:t>0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03</a:t>
            </a:r>
            <a:endParaRPr sz="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550" spc="15" dirty="0">
                <a:latin typeface="Arial"/>
                <a:cs typeface="Arial"/>
              </a:rPr>
              <a:t>0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68</a:t>
            </a:r>
            <a:endParaRPr sz="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550" spc="15" dirty="0">
                <a:latin typeface="Arial"/>
                <a:cs typeface="Arial"/>
              </a:rPr>
              <a:t>0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53</a:t>
            </a:r>
            <a:endParaRPr sz="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550" spc="15" dirty="0">
                <a:latin typeface="Arial"/>
                <a:cs typeface="Arial"/>
              </a:rPr>
              <a:t>0</a:t>
            </a:r>
            <a:r>
              <a:rPr sz="550" spc="5" dirty="0">
                <a:latin typeface="Arial"/>
                <a:cs typeface="Arial"/>
              </a:rPr>
              <a:t>.</a:t>
            </a:r>
            <a:r>
              <a:rPr sz="550" spc="15" dirty="0">
                <a:latin typeface="Arial"/>
                <a:cs typeface="Arial"/>
              </a:rPr>
              <a:t>60</a:t>
            </a:r>
            <a:endParaRPr sz="55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09650" y="3366364"/>
            <a:ext cx="2518410" cy="0"/>
          </a:xfrm>
          <a:custGeom>
            <a:avLst/>
            <a:gdLst/>
            <a:ahLst/>
            <a:cxnLst/>
            <a:rect l="l" t="t" r="r" b="b"/>
            <a:pathLst>
              <a:path w="2518410">
                <a:moveTo>
                  <a:pt x="0" y="0"/>
                </a:moveTo>
                <a:lnTo>
                  <a:pt x="2518158" y="0"/>
                </a:lnTo>
              </a:path>
            </a:pathLst>
          </a:custGeom>
          <a:ln w="49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844985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O</a:t>
            </a:r>
            <a:r>
              <a:rPr spc="20" dirty="0"/>
              <a:t>u</a:t>
            </a:r>
            <a:r>
              <a:rPr spc="50" dirty="0"/>
              <a:t>t</a:t>
            </a:r>
            <a:r>
              <a:rPr spc="5" dirty="0"/>
              <a:t>l</a:t>
            </a:r>
            <a:r>
              <a:rPr spc="10" dirty="0"/>
              <a:t>in</a:t>
            </a:r>
            <a:r>
              <a:rPr spc="-5"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0411" y="489737"/>
            <a:ext cx="4126865" cy="299505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6370" indent="-153670">
              <a:lnSpc>
                <a:spcPct val="100000"/>
              </a:lnSpc>
              <a:spcBef>
                <a:spcPts val="135"/>
              </a:spcBef>
              <a:buAutoNum type="arabicPeriod"/>
              <a:tabLst>
                <a:tab pos="167005" algn="l"/>
              </a:tabLst>
            </a:pPr>
            <a:r>
              <a:rPr sz="1050" spc="2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Housekeeping</a:t>
            </a:r>
            <a:endParaRPr sz="1050" dirty="0">
              <a:solidFill>
                <a:schemeClr val="accent1">
                  <a:lumMod val="20000"/>
                  <a:lumOff val="80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buAutoNum type="arabicPeriod"/>
            </a:pPr>
            <a:endParaRPr sz="1000" dirty="0">
              <a:latin typeface="Times New Roman"/>
              <a:cs typeface="Times New Roman"/>
            </a:endParaRPr>
          </a:p>
          <a:p>
            <a:pPr marL="166370" indent="-153670">
              <a:lnSpc>
                <a:spcPct val="100000"/>
              </a:lnSpc>
              <a:buAutoNum type="arabicPeriod"/>
              <a:tabLst>
                <a:tab pos="167005" algn="l"/>
              </a:tabLst>
            </a:pPr>
            <a:r>
              <a:rPr sz="1050" spc="25" dirty="0">
                <a:solidFill>
                  <a:schemeClr val="tx2"/>
                </a:solidFill>
                <a:latin typeface="Arial"/>
                <a:cs typeface="Arial"/>
              </a:rPr>
              <a:t>Main</a:t>
            </a:r>
            <a:r>
              <a:rPr sz="1050" spc="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050" spc="15" dirty="0" smtClean="0">
                <a:solidFill>
                  <a:schemeClr val="tx2"/>
                </a:solidFill>
                <a:latin typeface="Arial"/>
                <a:cs typeface="Arial"/>
              </a:rPr>
              <a:t>ideas</a:t>
            </a:r>
            <a:r>
              <a:rPr lang="en-US" sz="1050" spc="15" dirty="0" smtClean="0">
                <a:solidFill>
                  <a:schemeClr val="tx2"/>
                </a:solidFill>
                <a:latin typeface="Arial"/>
                <a:cs typeface="Arial"/>
              </a:rPr>
              <a:t>: Multiple Linear Regression (MLR)</a:t>
            </a:r>
            <a:endParaRPr sz="1050" dirty="0">
              <a:solidFill>
                <a:schemeClr val="tx2"/>
              </a:solidFill>
              <a:latin typeface="Arial"/>
              <a:cs typeface="Arial"/>
            </a:endParaRPr>
          </a:p>
          <a:p>
            <a:pPr marL="443230" lvl="1" indent="-153670">
              <a:spcBef>
                <a:spcPts val="95"/>
              </a:spcBef>
              <a:buFontTx/>
              <a:buAutoNum type="arabicPeriod"/>
              <a:tabLst>
                <a:tab pos="443865" algn="l"/>
              </a:tabLst>
            </a:pPr>
            <a:r>
              <a:rPr lang="en-US" sz="1050" u="sng" spc="5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Interpreting Slopes/Coefficients</a:t>
            </a:r>
            <a:r>
              <a:rPr lang="en-US" sz="1050" spc="5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: In </a:t>
            </a:r>
            <a:r>
              <a:rPr lang="en-US" sz="1050" spc="25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MLR </a:t>
            </a:r>
            <a:r>
              <a:rPr lang="en-US" sz="1050" spc="15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everything </a:t>
            </a:r>
            <a:r>
              <a:rPr lang="en-US" sz="1050" spc="1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is </a:t>
            </a:r>
            <a:r>
              <a:rPr lang="en-US" sz="1050" spc="25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conditional </a:t>
            </a:r>
            <a:r>
              <a:rPr lang="en-US" sz="1050" spc="3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on </a:t>
            </a:r>
            <a:r>
              <a:rPr lang="en-US" sz="1050" spc="5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all </a:t>
            </a:r>
            <a:r>
              <a:rPr lang="en-US" sz="1050" spc="2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other </a:t>
            </a:r>
            <a:r>
              <a:rPr lang="en-US" sz="1050" spc="1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variables in </a:t>
            </a:r>
            <a:r>
              <a:rPr lang="en-US" sz="1050" spc="2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the  </a:t>
            </a:r>
            <a:r>
              <a:rPr lang="en-US" sz="1050" spc="3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model</a:t>
            </a:r>
            <a:endParaRPr lang="en-US" sz="1050" spc="20" dirty="0" smtClean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  <a:p>
            <a:pPr marL="443230" lvl="1" indent="-15367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443865" algn="l"/>
              </a:tabLst>
            </a:pPr>
            <a:r>
              <a:rPr lang="en-US" sz="1050" u="sng" spc="5" dirty="0" smtClean="0">
                <a:latin typeface="Arial"/>
                <a:cs typeface="Arial"/>
              </a:rPr>
              <a:t>Setting up the MLR Equation:</a:t>
            </a:r>
            <a:r>
              <a:rPr lang="en-US" sz="1050" spc="5" dirty="0" smtClean="0">
                <a:latin typeface="Arial"/>
                <a:cs typeface="Arial"/>
              </a:rPr>
              <a:t> </a:t>
            </a:r>
            <a:r>
              <a:rPr sz="1050" spc="20" dirty="0" smtClean="0">
                <a:latin typeface="Arial"/>
                <a:cs typeface="Arial"/>
              </a:rPr>
              <a:t>Categorical </a:t>
            </a:r>
            <a:r>
              <a:rPr sz="1050" spc="30" dirty="0">
                <a:latin typeface="Arial"/>
                <a:cs typeface="Arial"/>
              </a:rPr>
              <a:t>predictors </a:t>
            </a:r>
            <a:r>
              <a:rPr sz="1050" spc="25" dirty="0">
                <a:latin typeface="Arial"/>
                <a:cs typeface="Arial"/>
              </a:rPr>
              <a:t>and </a:t>
            </a:r>
            <a:r>
              <a:rPr sz="1050" spc="20" dirty="0">
                <a:latin typeface="Arial"/>
                <a:cs typeface="Arial"/>
              </a:rPr>
              <a:t>slopes </a:t>
            </a:r>
            <a:r>
              <a:rPr sz="1050" spc="25" dirty="0">
                <a:latin typeface="Arial"/>
                <a:cs typeface="Arial"/>
              </a:rPr>
              <a:t>for </a:t>
            </a:r>
            <a:r>
              <a:rPr sz="1050" dirty="0">
                <a:latin typeface="Arial"/>
                <a:cs typeface="Arial"/>
              </a:rPr>
              <a:t>(almost) </a:t>
            </a:r>
            <a:r>
              <a:rPr sz="1050" spc="15" dirty="0">
                <a:latin typeface="Arial"/>
                <a:cs typeface="Arial"/>
              </a:rPr>
              <a:t>each</a:t>
            </a:r>
            <a:r>
              <a:rPr sz="1050" spc="-30" dirty="0">
                <a:latin typeface="Arial"/>
                <a:cs typeface="Arial"/>
              </a:rPr>
              <a:t> </a:t>
            </a:r>
            <a:r>
              <a:rPr sz="1050" spc="5" dirty="0">
                <a:latin typeface="Arial"/>
                <a:cs typeface="Arial"/>
              </a:rPr>
              <a:t>level</a:t>
            </a:r>
            <a:endParaRPr sz="1050" dirty="0">
              <a:latin typeface="Arial"/>
              <a:cs typeface="Arial"/>
            </a:endParaRPr>
          </a:p>
          <a:p>
            <a:pPr marL="443230" lvl="1" indent="-15367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443865" algn="l"/>
              </a:tabLst>
            </a:pPr>
            <a:r>
              <a:rPr sz="1050" u="sng" spc="10" dirty="0" smtClean="0">
                <a:solidFill>
                  <a:srgbClr val="CCCCCC"/>
                </a:solidFill>
                <a:latin typeface="Arial"/>
                <a:cs typeface="Arial"/>
              </a:rPr>
              <a:t>Inference </a:t>
            </a:r>
            <a:r>
              <a:rPr sz="1050" u="sng" spc="25" dirty="0" smtClean="0">
                <a:solidFill>
                  <a:srgbClr val="CCCCCC"/>
                </a:solidFill>
                <a:latin typeface="Arial"/>
                <a:cs typeface="Arial"/>
              </a:rPr>
              <a:t>for </a:t>
            </a:r>
            <a:r>
              <a:rPr sz="1050" u="sng" spc="20" dirty="0" smtClean="0">
                <a:solidFill>
                  <a:srgbClr val="CCCCCC"/>
                </a:solidFill>
                <a:latin typeface="Arial"/>
                <a:cs typeface="Arial"/>
              </a:rPr>
              <a:t>MLR</a:t>
            </a:r>
            <a:r>
              <a:rPr sz="1050" spc="20" dirty="0" smtClean="0">
                <a:solidFill>
                  <a:srgbClr val="CCCCCC"/>
                </a:solidFill>
                <a:latin typeface="Arial"/>
                <a:cs typeface="Arial"/>
              </a:rPr>
              <a:t>: </a:t>
            </a:r>
            <a:r>
              <a:rPr sz="1050" spc="30" dirty="0">
                <a:solidFill>
                  <a:srgbClr val="CCCCCC"/>
                </a:solidFill>
                <a:latin typeface="Arial"/>
                <a:cs typeface="Arial"/>
              </a:rPr>
              <a:t>model </a:t>
            </a:r>
            <a:r>
              <a:rPr sz="1050" spc="5" dirty="0">
                <a:solidFill>
                  <a:srgbClr val="CCCCCC"/>
                </a:solidFill>
                <a:latin typeface="Arial"/>
                <a:cs typeface="Arial"/>
              </a:rPr>
              <a:t>as </a:t>
            </a:r>
            <a:r>
              <a:rPr sz="1050" spc="-5" dirty="0">
                <a:solidFill>
                  <a:srgbClr val="CCCCCC"/>
                </a:solidFill>
                <a:latin typeface="Arial"/>
                <a:cs typeface="Arial"/>
              </a:rPr>
              <a:t>a </a:t>
            </a:r>
            <a:r>
              <a:rPr sz="1050" spc="25" dirty="0">
                <a:solidFill>
                  <a:srgbClr val="CCCCCC"/>
                </a:solidFill>
                <a:latin typeface="Arial"/>
                <a:cs typeface="Arial"/>
              </a:rPr>
              <a:t>whole </a:t>
            </a:r>
            <a:r>
              <a:rPr sz="1050" spc="35" dirty="0">
                <a:solidFill>
                  <a:srgbClr val="CCCCCC"/>
                </a:solidFill>
                <a:latin typeface="Arial"/>
                <a:cs typeface="Arial"/>
              </a:rPr>
              <a:t>+ </a:t>
            </a:r>
            <a:r>
              <a:rPr sz="1050" spc="20" dirty="0">
                <a:solidFill>
                  <a:srgbClr val="CCCCCC"/>
                </a:solidFill>
                <a:latin typeface="Arial"/>
                <a:cs typeface="Arial"/>
              </a:rPr>
              <a:t>individual</a:t>
            </a:r>
            <a:r>
              <a:rPr sz="1050" spc="-50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050" spc="20" dirty="0">
                <a:solidFill>
                  <a:srgbClr val="CCCCCC"/>
                </a:solidFill>
                <a:latin typeface="Arial"/>
                <a:cs typeface="Arial"/>
              </a:rPr>
              <a:t>slopes</a:t>
            </a:r>
            <a:endParaRPr sz="1050" dirty="0">
              <a:latin typeface="Arial"/>
              <a:cs typeface="Arial"/>
            </a:endParaRPr>
          </a:p>
          <a:p>
            <a:pPr marL="443230" lvl="1" indent="-153670">
              <a:lnSpc>
                <a:spcPct val="100000"/>
              </a:lnSpc>
              <a:spcBef>
                <a:spcPts val="45"/>
              </a:spcBef>
              <a:buAutoNum type="arabicPeriod"/>
              <a:tabLst>
                <a:tab pos="443865" algn="l"/>
              </a:tabLst>
            </a:pPr>
            <a:r>
              <a:rPr lang="en-US" sz="1050" u="sng" spc="10" dirty="0" smtClean="0">
                <a:solidFill>
                  <a:srgbClr val="CCCCCC"/>
                </a:solidFill>
                <a:latin typeface="Arial"/>
                <a:cs typeface="Arial"/>
              </a:rPr>
              <a:t>Selecting Predictors for MLR:</a:t>
            </a:r>
            <a:r>
              <a:rPr lang="en-US" sz="1050" spc="20" dirty="0" smtClean="0">
                <a:solidFill>
                  <a:srgbClr val="CCCCCC"/>
                </a:solidFill>
                <a:latin typeface="Arial"/>
                <a:cs typeface="Arial"/>
              </a:rPr>
              <a:t> </a:t>
            </a:r>
          </a:p>
          <a:p>
            <a:pPr marL="900430" lvl="2" indent="-153670">
              <a:spcBef>
                <a:spcPts val="45"/>
              </a:spcBef>
              <a:buAutoNum type="arabicPeriod"/>
              <a:tabLst>
                <a:tab pos="443865" algn="l"/>
              </a:tabLst>
            </a:pPr>
            <a:r>
              <a:rPr sz="1050" spc="25" dirty="0" smtClean="0">
                <a:solidFill>
                  <a:srgbClr val="CCCCCC"/>
                </a:solidFill>
                <a:latin typeface="Arial"/>
                <a:cs typeface="Arial"/>
              </a:rPr>
              <a:t>Adjusted </a:t>
            </a:r>
            <a:r>
              <a:rPr sz="1100" i="1" spc="20" dirty="0" smtClean="0">
                <a:solidFill>
                  <a:srgbClr val="CCCCCC"/>
                </a:solidFill>
                <a:latin typeface="Georgia"/>
                <a:cs typeface="Georgia"/>
              </a:rPr>
              <a:t>R</a:t>
            </a:r>
            <a:r>
              <a:rPr sz="1200" spc="30" baseline="27777" dirty="0" smtClean="0">
                <a:solidFill>
                  <a:srgbClr val="CCCCCC"/>
                </a:solidFill>
                <a:latin typeface="Times New Roman"/>
                <a:cs typeface="Times New Roman"/>
              </a:rPr>
              <a:t>2 </a:t>
            </a:r>
            <a:r>
              <a:rPr sz="1050" spc="20" dirty="0">
                <a:solidFill>
                  <a:srgbClr val="CCCCCC"/>
                </a:solidFill>
                <a:latin typeface="Arial"/>
                <a:cs typeface="Arial"/>
              </a:rPr>
              <a:t>applies </a:t>
            </a:r>
            <a:r>
              <a:rPr sz="1050" spc="-5" dirty="0">
                <a:solidFill>
                  <a:srgbClr val="CCCCCC"/>
                </a:solidFill>
                <a:latin typeface="Arial"/>
                <a:cs typeface="Arial"/>
              </a:rPr>
              <a:t>a </a:t>
            </a:r>
            <a:r>
              <a:rPr sz="1050" spc="20" dirty="0">
                <a:solidFill>
                  <a:srgbClr val="CCCCCC"/>
                </a:solidFill>
                <a:latin typeface="Arial"/>
                <a:cs typeface="Arial"/>
              </a:rPr>
              <a:t>penalty </a:t>
            </a:r>
            <a:r>
              <a:rPr sz="1050" spc="25" dirty="0">
                <a:solidFill>
                  <a:srgbClr val="CCCCCC"/>
                </a:solidFill>
                <a:latin typeface="Arial"/>
                <a:cs typeface="Arial"/>
              </a:rPr>
              <a:t>for additional</a:t>
            </a:r>
            <a:r>
              <a:rPr sz="1050" spc="-114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050" spc="10" dirty="0">
                <a:solidFill>
                  <a:srgbClr val="CCCCCC"/>
                </a:solidFill>
                <a:latin typeface="Arial"/>
                <a:cs typeface="Arial"/>
              </a:rPr>
              <a:t>variables</a:t>
            </a:r>
            <a:endParaRPr sz="1050" dirty="0">
              <a:latin typeface="Arial"/>
              <a:cs typeface="Arial"/>
            </a:endParaRPr>
          </a:p>
          <a:p>
            <a:pPr marL="900430" lvl="2" indent="-153670">
              <a:spcBef>
                <a:spcPts val="85"/>
              </a:spcBef>
              <a:buAutoNum type="arabicPeriod"/>
              <a:tabLst>
                <a:tab pos="443865" algn="l"/>
              </a:tabLst>
            </a:pPr>
            <a:r>
              <a:rPr sz="1050" spc="20" dirty="0" smtClean="0">
                <a:solidFill>
                  <a:srgbClr val="CCCCCC"/>
                </a:solidFill>
                <a:latin typeface="Arial"/>
                <a:cs typeface="Arial"/>
              </a:rPr>
              <a:t>Avoid </a:t>
            </a:r>
            <a:r>
              <a:rPr sz="1050" spc="15" dirty="0">
                <a:solidFill>
                  <a:srgbClr val="CCCCCC"/>
                </a:solidFill>
                <a:latin typeface="Arial"/>
                <a:cs typeface="Arial"/>
              </a:rPr>
              <a:t>collinearity </a:t>
            </a:r>
            <a:r>
              <a:rPr sz="1050" spc="10" dirty="0">
                <a:solidFill>
                  <a:srgbClr val="CCCCCC"/>
                </a:solidFill>
                <a:latin typeface="Arial"/>
                <a:cs typeface="Arial"/>
              </a:rPr>
              <a:t>in</a:t>
            </a:r>
            <a:r>
              <a:rPr sz="1050" spc="-10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050" spc="25" dirty="0" smtClean="0">
                <a:solidFill>
                  <a:srgbClr val="CCCCCC"/>
                </a:solidFill>
                <a:latin typeface="Arial"/>
                <a:cs typeface="Arial"/>
              </a:rPr>
              <a:t>MLR</a:t>
            </a:r>
            <a:endParaRPr lang="en-US" sz="1050" dirty="0">
              <a:latin typeface="Arial"/>
              <a:cs typeface="Arial"/>
            </a:endParaRPr>
          </a:p>
          <a:p>
            <a:pPr marL="900430" lvl="2" indent="-153670">
              <a:spcBef>
                <a:spcPts val="85"/>
              </a:spcBef>
              <a:buAutoNum type="arabicPeriod"/>
              <a:tabLst>
                <a:tab pos="443865" algn="l"/>
              </a:tabLst>
            </a:pPr>
            <a:r>
              <a:rPr sz="1050" spc="35" dirty="0" smtClean="0">
                <a:solidFill>
                  <a:srgbClr val="CCCCCC"/>
                </a:solidFill>
                <a:latin typeface="Arial"/>
                <a:cs typeface="Arial"/>
              </a:rPr>
              <a:t>Model </a:t>
            </a:r>
            <a:r>
              <a:rPr sz="1050" spc="20" dirty="0">
                <a:solidFill>
                  <a:srgbClr val="CCCCCC"/>
                </a:solidFill>
                <a:latin typeface="Arial"/>
                <a:cs typeface="Arial"/>
              </a:rPr>
              <a:t>selection criterion </a:t>
            </a:r>
            <a:r>
              <a:rPr sz="1050" spc="30" dirty="0">
                <a:solidFill>
                  <a:srgbClr val="CCCCCC"/>
                </a:solidFill>
                <a:latin typeface="Arial"/>
                <a:cs typeface="Arial"/>
              </a:rPr>
              <a:t>depends on </a:t>
            </a:r>
            <a:r>
              <a:rPr sz="1050" spc="15" dirty="0">
                <a:solidFill>
                  <a:srgbClr val="CCCCCC"/>
                </a:solidFill>
                <a:latin typeface="Arial"/>
                <a:cs typeface="Arial"/>
              </a:rPr>
              <a:t>goal: </a:t>
            </a:r>
            <a:r>
              <a:rPr sz="1050" spc="20" dirty="0">
                <a:solidFill>
                  <a:srgbClr val="CCCCCC"/>
                </a:solidFill>
                <a:latin typeface="Arial"/>
                <a:cs typeface="Arial"/>
              </a:rPr>
              <a:t>signiﬁcance </a:t>
            </a:r>
            <a:r>
              <a:rPr sz="1050" spc="15" dirty="0">
                <a:solidFill>
                  <a:srgbClr val="CCCCCC"/>
                </a:solidFill>
                <a:latin typeface="Arial"/>
                <a:cs typeface="Arial"/>
              </a:rPr>
              <a:t>vs.  </a:t>
            </a:r>
            <a:r>
              <a:rPr sz="1050" spc="25" dirty="0">
                <a:solidFill>
                  <a:srgbClr val="CCCCCC"/>
                </a:solidFill>
                <a:latin typeface="Arial"/>
                <a:cs typeface="Arial"/>
              </a:rPr>
              <a:t>prediction</a:t>
            </a:r>
            <a:endParaRPr sz="1050" dirty="0">
              <a:latin typeface="Arial"/>
              <a:cs typeface="Arial"/>
            </a:endParaRPr>
          </a:p>
          <a:p>
            <a:pPr marL="443230" lvl="1" indent="-15367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443865" algn="l"/>
              </a:tabLst>
            </a:pPr>
            <a:r>
              <a:rPr lang="en-US" sz="1050" u="sng" spc="20" dirty="0">
                <a:solidFill>
                  <a:srgbClr val="CCCCCC"/>
                </a:solidFill>
                <a:latin typeface="Arial"/>
                <a:cs typeface="Arial"/>
              </a:rPr>
              <a:t>Additional Conditions for MLR</a:t>
            </a:r>
            <a:r>
              <a:rPr lang="en-US" sz="1050" spc="20" dirty="0">
                <a:solidFill>
                  <a:srgbClr val="CCCCCC"/>
                </a:solidFill>
                <a:latin typeface="Arial"/>
                <a:cs typeface="Arial"/>
              </a:rPr>
              <a:t>: </a:t>
            </a:r>
            <a:r>
              <a:rPr sz="1050" spc="25" dirty="0" smtClean="0">
                <a:solidFill>
                  <a:srgbClr val="CCCCCC"/>
                </a:solidFill>
                <a:latin typeface="Arial"/>
                <a:cs typeface="Arial"/>
              </a:rPr>
              <a:t>Conditions </a:t>
            </a:r>
            <a:r>
              <a:rPr sz="1050" spc="25" dirty="0">
                <a:solidFill>
                  <a:srgbClr val="CCCCCC"/>
                </a:solidFill>
                <a:latin typeface="Arial"/>
                <a:cs typeface="Arial"/>
              </a:rPr>
              <a:t>for MLR </a:t>
            </a:r>
            <a:r>
              <a:rPr sz="1050" spc="-5" dirty="0">
                <a:solidFill>
                  <a:srgbClr val="CCCCCC"/>
                </a:solidFill>
                <a:latin typeface="Arial"/>
                <a:cs typeface="Arial"/>
              </a:rPr>
              <a:t>are </a:t>
            </a:r>
            <a:r>
              <a:rPr sz="1050" dirty="0">
                <a:solidFill>
                  <a:srgbClr val="CCCCCC"/>
                </a:solidFill>
                <a:latin typeface="Arial"/>
                <a:cs typeface="Arial"/>
              </a:rPr>
              <a:t>(almost) </a:t>
            </a:r>
            <a:r>
              <a:rPr sz="1050" spc="20" dirty="0">
                <a:solidFill>
                  <a:srgbClr val="CCCCCC"/>
                </a:solidFill>
                <a:latin typeface="Arial"/>
                <a:cs typeface="Arial"/>
              </a:rPr>
              <a:t>the </a:t>
            </a:r>
            <a:r>
              <a:rPr sz="1050" spc="15" dirty="0">
                <a:solidFill>
                  <a:srgbClr val="CCCCCC"/>
                </a:solidFill>
                <a:latin typeface="Arial"/>
                <a:cs typeface="Arial"/>
              </a:rPr>
              <a:t>same </a:t>
            </a:r>
            <a:r>
              <a:rPr sz="1050" spc="5" dirty="0">
                <a:solidFill>
                  <a:srgbClr val="CCCCCC"/>
                </a:solidFill>
                <a:latin typeface="Arial"/>
                <a:cs typeface="Arial"/>
              </a:rPr>
              <a:t>as </a:t>
            </a:r>
            <a:r>
              <a:rPr sz="1050" spc="30" dirty="0">
                <a:solidFill>
                  <a:srgbClr val="CCCCCC"/>
                </a:solidFill>
                <a:latin typeface="Arial"/>
                <a:cs typeface="Arial"/>
              </a:rPr>
              <a:t>conditions</a:t>
            </a:r>
            <a:r>
              <a:rPr sz="1050" spc="20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050" spc="25" dirty="0" smtClean="0">
                <a:solidFill>
                  <a:srgbClr val="CCCCCC"/>
                </a:solidFill>
                <a:latin typeface="Arial"/>
                <a:cs typeface="Arial"/>
              </a:rPr>
              <a:t>for</a:t>
            </a:r>
            <a:r>
              <a:rPr lang="en-US" sz="1050" dirty="0">
                <a:latin typeface="Arial"/>
                <a:cs typeface="Arial"/>
              </a:rPr>
              <a:t> </a:t>
            </a:r>
            <a:r>
              <a:rPr sz="1050" dirty="0" smtClean="0">
                <a:solidFill>
                  <a:srgbClr val="CCCCCC"/>
                </a:solidFill>
                <a:latin typeface="Arial"/>
                <a:cs typeface="Arial"/>
              </a:rPr>
              <a:t>SLR</a:t>
            </a:r>
            <a:endParaRPr sz="1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 marL="166370" indent="-153670">
              <a:lnSpc>
                <a:spcPct val="100000"/>
              </a:lnSpc>
              <a:buAutoNum type="arabicPeriod" startAt="3"/>
              <a:tabLst>
                <a:tab pos="167005" algn="l"/>
              </a:tabLst>
            </a:pPr>
            <a:r>
              <a:rPr sz="1050" spc="20" dirty="0">
                <a:solidFill>
                  <a:srgbClr val="CCDBE6"/>
                </a:solidFill>
                <a:latin typeface="Arial"/>
                <a:cs typeface="Arial"/>
              </a:rPr>
              <a:t>Summary</a:t>
            </a:r>
            <a:endParaRPr sz="105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053117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O</a:t>
            </a:r>
            <a:r>
              <a:rPr spc="20" dirty="0"/>
              <a:t>u</a:t>
            </a:r>
            <a:r>
              <a:rPr spc="50" dirty="0"/>
              <a:t>t</a:t>
            </a:r>
            <a:r>
              <a:rPr spc="5" dirty="0"/>
              <a:t>l</a:t>
            </a:r>
            <a:r>
              <a:rPr spc="10" dirty="0"/>
              <a:t>in</a:t>
            </a:r>
            <a:r>
              <a:rPr spc="-5" dirty="0"/>
              <a:t>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1450" y="358775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How many slopes would we need to model </a:t>
            </a:r>
            <a:r>
              <a:rPr lang="en-US" sz="2400" b="1" dirty="0" smtClean="0">
                <a:solidFill>
                  <a:srgbClr val="C00000"/>
                </a:solidFill>
              </a:rPr>
              <a:t>income</a:t>
            </a:r>
            <a:r>
              <a:rPr lang="en-US" sz="2400" b="1" dirty="0" smtClean="0"/>
              <a:t> with </a:t>
            </a:r>
            <a:r>
              <a:rPr lang="en-US" sz="2400" b="1" dirty="0" smtClean="0">
                <a:solidFill>
                  <a:srgbClr val="00B050"/>
                </a:solidFill>
              </a:rPr>
              <a:t>age</a:t>
            </a:r>
            <a:r>
              <a:rPr lang="en-US" sz="2400" b="1" dirty="0" smtClean="0"/>
              <a:t> and </a:t>
            </a:r>
            <a:r>
              <a:rPr lang="en-US" sz="2400" b="1" dirty="0" smtClean="0">
                <a:solidFill>
                  <a:srgbClr val="7030A0"/>
                </a:solidFill>
              </a:rPr>
              <a:t>hours to get to work</a:t>
            </a:r>
            <a:r>
              <a:rPr lang="en-US" sz="2400" b="1" dirty="0" smtClean="0"/>
              <a:t>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4148779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O</a:t>
            </a:r>
            <a:r>
              <a:rPr spc="20" dirty="0"/>
              <a:t>u</a:t>
            </a:r>
            <a:r>
              <a:rPr spc="50" dirty="0"/>
              <a:t>t</a:t>
            </a:r>
            <a:r>
              <a:rPr spc="5" dirty="0"/>
              <a:t>l</a:t>
            </a:r>
            <a:r>
              <a:rPr spc="10" dirty="0"/>
              <a:t>in</a:t>
            </a:r>
            <a:r>
              <a:rPr spc="-5" dirty="0"/>
              <a:t>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1450" y="358775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How many slopes would we need to model </a:t>
            </a:r>
            <a:r>
              <a:rPr lang="en-US" sz="2400" b="1" dirty="0" smtClean="0">
                <a:solidFill>
                  <a:srgbClr val="C00000"/>
                </a:solidFill>
              </a:rPr>
              <a:t>income</a:t>
            </a:r>
            <a:r>
              <a:rPr lang="en-US" sz="2400" b="1" dirty="0" smtClean="0"/>
              <a:t> with </a:t>
            </a:r>
            <a:r>
              <a:rPr lang="en-US" sz="2400" b="1" dirty="0" smtClean="0">
                <a:solidFill>
                  <a:srgbClr val="00B050"/>
                </a:solidFill>
              </a:rPr>
              <a:t>age</a:t>
            </a:r>
            <a:r>
              <a:rPr lang="en-US" sz="2400" b="1" dirty="0" smtClean="0"/>
              <a:t> and </a:t>
            </a:r>
            <a:r>
              <a:rPr lang="en-US" sz="2400" b="1" dirty="0" smtClean="0">
                <a:solidFill>
                  <a:srgbClr val="7030A0"/>
                </a:solidFill>
              </a:rPr>
              <a:t>hours to get to work</a:t>
            </a:r>
            <a:r>
              <a:rPr lang="en-US" sz="2400" b="1" dirty="0" smtClean="0"/>
              <a:t>?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66850" y="3028596"/>
                <a:ext cx="2862835" cy="2198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𝑖𝑛𝑐𝑜𝑚𝑒</m:t>
                          </m:r>
                        </m:e>
                      </m:ac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𝑎𝑔𝑒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h𝑟𝑠</m:t>
                      </m:r>
                      <m:r>
                        <a:rPr lang="en-US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𝑤𝑜𝑟𝑘</m:t>
                      </m:r>
                    </m:oMath>
                  </m:oMathPara>
                </a14:m>
                <a:endParaRPr lang="en-US" sz="1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850" y="3028596"/>
                <a:ext cx="2862835" cy="219804"/>
              </a:xfrm>
              <a:prstGeom prst="rect">
                <a:avLst/>
              </a:prstGeom>
              <a:blipFill>
                <a:blip r:embed="rId2"/>
                <a:stretch>
                  <a:fillRect l="-1279" t="-30556" r="-640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7750" y="1559104"/>
            <a:ext cx="223729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C00000"/>
                </a:solidFill>
              </a:rPr>
              <a:t>Response Variable: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C00000"/>
                </a:solidFill>
              </a:rPr>
              <a:t>Income</a:t>
            </a:r>
          </a:p>
          <a:p>
            <a:r>
              <a:rPr lang="en-US" sz="1100" b="1" u="sng" dirty="0" smtClean="0"/>
              <a:t>2 Explanatory Variables</a:t>
            </a:r>
            <a:r>
              <a:rPr lang="en-US" sz="1100" b="1" dirty="0" smtClean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00B050"/>
                </a:solidFill>
              </a:rPr>
              <a:t>Age (numerical)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7030A0"/>
                </a:solidFill>
              </a:rPr>
              <a:t>Hours to get to work (numerical)</a:t>
            </a:r>
            <a:endParaRPr lang="en-US" sz="11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36" y="2692452"/>
                <a:ext cx="36710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u="sng" dirty="0" smtClean="0"/>
                  <a:t>2 slopes being estimated in the model</a:t>
                </a:r>
                <a:r>
                  <a:rPr lang="en-US" sz="1400" b="1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400" b="1" i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6" y="2692452"/>
                <a:ext cx="3671003" cy="307777"/>
              </a:xfrm>
              <a:prstGeom prst="rect">
                <a:avLst/>
              </a:prstGeom>
              <a:blipFill>
                <a:blip r:embed="rId3"/>
                <a:stretch>
                  <a:fillRect l="-498"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Bent-Up Arrow 2"/>
          <p:cNvSpPr/>
          <p:nvPr/>
        </p:nvSpPr>
        <p:spPr>
          <a:xfrm rot="10800000" flipH="1">
            <a:off x="1543050" y="1816433"/>
            <a:ext cx="1833378" cy="710629"/>
          </a:xfrm>
          <a:prstGeom prst="bentUpArrow">
            <a:avLst>
              <a:gd name="adj1" fmla="val 11493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209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O</a:t>
            </a:r>
            <a:r>
              <a:rPr spc="20" dirty="0"/>
              <a:t>u</a:t>
            </a:r>
            <a:r>
              <a:rPr spc="50" dirty="0"/>
              <a:t>t</a:t>
            </a:r>
            <a:r>
              <a:rPr spc="5" dirty="0"/>
              <a:t>l</a:t>
            </a:r>
            <a:r>
              <a:rPr spc="10" dirty="0"/>
              <a:t>in</a:t>
            </a:r>
            <a:r>
              <a:rPr spc="-5" dirty="0"/>
              <a:t>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1450" y="358775"/>
            <a:ext cx="44091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How many slopes would we need to model </a:t>
            </a:r>
            <a:r>
              <a:rPr lang="en-US" sz="2000" b="1" dirty="0" smtClean="0">
                <a:solidFill>
                  <a:srgbClr val="C00000"/>
                </a:solidFill>
              </a:rPr>
              <a:t>income</a:t>
            </a:r>
            <a:r>
              <a:rPr lang="en-US" sz="2000" b="1" dirty="0" smtClean="0"/>
              <a:t> with </a:t>
            </a:r>
            <a:r>
              <a:rPr lang="en-US" sz="2000" b="1" dirty="0" smtClean="0">
                <a:solidFill>
                  <a:srgbClr val="00B0F0"/>
                </a:solidFill>
              </a:rPr>
              <a:t>citizen status </a:t>
            </a:r>
            <a:r>
              <a:rPr lang="en-US" sz="1200" dirty="0" smtClean="0">
                <a:solidFill>
                  <a:srgbClr val="00B0F0"/>
                </a:solidFill>
              </a:rPr>
              <a:t>(citizen or not) </a:t>
            </a:r>
            <a:r>
              <a:rPr lang="en-US" sz="2000" b="1" dirty="0" smtClean="0"/>
              <a:t>and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race 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(white/black/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</a:rPr>
              <a:t>asian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/other)</a:t>
            </a:r>
            <a:r>
              <a:rPr lang="en-US" sz="1400" dirty="0" smtClean="0"/>
              <a:t>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3941734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O</a:t>
            </a:r>
            <a:r>
              <a:rPr spc="20" dirty="0"/>
              <a:t>u</a:t>
            </a:r>
            <a:r>
              <a:rPr spc="50" dirty="0"/>
              <a:t>t</a:t>
            </a:r>
            <a:r>
              <a:rPr spc="5" dirty="0"/>
              <a:t>l</a:t>
            </a:r>
            <a:r>
              <a:rPr spc="10" dirty="0"/>
              <a:t>in</a:t>
            </a:r>
            <a:r>
              <a:rPr spc="-5" dirty="0"/>
              <a:t>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1450" y="358775"/>
            <a:ext cx="44091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How many slopes would we need to model </a:t>
            </a:r>
            <a:r>
              <a:rPr lang="en-US" sz="2000" b="1" dirty="0" smtClean="0">
                <a:solidFill>
                  <a:srgbClr val="C00000"/>
                </a:solidFill>
              </a:rPr>
              <a:t>income</a:t>
            </a:r>
            <a:r>
              <a:rPr lang="en-US" sz="2000" b="1" dirty="0" smtClean="0"/>
              <a:t> with </a:t>
            </a:r>
            <a:r>
              <a:rPr lang="en-US" sz="2000" b="1" dirty="0" smtClean="0">
                <a:solidFill>
                  <a:srgbClr val="00B0F0"/>
                </a:solidFill>
              </a:rPr>
              <a:t>citizen status </a:t>
            </a:r>
            <a:r>
              <a:rPr lang="en-US" sz="1200" dirty="0" smtClean="0">
                <a:solidFill>
                  <a:srgbClr val="00B0F0"/>
                </a:solidFill>
              </a:rPr>
              <a:t>(citizen or not) </a:t>
            </a:r>
            <a:r>
              <a:rPr lang="en-US" sz="2000" b="1" dirty="0" smtClean="0"/>
              <a:t>and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race 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(white/black/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</a:rPr>
              <a:t>asian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/other)</a:t>
            </a:r>
            <a:r>
              <a:rPr lang="en-US" sz="1400" dirty="0" smtClean="0"/>
              <a:t>?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5469" y="3026436"/>
                <a:ext cx="4602863" cy="1648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05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05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𝑖𝑛𝑐𝑜𝑚𝑒</m:t>
                          </m:r>
                        </m:e>
                      </m:acc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05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𝑐𝑖𝑡𝑖𝑧𝑒𝑛</m:t>
                      </m:r>
                      <m:r>
                        <a:rPr lang="en-US" sz="105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05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𝑦𝑒𝑠</m:t>
                      </m:r>
                      <m:sSub>
                        <m:sSubPr>
                          <m:ctrlPr>
                            <a:rPr lang="en-US" sz="105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5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05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105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05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𝑟𝑎𝑐𝑒</m:t>
                      </m:r>
                      <m:r>
                        <a:rPr lang="en-US" sz="105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05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𝑏𝑙𝑎𝑐𝑘</m:t>
                      </m:r>
                      <m:sSub>
                        <m:sSub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05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𝑟𝑎𝑐𝑒</m:t>
                      </m:r>
                      <m:r>
                        <a:rPr lang="en-US" sz="105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05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𝑎𝑠𝑖𝑎𝑛</m:t>
                      </m:r>
                      <m:sSub>
                        <m:sSub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05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𝑟𝑎𝑐𝑒</m:t>
                      </m:r>
                      <m:r>
                        <a:rPr lang="en-US" sz="105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05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𝑜𝑡</m:t>
                      </m:r>
                      <m:r>
                        <a:rPr lang="en-US" sz="105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05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𝑒𝑟</m:t>
                      </m:r>
                    </m:oMath>
                  </m:oMathPara>
                </a14:m>
                <a:endParaRPr lang="en-US" sz="105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69" y="3026436"/>
                <a:ext cx="4602863" cy="164853"/>
              </a:xfrm>
              <a:prstGeom prst="rect">
                <a:avLst/>
              </a:prstGeom>
              <a:blipFill>
                <a:blip r:embed="rId2"/>
                <a:stretch>
                  <a:fillRect l="-265" t="-17857" r="-132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7750" y="1559104"/>
            <a:ext cx="24659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C00000"/>
                </a:solidFill>
              </a:rPr>
              <a:t>Response Variable: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C00000"/>
                </a:solidFill>
              </a:rPr>
              <a:t>Income</a:t>
            </a:r>
          </a:p>
          <a:p>
            <a:r>
              <a:rPr lang="en-US" sz="1100" b="1" u="sng" dirty="0" smtClean="0"/>
              <a:t>2 Explanatory Variables</a:t>
            </a:r>
            <a:r>
              <a:rPr lang="en-US" sz="1100" b="1" dirty="0" smtClean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00B0F0"/>
                </a:solidFill>
              </a:rPr>
              <a:t>Citizen Status (</a:t>
            </a:r>
            <a:r>
              <a:rPr lang="en-US" sz="1100" dirty="0" err="1" smtClean="0">
                <a:solidFill>
                  <a:srgbClr val="00B0F0"/>
                </a:solidFill>
              </a:rPr>
              <a:t>categ</a:t>
            </a:r>
            <a:r>
              <a:rPr lang="en-US" sz="1100" dirty="0" smtClean="0">
                <a:solidFill>
                  <a:srgbClr val="00B0F0"/>
                </a:solidFill>
              </a:rPr>
              <a:t>. With 2 levels)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accent6">
                    <a:lumMod val="75000"/>
                  </a:schemeClr>
                </a:solidFill>
              </a:rPr>
              <a:t>Race (</a:t>
            </a:r>
            <a:r>
              <a:rPr lang="en-US" sz="1100" dirty="0" err="1" smtClean="0">
                <a:solidFill>
                  <a:schemeClr val="accent6">
                    <a:lumMod val="75000"/>
                  </a:schemeClr>
                </a:solidFill>
              </a:rPr>
              <a:t>categ</a:t>
            </a:r>
            <a:r>
              <a:rPr lang="en-US" sz="1100" dirty="0" smtClean="0">
                <a:solidFill>
                  <a:schemeClr val="accent6">
                    <a:lumMod val="75000"/>
                  </a:schemeClr>
                </a:solidFill>
              </a:rPr>
              <a:t>. With 4 levels)</a:t>
            </a:r>
            <a:endParaRPr lang="en-US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736" y="2692452"/>
                <a:ext cx="450782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u="sng" dirty="0" smtClean="0"/>
                  <a:t>4 slopes being estimated in the model</a:t>
                </a:r>
                <a:r>
                  <a:rPr lang="en-US" sz="1400" b="1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400" b="1" i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6" y="2692452"/>
                <a:ext cx="4507827" cy="307777"/>
              </a:xfrm>
              <a:prstGeom prst="rect">
                <a:avLst/>
              </a:prstGeom>
              <a:blipFill>
                <a:blip r:embed="rId3"/>
                <a:stretch>
                  <a:fillRect l="-406"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Bent-Up Arrow 7"/>
          <p:cNvSpPr/>
          <p:nvPr/>
        </p:nvSpPr>
        <p:spPr>
          <a:xfrm rot="10800000" flipH="1">
            <a:off x="1543050" y="1816433"/>
            <a:ext cx="1833378" cy="710629"/>
          </a:xfrm>
          <a:prstGeom prst="bentUpArrow">
            <a:avLst>
              <a:gd name="adj1" fmla="val 11493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5878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3341" y="57937"/>
            <a:ext cx="368935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40" dirty="0"/>
              <a:t>(2) </a:t>
            </a:r>
            <a:r>
              <a:rPr spc="20" dirty="0"/>
              <a:t>Categorical </a:t>
            </a:r>
            <a:r>
              <a:rPr spc="30" dirty="0"/>
              <a:t>predictors </a:t>
            </a:r>
            <a:r>
              <a:rPr spc="25" dirty="0"/>
              <a:t>and </a:t>
            </a:r>
            <a:r>
              <a:rPr spc="20" dirty="0"/>
              <a:t>slopes </a:t>
            </a:r>
            <a:r>
              <a:rPr spc="25" dirty="0"/>
              <a:t>for </a:t>
            </a:r>
            <a:r>
              <a:rPr dirty="0"/>
              <a:t>(almost) </a:t>
            </a:r>
            <a:r>
              <a:rPr spc="15" dirty="0"/>
              <a:t>each</a:t>
            </a:r>
            <a:r>
              <a:rPr spc="20" dirty="0"/>
              <a:t> </a:t>
            </a:r>
            <a:r>
              <a:rPr spc="5" dirty="0"/>
              <a:t>level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1047" y="1468471"/>
                <a:ext cx="4602863" cy="1648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05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05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𝑖𝑛𝑐𝑜𝑚𝑒</m:t>
                          </m:r>
                        </m:e>
                      </m:acc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05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𝑐𝑖𝑡𝑖𝑧𝑒𝑛</m:t>
                      </m:r>
                      <m:r>
                        <a:rPr lang="en-US" sz="105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05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𝑦𝑒𝑠</m:t>
                      </m:r>
                      <m:sSub>
                        <m:sSubPr>
                          <m:ctrlPr>
                            <a:rPr lang="en-US" sz="105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5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05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105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05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𝑟𝑎𝑐𝑒</m:t>
                      </m:r>
                      <m:r>
                        <a:rPr lang="en-US" sz="105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05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𝑏𝑙𝑎𝑐𝑘</m:t>
                      </m:r>
                      <m:sSub>
                        <m:sSub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05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𝑟𝑎𝑐𝑒</m:t>
                      </m:r>
                      <m:r>
                        <a:rPr lang="en-US" sz="105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05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𝑎𝑠𝑖𝑎𝑛</m:t>
                      </m:r>
                      <m:sSub>
                        <m:sSub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05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𝑟𝑎𝑐𝑒</m:t>
                      </m:r>
                      <m:r>
                        <a:rPr lang="en-US" sz="105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05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𝑜𝑡h𝑒𝑟</m:t>
                      </m:r>
                    </m:oMath>
                  </m:oMathPara>
                </a14:m>
                <a:endParaRPr lang="en-US" sz="105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7" y="1468471"/>
                <a:ext cx="4602863" cy="164853"/>
              </a:xfrm>
              <a:prstGeom prst="rect">
                <a:avLst/>
              </a:prstGeom>
              <a:blipFill>
                <a:blip r:embed="rId2"/>
                <a:stretch>
                  <a:fillRect l="-265" t="-22222" b="-25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650" y="2257425"/>
            <a:ext cx="1360581" cy="118110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369" y="1657350"/>
            <a:ext cx="1252942" cy="1120775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34" name="Down Arrow 33"/>
          <p:cNvSpPr/>
          <p:nvPr/>
        </p:nvSpPr>
        <p:spPr>
          <a:xfrm rot="7883284">
            <a:off x="1828371" y="1830133"/>
            <a:ext cx="304800" cy="560387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740311" y="1932185"/>
            <a:ext cx="10219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Represented by</a:t>
            </a:r>
            <a:endParaRPr lang="en-US" sz="1100" dirty="0"/>
          </a:p>
        </p:txBody>
      </p:sp>
      <p:sp>
        <p:nvSpPr>
          <p:cNvPr id="36" name="object 3"/>
          <p:cNvSpPr txBox="1"/>
          <p:nvPr/>
        </p:nvSpPr>
        <p:spPr>
          <a:xfrm>
            <a:off x="171450" y="322242"/>
            <a:ext cx="4365770" cy="1235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4310" marR="300990" indent="-182245">
              <a:lnSpc>
                <a:spcPct val="100000"/>
              </a:lnSpc>
              <a:spcBef>
                <a:spcPts val="95"/>
              </a:spcBef>
            </a:pPr>
            <a:r>
              <a:rPr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200" spc="-40" dirty="0">
                <a:latin typeface="Arial"/>
                <a:cs typeface="Arial"/>
              </a:rPr>
              <a:t>Each </a:t>
            </a:r>
            <a:r>
              <a:rPr sz="1200" b="1" spc="-20" dirty="0">
                <a:latin typeface="Arial"/>
                <a:cs typeface="Arial"/>
              </a:rPr>
              <a:t>categorical </a:t>
            </a:r>
            <a:r>
              <a:rPr sz="1200" b="1" spc="-35" dirty="0" smtClean="0">
                <a:latin typeface="Arial"/>
                <a:cs typeface="Arial"/>
              </a:rPr>
              <a:t>variable</a:t>
            </a:r>
            <a:r>
              <a:rPr sz="1200" b="1" spc="-35" dirty="0">
                <a:latin typeface="Arial"/>
                <a:cs typeface="Arial"/>
              </a:rPr>
              <a:t>, </a:t>
            </a:r>
            <a:r>
              <a:rPr sz="1200" b="1" spc="-10" dirty="0">
                <a:latin typeface="Arial"/>
                <a:cs typeface="Arial"/>
              </a:rPr>
              <a:t>with </a:t>
            </a:r>
            <a:r>
              <a:rPr lang="en-US" sz="1200" b="1" i="1" spc="-100" dirty="0" smtClean="0">
                <a:latin typeface="Georgia"/>
                <a:cs typeface="Georgia"/>
              </a:rPr>
              <a:t>w</a:t>
            </a:r>
            <a:r>
              <a:rPr sz="1200" b="1" i="1" spc="-100" dirty="0" smtClean="0">
                <a:latin typeface="Georgia"/>
                <a:cs typeface="Georgia"/>
              </a:rPr>
              <a:t> </a:t>
            </a:r>
            <a:r>
              <a:rPr lang="en-US" sz="1200" b="1" i="1" spc="-100" dirty="0" smtClean="0">
                <a:latin typeface="Georgia"/>
                <a:cs typeface="Georgia"/>
              </a:rPr>
              <a:t> </a:t>
            </a:r>
            <a:r>
              <a:rPr sz="1200" b="1" spc="-40" dirty="0" smtClean="0">
                <a:latin typeface="Arial"/>
                <a:cs typeface="Arial"/>
              </a:rPr>
              <a:t>levels</a:t>
            </a:r>
            <a:r>
              <a:rPr sz="1200" spc="-40" dirty="0">
                <a:latin typeface="Arial"/>
                <a:cs typeface="Arial"/>
              </a:rPr>
              <a:t>, </a:t>
            </a:r>
            <a:r>
              <a:rPr sz="1200" spc="-10" dirty="0">
                <a:latin typeface="Arial"/>
                <a:cs typeface="Arial"/>
              </a:rPr>
              <a:t>added </a:t>
            </a:r>
            <a:r>
              <a:rPr sz="1200" spc="5" dirty="0">
                <a:latin typeface="Arial"/>
                <a:cs typeface="Arial"/>
              </a:rPr>
              <a:t>to </a:t>
            </a:r>
            <a:r>
              <a:rPr sz="1200" spc="-20" dirty="0">
                <a:latin typeface="Arial"/>
                <a:cs typeface="Arial"/>
              </a:rPr>
              <a:t>the  model </a:t>
            </a:r>
            <a:r>
              <a:rPr sz="1200" spc="-30" dirty="0">
                <a:latin typeface="Arial"/>
                <a:cs typeface="Arial"/>
              </a:rPr>
              <a:t>results </a:t>
            </a:r>
            <a:r>
              <a:rPr sz="1200" spc="-40" dirty="0">
                <a:latin typeface="Arial"/>
                <a:cs typeface="Arial"/>
              </a:rPr>
              <a:t>in </a:t>
            </a:r>
            <a:r>
              <a:rPr lang="en-US" sz="1200" b="1" i="1" spc="-100" dirty="0" smtClean="0">
                <a:latin typeface="Georgia"/>
                <a:cs typeface="Georgia"/>
              </a:rPr>
              <a:t>w</a:t>
            </a:r>
            <a:r>
              <a:rPr sz="1200" b="1" i="1" spc="-100" dirty="0" smtClean="0">
                <a:latin typeface="Georgia"/>
                <a:cs typeface="Georgia"/>
              </a:rPr>
              <a:t> </a:t>
            </a:r>
            <a:r>
              <a:rPr sz="1200" b="1" i="1" spc="114" dirty="0">
                <a:latin typeface="Times New Roman"/>
                <a:cs typeface="Times New Roman"/>
              </a:rPr>
              <a:t>− </a:t>
            </a:r>
            <a:r>
              <a:rPr sz="1200" b="1" spc="65" dirty="0">
                <a:latin typeface="Georgia"/>
                <a:cs typeface="Georgia"/>
              </a:rPr>
              <a:t>1 </a:t>
            </a:r>
            <a:r>
              <a:rPr lang="en-US" sz="1200" b="1" spc="-25" dirty="0" smtClean="0">
                <a:latin typeface="Arial"/>
                <a:cs typeface="Arial"/>
              </a:rPr>
              <a:t>slopes</a:t>
            </a:r>
            <a:r>
              <a:rPr sz="1200" b="1" spc="-25" dirty="0" smtClean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being</a:t>
            </a:r>
            <a:r>
              <a:rPr sz="1200" spc="-200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estimated.</a:t>
            </a:r>
            <a:endParaRPr sz="1200" dirty="0">
              <a:latin typeface="Arial"/>
              <a:cs typeface="Arial"/>
            </a:endParaRPr>
          </a:p>
          <a:p>
            <a:pPr marL="194310" marR="5080" indent="-182245">
              <a:lnSpc>
                <a:spcPct val="100000"/>
              </a:lnSpc>
              <a:spcBef>
                <a:spcPts val="305"/>
              </a:spcBef>
            </a:pPr>
            <a:r>
              <a:rPr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200" spc="-25" dirty="0">
                <a:latin typeface="Arial"/>
                <a:cs typeface="Arial"/>
              </a:rPr>
              <a:t>It </a:t>
            </a:r>
            <a:r>
              <a:rPr sz="1200" spc="-35" dirty="0">
                <a:latin typeface="Arial"/>
                <a:cs typeface="Arial"/>
              </a:rPr>
              <a:t>only </a:t>
            </a:r>
            <a:r>
              <a:rPr sz="1200" spc="-25" dirty="0">
                <a:latin typeface="Arial"/>
                <a:cs typeface="Arial"/>
              </a:rPr>
              <a:t>takes </a:t>
            </a:r>
            <a:r>
              <a:rPr lang="en-US" sz="1200" i="1" spc="-100" dirty="0" smtClean="0">
                <a:latin typeface="Georgia"/>
                <a:cs typeface="Georgia"/>
              </a:rPr>
              <a:t>w  </a:t>
            </a:r>
            <a:r>
              <a:rPr sz="1200" i="1" spc="114" dirty="0" smtClean="0">
                <a:latin typeface="Times New Roman"/>
                <a:cs typeface="Times New Roman"/>
              </a:rPr>
              <a:t>− </a:t>
            </a:r>
            <a:r>
              <a:rPr sz="1200" spc="65" dirty="0">
                <a:latin typeface="Georgia"/>
                <a:cs typeface="Georgia"/>
              </a:rPr>
              <a:t>1 </a:t>
            </a:r>
            <a:r>
              <a:rPr sz="1200" spc="-20" dirty="0">
                <a:latin typeface="Arial"/>
                <a:cs typeface="Arial"/>
              </a:rPr>
              <a:t>columns </a:t>
            </a:r>
            <a:r>
              <a:rPr sz="1200" spc="5" dirty="0">
                <a:latin typeface="Arial"/>
                <a:cs typeface="Arial"/>
              </a:rPr>
              <a:t>to </a:t>
            </a:r>
            <a:r>
              <a:rPr sz="1200" spc="-5" dirty="0">
                <a:latin typeface="Arial"/>
                <a:cs typeface="Arial"/>
              </a:rPr>
              <a:t>code </a:t>
            </a:r>
            <a:r>
              <a:rPr sz="1200" spc="-50" dirty="0">
                <a:latin typeface="Arial"/>
                <a:cs typeface="Arial"/>
              </a:rPr>
              <a:t>a </a:t>
            </a:r>
            <a:r>
              <a:rPr sz="1200" spc="-20" dirty="0">
                <a:latin typeface="Arial"/>
                <a:cs typeface="Arial"/>
              </a:rPr>
              <a:t>categorical </a:t>
            </a:r>
            <a:r>
              <a:rPr sz="1200" spc="-40" dirty="0">
                <a:latin typeface="Arial"/>
                <a:cs typeface="Arial"/>
              </a:rPr>
              <a:t>variable </a:t>
            </a:r>
            <a:r>
              <a:rPr sz="1200" spc="-10" dirty="0" smtClean="0">
                <a:latin typeface="Arial"/>
                <a:cs typeface="Arial"/>
              </a:rPr>
              <a:t>with </a:t>
            </a:r>
            <a:r>
              <a:rPr lang="en-US" sz="1200" i="1" spc="-100" dirty="0" smtClean="0">
                <a:latin typeface="Georgia"/>
                <a:cs typeface="Georgia"/>
              </a:rPr>
              <a:t>w</a:t>
            </a:r>
            <a:r>
              <a:rPr sz="1200" i="1" spc="-100" dirty="0" smtClean="0">
                <a:latin typeface="Georgia"/>
                <a:cs typeface="Georgia"/>
              </a:rPr>
              <a:t> </a:t>
            </a:r>
            <a:r>
              <a:rPr sz="1200" spc="-45" dirty="0">
                <a:latin typeface="Arial"/>
                <a:cs typeface="Arial"/>
              </a:rPr>
              <a:t>levels </a:t>
            </a:r>
            <a:r>
              <a:rPr sz="1200" spc="-40" dirty="0">
                <a:latin typeface="Arial"/>
                <a:cs typeface="Arial"/>
              </a:rPr>
              <a:t>as</a:t>
            </a:r>
            <a:r>
              <a:rPr sz="1200" dirty="0">
                <a:latin typeface="Arial"/>
                <a:cs typeface="Arial"/>
              </a:rPr>
              <a:t> 0/1s</a:t>
            </a:r>
            <a:r>
              <a:rPr sz="1200" dirty="0" smtClean="0">
                <a:latin typeface="Arial"/>
                <a:cs typeface="Arial"/>
              </a:rPr>
              <a:t>.</a:t>
            </a:r>
            <a:endParaRPr lang="en-US" sz="1200" dirty="0" smtClean="0">
              <a:latin typeface="Arial"/>
              <a:cs typeface="Arial"/>
            </a:endParaRPr>
          </a:p>
          <a:p>
            <a:pPr marL="194310" marR="5080" indent="-182245">
              <a:spcBef>
                <a:spcPts val="305"/>
              </a:spcBef>
            </a:pPr>
            <a:r>
              <a:rPr lang="en-US"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lang="en-US" sz="1100" dirty="0" smtClean="0">
                <a:solidFill>
                  <a:srgbClr val="00B0F0"/>
                </a:solidFill>
                <a:latin typeface="DejaVu Serif"/>
                <a:cs typeface="DejaVu Serif"/>
              </a:rPr>
              <a:t>Baseline: </a:t>
            </a:r>
            <a:r>
              <a:rPr lang="en-US" sz="1200" spc="-25" dirty="0" smtClean="0">
                <a:latin typeface="Arial"/>
                <a:cs typeface="Arial"/>
              </a:rPr>
              <a:t>Level that’s left out </a:t>
            </a:r>
            <a:r>
              <a:rPr lang="en-US" sz="1200" spc="-25" dirty="0" smtClean="0">
                <a:solidFill>
                  <a:srgbClr val="00B0F0"/>
                </a:solidFill>
                <a:latin typeface="Arial"/>
                <a:cs typeface="Arial"/>
              </a:rPr>
              <a:t>(</a:t>
            </a:r>
            <a:r>
              <a:rPr lang="en-US" sz="1200" spc="-25" dirty="0" err="1" smtClean="0">
                <a:solidFill>
                  <a:srgbClr val="00B0F0"/>
                </a:solidFill>
                <a:latin typeface="Arial"/>
                <a:cs typeface="Arial"/>
              </a:rPr>
              <a:t>ie</a:t>
            </a:r>
            <a:r>
              <a:rPr lang="en-US" sz="1200" spc="-25" dirty="0" smtClean="0">
                <a:solidFill>
                  <a:srgbClr val="00B0F0"/>
                </a:solidFill>
                <a:latin typeface="Arial"/>
                <a:cs typeface="Arial"/>
              </a:rPr>
              <a:t>: non-citizen)</a:t>
            </a:r>
            <a:endParaRPr lang="en-US" sz="1200" dirty="0">
              <a:solidFill>
                <a:srgbClr val="00B0F0"/>
              </a:solidFill>
              <a:latin typeface="Arial"/>
              <a:cs typeface="Arial"/>
            </a:endParaRPr>
          </a:p>
          <a:p>
            <a:pPr marL="194310" marR="5080" indent="-182245">
              <a:lnSpc>
                <a:spcPct val="100000"/>
              </a:lnSpc>
              <a:spcBef>
                <a:spcPts val="305"/>
              </a:spcBef>
            </a:pP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3341" y="57937"/>
            <a:ext cx="368935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40" dirty="0"/>
              <a:t>(2) </a:t>
            </a:r>
            <a:r>
              <a:rPr spc="20" dirty="0"/>
              <a:t>Categorical </a:t>
            </a:r>
            <a:r>
              <a:rPr spc="30" dirty="0"/>
              <a:t>predictors </a:t>
            </a:r>
            <a:r>
              <a:rPr spc="25" dirty="0"/>
              <a:t>and </a:t>
            </a:r>
            <a:r>
              <a:rPr spc="20" dirty="0"/>
              <a:t>slopes </a:t>
            </a:r>
            <a:r>
              <a:rPr spc="25" dirty="0"/>
              <a:t>for </a:t>
            </a:r>
            <a:r>
              <a:rPr dirty="0"/>
              <a:t>(almost) </a:t>
            </a:r>
            <a:r>
              <a:rPr spc="15" dirty="0"/>
              <a:t>each</a:t>
            </a:r>
            <a:r>
              <a:rPr spc="20" dirty="0"/>
              <a:t> </a:t>
            </a:r>
            <a:r>
              <a:rPr spc="5" dirty="0"/>
              <a:t>level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1450" y="322242"/>
            <a:ext cx="4365770" cy="1235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4310" marR="300990" indent="-182245">
              <a:lnSpc>
                <a:spcPct val="100000"/>
              </a:lnSpc>
              <a:spcBef>
                <a:spcPts val="95"/>
              </a:spcBef>
            </a:pPr>
            <a:r>
              <a:rPr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200" spc="-40" dirty="0">
                <a:latin typeface="Arial"/>
                <a:cs typeface="Arial"/>
              </a:rPr>
              <a:t>Each </a:t>
            </a:r>
            <a:r>
              <a:rPr sz="1200" b="1" spc="-20" dirty="0">
                <a:latin typeface="Arial"/>
                <a:cs typeface="Arial"/>
              </a:rPr>
              <a:t>categorical </a:t>
            </a:r>
            <a:r>
              <a:rPr sz="1200" b="1" spc="-35" dirty="0" smtClean="0">
                <a:latin typeface="Arial"/>
                <a:cs typeface="Arial"/>
              </a:rPr>
              <a:t>variable</a:t>
            </a:r>
            <a:r>
              <a:rPr sz="1200" b="1" spc="-35" dirty="0">
                <a:latin typeface="Arial"/>
                <a:cs typeface="Arial"/>
              </a:rPr>
              <a:t>, </a:t>
            </a:r>
            <a:r>
              <a:rPr sz="1200" b="1" spc="-10" dirty="0">
                <a:latin typeface="Arial"/>
                <a:cs typeface="Arial"/>
              </a:rPr>
              <a:t>with </a:t>
            </a:r>
            <a:r>
              <a:rPr lang="en-US" sz="1200" b="1" i="1" spc="-100" dirty="0" smtClean="0">
                <a:latin typeface="Georgia"/>
                <a:cs typeface="Georgia"/>
              </a:rPr>
              <a:t>w</a:t>
            </a:r>
            <a:r>
              <a:rPr sz="1200" b="1" i="1" spc="-100" dirty="0" smtClean="0">
                <a:latin typeface="Georgia"/>
                <a:cs typeface="Georgia"/>
              </a:rPr>
              <a:t> </a:t>
            </a:r>
            <a:r>
              <a:rPr lang="en-US" sz="1200" b="1" i="1" spc="-100" dirty="0" smtClean="0">
                <a:latin typeface="Georgia"/>
                <a:cs typeface="Georgia"/>
              </a:rPr>
              <a:t> </a:t>
            </a:r>
            <a:r>
              <a:rPr sz="1200" b="1" spc="-40" dirty="0" smtClean="0">
                <a:latin typeface="Arial"/>
                <a:cs typeface="Arial"/>
              </a:rPr>
              <a:t>levels</a:t>
            </a:r>
            <a:r>
              <a:rPr sz="1200" spc="-40" dirty="0">
                <a:latin typeface="Arial"/>
                <a:cs typeface="Arial"/>
              </a:rPr>
              <a:t>, </a:t>
            </a:r>
            <a:r>
              <a:rPr sz="1200" spc="-10" dirty="0">
                <a:latin typeface="Arial"/>
                <a:cs typeface="Arial"/>
              </a:rPr>
              <a:t>added </a:t>
            </a:r>
            <a:r>
              <a:rPr sz="1200" spc="5" dirty="0">
                <a:latin typeface="Arial"/>
                <a:cs typeface="Arial"/>
              </a:rPr>
              <a:t>to </a:t>
            </a:r>
            <a:r>
              <a:rPr sz="1200" spc="-20" dirty="0">
                <a:latin typeface="Arial"/>
                <a:cs typeface="Arial"/>
              </a:rPr>
              <a:t>the  model </a:t>
            </a:r>
            <a:r>
              <a:rPr sz="1200" spc="-30" dirty="0">
                <a:latin typeface="Arial"/>
                <a:cs typeface="Arial"/>
              </a:rPr>
              <a:t>results </a:t>
            </a:r>
            <a:r>
              <a:rPr sz="1200" spc="-40" dirty="0">
                <a:latin typeface="Arial"/>
                <a:cs typeface="Arial"/>
              </a:rPr>
              <a:t>in </a:t>
            </a:r>
            <a:r>
              <a:rPr lang="en-US" sz="1200" b="1" i="1" spc="-100" dirty="0" smtClean="0">
                <a:latin typeface="Georgia"/>
                <a:cs typeface="Georgia"/>
              </a:rPr>
              <a:t>w</a:t>
            </a:r>
            <a:r>
              <a:rPr sz="1200" b="1" i="1" spc="-100" dirty="0" smtClean="0">
                <a:latin typeface="Georgia"/>
                <a:cs typeface="Georgia"/>
              </a:rPr>
              <a:t> </a:t>
            </a:r>
            <a:r>
              <a:rPr sz="1200" b="1" i="1" spc="114" dirty="0">
                <a:latin typeface="Times New Roman"/>
                <a:cs typeface="Times New Roman"/>
              </a:rPr>
              <a:t>− </a:t>
            </a:r>
            <a:r>
              <a:rPr sz="1200" b="1" spc="65" dirty="0">
                <a:latin typeface="Georgia"/>
                <a:cs typeface="Georgia"/>
              </a:rPr>
              <a:t>1 </a:t>
            </a:r>
            <a:r>
              <a:rPr lang="en-US" sz="1200" b="1" spc="-25" dirty="0" smtClean="0">
                <a:latin typeface="Arial"/>
                <a:cs typeface="Arial"/>
              </a:rPr>
              <a:t>slopes</a:t>
            </a:r>
            <a:r>
              <a:rPr sz="1200" b="1" spc="-25" dirty="0" smtClean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being</a:t>
            </a:r>
            <a:r>
              <a:rPr sz="1200" spc="-200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estimated.</a:t>
            </a:r>
            <a:endParaRPr sz="1200" dirty="0">
              <a:latin typeface="Arial"/>
              <a:cs typeface="Arial"/>
            </a:endParaRPr>
          </a:p>
          <a:p>
            <a:pPr marL="194310" marR="5080" indent="-182245">
              <a:lnSpc>
                <a:spcPct val="100000"/>
              </a:lnSpc>
              <a:spcBef>
                <a:spcPts val="305"/>
              </a:spcBef>
            </a:pPr>
            <a:r>
              <a:rPr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200" spc="-25" dirty="0">
                <a:latin typeface="Arial"/>
                <a:cs typeface="Arial"/>
              </a:rPr>
              <a:t>It </a:t>
            </a:r>
            <a:r>
              <a:rPr sz="1200" spc="-35" dirty="0">
                <a:latin typeface="Arial"/>
                <a:cs typeface="Arial"/>
              </a:rPr>
              <a:t>only </a:t>
            </a:r>
            <a:r>
              <a:rPr sz="1200" spc="-25" dirty="0">
                <a:latin typeface="Arial"/>
                <a:cs typeface="Arial"/>
              </a:rPr>
              <a:t>takes </a:t>
            </a:r>
            <a:r>
              <a:rPr lang="en-US" sz="1200" i="1" spc="-100" dirty="0" smtClean="0">
                <a:latin typeface="Georgia"/>
                <a:cs typeface="Georgia"/>
              </a:rPr>
              <a:t>w  </a:t>
            </a:r>
            <a:r>
              <a:rPr sz="1200" i="1" spc="114" dirty="0" smtClean="0">
                <a:latin typeface="Times New Roman"/>
                <a:cs typeface="Times New Roman"/>
              </a:rPr>
              <a:t>− </a:t>
            </a:r>
            <a:r>
              <a:rPr sz="1200" spc="65" dirty="0">
                <a:latin typeface="Georgia"/>
                <a:cs typeface="Georgia"/>
              </a:rPr>
              <a:t>1 </a:t>
            </a:r>
            <a:r>
              <a:rPr sz="1200" spc="-20" dirty="0">
                <a:latin typeface="Arial"/>
                <a:cs typeface="Arial"/>
              </a:rPr>
              <a:t>columns </a:t>
            </a:r>
            <a:r>
              <a:rPr sz="1200" spc="5" dirty="0">
                <a:latin typeface="Arial"/>
                <a:cs typeface="Arial"/>
              </a:rPr>
              <a:t>to </a:t>
            </a:r>
            <a:r>
              <a:rPr sz="1200" spc="-5" dirty="0">
                <a:latin typeface="Arial"/>
                <a:cs typeface="Arial"/>
              </a:rPr>
              <a:t>code </a:t>
            </a:r>
            <a:r>
              <a:rPr sz="1200" spc="-50" dirty="0">
                <a:latin typeface="Arial"/>
                <a:cs typeface="Arial"/>
              </a:rPr>
              <a:t>a </a:t>
            </a:r>
            <a:r>
              <a:rPr sz="1200" spc="-20" dirty="0">
                <a:latin typeface="Arial"/>
                <a:cs typeface="Arial"/>
              </a:rPr>
              <a:t>categorical </a:t>
            </a:r>
            <a:r>
              <a:rPr sz="1200" spc="-40" dirty="0">
                <a:latin typeface="Arial"/>
                <a:cs typeface="Arial"/>
              </a:rPr>
              <a:t>variable </a:t>
            </a:r>
            <a:r>
              <a:rPr sz="1200" spc="-10" dirty="0" smtClean="0">
                <a:latin typeface="Arial"/>
                <a:cs typeface="Arial"/>
              </a:rPr>
              <a:t>with </a:t>
            </a:r>
            <a:r>
              <a:rPr lang="en-US" sz="1200" i="1" spc="-100" dirty="0" smtClean="0">
                <a:latin typeface="Georgia"/>
                <a:cs typeface="Georgia"/>
              </a:rPr>
              <a:t>w</a:t>
            </a:r>
            <a:r>
              <a:rPr sz="1200" i="1" spc="-100" dirty="0" smtClean="0">
                <a:latin typeface="Georgia"/>
                <a:cs typeface="Georgia"/>
              </a:rPr>
              <a:t> </a:t>
            </a:r>
            <a:r>
              <a:rPr sz="1200" spc="-45" dirty="0">
                <a:latin typeface="Arial"/>
                <a:cs typeface="Arial"/>
              </a:rPr>
              <a:t>levels </a:t>
            </a:r>
            <a:r>
              <a:rPr sz="1200" spc="-40" dirty="0">
                <a:latin typeface="Arial"/>
                <a:cs typeface="Arial"/>
              </a:rPr>
              <a:t>as</a:t>
            </a:r>
            <a:r>
              <a:rPr sz="1200" dirty="0">
                <a:latin typeface="Arial"/>
                <a:cs typeface="Arial"/>
              </a:rPr>
              <a:t> 0/1s</a:t>
            </a:r>
            <a:r>
              <a:rPr sz="1200" dirty="0" smtClean="0">
                <a:latin typeface="Arial"/>
                <a:cs typeface="Arial"/>
              </a:rPr>
              <a:t>.</a:t>
            </a:r>
            <a:endParaRPr lang="en-US" sz="1200" dirty="0" smtClean="0">
              <a:latin typeface="Arial"/>
              <a:cs typeface="Arial"/>
            </a:endParaRPr>
          </a:p>
          <a:p>
            <a:pPr marL="194310" marR="5080" indent="-182245">
              <a:spcBef>
                <a:spcPts val="305"/>
              </a:spcBef>
            </a:pPr>
            <a:r>
              <a:rPr lang="en-US"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lang="en-US" sz="1100" dirty="0" smtClean="0">
                <a:solidFill>
                  <a:schemeClr val="accent6">
                    <a:lumMod val="75000"/>
                  </a:schemeClr>
                </a:solidFill>
                <a:latin typeface="DejaVu Serif"/>
                <a:cs typeface="DejaVu Serif"/>
              </a:rPr>
              <a:t>Baseline</a:t>
            </a:r>
            <a:r>
              <a:rPr lang="en-US" sz="1100" dirty="0" smtClean="0">
                <a:solidFill>
                  <a:srgbClr val="024F84"/>
                </a:solidFill>
                <a:latin typeface="DejaVu Serif"/>
                <a:cs typeface="DejaVu Serif"/>
              </a:rPr>
              <a:t>: </a:t>
            </a:r>
            <a:r>
              <a:rPr lang="en-US" sz="1200" spc="-25" dirty="0" smtClean="0">
                <a:latin typeface="Arial"/>
                <a:cs typeface="Arial"/>
              </a:rPr>
              <a:t>Level that’s left out </a:t>
            </a:r>
            <a:r>
              <a:rPr lang="en-US" sz="1200" spc="-25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(</a:t>
            </a:r>
            <a:r>
              <a:rPr lang="en-US" sz="1200" spc="-25" dirty="0" err="1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ie</a:t>
            </a:r>
            <a:r>
              <a:rPr lang="en-US" sz="1200" spc="-25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: white)</a:t>
            </a:r>
            <a:endParaRPr lang="en-US" sz="1200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  <a:p>
            <a:pPr marL="194310" marR="5080" indent="-182245">
              <a:lnSpc>
                <a:spcPct val="100000"/>
              </a:lnSpc>
              <a:spcBef>
                <a:spcPts val="305"/>
              </a:spcBef>
            </a:pPr>
            <a:endParaRPr sz="1200" dirty="0"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1047" y="1468471"/>
                <a:ext cx="4602863" cy="1648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05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05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𝑖𝑛𝑐𝑜𝑚𝑒</m:t>
                          </m:r>
                        </m:e>
                      </m:acc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05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𝑐𝑖𝑡𝑖𝑧𝑒𝑛</m:t>
                      </m:r>
                      <m:r>
                        <a:rPr lang="en-US" sz="105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05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𝑦𝑒𝑠</m:t>
                      </m:r>
                      <m:sSub>
                        <m:sSubPr>
                          <m:ctrlPr>
                            <a:rPr lang="en-US" sz="105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5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05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105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05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𝑟𝑎𝑐𝑒</m:t>
                      </m:r>
                      <m:r>
                        <a:rPr lang="en-US" sz="105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05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𝑏𝑙𝑎𝑐𝑘</m:t>
                      </m:r>
                      <m:sSub>
                        <m:sSub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05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𝑟𝑎𝑐𝑒</m:t>
                      </m:r>
                      <m:r>
                        <a:rPr lang="en-US" sz="105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05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𝑎𝑠𝑖𝑎𝑛</m:t>
                      </m:r>
                      <m:sSub>
                        <m:sSub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05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𝑟𝑎𝑐𝑒</m:t>
                      </m:r>
                      <m:r>
                        <a:rPr lang="en-US" sz="105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05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𝑜𝑡h𝑒𝑟</m:t>
                      </m:r>
                    </m:oMath>
                  </m:oMathPara>
                </a14:m>
                <a:endParaRPr lang="en-US" sz="105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7" y="1468471"/>
                <a:ext cx="4602863" cy="164853"/>
              </a:xfrm>
              <a:prstGeom prst="rect">
                <a:avLst/>
              </a:prstGeom>
              <a:blipFill>
                <a:blip r:embed="rId2"/>
                <a:stretch>
                  <a:fillRect l="-265" t="-22222" r="-132" b="-25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" y="2281849"/>
            <a:ext cx="1093504" cy="114174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5450" y="1654175"/>
            <a:ext cx="2765570" cy="132604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34" name="Down Arrow 33"/>
          <p:cNvSpPr/>
          <p:nvPr/>
        </p:nvSpPr>
        <p:spPr>
          <a:xfrm rot="14101070">
            <a:off x="1327802" y="2001655"/>
            <a:ext cx="304800" cy="560387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823341" y="1803665"/>
            <a:ext cx="10219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Represented by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01492437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84352" y="477197"/>
            <a:ext cx="775100" cy="134096"/>
          </a:xfrm>
          <a:prstGeom prst="rect">
            <a:avLst/>
          </a:prstGeom>
        </p:spPr>
        <p:txBody>
          <a:bodyPr vert="horz" wrap="square" lIns="0" tIns="12847" rIns="0" bIns="0" rtlCol="0">
            <a:spAutoFit/>
          </a:bodyPr>
          <a:lstStyle/>
          <a:p>
            <a:pPr marL="9516">
              <a:spcBef>
                <a:spcPts val="101"/>
              </a:spcBef>
            </a:pPr>
            <a:r>
              <a:rPr sz="787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787" spc="15" dirty="0">
                <a:solidFill>
                  <a:srgbClr val="FFFFFF"/>
                </a:solidFill>
                <a:latin typeface="Arial"/>
                <a:cs typeface="Arial"/>
              </a:rPr>
              <a:t>nn</a:t>
            </a:r>
            <a:r>
              <a:rPr sz="787" spc="26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787" spc="15" dirty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sz="787" spc="41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787" spc="-4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787" spc="37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787" spc="-4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787" spc="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787" spc="37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787" spc="1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787">
              <a:latin typeface="Arial"/>
              <a:cs typeface="Arial"/>
            </a:endParaRPr>
          </a:p>
        </p:txBody>
      </p:sp>
      <p:sp>
        <p:nvSpPr>
          <p:cNvPr id="5" name="object 3"/>
          <p:cNvSpPr txBox="1"/>
          <p:nvPr/>
        </p:nvSpPr>
        <p:spPr>
          <a:xfrm>
            <a:off x="171450" y="581801"/>
            <a:ext cx="4173579" cy="2200778"/>
          </a:xfrm>
          <a:prstGeom prst="rect">
            <a:avLst/>
          </a:prstGeom>
        </p:spPr>
        <p:txBody>
          <a:bodyPr vert="horz" wrap="square" lIns="0" tIns="76374" rIns="0" bIns="0" rtlCol="0">
            <a:spAutoFit/>
          </a:bodyPr>
          <a:lstStyle/>
          <a:p>
            <a:pPr marL="18858">
              <a:spcBef>
                <a:spcPts val="602"/>
              </a:spcBef>
            </a:pPr>
            <a:r>
              <a:rPr lang="en-US" sz="1200" dirty="0" smtClean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lang="en-US" sz="1200" u="sng" spc="-44" dirty="0" smtClean="0">
                <a:latin typeface="Arial"/>
                <a:cs typeface="Arial"/>
              </a:rPr>
              <a:t>Project </a:t>
            </a:r>
            <a:r>
              <a:rPr lang="en-US" sz="1200" u="sng" spc="-44" dirty="0">
                <a:latin typeface="Arial"/>
                <a:cs typeface="Arial"/>
              </a:rPr>
              <a:t>Stage </a:t>
            </a:r>
            <a:r>
              <a:rPr lang="en-US" sz="1200" u="sng" spc="-44" dirty="0" smtClean="0">
                <a:latin typeface="Arial"/>
                <a:cs typeface="Arial"/>
              </a:rPr>
              <a:t>2 Materials</a:t>
            </a:r>
            <a:r>
              <a:rPr lang="en-US" sz="1200" spc="-44" dirty="0" smtClean="0">
                <a:latin typeface="Arial"/>
                <a:cs typeface="Arial"/>
              </a:rPr>
              <a:t> </a:t>
            </a:r>
            <a:r>
              <a:rPr lang="en-US" sz="1200" spc="-44" dirty="0">
                <a:latin typeface="Arial"/>
                <a:cs typeface="Arial"/>
              </a:rPr>
              <a:t>due </a:t>
            </a:r>
            <a:r>
              <a:rPr lang="en-US" sz="1200" spc="-44" dirty="0" smtClean="0">
                <a:latin typeface="Arial"/>
                <a:cs typeface="Arial"/>
              </a:rPr>
              <a:t>4/17 11:55pm (html file, RMD file, slides)</a:t>
            </a:r>
          </a:p>
          <a:p>
            <a:pPr marL="18858">
              <a:spcBef>
                <a:spcPts val="602"/>
              </a:spcBef>
            </a:pPr>
            <a:endParaRPr lang="en-US" sz="1200" spc="-44" dirty="0">
              <a:latin typeface="Arial"/>
              <a:cs typeface="Arial"/>
            </a:endParaRPr>
          </a:p>
          <a:p>
            <a:pPr marL="18858">
              <a:spcBef>
                <a:spcPts val="602"/>
              </a:spcBef>
            </a:pPr>
            <a:r>
              <a:rPr lang="en-US" sz="12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lang="en-US" sz="1200" u="sng" spc="-44" dirty="0">
                <a:latin typeface="Arial"/>
                <a:cs typeface="Arial"/>
              </a:rPr>
              <a:t>Project Stage 2 </a:t>
            </a:r>
            <a:r>
              <a:rPr lang="en-US" sz="1200" u="sng" spc="-44" dirty="0" smtClean="0">
                <a:latin typeface="Arial"/>
                <a:cs typeface="Arial"/>
              </a:rPr>
              <a:t>Presentations</a:t>
            </a:r>
            <a:r>
              <a:rPr lang="en-US" sz="1200" spc="-44" dirty="0" smtClean="0">
                <a:latin typeface="Arial"/>
                <a:cs typeface="Arial"/>
              </a:rPr>
              <a:t> </a:t>
            </a:r>
            <a:r>
              <a:rPr lang="en-US" sz="1200" spc="-44" dirty="0" smtClean="0">
                <a:latin typeface="Arial"/>
                <a:cs typeface="Arial"/>
              </a:rPr>
              <a:t>4/18</a:t>
            </a:r>
          </a:p>
          <a:p>
            <a:pPr marL="18858">
              <a:spcBef>
                <a:spcPts val="602"/>
              </a:spcBef>
            </a:pPr>
            <a:endParaRPr lang="en-US" sz="1200" spc="-44" dirty="0">
              <a:latin typeface="Arial"/>
              <a:cs typeface="Arial"/>
            </a:endParaRPr>
          </a:p>
          <a:p>
            <a:pPr marL="18858">
              <a:spcBef>
                <a:spcPts val="602"/>
              </a:spcBef>
            </a:pPr>
            <a:r>
              <a:rPr lang="en-US" sz="12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lang="en-US" sz="1200" spc="-44" dirty="0" smtClean="0">
                <a:latin typeface="Arial"/>
                <a:cs typeface="Arial"/>
              </a:rPr>
              <a:t>Don’t forget to </a:t>
            </a:r>
            <a:r>
              <a:rPr lang="en-US" sz="1200" b="1" spc="-44" dirty="0" smtClean="0">
                <a:latin typeface="Arial"/>
                <a:cs typeface="Arial"/>
              </a:rPr>
              <a:t>ask/answer 2 questions on Piazza </a:t>
            </a:r>
            <a:r>
              <a:rPr lang="en-US" sz="1200" spc="-44" dirty="0" smtClean="0">
                <a:latin typeface="Arial"/>
                <a:cs typeface="Arial"/>
              </a:rPr>
              <a:t>before the final exam… part of your </a:t>
            </a:r>
            <a:r>
              <a:rPr lang="en-US" sz="1200" u="sng" spc="-44" dirty="0" smtClean="0">
                <a:latin typeface="Arial"/>
                <a:cs typeface="Arial"/>
              </a:rPr>
              <a:t>participation grade!</a:t>
            </a:r>
            <a:r>
              <a:rPr lang="en-US" sz="1200" spc="-44" dirty="0" smtClean="0">
                <a:latin typeface="Arial"/>
                <a:cs typeface="Arial"/>
              </a:rPr>
              <a:t> Memes don’t count </a:t>
            </a:r>
            <a:r>
              <a:rPr lang="en-US" sz="1200" spc="-44" dirty="0" smtClean="0">
                <a:latin typeface="Arial"/>
                <a:cs typeface="Arial"/>
                <a:sym typeface="Wingdings" panose="05000000000000000000" pitchFamily="2" charset="2"/>
              </a:rPr>
              <a:t></a:t>
            </a:r>
            <a:endParaRPr lang="en-US" sz="1200" spc="-59" dirty="0">
              <a:latin typeface="Arial"/>
              <a:cs typeface="Arial"/>
            </a:endParaRPr>
          </a:p>
          <a:p>
            <a:pPr marL="18858">
              <a:spcBef>
                <a:spcPts val="602"/>
              </a:spcBef>
            </a:pPr>
            <a:endParaRPr lang="en-US" sz="1200" spc="-59" dirty="0">
              <a:latin typeface="Arial"/>
              <a:cs typeface="Arial"/>
            </a:endParaRPr>
          </a:p>
          <a:p>
            <a:pPr marL="18858">
              <a:spcBef>
                <a:spcPts val="602"/>
              </a:spcBef>
            </a:pPr>
            <a:endParaRPr lang="en-US" sz="1200" spc="-59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250" y="39177"/>
            <a:ext cx="1963594" cy="507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97" b="1" dirty="0"/>
              <a:t>Coming up…</a:t>
            </a:r>
          </a:p>
        </p:txBody>
      </p:sp>
    </p:spTree>
    <p:extLst>
      <p:ext uri="{BB962C8B-B14F-4D97-AF65-F5344CB8AC3E}">
        <p14:creationId xmlns:p14="http://schemas.microsoft.com/office/powerpoint/2010/main" val="156775780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912" y="135255"/>
            <a:ext cx="4222115" cy="204470"/>
          </a:xfrm>
          <a:prstGeom prst="rect">
            <a:avLst/>
          </a:prstGeom>
          <a:solidFill>
            <a:srgbClr val="9AB8CE"/>
          </a:solidFill>
        </p:spPr>
        <p:txBody>
          <a:bodyPr vert="horz" wrap="square" lIns="0" tIns="25400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200"/>
              </a:spcBef>
            </a:pPr>
            <a:r>
              <a:rPr sz="1000" dirty="0">
                <a:solidFill>
                  <a:srgbClr val="1A2E3D"/>
                </a:solidFill>
              </a:rPr>
              <a:t>Clicker</a:t>
            </a:r>
            <a:r>
              <a:rPr sz="1000" spc="-5" dirty="0">
                <a:solidFill>
                  <a:srgbClr val="1A2E3D"/>
                </a:solidFill>
              </a:rPr>
              <a:t> </a:t>
            </a:r>
            <a:r>
              <a:rPr sz="1000" spc="5" dirty="0">
                <a:solidFill>
                  <a:srgbClr val="1A2E3D"/>
                </a:solidFill>
              </a:rPr>
              <a:t>question</a:t>
            </a: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192912" y="339344"/>
            <a:ext cx="4222115" cy="397928"/>
          </a:xfrm>
          <a:prstGeom prst="rect">
            <a:avLst/>
          </a:prstGeom>
          <a:solidFill>
            <a:srgbClr val="D6E2EB"/>
          </a:solidFill>
        </p:spPr>
        <p:txBody>
          <a:bodyPr vert="horz" wrap="square" lIns="0" tIns="26034" rIns="0" bIns="0" rtlCol="0">
            <a:spAutoFit/>
          </a:bodyPr>
          <a:lstStyle/>
          <a:p>
            <a:pPr marL="59690" marR="210185">
              <a:lnSpc>
                <a:spcPct val="114700"/>
              </a:lnSpc>
              <a:spcBef>
                <a:spcPts val="204"/>
              </a:spcBef>
            </a:pPr>
            <a:r>
              <a:rPr sz="1050" spc="-30" dirty="0">
                <a:solidFill>
                  <a:srgbClr val="1A2E3D"/>
                </a:solidFill>
                <a:latin typeface="Arial"/>
                <a:cs typeface="Arial"/>
              </a:rPr>
              <a:t>All </a:t>
            </a:r>
            <a:r>
              <a:rPr sz="1050" spc="-20" dirty="0">
                <a:solidFill>
                  <a:srgbClr val="1A2E3D"/>
                </a:solidFill>
                <a:latin typeface="Arial"/>
                <a:cs typeface="Arial"/>
              </a:rPr>
              <a:t>else </a:t>
            </a:r>
            <a:r>
              <a:rPr sz="1050" spc="-5" dirty="0">
                <a:solidFill>
                  <a:srgbClr val="1A2E3D"/>
                </a:solidFill>
                <a:latin typeface="Arial"/>
                <a:cs typeface="Arial"/>
              </a:rPr>
              <a:t>held </a:t>
            </a:r>
            <a:r>
              <a:rPr sz="1050" spc="10" dirty="0">
                <a:solidFill>
                  <a:srgbClr val="1A2E3D"/>
                </a:solidFill>
                <a:latin typeface="Arial"/>
                <a:cs typeface="Arial"/>
              </a:rPr>
              <a:t>constant, </a:t>
            </a:r>
            <a:r>
              <a:rPr sz="1050" spc="20" dirty="0">
                <a:solidFill>
                  <a:srgbClr val="1A2E3D"/>
                </a:solidFill>
                <a:latin typeface="Arial"/>
                <a:cs typeface="Arial"/>
              </a:rPr>
              <a:t>how </a:t>
            </a:r>
            <a:r>
              <a:rPr sz="1050" spc="30" dirty="0">
                <a:solidFill>
                  <a:srgbClr val="1A2E3D"/>
                </a:solidFill>
                <a:latin typeface="Arial"/>
                <a:cs typeface="Arial"/>
              </a:rPr>
              <a:t>do </a:t>
            </a:r>
            <a:r>
              <a:rPr sz="1050" spc="5" dirty="0">
                <a:solidFill>
                  <a:srgbClr val="C00000"/>
                </a:solidFill>
                <a:latin typeface="Arial"/>
                <a:cs typeface="Arial"/>
              </a:rPr>
              <a:t>incomes</a:t>
            </a:r>
            <a:r>
              <a:rPr sz="1050" spc="5" dirty="0">
                <a:solidFill>
                  <a:srgbClr val="1A2E3D"/>
                </a:solidFill>
                <a:latin typeface="Arial"/>
                <a:cs typeface="Arial"/>
              </a:rPr>
              <a:t> of those </a:t>
            </a:r>
            <a:r>
              <a:rPr sz="1050" spc="15" dirty="0">
                <a:solidFill>
                  <a:srgbClr val="1A2E3D"/>
                </a:solidFill>
                <a:latin typeface="Arial"/>
                <a:cs typeface="Arial"/>
              </a:rPr>
              <a:t>born </a:t>
            </a:r>
            <a:r>
              <a:rPr sz="1050" spc="-10" dirty="0">
                <a:solidFill>
                  <a:srgbClr val="0070C0"/>
                </a:solidFill>
                <a:latin typeface="Arial"/>
                <a:cs typeface="Arial"/>
              </a:rPr>
              <a:t>January </a:t>
            </a:r>
            <a:r>
              <a:rPr sz="1050" spc="5" dirty="0">
                <a:solidFill>
                  <a:srgbClr val="0070C0"/>
                </a:solidFill>
                <a:latin typeface="Arial"/>
                <a:cs typeface="Arial"/>
              </a:rPr>
              <a:t>thru  </a:t>
            </a:r>
            <a:r>
              <a:rPr sz="1050" dirty="0">
                <a:solidFill>
                  <a:srgbClr val="0070C0"/>
                </a:solidFill>
                <a:latin typeface="Arial"/>
                <a:cs typeface="Arial"/>
              </a:rPr>
              <a:t>March</a:t>
            </a:r>
            <a:r>
              <a:rPr sz="1050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050" spc="5" dirty="0">
                <a:solidFill>
                  <a:srgbClr val="1A2E3D"/>
                </a:solidFill>
                <a:latin typeface="Arial"/>
                <a:cs typeface="Arial"/>
              </a:rPr>
              <a:t>compare </a:t>
            </a:r>
            <a:r>
              <a:rPr sz="1050" spc="25" dirty="0">
                <a:solidFill>
                  <a:srgbClr val="1A2E3D"/>
                </a:solidFill>
                <a:latin typeface="Arial"/>
                <a:cs typeface="Arial"/>
              </a:rPr>
              <a:t>to </a:t>
            </a:r>
            <a:r>
              <a:rPr sz="1050" spc="5" dirty="0">
                <a:solidFill>
                  <a:srgbClr val="1A2E3D"/>
                </a:solidFill>
                <a:latin typeface="Arial"/>
                <a:cs typeface="Arial"/>
              </a:rPr>
              <a:t>those </a:t>
            </a:r>
            <a:r>
              <a:rPr sz="1050" spc="15" dirty="0">
                <a:solidFill>
                  <a:srgbClr val="1A2E3D"/>
                </a:solidFill>
                <a:latin typeface="Arial"/>
                <a:cs typeface="Arial"/>
              </a:rPr>
              <a:t>born </a:t>
            </a:r>
            <a:r>
              <a:rPr sz="1050" spc="-10" dirty="0">
                <a:solidFill>
                  <a:srgbClr val="0070C0"/>
                </a:solidFill>
                <a:latin typeface="Arial"/>
                <a:cs typeface="Arial"/>
              </a:rPr>
              <a:t>April </a:t>
            </a:r>
            <a:r>
              <a:rPr sz="1050" spc="5" dirty="0">
                <a:solidFill>
                  <a:srgbClr val="0070C0"/>
                </a:solidFill>
                <a:latin typeface="Arial"/>
                <a:cs typeface="Arial"/>
              </a:rPr>
              <a:t>thru</a:t>
            </a:r>
            <a:r>
              <a:rPr sz="1050" spc="2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050" spc="-5" dirty="0">
                <a:solidFill>
                  <a:srgbClr val="0070C0"/>
                </a:solidFill>
                <a:latin typeface="Arial"/>
                <a:cs typeface="Arial"/>
              </a:rPr>
              <a:t>June</a:t>
            </a:r>
            <a:r>
              <a:rPr sz="1050" spc="-5" dirty="0">
                <a:solidFill>
                  <a:srgbClr val="1A2E3D"/>
                </a:solidFill>
                <a:latin typeface="Arial"/>
                <a:cs typeface="Arial"/>
              </a:rPr>
              <a:t>?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08888" y="871093"/>
            <a:ext cx="2590165" cy="0"/>
          </a:xfrm>
          <a:custGeom>
            <a:avLst/>
            <a:gdLst/>
            <a:ahLst/>
            <a:cxnLst/>
            <a:rect l="l" t="t" r="r" b="b"/>
            <a:pathLst>
              <a:path w="2590165">
                <a:moveTo>
                  <a:pt x="0" y="0"/>
                </a:moveTo>
                <a:lnTo>
                  <a:pt x="259016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96188" y="846988"/>
            <a:ext cx="261556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93775" algn="l"/>
                <a:tab pos="1428115" algn="l"/>
                <a:tab pos="1900555" algn="l"/>
                <a:tab pos="2265045" algn="l"/>
              </a:tabLst>
            </a:pPr>
            <a:r>
              <a:rPr sz="6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6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Estimate	</a:t>
            </a:r>
            <a:r>
              <a:rPr sz="6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Std.</a:t>
            </a:r>
            <a:r>
              <a:rPr sz="600" u="sng" spc="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6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Error	</a:t>
            </a:r>
            <a:r>
              <a:rPr sz="60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 </a:t>
            </a:r>
            <a:r>
              <a:rPr sz="6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value	</a:t>
            </a:r>
            <a:r>
              <a:rPr sz="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Pr(</a:t>
            </a:r>
            <a:r>
              <a:rPr sz="600"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&gt;</a:t>
            </a:r>
            <a:r>
              <a:rPr sz="600" i="1" u="sng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|</a:t>
            </a:r>
            <a:r>
              <a:rPr sz="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</a:t>
            </a:r>
            <a:r>
              <a:rPr sz="600" i="1" u="sng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|</a:t>
            </a:r>
            <a:r>
              <a:rPr sz="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)</a:t>
            </a:r>
            <a:r>
              <a:rPr sz="600" u="sng" spc="-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endParaRPr sz="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72133" y="941006"/>
            <a:ext cx="717550" cy="153352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7985" marR="5080" indent="-6985" algn="just">
              <a:lnSpc>
                <a:spcPts val="700"/>
              </a:lnSpc>
              <a:spcBef>
                <a:spcPts val="135"/>
              </a:spcBef>
            </a:pPr>
            <a:r>
              <a:rPr sz="600" spc="-60" dirty="0">
                <a:latin typeface="Arial"/>
                <a:cs typeface="Arial"/>
              </a:rPr>
              <a:t>(</a:t>
            </a:r>
            <a:r>
              <a:rPr sz="600" spc="-25" dirty="0">
                <a:latin typeface="Arial"/>
                <a:cs typeface="Arial"/>
              </a:rPr>
              <a:t>In</a:t>
            </a:r>
            <a:r>
              <a:rPr sz="600" spc="5" dirty="0">
                <a:latin typeface="Arial"/>
                <a:cs typeface="Arial"/>
              </a:rPr>
              <a:t>t</a:t>
            </a:r>
            <a:r>
              <a:rPr sz="600" spc="-25" dirty="0">
                <a:latin typeface="Arial"/>
                <a:cs typeface="Arial"/>
              </a:rPr>
              <a:t>er</a:t>
            </a:r>
            <a:r>
              <a:rPr sz="600" spc="5" dirty="0">
                <a:latin typeface="Arial"/>
                <a:cs typeface="Arial"/>
              </a:rPr>
              <a:t>c</a:t>
            </a:r>
            <a:r>
              <a:rPr sz="600" spc="-25" dirty="0">
                <a:latin typeface="Arial"/>
                <a:cs typeface="Arial"/>
              </a:rPr>
              <a:t>e</a:t>
            </a:r>
            <a:r>
              <a:rPr sz="600" spc="5" dirty="0">
                <a:latin typeface="Arial"/>
                <a:cs typeface="Arial"/>
              </a:rPr>
              <a:t>pt</a:t>
            </a:r>
            <a:r>
              <a:rPr sz="600" spc="-55" dirty="0">
                <a:latin typeface="Arial"/>
                <a:cs typeface="Arial"/>
              </a:rPr>
              <a:t>)  </a:t>
            </a:r>
            <a:r>
              <a:rPr sz="600" spc="-15" dirty="0">
                <a:latin typeface="Arial"/>
                <a:cs typeface="Arial"/>
              </a:rPr>
              <a:t>hrs_work  r</a:t>
            </a:r>
            <a:r>
              <a:rPr sz="600" spc="-25" dirty="0">
                <a:latin typeface="Arial"/>
                <a:cs typeface="Arial"/>
              </a:rPr>
              <a:t>a</a:t>
            </a:r>
            <a:r>
              <a:rPr sz="600" spc="5" dirty="0">
                <a:latin typeface="Arial"/>
                <a:cs typeface="Arial"/>
              </a:rPr>
              <a:t>c</a:t>
            </a:r>
            <a:r>
              <a:rPr sz="600" spc="-25" dirty="0">
                <a:latin typeface="Arial"/>
                <a:cs typeface="Arial"/>
              </a:rPr>
              <a:t>e</a:t>
            </a:r>
            <a:r>
              <a:rPr sz="600" spc="5" dirty="0">
                <a:latin typeface="Arial"/>
                <a:cs typeface="Arial"/>
              </a:rPr>
              <a:t>b</a:t>
            </a:r>
            <a:r>
              <a:rPr sz="600" spc="-25" dirty="0">
                <a:latin typeface="Arial"/>
                <a:cs typeface="Arial"/>
              </a:rPr>
              <a:t>la</a:t>
            </a:r>
            <a:r>
              <a:rPr sz="600" spc="5" dirty="0">
                <a:latin typeface="Arial"/>
                <a:cs typeface="Arial"/>
              </a:rPr>
              <a:t>c</a:t>
            </a:r>
            <a:r>
              <a:rPr sz="600" spc="-5" dirty="0">
                <a:latin typeface="Arial"/>
                <a:cs typeface="Arial"/>
              </a:rPr>
              <a:t>k  </a:t>
            </a:r>
            <a:r>
              <a:rPr sz="600" spc="-20" dirty="0">
                <a:latin typeface="Arial"/>
                <a:cs typeface="Arial"/>
              </a:rPr>
              <a:t>ra</a:t>
            </a:r>
            <a:r>
              <a:rPr sz="600" spc="5" dirty="0">
                <a:latin typeface="Arial"/>
                <a:cs typeface="Arial"/>
              </a:rPr>
              <a:t>c</a:t>
            </a:r>
            <a:r>
              <a:rPr sz="600" spc="-25" dirty="0">
                <a:latin typeface="Arial"/>
                <a:cs typeface="Arial"/>
              </a:rPr>
              <a:t>ea</a:t>
            </a:r>
            <a:r>
              <a:rPr sz="600" spc="-15" dirty="0">
                <a:latin typeface="Arial"/>
                <a:cs typeface="Arial"/>
              </a:rPr>
              <a:t>s</a:t>
            </a:r>
            <a:r>
              <a:rPr sz="600" spc="-25" dirty="0">
                <a:latin typeface="Arial"/>
                <a:cs typeface="Arial"/>
              </a:rPr>
              <a:t>ia</a:t>
            </a:r>
            <a:r>
              <a:rPr sz="600" spc="-10" dirty="0">
                <a:latin typeface="Arial"/>
                <a:cs typeface="Arial"/>
              </a:rPr>
              <a:t>n  </a:t>
            </a:r>
            <a:r>
              <a:rPr sz="600" spc="-15" dirty="0">
                <a:latin typeface="Arial"/>
                <a:cs typeface="Arial"/>
              </a:rPr>
              <a:t>r</a:t>
            </a:r>
            <a:r>
              <a:rPr sz="600" spc="-25" dirty="0">
                <a:latin typeface="Arial"/>
                <a:cs typeface="Arial"/>
              </a:rPr>
              <a:t>a</a:t>
            </a:r>
            <a:r>
              <a:rPr sz="600" spc="5" dirty="0">
                <a:latin typeface="Arial"/>
                <a:cs typeface="Arial"/>
              </a:rPr>
              <a:t>c</a:t>
            </a:r>
            <a:r>
              <a:rPr sz="600" spc="-25" dirty="0">
                <a:latin typeface="Arial"/>
                <a:cs typeface="Arial"/>
              </a:rPr>
              <a:t>e</a:t>
            </a:r>
            <a:r>
              <a:rPr sz="600" spc="-5" dirty="0">
                <a:latin typeface="Arial"/>
                <a:cs typeface="Arial"/>
              </a:rPr>
              <a:t>o</a:t>
            </a:r>
            <a:r>
              <a:rPr sz="600" spc="5" dirty="0">
                <a:latin typeface="Arial"/>
                <a:cs typeface="Arial"/>
              </a:rPr>
              <a:t>t</a:t>
            </a:r>
            <a:r>
              <a:rPr sz="600" spc="-15" dirty="0">
                <a:latin typeface="Arial"/>
                <a:cs typeface="Arial"/>
              </a:rPr>
              <a:t>h</a:t>
            </a:r>
            <a:r>
              <a:rPr sz="600" spc="-25" dirty="0">
                <a:latin typeface="Arial"/>
                <a:cs typeface="Arial"/>
              </a:rPr>
              <a:t>e</a:t>
            </a:r>
            <a:r>
              <a:rPr sz="600" spc="-15" dirty="0">
                <a:latin typeface="Arial"/>
                <a:cs typeface="Arial"/>
              </a:rPr>
              <a:t>r</a:t>
            </a:r>
            <a:endParaRPr sz="600" dirty="0">
              <a:latin typeface="Arial"/>
              <a:cs typeface="Arial"/>
            </a:endParaRPr>
          </a:p>
          <a:p>
            <a:pPr marR="5080" algn="r">
              <a:lnSpc>
                <a:spcPts val="655"/>
              </a:lnSpc>
            </a:pPr>
            <a:r>
              <a:rPr sz="600" spc="-25" dirty="0">
                <a:latin typeface="Arial"/>
                <a:cs typeface="Arial"/>
              </a:rPr>
              <a:t>a</a:t>
            </a:r>
            <a:r>
              <a:rPr sz="600" spc="-5" dirty="0">
                <a:latin typeface="Arial"/>
                <a:cs typeface="Arial"/>
              </a:rPr>
              <a:t>g</a:t>
            </a:r>
            <a:r>
              <a:rPr sz="600" spc="-25" dirty="0">
                <a:latin typeface="Arial"/>
                <a:cs typeface="Arial"/>
              </a:rPr>
              <a:t>e</a:t>
            </a:r>
            <a:endParaRPr sz="600" dirty="0">
              <a:latin typeface="Arial"/>
              <a:cs typeface="Arial"/>
            </a:endParaRPr>
          </a:p>
          <a:p>
            <a:pPr marL="264160" marR="5080" indent="-4445" algn="r">
              <a:lnSpc>
                <a:spcPts val="700"/>
              </a:lnSpc>
              <a:spcBef>
                <a:spcPts val="30"/>
              </a:spcBef>
            </a:pPr>
            <a:r>
              <a:rPr sz="600" spc="-5" dirty="0">
                <a:latin typeface="Arial"/>
                <a:cs typeface="Arial"/>
              </a:rPr>
              <a:t>g</a:t>
            </a:r>
            <a:r>
              <a:rPr sz="600" spc="-25" dirty="0">
                <a:latin typeface="Arial"/>
                <a:cs typeface="Arial"/>
              </a:rPr>
              <a:t>e</a:t>
            </a:r>
            <a:r>
              <a:rPr sz="600" spc="-15" dirty="0">
                <a:latin typeface="Arial"/>
                <a:cs typeface="Arial"/>
              </a:rPr>
              <a:t>n</a:t>
            </a:r>
            <a:r>
              <a:rPr sz="600" spc="5" dirty="0">
                <a:latin typeface="Arial"/>
                <a:cs typeface="Arial"/>
              </a:rPr>
              <a:t>d</a:t>
            </a:r>
            <a:r>
              <a:rPr sz="600" spc="-25" dirty="0">
                <a:latin typeface="Arial"/>
                <a:cs typeface="Arial"/>
              </a:rPr>
              <a:t>e</a:t>
            </a:r>
            <a:r>
              <a:rPr sz="600" spc="-15" dirty="0">
                <a:latin typeface="Arial"/>
                <a:cs typeface="Arial"/>
              </a:rPr>
              <a:t>rf</a:t>
            </a:r>
            <a:r>
              <a:rPr sz="600" spc="-25" dirty="0">
                <a:latin typeface="Arial"/>
                <a:cs typeface="Arial"/>
              </a:rPr>
              <a:t>e</a:t>
            </a:r>
            <a:r>
              <a:rPr sz="600" spc="-5" dirty="0">
                <a:latin typeface="Arial"/>
                <a:cs typeface="Arial"/>
              </a:rPr>
              <a:t>m</a:t>
            </a:r>
            <a:r>
              <a:rPr sz="600" spc="-25" dirty="0">
                <a:latin typeface="Arial"/>
                <a:cs typeface="Arial"/>
              </a:rPr>
              <a:t>ale  </a:t>
            </a:r>
            <a:r>
              <a:rPr sz="600" spc="5" dirty="0">
                <a:latin typeface="Arial"/>
                <a:cs typeface="Arial"/>
              </a:rPr>
              <a:t>c</a:t>
            </a:r>
            <a:r>
              <a:rPr sz="600" spc="-25" dirty="0">
                <a:latin typeface="Arial"/>
                <a:cs typeface="Arial"/>
              </a:rPr>
              <a:t>i</a:t>
            </a:r>
            <a:r>
              <a:rPr sz="600" spc="5" dirty="0">
                <a:latin typeface="Arial"/>
                <a:cs typeface="Arial"/>
              </a:rPr>
              <a:t>t</a:t>
            </a:r>
            <a:r>
              <a:rPr sz="600" spc="-25" dirty="0">
                <a:latin typeface="Arial"/>
                <a:cs typeface="Arial"/>
              </a:rPr>
              <a:t>ize</a:t>
            </a:r>
            <a:r>
              <a:rPr sz="600" spc="-15" dirty="0">
                <a:latin typeface="Arial"/>
                <a:cs typeface="Arial"/>
              </a:rPr>
              <a:t>n</a:t>
            </a:r>
            <a:r>
              <a:rPr sz="600" spc="-25" dirty="0">
                <a:latin typeface="Arial"/>
                <a:cs typeface="Arial"/>
              </a:rPr>
              <a:t>ye</a:t>
            </a:r>
            <a:r>
              <a:rPr sz="600" spc="-10" dirty="0">
                <a:latin typeface="Arial"/>
                <a:cs typeface="Arial"/>
              </a:rPr>
              <a:t>s  </a:t>
            </a:r>
            <a:r>
              <a:rPr sz="600" spc="5" dirty="0">
                <a:latin typeface="Arial"/>
                <a:cs typeface="Arial"/>
              </a:rPr>
              <a:t>t</a:t>
            </a:r>
            <a:r>
              <a:rPr sz="600" spc="-15" dirty="0">
                <a:latin typeface="Arial"/>
                <a:cs typeface="Arial"/>
              </a:rPr>
              <a:t>im</a:t>
            </a:r>
            <a:r>
              <a:rPr sz="600" spc="-25" dirty="0">
                <a:latin typeface="Arial"/>
                <a:cs typeface="Arial"/>
              </a:rPr>
              <a:t>e</a:t>
            </a:r>
            <a:r>
              <a:rPr sz="600" spc="-40" dirty="0">
                <a:latin typeface="Arial"/>
                <a:cs typeface="Arial"/>
              </a:rPr>
              <a:t>_</a:t>
            </a:r>
            <a:r>
              <a:rPr sz="600" spc="5" dirty="0">
                <a:latin typeface="Arial"/>
                <a:cs typeface="Arial"/>
              </a:rPr>
              <a:t>t</a:t>
            </a:r>
            <a:r>
              <a:rPr sz="600" spc="-5" dirty="0">
                <a:latin typeface="Arial"/>
                <a:cs typeface="Arial"/>
              </a:rPr>
              <a:t>o</a:t>
            </a:r>
            <a:r>
              <a:rPr sz="600" spc="-40" dirty="0">
                <a:latin typeface="Arial"/>
                <a:cs typeface="Arial"/>
              </a:rPr>
              <a:t>_</a:t>
            </a:r>
            <a:r>
              <a:rPr sz="600" spc="5" dirty="0">
                <a:latin typeface="Arial"/>
                <a:cs typeface="Arial"/>
              </a:rPr>
              <a:t>w</a:t>
            </a:r>
            <a:r>
              <a:rPr sz="600" spc="-5" dirty="0">
                <a:latin typeface="Arial"/>
                <a:cs typeface="Arial"/>
              </a:rPr>
              <a:t>o</a:t>
            </a:r>
            <a:r>
              <a:rPr sz="600" spc="-15" dirty="0">
                <a:latin typeface="Arial"/>
                <a:cs typeface="Arial"/>
              </a:rPr>
              <a:t>r</a:t>
            </a:r>
            <a:r>
              <a:rPr sz="600" spc="-5" dirty="0">
                <a:latin typeface="Arial"/>
                <a:cs typeface="Arial"/>
              </a:rPr>
              <a:t>k</a:t>
            </a:r>
            <a:endParaRPr sz="600" dirty="0">
              <a:latin typeface="Arial"/>
              <a:cs typeface="Arial"/>
            </a:endParaRPr>
          </a:p>
          <a:p>
            <a:pPr marL="398780">
              <a:lnSpc>
                <a:spcPts val="660"/>
              </a:lnSpc>
            </a:pPr>
            <a:r>
              <a:rPr sz="600" spc="-15" dirty="0">
                <a:latin typeface="Arial"/>
                <a:cs typeface="Arial"/>
              </a:rPr>
              <a:t>langother</a:t>
            </a:r>
            <a:endParaRPr sz="600" dirty="0">
              <a:latin typeface="Arial"/>
              <a:cs typeface="Arial"/>
            </a:endParaRPr>
          </a:p>
          <a:p>
            <a:pPr marL="316230" marR="5080" indent="29209" algn="r">
              <a:lnSpc>
                <a:spcPts val="700"/>
              </a:lnSpc>
              <a:spcBef>
                <a:spcPts val="25"/>
              </a:spcBef>
            </a:pPr>
            <a:r>
              <a:rPr sz="600" spc="-5" dirty="0">
                <a:latin typeface="Arial"/>
                <a:cs typeface="Arial"/>
              </a:rPr>
              <a:t>m</a:t>
            </a:r>
            <a:r>
              <a:rPr sz="600" spc="-25" dirty="0">
                <a:latin typeface="Arial"/>
                <a:cs typeface="Arial"/>
              </a:rPr>
              <a:t>a</a:t>
            </a:r>
            <a:r>
              <a:rPr sz="600" spc="-15" dirty="0">
                <a:latin typeface="Arial"/>
                <a:cs typeface="Arial"/>
              </a:rPr>
              <a:t>rr</a:t>
            </a:r>
            <a:r>
              <a:rPr sz="600" spc="-25" dirty="0">
                <a:latin typeface="Arial"/>
                <a:cs typeface="Arial"/>
              </a:rPr>
              <a:t>ie</a:t>
            </a:r>
            <a:r>
              <a:rPr sz="600" spc="5" dirty="0">
                <a:latin typeface="Arial"/>
                <a:cs typeface="Arial"/>
              </a:rPr>
              <a:t>d</a:t>
            </a:r>
            <a:r>
              <a:rPr sz="600" spc="-25" dirty="0">
                <a:latin typeface="Arial"/>
                <a:cs typeface="Arial"/>
              </a:rPr>
              <a:t>ye</a:t>
            </a:r>
            <a:r>
              <a:rPr sz="600" spc="-10" dirty="0">
                <a:latin typeface="Arial"/>
                <a:cs typeface="Arial"/>
              </a:rPr>
              <a:t>s  </a:t>
            </a:r>
            <a:r>
              <a:rPr sz="600" spc="-25" dirty="0">
                <a:latin typeface="Arial"/>
                <a:cs typeface="Arial"/>
              </a:rPr>
              <a:t>e</a:t>
            </a:r>
            <a:r>
              <a:rPr sz="600" spc="5" dirty="0">
                <a:latin typeface="Arial"/>
                <a:cs typeface="Arial"/>
              </a:rPr>
              <a:t>d</a:t>
            </a:r>
            <a:r>
              <a:rPr sz="600" spc="-15" dirty="0">
                <a:latin typeface="Arial"/>
                <a:cs typeface="Arial"/>
              </a:rPr>
              <a:t>u</a:t>
            </a:r>
            <a:r>
              <a:rPr sz="600" spc="5" dirty="0">
                <a:latin typeface="Arial"/>
                <a:cs typeface="Arial"/>
              </a:rPr>
              <a:t>c</a:t>
            </a:r>
            <a:r>
              <a:rPr sz="600" spc="-5" dirty="0">
                <a:latin typeface="Arial"/>
                <a:cs typeface="Arial"/>
              </a:rPr>
              <a:t>o</a:t>
            </a:r>
            <a:r>
              <a:rPr sz="600" spc="-25" dirty="0">
                <a:latin typeface="Arial"/>
                <a:cs typeface="Arial"/>
              </a:rPr>
              <a:t>lle</a:t>
            </a:r>
            <a:r>
              <a:rPr sz="600" spc="-5" dirty="0">
                <a:latin typeface="Arial"/>
                <a:cs typeface="Arial"/>
              </a:rPr>
              <a:t>g</a:t>
            </a:r>
            <a:r>
              <a:rPr sz="600" spc="-20" dirty="0">
                <a:latin typeface="Arial"/>
                <a:cs typeface="Arial"/>
              </a:rPr>
              <a:t>e  e</a:t>
            </a:r>
            <a:r>
              <a:rPr sz="600" spc="5" dirty="0">
                <a:latin typeface="Arial"/>
                <a:cs typeface="Arial"/>
              </a:rPr>
              <a:t>d</a:t>
            </a:r>
            <a:r>
              <a:rPr sz="600" spc="-15" dirty="0">
                <a:latin typeface="Arial"/>
                <a:cs typeface="Arial"/>
              </a:rPr>
              <a:t>u</a:t>
            </a:r>
            <a:r>
              <a:rPr sz="600" spc="-5" dirty="0">
                <a:latin typeface="Arial"/>
                <a:cs typeface="Arial"/>
              </a:rPr>
              <a:t>g</a:t>
            </a:r>
            <a:r>
              <a:rPr sz="600" spc="-15" dirty="0">
                <a:latin typeface="Arial"/>
                <a:cs typeface="Arial"/>
              </a:rPr>
              <a:t>r</a:t>
            </a:r>
            <a:r>
              <a:rPr sz="600" spc="-25" dirty="0">
                <a:latin typeface="Arial"/>
                <a:cs typeface="Arial"/>
              </a:rPr>
              <a:t>a</a:t>
            </a:r>
            <a:r>
              <a:rPr sz="600" spc="5" dirty="0">
                <a:latin typeface="Arial"/>
                <a:cs typeface="Arial"/>
              </a:rPr>
              <a:t>d  d</a:t>
            </a:r>
            <a:r>
              <a:rPr sz="600" spc="-25" dirty="0">
                <a:latin typeface="Arial"/>
                <a:cs typeface="Arial"/>
              </a:rPr>
              <a:t>i</a:t>
            </a:r>
            <a:r>
              <a:rPr sz="600" spc="-15" dirty="0">
                <a:latin typeface="Arial"/>
                <a:cs typeface="Arial"/>
              </a:rPr>
              <a:t>s</a:t>
            </a:r>
            <a:r>
              <a:rPr sz="600" spc="-25" dirty="0">
                <a:latin typeface="Arial"/>
                <a:cs typeface="Arial"/>
              </a:rPr>
              <a:t>a</a:t>
            </a:r>
            <a:r>
              <a:rPr sz="600" spc="5" dirty="0">
                <a:latin typeface="Arial"/>
                <a:cs typeface="Arial"/>
              </a:rPr>
              <a:t>b</a:t>
            </a:r>
            <a:r>
              <a:rPr sz="600" spc="-25" dirty="0">
                <a:latin typeface="Arial"/>
                <a:cs typeface="Arial"/>
              </a:rPr>
              <a:t>ili</a:t>
            </a:r>
            <a:r>
              <a:rPr sz="600" spc="5" dirty="0">
                <a:latin typeface="Arial"/>
                <a:cs typeface="Arial"/>
              </a:rPr>
              <a:t>t</a:t>
            </a:r>
            <a:r>
              <a:rPr sz="600" spc="-25" dirty="0">
                <a:latin typeface="Arial"/>
                <a:cs typeface="Arial"/>
              </a:rPr>
              <a:t>yye</a:t>
            </a:r>
            <a:r>
              <a:rPr sz="600" spc="-15" dirty="0">
                <a:latin typeface="Arial"/>
                <a:cs typeface="Arial"/>
              </a:rPr>
              <a:t>s</a:t>
            </a:r>
            <a:endParaRPr sz="600" dirty="0">
              <a:latin typeface="Arial"/>
              <a:cs typeface="Arial"/>
            </a:endParaRPr>
          </a:p>
          <a:p>
            <a:pPr marL="34925">
              <a:lnSpc>
                <a:spcPts val="660"/>
              </a:lnSpc>
            </a:pPr>
            <a:r>
              <a:rPr sz="600" spc="-10" dirty="0">
                <a:latin typeface="Arial"/>
                <a:cs typeface="Arial"/>
              </a:rPr>
              <a:t>birth_qrtrapr thru</a:t>
            </a:r>
            <a:r>
              <a:rPr sz="600" spc="-45" dirty="0">
                <a:latin typeface="Arial"/>
                <a:cs typeface="Arial"/>
              </a:rPr>
              <a:t> </a:t>
            </a:r>
            <a:r>
              <a:rPr sz="600" spc="-20" dirty="0">
                <a:latin typeface="Arial"/>
                <a:cs typeface="Arial"/>
              </a:rPr>
              <a:t>jun</a:t>
            </a:r>
            <a:endParaRPr sz="600" dirty="0">
              <a:latin typeface="Arial"/>
              <a:cs typeface="Arial"/>
            </a:endParaRPr>
          </a:p>
          <a:p>
            <a:pPr marL="12700" marR="5080" indent="36195" algn="r">
              <a:lnSpc>
                <a:spcPts val="700"/>
              </a:lnSpc>
              <a:spcBef>
                <a:spcPts val="30"/>
              </a:spcBef>
            </a:pPr>
            <a:r>
              <a:rPr sz="600" spc="-15" dirty="0">
                <a:latin typeface="Arial"/>
                <a:cs typeface="Arial"/>
              </a:rPr>
              <a:t>birth_qrtrjul </a:t>
            </a:r>
            <a:r>
              <a:rPr sz="600" spc="-10" dirty="0">
                <a:latin typeface="Arial"/>
                <a:cs typeface="Arial"/>
              </a:rPr>
              <a:t>thru</a:t>
            </a:r>
            <a:r>
              <a:rPr sz="600" spc="-15" dirty="0">
                <a:latin typeface="Arial"/>
                <a:cs typeface="Arial"/>
              </a:rPr>
              <a:t> </a:t>
            </a:r>
            <a:r>
              <a:rPr sz="600" spc="-10" dirty="0">
                <a:latin typeface="Arial"/>
                <a:cs typeface="Arial"/>
              </a:rPr>
              <a:t>sep </a:t>
            </a:r>
            <a:r>
              <a:rPr sz="600" dirty="0">
                <a:latin typeface="Arial"/>
                <a:cs typeface="Arial"/>
              </a:rPr>
              <a:t> </a:t>
            </a:r>
            <a:r>
              <a:rPr sz="600" spc="-10" dirty="0">
                <a:latin typeface="Arial"/>
                <a:cs typeface="Arial"/>
              </a:rPr>
              <a:t>birth_qrtroct thru</a:t>
            </a:r>
            <a:r>
              <a:rPr sz="600" spc="-1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dec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15669" y="941006"/>
            <a:ext cx="370205" cy="1533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710"/>
              </a:lnSpc>
              <a:spcBef>
                <a:spcPts val="95"/>
              </a:spcBef>
            </a:pPr>
            <a:r>
              <a:rPr sz="600" spc="20" dirty="0">
                <a:latin typeface="Arial"/>
                <a:cs typeface="Arial"/>
              </a:rPr>
              <a:t>-</a:t>
            </a:r>
            <a:r>
              <a:rPr sz="600" spc="-5" dirty="0">
                <a:latin typeface="Arial"/>
                <a:cs typeface="Arial"/>
              </a:rPr>
              <a:t>15342.76</a:t>
            </a:r>
            <a:endParaRPr sz="600">
              <a:latin typeface="Arial"/>
              <a:cs typeface="Arial"/>
            </a:endParaRPr>
          </a:p>
          <a:p>
            <a:pPr marL="69850" algn="ctr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1048.96</a:t>
            </a:r>
            <a:endParaRPr sz="600">
              <a:latin typeface="Arial"/>
              <a:cs typeface="Arial"/>
            </a:endParaRPr>
          </a:p>
          <a:p>
            <a:pPr marL="41910" algn="ctr">
              <a:lnSpc>
                <a:spcPts val="695"/>
              </a:lnSpc>
            </a:pPr>
            <a:r>
              <a:rPr sz="600" spc="20" dirty="0">
                <a:latin typeface="Arial"/>
                <a:cs typeface="Arial"/>
              </a:rPr>
              <a:t>-</a:t>
            </a:r>
            <a:r>
              <a:rPr sz="600" spc="-5" dirty="0">
                <a:latin typeface="Arial"/>
                <a:cs typeface="Arial"/>
              </a:rPr>
              <a:t>7998.99</a:t>
            </a:r>
            <a:endParaRPr sz="600">
              <a:latin typeface="Arial"/>
              <a:cs typeface="Arial"/>
            </a:endParaRPr>
          </a:p>
          <a:p>
            <a:pPr marL="27940" algn="ctr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29909.80</a:t>
            </a:r>
            <a:endParaRPr sz="600">
              <a:latin typeface="Arial"/>
              <a:cs typeface="Arial"/>
            </a:endParaRPr>
          </a:p>
          <a:p>
            <a:pPr marL="41910" algn="ctr">
              <a:lnSpc>
                <a:spcPts val="695"/>
              </a:lnSpc>
            </a:pPr>
            <a:r>
              <a:rPr sz="600" spc="20" dirty="0">
                <a:latin typeface="Arial"/>
                <a:cs typeface="Arial"/>
              </a:rPr>
              <a:t>-</a:t>
            </a:r>
            <a:r>
              <a:rPr sz="600" spc="-5" dirty="0">
                <a:latin typeface="Arial"/>
                <a:cs typeface="Arial"/>
              </a:rPr>
              <a:t>6756.32</a:t>
            </a:r>
            <a:endParaRPr sz="600">
              <a:latin typeface="Arial"/>
              <a:cs typeface="Arial"/>
            </a:endParaRPr>
          </a:p>
          <a:p>
            <a:pPr marL="112395" algn="ctr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565.07</a:t>
            </a:r>
            <a:endParaRPr sz="600">
              <a:latin typeface="Arial"/>
              <a:cs typeface="Arial"/>
            </a:endParaRPr>
          </a:p>
          <a:p>
            <a:pPr algn="ctr">
              <a:lnSpc>
                <a:spcPts val="695"/>
              </a:lnSpc>
            </a:pPr>
            <a:r>
              <a:rPr sz="600" spc="20" dirty="0">
                <a:latin typeface="Arial"/>
                <a:cs typeface="Arial"/>
              </a:rPr>
              <a:t>-</a:t>
            </a:r>
            <a:r>
              <a:rPr sz="600" spc="-5" dirty="0">
                <a:latin typeface="Arial"/>
                <a:cs typeface="Arial"/>
              </a:rPr>
              <a:t>17135.05</a:t>
            </a:r>
            <a:endParaRPr sz="600">
              <a:latin typeface="Arial"/>
              <a:cs typeface="Arial"/>
            </a:endParaRPr>
          </a:p>
          <a:p>
            <a:pPr algn="ctr">
              <a:lnSpc>
                <a:spcPts val="700"/>
              </a:lnSpc>
            </a:pPr>
            <a:r>
              <a:rPr sz="600" spc="20" dirty="0">
                <a:latin typeface="Arial"/>
                <a:cs typeface="Arial"/>
              </a:rPr>
              <a:t>-</a:t>
            </a:r>
            <a:r>
              <a:rPr sz="600" spc="-5" dirty="0">
                <a:latin typeface="Arial"/>
                <a:cs typeface="Arial"/>
              </a:rPr>
              <a:t>12907.34</a:t>
            </a:r>
            <a:endParaRPr sz="600">
              <a:latin typeface="Arial"/>
              <a:cs typeface="Arial"/>
            </a:endParaRPr>
          </a:p>
          <a:p>
            <a:pPr marL="154305" algn="ctr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90.04</a:t>
            </a:r>
            <a:endParaRPr sz="600">
              <a:latin typeface="Arial"/>
              <a:cs typeface="Arial"/>
            </a:endParaRPr>
          </a:p>
          <a:p>
            <a:pPr algn="ctr">
              <a:lnSpc>
                <a:spcPts val="695"/>
              </a:lnSpc>
            </a:pPr>
            <a:r>
              <a:rPr sz="600" spc="20" dirty="0">
                <a:latin typeface="Arial"/>
                <a:cs typeface="Arial"/>
              </a:rPr>
              <a:t>-</a:t>
            </a:r>
            <a:r>
              <a:rPr sz="600" spc="-5" dirty="0">
                <a:latin typeface="Arial"/>
                <a:cs typeface="Arial"/>
              </a:rPr>
              <a:t>10510.44</a:t>
            </a:r>
            <a:endParaRPr sz="600">
              <a:latin typeface="Arial"/>
              <a:cs typeface="Arial"/>
            </a:endParaRPr>
          </a:p>
          <a:p>
            <a:pPr marL="69850" algn="ctr">
              <a:lnSpc>
                <a:spcPts val="700"/>
              </a:lnSpc>
            </a:pPr>
            <a:r>
              <a:rPr sz="600" spc="-5" dirty="0">
                <a:latin typeface="Arial"/>
                <a:cs typeface="Arial"/>
              </a:rPr>
              <a:t>5409.24</a:t>
            </a:r>
            <a:endParaRPr sz="600">
              <a:latin typeface="Arial"/>
              <a:cs typeface="Arial"/>
            </a:endParaRPr>
          </a:p>
          <a:p>
            <a:pPr marL="27940" algn="ctr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15993.85</a:t>
            </a:r>
            <a:endParaRPr sz="600">
              <a:latin typeface="Arial"/>
              <a:cs typeface="Arial"/>
            </a:endParaRPr>
          </a:p>
          <a:p>
            <a:pPr marL="27940" algn="ctr">
              <a:lnSpc>
                <a:spcPts val="700"/>
              </a:lnSpc>
            </a:pPr>
            <a:r>
              <a:rPr sz="600" spc="-5" dirty="0">
                <a:latin typeface="Arial"/>
                <a:cs typeface="Arial"/>
              </a:rPr>
              <a:t>59658.52</a:t>
            </a:r>
            <a:endParaRPr sz="600">
              <a:latin typeface="Arial"/>
              <a:cs typeface="Arial"/>
            </a:endParaRPr>
          </a:p>
          <a:p>
            <a:pPr algn="ctr">
              <a:lnSpc>
                <a:spcPts val="700"/>
              </a:lnSpc>
            </a:pPr>
            <a:r>
              <a:rPr sz="600" spc="20" dirty="0">
                <a:latin typeface="Arial"/>
                <a:cs typeface="Arial"/>
              </a:rPr>
              <a:t>-</a:t>
            </a:r>
            <a:r>
              <a:rPr sz="600" spc="-5" dirty="0">
                <a:latin typeface="Arial"/>
                <a:cs typeface="Arial"/>
              </a:rPr>
              <a:t>14142.79</a:t>
            </a:r>
            <a:endParaRPr sz="600">
              <a:latin typeface="Arial"/>
              <a:cs typeface="Arial"/>
            </a:endParaRPr>
          </a:p>
          <a:p>
            <a:pPr marL="41910" algn="ctr">
              <a:lnSpc>
                <a:spcPts val="695"/>
              </a:lnSpc>
            </a:pPr>
            <a:r>
              <a:rPr sz="600" spc="20" dirty="0">
                <a:latin typeface="Arial"/>
                <a:cs typeface="Arial"/>
              </a:rPr>
              <a:t>-</a:t>
            </a:r>
            <a:r>
              <a:rPr sz="600" spc="-5" dirty="0">
                <a:latin typeface="Arial"/>
                <a:cs typeface="Arial"/>
              </a:rPr>
              <a:t>2043.42</a:t>
            </a:r>
            <a:endParaRPr sz="600">
              <a:latin typeface="Arial"/>
              <a:cs typeface="Arial"/>
            </a:endParaRPr>
          </a:p>
          <a:p>
            <a:pPr marL="69850" algn="ctr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3036.02</a:t>
            </a:r>
            <a:endParaRPr sz="600">
              <a:latin typeface="Arial"/>
              <a:cs typeface="Arial"/>
            </a:endParaRPr>
          </a:p>
          <a:p>
            <a:pPr marL="69850" algn="ctr">
              <a:lnSpc>
                <a:spcPts val="710"/>
              </a:lnSpc>
            </a:pPr>
            <a:r>
              <a:rPr sz="600" spc="-5" dirty="0">
                <a:latin typeface="Arial"/>
                <a:cs typeface="Arial"/>
              </a:rPr>
              <a:t>2674.11</a:t>
            </a:r>
            <a:endParaRPr sz="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16344" y="941006"/>
            <a:ext cx="342265" cy="1533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710"/>
              </a:lnSpc>
              <a:spcBef>
                <a:spcPts val="95"/>
              </a:spcBef>
            </a:pPr>
            <a:r>
              <a:rPr sz="600" spc="-5" dirty="0">
                <a:latin typeface="Arial"/>
                <a:cs typeface="Arial"/>
              </a:rPr>
              <a:t>11716.57</a:t>
            </a:r>
            <a:endParaRPr sz="600">
              <a:latin typeface="Arial"/>
              <a:cs typeface="Arial"/>
            </a:endParaRPr>
          </a:p>
          <a:p>
            <a:pPr marL="83820" algn="ctr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149.25</a:t>
            </a:r>
            <a:endParaRPr sz="600">
              <a:latin typeface="Arial"/>
              <a:cs typeface="Arial"/>
            </a:endParaRPr>
          </a:p>
          <a:p>
            <a:pPr marL="41910" algn="ctr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6191.83</a:t>
            </a:r>
            <a:endParaRPr sz="600">
              <a:latin typeface="Arial"/>
              <a:cs typeface="Arial"/>
            </a:endParaRPr>
          </a:p>
          <a:p>
            <a:pPr marL="41910" algn="ctr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9154.92</a:t>
            </a:r>
            <a:endParaRPr sz="600">
              <a:latin typeface="Arial"/>
              <a:cs typeface="Arial"/>
            </a:endParaRPr>
          </a:p>
          <a:p>
            <a:pPr marL="41910" algn="ctr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7240.08</a:t>
            </a:r>
            <a:endParaRPr sz="600">
              <a:latin typeface="Arial"/>
              <a:cs typeface="Arial"/>
            </a:endParaRPr>
          </a:p>
          <a:p>
            <a:pPr marL="83820" algn="ctr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133.77</a:t>
            </a:r>
            <a:endParaRPr sz="600">
              <a:latin typeface="Arial"/>
              <a:cs typeface="Arial"/>
            </a:endParaRPr>
          </a:p>
          <a:p>
            <a:pPr marL="41910" algn="ctr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3705.35</a:t>
            </a:r>
            <a:endParaRPr sz="600">
              <a:latin typeface="Arial"/>
              <a:cs typeface="Arial"/>
            </a:endParaRPr>
          </a:p>
          <a:p>
            <a:pPr marL="41910" algn="ctr">
              <a:lnSpc>
                <a:spcPts val="700"/>
              </a:lnSpc>
            </a:pPr>
            <a:r>
              <a:rPr sz="600" spc="-5" dirty="0">
                <a:latin typeface="Arial"/>
                <a:cs typeface="Arial"/>
              </a:rPr>
              <a:t>8231.66</a:t>
            </a:r>
            <a:endParaRPr sz="600">
              <a:latin typeface="Arial"/>
              <a:cs typeface="Arial"/>
            </a:endParaRPr>
          </a:p>
          <a:p>
            <a:pPr marL="126364" algn="ctr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79.83</a:t>
            </a:r>
            <a:endParaRPr sz="600">
              <a:latin typeface="Arial"/>
              <a:cs typeface="Arial"/>
            </a:endParaRPr>
          </a:p>
          <a:p>
            <a:pPr marL="41910" algn="ctr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5447.45</a:t>
            </a:r>
            <a:endParaRPr sz="600">
              <a:latin typeface="Arial"/>
              <a:cs typeface="Arial"/>
            </a:endParaRPr>
          </a:p>
          <a:p>
            <a:pPr marL="41910" algn="ctr">
              <a:lnSpc>
                <a:spcPts val="700"/>
              </a:lnSpc>
            </a:pPr>
            <a:r>
              <a:rPr sz="600" spc="-5" dirty="0">
                <a:latin typeface="Arial"/>
                <a:cs typeface="Arial"/>
              </a:rPr>
              <a:t>3900.76</a:t>
            </a:r>
            <a:endParaRPr sz="600">
              <a:latin typeface="Arial"/>
              <a:cs typeface="Arial"/>
            </a:endParaRPr>
          </a:p>
          <a:p>
            <a:pPr marL="41910" algn="ctr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4098.99</a:t>
            </a:r>
            <a:endParaRPr sz="600">
              <a:latin typeface="Arial"/>
              <a:cs typeface="Arial"/>
            </a:endParaRPr>
          </a:p>
          <a:p>
            <a:pPr marL="41910" algn="ctr">
              <a:lnSpc>
                <a:spcPts val="700"/>
              </a:lnSpc>
            </a:pPr>
            <a:r>
              <a:rPr sz="600" spc="-5" dirty="0">
                <a:latin typeface="Arial"/>
                <a:cs typeface="Arial"/>
              </a:rPr>
              <a:t>5660.26</a:t>
            </a:r>
            <a:endParaRPr sz="600">
              <a:latin typeface="Arial"/>
              <a:cs typeface="Arial"/>
            </a:endParaRPr>
          </a:p>
          <a:p>
            <a:pPr marL="41910" algn="ctr">
              <a:lnSpc>
                <a:spcPts val="700"/>
              </a:lnSpc>
            </a:pPr>
            <a:r>
              <a:rPr sz="600" spc="-5" dirty="0">
                <a:latin typeface="Arial"/>
                <a:cs typeface="Arial"/>
              </a:rPr>
              <a:t>6639.40</a:t>
            </a:r>
            <a:endParaRPr sz="600">
              <a:latin typeface="Arial"/>
              <a:cs typeface="Arial"/>
            </a:endParaRPr>
          </a:p>
          <a:p>
            <a:pPr marL="41910" algn="ctr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4978.12</a:t>
            </a:r>
            <a:endParaRPr sz="600">
              <a:latin typeface="Arial"/>
              <a:cs typeface="Arial"/>
            </a:endParaRPr>
          </a:p>
          <a:p>
            <a:pPr marL="41910" algn="ctr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4853.19</a:t>
            </a:r>
            <a:endParaRPr sz="600">
              <a:latin typeface="Arial"/>
              <a:cs typeface="Arial"/>
            </a:endParaRPr>
          </a:p>
          <a:p>
            <a:pPr marL="41910" algn="ctr">
              <a:lnSpc>
                <a:spcPts val="710"/>
              </a:lnSpc>
            </a:pPr>
            <a:r>
              <a:rPr sz="600" spc="-5" dirty="0">
                <a:latin typeface="Arial"/>
                <a:cs typeface="Arial"/>
              </a:rPr>
              <a:t>5038.45</a:t>
            </a:r>
            <a:endParaRPr sz="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07099" y="941006"/>
            <a:ext cx="215265" cy="1533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670">
              <a:lnSpc>
                <a:spcPts val="710"/>
              </a:lnSpc>
              <a:spcBef>
                <a:spcPts val="95"/>
              </a:spcBef>
            </a:pPr>
            <a:r>
              <a:rPr sz="600" spc="20" dirty="0">
                <a:latin typeface="Arial"/>
                <a:cs typeface="Arial"/>
              </a:rPr>
              <a:t>-</a:t>
            </a:r>
            <a:r>
              <a:rPr sz="600" spc="-5" dirty="0">
                <a:latin typeface="Arial"/>
                <a:cs typeface="Arial"/>
              </a:rPr>
              <a:t>1.31</a:t>
            </a:r>
            <a:endParaRPr sz="600">
              <a:latin typeface="Arial"/>
              <a:cs typeface="Arial"/>
            </a:endParaRPr>
          </a:p>
          <a:p>
            <a:pPr marL="54610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7.03</a:t>
            </a:r>
            <a:endParaRPr sz="600">
              <a:latin typeface="Arial"/>
              <a:cs typeface="Arial"/>
            </a:endParaRPr>
          </a:p>
          <a:p>
            <a:pPr marL="26670">
              <a:lnSpc>
                <a:spcPts val="695"/>
              </a:lnSpc>
            </a:pPr>
            <a:r>
              <a:rPr sz="600" spc="20" dirty="0">
                <a:latin typeface="Arial"/>
                <a:cs typeface="Arial"/>
              </a:rPr>
              <a:t>-</a:t>
            </a:r>
            <a:r>
              <a:rPr sz="600" spc="-5" dirty="0">
                <a:latin typeface="Arial"/>
                <a:cs typeface="Arial"/>
              </a:rPr>
              <a:t>1.29</a:t>
            </a:r>
            <a:endParaRPr sz="600">
              <a:latin typeface="Arial"/>
              <a:cs typeface="Arial"/>
            </a:endParaRPr>
          </a:p>
          <a:p>
            <a:pPr marL="54610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3.27</a:t>
            </a:r>
            <a:endParaRPr sz="600">
              <a:latin typeface="Arial"/>
              <a:cs typeface="Arial"/>
            </a:endParaRPr>
          </a:p>
          <a:p>
            <a:pPr marL="26670">
              <a:lnSpc>
                <a:spcPts val="695"/>
              </a:lnSpc>
            </a:pPr>
            <a:r>
              <a:rPr sz="600" spc="20" dirty="0">
                <a:latin typeface="Arial"/>
                <a:cs typeface="Arial"/>
              </a:rPr>
              <a:t>-</a:t>
            </a:r>
            <a:r>
              <a:rPr sz="600" spc="-5" dirty="0">
                <a:latin typeface="Arial"/>
                <a:cs typeface="Arial"/>
              </a:rPr>
              <a:t>0.93</a:t>
            </a:r>
            <a:endParaRPr sz="600">
              <a:latin typeface="Arial"/>
              <a:cs typeface="Arial"/>
            </a:endParaRPr>
          </a:p>
          <a:p>
            <a:pPr marL="54610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4.22</a:t>
            </a:r>
            <a:endParaRPr sz="600">
              <a:latin typeface="Arial"/>
              <a:cs typeface="Arial"/>
            </a:endParaRPr>
          </a:p>
          <a:p>
            <a:pPr marL="26670">
              <a:lnSpc>
                <a:spcPts val="695"/>
              </a:lnSpc>
            </a:pPr>
            <a:r>
              <a:rPr sz="600" spc="20" dirty="0">
                <a:latin typeface="Arial"/>
                <a:cs typeface="Arial"/>
              </a:rPr>
              <a:t>-</a:t>
            </a:r>
            <a:r>
              <a:rPr sz="600" spc="-5" dirty="0">
                <a:latin typeface="Arial"/>
                <a:cs typeface="Arial"/>
              </a:rPr>
              <a:t>4.62</a:t>
            </a:r>
            <a:endParaRPr sz="600">
              <a:latin typeface="Arial"/>
              <a:cs typeface="Arial"/>
            </a:endParaRPr>
          </a:p>
          <a:p>
            <a:pPr marL="26670">
              <a:lnSpc>
                <a:spcPts val="700"/>
              </a:lnSpc>
            </a:pPr>
            <a:r>
              <a:rPr sz="600" spc="20" dirty="0">
                <a:latin typeface="Arial"/>
                <a:cs typeface="Arial"/>
              </a:rPr>
              <a:t>-</a:t>
            </a:r>
            <a:r>
              <a:rPr sz="600" spc="-5" dirty="0">
                <a:latin typeface="Arial"/>
                <a:cs typeface="Arial"/>
              </a:rPr>
              <a:t>1.57</a:t>
            </a:r>
            <a:endParaRPr sz="600">
              <a:latin typeface="Arial"/>
              <a:cs typeface="Arial"/>
            </a:endParaRPr>
          </a:p>
          <a:p>
            <a:pPr marL="54610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1.13</a:t>
            </a:r>
            <a:endParaRPr sz="600">
              <a:latin typeface="Arial"/>
              <a:cs typeface="Arial"/>
            </a:endParaRPr>
          </a:p>
          <a:p>
            <a:pPr marL="26670">
              <a:lnSpc>
                <a:spcPts val="695"/>
              </a:lnSpc>
            </a:pPr>
            <a:r>
              <a:rPr sz="600" spc="20" dirty="0">
                <a:latin typeface="Arial"/>
                <a:cs typeface="Arial"/>
              </a:rPr>
              <a:t>-</a:t>
            </a:r>
            <a:r>
              <a:rPr sz="600" spc="-5" dirty="0">
                <a:latin typeface="Arial"/>
                <a:cs typeface="Arial"/>
              </a:rPr>
              <a:t>1.93</a:t>
            </a:r>
            <a:endParaRPr sz="600">
              <a:latin typeface="Arial"/>
              <a:cs typeface="Arial"/>
            </a:endParaRPr>
          </a:p>
          <a:p>
            <a:pPr marL="54610">
              <a:lnSpc>
                <a:spcPts val="700"/>
              </a:lnSpc>
            </a:pPr>
            <a:r>
              <a:rPr sz="600" spc="-5" dirty="0">
                <a:latin typeface="Arial"/>
                <a:cs typeface="Arial"/>
              </a:rPr>
              <a:t>1.39</a:t>
            </a:r>
            <a:endParaRPr sz="600">
              <a:latin typeface="Arial"/>
              <a:cs typeface="Arial"/>
            </a:endParaRPr>
          </a:p>
          <a:p>
            <a:pPr marL="54610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3.90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700"/>
              </a:lnSpc>
            </a:pPr>
            <a:r>
              <a:rPr sz="600" spc="-5" dirty="0">
                <a:latin typeface="Arial"/>
                <a:cs typeface="Arial"/>
              </a:rPr>
              <a:t>10.54</a:t>
            </a:r>
            <a:endParaRPr sz="600">
              <a:latin typeface="Arial"/>
              <a:cs typeface="Arial"/>
            </a:endParaRPr>
          </a:p>
          <a:p>
            <a:pPr marL="26670">
              <a:lnSpc>
                <a:spcPts val="700"/>
              </a:lnSpc>
            </a:pPr>
            <a:r>
              <a:rPr sz="600" spc="20" dirty="0">
                <a:latin typeface="Arial"/>
                <a:cs typeface="Arial"/>
              </a:rPr>
              <a:t>-</a:t>
            </a:r>
            <a:r>
              <a:rPr sz="600" spc="-5" dirty="0">
                <a:latin typeface="Arial"/>
                <a:cs typeface="Arial"/>
              </a:rPr>
              <a:t>2.13</a:t>
            </a:r>
            <a:endParaRPr sz="600">
              <a:latin typeface="Arial"/>
              <a:cs typeface="Arial"/>
            </a:endParaRPr>
          </a:p>
          <a:p>
            <a:pPr marL="26670">
              <a:lnSpc>
                <a:spcPts val="695"/>
              </a:lnSpc>
            </a:pPr>
            <a:r>
              <a:rPr sz="600" spc="20" dirty="0">
                <a:latin typeface="Arial"/>
                <a:cs typeface="Arial"/>
              </a:rPr>
              <a:t>-</a:t>
            </a:r>
            <a:r>
              <a:rPr sz="600" spc="-5" dirty="0">
                <a:latin typeface="Arial"/>
                <a:cs typeface="Arial"/>
              </a:rPr>
              <a:t>0.41</a:t>
            </a:r>
            <a:endParaRPr sz="600">
              <a:latin typeface="Arial"/>
              <a:cs typeface="Arial"/>
            </a:endParaRPr>
          </a:p>
          <a:p>
            <a:pPr marL="54610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0.63</a:t>
            </a:r>
            <a:endParaRPr sz="600">
              <a:latin typeface="Arial"/>
              <a:cs typeface="Arial"/>
            </a:endParaRPr>
          </a:p>
          <a:p>
            <a:pPr marL="54610">
              <a:lnSpc>
                <a:spcPts val="710"/>
              </a:lnSpc>
            </a:pPr>
            <a:r>
              <a:rPr sz="600" spc="-5" dirty="0">
                <a:latin typeface="Arial"/>
                <a:cs typeface="Arial"/>
              </a:rPr>
              <a:t>0.53</a:t>
            </a:r>
            <a:endParaRPr sz="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62705" y="941006"/>
            <a:ext cx="173355" cy="1533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710"/>
              </a:lnSpc>
              <a:spcBef>
                <a:spcPts val="95"/>
              </a:spcBef>
            </a:pPr>
            <a:r>
              <a:rPr sz="600" spc="-5" dirty="0">
                <a:latin typeface="Arial"/>
                <a:cs typeface="Arial"/>
              </a:rPr>
              <a:t>0.19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0.00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0.20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0.00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0.35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0.00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0.00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700"/>
              </a:lnSpc>
            </a:pPr>
            <a:r>
              <a:rPr sz="600" spc="-5" dirty="0">
                <a:latin typeface="Arial"/>
                <a:cs typeface="Arial"/>
              </a:rPr>
              <a:t>0.12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0.26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0.05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700"/>
              </a:lnSpc>
            </a:pPr>
            <a:r>
              <a:rPr sz="600" spc="-5" dirty="0">
                <a:latin typeface="Arial"/>
                <a:cs typeface="Arial"/>
              </a:rPr>
              <a:t>0.17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0.00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700"/>
              </a:lnSpc>
            </a:pPr>
            <a:r>
              <a:rPr sz="600" spc="-5" dirty="0">
                <a:latin typeface="Arial"/>
                <a:cs typeface="Arial"/>
              </a:rPr>
              <a:t>0.00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700"/>
              </a:lnSpc>
            </a:pPr>
            <a:r>
              <a:rPr sz="600" spc="-5" dirty="0">
                <a:latin typeface="Arial"/>
                <a:cs typeface="Arial"/>
              </a:rPr>
              <a:t>0.03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0.68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0.53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710"/>
              </a:lnSpc>
            </a:pPr>
            <a:r>
              <a:rPr sz="600" spc="-5" dirty="0">
                <a:latin typeface="Arial"/>
                <a:cs typeface="Arial"/>
              </a:rPr>
              <a:t>0.60</a:t>
            </a:r>
            <a:endParaRPr sz="6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08888" y="2475483"/>
            <a:ext cx="2590165" cy="0"/>
          </a:xfrm>
          <a:custGeom>
            <a:avLst/>
            <a:gdLst/>
            <a:ahLst/>
            <a:cxnLst/>
            <a:rect l="l" t="t" r="r" b="b"/>
            <a:pathLst>
              <a:path w="2590165">
                <a:moveTo>
                  <a:pt x="0" y="0"/>
                </a:moveTo>
                <a:lnTo>
                  <a:pt x="259016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0411" y="2505519"/>
            <a:ext cx="3607435" cy="177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40" dirty="0">
                <a:latin typeface="Arial"/>
                <a:cs typeface="Arial"/>
              </a:rPr>
              <a:t>All else </a:t>
            </a:r>
            <a:r>
              <a:rPr sz="1000" spc="-25" dirty="0">
                <a:latin typeface="Arial"/>
                <a:cs typeface="Arial"/>
              </a:rPr>
              <a:t>held </a:t>
            </a:r>
            <a:r>
              <a:rPr sz="1000" spc="-10" dirty="0">
                <a:latin typeface="Arial"/>
                <a:cs typeface="Arial"/>
              </a:rPr>
              <a:t>constant, </a:t>
            </a:r>
            <a:r>
              <a:rPr sz="1000" spc="-15" dirty="0">
                <a:latin typeface="Arial"/>
                <a:cs typeface="Arial"/>
              </a:rPr>
              <a:t>those </a:t>
            </a:r>
            <a:r>
              <a:rPr sz="1000" spc="-5" dirty="0">
                <a:latin typeface="Arial"/>
                <a:cs typeface="Arial"/>
              </a:rPr>
              <a:t>born </a:t>
            </a:r>
            <a:r>
              <a:rPr sz="1000" spc="-25" dirty="0">
                <a:latin typeface="Arial"/>
                <a:cs typeface="Arial"/>
              </a:rPr>
              <a:t>Jan </a:t>
            </a:r>
            <a:r>
              <a:rPr sz="1000" spc="-15" dirty="0">
                <a:latin typeface="Arial"/>
                <a:cs typeface="Arial"/>
              </a:rPr>
              <a:t>thru </a:t>
            </a:r>
            <a:r>
              <a:rPr sz="1000" spc="-30" dirty="0">
                <a:latin typeface="Arial"/>
                <a:cs typeface="Arial"/>
              </a:rPr>
              <a:t>Mar </a:t>
            </a:r>
            <a:r>
              <a:rPr sz="1000" spc="-20" dirty="0">
                <a:latin typeface="Arial"/>
                <a:cs typeface="Arial"/>
              </a:rPr>
              <a:t>make, </a:t>
            </a:r>
            <a:r>
              <a:rPr sz="1000" spc="-15" dirty="0">
                <a:latin typeface="Arial"/>
                <a:cs typeface="Arial"/>
              </a:rPr>
              <a:t>on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spc="-30" dirty="0">
                <a:latin typeface="Arial"/>
                <a:cs typeface="Arial"/>
              </a:rPr>
              <a:t>average,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8252" y="2771203"/>
            <a:ext cx="795655" cy="3289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1200"/>
              </a:lnSpc>
              <a:spcBef>
                <a:spcPts val="90"/>
              </a:spcBef>
            </a:pPr>
            <a:r>
              <a:rPr sz="1000" spc="-60" dirty="0">
                <a:solidFill>
                  <a:srgbClr val="024F84"/>
                </a:solidFill>
                <a:latin typeface="Arial"/>
                <a:cs typeface="Arial"/>
              </a:rPr>
              <a:t>(a)</a:t>
            </a:r>
            <a:r>
              <a:rPr sz="1000" spc="15" dirty="0">
                <a:solidFill>
                  <a:srgbClr val="024F84"/>
                </a:solidFill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$2,043.42</a:t>
            </a:r>
            <a:endParaRPr sz="1000">
              <a:latin typeface="Arial"/>
              <a:cs typeface="Arial"/>
            </a:endParaRPr>
          </a:p>
          <a:p>
            <a:pPr marL="220345">
              <a:lnSpc>
                <a:spcPts val="1200"/>
              </a:lnSpc>
            </a:pPr>
            <a:r>
              <a:rPr sz="1000" spc="-35" dirty="0">
                <a:latin typeface="Arial"/>
                <a:cs typeface="Arial"/>
              </a:rPr>
              <a:t>less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88161" y="2771203"/>
            <a:ext cx="803275" cy="3289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ts val="1200"/>
              </a:lnSpc>
              <a:spcBef>
                <a:spcPts val="90"/>
              </a:spcBef>
            </a:pPr>
            <a:r>
              <a:rPr sz="1000" spc="-40" dirty="0">
                <a:solidFill>
                  <a:srgbClr val="024F84"/>
                </a:solidFill>
                <a:latin typeface="Arial"/>
                <a:cs typeface="Arial"/>
              </a:rPr>
              <a:t>(b)</a:t>
            </a:r>
            <a:r>
              <a:rPr sz="1000" spc="-5" dirty="0">
                <a:solidFill>
                  <a:srgbClr val="024F84"/>
                </a:solidFill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$2,043.42</a:t>
            </a:r>
            <a:endParaRPr sz="1000">
              <a:latin typeface="Arial"/>
              <a:cs typeface="Arial"/>
            </a:endParaRPr>
          </a:p>
          <a:p>
            <a:pPr marR="60960" algn="ctr">
              <a:lnSpc>
                <a:spcPts val="1200"/>
              </a:lnSpc>
            </a:pPr>
            <a:r>
              <a:rPr sz="1000" spc="-25" dirty="0">
                <a:latin typeface="Arial"/>
                <a:cs typeface="Arial"/>
              </a:rPr>
              <a:t>more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52420" y="2771203"/>
            <a:ext cx="760730" cy="3289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ts val="1200"/>
              </a:lnSpc>
              <a:spcBef>
                <a:spcPts val="90"/>
              </a:spcBef>
            </a:pPr>
            <a:r>
              <a:rPr sz="1000" spc="-40" dirty="0">
                <a:solidFill>
                  <a:srgbClr val="024F84"/>
                </a:solidFill>
                <a:latin typeface="Arial"/>
                <a:cs typeface="Arial"/>
              </a:rPr>
              <a:t>(c)</a:t>
            </a:r>
            <a:r>
              <a:rPr sz="1000" spc="-10" dirty="0">
                <a:solidFill>
                  <a:srgbClr val="024F84"/>
                </a:solidFill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$4978.12</a:t>
            </a:r>
            <a:endParaRPr sz="1000">
              <a:latin typeface="Arial"/>
              <a:cs typeface="Arial"/>
            </a:endParaRPr>
          </a:p>
          <a:p>
            <a:pPr marR="100965" algn="ctr">
              <a:lnSpc>
                <a:spcPts val="1200"/>
              </a:lnSpc>
            </a:pPr>
            <a:r>
              <a:rPr sz="1000" spc="-35" dirty="0">
                <a:latin typeface="Arial"/>
                <a:cs typeface="Arial"/>
              </a:rPr>
              <a:t>less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402457" y="2771203"/>
            <a:ext cx="767715" cy="3289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ts val="1200"/>
              </a:lnSpc>
              <a:spcBef>
                <a:spcPts val="90"/>
              </a:spcBef>
            </a:pPr>
            <a:r>
              <a:rPr sz="1000" spc="-40" dirty="0">
                <a:solidFill>
                  <a:srgbClr val="024F84"/>
                </a:solidFill>
                <a:latin typeface="Arial"/>
                <a:cs typeface="Arial"/>
              </a:rPr>
              <a:t>(d)</a:t>
            </a:r>
            <a:r>
              <a:rPr sz="1000" spc="-10" dirty="0">
                <a:solidFill>
                  <a:srgbClr val="024F84"/>
                </a:solidFill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$4978.12</a:t>
            </a:r>
            <a:endParaRPr sz="1000">
              <a:latin typeface="Arial"/>
              <a:cs typeface="Arial"/>
            </a:endParaRPr>
          </a:p>
          <a:p>
            <a:pPr marR="25400" algn="ctr">
              <a:lnSpc>
                <a:spcPts val="1200"/>
              </a:lnSpc>
            </a:pPr>
            <a:r>
              <a:rPr sz="1000" spc="-25" dirty="0">
                <a:latin typeface="Arial"/>
                <a:cs typeface="Arial"/>
              </a:rPr>
              <a:t>more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40411" y="3156013"/>
            <a:ext cx="1635125" cy="177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20" dirty="0">
                <a:latin typeface="Arial"/>
                <a:cs typeface="Arial"/>
              </a:rPr>
              <a:t>than </a:t>
            </a:r>
            <a:r>
              <a:rPr sz="1000" spc="-15" dirty="0">
                <a:latin typeface="Arial"/>
                <a:cs typeface="Arial"/>
              </a:rPr>
              <a:t>those </a:t>
            </a:r>
            <a:r>
              <a:rPr sz="1000" spc="-5" dirty="0">
                <a:latin typeface="Arial"/>
                <a:cs typeface="Arial"/>
              </a:rPr>
              <a:t>born </a:t>
            </a:r>
            <a:r>
              <a:rPr sz="1000" spc="-20" dirty="0">
                <a:latin typeface="Arial"/>
                <a:cs typeface="Arial"/>
              </a:rPr>
              <a:t>Apr </a:t>
            </a:r>
            <a:r>
              <a:rPr sz="1000" spc="-15" dirty="0">
                <a:latin typeface="Arial"/>
                <a:cs typeface="Arial"/>
              </a:rPr>
              <a:t>thru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15" dirty="0">
                <a:latin typeface="Arial"/>
                <a:cs typeface="Arial"/>
              </a:rPr>
              <a:t>Jun.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912" y="135255"/>
            <a:ext cx="4222115" cy="204470"/>
          </a:xfrm>
          <a:prstGeom prst="rect">
            <a:avLst/>
          </a:prstGeom>
          <a:solidFill>
            <a:srgbClr val="9AB8CE"/>
          </a:solidFill>
        </p:spPr>
        <p:txBody>
          <a:bodyPr vert="horz" wrap="square" lIns="0" tIns="25400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200"/>
              </a:spcBef>
            </a:pPr>
            <a:r>
              <a:rPr sz="1000" dirty="0">
                <a:solidFill>
                  <a:srgbClr val="1A2E3D"/>
                </a:solidFill>
              </a:rPr>
              <a:t>Clicker</a:t>
            </a:r>
            <a:r>
              <a:rPr sz="1000" spc="-5" dirty="0">
                <a:solidFill>
                  <a:srgbClr val="1A2E3D"/>
                </a:solidFill>
              </a:rPr>
              <a:t> </a:t>
            </a:r>
            <a:r>
              <a:rPr sz="1000" spc="5" dirty="0">
                <a:solidFill>
                  <a:srgbClr val="1A2E3D"/>
                </a:solidFill>
              </a:rPr>
              <a:t>question</a:t>
            </a: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192912" y="339344"/>
            <a:ext cx="4222115" cy="397928"/>
          </a:xfrm>
          <a:prstGeom prst="rect">
            <a:avLst/>
          </a:prstGeom>
          <a:solidFill>
            <a:srgbClr val="D6E2EB"/>
          </a:solidFill>
        </p:spPr>
        <p:txBody>
          <a:bodyPr vert="horz" wrap="square" lIns="0" tIns="26034" rIns="0" bIns="0" rtlCol="0">
            <a:spAutoFit/>
          </a:bodyPr>
          <a:lstStyle/>
          <a:p>
            <a:pPr marL="59690" marR="210185">
              <a:lnSpc>
                <a:spcPct val="114700"/>
              </a:lnSpc>
              <a:spcBef>
                <a:spcPts val="204"/>
              </a:spcBef>
            </a:pPr>
            <a:r>
              <a:rPr sz="1050" spc="-30" dirty="0">
                <a:solidFill>
                  <a:srgbClr val="1A2E3D"/>
                </a:solidFill>
                <a:latin typeface="Arial"/>
                <a:cs typeface="Arial"/>
              </a:rPr>
              <a:t>All </a:t>
            </a:r>
            <a:r>
              <a:rPr sz="1050" spc="-20" dirty="0">
                <a:solidFill>
                  <a:srgbClr val="1A2E3D"/>
                </a:solidFill>
                <a:latin typeface="Arial"/>
                <a:cs typeface="Arial"/>
              </a:rPr>
              <a:t>else </a:t>
            </a:r>
            <a:r>
              <a:rPr sz="1050" spc="-5" dirty="0">
                <a:solidFill>
                  <a:srgbClr val="1A2E3D"/>
                </a:solidFill>
                <a:latin typeface="Arial"/>
                <a:cs typeface="Arial"/>
              </a:rPr>
              <a:t>held </a:t>
            </a:r>
            <a:r>
              <a:rPr sz="1050" spc="10" dirty="0">
                <a:solidFill>
                  <a:srgbClr val="1A2E3D"/>
                </a:solidFill>
                <a:latin typeface="Arial"/>
                <a:cs typeface="Arial"/>
              </a:rPr>
              <a:t>constant, </a:t>
            </a:r>
            <a:r>
              <a:rPr sz="1050" spc="20" dirty="0">
                <a:solidFill>
                  <a:srgbClr val="1A2E3D"/>
                </a:solidFill>
                <a:latin typeface="Arial"/>
                <a:cs typeface="Arial"/>
              </a:rPr>
              <a:t>how </a:t>
            </a:r>
            <a:r>
              <a:rPr sz="1050" spc="30" dirty="0">
                <a:solidFill>
                  <a:srgbClr val="1A2E3D"/>
                </a:solidFill>
                <a:latin typeface="Arial"/>
                <a:cs typeface="Arial"/>
              </a:rPr>
              <a:t>do </a:t>
            </a:r>
            <a:r>
              <a:rPr sz="1050" spc="5" dirty="0">
                <a:solidFill>
                  <a:srgbClr val="C00000"/>
                </a:solidFill>
                <a:latin typeface="Arial"/>
                <a:cs typeface="Arial"/>
              </a:rPr>
              <a:t>incomes</a:t>
            </a:r>
            <a:r>
              <a:rPr sz="1050" spc="5" dirty="0">
                <a:solidFill>
                  <a:srgbClr val="1A2E3D"/>
                </a:solidFill>
                <a:latin typeface="Arial"/>
                <a:cs typeface="Arial"/>
              </a:rPr>
              <a:t> of those </a:t>
            </a:r>
            <a:r>
              <a:rPr sz="1050" spc="15" dirty="0">
                <a:solidFill>
                  <a:srgbClr val="1A2E3D"/>
                </a:solidFill>
                <a:latin typeface="Arial"/>
                <a:cs typeface="Arial"/>
              </a:rPr>
              <a:t>born </a:t>
            </a:r>
            <a:r>
              <a:rPr sz="1050" spc="-10" dirty="0">
                <a:solidFill>
                  <a:srgbClr val="0070C0"/>
                </a:solidFill>
                <a:latin typeface="Arial"/>
                <a:cs typeface="Arial"/>
              </a:rPr>
              <a:t>January </a:t>
            </a:r>
            <a:r>
              <a:rPr sz="1050" spc="5" dirty="0">
                <a:solidFill>
                  <a:srgbClr val="0070C0"/>
                </a:solidFill>
                <a:latin typeface="Arial"/>
                <a:cs typeface="Arial"/>
              </a:rPr>
              <a:t>thru  </a:t>
            </a:r>
            <a:r>
              <a:rPr sz="1050" dirty="0">
                <a:solidFill>
                  <a:srgbClr val="0070C0"/>
                </a:solidFill>
                <a:latin typeface="Arial"/>
                <a:cs typeface="Arial"/>
              </a:rPr>
              <a:t>March</a:t>
            </a:r>
            <a:r>
              <a:rPr sz="1050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050" spc="5" dirty="0">
                <a:solidFill>
                  <a:srgbClr val="1A2E3D"/>
                </a:solidFill>
                <a:latin typeface="Arial"/>
                <a:cs typeface="Arial"/>
              </a:rPr>
              <a:t>compare </a:t>
            </a:r>
            <a:r>
              <a:rPr sz="1050" spc="25" dirty="0">
                <a:solidFill>
                  <a:srgbClr val="1A2E3D"/>
                </a:solidFill>
                <a:latin typeface="Arial"/>
                <a:cs typeface="Arial"/>
              </a:rPr>
              <a:t>to </a:t>
            </a:r>
            <a:r>
              <a:rPr sz="1050" spc="5" dirty="0">
                <a:solidFill>
                  <a:srgbClr val="1A2E3D"/>
                </a:solidFill>
                <a:latin typeface="Arial"/>
                <a:cs typeface="Arial"/>
              </a:rPr>
              <a:t>those </a:t>
            </a:r>
            <a:r>
              <a:rPr sz="1050" spc="15" dirty="0">
                <a:solidFill>
                  <a:srgbClr val="1A2E3D"/>
                </a:solidFill>
                <a:latin typeface="Arial"/>
                <a:cs typeface="Arial"/>
              </a:rPr>
              <a:t>born </a:t>
            </a:r>
            <a:r>
              <a:rPr sz="1050" spc="-10" dirty="0">
                <a:solidFill>
                  <a:srgbClr val="0070C0"/>
                </a:solidFill>
                <a:latin typeface="Arial"/>
                <a:cs typeface="Arial"/>
              </a:rPr>
              <a:t>April </a:t>
            </a:r>
            <a:r>
              <a:rPr sz="1050" spc="5" dirty="0">
                <a:solidFill>
                  <a:srgbClr val="0070C0"/>
                </a:solidFill>
                <a:latin typeface="Arial"/>
                <a:cs typeface="Arial"/>
              </a:rPr>
              <a:t>thru</a:t>
            </a:r>
            <a:r>
              <a:rPr sz="1050" spc="2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050" spc="-5" dirty="0">
                <a:solidFill>
                  <a:srgbClr val="0070C0"/>
                </a:solidFill>
                <a:latin typeface="Arial"/>
                <a:cs typeface="Arial"/>
              </a:rPr>
              <a:t>June</a:t>
            </a:r>
            <a:r>
              <a:rPr sz="1050" spc="-5" dirty="0">
                <a:solidFill>
                  <a:srgbClr val="1A2E3D"/>
                </a:solidFill>
                <a:latin typeface="Arial"/>
                <a:cs typeface="Arial"/>
              </a:rPr>
              <a:t>?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08888" y="871093"/>
            <a:ext cx="2590165" cy="0"/>
          </a:xfrm>
          <a:custGeom>
            <a:avLst/>
            <a:gdLst/>
            <a:ahLst/>
            <a:cxnLst/>
            <a:rect l="l" t="t" r="r" b="b"/>
            <a:pathLst>
              <a:path w="2590165">
                <a:moveTo>
                  <a:pt x="0" y="0"/>
                </a:moveTo>
                <a:lnTo>
                  <a:pt x="259016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96188" y="846988"/>
            <a:ext cx="261556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93775" algn="l"/>
                <a:tab pos="1428115" algn="l"/>
                <a:tab pos="1900555" algn="l"/>
                <a:tab pos="2265045" algn="l"/>
              </a:tabLst>
            </a:pPr>
            <a:r>
              <a:rPr sz="6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6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Estimate	</a:t>
            </a:r>
            <a:r>
              <a:rPr sz="6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Std.</a:t>
            </a:r>
            <a:r>
              <a:rPr sz="600" u="sng" spc="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6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Error	</a:t>
            </a:r>
            <a:r>
              <a:rPr sz="60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 </a:t>
            </a:r>
            <a:r>
              <a:rPr sz="6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value	</a:t>
            </a:r>
            <a:r>
              <a:rPr sz="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Pr(</a:t>
            </a:r>
            <a:r>
              <a:rPr sz="600"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&gt;</a:t>
            </a:r>
            <a:r>
              <a:rPr sz="600" i="1" u="sng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|</a:t>
            </a:r>
            <a:r>
              <a:rPr sz="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</a:t>
            </a:r>
            <a:r>
              <a:rPr sz="600" i="1" u="sng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|</a:t>
            </a:r>
            <a:r>
              <a:rPr sz="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)</a:t>
            </a:r>
            <a:r>
              <a:rPr sz="600" u="sng" spc="-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endParaRPr sz="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72133" y="941006"/>
            <a:ext cx="717550" cy="153352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7985" marR="5080" indent="-6985" algn="just">
              <a:lnSpc>
                <a:spcPts val="700"/>
              </a:lnSpc>
              <a:spcBef>
                <a:spcPts val="135"/>
              </a:spcBef>
            </a:pPr>
            <a:r>
              <a:rPr sz="600" spc="-60" dirty="0">
                <a:latin typeface="Arial"/>
                <a:cs typeface="Arial"/>
              </a:rPr>
              <a:t>(</a:t>
            </a:r>
            <a:r>
              <a:rPr sz="600" spc="-25" dirty="0">
                <a:latin typeface="Arial"/>
                <a:cs typeface="Arial"/>
              </a:rPr>
              <a:t>In</a:t>
            </a:r>
            <a:r>
              <a:rPr sz="600" spc="5" dirty="0">
                <a:latin typeface="Arial"/>
                <a:cs typeface="Arial"/>
              </a:rPr>
              <a:t>t</a:t>
            </a:r>
            <a:r>
              <a:rPr sz="600" spc="-25" dirty="0">
                <a:latin typeface="Arial"/>
                <a:cs typeface="Arial"/>
              </a:rPr>
              <a:t>er</a:t>
            </a:r>
            <a:r>
              <a:rPr sz="600" spc="5" dirty="0">
                <a:latin typeface="Arial"/>
                <a:cs typeface="Arial"/>
              </a:rPr>
              <a:t>c</a:t>
            </a:r>
            <a:r>
              <a:rPr sz="600" spc="-25" dirty="0">
                <a:latin typeface="Arial"/>
                <a:cs typeface="Arial"/>
              </a:rPr>
              <a:t>e</a:t>
            </a:r>
            <a:r>
              <a:rPr sz="600" spc="5" dirty="0">
                <a:latin typeface="Arial"/>
                <a:cs typeface="Arial"/>
              </a:rPr>
              <a:t>pt</a:t>
            </a:r>
            <a:r>
              <a:rPr sz="600" spc="-55" dirty="0">
                <a:latin typeface="Arial"/>
                <a:cs typeface="Arial"/>
              </a:rPr>
              <a:t>)  </a:t>
            </a:r>
            <a:r>
              <a:rPr sz="600" spc="-15" dirty="0">
                <a:latin typeface="Arial"/>
                <a:cs typeface="Arial"/>
              </a:rPr>
              <a:t>hrs_work  r</a:t>
            </a:r>
            <a:r>
              <a:rPr sz="600" spc="-25" dirty="0">
                <a:latin typeface="Arial"/>
                <a:cs typeface="Arial"/>
              </a:rPr>
              <a:t>a</a:t>
            </a:r>
            <a:r>
              <a:rPr sz="600" spc="5" dirty="0">
                <a:latin typeface="Arial"/>
                <a:cs typeface="Arial"/>
              </a:rPr>
              <a:t>c</a:t>
            </a:r>
            <a:r>
              <a:rPr sz="600" spc="-25" dirty="0">
                <a:latin typeface="Arial"/>
                <a:cs typeface="Arial"/>
              </a:rPr>
              <a:t>e</a:t>
            </a:r>
            <a:r>
              <a:rPr sz="600" spc="5" dirty="0">
                <a:latin typeface="Arial"/>
                <a:cs typeface="Arial"/>
              </a:rPr>
              <a:t>b</a:t>
            </a:r>
            <a:r>
              <a:rPr sz="600" spc="-25" dirty="0">
                <a:latin typeface="Arial"/>
                <a:cs typeface="Arial"/>
              </a:rPr>
              <a:t>la</a:t>
            </a:r>
            <a:r>
              <a:rPr sz="600" spc="5" dirty="0">
                <a:latin typeface="Arial"/>
                <a:cs typeface="Arial"/>
              </a:rPr>
              <a:t>c</a:t>
            </a:r>
            <a:r>
              <a:rPr sz="600" spc="-5" dirty="0">
                <a:latin typeface="Arial"/>
                <a:cs typeface="Arial"/>
              </a:rPr>
              <a:t>k  </a:t>
            </a:r>
            <a:r>
              <a:rPr sz="600" spc="-20" dirty="0">
                <a:latin typeface="Arial"/>
                <a:cs typeface="Arial"/>
              </a:rPr>
              <a:t>ra</a:t>
            </a:r>
            <a:r>
              <a:rPr sz="600" spc="5" dirty="0">
                <a:latin typeface="Arial"/>
                <a:cs typeface="Arial"/>
              </a:rPr>
              <a:t>c</a:t>
            </a:r>
            <a:r>
              <a:rPr sz="600" spc="-25" dirty="0">
                <a:latin typeface="Arial"/>
                <a:cs typeface="Arial"/>
              </a:rPr>
              <a:t>ea</a:t>
            </a:r>
            <a:r>
              <a:rPr sz="600" spc="-15" dirty="0">
                <a:latin typeface="Arial"/>
                <a:cs typeface="Arial"/>
              </a:rPr>
              <a:t>s</a:t>
            </a:r>
            <a:r>
              <a:rPr sz="600" spc="-25" dirty="0">
                <a:latin typeface="Arial"/>
                <a:cs typeface="Arial"/>
              </a:rPr>
              <a:t>ia</a:t>
            </a:r>
            <a:r>
              <a:rPr sz="600" spc="-10" dirty="0">
                <a:latin typeface="Arial"/>
                <a:cs typeface="Arial"/>
              </a:rPr>
              <a:t>n  </a:t>
            </a:r>
            <a:r>
              <a:rPr sz="600" spc="-15" dirty="0">
                <a:latin typeface="Arial"/>
                <a:cs typeface="Arial"/>
              </a:rPr>
              <a:t>r</a:t>
            </a:r>
            <a:r>
              <a:rPr sz="600" spc="-25" dirty="0">
                <a:latin typeface="Arial"/>
                <a:cs typeface="Arial"/>
              </a:rPr>
              <a:t>a</a:t>
            </a:r>
            <a:r>
              <a:rPr sz="600" spc="5" dirty="0">
                <a:latin typeface="Arial"/>
                <a:cs typeface="Arial"/>
              </a:rPr>
              <a:t>c</a:t>
            </a:r>
            <a:r>
              <a:rPr sz="600" spc="-25" dirty="0">
                <a:latin typeface="Arial"/>
                <a:cs typeface="Arial"/>
              </a:rPr>
              <a:t>e</a:t>
            </a:r>
            <a:r>
              <a:rPr sz="600" spc="-5" dirty="0">
                <a:latin typeface="Arial"/>
                <a:cs typeface="Arial"/>
              </a:rPr>
              <a:t>o</a:t>
            </a:r>
            <a:r>
              <a:rPr sz="600" spc="5" dirty="0">
                <a:latin typeface="Arial"/>
                <a:cs typeface="Arial"/>
              </a:rPr>
              <a:t>t</a:t>
            </a:r>
            <a:r>
              <a:rPr sz="600" spc="-15" dirty="0">
                <a:latin typeface="Arial"/>
                <a:cs typeface="Arial"/>
              </a:rPr>
              <a:t>h</a:t>
            </a:r>
            <a:r>
              <a:rPr sz="600" spc="-25" dirty="0">
                <a:latin typeface="Arial"/>
                <a:cs typeface="Arial"/>
              </a:rPr>
              <a:t>e</a:t>
            </a:r>
            <a:r>
              <a:rPr sz="600" spc="-15" dirty="0">
                <a:latin typeface="Arial"/>
                <a:cs typeface="Arial"/>
              </a:rPr>
              <a:t>r</a:t>
            </a:r>
            <a:endParaRPr sz="600" dirty="0">
              <a:latin typeface="Arial"/>
              <a:cs typeface="Arial"/>
            </a:endParaRPr>
          </a:p>
          <a:p>
            <a:pPr marR="5080" algn="r">
              <a:lnSpc>
                <a:spcPts val="655"/>
              </a:lnSpc>
            </a:pPr>
            <a:r>
              <a:rPr sz="600" spc="-25" dirty="0">
                <a:latin typeface="Arial"/>
                <a:cs typeface="Arial"/>
              </a:rPr>
              <a:t>a</a:t>
            </a:r>
            <a:r>
              <a:rPr sz="600" spc="-5" dirty="0">
                <a:latin typeface="Arial"/>
                <a:cs typeface="Arial"/>
              </a:rPr>
              <a:t>g</a:t>
            </a:r>
            <a:r>
              <a:rPr sz="600" spc="-25" dirty="0">
                <a:latin typeface="Arial"/>
                <a:cs typeface="Arial"/>
              </a:rPr>
              <a:t>e</a:t>
            </a:r>
            <a:endParaRPr sz="600" dirty="0">
              <a:latin typeface="Arial"/>
              <a:cs typeface="Arial"/>
            </a:endParaRPr>
          </a:p>
          <a:p>
            <a:pPr marL="264160" marR="5080" indent="-4445" algn="r">
              <a:lnSpc>
                <a:spcPts val="700"/>
              </a:lnSpc>
              <a:spcBef>
                <a:spcPts val="30"/>
              </a:spcBef>
            </a:pPr>
            <a:r>
              <a:rPr sz="600" spc="-5" dirty="0">
                <a:latin typeface="Arial"/>
                <a:cs typeface="Arial"/>
              </a:rPr>
              <a:t>g</a:t>
            </a:r>
            <a:r>
              <a:rPr sz="600" spc="-25" dirty="0">
                <a:latin typeface="Arial"/>
                <a:cs typeface="Arial"/>
              </a:rPr>
              <a:t>e</a:t>
            </a:r>
            <a:r>
              <a:rPr sz="600" spc="-15" dirty="0">
                <a:latin typeface="Arial"/>
                <a:cs typeface="Arial"/>
              </a:rPr>
              <a:t>n</a:t>
            </a:r>
            <a:r>
              <a:rPr sz="600" spc="5" dirty="0">
                <a:latin typeface="Arial"/>
                <a:cs typeface="Arial"/>
              </a:rPr>
              <a:t>d</a:t>
            </a:r>
            <a:r>
              <a:rPr sz="600" spc="-25" dirty="0">
                <a:latin typeface="Arial"/>
                <a:cs typeface="Arial"/>
              </a:rPr>
              <a:t>e</a:t>
            </a:r>
            <a:r>
              <a:rPr sz="600" spc="-15" dirty="0">
                <a:latin typeface="Arial"/>
                <a:cs typeface="Arial"/>
              </a:rPr>
              <a:t>rf</a:t>
            </a:r>
            <a:r>
              <a:rPr sz="600" spc="-25" dirty="0">
                <a:latin typeface="Arial"/>
                <a:cs typeface="Arial"/>
              </a:rPr>
              <a:t>e</a:t>
            </a:r>
            <a:r>
              <a:rPr sz="600" spc="-5" dirty="0">
                <a:latin typeface="Arial"/>
                <a:cs typeface="Arial"/>
              </a:rPr>
              <a:t>m</a:t>
            </a:r>
            <a:r>
              <a:rPr sz="600" spc="-25" dirty="0">
                <a:latin typeface="Arial"/>
                <a:cs typeface="Arial"/>
              </a:rPr>
              <a:t>ale  </a:t>
            </a:r>
            <a:r>
              <a:rPr sz="600" spc="5" dirty="0">
                <a:latin typeface="Arial"/>
                <a:cs typeface="Arial"/>
              </a:rPr>
              <a:t>c</a:t>
            </a:r>
            <a:r>
              <a:rPr sz="600" spc="-25" dirty="0">
                <a:latin typeface="Arial"/>
                <a:cs typeface="Arial"/>
              </a:rPr>
              <a:t>i</a:t>
            </a:r>
            <a:r>
              <a:rPr sz="600" spc="5" dirty="0">
                <a:latin typeface="Arial"/>
                <a:cs typeface="Arial"/>
              </a:rPr>
              <a:t>t</a:t>
            </a:r>
            <a:r>
              <a:rPr sz="600" spc="-25" dirty="0">
                <a:latin typeface="Arial"/>
                <a:cs typeface="Arial"/>
              </a:rPr>
              <a:t>ize</a:t>
            </a:r>
            <a:r>
              <a:rPr sz="600" spc="-15" dirty="0">
                <a:latin typeface="Arial"/>
                <a:cs typeface="Arial"/>
              </a:rPr>
              <a:t>n</a:t>
            </a:r>
            <a:r>
              <a:rPr sz="600" spc="-25" dirty="0">
                <a:latin typeface="Arial"/>
                <a:cs typeface="Arial"/>
              </a:rPr>
              <a:t>ye</a:t>
            </a:r>
            <a:r>
              <a:rPr sz="600" spc="-10" dirty="0">
                <a:latin typeface="Arial"/>
                <a:cs typeface="Arial"/>
              </a:rPr>
              <a:t>s  </a:t>
            </a:r>
            <a:r>
              <a:rPr sz="600" spc="5" dirty="0">
                <a:latin typeface="Arial"/>
                <a:cs typeface="Arial"/>
              </a:rPr>
              <a:t>t</a:t>
            </a:r>
            <a:r>
              <a:rPr sz="600" spc="-15" dirty="0">
                <a:latin typeface="Arial"/>
                <a:cs typeface="Arial"/>
              </a:rPr>
              <a:t>im</a:t>
            </a:r>
            <a:r>
              <a:rPr sz="600" spc="-25" dirty="0">
                <a:latin typeface="Arial"/>
                <a:cs typeface="Arial"/>
              </a:rPr>
              <a:t>e</a:t>
            </a:r>
            <a:r>
              <a:rPr sz="600" spc="-40" dirty="0">
                <a:latin typeface="Arial"/>
                <a:cs typeface="Arial"/>
              </a:rPr>
              <a:t>_</a:t>
            </a:r>
            <a:r>
              <a:rPr sz="600" spc="5" dirty="0">
                <a:latin typeface="Arial"/>
                <a:cs typeface="Arial"/>
              </a:rPr>
              <a:t>t</a:t>
            </a:r>
            <a:r>
              <a:rPr sz="600" spc="-5" dirty="0">
                <a:latin typeface="Arial"/>
                <a:cs typeface="Arial"/>
              </a:rPr>
              <a:t>o</a:t>
            </a:r>
            <a:r>
              <a:rPr sz="600" spc="-40" dirty="0">
                <a:latin typeface="Arial"/>
                <a:cs typeface="Arial"/>
              </a:rPr>
              <a:t>_</a:t>
            </a:r>
            <a:r>
              <a:rPr sz="600" spc="5" dirty="0">
                <a:latin typeface="Arial"/>
                <a:cs typeface="Arial"/>
              </a:rPr>
              <a:t>w</a:t>
            </a:r>
            <a:r>
              <a:rPr sz="600" spc="-5" dirty="0">
                <a:latin typeface="Arial"/>
                <a:cs typeface="Arial"/>
              </a:rPr>
              <a:t>o</a:t>
            </a:r>
            <a:r>
              <a:rPr sz="600" spc="-15" dirty="0">
                <a:latin typeface="Arial"/>
                <a:cs typeface="Arial"/>
              </a:rPr>
              <a:t>r</a:t>
            </a:r>
            <a:r>
              <a:rPr sz="600" spc="-5" dirty="0">
                <a:latin typeface="Arial"/>
                <a:cs typeface="Arial"/>
              </a:rPr>
              <a:t>k</a:t>
            </a:r>
            <a:endParaRPr sz="600" dirty="0">
              <a:latin typeface="Arial"/>
              <a:cs typeface="Arial"/>
            </a:endParaRPr>
          </a:p>
          <a:p>
            <a:pPr marL="398780">
              <a:lnSpc>
                <a:spcPts val="660"/>
              </a:lnSpc>
            </a:pPr>
            <a:r>
              <a:rPr sz="600" spc="-15" dirty="0">
                <a:latin typeface="Arial"/>
                <a:cs typeface="Arial"/>
              </a:rPr>
              <a:t>langother</a:t>
            </a:r>
            <a:endParaRPr sz="600" dirty="0">
              <a:latin typeface="Arial"/>
              <a:cs typeface="Arial"/>
            </a:endParaRPr>
          </a:p>
          <a:p>
            <a:pPr marL="316230" marR="5080" indent="29209" algn="r">
              <a:lnSpc>
                <a:spcPts val="700"/>
              </a:lnSpc>
              <a:spcBef>
                <a:spcPts val="25"/>
              </a:spcBef>
            </a:pPr>
            <a:r>
              <a:rPr sz="600" spc="-5" dirty="0">
                <a:latin typeface="Arial"/>
                <a:cs typeface="Arial"/>
              </a:rPr>
              <a:t>m</a:t>
            </a:r>
            <a:r>
              <a:rPr sz="600" spc="-25" dirty="0">
                <a:latin typeface="Arial"/>
                <a:cs typeface="Arial"/>
              </a:rPr>
              <a:t>a</a:t>
            </a:r>
            <a:r>
              <a:rPr sz="600" spc="-15" dirty="0">
                <a:latin typeface="Arial"/>
                <a:cs typeface="Arial"/>
              </a:rPr>
              <a:t>rr</a:t>
            </a:r>
            <a:r>
              <a:rPr sz="600" spc="-25" dirty="0">
                <a:latin typeface="Arial"/>
                <a:cs typeface="Arial"/>
              </a:rPr>
              <a:t>ie</a:t>
            </a:r>
            <a:r>
              <a:rPr sz="600" spc="5" dirty="0">
                <a:latin typeface="Arial"/>
                <a:cs typeface="Arial"/>
              </a:rPr>
              <a:t>d</a:t>
            </a:r>
            <a:r>
              <a:rPr sz="600" spc="-25" dirty="0">
                <a:latin typeface="Arial"/>
                <a:cs typeface="Arial"/>
              </a:rPr>
              <a:t>ye</a:t>
            </a:r>
            <a:r>
              <a:rPr sz="600" spc="-10" dirty="0">
                <a:latin typeface="Arial"/>
                <a:cs typeface="Arial"/>
              </a:rPr>
              <a:t>s  </a:t>
            </a:r>
            <a:r>
              <a:rPr sz="600" spc="-25" dirty="0">
                <a:latin typeface="Arial"/>
                <a:cs typeface="Arial"/>
              </a:rPr>
              <a:t>e</a:t>
            </a:r>
            <a:r>
              <a:rPr sz="600" spc="5" dirty="0">
                <a:latin typeface="Arial"/>
                <a:cs typeface="Arial"/>
              </a:rPr>
              <a:t>d</a:t>
            </a:r>
            <a:r>
              <a:rPr sz="600" spc="-15" dirty="0">
                <a:latin typeface="Arial"/>
                <a:cs typeface="Arial"/>
              </a:rPr>
              <a:t>u</a:t>
            </a:r>
            <a:r>
              <a:rPr sz="600" spc="5" dirty="0">
                <a:latin typeface="Arial"/>
                <a:cs typeface="Arial"/>
              </a:rPr>
              <a:t>c</a:t>
            </a:r>
            <a:r>
              <a:rPr sz="600" spc="-5" dirty="0">
                <a:latin typeface="Arial"/>
                <a:cs typeface="Arial"/>
              </a:rPr>
              <a:t>o</a:t>
            </a:r>
            <a:r>
              <a:rPr sz="600" spc="-25" dirty="0">
                <a:latin typeface="Arial"/>
                <a:cs typeface="Arial"/>
              </a:rPr>
              <a:t>lle</a:t>
            </a:r>
            <a:r>
              <a:rPr sz="600" spc="-5" dirty="0">
                <a:latin typeface="Arial"/>
                <a:cs typeface="Arial"/>
              </a:rPr>
              <a:t>g</a:t>
            </a:r>
            <a:r>
              <a:rPr sz="600" spc="-20" dirty="0">
                <a:latin typeface="Arial"/>
                <a:cs typeface="Arial"/>
              </a:rPr>
              <a:t>e  e</a:t>
            </a:r>
            <a:r>
              <a:rPr sz="600" spc="5" dirty="0">
                <a:latin typeface="Arial"/>
                <a:cs typeface="Arial"/>
              </a:rPr>
              <a:t>d</a:t>
            </a:r>
            <a:r>
              <a:rPr sz="600" spc="-15" dirty="0">
                <a:latin typeface="Arial"/>
                <a:cs typeface="Arial"/>
              </a:rPr>
              <a:t>u</a:t>
            </a:r>
            <a:r>
              <a:rPr sz="600" spc="-5" dirty="0">
                <a:latin typeface="Arial"/>
                <a:cs typeface="Arial"/>
              </a:rPr>
              <a:t>g</a:t>
            </a:r>
            <a:r>
              <a:rPr sz="600" spc="-15" dirty="0">
                <a:latin typeface="Arial"/>
                <a:cs typeface="Arial"/>
              </a:rPr>
              <a:t>r</a:t>
            </a:r>
            <a:r>
              <a:rPr sz="600" spc="-25" dirty="0">
                <a:latin typeface="Arial"/>
                <a:cs typeface="Arial"/>
              </a:rPr>
              <a:t>a</a:t>
            </a:r>
            <a:r>
              <a:rPr sz="600" spc="5" dirty="0">
                <a:latin typeface="Arial"/>
                <a:cs typeface="Arial"/>
              </a:rPr>
              <a:t>d  d</a:t>
            </a:r>
            <a:r>
              <a:rPr sz="600" spc="-25" dirty="0">
                <a:latin typeface="Arial"/>
                <a:cs typeface="Arial"/>
              </a:rPr>
              <a:t>i</a:t>
            </a:r>
            <a:r>
              <a:rPr sz="600" spc="-15" dirty="0">
                <a:latin typeface="Arial"/>
                <a:cs typeface="Arial"/>
              </a:rPr>
              <a:t>s</a:t>
            </a:r>
            <a:r>
              <a:rPr sz="600" spc="-25" dirty="0">
                <a:latin typeface="Arial"/>
                <a:cs typeface="Arial"/>
              </a:rPr>
              <a:t>a</a:t>
            </a:r>
            <a:r>
              <a:rPr sz="600" spc="5" dirty="0">
                <a:latin typeface="Arial"/>
                <a:cs typeface="Arial"/>
              </a:rPr>
              <a:t>b</a:t>
            </a:r>
            <a:r>
              <a:rPr sz="600" spc="-25" dirty="0">
                <a:latin typeface="Arial"/>
                <a:cs typeface="Arial"/>
              </a:rPr>
              <a:t>ili</a:t>
            </a:r>
            <a:r>
              <a:rPr sz="600" spc="5" dirty="0">
                <a:latin typeface="Arial"/>
                <a:cs typeface="Arial"/>
              </a:rPr>
              <a:t>t</a:t>
            </a:r>
            <a:r>
              <a:rPr sz="600" spc="-25" dirty="0">
                <a:latin typeface="Arial"/>
                <a:cs typeface="Arial"/>
              </a:rPr>
              <a:t>yye</a:t>
            </a:r>
            <a:r>
              <a:rPr sz="600" spc="-15" dirty="0">
                <a:latin typeface="Arial"/>
                <a:cs typeface="Arial"/>
              </a:rPr>
              <a:t>s</a:t>
            </a:r>
            <a:endParaRPr sz="600" dirty="0">
              <a:latin typeface="Arial"/>
              <a:cs typeface="Arial"/>
            </a:endParaRPr>
          </a:p>
          <a:p>
            <a:pPr marL="34925">
              <a:lnSpc>
                <a:spcPts val="660"/>
              </a:lnSpc>
            </a:pPr>
            <a:r>
              <a:rPr sz="600" spc="-10" dirty="0">
                <a:solidFill>
                  <a:srgbClr val="0070C0"/>
                </a:solidFill>
                <a:latin typeface="Arial"/>
                <a:cs typeface="Arial"/>
              </a:rPr>
              <a:t>birth_qrtrapr thru</a:t>
            </a:r>
            <a:r>
              <a:rPr sz="600" spc="-4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0070C0"/>
                </a:solidFill>
                <a:latin typeface="Arial"/>
                <a:cs typeface="Arial"/>
              </a:rPr>
              <a:t>jun</a:t>
            </a:r>
            <a:endParaRPr sz="600" dirty="0">
              <a:solidFill>
                <a:srgbClr val="0070C0"/>
              </a:solidFill>
              <a:latin typeface="Arial"/>
              <a:cs typeface="Arial"/>
            </a:endParaRPr>
          </a:p>
          <a:p>
            <a:pPr marL="12700" marR="5080" indent="36195" algn="r">
              <a:lnSpc>
                <a:spcPts val="700"/>
              </a:lnSpc>
              <a:spcBef>
                <a:spcPts val="30"/>
              </a:spcBef>
            </a:pPr>
            <a:r>
              <a:rPr sz="600" spc="-15" dirty="0">
                <a:latin typeface="Arial"/>
                <a:cs typeface="Arial"/>
              </a:rPr>
              <a:t>birth_qrtrjul </a:t>
            </a:r>
            <a:r>
              <a:rPr sz="600" spc="-10" dirty="0">
                <a:latin typeface="Arial"/>
                <a:cs typeface="Arial"/>
              </a:rPr>
              <a:t>thru</a:t>
            </a:r>
            <a:r>
              <a:rPr sz="600" spc="-15" dirty="0">
                <a:latin typeface="Arial"/>
                <a:cs typeface="Arial"/>
              </a:rPr>
              <a:t> </a:t>
            </a:r>
            <a:r>
              <a:rPr sz="600" spc="-10" dirty="0">
                <a:latin typeface="Arial"/>
                <a:cs typeface="Arial"/>
              </a:rPr>
              <a:t>sep </a:t>
            </a:r>
            <a:r>
              <a:rPr sz="600" dirty="0">
                <a:latin typeface="Arial"/>
                <a:cs typeface="Arial"/>
              </a:rPr>
              <a:t> </a:t>
            </a:r>
            <a:r>
              <a:rPr sz="600" spc="-10" dirty="0">
                <a:latin typeface="Arial"/>
                <a:cs typeface="Arial"/>
              </a:rPr>
              <a:t>birth_qrtroct thru</a:t>
            </a:r>
            <a:r>
              <a:rPr sz="600" spc="-1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dec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15669" y="941006"/>
            <a:ext cx="370205" cy="1533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710"/>
              </a:lnSpc>
              <a:spcBef>
                <a:spcPts val="95"/>
              </a:spcBef>
            </a:pPr>
            <a:r>
              <a:rPr sz="600" spc="20" dirty="0">
                <a:latin typeface="Arial"/>
                <a:cs typeface="Arial"/>
              </a:rPr>
              <a:t>-</a:t>
            </a:r>
            <a:r>
              <a:rPr sz="600" spc="-5" dirty="0">
                <a:latin typeface="Arial"/>
                <a:cs typeface="Arial"/>
              </a:rPr>
              <a:t>15342.76</a:t>
            </a:r>
            <a:endParaRPr sz="600" dirty="0">
              <a:latin typeface="Arial"/>
              <a:cs typeface="Arial"/>
            </a:endParaRPr>
          </a:p>
          <a:p>
            <a:pPr marL="69850" algn="ctr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1048.96</a:t>
            </a:r>
            <a:endParaRPr sz="600" dirty="0">
              <a:latin typeface="Arial"/>
              <a:cs typeface="Arial"/>
            </a:endParaRPr>
          </a:p>
          <a:p>
            <a:pPr marL="41910" algn="ctr">
              <a:lnSpc>
                <a:spcPts val="695"/>
              </a:lnSpc>
            </a:pPr>
            <a:r>
              <a:rPr sz="600" spc="20" dirty="0">
                <a:latin typeface="Arial"/>
                <a:cs typeface="Arial"/>
              </a:rPr>
              <a:t>-</a:t>
            </a:r>
            <a:r>
              <a:rPr sz="600" spc="-5" dirty="0">
                <a:latin typeface="Arial"/>
                <a:cs typeface="Arial"/>
              </a:rPr>
              <a:t>7998.99</a:t>
            </a:r>
            <a:endParaRPr sz="600" dirty="0">
              <a:latin typeface="Arial"/>
              <a:cs typeface="Arial"/>
            </a:endParaRPr>
          </a:p>
          <a:p>
            <a:pPr marL="27940" algn="ctr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29909.80</a:t>
            </a:r>
            <a:endParaRPr sz="600" dirty="0">
              <a:latin typeface="Arial"/>
              <a:cs typeface="Arial"/>
            </a:endParaRPr>
          </a:p>
          <a:p>
            <a:pPr marL="41910" algn="ctr">
              <a:lnSpc>
                <a:spcPts val="695"/>
              </a:lnSpc>
            </a:pPr>
            <a:r>
              <a:rPr sz="600" spc="20" dirty="0">
                <a:latin typeface="Arial"/>
                <a:cs typeface="Arial"/>
              </a:rPr>
              <a:t>-</a:t>
            </a:r>
            <a:r>
              <a:rPr sz="600" spc="-5" dirty="0">
                <a:latin typeface="Arial"/>
                <a:cs typeface="Arial"/>
              </a:rPr>
              <a:t>6756.32</a:t>
            </a:r>
            <a:endParaRPr sz="600" dirty="0">
              <a:latin typeface="Arial"/>
              <a:cs typeface="Arial"/>
            </a:endParaRPr>
          </a:p>
          <a:p>
            <a:pPr marL="112395" algn="ctr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565.07</a:t>
            </a:r>
            <a:endParaRPr sz="600" dirty="0">
              <a:latin typeface="Arial"/>
              <a:cs typeface="Arial"/>
            </a:endParaRPr>
          </a:p>
          <a:p>
            <a:pPr algn="ctr">
              <a:lnSpc>
                <a:spcPts val="695"/>
              </a:lnSpc>
            </a:pPr>
            <a:r>
              <a:rPr sz="600" spc="20" dirty="0">
                <a:latin typeface="Arial"/>
                <a:cs typeface="Arial"/>
              </a:rPr>
              <a:t>-</a:t>
            </a:r>
            <a:r>
              <a:rPr sz="600" spc="-5" dirty="0">
                <a:latin typeface="Arial"/>
                <a:cs typeface="Arial"/>
              </a:rPr>
              <a:t>17135.05</a:t>
            </a:r>
            <a:endParaRPr sz="600" dirty="0">
              <a:latin typeface="Arial"/>
              <a:cs typeface="Arial"/>
            </a:endParaRPr>
          </a:p>
          <a:p>
            <a:pPr algn="ctr">
              <a:lnSpc>
                <a:spcPts val="700"/>
              </a:lnSpc>
            </a:pPr>
            <a:r>
              <a:rPr sz="600" spc="20" dirty="0">
                <a:latin typeface="Arial"/>
                <a:cs typeface="Arial"/>
              </a:rPr>
              <a:t>-</a:t>
            </a:r>
            <a:r>
              <a:rPr sz="600" spc="-5" dirty="0">
                <a:latin typeface="Arial"/>
                <a:cs typeface="Arial"/>
              </a:rPr>
              <a:t>12907.34</a:t>
            </a:r>
            <a:endParaRPr sz="600" dirty="0">
              <a:latin typeface="Arial"/>
              <a:cs typeface="Arial"/>
            </a:endParaRPr>
          </a:p>
          <a:p>
            <a:pPr marL="154305" algn="ctr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90.04</a:t>
            </a:r>
            <a:endParaRPr sz="600" dirty="0">
              <a:latin typeface="Arial"/>
              <a:cs typeface="Arial"/>
            </a:endParaRPr>
          </a:p>
          <a:p>
            <a:pPr algn="ctr">
              <a:lnSpc>
                <a:spcPts val="695"/>
              </a:lnSpc>
            </a:pPr>
            <a:r>
              <a:rPr sz="600" spc="20" dirty="0">
                <a:latin typeface="Arial"/>
                <a:cs typeface="Arial"/>
              </a:rPr>
              <a:t>-</a:t>
            </a:r>
            <a:r>
              <a:rPr sz="600" spc="-5" dirty="0">
                <a:latin typeface="Arial"/>
                <a:cs typeface="Arial"/>
              </a:rPr>
              <a:t>10510.44</a:t>
            </a:r>
            <a:endParaRPr sz="600" dirty="0">
              <a:latin typeface="Arial"/>
              <a:cs typeface="Arial"/>
            </a:endParaRPr>
          </a:p>
          <a:p>
            <a:pPr marL="69850" algn="ctr">
              <a:lnSpc>
                <a:spcPts val="700"/>
              </a:lnSpc>
            </a:pPr>
            <a:r>
              <a:rPr sz="600" spc="-5" dirty="0">
                <a:latin typeface="Arial"/>
                <a:cs typeface="Arial"/>
              </a:rPr>
              <a:t>5409.24</a:t>
            </a:r>
            <a:endParaRPr sz="600" dirty="0">
              <a:latin typeface="Arial"/>
              <a:cs typeface="Arial"/>
            </a:endParaRPr>
          </a:p>
          <a:p>
            <a:pPr marL="27940" algn="ctr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15993.85</a:t>
            </a:r>
            <a:endParaRPr sz="600" dirty="0">
              <a:latin typeface="Arial"/>
              <a:cs typeface="Arial"/>
            </a:endParaRPr>
          </a:p>
          <a:p>
            <a:pPr marL="27940" algn="ctr">
              <a:lnSpc>
                <a:spcPts val="700"/>
              </a:lnSpc>
            </a:pPr>
            <a:r>
              <a:rPr sz="600" spc="-5" dirty="0">
                <a:latin typeface="Arial"/>
                <a:cs typeface="Arial"/>
              </a:rPr>
              <a:t>59658.52</a:t>
            </a:r>
            <a:endParaRPr sz="600" dirty="0">
              <a:latin typeface="Arial"/>
              <a:cs typeface="Arial"/>
            </a:endParaRPr>
          </a:p>
          <a:p>
            <a:pPr algn="ctr">
              <a:lnSpc>
                <a:spcPts val="700"/>
              </a:lnSpc>
            </a:pPr>
            <a:r>
              <a:rPr sz="600" spc="20" dirty="0">
                <a:latin typeface="Arial"/>
                <a:cs typeface="Arial"/>
              </a:rPr>
              <a:t>-</a:t>
            </a:r>
            <a:r>
              <a:rPr sz="600" spc="-5" dirty="0">
                <a:latin typeface="Arial"/>
                <a:cs typeface="Arial"/>
              </a:rPr>
              <a:t>14142.79</a:t>
            </a:r>
            <a:endParaRPr sz="600" dirty="0">
              <a:latin typeface="Arial"/>
              <a:cs typeface="Arial"/>
            </a:endParaRPr>
          </a:p>
          <a:p>
            <a:pPr marL="41910" algn="ctr">
              <a:lnSpc>
                <a:spcPts val="695"/>
              </a:lnSpc>
            </a:pPr>
            <a:r>
              <a:rPr sz="600" spc="20" dirty="0">
                <a:solidFill>
                  <a:srgbClr val="0070C0"/>
                </a:solidFill>
                <a:latin typeface="Arial"/>
                <a:cs typeface="Arial"/>
              </a:rPr>
              <a:t>-</a:t>
            </a:r>
            <a:r>
              <a:rPr sz="600" spc="-5" dirty="0">
                <a:solidFill>
                  <a:srgbClr val="0070C0"/>
                </a:solidFill>
                <a:latin typeface="Arial"/>
                <a:cs typeface="Arial"/>
              </a:rPr>
              <a:t>2043.42</a:t>
            </a:r>
            <a:endParaRPr sz="600" dirty="0">
              <a:solidFill>
                <a:srgbClr val="0070C0"/>
              </a:solidFill>
              <a:latin typeface="Arial"/>
              <a:cs typeface="Arial"/>
            </a:endParaRPr>
          </a:p>
          <a:p>
            <a:pPr marL="69850" algn="ctr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3036.02</a:t>
            </a:r>
            <a:endParaRPr sz="600" dirty="0">
              <a:latin typeface="Arial"/>
              <a:cs typeface="Arial"/>
            </a:endParaRPr>
          </a:p>
          <a:p>
            <a:pPr marL="69850" algn="ctr">
              <a:lnSpc>
                <a:spcPts val="710"/>
              </a:lnSpc>
            </a:pPr>
            <a:r>
              <a:rPr sz="600" spc="-5" dirty="0">
                <a:latin typeface="Arial"/>
                <a:cs typeface="Arial"/>
              </a:rPr>
              <a:t>2674.11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16344" y="941006"/>
            <a:ext cx="342265" cy="1533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710"/>
              </a:lnSpc>
              <a:spcBef>
                <a:spcPts val="95"/>
              </a:spcBef>
            </a:pPr>
            <a:r>
              <a:rPr sz="600" spc="-5" dirty="0">
                <a:latin typeface="Arial"/>
                <a:cs typeface="Arial"/>
              </a:rPr>
              <a:t>11716.57</a:t>
            </a:r>
            <a:endParaRPr sz="600">
              <a:latin typeface="Arial"/>
              <a:cs typeface="Arial"/>
            </a:endParaRPr>
          </a:p>
          <a:p>
            <a:pPr marL="83820" algn="ctr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149.25</a:t>
            </a:r>
            <a:endParaRPr sz="600">
              <a:latin typeface="Arial"/>
              <a:cs typeface="Arial"/>
            </a:endParaRPr>
          </a:p>
          <a:p>
            <a:pPr marL="41910" algn="ctr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6191.83</a:t>
            </a:r>
            <a:endParaRPr sz="600">
              <a:latin typeface="Arial"/>
              <a:cs typeface="Arial"/>
            </a:endParaRPr>
          </a:p>
          <a:p>
            <a:pPr marL="41910" algn="ctr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9154.92</a:t>
            </a:r>
            <a:endParaRPr sz="600">
              <a:latin typeface="Arial"/>
              <a:cs typeface="Arial"/>
            </a:endParaRPr>
          </a:p>
          <a:p>
            <a:pPr marL="41910" algn="ctr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7240.08</a:t>
            </a:r>
            <a:endParaRPr sz="600">
              <a:latin typeface="Arial"/>
              <a:cs typeface="Arial"/>
            </a:endParaRPr>
          </a:p>
          <a:p>
            <a:pPr marL="83820" algn="ctr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133.77</a:t>
            </a:r>
            <a:endParaRPr sz="600">
              <a:latin typeface="Arial"/>
              <a:cs typeface="Arial"/>
            </a:endParaRPr>
          </a:p>
          <a:p>
            <a:pPr marL="41910" algn="ctr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3705.35</a:t>
            </a:r>
            <a:endParaRPr sz="600">
              <a:latin typeface="Arial"/>
              <a:cs typeface="Arial"/>
            </a:endParaRPr>
          </a:p>
          <a:p>
            <a:pPr marL="41910" algn="ctr">
              <a:lnSpc>
                <a:spcPts val="700"/>
              </a:lnSpc>
            </a:pPr>
            <a:r>
              <a:rPr sz="600" spc="-5" dirty="0">
                <a:latin typeface="Arial"/>
                <a:cs typeface="Arial"/>
              </a:rPr>
              <a:t>8231.66</a:t>
            </a:r>
            <a:endParaRPr sz="600">
              <a:latin typeface="Arial"/>
              <a:cs typeface="Arial"/>
            </a:endParaRPr>
          </a:p>
          <a:p>
            <a:pPr marL="126364" algn="ctr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79.83</a:t>
            </a:r>
            <a:endParaRPr sz="600">
              <a:latin typeface="Arial"/>
              <a:cs typeface="Arial"/>
            </a:endParaRPr>
          </a:p>
          <a:p>
            <a:pPr marL="41910" algn="ctr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5447.45</a:t>
            </a:r>
            <a:endParaRPr sz="600">
              <a:latin typeface="Arial"/>
              <a:cs typeface="Arial"/>
            </a:endParaRPr>
          </a:p>
          <a:p>
            <a:pPr marL="41910" algn="ctr">
              <a:lnSpc>
                <a:spcPts val="700"/>
              </a:lnSpc>
            </a:pPr>
            <a:r>
              <a:rPr sz="600" spc="-5" dirty="0">
                <a:latin typeface="Arial"/>
                <a:cs typeface="Arial"/>
              </a:rPr>
              <a:t>3900.76</a:t>
            </a:r>
            <a:endParaRPr sz="600">
              <a:latin typeface="Arial"/>
              <a:cs typeface="Arial"/>
            </a:endParaRPr>
          </a:p>
          <a:p>
            <a:pPr marL="41910" algn="ctr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4098.99</a:t>
            </a:r>
            <a:endParaRPr sz="600">
              <a:latin typeface="Arial"/>
              <a:cs typeface="Arial"/>
            </a:endParaRPr>
          </a:p>
          <a:p>
            <a:pPr marL="41910" algn="ctr">
              <a:lnSpc>
                <a:spcPts val="700"/>
              </a:lnSpc>
            </a:pPr>
            <a:r>
              <a:rPr sz="600" spc="-5" dirty="0">
                <a:latin typeface="Arial"/>
                <a:cs typeface="Arial"/>
              </a:rPr>
              <a:t>5660.26</a:t>
            </a:r>
            <a:endParaRPr sz="600">
              <a:latin typeface="Arial"/>
              <a:cs typeface="Arial"/>
            </a:endParaRPr>
          </a:p>
          <a:p>
            <a:pPr marL="41910" algn="ctr">
              <a:lnSpc>
                <a:spcPts val="700"/>
              </a:lnSpc>
            </a:pPr>
            <a:r>
              <a:rPr sz="600" spc="-5" dirty="0">
                <a:latin typeface="Arial"/>
                <a:cs typeface="Arial"/>
              </a:rPr>
              <a:t>6639.40</a:t>
            </a:r>
            <a:endParaRPr sz="600">
              <a:latin typeface="Arial"/>
              <a:cs typeface="Arial"/>
            </a:endParaRPr>
          </a:p>
          <a:p>
            <a:pPr marL="41910" algn="ctr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4978.12</a:t>
            </a:r>
            <a:endParaRPr sz="600">
              <a:latin typeface="Arial"/>
              <a:cs typeface="Arial"/>
            </a:endParaRPr>
          </a:p>
          <a:p>
            <a:pPr marL="41910" algn="ctr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4853.19</a:t>
            </a:r>
            <a:endParaRPr sz="600">
              <a:latin typeface="Arial"/>
              <a:cs typeface="Arial"/>
            </a:endParaRPr>
          </a:p>
          <a:p>
            <a:pPr marL="41910" algn="ctr">
              <a:lnSpc>
                <a:spcPts val="710"/>
              </a:lnSpc>
            </a:pPr>
            <a:r>
              <a:rPr sz="600" spc="-5" dirty="0">
                <a:latin typeface="Arial"/>
                <a:cs typeface="Arial"/>
              </a:rPr>
              <a:t>5038.45</a:t>
            </a:r>
            <a:endParaRPr sz="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07099" y="941006"/>
            <a:ext cx="215265" cy="1533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670">
              <a:lnSpc>
                <a:spcPts val="710"/>
              </a:lnSpc>
              <a:spcBef>
                <a:spcPts val="95"/>
              </a:spcBef>
            </a:pPr>
            <a:r>
              <a:rPr sz="600" spc="20" dirty="0">
                <a:latin typeface="Arial"/>
                <a:cs typeface="Arial"/>
              </a:rPr>
              <a:t>-</a:t>
            </a:r>
            <a:r>
              <a:rPr sz="600" spc="-5" dirty="0">
                <a:latin typeface="Arial"/>
                <a:cs typeface="Arial"/>
              </a:rPr>
              <a:t>1.31</a:t>
            </a:r>
            <a:endParaRPr sz="600">
              <a:latin typeface="Arial"/>
              <a:cs typeface="Arial"/>
            </a:endParaRPr>
          </a:p>
          <a:p>
            <a:pPr marL="54610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7.03</a:t>
            </a:r>
            <a:endParaRPr sz="600">
              <a:latin typeface="Arial"/>
              <a:cs typeface="Arial"/>
            </a:endParaRPr>
          </a:p>
          <a:p>
            <a:pPr marL="26670">
              <a:lnSpc>
                <a:spcPts val="695"/>
              </a:lnSpc>
            </a:pPr>
            <a:r>
              <a:rPr sz="600" spc="20" dirty="0">
                <a:latin typeface="Arial"/>
                <a:cs typeface="Arial"/>
              </a:rPr>
              <a:t>-</a:t>
            </a:r>
            <a:r>
              <a:rPr sz="600" spc="-5" dirty="0">
                <a:latin typeface="Arial"/>
                <a:cs typeface="Arial"/>
              </a:rPr>
              <a:t>1.29</a:t>
            </a:r>
            <a:endParaRPr sz="600">
              <a:latin typeface="Arial"/>
              <a:cs typeface="Arial"/>
            </a:endParaRPr>
          </a:p>
          <a:p>
            <a:pPr marL="54610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3.27</a:t>
            </a:r>
            <a:endParaRPr sz="600">
              <a:latin typeface="Arial"/>
              <a:cs typeface="Arial"/>
            </a:endParaRPr>
          </a:p>
          <a:p>
            <a:pPr marL="26670">
              <a:lnSpc>
                <a:spcPts val="695"/>
              </a:lnSpc>
            </a:pPr>
            <a:r>
              <a:rPr sz="600" spc="20" dirty="0">
                <a:latin typeface="Arial"/>
                <a:cs typeface="Arial"/>
              </a:rPr>
              <a:t>-</a:t>
            </a:r>
            <a:r>
              <a:rPr sz="600" spc="-5" dirty="0">
                <a:latin typeface="Arial"/>
                <a:cs typeface="Arial"/>
              </a:rPr>
              <a:t>0.93</a:t>
            </a:r>
            <a:endParaRPr sz="600">
              <a:latin typeface="Arial"/>
              <a:cs typeface="Arial"/>
            </a:endParaRPr>
          </a:p>
          <a:p>
            <a:pPr marL="54610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4.22</a:t>
            </a:r>
            <a:endParaRPr sz="600">
              <a:latin typeface="Arial"/>
              <a:cs typeface="Arial"/>
            </a:endParaRPr>
          </a:p>
          <a:p>
            <a:pPr marL="26670">
              <a:lnSpc>
                <a:spcPts val="695"/>
              </a:lnSpc>
            </a:pPr>
            <a:r>
              <a:rPr sz="600" spc="20" dirty="0">
                <a:latin typeface="Arial"/>
                <a:cs typeface="Arial"/>
              </a:rPr>
              <a:t>-</a:t>
            </a:r>
            <a:r>
              <a:rPr sz="600" spc="-5" dirty="0">
                <a:latin typeface="Arial"/>
                <a:cs typeface="Arial"/>
              </a:rPr>
              <a:t>4.62</a:t>
            </a:r>
            <a:endParaRPr sz="600">
              <a:latin typeface="Arial"/>
              <a:cs typeface="Arial"/>
            </a:endParaRPr>
          </a:p>
          <a:p>
            <a:pPr marL="26670">
              <a:lnSpc>
                <a:spcPts val="700"/>
              </a:lnSpc>
            </a:pPr>
            <a:r>
              <a:rPr sz="600" spc="20" dirty="0">
                <a:latin typeface="Arial"/>
                <a:cs typeface="Arial"/>
              </a:rPr>
              <a:t>-</a:t>
            </a:r>
            <a:r>
              <a:rPr sz="600" spc="-5" dirty="0">
                <a:latin typeface="Arial"/>
                <a:cs typeface="Arial"/>
              </a:rPr>
              <a:t>1.57</a:t>
            </a:r>
            <a:endParaRPr sz="600">
              <a:latin typeface="Arial"/>
              <a:cs typeface="Arial"/>
            </a:endParaRPr>
          </a:p>
          <a:p>
            <a:pPr marL="54610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1.13</a:t>
            </a:r>
            <a:endParaRPr sz="600">
              <a:latin typeface="Arial"/>
              <a:cs typeface="Arial"/>
            </a:endParaRPr>
          </a:p>
          <a:p>
            <a:pPr marL="26670">
              <a:lnSpc>
                <a:spcPts val="695"/>
              </a:lnSpc>
            </a:pPr>
            <a:r>
              <a:rPr sz="600" spc="20" dirty="0">
                <a:latin typeface="Arial"/>
                <a:cs typeface="Arial"/>
              </a:rPr>
              <a:t>-</a:t>
            </a:r>
            <a:r>
              <a:rPr sz="600" spc="-5" dirty="0">
                <a:latin typeface="Arial"/>
                <a:cs typeface="Arial"/>
              </a:rPr>
              <a:t>1.93</a:t>
            </a:r>
            <a:endParaRPr sz="600">
              <a:latin typeface="Arial"/>
              <a:cs typeface="Arial"/>
            </a:endParaRPr>
          </a:p>
          <a:p>
            <a:pPr marL="54610">
              <a:lnSpc>
                <a:spcPts val="700"/>
              </a:lnSpc>
            </a:pPr>
            <a:r>
              <a:rPr sz="600" spc="-5" dirty="0">
                <a:latin typeface="Arial"/>
                <a:cs typeface="Arial"/>
              </a:rPr>
              <a:t>1.39</a:t>
            </a:r>
            <a:endParaRPr sz="600">
              <a:latin typeface="Arial"/>
              <a:cs typeface="Arial"/>
            </a:endParaRPr>
          </a:p>
          <a:p>
            <a:pPr marL="54610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3.90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700"/>
              </a:lnSpc>
            </a:pPr>
            <a:r>
              <a:rPr sz="600" spc="-5" dirty="0">
                <a:latin typeface="Arial"/>
                <a:cs typeface="Arial"/>
              </a:rPr>
              <a:t>10.54</a:t>
            </a:r>
            <a:endParaRPr sz="600">
              <a:latin typeface="Arial"/>
              <a:cs typeface="Arial"/>
            </a:endParaRPr>
          </a:p>
          <a:p>
            <a:pPr marL="26670">
              <a:lnSpc>
                <a:spcPts val="700"/>
              </a:lnSpc>
            </a:pPr>
            <a:r>
              <a:rPr sz="600" spc="20" dirty="0">
                <a:latin typeface="Arial"/>
                <a:cs typeface="Arial"/>
              </a:rPr>
              <a:t>-</a:t>
            </a:r>
            <a:r>
              <a:rPr sz="600" spc="-5" dirty="0">
                <a:latin typeface="Arial"/>
                <a:cs typeface="Arial"/>
              </a:rPr>
              <a:t>2.13</a:t>
            </a:r>
            <a:endParaRPr sz="600">
              <a:latin typeface="Arial"/>
              <a:cs typeface="Arial"/>
            </a:endParaRPr>
          </a:p>
          <a:p>
            <a:pPr marL="26670">
              <a:lnSpc>
                <a:spcPts val="695"/>
              </a:lnSpc>
            </a:pPr>
            <a:r>
              <a:rPr sz="600" spc="20" dirty="0">
                <a:latin typeface="Arial"/>
                <a:cs typeface="Arial"/>
              </a:rPr>
              <a:t>-</a:t>
            </a:r>
            <a:r>
              <a:rPr sz="600" spc="-5" dirty="0">
                <a:latin typeface="Arial"/>
                <a:cs typeface="Arial"/>
              </a:rPr>
              <a:t>0.41</a:t>
            </a:r>
            <a:endParaRPr sz="600">
              <a:latin typeface="Arial"/>
              <a:cs typeface="Arial"/>
            </a:endParaRPr>
          </a:p>
          <a:p>
            <a:pPr marL="54610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0.63</a:t>
            </a:r>
            <a:endParaRPr sz="600">
              <a:latin typeface="Arial"/>
              <a:cs typeface="Arial"/>
            </a:endParaRPr>
          </a:p>
          <a:p>
            <a:pPr marL="54610">
              <a:lnSpc>
                <a:spcPts val="710"/>
              </a:lnSpc>
            </a:pPr>
            <a:r>
              <a:rPr sz="600" spc="-5" dirty="0">
                <a:latin typeface="Arial"/>
                <a:cs typeface="Arial"/>
              </a:rPr>
              <a:t>0.53</a:t>
            </a:r>
            <a:endParaRPr sz="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62705" y="941006"/>
            <a:ext cx="173355" cy="1533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710"/>
              </a:lnSpc>
              <a:spcBef>
                <a:spcPts val="95"/>
              </a:spcBef>
            </a:pPr>
            <a:r>
              <a:rPr sz="600" spc="-5" dirty="0">
                <a:latin typeface="Arial"/>
                <a:cs typeface="Arial"/>
              </a:rPr>
              <a:t>0.19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0.00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0.20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0.00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0.35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0.00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0.00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700"/>
              </a:lnSpc>
            </a:pPr>
            <a:r>
              <a:rPr sz="600" spc="-5" dirty="0">
                <a:latin typeface="Arial"/>
                <a:cs typeface="Arial"/>
              </a:rPr>
              <a:t>0.12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0.26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0.05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700"/>
              </a:lnSpc>
            </a:pPr>
            <a:r>
              <a:rPr sz="600" spc="-5" dirty="0">
                <a:latin typeface="Arial"/>
                <a:cs typeface="Arial"/>
              </a:rPr>
              <a:t>0.17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0.00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700"/>
              </a:lnSpc>
            </a:pPr>
            <a:r>
              <a:rPr sz="600" spc="-5" dirty="0">
                <a:latin typeface="Arial"/>
                <a:cs typeface="Arial"/>
              </a:rPr>
              <a:t>0.00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700"/>
              </a:lnSpc>
            </a:pPr>
            <a:r>
              <a:rPr sz="600" spc="-5" dirty="0">
                <a:latin typeface="Arial"/>
                <a:cs typeface="Arial"/>
              </a:rPr>
              <a:t>0.03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0.68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0.53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710"/>
              </a:lnSpc>
            </a:pPr>
            <a:r>
              <a:rPr sz="600" spc="-5" dirty="0">
                <a:latin typeface="Arial"/>
                <a:cs typeface="Arial"/>
              </a:rPr>
              <a:t>0.60</a:t>
            </a:r>
            <a:endParaRPr sz="6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08888" y="2475483"/>
            <a:ext cx="2590165" cy="0"/>
          </a:xfrm>
          <a:custGeom>
            <a:avLst/>
            <a:gdLst/>
            <a:ahLst/>
            <a:cxnLst/>
            <a:rect l="l" t="t" r="r" b="b"/>
            <a:pathLst>
              <a:path w="2590165">
                <a:moveTo>
                  <a:pt x="0" y="0"/>
                </a:moveTo>
                <a:lnTo>
                  <a:pt x="259016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0411" y="2505519"/>
            <a:ext cx="3607435" cy="1654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40" dirty="0">
                <a:latin typeface="Arial"/>
                <a:cs typeface="Arial"/>
              </a:rPr>
              <a:t>All else </a:t>
            </a:r>
            <a:r>
              <a:rPr sz="1000" spc="-25" dirty="0">
                <a:latin typeface="Arial"/>
                <a:cs typeface="Arial"/>
              </a:rPr>
              <a:t>held </a:t>
            </a:r>
            <a:r>
              <a:rPr sz="1000" spc="-10" dirty="0">
                <a:latin typeface="Arial"/>
                <a:cs typeface="Arial"/>
              </a:rPr>
              <a:t>constant, </a:t>
            </a:r>
            <a:r>
              <a:rPr sz="1000" spc="-15" dirty="0">
                <a:latin typeface="Arial"/>
                <a:cs typeface="Arial"/>
              </a:rPr>
              <a:t>those </a:t>
            </a:r>
            <a:r>
              <a:rPr sz="1000" spc="-5" dirty="0">
                <a:latin typeface="Arial"/>
                <a:cs typeface="Arial"/>
              </a:rPr>
              <a:t>born </a:t>
            </a:r>
            <a:r>
              <a:rPr sz="1000" spc="-25" dirty="0">
                <a:solidFill>
                  <a:srgbClr val="0070C0"/>
                </a:solidFill>
                <a:latin typeface="Arial"/>
                <a:cs typeface="Arial"/>
              </a:rPr>
              <a:t>Jan </a:t>
            </a:r>
            <a:r>
              <a:rPr sz="1000" spc="-15" dirty="0">
                <a:solidFill>
                  <a:srgbClr val="0070C0"/>
                </a:solidFill>
                <a:latin typeface="Arial"/>
                <a:cs typeface="Arial"/>
              </a:rPr>
              <a:t>thru </a:t>
            </a:r>
            <a:r>
              <a:rPr sz="1000" spc="-30" dirty="0">
                <a:solidFill>
                  <a:srgbClr val="0070C0"/>
                </a:solidFill>
                <a:latin typeface="Arial"/>
                <a:cs typeface="Arial"/>
              </a:rPr>
              <a:t>Mar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make, </a:t>
            </a:r>
            <a:r>
              <a:rPr sz="1000" spc="-15" dirty="0">
                <a:latin typeface="Arial"/>
                <a:cs typeface="Arial"/>
              </a:rPr>
              <a:t>on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spc="-30" dirty="0">
                <a:latin typeface="Arial"/>
                <a:cs typeface="Arial"/>
              </a:rPr>
              <a:t>average,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8252" y="2771203"/>
            <a:ext cx="795655" cy="3289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1200"/>
              </a:lnSpc>
              <a:spcBef>
                <a:spcPts val="90"/>
              </a:spcBef>
            </a:pPr>
            <a:r>
              <a:rPr sz="1000" spc="-60" dirty="0">
                <a:solidFill>
                  <a:srgbClr val="024F84"/>
                </a:solidFill>
                <a:latin typeface="Arial"/>
                <a:cs typeface="Arial"/>
              </a:rPr>
              <a:t>(a)</a:t>
            </a:r>
            <a:r>
              <a:rPr sz="1000" spc="15" dirty="0">
                <a:solidFill>
                  <a:srgbClr val="024F84"/>
                </a:solidFill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$2,043.42</a:t>
            </a:r>
            <a:endParaRPr sz="1000">
              <a:latin typeface="Arial"/>
              <a:cs typeface="Arial"/>
            </a:endParaRPr>
          </a:p>
          <a:p>
            <a:pPr marL="220345">
              <a:lnSpc>
                <a:spcPts val="1200"/>
              </a:lnSpc>
            </a:pPr>
            <a:r>
              <a:rPr sz="1000" spc="-35" dirty="0">
                <a:latin typeface="Arial"/>
                <a:cs typeface="Arial"/>
              </a:rPr>
              <a:t>less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88161" y="2771203"/>
            <a:ext cx="803275" cy="3289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ts val="1200"/>
              </a:lnSpc>
              <a:spcBef>
                <a:spcPts val="90"/>
              </a:spcBef>
            </a:pPr>
            <a:r>
              <a:rPr sz="1000" spc="-40" dirty="0">
                <a:solidFill>
                  <a:srgbClr val="024F84"/>
                </a:solidFill>
                <a:latin typeface="Arial"/>
                <a:cs typeface="Arial"/>
              </a:rPr>
              <a:t>(b)</a:t>
            </a:r>
            <a:r>
              <a:rPr sz="1000" spc="-5" dirty="0">
                <a:solidFill>
                  <a:srgbClr val="024F84"/>
                </a:solidFill>
                <a:latin typeface="Arial"/>
                <a:cs typeface="Arial"/>
              </a:rPr>
              <a:t> </a:t>
            </a:r>
            <a:r>
              <a:rPr sz="1000" i="1" spc="-5" dirty="0">
                <a:solidFill>
                  <a:srgbClr val="935151"/>
                </a:solidFill>
                <a:latin typeface="Arial"/>
                <a:cs typeface="Arial"/>
              </a:rPr>
              <a:t>$2,043.42</a:t>
            </a:r>
            <a:endParaRPr sz="1000">
              <a:latin typeface="Arial"/>
              <a:cs typeface="Arial"/>
            </a:endParaRPr>
          </a:p>
          <a:p>
            <a:pPr marR="51435" algn="ctr">
              <a:lnSpc>
                <a:spcPts val="1200"/>
              </a:lnSpc>
            </a:pPr>
            <a:r>
              <a:rPr sz="1000" i="1" spc="-5" dirty="0">
                <a:solidFill>
                  <a:srgbClr val="935151"/>
                </a:solidFill>
                <a:latin typeface="Arial"/>
                <a:cs typeface="Arial"/>
              </a:rPr>
              <a:t>more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52420" y="2771203"/>
            <a:ext cx="760730" cy="3289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ts val="1200"/>
              </a:lnSpc>
              <a:spcBef>
                <a:spcPts val="90"/>
              </a:spcBef>
            </a:pPr>
            <a:r>
              <a:rPr sz="1000" spc="-40" dirty="0">
                <a:solidFill>
                  <a:srgbClr val="024F84"/>
                </a:solidFill>
                <a:latin typeface="Arial"/>
                <a:cs typeface="Arial"/>
              </a:rPr>
              <a:t>(c)</a:t>
            </a:r>
            <a:r>
              <a:rPr sz="1000" spc="-10" dirty="0">
                <a:solidFill>
                  <a:srgbClr val="024F84"/>
                </a:solidFill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$4978.12</a:t>
            </a:r>
            <a:endParaRPr sz="1000">
              <a:latin typeface="Arial"/>
              <a:cs typeface="Arial"/>
            </a:endParaRPr>
          </a:p>
          <a:p>
            <a:pPr marR="100965" algn="ctr">
              <a:lnSpc>
                <a:spcPts val="1200"/>
              </a:lnSpc>
            </a:pPr>
            <a:r>
              <a:rPr sz="1000" spc="-35" dirty="0">
                <a:latin typeface="Arial"/>
                <a:cs typeface="Arial"/>
              </a:rPr>
              <a:t>less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402457" y="2771203"/>
            <a:ext cx="767715" cy="3289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ts val="1200"/>
              </a:lnSpc>
              <a:spcBef>
                <a:spcPts val="90"/>
              </a:spcBef>
            </a:pPr>
            <a:r>
              <a:rPr sz="1000" spc="-40" dirty="0">
                <a:solidFill>
                  <a:srgbClr val="024F84"/>
                </a:solidFill>
                <a:latin typeface="Arial"/>
                <a:cs typeface="Arial"/>
              </a:rPr>
              <a:t>(d)</a:t>
            </a:r>
            <a:r>
              <a:rPr sz="1000" spc="-10" dirty="0">
                <a:solidFill>
                  <a:srgbClr val="024F84"/>
                </a:solidFill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$4978.12</a:t>
            </a:r>
            <a:endParaRPr sz="1000">
              <a:latin typeface="Arial"/>
              <a:cs typeface="Arial"/>
            </a:endParaRPr>
          </a:p>
          <a:p>
            <a:pPr marR="25400" algn="ctr">
              <a:lnSpc>
                <a:spcPts val="1200"/>
              </a:lnSpc>
            </a:pPr>
            <a:r>
              <a:rPr sz="1000" spc="-25" dirty="0">
                <a:latin typeface="Arial"/>
                <a:cs typeface="Arial"/>
              </a:rPr>
              <a:t>more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40411" y="3156013"/>
            <a:ext cx="1635125" cy="177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20" dirty="0">
                <a:latin typeface="Arial"/>
                <a:cs typeface="Arial"/>
              </a:rPr>
              <a:t>than </a:t>
            </a:r>
            <a:r>
              <a:rPr sz="1000" spc="-15" dirty="0">
                <a:latin typeface="Arial"/>
                <a:cs typeface="Arial"/>
              </a:rPr>
              <a:t>those </a:t>
            </a:r>
            <a:r>
              <a:rPr sz="1000" spc="-5" dirty="0">
                <a:latin typeface="Arial"/>
                <a:cs typeface="Arial"/>
              </a:rPr>
              <a:t>born </a:t>
            </a:r>
            <a:r>
              <a:rPr sz="1000" spc="-20" dirty="0">
                <a:latin typeface="Arial"/>
                <a:cs typeface="Arial"/>
              </a:rPr>
              <a:t>Apr </a:t>
            </a:r>
            <a:r>
              <a:rPr sz="1000" spc="-15" dirty="0">
                <a:latin typeface="Arial"/>
                <a:cs typeface="Arial"/>
              </a:rPr>
              <a:t>thru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15" dirty="0">
                <a:latin typeface="Arial"/>
                <a:cs typeface="Arial"/>
              </a:rPr>
              <a:t>Jun.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90811" y="1604418"/>
            <a:ext cx="8032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70C0"/>
                </a:solidFill>
              </a:rPr>
              <a:t>baseline</a:t>
            </a:r>
            <a:endParaRPr lang="en-US" sz="1200" dirty="0">
              <a:solidFill>
                <a:srgbClr val="0070C0"/>
              </a:solidFill>
            </a:endParaRPr>
          </a:p>
        </p:txBody>
      </p:sp>
      <p:cxnSp>
        <p:nvCxnSpPr>
          <p:cNvPr id="21" name="Straight Arrow Connector 20"/>
          <p:cNvCxnSpPr>
            <a:stCxn id="19" idx="0"/>
          </p:cNvCxnSpPr>
          <p:nvPr/>
        </p:nvCxnSpPr>
        <p:spPr>
          <a:xfrm flipH="1" flipV="1">
            <a:off x="3676650" y="587375"/>
            <a:ext cx="415798" cy="1017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9" idx="2"/>
          </p:cNvCxnSpPr>
          <p:nvPr/>
        </p:nvCxnSpPr>
        <p:spPr>
          <a:xfrm flipH="1">
            <a:off x="2579030" y="1881417"/>
            <a:ext cx="1513418" cy="6871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O</a:t>
            </a:r>
            <a:r>
              <a:rPr spc="20" dirty="0"/>
              <a:t>u</a:t>
            </a:r>
            <a:r>
              <a:rPr spc="50" dirty="0"/>
              <a:t>t</a:t>
            </a:r>
            <a:r>
              <a:rPr spc="5" dirty="0"/>
              <a:t>l</a:t>
            </a:r>
            <a:r>
              <a:rPr spc="10" dirty="0"/>
              <a:t>in</a:t>
            </a:r>
            <a:r>
              <a:rPr spc="-5"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0411" y="489737"/>
            <a:ext cx="4126865" cy="299505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6370" indent="-153670">
              <a:lnSpc>
                <a:spcPct val="100000"/>
              </a:lnSpc>
              <a:spcBef>
                <a:spcPts val="135"/>
              </a:spcBef>
              <a:buAutoNum type="arabicPeriod"/>
              <a:tabLst>
                <a:tab pos="167005" algn="l"/>
              </a:tabLst>
            </a:pPr>
            <a:r>
              <a:rPr sz="1050" spc="2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Housekeeping</a:t>
            </a:r>
            <a:endParaRPr sz="1050" dirty="0">
              <a:solidFill>
                <a:schemeClr val="accent1">
                  <a:lumMod val="20000"/>
                  <a:lumOff val="80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buAutoNum type="arabicPeriod"/>
            </a:pPr>
            <a:endParaRPr sz="1000" dirty="0">
              <a:latin typeface="Times New Roman"/>
              <a:cs typeface="Times New Roman"/>
            </a:endParaRPr>
          </a:p>
          <a:p>
            <a:pPr marL="166370" indent="-153670">
              <a:lnSpc>
                <a:spcPct val="100000"/>
              </a:lnSpc>
              <a:buAutoNum type="arabicPeriod"/>
              <a:tabLst>
                <a:tab pos="167005" algn="l"/>
              </a:tabLst>
            </a:pPr>
            <a:r>
              <a:rPr sz="1050" spc="25" dirty="0">
                <a:solidFill>
                  <a:schemeClr val="tx2"/>
                </a:solidFill>
                <a:latin typeface="Arial"/>
                <a:cs typeface="Arial"/>
              </a:rPr>
              <a:t>Main</a:t>
            </a:r>
            <a:r>
              <a:rPr sz="1050" spc="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050" spc="15" dirty="0" smtClean="0">
                <a:solidFill>
                  <a:schemeClr val="tx2"/>
                </a:solidFill>
                <a:latin typeface="Arial"/>
                <a:cs typeface="Arial"/>
              </a:rPr>
              <a:t>ideas</a:t>
            </a:r>
            <a:r>
              <a:rPr lang="en-US" sz="1050" spc="15" dirty="0" smtClean="0">
                <a:solidFill>
                  <a:schemeClr val="tx2"/>
                </a:solidFill>
                <a:latin typeface="Arial"/>
                <a:cs typeface="Arial"/>
              </a:rPr>
              <a:t>: Multiple Linear Regression (MLR)</a:t>
            </a:r>
            <a:endParaRPr sz="1050" dirty="0">
              <a:solidFill>
                <a:schemeClr val="tx2"/>
              </a:solidFill>
              <a:latin typeface="Arial"/>
              <a:cs typeface="Arial"/>
            </a:endParaRPr>
          </a:p>
          <a:p>
            <a:pPr marL="443230" lvl="1" indent="-153670">
              <a:spcBef>
                <a:spcPts val="95"/>
              </a:spcBef>
              <a:buFontTx/>
              <a:buAutoNum type="arabicPeriod"/>
              <a:tabLst>
                <a:tab pos="443865" algn="l"/>
              </a:tabLst>
            </a:pPr>
            <a:r>
              <a:rPr lang="en-US" sz="1050" u="sng" spc="5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Interpreting Slopes/Coefficients</a:t>
            </a:r>
            <a:r>
              <a:rPr lang="en-US" sz="1050" spc="5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: In </a:t>
            </a:r>
            <a:r>
              <a:rPr lang="en-US" sz="1050" spc="25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MLR </a:t>
            </a:r>
            <a:r>
              <a:rPr lang="en-US" sz="1050" spc="15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everything </a:t>
            </a:r>
            <a:r>
              <a:rPr lang="en-US" sz="1050" spc="1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is </a:t>
            </a:r>
            <a:r>
              <a:rPr lang="en-US" sz="1050" spc="25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conditional </a:t>
            </a:r>
            <a:r>
              <a:rPr lang="en-US" sz="1050" spc="3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on </a:t>
            </a:r>
            <a:r>
              <a:rPr lang="en-US" sz="1050" spc="5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all </a:t>
            </a:r>
            <a:r>
              <a:rPr lang="en-US" sz="1050" spc="2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other </a:t>
            </a:r>
            <a:r>
              <a:rPr lang="en-US" sz="1050" spc="1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variables in </a:t>
            </a:r>
            <a:r>
              <a:rPr lang="en-US" sz="1050" spc="2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the  </a:t>
            </a:r>
            <a:r>
              <a:rPr lang="en-US" sz="1050" spc="3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model</a:t>
            </a:r>
            <a:endParaRPr lang="en-US" sz="1050" spc="20" dirty="0" smtClean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  <a:p>
            <a:pPr marL="443230" lvl="1" indent="-15367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443865" algn="l"/>
              </a:tabLst>
            </a:pPr>
            <a:r>
              <a:rPr lang="en-US" sz="1050" u="sng" spc="5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Setting up the MLR Equation:</a:t>
            </a:r>
            <a:r>
              <a:rPr lang="en-US" sz="1050" spc="5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050" spc="2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Categorical </a:t>
            </a:r>
            <a:r>
              <a:rPr sz="1050" spc="3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predictors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and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slopes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for </a:t>
            </a:r>
            <a:r>
              <a:rPr sz="105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(almost) </a:t>
            </a:r>
            <a:r>
              <a:rPr sz="1050" spc="1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each</a:t>
            </a:r>
            <a:r>
              <a:rPr sz="1050" spc="-3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050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level</a:t>
            </a:r>
            <a:endParaRPr sz="1050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  <a:p>
            <a:pPr marL="443230" lvl="1" indent="-15367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443865" algn="l"/>
              </a:tabLst>
            </a:pPr>
            <a:r>
              <a:rPr sz="1050" u="sng" spc="10" dirty="0" smtClean="0">
                <a:latin typeface="Arial"/>
                <a:cs typeface="Arial"/>
              </a:rPr>
              <a:t>Inference </a:t>
            </a:r>
            <a:r>
              <a:rPr sz="1050" u="sng" spc="25" dirty="0" smtClean="0">
                <a:latin typeface="Arial"/>
                <a:cs typeface="Arial"/>
              </a:rPr>
              <a:t>for </a:t>
            </a:r>
            <a:r>
              <a:rPr sz="1050" u="sng" spc="20" dirty="0" smtClean="0">
                <a:latin typeface="Arial"/>
                <a:cs typeface="Arial"/>
              </a:rPr>
              <a:t>MLR</a:t>
            </a:r>
            <a:r>
              <a:rPr sz="1050" spc="20" dirty="0" smtClean="0">
                <a:latin typeface="Arial"/>
                <a:cs typeface="Arial"/>
              </a:rPr>
              <a:t>: </a:t>
            </a:r>
            <a:r>
              <a:rPr sz="1050" spc="30" dirty="0">
                <a:latin typeface="Arial"/>
                <a:cs typeface="Arial"/>
              </a:rPr>
              <a:t>model </a:t>
            </a:r>
            <a:r>
              <a:rPr sz="1050" spc="5" dirty="0">
                <a:latin typeface="Arial"/>
                <a:cs typeface="Arial"/>
              </a:rPr>
              <a:t>as </a:t>
            </a:r>
            <a:r>
              <a:rPr sz="1050" spc="-5" dirty="0">
                <a:latin typeface="Arial"/>
                <a:cs typeface="Arial"/>
              </a:rPr>
              <a:t>a </a:t>
            </a:r>
            <a:r>
              <a:rPr sz="1050" spc="25" dirty="0">
                <a:latin typeface="Arial"/>
                <a:cs typeface="Arial"/>
              </a:rPr>
              <a:t>whole </a:t>
            </a:r>
            <a:r>
              <a:rPr sz="1050" spc="35" dirty="0">
                <a:latin typeface="Arial"/>
                <a:cs typeface="Arial"/>
              </a:rPr>
              <a:t>+ </a:t>
            </a:r>
            <a:r>
              <a:rPr sz="1050" spc="20" dirty="0">
                <a:latin typeface="Arial"/>
                <a:cs typeface="Arial"/>
              </a:rPr>
              <a:t>individual</a:t>
            </a:r>
            <a:r>
              <a:rPr sz="1050" spc="-50" dirty="0">
                <a:latin typeface="Arial"/>
                <a:cs typeface="Arial"/>
              </a:rPr>
              <a:t> </a:t>
            </a:r>
            <a:r>
              <a:rPr sz="1050" spc="20" dirty="0">
                <a:latin typeface="Arial"/>
                <a:cs typeface="Arial"/>
              </a:rPr>
              <a:t>slopes</a:t>
            </a:r>
            <a:endParaRPr sz="1050" dirty="0">
              <a:latin typeface="Arial"/>
              <a:cs typeface="Arial"/>
            </a:endParaRPr>
          </a:p>
          <a:p>
            <a:pPr marL="443230" lvl="1" indent="-153670">
              <a:lnSpc>
                <a:spcPct val="100000"/>
              </a:lnSpc>
              <a:spcBef>
                <a:spcPts val="45"/>
              </a:spcBef>
              <a:buAutoNum type="arabicPeriod"/>
              <a:tabLst>
                <a:tab pos="443865" algn="l"/>
              </a:tabLst>
            </a:pPr>
            <a:r>
              <a:rPr lang="en-US" sz="1050" u="sng" spc="10" dirty="0" smtClean="0">
                <a:solidFill>
                  <a:srgbClr val="CCCCCC"/>
                </a:solidFill>
                <a:latin typeface="Arial"/>
                <a:cs typeface="Arial"/>
              </a:rPr>
              <a:t>Selecting Predictors for MLR:</a:t>
            </a:r>
            <a:r>
              <a:rPr lang="en-US" sz="1050" spc="20" dirty="0" smtClean="0">
                <a:solidFill>
                  <a:srgbClr val="CCCCCC"/>
                </a:solidFill>
                <a:latin typeface="Arial"/>
                <a:cs typeface="Arial"/>
              </a:rPr>
              <a:t> </a:t>
            </a:r>
          </a:p>
          <a:p>
            <a:pPr marL="900430" lvl="2" indent="-153670">
              <a:spcBef>
                <a:spcPts val="45"/>
              </a:spcBef>
              <a:buAutoNum type="arabicPeriod"/>
              <a:tabLst>
                <a:tab pos="443865" algn="l"/>
              </a:tabLst>
            </a:pPr>
            <a:r>
              <a:rPr sz="1050" spc="25" dirty="0" smtClean="0">
                <a:solidFill>
                  <a:srgbClr val="CCCCCC"/>
                </a:solidFill>
                <a:latin typeface="Arial"/>
                <a:cs typeface="Arial"/>
              </a:rPr>
              <a:t>Adjusted </a:t>
            </a:r>
            <a:r>
              <a:rPr sz="1100" i="1" spc="20" dirty="0" smtClean="0">
                <a:solidFill>
                  <a:srgbClr val="CCCCCC"/>
                </a:solidFill>
                <a:latin typeface="Georgia"/>
                <a:cs typeface="Georgia"/>
              </a:rPr>
              <a:t>R</a:t>
            </a:r>
            <a:r>
              <a:rPr sz="1200" spc="30" baseline="27777" dirty="0" smtClean="0">
                <a:solidFill>
                  <a:srgbClr val="CCCCCC"/>
                </a:solidFill>
                <a:latin typeface="Times New Roman"/>
                <a:cs typeface="Times New Roman"/>
              </a:rPr>
              <a:t>2 </a:t>
            </a:r>
            <a:r>
              <a:rPr sz="1050" spc="20" dirty="0">
                <a:solidFill>
                  <a:srgbClr val="CCCCCC"/>
                </a:solidFill>
                <a:latin typeface="Arial"/>
                <a:cs typeface="Arial"/>
              </a:rPr>
              <a:t>applies </a:t>
            </a:r>
            <a:r>
              <a:rPr sz="1050" spc="-5" dirty="0">
                <a:solidFill>
                  <a:srgbClr val="CCCCCC"/>
                </a:solidFill>
                <a:latin typeface="Arial"/>
                <a:cs typeface="Arial"/>
              </a:rPr>
              <a:t>a </a:t>
            </a:r>
            <a:r>
              <a:rPr sz="1050" spc="20" dirty="0">
                <a:solidFill>
                  <a:srgbClr val="CCCCCC"/>
                </a:solidFill>
                <a:latin typeface="Arial"/>
                <a:cs typeface="Arial"/>
              </a:rPr>
              <a:t>penalty </a:t>
            </a:r>
            <a:r>
              <a:rPr sz="1050" spc="25" dirty="0">
                <a:solidFill>
                  <a:srgbClr val="CCCCCC"/>
                </a:solidFill>
                <a:latin typeface="Arial"/>
                <a:cs typeface="Arial"/>
              </a:rPr>
              <a:t>for additional</a:t>
            </a:r>
            <a:r>
              <a:rPr sz="1050" spc="-114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050" spc="10" dirty="0">
                <a:solidFill>
                  <a:srgbClr val="CCCCCC"/>
                </a:solidFill>
                <a:latin typeface="Arial"/>
                <a:cs typeface="Arial"/>
              </a:rPr>
              <a:t>variables</a:t>
            </a:r>
            <a:endParaRPr sz="1050" dirty="0">
              <a:latin typeface="Arial"/>
              <a:cs typeface="Arial"/>
            </a:endParaRPr>
          </a:p>
          <a:p>
            <a:pPr marL="900430" lvl="2" indent="-153670">
              <a:spcBef>
                <a:spcPts val="85"/>
              </a:spcBef>
              <a:buAutoNum type="arabicPeriod"/>
              <a:tabLst>
                <a:tab pos="443865" algn="l"/>
              </a:tabLst>
            </a:pPr>
            <a:r>
              <a:rPr sz="1050" spc="20" dirty="0" smtClean="0">
                <a:solidFill>
                  <a:srgbClr val="CCCCCC"/>
                </a:solidFill>
                <a:latin typeface="Arial"/>
                <a:cs typeface="Arial"/>
              </a:rPr>
              <a:t>Avoid </a:t>
            </a:r>
            <a:r>
              <a:rPr sz="1050" spc="15" dirty="0">
                <a:solidFill>
                  <a:srgbClr val="CCCCCC"/>
                </a:solidFill>
                <a:latin typeface="Arial"/>
                <a:cs typeface="Arial"/>
              </a:rPr>
              <a:t>collinearity </a:t>
            </a:r>
            <a:r>
              <a:rPr sz="1050" spc="10" dirty="0">
                <a:solidFill>
                  <a:srgbClr val="CCCCCC"/>
                </a:solidFill>
                <a:latin typeface="Arial"/>
                <a:cs typeface="Arial"/>
              </a:rPr>
              <a:t>in</a:t>
            </a:r>
            <a:r>
              <a:rPr sz="1050" spc="-10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050" spc="25" dirty="0" smtClean="0">
                <a:solidFill>
                  <a:srgbClr val="CCCCCC"/>
                </a:solidFill>
                <a:latin typeface="Arial"/>
                <a:cs typeface="Arial"/>
              </a:rPr>
              <a:t>MLR</a:t>
            </a:r>
            <a:endParaRPr lang="en-US" sz="1050" dirty="0">
              <a:latin typeface="Arial"/>
              <a:cs typeface="Arial"/>
            </a:endParaRPr>
          </a:p>
          <a:p>
            <a:pPr marL="900430" lvl="2" indent="-153670">
              <a:spcBef>
                <a:spcPts val="85"/>
              </a:spcBef>
              <a:buAutoNum type="arabicPeriod"/>
              <a:tabLst>
                <a:tab pos="443865" algn="l"/>
              </a:tabLst>
            </a:pPr>
            <a:r>
              <a:rPr sz="1050" spc="35" dirty="0" smtClean="0">
                <a:solidFill>
                  <a:srgbClr val="CCCCCC"/>
                </a:solidFill>
                <a:latin typeface="Arial"/>
                <a:cs typeface="Arial"/>
              </a:rPr>
              <a:t>Model </a:t>
            </a:r>
            <a:r>
              <a:rPr sz="1050" spc="20" dirty="0">
                <a:solidFill>
                  <a:srgbClr val="CCCCCC"/>
                </a:solidFill>
                <a:latin typeface="Arial"/>
                <a:cs typeface="Arial"/>
              </a:rPr>
              <a:t>selection criterion </a:t>
            </a:r>
            <a:r>
              <a:rPr sz="1050" spc="30" dirty="0">
                <a:solidFill>
                  <a:srgbClr val="CCCCCC"/>
                </a:solidFill>
                <a:latin typeface="Arial"/>
                <a:cs typeface="Arial"/>
              </a:rPr>
              <a:t>depends on </a:t>
            </a:r>
            <a:r>
              <a:rPr sz="1050" spc="15" dirty="0">
                <a:solidFill>
                  <a:srgbClr val="CCCCCC"/>
                </a:solidFill>
                <a:latin typeface="Arial"/>
                <a:cs typeface="Arial"/>
              </a:rPr>
              <a:t>goal: </a:t>
            </a:r>
            <a:r>
              <a:rPr sz="1050" spc="20" dirty="0">
                <a:solidFill>
                  <a:srgbClr val="CCCCCC"/>
                </a:solidFill>
                <a:latin typeface="Arial"/>
                <a:cs typeface="Arial"/>
              </a:rPr>
              <a:t>signiﬁcance </a:t>
            </a:r>
            <a:r>
              <a:rPr sz="1050" spc="15" dirty="0">
                <a:solidFill>
                  <a:srgbClr val="CCCCCC"/>
                </a:solidFill>
                <a:latin typeface="Arial"/>
                <a:cs typeface="Arial"/>
              </a:rPr>
              <a:t>vs.  </a:t>
            </a:r>
            <a:r>
              <a:rPr sz="1050" spc="25" dirty="0">
                <a:solidFill>
                  <a:srgbClr val="CCCCCC"/>
                </a:solidFill>
                <a:latin typeface="Arial"/>
                <a:cs typeface="Arial"/>
              </a:rPr>
              <a:t>prediction</a:t>
            </a:r>
            <a:endParaRPr sz="1050" dirty="0">
              <a:latin typeface="Arial"/>
              <a:cs typeface="Arial"/>
            </a:endParaRPr>
          </a:p>
          <a:p>
            <a:pPr marL="443230" lvl="1" indent="-15367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443865" algn="l"/>
              </a:tabLst>
            </a:pPr>
            <a:r>
              <a:rPr lang="en-US" sz="1050" u="sng" spc="20" dirty="0">
                <a:solidFill>
                  <a:srgbClr val="CCCCCC"/>
                </a:solidFill>
                <a:latin typeface="Arial"/>
                <a:cs typeface="Arial"/>
              </a:rPr>
              <a:t>Additional Conditions for MLR</a:t>
            </a:r>
            <a:r>
              <a:rPr lang="en-US" sz="1050" spc="20" dirty="0">
                <a:solidFill>
                  <a:srgbClr val="CCCCCC"/>
                </a:solidFill>
                <a:latin typeface="Arial"/>
                <a:cs typeface="Arial"/>
              </a:rPr>
              <a:t>: </a:t>
            </a:r>
            <a:r>
              <a:rPr sz="1050" spc="25" dirty="0" smtClean="0">
                <a:solidFill>
                  <a:srgbClr val="CCCCCC"/>
                </a:solidFill>
                <a:latin typeface="Arial"/>
                <a:cs typeface="Arial"/>
              </a:rPr>
              <a:t>Conditions </a:t>
            </a:r>
            <a:r>
              <a:rPr sz="1050" spc="25" dirty="0">
                <a:solidFill>
                  <a:srgbClr val="CCCCCC"/>
                </a:solidFill>
                <a:latin typeface="Arial"/>
                <a:cs typeface="Arial"/>
              </a:rPr>
              <a:t>for MLR </a:t>
            </a:r>
            <a:r>
              <a:rPr sz="1050" spc="-5" dirty="0">
                <a:solidFill>
                  <a:srgbClr val="CCCCCC"/>
                </a:solidFill>
                <a:latin typeface="Arial"/>
                <a:cs typeface="Arial"/>
              </a:rPr>
              <a:t>are </a:t>
            </a:r>
            <a:r>
              <a:rPr sz="1050" dirty="0">
                <a:solidFill>
                  <a:srgbClr val="CCCCCC"/>
                </a:solidFill>
                <a:latin typeface="Arial"/>
                <a:cs typeface="Arial"/>
              </a:rPr>
              <a:t>(almost) </a:t>
            </a:r>
            <a:r>
              <a:rPr sz="1050" spc="20" dirty="0">
                <a:solidFill>
                  <a:srgbClr val="CCCCCC"/>
                </a:solidFill>
                <a:latin typeface="Arial"/>
                <a:cs typeface="Arial"/>
              </a:rPr>
              <a:t>the </a:t>
            </a:r>
            <a:r>
              <a:rPr sz="1050" spc="15" dirty="0">
                <a:solidFill>
                  <a:srgbClr val="CCCCCC"/>
                </a:solidFill>
                <a:latin typeface="Arial"/>
                <a:cs typeface="Arial"/>
              </a:rPr>
              <a:t>same </a:t>
            </a:r>
            <a:r>
              <a:rPr sz="1050" spc="5" dirty="0">
                <a:solidFill>
                  <a:srgbClr val="CCCCCC"/>
                </a:solidFill>
                <a:latin typeface="Arial"/>
                <a:cs typeface="Arial"/>
              </a:rPr>
              <a:t>as </a:t>
            </a:r>
            <a:r>
              <a:rPr sz="1050" spc="30" dirty="0">
                <a:solidFill>
                  <a:srgbClr val="CCCCCC"/>
                </a:solidFill>
                <a:latin typeface="Arial"/>
                <a:cs typeface="Arial"/>
              </a:rPr>
              <a:t>conditions</a:t>
            </a:r>
            <a:r>
              <a:rPr sz="1050" spc="20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050" spc="25" dirty="0" smtClean="0">
                <a:solidFill>
                  <a:srgbClr val="CCCCCC"/>
                </a:solidFill>
                <a:latin typeface="Arial"/>
                <a:cs typeface="Arial"/>
              </a:rPr>
              <a:t>for</a:t>
            </a:r>
            <a:r>
              <a:rPr lang="en-US" sz="1050" dirty="0">
                <a:latin typeface="Arial"/>
                <a:cs typeface="Arial"/>
              </a:rPr>
              <a:t> </a:t>
            </a:r>
            <a:r>
              <a:rPr sz="1050" dirty="0" smtClean="0">
                <a:solidFill>
                  <a:srgbClr val="CCCCCC"/>
                </a:solidFill>
                <a:latin typeface="Arial"/>
                <a:cs typeface="Arial"/>
              </a:rPr>
              <a:t>SLR</a:t>
            </a:r>
            <a:endParaRPr sz="1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 marL="166370" indent="-153670">
              <a:lnSpc>
                <a:spcPct val="100000"/>
              </a:lnSpc>
              <a:buAutoNum type="arabicPeriod" startAt="3"/>
              <a:tabLst>
                <a:tab pos="167005" algn="l"/>
              </a:tabLst>
            </a:pPr>
            <a:r>
              <a:rPr sz="1050" spc="20" dirty="0">
                <a:solidFill>
                  <a:srgbClr val="CCDBE6"/>
                </a:solidFill>
                <a:latin typeface="Arial"/>
                <a:cs typeface="Arial"/>
              </a:rPr>
              <a:t>Summary</a:t>
            </a:r>
            <a:endParaRPr sz="105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254763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O</a:t>
            </a:r>
            <a:r>
              <a:rPr spc="20" dirty="0"/>
              <a:t>u</a:t>
            </a:r>
            <a:r>
              <a:rPr spc="50" dirty="0"/>
              <a:t>t</a:t>
            </a:r>
            <a:r>
              <a:rPr spc="5" dirty="0"/>
              <a:t>l</a:t>
            </a:r>
            <a:r>
              <a:rPr spc="10" dirty="0"/>
              <a:t>in</a:t>
            </a:r>
            <a:r>
              <a:rPr spc="-5" dirty="0"/>
              <a:t>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586" y="358775"/>
            <a:ext cx="419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What is different about </a:t>
            </a:r>
            <a:r>
              <a:rPr lang="en-US" sz="2000" b="1" u="sng" dirty="0" smtClean="0"/>
              <a:t>conducting inference</a:t>
            </a:r>
            <a:r>
              <a:rPr lang="en-US" sz="2000" b="1" dirty="0" smtClean="0"/>
              <a:t> with a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simple linear regression model </a:t>
            </a:r>
            <a:r>
              <a:rPr lang="en-US" sz="2000" b="1" dirty="0" smtClean="0"/>
              <a:t>and a </a:t>
            </a:r>
            <a:r>
              <a:rPr lang="en-US" sz="2000" b="1" dirty="0" smtClean="0">
                <a:solidFill>
                  <a:srgbClr val="7030A0"/>
                </a:solidFill>
              </a:rPr>
              <a:t>multiple linear regression model</a:t>
            </a:r>
            <a:r>
              <a:rPr lang="en-US" sz="2000" b="1" dirty="0" smtClean="0"/>
              <a:t>?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93004810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O</a:t>
            </a:r>
            <a:r>
              <a:rPr spc="20" dirty="0"/>
              <a:t>u</a:t>
            </a:r>
            <a:r>
              <a:rPr spc="50" dirty="0"/>
              <a:t>t</a:t>
            </a:r>
            <a:r>
              <a:rPr spc="5" dirty="0"/>
              <a:t>l</a:t>
            </a:r>
            <a:r>
              <a:rPr spc="10" dirty="0"/>
              <a:t>in</a:t>
            </a:r>
            <a:r>
              <a:rPr spc="-5" dirty="0"/>
              <a:t>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586" y="358775"/>
            <a:ext cx="419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What is different about </a:t>
            </a:r>
            <a:r>
              <a:rPr lang="en-US" sz="2000" b="1" u="sng" dirty="0" smtClean="0"/>
              <a:t>conducting inference</a:t>
            </a:r>
            <a:r>
              <a:rPr lang="en-US" sz="2000" b="1" dirty="0" smtClean="0"/>
              <a:t> with a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simple linear regression model </a:t>
            </a:r>
            <a:r>
              <a:rPr lang="en-US" sz="2000" b="1" dirty="0" smtClean="0"/>
              <a:t>and a </a:t>
            </a:r>
            <a:r>
              <a:rPr lang="en-US" sz="2000" b="1" dirty="0" smtClean="0">
                <a:solidFill>
                  <a:srgbClr val="7030A0"/>
                </a:solidFill>
              </a:rPr>
              <a:t>multiple linear regression model</a:t>
            </a:r>
            <a:r>
              <a:rPr lang="en-US" sz="2000" b="1" dirty="0" smtClean="0"/>
              <a:t>?</a:t>
            </a:r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53539" y="1826105"/>
            <a:ext cx="32456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 inferences we conduct with a </a:t>
            </a:r>
            <a:r>
              <a:rPr lang="en-US" sz="1400" dirty="0" smtClean="0">
                <a:solidFill>
                  <a:srgbClr val="7030A0"/>
                </a:solidFill>
              </a:rPr>
              <a:t>MLR</a:t>
            </a:r>
            <a:r>
              <a:rPr lang="en-US" sz="1400" dirty="0" smtClean="0"/>
              <a:t> must consider the presence of: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smtClean="0"/>
              <a:t>all of the variables</a:t>
            </a:r>
            <a:r>
              <a:rPr lang="en-US" sz="1400" dirty="0" smtClean="0"/>
              <a:t> and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this </a:t>
            </a:r>
            <a:r>
              <a:rPr lang="en-US" sz="1400" i="1" dirty="0" smtClean="0"/>
              <a:t>specific combination </a:t>
            </a:r>
            <a:r>
              <a:rPr lang="en-US" sz="1400" dirty="0" smtClean="0"/>
              <a:t>of variables.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391445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O</a:t>
            </a:r>
            <a:r>
              <a:rPr spc="20" dirty="0"/>
              <a:t>u</a:t>
            </a:r>
            <a:r>
              <a:rPr spc="50" dirty="0"/>
              <a:t>t</a:t>
            </a:r>
            <a:r>
              <a:rPr spc="5" dirty="0"/>
              <a:t>l</a:t>
            </a:r>
            <a:r>
              <a:rPr spc="10" dirty="0"/>
              <a:t>in</a:t>
            </a:r>
            <a:r>
              <a:rPr spc="-5" dirty="0"/>
              <a:t>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7650" y="434975"/>
            <a:ext cx="419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How do we </a:t>
            </a:r>
            <a:r>
              <a:rPr lang="en-US" sz="2400" b="1" u="sng" dirty="0" smtClean="0"/>
              <a:t>conduct inference </a:t>
            </a:r>
            <a:r>
              <a:rPr lang="en-US" sz="2400" b="1" dirty="0" smtClean="0"/>
              <a:t>for a intercept or individual coefficient in a regression model?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9918024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9977" y="57937"/>
            <a:ext cx="367284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40" dirty="0"/>
              <a:t>(3) </a:t>
            </a:r>
            <a:r>
              <a:rPr spc="10" dirty="0"/>
              <a:t>Inference </a:t>
            </a:r>
            <a:r>
              <a:rPr spc="25" dirty="0"/>
              <a:t>for </a:t>
            </a:r>
            <a:r>
              <a:rPr spc="20" dirty="0"/>
              <a:t>MLR: </a:t>
            </a:r>
            <a:r>
              <a:rPr spc="30" dirty="0"/>
              <a:t>model </a:t>
            </a:r>
            <a:r>
              <a:rPr spc="5" dirty="0"/>
              <a:t>as </a:t>
            </a:r>
            <a:r>
              <a:rPr spc="-5" dirty="0"/>
              <a:t>a </a:t>
            </a:r>
            <a:r>
              <a:rPr spc="25" dirty="0"/>
              <a:t>whole </a:t>
            </a:r>
            <a:r>
              <a:rPr spc="35" dirty="0"/>
              <a:t>+ </a:t>
            </a:r>
            <a:r>
              <a:rPr spc="20" dirty="0"/>
              <a:t>individual</a:t>
            </a:r>
            <a:r>
              <a:rPr spc="5" dirty="0"/>
              <a:t> </a:t>
            </a:r>
            <a:r>
              <a:rPr spc="20" dirty="0"/>
              <a:t>slopes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ject 3"/>
              <p:cNvSpPr txBox="1"/>
              <p:nvPr/>
            </p:nvSpPr>
            <p:spPr>
              <a:xfrm>
                <a:off x="95250" y="358775"/>
                <a:ext cx="3581400" cy="1351011"/>
              </a:xfrm>
              <a:prstGeom prst="rect">
                <a:avLst/>
              </a:prstGeom>
            </p:spPr>
            <p:txBody>
              <a:bodyPr vert="horz" wrap="square" lIns="0" tIns="42545" rIns="0" bIns="0" rtlCol="0">
                <a:spAutoFit/>
              </a:bodyPr>
              <a:lstStyle/>
              <a:p>
                <a:pPr marL="194310" marR="394970" indent="-182245">
                  <a:lnSpc>
                    <a:spcPts val="1200"/>
                  </a:lnSpc>
                  <a:spcBef>
                    <a:spcPts val="335"/>
                  </a:spcBef>
                </a:pPr>
                <a:r>
                  <a:rPr lang="en-US" sz="1200" b="1" spc="-20" dirty="0" smtClean="0">
                    <a:solidFill>
                      <a:schemeClr val="tx1"/>
                    </a:solidFill>
                    <a:cs typeface="Georgia"/>
                  </a:rPr>
                  <a:t>Hypotheses:</a:t>
                </a:r>
              </a:p>
              <a:p>
                <a:pPr marL="194310" marR="394970" indent="-182245">
                  <a:lnSpc>
                    <a:spcPts val="1200"/>
                  </a:lnSpc>
                  <a:spcBef>
                    <a:spcPts val="335"/>
                  </a:spcBef>
                </a:pPr>
                <a:r>
                  <a:rPr lang="en-US" sz="1200" i="1" spc="-20" dirty="0" smtClean="0">
                    <a:solidFill>
                      <a:schemeClr val="tx1"/>
                    </a:solidFill>
                    <a:cs typeface="Georgia"/>
                  </a:rPr>
                  <a:t>H</a:t>
                </a:r>
                <a:r>
                  <a:rPr lang="en-US" sz="1400" spc="-30" baseline="-11904" dirty="0" smtClean="0">
                    <a:solidFill>
                      <a:schemeClr val="tx1"/>
                    </a:solidFill>
                    <a:cs typeface="Times New Roman"/>
                  </a:rPr>
                  <a:t>0 </a:t>
                </a:r>
                <a:r>
                  <a:rPr lang="en-US" sz="1200" spc="-40" dirty="0" smtClean="0">
                    <a:solidFill>
                      <a:schemeClr val="tx1"/>
                    </a:solidFill>
                    <a:cs typeface="Georgia"/>
                  </a:rPr>
                  <a:t>: </a:t>
                </a:r>
                <a:r>
                  <a:rPr lang="el-GR" sz="1200" i="1" spc="55" dirty="0" smtClean="0">
                    <a:solidFill>
                      <a:schemeClr val="tx1"/>
                    </a:solidFill>
                    <a:cs typeface="Times New Roman"/>
                  </a:rPr>
                  <a:t>β</a:t>
                </a:r>
                <a:r>
                  <a:rPr lang="en-US" sz="1400" spc="82" baseline="-11904" dirty="0" err="1" smtClean="0">
                    <a:solidFill>
                      <a:schemeClr val="tx1"/>
                    </a:solidFill>
                    <a:cs typeface="Times New Roman"/>
                  </a:rPr>
                  <a:t>i</a:t>
                </a:r>
                <a:r>
                  <a:rPr lang="en-US" sz="1400" spc="82" baseline="-11904" dirty="0" smtClean="0">
                    <a:solidFill>
                      <a:schemeClr val="tx1"/>
                    </a:solidFill>
                    <a:cs typeface="Times New Roman"/>
                  </a:rPr>
                  <a:t> </a:t>
                </a:r>
                <a:r>
                  <a:rPr lang="en-US" sz="1200" spc="130" dirty="0" smtClean="0">
                    <a:solidFill>
                      <a:schemeClr val="tx1"/>
                    </a:solidFill>
                    <a:cs typeface="Georgia"/>
                  </a:rPr>
                  <a:t>=</a:t>
                </a:r>
                <a:r>
                  <a:rPr lang="en-US" sz="1200" spc="-15" dirty="0" smtClean="0">
                    <a:solidFill>
                      <a:schemeClr val="tx1"/>
                    </a:solidFill>
                    <a:cs typeface="Georgia"/>
                  </a:rPr>
                  <a:t> </a:t>
                </a:r>
                <a:r>
                  <a:rPr lang="en-US" sz="1200" spc="-120" dirty="0" smtClean="0">
                    <a:solidFill>
                      <a:schemeClr val="tx1"/>
                    </a:solidFill>
                    <a:cs typeface="Georgia"/>
                  </a:rPr>
                  <a:t>0, (when all other variables are included in the model)</a:t>
                </a:r>
                <a:endParaRPr lang="en-US" sz="1200" dirty="0" smtClean="0">
                  <a:solidFill>
                    <a:schemeClr val="tx1"/>
                  </a:solidFill>
                  <a:cs typeface="Georgia"/>
                </a:endParaRPr>
              </a:p>
              <a:p>
                <a:pPr marL="194310" marR="394970" indent="-182245">
                  <a:lnSpc>
                    <a:spcPts val="1200"/>
                  </a:lnSpc>
                  <a:spcBef>
                    <a:spcPts val="335"/>
                  </a:spcBef>
                </a:pPr>
                <a:r>
                  <a:rPr lang="en-US" sz="1200" i="1" spc="45" dirty="0" smtClean="0">
                    <a:solidFill>
                      <a:schemeClr val="tx1"/>
                    </a:solidFill>
                    <a:cs typeface="Georgia"/>
                  </a:rPr>
                  <a:t>H</a:t>
                </a:r>
                <a:r>
                  <a:rPr lang="en-US" sz="1400" i="1" spc="67" baseline="-11904" dirty="0" smtClean="0">
                    <a:solidFill>
                      <a:schemeClr val="tx1"/>
                    </a:solidFill>
                    <a:cs typeface="Times New Roman"/>
                  </a:rPr>
                  <a:t>A </a:t>
                </a:r>
                <a:r>
                  <a:rPr lang="en-US" sz="1200" spc="-40" dirty="0">
                    <a:solidFill>
                      <a:schemeClr val="tx1"/>
                    </a:solidFill>
                    <a:cs typeface="Georgia"/>
                  </a:rPr>
                  <a:t>: </a:t>
                </a:r>
                <a:r>
                  <a:rPr lang="el-GR" sz="1200" i="1" spc="60" dirty="0" smtClean="0">
                    <a:solidFill>
                      <a:schemeClr val="tx1"/>
                    </a:solidFill>
                    <a:cs typeface="Times New Roman"/>
                  </a:rPr>
                  <a:t>β</a:t>
                </a:r>
                <a:r>
                  <a:rPr lang="en-US" sz="1400" i="1" spc="89" baseline="-11904" dirty="0" err="1" smtClean="0">
                    <a:solidFill>
                      <a:schemeClr val="tx1"/>
                    </a:solidFill>
                    <a:cs typeface="Times New Roman"/>
                  </a:rPr>
                  <a:t>i</a:t>
                </a:r>
                <a:r>
                  <a:rPr lang="en-US" sz="1400" i="1" spc="89" baseline="-11904" dirty="0" smtClean="0">
                    <a:solidFill>
                      <a:schemeClr val="tx1"/>
                    </a:solidFill>
                    <a:cs typeface="Times New Roman"/>
                  </a:rPr>
                  <a:t> </a:t>
                </a:r>
                <a:r>
                  <a:rPr lang="en-US" sz="1200" spc="-145" dirty="0" smtClean="0">
                    <a:solidFill>
                      <a:schemeClr val="tx1"/>
                    </a:solidFill>
                    <a:cs typeface="Georgia"/>
                  </a:rPr>
                  <a:t> ≠   </a:t>
                </a:r>
                <a:r>
                  <a:rPr lang="en-US" sz="1200" spc="-120" dirty="0">
                    <a:cs typeface="Georgia"/>
                  </a:rPr>
                  <a:t>0, (when all other variables are included in the model</a:t>
                </a:r>
                <a:r>
                  <a:rPr lang="en-US" sz="1200" spc="-120" dirty="0" smtClean="0">
                    <a:cs typeface="Georgia"/>
                  </a:rPr>
                  <a:t>)</a:t>
                </a:r>
                <a:endParaRPr lang="en-US" sz="1200" spc="-120" dirty="0">
                  <a:solidFill>
                    <a:schemeClr val="tx1"/>
                  </a:solidFill>
                  <a:cs typeface="Georgia"/>
                </a:endParaRPr>
              </a:p>
              <a:p>
                <a:pPr marL="194310" marR="394970" indent="-182245">
                  <a:lnSpc>
                    <a:spcPts val="1200"/>
                  </a:lnSpc>
                  <a:spcBef>
                    <a:spcPts val="335"/>
                  </a:spcBef>
                </a:pPr>
                <a:endParaRPr lang="en-US" sz="1200" spc="-120" dirty="0" smtClean="0">
                  <a:solidFill>
                    <a:schemeClr val="tx1"/>
                  </a:solidFill>
                  <a:cs typeface="Arial"/>
                </a:endParaRPr>
              </a:p>
              <a:p>
                <a:pPr marL="194310" marR="394970" indent="-182245">
                  <a:lnSpc>
                    <a:spcPts val="1200"/>
                  </a:lnSpc>
                  <a:spcBef>
                    <a:spcPts val="335"/>
                  </a:spcBef>
                </a:pPr>
                <a:r>
                  <a:rPr lang="en-US" sz="1200" b="1" spc="-15" dirty="0" smtClean="0">
                    <a:solidFill>
                      <a:srgbClr val="00B050"/>
                    </a:solidFill>
                    <a:cs typeface="Arial"/>
                  </a:rPr>
                  <a:t>Test Statistic</a:t>
                </a:r>
                <a:r>
                  <a:rPr lang="en-US" sz="1200" b="1" spc="-15" dirty="0" smtClean="0">
                    <a:solidFill>
                      <a:schemeClr val="tx1"/>
                    </a:solidFill>
                    <a:cs typeface="Arial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pc="-15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1200" b="0" i="1" spc="-15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𝑇</m:t>
                        </m:r>
                      </m:e>
                      <m:sub>
                        <m:r>
                          <a:rPr lang="en-US" sz="1200" b="0" i="1" spc="-15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𝑛</m:t>
                        </m:r>
                        <m:r>
                          <a:rPr lang="en-US" sz="1200" b="0" i="1" spc="-15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−</m:t>
                        </m:r>
                        <m:r>
                          <a:rPr lang="en-US" sz="1200" b="0" i="1" spc="-15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𝑘</m:t>
                        </m:r>
                        <m:r>
                          <a:rPr lang="en-US" sz="1200" b="0" i="1" spc="-15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−1</m:t>
                        </m:r>
                      </m:sub>
                    </m:sSub>
                    <m:r>
                      <a:rPr lang="en-US" sz="1200" b="0" i="1" spc="-15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/>
                      </a:rPr>
                      <m:t>=</m:t>
                    </m:r>
                    <m:f>
                      <m:fPr>
                        <m:ctrlPr>
                          <a:rPr lang="en-US" sz="1200" b="0" i="1" spc="-15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200" b="0" i="1" spc="-15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sSubPr>
                          <m:e>
                            <m:r>
                              <a:rPr lang="en-US" sz="1200" b="0" i="1" spc="-15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𝑏</m:t>
                            </m:r>
                          </m:e>
                          <m:sub>
                            <m:r>
                              <a:rPr lang="en-US" sz="1200" b="0" i="1" spc="-15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𝑖</m:t>
                            </m:r>
                          </m:sub>
                        </m:sSub>
                        <m:r>
                          <a:rPr lang="en-US" sz="1200" b="0" i="1" spc="-15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−0</m:t>
                        </m:r>
                      </m:num>
                      <m:den>
                        <m:sSub>
                          <m:sSubPr>
                            <m:ctrlPr>
                              <a:rPr lang="en-US" sz="1200" b="0" i="1" spc="-15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sSubPr>
                          <m:e>
                            <m:r>
                              <a:rPr lang="en-US" sz="1200" b="0" i="1" spc="-15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𝑆𝐸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200" b="0" i="1" spc="-15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Arial"/>
                                  </a:rPr>
                                </m:ctrlPr>
                              </m:sSubPr>
                              <m:e>
                                <m:r>
                                  <a:rPr lang="en-US" sz="1200" b="0" i="1" spc="-15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Arial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1200" b="0" i="1" spc="-15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Arial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den>
                    </m:f>
                  </m:oMath>
                </a14:m>
                <a:endParaRPr lang="en-US" sz="1200" spc="-15" dirty="0" smtClean="0">
                  <a:solidFill>
                    <a:srgbClr val="00B050"/>
                  </a:solidFill>
                  <a:cs typeface="Arial"/>
                </a:endParaRPr>
              </a:p>
              <a:p>
                <a:pPr marL="194310" marR="394970" indent="-182245">
                  <a:lnSpc>
                    <a:spcPts val="1200"/>
                  </a:lnSpc>
                  <a:spcBef>
                    <a:spcPts val="335"/>
                  </a:spcBef>
                </a:pPr>
                <a:endParaRPr lang="en-US" sz="1200" b="1" spc="65" dirty="0" smtClean="0">
                  <a:solidFill>
                    <a:schemeClr val="tx1"/>
                  </a:solidFill>
                  <a:cs typeface="Georgia"/>
                </a:endParaRPr>
              </a:p>
              <a:p>
                <a:pPr marL="194310" marR="394970" indent="-182245">
                  <a:lnSpc>
                    <a:spcPts val="1200"/>
                  </a:lnSpc>
                  <a:spcBef>
                    <a:spcPts val="335"/>
                  </a:spcBef>
                </a:pPr>
                <a:r>
                  <a:rPr lang="en-US" sz="1200" b="1" spc="65" dirty="0" smtClean="0">
                    <a:solidFill>
                      <a:srgbClr val="7030A0"/>
                    </a:solidFill>
                    <a:cs typeface="Georgia"/>
                  </a:rPr>
                  <a:t>p-value</a:t>
                </a:r>
                <a:r>
                  <a:rPr lang="en-US" sz="1200" b="1" spc="65" dirty="0" smtClean="0">
                    <a:cs typeface="Georgia"/>
                  </a:rPr>
                  <a:t>=</a:t>
                </a:r>
                <a14:m>
                  <m:oMath xmlns:m="http://schemas.openxmlformats.org/officeDocument/2006/math">
                    <m:r>
                      <a:rPr lang="en-US" sz="1200" b="1" i="1" spc="65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Georgia"/>
                      </a:rPr>
                      <m:t>𝒑</m:t>
                    </m:r>
                    <m:r>
                      <a:rPr lang="en-US" sz="1200" b="1" i="1" spc="65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Georgia"/>
                      </a:rPr>
                      <m:t>(</m:t>
                    </m:r>
                    <m:sSub>
                      <m:sSubPr>
                        <m:ctrlPr>
                          <a:rPr lang="en-US" sz="1200" i="1" spc="-15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1200" i="1" spc="-15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𝑇</m:t>
                        </m:r>
                      </m:e>
                      <m:sub>
                        <m:r>
                          <a:rPr lang="en-US" sz="1200" i="1" spc="-15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𝑛</m:t>
                        </m:r>
                        <m:r>
                          <a:rPr lang="en-US" sz="1200" i="1" spc="-15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−</m:t>
                        </m:r>
                        <m:r>
                          <a:rPr lang="en-US" sz="1200" i="1" spc="-15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𝑘</m:t>
                        </m:r>
                        <m:r>
                          <a:rPr lang="en-US" sz="1200" i="1" spc="-15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−1</m:t>
                        </m:r>
                      </m:sub>
                    </m:sSub>
                    <m:r>
                      <a:rPr lang="en-US" sz="1200" b="0" i="1" spc="-15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/>
                      </a:rPr>
                      <m:t>&gt;</m:t>
                    </m:r>
                    <m:d>
                      <m:dPr>
                        <m:begChr m:val="|"/>
                        <m:endChr m:val="|"/>
                        <m:ctrlPr>
                          <a:rPr lang="en-US" sz="1200" b="0" i="1" spc="-15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dPr>
                      <m:e>
                        <m:r>
                          <a:rPr lang="en-US" sz="1200" b="0" i="1" spc="-15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𝑡𝑒𝑠𝑡</m:t>
                        </m:r>
                        <m:r>
                          <a:rPr lang="en-US" sz="1200" b="0" i="1" spc="-15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 </m:t>
                        </m:r>
                        <m:r>
                          <a:rPr lang="en-US" sz="1200" b="0" i="1" spc="-15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𝑠𝑡𝑎𝑡𝑖𝑠𝑡𝑖𝑐</m:t>
                        </m:r>
                      </m:e>
                    </m:d>
                  </m:oMath>
                </a14:m>
                <a:r>
                  <a:rPr lang="en-US" sz="1200" b="1" dirty="0" smtClean="0">
                    <a:solidFill>
                      <a:schemeClr val="tx1"/>
                    </a:solidFill>
                    <a:cs typeface="Georgia"/>
                  </a:rPr>
                  <a:t>)</a:t>
                </a:r>
                <a:endParaRPr lang="en-US" sz="1200" b="1" dirty="0">
                  <a:solidFill>
                    <a:srgbClr val="C00000"/>
                  </a:solidFill>
                  <a:cs typeface="Georgia"/>
                </a:endParaRPr>
              </a:p>
            </p:txBody>
          </p:sp>
        </mc:Choice>
        <mc:Fallback xmlns="">
          <p:sp>
            <p:nvSpPr>
              <p:cNvPr id="11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0" y="358775"/>
                <a:ext cx="3581400" cy="1351011"/>
              </a:xfrm>
              <a:prstGeom prst="rect">
                <a:avLst/>
              </a:prstGeom>
              <a:blipFill>
                <a:blip r:embed="rId2"/>
                <a:stretch>
                  <a:fillRect l="-2385" t="-2262" b="-63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2000250" y="928987"/>
            <a:ext cx="2286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*k=# of slopes being estimated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326842262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9977" y="57937"/>
            <a:ext cx="367284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40" dirty="0"/>
              <a:t>(3) </a:t>
            </a:r>
            <a:r>
              <a:rPr spc="10" dirty="0"/>
              <a:t>Inference </a:t>
            </a:r>
            <a:r>
              <a:rPr spc="25" dirty="0"/>
              <a:t>for </a:t>
            </a:r>
            <a:r>
              <a:rPr spc="20" dirty="0"/>
              <a:t>MLR: </a:t>
            </a:r>
            <a:r>
              <a:rPr spc="30" dirty="0"/>
              <a:t>model </a:t>
            </a:r>
            <a:r>
              <a:rPr spc="5" dirty="0"/>
              <a:t>as </a:t>
            </a:r>
            <a:r>
              <a:rPr spc="-5" dirty="0"/>
              <a:t>a </a:t>
            </a:r>
            <a:r>
              <a:rPr spc="25" dirty="0"/>
              <a:t>whole </a:t>
            </a:r>
            <a:r>
              <a:rPr spc="35" dirty="0"/>
              <a:t>+ </a:t>
            </a:r>
            <a:r>
              <a:rPr spc="20" dirty="0"/>
              <a:t>individual</a:t>
            </a:r>
            <a:r>
              <a:rPr spc="5" dirty="0"/>
              <a:t> </a:t>
            </a:r>
            <a:r>
              <a:rPr spc="20" dirty="0"/>
              <a:t>slopes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ject 3"/>
              <p:cNvSpPr txBox="1"/>
              <p:nvPr/>
            </p:nvSpPr>
            <p:spPr>
              <a:xfrm>
                <a:off x="95250" y="358775"/>
                <a:ext cx="3581400" cy="1351011"/>
              </a:xfrm>
              <a:prstGeom prst="rect">
                <a:avLst/>
              </a:prstGeom>
            </p:spPr>
            <p:txBody>
              <a:bodyPr vert="horz" wrap="square" lIns="0" tIns="42545" rIns="0" bIns="0" rtlCol="0">
                <a:spAutoFit/>
              </a:bodyPr>
              <a:lstStyle/>
              <a:p>
                <a:pPr marL="194310" marR="394970" indent="-182245">
                  <a:lnSpc>
                    <a:spcPts val="1200"/>
                  </a:lnSpc>
                  <a:spcBef>
                    <a:spcPts val="335"/>
                  </a:spcBef>
                </a:pPr>
                <a:r>
                  <a:rPr lang="en-US" sz="1200" b="1" spc="-20" dirty="0" smtClean="0">
                    <a:solidFill>
                      <a:schemeClr val="tx1"/>
                    </a:solidFill>
                    <a:cs typeface="Georgia"/>
                  </a:rPr>
                  <a:t>Hypotheses:</a:t>
                </a:r>
              </a:p>
              <a:p>
                <a:pPr marL="194310" marR="394970" indent="-182245">
                  <a:lnSpc>
                    <a:spcPts val="1200"/>
                  </a:lnSpc>
                  <a:spcBef>
                    <a:spcPts val="335"/>
                  </a:spcBef>
                </a:pPr>
                <a:r>
                  <a:rPr lang="en-US" sz="1200" i="1" spc="-20" dirty="0" smtClean="0">
                    <a:solidFill>
                      <a:schemeClr val="tx1"/>
                    </a:solidFill>
                    <a:cs typeface="Georgia"/>
                  </a:rPr>
                  <a:t>H</a:t>
                </a:r>
                <a:r>
                  <a:rPr lang="en-US" sz="1400" spc="-30" baseline="-11904" dirty="0" smtClean="0">
                    <a:solidFill>
                      <a:schemeClr val="tx1"/>
                    </a:solidFill>
                    <a:cs typeface="Times New Roman"/>
                  </a:rPr>
                  <a:t>0 </a:t>
                </a:r>
                <a:r>
                  <a:rPr lang="en-US" sz="1200" spc="-40" dirty="0" smtClean="0">
                    <a:solidFill>
                      <a:schemeClr val="tx1"/>
                    </a:solidFill>
                    <a:cs typeface="Georgia"/>
                  </a:rPr>
                  <a:t>: </a:t>
                </a:r>
                <a:r>
                  <a:rPr lang="el-GR" sz="1200" i="1" spc="55" dirty="0" smtClean="0">
                    <a:solidFill>
                      <a:schemeClr val="tx1"/>
                    </a:solidFill>
                    <a:cs typeface="Times New Roman"/>
                  </a:rPr>
                  <a:t>β</a:t>
                </a:r>
                <a:r>
                  <a:rPr lang="en-US" sz="1400" spc="82" baseline="-11904" dirty="0" err="1" smtClean="0">
                    <a:solidFill>
                      <a:schemeClr val="tx1"/>
                    </a:solidFill>
                    <a:cs typeface="Times New Roman"/>
                  </a:rPr>
                  <a:t>i</a:t>
                </a:r>
                <a:r>
                  <a:rPr lang="en-US" sz="1400" spc="82" baseline="-11904" dirty="0" smtClean="0">
                    <a:solidFill>
                      <a:schemeClr val="tx1"/>
                    </a:solidFill>
                    <a:cs typeface="Times New Roman"/>
                  </a:rPr>
                  <a:t> </a:t>
                </a:r>
                <a:r>
                  <a:rPr lang="en-US" sz="1200" spc="130" dirty="0" smtClean="0">
                    <a:solidFill>
                      <a:schemeClr val="tx1"/>
                    </a:solidFill>
                    <a:cs typeface="Georgia"/>
                  </a:rPr>
                  <a:t>=</a:t>
                </a:r>
                <a:r>
                  <a:rPr lang="en-US" sz="1200" spc="-15" dirty="0" smtClean="0">
                    <a:solidFill>
                      <a:schemeClr val="tx1"/>
                    </a:solidFill>
                    <a:cs typeface="Georgia"/>
                  </a:rPr>
                  <a:t> </a:t>
                </a:r>
                <a:r>
                  <a:rPr lang="en-US" sz="1200" spc="-120" dirty="0" smtClean="0">
                    <a:solidFill>
                      <a:schemeClr val="tx1"/>
                    </a:solidFill>
                    <a:cs typeface="Georgia"/>
                  </a:rPr>
                  <a:t>0, (when all other variables are included in the model)</a:t>
                </a:r>
                <a:endParaRPr lang="en-US" sz="1200" dirty="0" smtClean="0">
                  <a:solidFill>
                    <a:schemeClr val="tx1"/>
                  </a:solidFill>
                  <a:cs typeface="Georgia"/>
                </a:endParaRPr>
              </a:p>
              <a:p>
                <a:pPr marL="194310" marR="394970" indent="-182245">
                  <a:lnSpc>
                    <a:spcPts val="1200"/>
                  </a:lnSpc>
                  <a:spcBef>
                    <a:spcPts val="335"/>
                  </a:spcBef>
                </a:pPr>
                <a:r>
                  <a:rPr lang="en-US" sz="1200" i="1" spc="45" dirty="0" smtClean="0">
                    <a:solidFill>
                      <a:schemeClr val="tx1"/>
                    </a:solidFill>
                    <a:cs typeface="Georgia"/>
                  </a:rPr>
                  <a:t>H</a:t>
                </a:r>
                <a:r>
                  <a:rPr lang="en-US" sz="1400" i="1" spc="67" baseline="-11904" dirty="0" smtClean="0">
                    <a:solidFill>
                      <a:schemeClr val="tx1"/>
                    </a:solidFill>
                    <a:cs typeface="Times New Roman"/>
                  </a:rPr>
                  <a:t>A </a:t>
                </a:r>
                <a:r>
                  <a:rPr lang="en-US" sz="1200" spc="-40" dirty="0">
                    <a:solidFill>
                      <a:schemeClr val="tx1"/>
                    </a:solidFill>
                    <a:cs typeface="Georgia"/>
                  </a:rPr>
                  <a:t>: </a:t>
                </a:r>
                <a:r>
                  <a:rPr lang="el-GR" sz="1200" i="1" spc="60" dirty="0" smtClean="0">
                    <a:solidFill>
                      <a:schemeClr val="tx1"/>
                    </a:solidFill>
                    <a:cs typeface="Times New Roman"/>
                  </a:rPr>
                  <a:t>β</a:t>
                </a:r>
                <a:r>
                  <a:rPr lang="en-US" sz="1400" i="1" spc="89" baseline="-11904" dirty="0" err="1" smtClean="0">
                    <a:solidFill>
                      <a:schemeClr val="tx1"/>
                    </a:solidFill>
                    <a:cs typeface="Times New Roman"/>
                  </a:rPr>
                  <a:t>i</a:t>
                </a:r>
                <a:r>
                  <a:rPr lang="en-US" sz="1400" i="1" spc="89" baseline="-11904" dirty="0" smtClean="0">
                    <a:solidFill>
                      <a:schemeClr val="tx1"/>
                    </a:solidFill>
                    <a:cs typeface="Times New Roman"/>
                  </a:rPr>
                  <a:t> </a:t>
                </a:r>
                <a:r>
                  <a:rPr lang="en-US" sz="1200" spc="-145" dirty="0" smtClean="0">
                    <a:solidFill>
                      <a:schemeClr val="tx1"/>
                    </a:solidFill>
                    <a:cs typeface="Georgia"/>
                  </a:rPr>
                  <a:t> ≠   </a:t>
                </a:r>
                <a:r>
                  <a:rPr lang="en-US" sz="1200" spc="-120" dirty="0">
                    <a:cs typeface="Georgia"/>
                  </a:rPr>
                  <a:t>0, (when all other variables are included in the model</a:t>
                </a:r>
                <a:r>
                  <a:rPr lang="en-US" sz="1200" spc="-120" dirty="0" smtClean="0">
                    <a:cs typeface="Georgia"/>
                  </a:rPr>
                  <a:t>)</a:t>
                </a:r>
                <a:endParaRPr lang="en-US" sz="1200" spc="-120" dirty="0">
                  <a:solidFill>
                    <a:schemeClr val="tx1"/>
                  </a:solidFill>
                  <a:cs typeface="Georgia"/>
                </a:endParaRPr>
              </a:p>
              <a:p>
                <a:pPr marL="194310" marR="394970" indent="-182245">
                  <a:lnSpc>
                    <a:spcPts val="1200"/>
                  </a:lnSpc>
                  <a:spcBef>
                    <a:spcPts val="335"/>
                  </a:spcBef>
                </a:pPr>
                <a:endParaRPr lang="en-US" sz="1200" spc="-120" dirty="0" smtClean="0">
                  <a:solidFill>
                    <a:schemeClr val="tx1"/>
                  </a:solidFill>
                  <a:cs typeface="Arial"/>
                </a:endParaRPr>
              </a:p>
              <a:p>
                <a:pPr marL="194310" marR="394970" indent="-182245">
                  <a:lnSpc>
                    <a:spcPts val="1200"/>
                  </a:lnSpc>
                  <a:spcBef>
                    <a:spcPts val="335"/>
                  </a:spcBef>
                </a:pPr>
                <a:r>
                  <a:rPr lang="en-US" sz="1200" b="1" spc="-15" dirty="0" smtClean="0">
                    <a:solidFill>
                      <a:srgbClr val="00B050"/>
                    </a:solidFill>
                    <a:cs typeface="Arial"/>
                  </a:rPr>
                  <a:t>Test Statistic</a:t>
                </a:r>
                <a:r>
                  <a:rPr lang="en-US" sz="1200" b="1" spc="-15" dirty="0" smtClean="0">
                    <a:solidFill>
                      <a:schemeClr val="tx1"/>
                    </a:solidFill>
                    <a:cs typeface="Arial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pc="-15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1200" b="0" i="1" spc="-15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𝑇</m:t>
                        </m:r>
                      </m:e>
                      <m:sub>
                        <m:r>
                          <a:rPr lang="en-US" sz="1200" b="0" i="1" spc="-15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𝑛</m:t>
                        </m:r>
                        <m:r>
                          <a:rPr lang="en-US" sz="1200" b="0" i="1" spc="-15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−</m:t>
                        </m:r>
                        <m:r>
                          <a:rPr lang="en-US" sz="1200" b="0" i="1" spc="-15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𝑘</m:t>
                        </m:r>
                        <m:r>
                          <a:rPr lang="en-US" sz="1200" b="0" i="1" spc="-15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−1</m:t>
                        </m:r>
                      </m:sub>
                    </m:sSub>
                    <m:r>
                      <a:rPr lang="en-US" sz="1200" b="0" i="1" spc="-15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/>
                      </a:rPr>
                      <m:t>=</m:t>
                    </m:r>
                    <m:f>
                      <m:fPr>
                        <m:ctrlPr>
                          <a:rPr lang="en-US" sz="1200" b="0" i="1" spc="-15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200" b="0" i="1" spc="-15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sSubPr>
                          <m:e>
                            <m:r>
                              <a:rPr lang="en-US" sz="1200" b="0" i="1" spc="-15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𝑏</m:t>
                            </m:r>
                          </m:e>
                          <m:sub>
                            <m:r>
                              <a:rPr lang="en-US" sz="1200" b="0" i="1" spc="-15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𝑖</m:t>
                            </m:r>
                          </m:sub>
                        </m:sSub>
                        <m:r>
                          <a:rPr lang="en-US" sz="1200" b="0" i="1" spc="-15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−0</m:t>
                        </m:r>
                      </m:num>
                      <m:den>
                        <m:sSub>
                          <m:sSubPr>
                            <m:ctrlPr>
                              <a:rPr lang="en-US" sz="1200" b="0" i="1" spc="-15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sSubPr>
                          <m:e>
                            <m:r>
                              <a:rPr lang="en-US" sz="1200" b="0" i="1" spc="-15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𝑆𝐸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200" b="0" i="1" spc="-15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Arial"/>
                                  </a:rPr>
                                </m:ctrlPr>
                              </m:sSubPr>
                              <m:e>
                                <m:r>
                                  <a:rPr lang="en-US" sz="1200" b="0" i="1" spc="-15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Arial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1200" b="0" i="1" spc="-15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Arial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den>
                    </m:f>
                  </m:oMath>
                </a14:m>
                <a:endParaRPr lang="en-US" sz="1200" spc="-15" dirty="0" smtClean="0">
                  <a:solidFill>
                    <a:srgbClr val="00B050"/>
                  </a:solidFill>
                  <a:cs typeface="Arial"/>
                </a:endParaRPr>
              </a:p>
              <a:p>
                <a:pPr marL="194310" marR="394970" indent="-182245">
                  <a:lnSpc>
                    <a:spcPts val="1200"/>
                  </a:lnSpc>
                  <a:spcBef>
                    <a:spcPts val="335"/>
                  </a:spcBef>
                </a:pPr>
                <a:endParaRPr lang="en-US" sz="1200" b="1" spc="65" dirty="0" smtClean="0">
                  <a:solidFill>
                    <a:schemeClr val="tx1"/>
                  </a:solidFill>
                  <a:cs typeface="Georgia"/>
                </a:endParaRPr>
              </a:p>
              <a:p>
                <a:pPr marL="194310" marR="394970" indent="-182245">
                  <a:lnSpc>
                    <a:spcPts val="1200"/>
                  </a:lnSpc>
                  <a:spcBef>
                    <a:spcPts val="335"/>
                  </a:spcBef>
                </a:pPr>
                <a:r>
                  <a:rPr lang="en-US" sz="1200" b="1" spc="65" dirty="0" smtClean="0">
                    <a:solidFill>
                      <a:srgbClr val="7030A0"/>
                    </a:solidFill>
                    <a:cs typeface="Georgia"/>
                  </a:rPr>
                  <a:t>p-value</a:t>
                </a:r>
                <a:r>
                  <a:rPr lang="en-US" sz="1200" b="1" spc="65" dirty="0" smtClean="0">
                    <a:cs typeface="Georgia"/>
                  </a:rPr>
                  <a:t>=</a:t>
                </a:r>
                <a14:m>
                  <m:oMath xmlns:m="http://schemas.openxmlformats.org/officeDocument/2006/math">
                    <m:r>
                      <a:rPr lang="en-US" sz="1200" b="1" i="1" spc="65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Georgia"/>
                      </a:rPr>
                      <m:t>𝒑</m:t>
                    </m:r>
                    <m:r>
                      <a:rPr lang="en-US" sz="1200" b="1" i="1" spc="65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Georgia"/>
                      </a:rPr>
                      <m:t>(</m:t>
                    </m:r>
                    <m:sSub>
                      <m:sSubPr>
                        <m:ctrlPr>
                          <a:rPr lang="en-US" sz="1200" i="1" spc="-15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1200" i="1" spc="-15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𝑇</m:t>
                        </m:r>
                      </m:e>
                      <m:sub>
                        <m:r>
                          <a:rPr lang="en-US" sz="1200" i="1" spc="-15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𝑛</m:t>
                        </m:r>
                        <m:r>
                          <a:rPr lang="en-US" sz="1200" i="1" spc="-15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−</m:t>
                        </m:r>
                        <m:r>
                          <a:rPr lang="en-US" sz="1200" i="1" spc="-15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𝑘</m:t>
                        </m:r>
                        <m:r>
                          <a:rPr lang="en-US" sz="1200" i="1" spc="-15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−1</m:t>
                        </m:r>
                      </m:sub>
                    </m:sSub>
                    <m:r>
                      <a:rPr lang="en-US" sz="1200" b="0" i="1" spc="-15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/>
                      </a:rPr>
                      <m:t>&gt;</m:t>
                    </m:r>
                    <m:d>
                      <m:dPr>
                        <m:begChr m:val="|"/>
                        <m:endChr m:val="|"/>
                        <m:ctrlPr>
                          <a:rPr lang="en-US" sz="1200" b="0" i="1" spc="-15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dPr>
                      <m:e>
                        <m:r>
                          <a:rPr lang="en-US" sz="1200" b="0" i="1" spc="-15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𝑡𝑒𝑠𝑡</m:t>
                        </m:r>
                        <m:r>
                          <a:rPr lang="en-US" sz="1200" b="0" i="1" spc="-15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 </m:t>
                        </m:r>
                        <m:r>
                          <a:rPr lang="en-US" sz="1200" b="0" i="1" spc="-15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𝑠𝑡𝑎𝑡𝑖𝑠𝑡𝑖𝑐</m:t>
                        </m:r>
                      </m:e>
                    </m:d>
                  </m:oMath>
                </a14:m>
                <a:r>
                  <a:rPr lang="en-US" sz="1200" b="1" dirty="0" smtClean="0">
                    <a:solidFill>
                      <a:schemeClr val="tx1"/>
                    </a:solidFill>
                    <a:cs typeface="Georgia"/>
                  </a:rPr>
                  <a:t>)</a:t>
                </a:r>
                <a:endParaRPr lang="en-US" sz="1200" b="1" dirty="0">
                  <a:solidFill>
                    <a:srgbClr val="C00000"/>
                  </a:solidFill>
                  <a:cs typeface="Georgia"/>
                </a:endParaRPr>
              </a:p>
            </p:txBody>
          </p:sp>
        </mc:Choice>
        <mc:Fallback xmlns="">
          <p:sp>
            <p:nvSpPr>
              <p:cNvPr id="11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0" y="358775"/>
                <a:ext cx="3581400" cy="1351011"/>
              </a:xfrm>
              <a:prstGeom prst="rect">
                <a:avLst/>
              </a:prstGeom>
              <a:blipFill>
                <a:blip r:embed="rId2"/>
                <a:stretch>
                  <a:fillRect l="-2385" t="-2262" b="-63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32819" b="62311"/>
          <a:stretch/>
        </p:blipFill>
        <p:spPr>
          <a:xfrm>
            <a:off x="95250" y="1958975"/>
            <a:ext cx="4310587" cy="132500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1619250" y="3025775"/>
            <a:ext cx="609600" cy="1524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305050" y="3023194"/>
            <a:ext cx="609600" cy="1524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914650" y="3023194"/>
            <a:ext cx="457200" cy="152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371850" y="3023194"/>
            <a:ext cx="609600" cy="1524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44953" y="1213668"/>
            <a:ext cx="2065147" cy="8617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b="1" u="sng" dirty="0" smtClean="0"/>
              <a:t>In R: </a:t>
            </a:r>
          </a:p>
          <a:p>
            <a:r>
              <a:rPr lang="en-US" sz="600" dirty="0" smtClean="0"/>
              <a:t>library(</a:t>
            </a:r>
            <a:r>
              <a:rPr lang="en-US" sz="600" dirty="0" err="1" smtClean="0"/>
              <a:t>oilabs</a:t>
            </a:r>
            <a:r>
              <a:rPr lang="en-US" sz="600" dirty="0" smtClean="0"/>
              <a:t>)</a:t>
            </a:r>
          </a:p>
          <a:p>
            <a:r>
              <a:rPr lang="en-US" sz="600" dirty="0" smtClean="0"/>
              <a:t>data(acs12)</a:t>
            </a:r>
          </a:p>
          <a:p>
            <a:r>
              <a:rPr lang="en-US" sz="600" dirty="0" smtClean="0"/>
              <a:t>mod=</a:t>
            </a:r>
            <a:r>
              <a:rPr lang="en-US" sz="600" b="1" dirty="0" smtClean="0">
                <a:solidFill>
                  <a:srgbClr val="C00000"/>
                </a:solidFill>
              </a:rPr>
              <a:t>lm</a:t>
            </a:r>
            <a:r>
              <a:rPr lang="en-US" sz="600" dirty="0" smtClean="0"/>
              <a:t>(income~ </a:t>
            </a:r>
            <a:r>
              <a:rPr lang="en-US" sz="600" dirty="0" err="1" smtClean="0"/>
              <a:t>hrs_work+race+age+gender</a:t>
            </a:r>
            <a:r>
              <a:rPr lang="en-US" sz="600" dirty="0" smtClean="0"/>
              <a:t>+</a:t>
            </a:r>
          </a:p>
          <a:p>
            <a:r>
              <a:rPr lang="en-US" sz="600" dirty="0"/>
              <a:t>	</a:t>
            </a:r>
            <a:r>
              <a:rPr lang="en-US" sz="600" dirty="0" err="1" smtClean="0"/>
              <a:t>citizen+time_to_work+lang</a:t>
            </a:r>
            <a:r>
              <a:rPr lang="en-US" sz="600" dirty="0" smtClean="0"/>
              <a:t>+</a:t>
            </a:r>
          </a:p>
          <a:p>
            <a:r>
              <a:rPr lang="en-US" sz="600" dirty="0"/>
              <a:t>	</a:t>
            </a:r>
            <a:r>
              <a:rPr lang="en-US" sz="600" dirty="0" err="1" smtClean="0"/>
              <a:t>married+edu+disability</a:t>
            </a:r>
            <a:endParaRPr lang="en-US" sz="600" dirty="0" smtClean="0"/>
          </a:p>
          <a:p>
            <a:r>
              <a:rPr lang="en-US" sz="600" dirty="0"/>
              <a:t>	</a:t>
            </a:r>
            <a:r>
              <a:rPr lang="en-US" sz="600" dirty="0" smtClean="0"/>
              <a:t>+</a:t>
            </a:r>
            <a:r>
              <a:rPr lang="en-US" sz="600" dirty="0" err="1" smtClean="0"/>
              <a:t>birth_qrtr,data</a:t>
            </a:r>
            <a:r>
              <a:rPr lang="en-US" sz="600" dirty="0" smtClean="0"/>
              <a:t>=acs12)</a:t>
            </a:r>
          </a:p>
          <a:p>
            <a:r>
              <a:rPr lang="en-US" sz="600" b="1" dirty="0" smtClean="0">
                <a:solidFill>
                  <a:srgbClr val="C00000"/>
                </a:solidFill>
              </a:rPr>
              <a:t>summary</a:t>
            </a:r>
            <a:r>
              <a:rPr lang="en-US" sz="600" dirty="0" smtClean="0"/>
              <a:t>(mod)</a:t>
            </a:r>
            <a:endParaRPr lang="en-US" sz="600" dirty="0"/>
          </a:p>
        </p:txBody>
      </p:sp>
      <p:sp>
        <p:nvSpPr>
          <p:cNvPr id="16" name="TextBox 15"/>
          <p:cNvSpPr txBox="1"/>
          <p:nvPr/>
        </p:nvSpPr>
        <p:spPr>
          <a:xfrm>
            <a:off x="2000250" y="928987"/>
            <a:ext cx="2286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*k=# of slopes being estimated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203334420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9977" y="57937"/>
            <a:ext cx="367284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40" dirty="0"/>
              <a:t>(3) </a:t>
            </a:r>
            <a:r>
              <a:rPr spc="10" dirty="0"/>
              <a:t>Inference </a:t>
            </a:r>
            <a:r>
              <a:rPr spc="25" dirty="0"/>
              <a:t>for </a:t>
            </a:r>
            <a:r>
              <a:rPr spc="20" dirty="0"/>
              <a:t>MLR: </a:t>
            </a:r>
            <a:r>
              <a:rPr spc="30" dirty="0"/>
              <a:t>model </a:t>
            </a:r>
            <a:r>
              <a:rPr spc="5" dirty="0"/>
              <a:t>as </a:t>
            </a:r>
            <a:r>
              <a:rPr spc="-5" dirty="0"/>
              <a:t>a </a:t>
            </a:r>
            <a:r>
              <a:rPr spc="25" dirty="0"/>
              <a:t>whole </a:t>
            </a:r>
            <a:r>
              <a:rPr spc="35" dirty="0"/>
              <a:t>+ </a:t>
            </a:r>
            <a:r>
              <a:rPr spc="20" dirty="0"/>
              <a:t>individual</a:t>
            </a:r>
            <a:r>
              <a:rPr spc="5" dirty="0"/>
              <a:t> </a:t>
            </a:r>
            <a:r>
              <a:rPr spc="20" dirty="0"/>
              <a:t>slopes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32819" b="62311"/>
          <a:stretch/>
        </p:blipFill>
        <p:spPr>
          <a:xfrm>
            <a:off x="95250" y="1958975"/>
            <a:ext cx="4310587" cy="132500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1619250" y="3025775"/>
            <a:ext cx="609600" cy="1524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305050" y="3023194"/>
            <a:ext cx="609600" cy="1524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544953" y="1213668"/>
            <a:ext cx="2065147" cy="8617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b="1" u="sng" dirty="0" smtClean="0"/>
              <a:t>In R: </a:t>
            </a:r>
          </a:p>
          <a:p>
            <a:r>
              <a:rPr lang="en-US" sz="600" dirty="0" smtClean="0"/>
              <a:t>library(</a:t>
            </a:r>
            <a:r>
              <a:rPr lang="en-US" sz="600" dirty="0" err="1" smtClean="0"/>
              <a:t>oilabs</a:t>
            </a:r>
            <a:r>
              <a:rPr lang="en-US" sz="600" dirty="0" smtClean="0"/>
              <a:t>)</a:t>
            </a:r>
          </a:p>
          <a:p>
            <a:r>
              <a:rPr lang="en-US" sz="600" dirty="0" smtClean="0"/>
              <a:t>data(acs12)</a:t>
            </a:r>
          </a:p>
          <a:p>
            <a:r>
              <a:rPr lang="en-US" sz="600" dirty="0" smtClean="0"/>
              <a:t>mod=</a:t>
            </a:r>
            <a:r>
              <a:rPr lang="en-US" sz="600" b="1" dirty="0" smtClean="0">
                <a:solidFill>
                  <a:srgbClr val="C00000"/>
                </a:solidFill>
              </a:rPr>
              <a:t>lm</a:t>
            </a:r>
            <a:r>
              <a:rPr lang="en-US" sz="600" dirty="0" smtClean="0"/>
              <a:t>(income~ </a:t>
            </a:r>
            <a:r>
              <a:rPr lang="en-US" sz="600" dirty="0" err="1" smtClean="0"/>
              <a:t>hrs_work+race+age+gender</a:t>
            </a:r>
            <a:r>
              <a:rPr lang="en-US" sz="600" dirty="0" smtClean="0"/>
              <a:t>+</a:t>
            </a:r>
          </a:p>
          <a:p>
            <a:r>
              <a:rPr lang="en-US" sz="600" dirty="0"/>
              <a:t>	</a:t>
            </a:r>
            <a:r>
              <a:rPr lang="en-US" sz="600" dirty="0" err="1" smtClean="0"/>
              <a:t>citizen+time_to_work+lang</a:t>
            </a:r>
            <a:r>
              <a:rPr lang="en-US" sz="600" dirty="0" smtClean="0"/>
              <a:t>+</a:t>
            </a:r>
          </a:p>
          <a:p>
            <a:r>
              <a:rPr lang="en-US" sz="600" dirty="0"/>
              <a:t>	</a:t>
            </a:r>
            <a:r>
              <a:rPr lang="en-US" sz="600" dirty="0" err="1" smtClean="0"/>
              <a:t>married+edu+disability</a:t>
            </a:r>
            <a:endParaRPr lang="en-US" sz="600" dirty="0" smtClean="0"/>
          </a:p>
          <a:p>
            <a:r>
              <a:rPr lang="en-US" sz="600" dirty="0"/>
              <a:t>	</a:t>
            </a:r>
            <a:r>
              <a:rPr lang="en-US" sz="600" dirty="0" smtClean="0"/>
              <a:t>+</a:t>
            </a:r>
            <a:r>
              <a:rPr lang="en-US" sz="600" dirty="0" err="1" smtClean="0"/>
              <a:t>birth_qrtr,data</a:t>
            </a:r>
            <a:r>
              <a:rPr lang="en-US" sz="600" dirty="0" smtClean="0"/>
              <a:t>=acs12)</a:t>
            </a:r>
          </a:p>
          <a:p>
            <a:r>
              <a:rPr lang="en-US" sz="600" b="1" dirty="0" smtClean="0">
                <a:solidFill>
                  <a:srgbClr val="C00000"/>
                </a:solidFill>
              </a:rPr>
              <a:t>summary</a:t>
            </a:r>
            <a:r>
              <a:rPr lang="en-US" sz="600" dirty="0" smtClean="0"/>
              <a:t>(mod)</a:t>
            </a:r>
            <a:endParaRPr lang="en-US" sz="600" dirty="0"/>
          </a:p>
        </p:txBody>
      </p:sp>
      <p:sp>
        <p:nvSpPr>
          <p:cNvPr id="16" name="TextBox 15"/>
          <p:cNvSpPr txBox="1"/>
          <p:nvPr/>
        </p:nvSpPr>
        <p:spPr>
          <a:xfrm>
            <a:off x="2000250" y="928987"/>
            <a:ext cx="2286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*k=# of slopes being estimated</a:t>
            </a:r>
            <a:endParaRPr lang="en-US" sz="11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bject 6"/>
              <p:cNvSpPr txBox="1"/>
              <p:nvPr/>
            </p:nvSpPr>
            <p:spPr>
              <a:xfrm>
                <a:off x="95250" y="486694"/>
                <a:ext cx="2449703" cy="784830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marL="12700">
                  <a:spcBef>
                    <a:spcPts val="95"/>
                  </a:spcBef>
                </a:pPr>
                <a:r>
                  <a:rPr lang="en-US" sz="1600" b="1" spc="-20" dirty="0" smtClean="0">
                    <a:cs typeface="Georgia"/>
                  </a:rPr>
                  <a:t>Confidence Interval for </a:t>
                </a:r>
                <a:r>
                  <a:rPr lang="el-GR" sz="1400" b="1" i="1" spc="55" dirty="0">
                    <a:cs typeface="Times New Roman"/>
                  </a:rPr>
                  <a:t>β</a:t>
                </a:r>
                <a:r>
                  <a:rPr lang="en-US" sz="1600" b="1" spc="82" baseline="-11904" dirty="0" err="1">
                    <a:cs typeface="Times New Roman"/>
                  </a:rPr>
                  <a:t>i</a:t>
                </a:r>
                <a:r>
                  <a:rPr lang="en-US" sz="1600" spc="82" baseline="-11904" dirty="0">
                    <a:cs typeface="Times New Roman"/>
                  </a:rPr>
                  <a:t> </a:t>
                </a:r>
                <a:endParaRPr lang="en-US" sz="1600" b="1" spc="-20" dirty="0" smtClean="0">
                  <a:cs typeface="Georgia"/>
                </a:endParaRPr>
              </a:p>
              <a:p>
                <a:pPr marL="12700">
                  <a:spcBef>
                    <a:spcPts val="95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sSubSup>
                        <m:sSubSup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sSub>
                        <m:sSubPr>
                          <m:ctrlPr>
                            <a:rPr lang="en-US" sz="16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𝑆𝐸</m:t>
                          </m:r>
                        </m:e>
                        <m:sub>
                          <m:sSub>
                            <m:sSubPr>
                              <m:ctrlPr>
                                <a:rPr lang="en-US" sz="160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1600" dirty="0"/>
              </a:p>
              <a:p>
                <a:pPr marL="12700">
                  <a:lnSpc>
                    <a:spcPct val="100000"/>
                  </a:lnSpc>
                  <a:spcBef>
                    <a:spcPts val="95"/>
                  </a:spcBef>
                </a:pPr>
                <a:endParaRPr sz="1600" dirty="0">
                  <a:cs typeface="Georgia"/>
                </a:endParaRPr>
              </a:p>
            </p:txBody>
          </p:sp>
        </mc:Choice>
        <mc:Fallback xmlns="">
          <p:sp>
            <p:nvSpPr>
              <p:cNvPr id="17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0" y="486694"/>
                <a:ext cx="2449703" cy="784830"/>
              </a:xfrm>
              <a:prstGeom prst="rect">
                <a:avLst/>
              </a:prstGeom>
              <a:blipFill>
                <a:blip r:embed="rId3"/>
                <a:stretch>
                  <a:fillRect l="-4738" t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802507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912" y="135255"/>
            <a:ext cx="4222115" cy="204470"/>
          </a:xfrm>
          <a:prstGeom prst="rect">
            <a:avLst/>
          </a:prstGeom>
          <a:solidFill>
            <a:srgbClr val="9AB8CE"/>
          </a:solidFill>
        </p:spPr>
        <p:txBody>
          <a:bodyPr vert="horz" wrap="square" lIns="0" tIns="25400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200"/>
              </a:spcBef>
            </a:pPr>
            <a:r>
              <a:rPr sz="1000" dirty="0">
                <a:solidFill>
                  <a:srgbClr val="1A2E3D"/>
                </a:solidFill>
              </a:rPr>
              <a:t>Clicker</a:t>
            </a:r>
            <a:r>
              <a:rPr sz="1000" spc="-5" dirty="0">
                <a:solidFill>
                  <a:srgbClr val="1A2E3D"/>
                </a:solidFill>
              </a:rPr>
              <a:t> </a:t>
            </a:r>
            <a:r>
              <a:rPr sz="1000" spc="5" dirty="0">
                <a:solidFill>
                  <a:srgbClr val="1A2E3D"/>
                </a:solidFill>
              </a:rPr>
              <a:t>question</a:t>
            </a: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192912" y="339344"/>
            <a:ext cx="4222115" cy="382155"/>
          </a:xfrm>
          <a:prstGeom prst="rect">
            <a:avLst/>
          </a:prstGeom>
          <a:solidFill>
            <a:srgbClr val="D6E2EB"/>
          </a:solidFill>
        </p:spPr>
        <p:txBody>
          <a:bodyPr vert="horz" wrap="square" lIns="0" tIns="26034" rIns="0" bIns="0" rtlCol="0">
            <a:spAutoFit/>
          </a:bodyPr>
          <a:lstStyle/>
          <a:p>
            <a:pPr marL="59690" marR="210185">
              <a:lnSpc>
                <a:spcPct val="114700"/>
              </a:lnSpc>
              <a:spcBef>
                <a:spcPts val="204"/>
              </a:spcBef>
            </a:pPr>
            <a:r>
              <a:rPr lang="en-US" sz="1050" spc="-30" dirty="0" smtClean="0">
                <a:solidFill>
                  <a:srgbClr val="1A2E3D"/>
                </a:solidFill>
                <a:latin typeface="Arial"/>
                <a:cs typeface="Arial"/>
              </a:rPr>
              <a:t>What is the </a:t>
            </a:r>
            <a:r>
              <a:rPr lang="en-US" sz="1050" b="1" spc="-30" dirty="0" smtClean="0">
                <a:solidFill>
                  <a:srgbClr val="1A2E3D"/>
                </a:solidFill>
                <a:latin typeface="Arial"/>
                <a:cs typeface="Arial"/>
              </a:rPr>
              <a:t>degrees of freedom </a:t>
            </a:r>
            <a:r>
              <a:rPr lang="en-US" sz="1050" spc="-30" dirty="0" smtClean="0">
                <a:solidFill>
                  <a:srgbClr val="1A2E3D"/>
                </a:solidFill>
                <a:latin typeface="Arial"/>
                <a:cs typeface="Arial"/>
              </a:rPr>
              <a:t>you would use to construct a </a:t>
            </a:r>
            <a:r>
              <a:rPr lang="en-US" sz="1050" u="sng" spc="-30" dirty="0" smtClean="0">
                <a:solidFill>
                  <a:srgbClr val="1A2E3D"/>
                </a:solidFill>
                <a:latin typeface="Arial"/>
                <a:cs typeface="Arial"/>
              </a:rPr>
              <a:t>confidence interval </a:t>
            </a:r>
            <a:r>
              <a:rPr lang="en-US" sz="1050" spc="-30" dirty="0" smtClean="0">
                <a:solidFill>
                  <a:srgbClr val="1A2E3D"/>
                </a:solidFill>
                <a:latin typeface="Arial"/>
                <a:cs typeface="Arial"/>
              </a:rPr>
              <a:t>for the slope of the </a:t>
            </a:r>
            <a:r>
              <a:rPr lang="en-US" sz="1050" b="1" spc="-30" dirty="0" smtClean="0">
                <a:solidFill>
                  <a:srgbClr val="0070C0"/>
                </a:solidFill>
                <a:latin typeface="Arial"/>
                <a:cs typeface="Arial"/>
              </a:rPr>
              <a:t>age</a:t>
            </a:r>
            <a:r>
              <a:rPr lang="en-US" sz="1050" spc="-30" dirty="0" smtClean="0">
                <a:solidFill>
                  <a:srgbClr val="1A2E3D"/>
                </a:solidFill>
                <a:latin typeface="Arial"/>
                <a:cs typeface="Arial"/>
              </a:rPr>
              <a:t> variable</a:t>
            </a:r>
            <a:r>
              <a:rPr sz="1050" spc="-5" dirty="0" smtClean="0">
                <a:solidFill>
                  <a:srgbClr val="1A2E3D"/>
                </a:solidFill>
                <a:latin typeface="Arial"/>
                <a:cs typeface="Arial"/>
              </a:rPr>
              <a:t>?</a:t>
            </a:r>
            <a:r>
              <a:rPr lang="en-US" sz="1050" spc="-5" dirty="0" smtClean="0">
                <a:solidFill>
                  <a:srgbClr val="1A2E3D"/>
                </a:solidFill>
                <a:latin typeface="Arial"/>
                <a:cs typeface="Arial"/>
              </a:rPr>
              <a:t> (Assume n=959).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84350" y="823842"/>
            <a:ext cx="2590165" cy="0"/>
          </a:xfrm>
          <a:custGeom>
            <a:avLst/>
            <a:gdLst/>
            <a:ahLst/>
            <a:cxnLst/>
            <a:rect l="l" t="t" r="r" b="b"/>
            <a:pathLst>
              <a:path w="2590165">
                <a:moveTo>
                  <a:pt x="0" y="0"/>
                </a:moveTo>
                <a:lnTo>
                  <a:pt x="259016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71650" y="799737"/>
            <a:ext cx="261556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93775" algn="l"/>
                <a:tab pos="1428115" algn="l"/>
                <a:tab pos="1900555" algn="l"/>
                <a:tab pos="2265045" algn="l"/>
              </a:tabLst>
            </a:pPr>
            <a:r>
              <a:rPr sz="6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6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Estimate	</a:t>
            </a:r>
            <a:r>
              <a:rPr sz="6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Std.</a:t>
            </a:r>
            <a:r>
              <a:rPr sz="600" u="sng" spc="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6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Error	</a:t>
            </a:r>
            <a:r>
              <a:rPr sz="60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 </a:t>
            </a:r>
            <a:r>
              <a:rPr sz="6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value	</a:t>
            </a:r>
            <a:r>
              <a:rPr sz="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Pr(</a:t>
            </a:r>
            <a:r>
              <a:rPr sz="600"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&gt;</a:t>
            </a:r>
            <a:r>
              <a:rPr sz="600" i="1" u="sng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|</a:t>
            </a:r>
            <a:r>
              <a:rPr sz="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</a:t>
            </a:r>
            <a:r>
              <a:rPr sz="600" i="1" u="sng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|</a:t>
            </a:r>
            <a:r>
              <a:rPr sz="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)</a:t>
            </a:r>
            <a:r>
              <a:rPr sz="600" u="sng" spc="-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endParaRPr sz="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47595" y="893755"/>
            <a:ext cx="717550" cy="153352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7985" marR="5080" indent="-6985" algn="just">
              <a:lnSpc>
                <a:spcPts val="700"/>
              </a:lnSpc>
              <a:spcBef>
                <a:spcPts val="135"/>
              </a:spcBef>
            </a:pPr>
            <a:r>
              <a:rPr sz="600" spc="-60" dirty="0">
                <a:latin typeface="Arial"/>
                <a:cs typeface="Arial"/>
              </a:rPr>
              <a:t>(</a:t>
            </a:r>
            <a:r>
              <a:rPr sz="600" spc="-25" dirty="0">
                <a:latin typeface="Arial"/>
                <a:cs typeface="Arial"/>
              </a:rPr>
              <a:t>In</a:t>
            </a:r>
            <a:r>
              <a:rPr sz="600" spc="5" dirty="0">
                <a:latin typeface="Arial"/>
                <a:cs typeface="Arial"/>
              </a:rPr>
              <a:t>t</a:t>
            </a:r>
            <a:r>
              <a:rPr sz="600" spc="-25" dirty="0">
                <a:latin typeface="Arial"/>
                <a:cs typeface="Arial"/>
              </a:rPr>
              <a:t>er</a:t>
            </a:r>
            <a:r>
              <a:rPr sz="600" spc="5" dirty="0">
                <a:latin typeface="Arial"/>
                <a:cs typeface="Arial"/>
              </a:rPr>
              <a:t>c</a:t>
            </a:r>
            <a:r>
              <a:rPr sz="600" spc="-25" dirty="0">
                <a:latin typeface="Arial"/>
                <a:cs typeface="Arial"/>
              </a:rPr>
              <a:t>e</a:t>
            </a:r>
            <a:r>
              <a:rPr sz="600" spc="5" dirty="0">
                <a:latin typeface="Arial"/>
                <a:cs typeface="Arial"/>
              </a:rPr>
              <a:t>pt</a:t>
            </a:r>
            <a:r>
              <a:rPr sz="600" spc="-55" dirty="0">
                <a:latin typeface="Arial"/>
                <a:cs typeface="Arial"/>
              </a:rPr>
              <a:t>)  </a:t>
            </a:r>
            <a:r>
              <a:rPr sz="600" spc="-15" dirty="0">
                <a:latin typeface="Arial"/>
                <a:cs typeface="Arial"/>
              </a:rPr>
              <a:t>hrs_work  r</a:t>
            </a:r>
            <a:r>
              <a:rPr sz="600" spc="-25" dirty="0">
                <a:latin typeface="Arial"/>
                <a:cs typeface="Arial"/>
              </a:rPr>
              <a:t>a</a:t>
            </a:r>
            <a:r>
              <a:rPr sz="600" spc="5" dirty="0">
                <a:latin typeface="Arial"/>
                <a:cs typeface="Arial"/>
              </a:rPr>
              <a:t>c</a:t>
            </a:r>
            <a:r>
              <a:rPr sz="600" spc="-25" dirty="0">
                <a:latin typeface="Arial"/>
                <a:cs typeface="Arial"/>
              </a:rPr>
              <a:t>e</a:t>
            </a:r>
            <a:r>
              <a:rPr sz="600" spc="5" dirty="0">
                <a:latin typeface="Arial"/>
                <a:cs typeface="Arial"/>
              </a:rPr>
              <a:t>b</a:t>
            </a:r>
            <a:r>
              <a:rPr sz="600" spc="-25" dirty="0">
                <a:latin typeface="Arial"/>
                <a:cs typeface="Arial"/>
              </a:rPr>
              <a:t>la</a:t>
            </a:r>
            <a:r>
              <a:rPr sz="600" spc="5" dirty="0">
                <a:latin typeface="Arial"/>
                <a:cs typeface="Arial"/>
              </a:rPr>
              <a:t>c</a:t>
            </a:r>
            <a:r>
              <a:rPr sz="600" spc="-5" dirty="0">
                <a:latin typeface="Arial"/>
                <a:cs typeface="Arial"/>
              </a:rPr>
              <a:t>k  </a:t>
            </a:r>
            <a:r>
              <a:rPr sz="600" spc="-20" dirty="0">
                <a:latin typeface="Arial"/>
                <a:cs typeface="Arial"/>
              </a:rPr>
              <a:t>ra</a:t>
            </a:r>
            <a:r>
              <a:rPr sz="600" spc="5" dirty="0">
                <a:latin typeface="Arial"/>
                <a:cs typeface="Arial"/>
              </a:rPr>
              <a:t>c</a:t>
            </a:r>
            <a:r>
              <a:rPr sz="600" spc="-25" dirty="0">
                <a:latin typeface="Arial"/>
                <a:cs typeface="Arial"/>
              </a:rPr>
              <a:t>ea</a:t>
            </a:r>
            <a:r>
              <a:rPr sz="600" spc="-15" dirty="0">
                <a:latin typeface="Arial"/>
                <a:cs typeface="Arial"/>
              </a:rPr>
              <a:t>s</a:t>
            </a:r>
            <a:r>
              <a:rPr sz="600" spc="-25" dirty="0">
                <a:latin typeface="Arial"/>
                <a:cs typeface="Arial"/>
              </a:rPr>
              <a:t>ia</a:t>
            </a:r>
            <a:r>
              <a:rPr sz="600" spc="-10" dirty="0">
                <a:latin typeface="Arial"/>
                <a:cs typeface="Arial"/>
              </a:rPr>
              <a:t>n  </a:t>
            </a:r>
            <a:r>
              <a:rPr sz="600" spc="-15" dirty="0">
                <a:latin typeface="Arial"/>
                <a:cs typeface="Arial"/>
              </a:rPr>
              <a:t>r</a:t>
            </a:r>
            <a:r>
              <a:rPr sz="600" spc="-25" dirty="0">
                <a:latin typeface="Arial"/>
                <a:cs typeface="Arial"/>
              </a:rPr>
              <a:t>a</a:t>
            </a:r>
            <a:r>
              <a:rPr sz="600" spc="5" dirty="0">
                <a:latin typeface="Arial"/>
                <a:cs typeface="Arial"/>
              </a:rPr>
              <a:t>c</a:t>
            </a:r>
            <a:r>
              <a:rPr sz="600" spc="-25" dirty="0">
                <a:latin typeface="Arial"/>
                <a:cs typeface="Arial"/>
              </a:rPr>
              <a:t>e</a:t>
            </a:r>
            <a:r>
              <a:rPr sz="600" spc="-5" dirty="0">
                <a:latin typeface="Arial"/>
                <a:cs typeface="Arial"/>
              </a:rPr>
              <a:t>o</a:t>
            </a:r>
            <a:r>
              <a:rPr sz="600" spc="5" dirty="0">
                <a:latin typeface="Arial"/>
                <a:cs typeface="Arial"/>
              </a:rPr>
              <a:t>t</a:t>
            </a:r>
            <a:r>
              <a:rPr sz="600" spc="-15" dirty="0">
                <a:latin typeface="Arial"/>
                <a:cs typeface="Arial"/>
              </a:rPr>
              <a:t>h</a:t>
            </a:r>
            <a:r>
              <a:rPr sz="600" spc="-25" dirty="0">
                <a:latin typeface="Arial"/>
                <a:cs typeface="Arial"/>
              </a:rPr>
              <a:t>e</a:t>
            </a:r>
            <a:r>
              <a:rPr sz="600" spc="-15" dirty="0">
                <a:latin typeface="Arial"/>
                <a:cs typeface="Arial"/>
              </a:rPr>
              <a:t>r</a:t>
            </a:r>
            <a:endParaRPr sz="600" dirty="0">
              <a:latin typeface="Arial"/>
              <a:cs typeface="Arial"/>
            </a:endParaRPr>
          </a:p>
          <a:p>
            <a:pPr marR="5080" algn="r">
              <a:lnSpc>
                <a:spcPts val="655"/>
              </a:lnSpc>
            </a:pPr>
            <a:r>
              <a:rPr sz="600" spc="-25" dirty="0">
                <a:solidFill>
                  <a:srgbClr val="0070C0"/>
                </a:solidFill>
                <a:latin typeface="Arial"/>
                <a:cs typeface="Arial"/>
              </a:rPr>
              <a:t>a</a:t>
            </a:r>
            <a:r>
              <a:rPr sz="600" spc="-5" dirty="0">
                <a:solidFill>
                  <a:srgbClr val="0070C0"/>
                </a:solidFill>
                <a:latin typeface="Arial"/>
                <a:cs typeface="Arial"/>
              </a:rPr>
              <a:t>g</a:t>
            </a:r>
            <a:r>
              <a:rPr sz="600" spc="-25" dirty="0">
                <a:solidFill>
                  <a:srgbClr val="0070C0"/>
                </a:solidFill>
                <a:latin typeface="Arial"/>
                <a:cs typeface="Arial"/>
              </a:rPr>
              <a:t>e</a:t>
            </a:r>
            <a:endParaRPr sz="600" dirty="0">
              <a:solidFill>
                <a:srgbClr val="0070C0"/>
              </a:solidFill>
              <a:latin typeface="Arial"/>
              <a:cs typeface="Arial"/>
            </a:endParaRPr>
          </a:p>
          <a:p>
            <a:pPr marL="264160" marR="5080" indent="-4445" algn="r">
              <a:lnSpc>
                <a:spcPts val="700"/>
              </a:lnSpc>
              <a:spcBef>
                <a:spcPts val="30"/>
              </a:spcBef>
            </a:pPr>
            <a:r>
              <a:rPr sz="600" spc="-5" dirty="0">
                <a:latin typeface="Arial"/>
                <a:cs typeface="Arial"/>
              </a:rPr>
              <a:t>g</a:t>
            </a:r>
            <a:r>
              <a:rPr sz="600" spc="-25" dirty="0">
                <a:latin typeface="Arial"/>
                <a:cs typeface="Arial"/>
              </a:rPr>
              <a:t>e</a:t>
            </a:r>
            <a:r>
              <a:rPr sz="600" spc="-15" dirty="0">
                <a:latin typeface="Arial"/>
                <a:cs typeface="Arial"/>
              </a:rPr>
              <a:t>n</a:t>
            </a:r>
            <a:r>
              <a:rPr sz="600" spc="5" dirty="0">
                <a:latin typeface="Arial"/>
                <a:cs typeface="Arial"/>
              </a:rPr>
              <a:t>d</a:t>
            </a:r>
            <a:r>
              <a:rPr sz="600" spc="-25" dirty="0">
                <a:latin typeface="Arial"/>
                <a:cs typeface="Arial"/>
              </a:rPr>
              <a:t>e</a:t>
            </a:r>
            <a:r>
              <a:rPr sz="600" spc="-15" dirty="0">
                <a:latin typeface="Arial"/>
                <a:cs typeface="Arial"/>
              </a:rPr>
              <a:t>rf</a:t>
            </a:r>
            <a:r>
              <a:rPr sz="600" spc="-25" dirty="0">
                <a:latin typeface="Arial"/>
                <a:cs typeface="Arial"/>
              </a:rPr>
              <a:t>e</a:t>
            </a:r>
            <a:r>
              <a:rPr sz="600" spc="-5" dirty="0">
                <a:latin typeface="Arial"/>
                <a:cs typeface="Arial"/>
              </a:rPr>
              <a:t>m</a:t>
            </a:r>
            <a:r>
              <a:rPr sz="600" spc="-25" dirty="0">
                <a:latin typeface="Arial"/>
                <a:cs typeface="Arial"/>
              </a:rPr>
              <a:t>ale  </a:t>
            </a:r>
            <a:r>
              <a:rPr sz="600" spc="5" dirty="0">
                <a:latin typeface="Arial"/>
                <a:cs typeface="Arial"/>
              </a:rPr>
              <a:t>c</a:t>
            </a:r>
            <a:r>
              <a:rPr sz="600" spc="-25" dirty="0">
                <a:latin typeface="Arial"/>
                <a:cs typeface="Arial"/>
              </a:rPr>
              <a:t>i</a:t>
            </a:r>
            <a:r>
              <a:rPr sz="600" spc="5" dirty="0">
                <a:latin typeface="Arial"/>
                <a:cs typeface="Arial"/>
              </a:rPr>
              <a:t>t</a:t>
            </a:r>
            <a:r>
              <a:rPr sz="600" spc="-25" dirty="0">
                <a:latin typeface="Arial"/>
                <a:cs typeface="Arial"/>
              </a:rPr>
              <a:t>ize</a:t>
            </a:r>
            <a:r>
              <a:rPr sz="600" spc="-15" dirty="0">
                <a:latin typeface="Arial"/>
                <a:cs typeface="Arial"/>
              </a:rPr>
              <a:t>n</a:t>
            </a:r>
            <a:r>
              <a:rPr sz="600" spc="-25" dirty="0">
                <a:latin typeface="Arial"/>
                <a:cs typeface="Arial"/>
              </a:rPr>
              <a:t>ye</a:t>
            </a:r>
            <a:r>
              <a:rPr sz="600" spc="-10" dirty="0">
                <a:latin typeface="Arial"/>
                <a:cs typeface="Arial"/>
              </a:rPr>
              <a:t>s  </a:t>
            </a:r>
            <a:r>
              <a:rPr sz="600" spc="5" dirty="0">
                <a:latin typeface="Arial"/>
                <a:cs typeface="Arial"/>
              </a:rPr>
              <a:t>t</a:t>
            </a:r>
            <a:r>
              <a:rPr sz="600" spc="-15" dirty="0">
                <a:latin typeface="Arial"/>
                <a:cs typeface="Arial"/>
              </a:rPr>
              <a:t>im</a:t>
            </a:r>
            <a:r>
              <a:rPr sz="600" spc="-25" dirty="0">
                <a:latin typeface="Arial"/>
                <a:cs typeface="Arial"/>
              </a:rPr>
              <a:t>e</a:t>
            </a:r>
            <a:r>
              <a:rPr sz="600" spc="-40" dirty="0">
                <a:latin typeface="Arial"/>
                <a:cs typeface="Arial"/>
              </a:rPr>
              <a:t>_</a:t>
            </a:r>
            <a:r>
              <a:rPr sz="600" spc="5" dirty="0">
                <a:latin typeface="Arial"/>
                <a:cs typeface="Arial"/>
              </a:rPr>
              <a:t>t</a:t>
            </a:r>
            <a:r>
              <a:rPr sz="600" spc="-5" dirty="0">
                <a:latin typeface="Arial"/>
                <a:cs typeface="Arial"/>
              </a:rPr>
              <a:t>o</a:t>
            </a:r>
            <a:r>
              <a:rPr sz="600" spc="-40" dirty="0">
                <a:latin typeface="Arial"/>
                <a:cs typeface="Arial"/>
              </a:rPr>
              <a:t>_</a:t>
            </a:r>
            <a:r>
              <a:rPr sz="600" spc="5" dirty="0">
                <a:latin typeface="Arial"/>
                <a:cs typeface="Arial"/>
              </a:rPr>
              <a:t>w</a:t>
            </a:r>
            <a:r>
              <a:rPr sz="600" spc="-5" dirty="0">
                <a:latin typeface="Arial"/>
                <a:cs typeface="Arial"/>
              </a:rPr>
              <a:t>o</a:t>
            </a:r>
            <a:r>
              <a:rPr sz="600" spc="-15" dirty="0">
                <a:latin typeface="Arial"/>
                <a:cs typeface="Arial"/>
              </a:rPr>
              <a:t>r</a:t>
            </a:r>
            <a:r>
              <a:rPr sz="600" spc="-5" dirty="0">
                <a:latin typeface="Arial"/>
                <a:cs typeface="Arial"/>
              </a:rPr>
              <a:t>k</a:t>
            </a:r>
            <a:endParaRPr sz="600" dirty="0">
              <a:latin typeface="Arial"/>
              <a:cs typeface="Arial"/>
            </a:endParaRPr>
          </a:p>
          <a:p>
            <a:pPr marL="398780">
              <a:lnSpc>
                <a:spcPts val="660"/>
              </a:lnSpc>
            </a:pPr>
            <a:r>
              <a:rPr sz="600" spc="-15" dirty="0">
                <a:latin typeface="Arial"/>
                <a:cs typeface="Arial"/>
              </a:rPr>
              <a:t>langother</a:t>
            </a:r>
            <a:endParaRPr sz="600" dirty="0">
              <a:latin typeface="Arial"/>
              <a:cs typeface="Arial"/>
            </a:endParaRPr>
          </a:p>
          <a:p>
            <a:pPr marL="316230" marR="5080" indent="29209" algn="r">
              <a:lnSpc>
                <a:spcPts val="700"/>
              </a:lnSpc>
              <a:spcBef>
                <a:spcPts val="25"/>
              </a:spcBef>
            </a:pPr>
            <a:r>
              <a:rPr sz="600" spc="-5" dirty="0">
                <a:latin typeface="Arial"/>
                <a:cs typeface="Arial"/>
              </a:rPr>
              <a:t>m</a:t>
            </a:r>
            <a:r>
              <a:rPr sz="600" spc="-25" dirty="0">
                <a:latin typeface="Arial"/>
                <a:cs typeface="Arial"/>
              </a:rPr>
              <a:t>a</a:t>
            </a:r>
            <a:r>
              <a:rPr sz="600" spc="-15" dirty="0">
                <a:latin typeface="Arial"/>
                <a:cs typeface="Arial"/>
              </a:rPr>
              <a:t>rr</a:t>
            </a:r>
            <a:r>
              <a:rPr sz="600" spc="-25" dirty="0">
                <a:latin typeface="Arial"/>
                <a:cs typeface="Arial"/>
              </a:rPr>
              <a:t>ie</a:t>
            </a:r>
            <a:r>
              <a:rPr sz="600" spc="5" dirty="0">
                <a:latin typeface="Arial"/>
                <a:cs typeface="Arial"/>
              </a:rPr>
              <a:t>d</a:t>
            </a:r>
            <a:r>
              <a:rPr sz="600" spc="-25" dirty="0">
                <a:latin typeface="Arial"/>
                <a:cs typeface="Arial"/>
              </a:rPr>
              <a:t>ye</a:t>
            </a:r>
            <a:r>
              <a:rPr sz="600" spc="-10" dirty="0">
                <a:latin typeface="Arial"/>
                <a:cs typeface="Arial"/>
              </a:rPr>
              <a:t>s  </a:t>
            </a:r>
            <a:r>
              <a:rPr sz="600" spc="-25" dirty="0">
                <a:latin typeface="Arial"/>
                <a:cs typeface="Arial"/>
              </a:rPr>
              <a:t>e</a:t>
            </a:r>
            <a:r>
              <a:rPr sz="600" spc="5" dirty="0">
                <a:latin typeface="Arial"/>
                <a:cs typeface="Arial"/>
              </a:rPr>
              <a:t>d</a:t>
            </a:r>
            <a:r>
              <a:rPr sz="600" spc="-15" dirty="0">
                <a:latin typeface="Arial"/>
                <a:cs typeface="Arial"/>
              </a:rPr>
              <a:t>u</a:t>
            </a:r>
            <a:r>
              <a:rPr sz="600" spc="5" dirty="0">
                <a:latin typeface="Arial"/>
                <a:cs typeface="Arial"/>
              </a:rPr>
              <a:t>c</a:t>
            </a:r>
            <a:r>
              <a:rPr sz="600" spc="-5" dirty="0">
                <a:latin typeface="Arial"/>
                <a:cs typeface="Arial"/>
              </a:rPr>
              <a:t>o</a:t>
            </a:r>
            <a:r>
              <a:rPr sz="600" spc="-25" dirty="0">
                <a:latin typeface="Arial"/>
                <a:cs typeface="Arial"/>
              </a:rPr>
              <a:t>lle</a:t>
            </a:r>
            <a:r>
              <a:rPr sz="600" spc="-5" dirty="0">
                <a:latin typeface="Arial"/>
                <a:cs typeface="Arial"/>
              </a:rPr>
              <a:t>g</a:t>
            </a:r>
            <a:r>
              <a:rPr sz="600" spc="-20" dirty="0">
                <a:latin typeface="Arial"/>
                <a:cs typeface="Arial"/>
              </a:rPr>
              <a:t>e  e</a:t>
            </a:r>
            <a:r>
              <a:rPr sz="600" spc="5" dirty="0">
                <a:latin typeface="Arial"/>
                <a:cs typeface="Arial"/>
              </a:rPr>
              <a:t>d</a:t>
            </a:r>
            <a:r>
              <a:rPr sz="600" spc="-15" dirty="0">
                <a:latin typeface="Arial"/>
                <a:cs typeface="Arial"/>
              </a:rPr>
              <a:t>u</a:t>
            </a:r>
            <a:r>
              <a:rPr sz="600" spc="-5" dirty="0">
                <a:latin typeface="Arial"/>
                <a:cs typeface="Arial"/>
              </a:rPr>
              <a:t>g</a:t>
            </a:r>
            <a:r>
              <a:rPr sz="600" spc="-15" dirty="0">
                <a:latin typeface="Arial"/>
                <a:cs typeface="Arial"/>
              </a:rPr>
              <a:t>r</a:t>
            </a:r>
            <a:r>
              <a:rPr sz="600" spc="-25" dirty="0">
                <a:latin typeface="Arial"/>
                <a:cs typeface="Arial"/>
              </a:rPr>
              <a:t>a</a:t>
            </a:r>
            <a:r>
              <a:rPr sz="600" spc="5" dirty="0">
                <a:latin typeface="Arial"/>
                <a:cs typeface="Arial"/>
              </a:rPr>
              <a:t>d  d</a:t>
            </a:r>
            <a:r>
              <a:rPr sz="600" spc="-25" dirty="0">
                <a:latin typeface="Arial"/>
                <a:cs typeface="Arial"/>
              </a:rPr>
              <a:t>i</a:t>
            </a:r>
            <a:r>
              <a:rPr sz="600" spc="-15" dirty="0">
                <a:latin typeface="Arial"/>
                <a:cs typeface="Arial"/>
              </a:rPr>
              <a:t>s</a:t>
            </a:r>
            <a:r>
              <a:rPr sz="600" spc="-25" dirty="0">
                <a:latin typeface="Arial"/>
                <a:cs typeface="Arial"/>
              </a:rPr>
              <a:t>a</a:t>
            </a:r>
            <a:r>
              <a:rPr sz="600" spc="5" dirty="0">
                <a:latin typeface="Arial"/>
                <a:cs typeface="Arial"/>
              </a:rPr>
              <a:t>b</a:t>
            </a:r>
            <a:r>
              <a:rPr sz="600" spc="-25" dirty="0">
                <a:latin typeface="Arial"/>
                <a:cs typeface="Arial"/>
              </a:rPr>
              <a:t>ili</a:t>
            </a:r>
            <a:r>
              <a:rPr sz="600" spc="5" dirty="0">
                <a:latin typeface="Arial"/>
                <a:cs typeface="Arial"/>
              </a:rPr>
              <a:t>t</a:t>
            </a:r>
            <a:r>
              <a:rPr sz="600" spc="-25" dirty="0">
                <a:latin typeface="Arial"/>
                <a:cs typeface="Arial"/>
              </a:rPr>
              <a:t>yye</a:t>
            </a:r>
            <a:r>
              <a:rPr sz="600" spc="-15" dirty="0">
                <a:latin typeface="Arial"/>
                <a:cs typeface="Arial"/>
              </a:rPr>
              <a:t>s</a:t>
            </a:r>
            <a:endParaRPr sz="600" dirty="0">
              <a:latin typeface="Arial"/>
              <a:cs typeface="Arial"/>
            </a:endParaRPr>
          </a:p>
          <a:p>
            <a:pPr marL="34925">
              <a:lnSpc>
                <a:spcPts val="660"/>
              </a:lnSpc>
            </a:pPr>
            <a:r>
              <a:rPr sz="600" spc="-10" dirty="0">
                <a:latin typeface="Arial"/>
                <a:cs typeface="Arial"/>
              </a:rPr>
              <a:t>birth_qrtrapr thru</a:t>
            </a:r>
            <a:r>
              <a:rPr sz="600" spc="-45" dirty="0">
                <a:latin typeface="Arial"/>
                <a:cs typeface="Arial"/>
              </a:rPr>
              <a:t> </a:t>
            </a:r>
            <a:r>
              <a:rPr sz="600" spc="-20" dirty="0">
                <a:latin typeface="Arial"/>
                <a:cs typeface="Arial"/>
              </a:rPr>
              <a:t>jun</a:t>
            </a:r>
            <a:endParaRPr sz="600" dirty="0">
              <a:latin typeface="Arial"/>
              <a:cs typeface="Arial"/>
            </a:endParaRPr>
          </a:p>
          <a:p>
            <a:pPr marL="12700" marR="5080" indent="36195" algn="r">
              <a:lnSpc>
                <a:spcPts val="700"/>
              </a:lnSpc>
              <a:spcBef>
                <a:spcPts val="30"/>
              </a:spcBef>
            </a:pPr>
            <a:r>
              <a:rPr sz="600" spc="-15" dirty="0">
                <a:latin typeface="Arial"/>
                <a:cs typeface="Arial"/>
              </a:rPr>
              <a:t>birth_qrtrjul </a:t>
            </a:r>
            <a:r>
              <a:rPr sz="600" spc="-10" dirty="0">
                <a:latin typeface="Arial"/>
                <a:cs typeface="Arial"/>
              </a:rPr>
              <a:t>thru</a:t>
            </a:r>
            <a:r>
              <a:rPr sz="600" spc="-15" dirty="0">
                <a:latin typeface="Arial"/>
                <a:cs typeface="Arial"/>
              </a:rPr>
              <a:t> </a:t>
            </a:r>
            <a:r>
              <a:rPr sz="600" spc="-10" dirty="0">
                <a:latin typeface="Arial"/>
                <a:cs typeface="Arial"/>
              </a:rPr>
              <a:t>sep </a:t>
            </a:r>
            <a:r>
              <a:rPr sz="600" dirty="0">
                <a:latin typeface="Arial"/>
                <a:cs typeface="Arial"/>
              </a:rPr>
              <a:t> </a:t>
            </a:r>
            <a:r>
              <a:rPr sz="600" spc="-10" dirty="0">
                <a:latin typeface="Arial"/>
                <a:cs typeface="Arial"/>
              </a:rPr>
              <a:t>birth_qrtroct thru</a:t>
            </a:r>
            <a:r>
              <a:rPr sz="600" spc="-1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dec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91131" y="893755"/>
            <a:ext cx="370205" cy="1533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710"/>
              </a:lnSpc>
              <a:spcBef>
                <a:spcPts val="95"/>
              </a:spcBef>
            </a:pPr>
            <a:r>
              <a:rPr sz="600" spc="20" dirty="0">
                <a:latin typeface="Arial"/>
                <a:cs typeface="Arial"/>
              </a:rPr>
              <a:t>-</a:t>
            </a:r>
            <a:r>
              <a:rPr sz="600" spc="-5" dirty="0">
                <a:latin typeface="Arial"/>
                <a:cs typeface="Arial"/>
              </a:rPr>
              <a:t>15342.76</a:t>
            </a:r>
            <a:endParaRPr sz="600" dirty="0">
              <a:latin typeface="Arial"/>
              <a:cs typeface="Arial"/>
            </a:endParaRPr>
          </a:p>
          <a:p>
            <a:pPr marL="69850" algn="ctr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1048.96</a:t>
            </a:r>
            <a:endParaRPr sz="600" dirty="0">
              <a:latin typeface="Arial"/>
              <a:cs typeface="Arial"/>
            </a:endParaRPr>
          </a:p>
          <a:p>
            <a:pPr marL="41910" algn="ctr">
              <a:lnSpc>
                <a:spcPts val="695"/>
              </a:lnSpc>
            </a:pPr>
            <a:r>
              <a:rPr sz="600" spc="20" dirty="0">
                <a:latin typeface="Arial"/>
                <a:cs typeface="Arial"/>
              </a:rPr>
              <a:t>-</a:t>
            </a:r>
            <a:r>
              <a:rPr sz="600" spc="-5" dirty="0">
                <a:latin typeface="Arial"/>
                <a:cs typeface="Arial"/>
              </a:rPr>
              <a:t>7998.99</a:t>
            </a:r>
            <a:endParaRPr sz="600" dirty="0">
              <a:latin typeface="Arial"/>
              <a:cs typeface="Arial"/>
            </a:endParaRPr>
          </a:p>
          <a:p>
            <a:pPr marL="27940" algn="ctr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29909.80</a:t>
            </a:r>
            <a:endParaRPr sz="600" dirty="0">
              <a:latin typeface="Arial"/>
              <a:cs typeface="Arial"/>
            </a:endParaRPr>
          </a:p>
          <a:p>
            <a:pPr marL="41910" algn="ctr">
              <a:lnSpc>
                <a:spcPts val="695"/>
              </a:lnSpc>
            </a:pPr>
            <a:r>
              <a:rPr sz="600" spc="20" dirty="0">
                <a:latin typeface="Arial"/>
                <a:cs typeface="Arial"/>
              </a:rPr>
              <a:t>-</a:t>
            </a:r>
            <a:r>
              <a:rPr sz="600" spc="-5" dirty="0">
                <a:latin typeface="Arial"/>
                <a:cs typeface="Arial"/>
              </a:rPr>
              <a:t>6756.32</a:t>
            </a:r>
            <a:endParaRPr sz="600" dirty="0">
              <a:latin typeface="Arial"/>
              <a:cs typeface="Arial"/>
            </a:endParaRPr>
          </a:p>
          <a:p>
            <a:pPr marL="112395" algn="ctr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565.07</a:t>
            </a:r>
            <a:endParaRPr sz="600" dirty="0">
              <a:latin typeface="Arial"/>
              <a:cs typeface="Arial"/>
            </a:endParaRPr>
          </a:p>
          <a:p>
            <a:pPr algn="ctr">
              <a:lnSpc>
                <a:spcPts val="695"/>
              </a:lnSpc>
            </a:pPr>
            <a:r>
              <a:rPr sz="600" spc="20" dirty="0">
                <a:latin typeface="Arial"/>
                <a:cs typeface="Arial"/>
              </a:rPr>
              <a:t>-</a:t>
            </a:r>
            <a:r>
              <a:rPr sz="600" spc="-5" dirty="0">
                <a:latin typeface="Arial"/>
                <a:cs typeface="Arial"/>
              </a:rPr>
              <a:t>17135.05</a:t>
            </a:r>
            <a:endParaRPr sz="600" dirty="0">
              <a:latin typeface="Arial"/>
              <a:cs typeface="Arial"/>
            </a:endParaRPr>
          </a:p>
          <a:p>
            <a:pPr algn="ctr">
              <a:lnSpc>
                <a:spcPts val="700"/>
              </a:lnSpc>
            </a:pPr>
            <a:r>
              <a:rPr sz="600" spc="20" dirty="0">
                <a:latin typeface="Arial"/>
                <a:cs typeface="Arial"/>
              </a:rPr>
              <a:t>-</a:t>
            </a:r>
            <a:r>
              <a:rPr sz="600" spc="-5" dirty="0">
                <a:latin typeface="Arial"/>
                <a:cs typeface="Arial"/>
              </a:rPr>
              <a:t>12907.34</a:t>
            </a:r>
            <a:endParaRPr sz="600" dirty="0">
              <a:latin typeface="Arial"/>
              <a:cs typeface="Arial"/>
            </a:endParaRPr>
          </a:p>
          <a:p>
            <a:pPr marL="154305" algn="ctr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90.04</a:t>
            </a:r>
            <a:endParaRPr sz="600" dirty="0">
              <a:latin typeface="Arial"/>
              <a:cs typeface="Arial"/>
            </a:endParaRPr>
          </a:p>
          <a:p>
            <a:pPr algn="ctr">
              <a:lnSpc>
                <a:spcPts val="695"/>
              </a:lnSpc>
            </a:pPr>
            <a:r>
              <a:rPr sz="600" spc="20" dirty="0">
                <a:latin typeface="Arial"/>
                <a:cs typeface="Arial"/>
              </a:rPr>
              <a:t>-</a:t>
            </a:r>
            <a:r>
              <a:rPr sz="600" spc="-5" dirty="0">
                <a:latin typeface="Arial"/>
                <a:cs typeface="Arial"/>
              </a:rPr>
              <a:t>10510.44</a:t>
            </a:r>
            <a:endParaRPr sz="600" dirty="0">
              <a:latin typeface="Arial"/>
              <a:cs typeface="Arial"/>
            </a:endParaRPr>
          </a:p>
          <a:p>
            <a:pPr marL="69850" algn="ctr">
              <a:lnSpc>
                <a:spcPts val="700"/>
              </a:lnSpc>
            </a:pPr>
            <a:r>
              <a:rPr sz="600" spc="-5" dirty="0">
                <a:latin typeface="Arial"/>
                <a:cs typeface="Arial"/>
              </a:rPr>
              <a:t>5409.24</a:t>
            </a:r>
            <a:endParaRPr sz="600" dirty="0">
              <a:latin typeface="Arial"/>
              <a:cs typeface="Arial"/>
            </a:endParaRPr>
          </a:p>
          <a:p>
            <a:pPr marL="27940" algn="ctr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15993.85</a:t>
            </a:r>
            <a:endParaRPr sz="600" dirty="0">
              <a:latin typeface="Arial"/>
              <a:cs typeface="Arial"/>
            </a:endParaRPr>
          </a:p>
          <a:p>
            <a:pPr marL="27940" algn="ctr">
              <a:lnSpc>
                <a:spcPts val="700"/>
              </a:lnSpc>
            </a:pPr>
            <a:r>
              <a:rPr sz="600" spc="-5" dirty="0">
                <a:latin typeface="Arial"/>
                <a:cs typeface="Arial"/>
              </a:rPr>
              <a:t>59658.52</a:t>
            </a:r>
            <a:endParaRPr sz="600" dirty="0">
              <a:latin typeface="Arial"/>
              <a:cs typeface="Arial"/>
            </a:endParaRPr>
          </a:p>
          <a:p>
            <a:pPr algn="ctr">
              <a:lnSpc>
                <a:spcPts val="700"/>
              </a:lnSpc>
            </a:pPr>
            <a:r>
              <a:rPr sz="600" spc="20" dirty="0">
                <a:latin typeface="Arial"/>
                <a:cs typeface="Arial"/>
              </a:rPr>
              <a:t>-</a:t>
            </a:r>
            <a:r>
              <a:rPr sz="600" spc="-5" dirty="0">
                <a:latin typeface="Arial"/>
                <a:cs typeface="Arial"/>
              </a:rPr>
              <a:t>14142.79</a:t>
            </a:r>
            <a:endParaRPr sz="600" dirty="0">
              <a:latin typeface="Arial"/>
              <a:cs typeface="Arial"/>
            </a:endParaRPr>
          </a:p>
          <a:p>
            <a:pPr marL="41910" algn="ctr">
              <a:lnSpc>
                <a:spcPts val="695"/>
              </a:lnSpc>
            </a:pPr>
            <a:r>
              <a:rPr sz="600" spc="20" dirty="0">
                <a:latin typeface="Arial"/>
                <a:cs typeface="Arial"/>
              </a:rPr>
              <a:t>-</a:t>
            </a:r>
            <a:r>
              <a:rPr sz="600" spc="-5" dirty="0">
                <a:latin typeface="Arial"/>
                <a:cs typeface="Arial"/>
              </a:rPr>
              <a:t>2043.42</a:t>
            </a:r>
            <a:endParaRPr sz="600" dirty="0">
              <a:latin typeface="Arial"/>
              <a:cs typeface="Arial"/>
            </a:endParaRPr>
          </a:p>
          <a:p>
            <a:pPr marL="69850" algn="ctr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3036.02</a:t>
            </a:r>
            <a:endParaRPr sz="600" dirty="0">
              <a:latin typeface="Arial"/>
              <a:cs typeface="Arial"/>
            </a:endParaRPr>
          </a:p>
          <a:p>
            <a:pPr marL="69850" algn="ctr">
              <a:lnSpc>
                <a:spcPts val="710"/>
              </a:lnSpc>
            </a:pPr>
            <a:r>
              <a:rPr sz="600" spc="-5" dirty="0">
                <a:latin typeface="Arial"/>
                <a:cs typeface="Arial"/>
              </a:rPr>
              <a:t>2674.11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91806" y="893755"/>
            <a:ext cx="342265" cy="1533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710"/>
              </a:lnSpc>
              <a:spcBef>
                <a:spcPts val="95"/>
              </a:spcBef>
            </a:pPr>
            <a:r>
              <a:rPr sz="600" spc="-5" dirty="0">
                <a:latin typeface="Arial"/>
                <a:cs typeface="Arial"/>
              </a:rPr>
              <a:t>11716.57</a:t>
            </a:r>
            <a:endParaRPr sz="600">
              <a:latin typeface="Arial"/>
              <a:cs typeface="Arial"/>
            </a:endParaRPr>
          </a:p>
          <a:p>
            <a:pPr marL="83820" algn="ctr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149.25</a:t>
            </a:r>
            <a:endParaRPr sz="600">
              <a:latin typeface="Arial"/>
              <a:cs typeface="Arial"/>
            </a:endParaRPr>
          </a:p>
          <a:p>
            <a:pPr marL="41910" algn="ctr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6191.83</a:t>
            </a:r>
            <a:endParaRPr sz="600">
              <a:latin typeface="Arial"/>
              <a:cs typeface="Arial"/>
            </a:endParaRPr>
          </a:p>
          <a:p>
            <a:pPr marL="41910" algn="ctr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9154.92</a:t>
            </a:r>
            <a:endParaRPr sz="600">
              <a:latin typeface="Arial"/>
              <a:cs typeface="Arial"/>
            </a:endParaRPr>
          </a:p>
          <a:p>
            <a:pPr marL="41910" algn="ctr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7240.08</a:t>
            </a:r>
            <a:endParaRPr sz="600">
              <a:latin typeface="Arial"/>
              <a:cs typeface="Arial"/>
            </a:endParaRPr>
          </a:p>
          <a:p>
            <a:pPr marL="83820" algn="ctr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133.77</a:t>
            </a:r>
            <a:endParaRPr sz="600">
              <a:latin typeface="Arial"/>
              <a:cs typeface="Arial"/>
            </a:endParaRPr>
          </a:p>
          <a:p>
            <a:pPr marL="41910" algn="ctr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3705.35</a:t>
            </a:r>
            <a:endParaRPr sz="600">
              <a:latin typeface="Arial"/>
              <a:cs typeface="Arial"/>
            </a:endParaRPr>
          </a:p>
          <a:p>
            <a:pPr marL="41910" algn="ctr">
              <a:lnSpc>
                <a:spcPts val="700"/>
              </a:lnSpc>
            </a:pPr>
            <a:r>
              <a:rPr sz="600" spc="-5" dirty="0">
                <a:latin typeface="Arial"/>
                <a:cs typeface="Arial"/>
              </a:rPr>
              <a:t>8231.66</a:t>
            </a:r>
            <a:endParaRPr sz="600">
              <a:latin typeface="Arial"/>
              <a:cs typeface="Arial"/>
            </a:endParaRPr>
          </a:p>
          <a:p>
            <a:pPr marL="126364" algn="ctr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79.83</a:t>
            </a:r>
            <a:endParaRPr sz="600">
              <a:latin typeface="Arial"/>
              <a:cs typeface="Arial"/>
            </a:endParaRPr>
          </a:p>
          <a:p>
            <a:pPr marL="41910" algn="ctr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5447.45</a:t>
            </a:r>
            <a:endParaRPr sz="600">
              <a:latin typeface="Arial"/>
              <a:cs typeface="Arial"/>
            </a:endParaRPr>
          </a:p>
          <a:p>
            <a:pPr marL="41910" algn="ctr">
              <a:lnSpc>
                <a:spcPts val="700"/>
              </a:lnSpc>
            </a:pPr>
            <a:r>
              <a:rPr sz="600" spc="-5" dirty="0">
                <a:latin typeface="Arial"/>
                <a:cs typeface="Arial"/>
              </a:rPr>
              <a:t>3900.76</a:t>
            </a:r>
            <a:endParaRPr sz="600">
              <a:latin typeface="Arial"/>
              <a:cs typeface="Arial"/>
            </a:endParaRPr>
          </a:p>
          <a:p>
            <a:pPr marL="41910" algn="ctr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4098.99</a:t>
            </a:r>
            <a:endParaRPr sz="600">
              <a:latin typeface="Arial"/>
              <a:cs typeface="Arial"/>
            </a:endParaRPr>
          </a:p>
          <a:p>
            <a:pPr marL="41910" algn="ctr">
              <a:lnSpc>
                <a:spcPts val="700"/>
              </a:lnSpc>
            </a:pPr>
            <a:r>
              <a:rPr sz="600" spc="-5" dirty="0">
                <a:latin typeface="Arial"/>
                <a:cs typeface="Arial"/>
              </a:rPr>
              <a:t>5660.26</a:t>
            </a:r>
            <a:endParaRPr sz="600">
              <a:latin typeface="Arial"/>
              <a:cs typeface="Arial"/>
            </a:endParaRPr>
          </a:p>
          <a:p>
            <a:pPr marL="41910" algn="ctr">
              <a:lnSpc>
                <a:spcPts val="700"/>
              </a:lnSpc>
            </a:pPr>
            <a:r>
              <a:rPr sz="600" spc="-5" dirty="0">
                <a:latin typeface="Arial"/>
                <a:cs typeface="Arial"/>
              </a:rPr>
              <a:t>6639.40</a:t>
            </a:r>
            <a:endParaRPr sz="600">
              <a:latin typeface="Arial"/>
              <a:cs typeface="Arial"/>
            </a:endParaRPr>
          </a:p>
          <a:p>
            <a:pPr marL="41910" algn="ctr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4978.12</a:t>
            </a:r>
            <a:endParaRPr sz="600">
              <a:latin typeface="Arial"/>
              <a:cs typeface="Arial"/>
            </a:endParaRPr>
          </a:p>
          <a:p>
            <a:pPr marL="41910" algn="ctr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4853.19</a:t>
            </a:r>
            <a:endParaRPr sz="600">
              <a:latin typeface="Arial"/>
              <a:cs typeface="Arial"/>
            </a:endParaRPr>
          </a:p>
          <a:p>
            <a:pPr marL="41910" algn="ctr">
              <a:lnSpc>
                <a:spcPts val="710"/>
              </a:lnSpc>
            </a:pPr>
            <a:r>
              <a:rPr sz="600" spc="-5" dirty="0">
                <a:latin typeface="Arial"/>
                <a:cs typeface="Arial"/>
              </a:rPr>
              <a:t>5038.45</a:t>
            </a:r>
            <a:endParaRPr sz="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82561" y="893755"/>
            <a:ext cx="215265" cy="1533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670">
              <a:lnSpc>
                <a:spcPts val="710"/>
              </a:lnSpc>
              <a:spcBef>
                <a:spcPts val="95"/>
              </a:spcBef>
            </a:pPr>
            <a:r>
              <a:rPr sz="600" spc="20" dirty="0">
                <a:latin typeface="Arial"/>
                <a:cs typeface="Arial"/>
              </a:rPr>
              <a:t>-</a:t>
            </a:r>
            <a:r>
              <a:rPr sz="600" spc="-5" dirty="0">
                <a:latin typeface="Arial"/>
                <a:cs typeface="Arial"/>
              </a:rPr>
              <a:t>1.31</a:t>
            </a:r>
            <a:endParaRPr sz="600">
              <a:latin typeface="Arial"/>
              <a:cs typeface="Arial"/>
            </a:endParaRPr>
          </a:p>
          <a:p>
            <a:pPr marL="54610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7.03</a:t>
            </a:r>
            <a:endParaRPr sz="600">
              <a:latin typeface="Arial"/>
              <a:cs typeface="Arial"/>
            </a:endParaRPr>
          </a:p>
          <a:p>
            <a:pPr marL="26670">
              <a:lnSpc>
                <a:spcPts val="695"/>
              </a:lnSpc>
            </a:pPr>
            <a:r>
              <a:rPr sz="600" spc="20" dirty="0">
                <a:latin typeface="Arial"/>
                <a:cs typeface="Arial"/>
              </a:rPr>
              <a:t>-</a:t>
            </a:r>
            <a:r>
              <a:rPr sz="600" spc="-5" dirty="0">
                <a:latin typeface="Arial"/>
                <a:cs typeface="Arial"/>
              </a:rPr>
              <a:t>1.29</a:t>
            </a:r>
            <a:endParaRPr sz="600">
              <a:latin typeface="Arial"/>
              <a:cs typeface="Arial"/>
            </a:endParaRPr>
          </a:p>
          <a:p>
            <a:pPr marL="54610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3.27</a:t>
            </a:r>
            <a:endParaRPr sz="600">
              <a:latin typeface="Arial"/>
              <a:cs typeface="Arial"/>
            </a:endParaRPr>
          </a:p>
          <a:p>
            <a:pPr marL="26670">
              <a:lnSpc>
                <a:spcPts val="695"/>
              </a:lnSpc>
            </a:pPr>
            <a:r>
              <a:rPr sz="600" spc="20" dirty="0">
                <a:latin typeface="Arial"/>
                <a:cs typeface="Arial"/>
              </a:rPr>
              <a:t>-</a:t>
            </a:r>
            <a:r>
              <a:rPr sz="600" spc="-5" dirty="0">
                <a:latin typeface="Arial"/>
                <a:cs typeface="Arial"/>
              </a:rPr>
              <a:t>0.93</a:t>
            </a:r>
            <a:endParaRPr sz="600">
              <a:latin typeface="Arial"/>
              <a:cs typeface="Arial"/>
            </a:endParaRPr>
          </a:p>
          <a:p>
            <a:pPr marL="54610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4.22</a:t>
            </a:r>
            <a:endParaRPr sz="600">
              <a:latin typeface="Arial"/>
              <a:cs typeface="Arial"/>
            </a:endParaRPr>
          </a:p>
          <a:p>
            <a:pPr marL="26670">
              <a:lnSpc>
                <a:spcPts val="695"/>
              </a:lnSpc>
            </a:pPr>
            <a:r>
              <a:rPr sz="600" spc="20" dirty="0">
                <a:latin typeface="Arial"/>
                <a:cs typeface="Arial"/>
              </a:rPr>
              <a:t>-</a:t>
            </a:r>
            <a:r>
              <a:rPr sz="600" spc="-5" dirty="0">
                <a:latin typeface="Arial"/>
                <a:cs typeface="Arial"/>
              </a:rPr>
              <a:t>4.62</a:t>
            </a:r>
            <a:endParaRPr sz="600">
              <a:latin typeface="Arial"/>
              <a:cs typeface="Arial"/>
            </a:endParaRPr>
          </a:p>
          <a:p>
            <a:pPr marL="26670">
              <a:lnSpc>
                <a:spcPts val="700"/>
              </a:lnSpc>
            </a:pPr>
            <a:r>
              <a:rPr sz="600" spc="20" dirty="0">
                <a:latin typeface="Arial"/>
                <a:cs typeface="Arial"/>
              </a:rPr>
              <a:t>-</a:t>
            </a:r>
            <a:r>
              <a:rPr sz="600" spc="-5" dirty="0">
                <a:latin typeface="Arial"/>
                <a:cs typeface="Arial"/>
              </a:rPr>
              <a:t>1.57</a:t>
            </a:r>
            <a:endParaRPr sz="600">
              <a:latin typeface="Arial"/>
              <a:cs typeface="Arial"/>
            </a:endParaRPr>
          </a:p>
          <a:p>
            <a:pPr marL="54610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1.13</a:t>
            </a:r>
            <a:endParaRPr sz="600">
              <a:latin typeface="Arial"/>
              <a:cs typeface="Arial"/>
            </a:endParaRPr>
          </a:p>
          <a:p>
            <a:pPr marL="26670">
              <a:lnSpc>
                <a:spcPts val="695"/>
              </a:lnSpc>
            </a:pPr>
            <a:r>
              <a:rPr sz="600" spc="20" dirty="0">
                <a:latin typeface="Arial"/>
                <a:cs typeface="Arial"/>
              </a:rPr>
              <a:t>-</a:t>
            </a:r>
            <a:r>
              <a:rPr sz="600" spc="-5" dirty="0">
                <a:latin typeface="Arial"/>
                <a:cs typeface="Arial"/>
              </a:rPr>
              <a:t>1.93</a:t>
            </a:r>
            <a:endParaRPr sz="600">
              <a:latin typeface="Arial"/>
              <a:cs typeface="Arial"/>
            </a:endParaRPr>
          </a:p>
          <a:p>
            <a:pPr marL="54610">
              <a:lnSpc>
                <a:spcPts val="700"/>
              </a:lnSpc>
            </a:pPr>
            <a:r>
              <a:rPr sz="600" spc="-5" dirty="0">
                <a:latin typeface="Arial"/>
                <a:cs typeface="Arial"/>
              </a:rPr>
              <a:t>1.39</a:t>
            </a:r>
            <a:endParaRPr sz="600">
              <a:latin typeface="Arial"/>
              <a:cs typeface="Arial"/>
            </a:endParaRPr>
          </a:p>
          <a:p>
            <a:pPr marL="54610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3.90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700"/>
              </a:lnSpc>
            </a:pPr>
            <a:r>
              <a:rPr sz="600" spc="-5" dirty="0">
                <a:latin typeface="Arial"/>
                <a:cs typeface="Arial"/>
              </a:rPr>
              <a:t>10.54</a:t>
            </a:r>
            <a:endParaRPr sz="600">
              <a:latin typeface="Arial"/>
              <a:cs typeface="Arial"/>
            </a:endParaRPr>
          </a:p>
          <a:p>
            <a:pPr marL="26670">
              <a:lnSpc>
                <a:spcPts val="700"/>
              </a:lnSpc>
            </a:pPr>
            <a:r>
              <a:rPr sz="600" spc="20" dirty="0">
                <a:latin typeface="Arial"/>
                <a:cs typeface="Arial"/>
              </a:rPr>
              <a:t>-</a:t>
            </a:r>
            <a:r>
              <a:rPr sz="600" spc="-5" dirty="0">
                <a:latin typeface="Arial"/>
                <a:cs typeface="Arial"/>
              </a:rPr>
              <a:t>2.13</a:t>
            </a:r>
            <a:endParaRPr sz="600">
              <a:latin typeface="Arial"/>
              <a:cs typeface="Arial"/>
            </a:endParaRPr>
          </a:p>
          <a:p>
            <a:pPr marL="26670">
              <a:lnSpc>
                <a:spcPts val="695"/>
              </a:lnSpc>
            </a:pPr>
            <a:r>
              <a:rPr sz="600" spc="20" dirty="0">
                <a:latin typeface="Arial"/>
                <a:cs typeface="Arial"/>
              </a:rPr>
              <a:t>-</a:t>
            </a:r>
            <a:r>
              <a:rPr sz="600" spc="-5" dirty="0">
                <a:latin typeface="Arial"/>
                <a:cs typeface="Arial"/>
              </a:rPr>
              <a:t>0.41</a:t>
            </a:r>
            <a:endParaRPr sz="600">
              <a:latin typeface="Arial"/>
              <a:cs typeface="Arial"/>
            </a:endParaRPr>
          </a:p>
          <a:p>
            <a:pPr marL="54610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0.63</a:t>
            </a:r>
            <a:endParaRPr sz="600">
              <a:latin typeface="Arial"/>
              <a:cs typeface="Arial"/>
            </a:endParaRPr>
          </a:p>
          <a:p>
            <a:pPr marL="54610">
              <a:lnSpc>
                <a:spcPts val="710"/>
              </a:lnSpc>
            </a:pPr>
            <a:r>
              <a:rPr sz="600" spc="-5" dirty="0">
                <a:latin typeface="Arial"/>
                <a:cs typeface="Arial"/>
              </a:rPr>
              <a:t>0.53</a:t>
            </a:r>
            <a:endParaRPr sz="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38167" y="893755"/>
            <a:ext cx="173355" cy="1533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710"/>
              </a:lnSpc>
              <a:spcBef>
                <a:spcPts val="95"/>
              </a:spcBef>
            </a:pPr>
            <a:r>
              <a:rPr sz="600" spc="-5" dirty="0">
                <a:latin typeface="Arial"/>
                <a:cs typeface="Arial"/>
              </a:rPr>
              <a:t>0.19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0.00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0.20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0.00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0.35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0.00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0.00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700"/>
              </a:lnSpc>
            </a:pPr>
            <a:r>
              <a:rPr sz="600" spc="-5" dirty="0">
                <a:latin typeface="Arial"/>
                <a:cs typeface="Arial"/>
              </a:rPr>
              <a:t>0.12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0.26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0.05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700"/>
              </a:lnSpc>
            </a:pPr>
            <a:r>
              <a:rPr sz="600" spc="-5" dirty="0">
                <a:latin typeface="Arial"/>
                <a:cs typeface="Arial"/>
              </a:rPr>
              <a:t>0.17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0.00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700"/>
              </a:lnSpc>
            </a:pPr>
            <a:r>
              <a:rPr sz="600" spc="-5" dirty="0">
                <a:latin typeface="Arial"/>
                <a:cs typeface="Arial"/>
              </a:rPr>
              <a:t>0.00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700"/>
              </a:lnSpc>
            </a:pPr>
            <a:r>
              <a:rPr sz="600" spc="-5" dirty="0">
                <a:latin typeface="Arial"/>
                <a:cs typeface="Arial"/>
              </a:rPr>
              <a:t>0.03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0.68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0.53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710"/>
              </a:lnSpc>
            </a:pPr>
            <a:r>
              <a:rPr sz="600" spc="-5" dirty="0">
                <a:latin typeface="Arial"/>
                <a:cs typeface="Arial"/>
              </a:rPr>
              <a:t>0.60</a:t>
            </a:r>
            <a:endParaRPr sz="6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784350" y="2428232"/>
            <a:ext cx="2590165" cy="0"/>
          </a:xfrm>
          <a:custGeom>
            <a:avLst/>
            <a:gdLst/>
            <a:ahLst/>
            <a:cxnLst/>
            <a:rect l="l" t="t" r="r" b="b"/>
            <a:pathLst>
              <a:path w="2590165">
                <a:moveTo>
                  <a:pt x="0" y="0"/>
                </a:moveTo>
                <a:lnTo>
                  <a:pt x="259016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62443" y="2598960"/>
            <a:ext cx="1990598" cy="1654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1200"/>
              </a:lnSpc>
              <a:spcBef>
                <a:spcPts val="90"/>
              </a:spcBef>
            </a:pPr>
            <a:r>
              <a:rPr sz="1400" spc="-60" dirty="0">
                <a:solidFill>
                  <a:srgbClr val="024F84"/>
                </a:solidFill>
                <a:latin typeface="Arial"/>
                <a:cs typeface="Arial"/>
              </a:rPr>
              <a:t>(a)</a:t>
            </a:r>
            <a:r>
              <a:rPr sz="1400" spc="15" dirty="0">
                <a:solidFill>
                  <a:srgbClr val="024F84"/>
                </a:solidFill>
                <a:latin typeface="Arial"/>
                <a:cs typeface="Arial"/>
              </a:rPr>
              <a:t> </a:t>
            </a:r>
            <a:r>
              <a:rPr lang="en-US" sz="1400" spc="-5" dirty="0" err="1" smtClean="0">
                <a:latin typeface="Arial"/>
                <a:cs typeface="Arial"/>
              </a:rPr>
              <a:t>df</a:t>
            </a:r>
            <a:r>
              <a:rPr lang="en-US" sz="1400" spc="-5" dirty="0" smtClean="0">
                <a:latin typeface="Arial"/>
                <a:cs typeface="Arial"/>
              </a:rPr>
              <a:t> = 959 – 10 - 1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471" y="744278"/>
            <a:ext cx="1524538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 smtClean="0"/>
              <a:t>10</a:t>
            </a:r>
            <a:r>
              <a:rPr lang="en-US" sz="900" b="1" u="sng" dirty="0" smtClean="0"/>
              <a:t> Explanatory Variables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 err="1" smtClean="0"/>
              <a:t>Hrs_work</a:t>
            </a:r>
            <a:endParaRPr lang="en-US" sz="9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 smtClean="0"/>
              <a:t>Race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 smtClean="0"/>
              <a:t>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 smtClean="0"/>
              <a:t>Gender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 smtClean="0"/>
              <a:t>Citizen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 smtClean="0"/>
              <a:t>Lang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 smtClean="0"/>
              <a:t>Married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 smtClean="0"/>
              <a:t>Edu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 smtClean="0"/>
              <a:t>Disability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 err="1" smtClean="0"/>
              <a:t>birthqrtr</a:t>
            </a:r>
            <a:endParaRPr lang="en-US" sz="9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900" dirty="0"/>
          </a:p>
        </p:txBody>
      </p:sp>
      <p:sp>
        <p:nvSpPr>
          <p:cNvPr id="20" name="Right Arrow 19"/>
          <p:cNvSpPr/>
          <p:nvPr/>
        </p:nvSpPr>
        <p:spPr>
          <a:xfrm>
            <a:off x="1048190" y="1439516"/>
            <a:ext cx="380745" cy="1524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bject 13"/>
          <p:cNvSpPr txBox="1"/>
          <p:nvPr/>
        </p:nvSpPr>
        <p:spPr>
          <a:xfrm>
            <a:off x="162443" y="2844378"/>
            <a:ext cx="1990598" cy="1654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1200"/>
              </a:lnSpc>
              <a:spcBef>
                <a:spcPts val="90"/>
              </a:spcBef>
            </a:pPr>
            <a:r>
              <a:rPr sz="1400" spc="-60" dirty="0" smtClean="0">
                <a:solidFill>
                  <a:srgbClr val="024F84"/>
                </a:solidFill>
                <a:latin typeface="Arial"/>
                <a:cs typeface="Arial"/>
              </a:rPr>
              <a:t>(</a:t>
            </a:r>
            <a:r>
              <a:rPr lang="en-US" sz="1400" spc="-60" dirty="0" smtClean="0">
                <a:solidFill>
                  <a:srgbClr val="024F84"/>
                </a:solidFill>
                <a:latin typeface="Arial"/>
                <a:cs typeface="Arial"/>
              </a:rPr>
              <a:t>b</a:t>
            </a:r>
            <a:r>
              <a:rPr sz="1400" spc="-60" dirty="0" smtClean="0">
                <a:solidFill>
                  <a:srgbClr val="024F84"/>
                </a:solidFill>
                <a:latin typeface="Arial"/>
                <a:cs typeface="Arial"/>
              </a:rPr>
              <a:t>)</a:t>
            </a:r>
            <a:r>
              <a:rPr sz="1400" spc="15" dirty="0" smtClean="0">
                <a:solidFill>
                  <a:srgbClr val="024F84"/>
                </a:solidFill>
                <a:latin typeface="Arial"/>
                <a:cs typeface="Arial"/>
              </a:rPr>
              <a:t> </a:t>
            </a:r>
            <a:r>
              <a:rPr lang="en-US" sz="1400" spc="-5" dirty="0" err="1" smtClean="0">
                <a:latin typeface="Arial"/>
                <a:cs typeface="Arial"/>
              </a:rPr>
              <a:t>df</a:t>
            </a:r>
            <a:r>
              <a:rPr lang="en-US" sz="1400" spc="-5" dirty="0" smtClean="0">
                <a:latin typeface="Arial"/>
                <a:cs typeface="Arial"/>
              </a:rPr>
              <a:t> = 959 – 16 - 1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2" name="object 13"/>
          <p:cNvSpPr txBox="1"/>
          <p:nvPr/>
        </p:nvSpPr>
        <p:spPr>
          <a:xfrm>
            <a:off x="1518943" y="1345676"/>
            <a:ext cx="1990598" cy="33214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1200"/>
              </a:lnSpc>
              <a:spcBef>
                <a:spcPts val="90"/>
              </a:spcBef>
            </a:pPr>
            <a:r>
              <a:rPr lang="en-US" sz="1600" b="1" i="1" u="sng" spc="-60" dirty="0" smtClean="0">
                <a:latin typeface="Arial"/>
                <a:cs typeface="Arial"/>
              </a:rPr>
              <a:t>16</a:t>
            </a:r>
            <a:r>
              <a:rPr lang="en-US" sz="1000" b="1" i="1" u="sng" spc="-60" dirty="0" smtClean="0">
                <a:latin typeface="Arial"/>
                <a:cs typeface="Arial"/>
              </a:rPr>
              <a:t> slope </a:t>
            </a:r>
          </a:p>
          <a:p>
            <a:pPr marL="12700">
              <a:lnSpc>
                <a:spcPts val="1200"/>
              </a:lnSpc>
              <a:spcBef>
                <a:spcPts val="90"/>
              </a:spcBef>
            </a:pPr>
            <a:r>
              <a:rPr lang="en-US" sz="1000" b="1" i="1" u="sng" spc="-60" dirty="0" smtClean="0">
                <a:latin typeface="Arial"/>
                <a:cs typeface="Arial"/>
              </a:rPr>
              <a:t>parameters</a:t>
            </a:r>
            <a:endParaRPr sz="1000" b="1" i="1" u="sng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164589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O</a:t>
            </a:r>
            <a:r>
              <a:rPr spc="20" dirty="0"/>
              <a:t>u</a:t>
            </a:r>
            <a:r>
              <a:rPr spc="50" dirty="0"/>
              <a:t>t</a:t>
            </a:r>
            <a:r>
              <a:rPr spc="5" dirty="0"/>
              <a:t>l</a:t>
            </a:r>
            <a:r>
              <a:rPr spc="10" dirty="0"/>
              <a:t>in</a:t>
            </a:r>
            <a:r>
              <a:rPr spc="-5"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0411" y="489737"/>
            <a:ext cx="4126865" cy="299505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6370" indent="-153670">
              <a:lnSpc>
                <a:spcPct val="100000"/>
              </a:lnSpc>
              <a:spcBef>
                <a:spcPts val="135"/>
              </a:spcBef>
              <a:buAutoNum type="arabicPeriod"/>
              <a:tabLst>
                <a:tab pos="167005" algn="l"/>
              </a:tabLst>
            </a:pPr>
            <a:r>
              <a:rPr sz="1050" spc="2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Housekeeping</a:t>
            </a:r>
            <a:endParaRPr sz="1050" dirty="0">
              <a:solidFill>
                <a:schemeClr val="accent1">
                  <a:lumMod val="20000"/>
                  <a:lumOff val="80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buAutoNum type="arabicPeriod"/>
            </a:pPr>
            <a:endParaRPr sz="1000" dirty="0">
              <a:latin typeface="Times New Roman"/>
              <a:cs typeface="Times New Roman"/>
            </a:endParaRPr>
          </a:p>
          <a:p>
            <a:pPr marL="166370" indent="-153670">
              <a:lnSpc>
                <a:spcPct val="100000"/>
              </a:lnSpc>
              <a:buAutoNum type="arabicPeriod"/>
              <a:tabLst>
                <a:tab pos="167005" algn="l"/>
              </a:tabLst>
            </a:pPr>
            <a:r>
              <a:rPr sz="1050" spc="25" dirty="0">
                <a:solidFill>
                  <a:schemeClr val="tx2"/>
                </a:solidFill>
                <a:latin typeface="Arial"/>
                <a:cs typeface="Arial"/>
              </a:rPr>
              <a:t>Main</a:t>
            </a:r>
            <a:r>
              <a:rPr sz="1050" spc="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050" spc="15" dirty="0" smtClean="0">
                <a:solidFill>
                  <a:schemeClr val="tx2"/>
                </a:solidFill>
                <a:latin typeface="Arial"/>
                <a:cs typeface="Arial"/>
              </a:rPr>
              <a:t>ideas</a:t>
            </a:r>
            <a:r>
              <a:rPr lang="en-US" sz="1050" spc="15" dirty="0" smtClean="0">
                <a:solidFill>
                  <a:schemeClr val="tx2"/>
                </a:solidFill>
                <a:latin typeface="Arial"/>
                <a:cs typeface="Arial"/>
              </a:rPr>
              <a:t>: Multiple Linear Regression (MLR)</a:t>
            </a:r>
            <a:endParaRPr sz="1050" dirty="0">
              <a:solidFill>
                <a:schemeClr val="tx2"/>
              </a:solidFill>
              <a:latin typeface="Arial"/>
              <a:cs typeface="Arial"/>
            </a:endParaRPr>
          </a:p>
          <a:p>
            <a:pPr marL="443230" lvl="1" indent="-153670">
              <a:spcBef>
                <a:spcPts val="95"/>
              </a:spcBef>
              <a:buFontTx/>
              <a:buAutoNum type="arabicPeriod"/>
              <a:tabLst>
                <a:tab pos="443865" algn="l"/>
              </a:tabLst>
            </a:pPr>
            <a:r>
              <a:rPr lang="en-US" sz="1050" u="sng" spc="5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Interpreting Slopes/Coefficients</a:t>
            </a:r>
            <a:r>
              <a:rPr lang="en-US" sz="1050" spc="5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: In </a:t>
            </a:r>
            <a:r>
              <a:rPr lang="en-US" sz="1050" spc="25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MLR </a:t>
            </a:r>
            <a:r>
              <a:rPr lang="en-US" sz="1050" spc="15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everything </a:t>
            </a:r>
            <a:r>
              <a:rPr lang="en-US" sz="1050" spc="1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is </a:t>
            </a:r>
            <a:r>
              <a:rPr lang="en-US" sz="1050" spc="25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conditional </a:t>
            </a:r>
            <a:r>
              <a:rPr lang="en-US" sz="1050" spc="3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on </a:t>
            </a:r>
            <a:r>
              <a:rPr lang="en-US" sz="1050" spc="5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all </a:t>
            </a:r>
            <a:r>
              <a:rPr lang="en-US" sz="1050" spc="2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other </a:t>
            </a:r>
            <a:r>
              <a:rPr lang="en-US" sz="1050" spc="1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variables in </a:t>
            </a:r>
            <a:r>
              <a:rPr lang="en-US" sz="1050" spc="2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the  </a:t>
            </a:r>
            <a:r>
              <a:rPr lang="en-US" sz="1050" spc="3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model</a:t>
            </a:r>
            <a:endParaRPr lang="en-US" sz="1050" spc="20" dirty="0" smtClean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  <a:p>
            <a:pPr marL="443230" lvl="1" indent="-15367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443865" algn="l"/>
              </a:tabLst>
            </a:pPr>
            <a:r>
              <a:rPr lang="en-US" sz="1050" u="sng" spc="5" dirty="0" smtClean="0">
                <a:solidFill>
                  <a:srgbClr val="CCCCCC"/>
                </a:solidFill>
                <a:latin typeface="Arial"/>
                <a:cs typeface="Arial"/>
              </a:rPr>
              <a:t>Setting up the MLR Equation:</a:t>
            </a:r>
            <a:r>
              <a:rPr lang="en-US" sz="1050" spc="5" dirty="0" smtClean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050" spc="20" dirty="0" smtClean="0">
                <a:solidFill>
                  <a:srgbClr val="CCCCCC"/>
                </a:solidFill>
                <a:latin typeface="Arial"/>
                <a:cs typeface="Arial"/>
              </a:rPr>
              <a:t>Categorical </a:t>
            </a:r>
            <a:r>
              <a:rPr sz="1050" spc="30" dirty="0">
                <a:solidFill>
                  <a:srgbClr val="CCCCCC"/>
                </a:solidFill>
                <a:latin typeface="Arial"/>
                <a:cs typeface="Arial"/>
              </a:rPr>
              <a:t>predictors </a:t>
            </a:r>
            <a:r>
              <a:rPr sz="1050" spc="25" dirty="0">
                <a:solidFill>
                  <a:srgbClr val="CCCCCC"/>
                </a:solidFill>
                <a:latin typeface="Arial"/>
                <a:cs typeface="Arial"/>
              </a:rPr>
              <a:t>and </a:t>
            </a:r>
            <a:r>
              <a:rPr sz="1050" spc="20" dirty="0">
                <a:solidFill>
                  <a:srgbClr val="CCCCCC"/>
                </a:solidFill>
                <a:latin typeface="Arial"/>
                <a:cs typeface="Arial"/>
              </a:rPr>
              <a:t>slopes </a:t>
            </a:r>
            <a:r>
              <a:rPr sz="1050" spc="25" dirty="0">
                <a:solidFill>
                  <a:srgbClr val="CCCCCC"/>
                </a:solidFill>
                <a:latin typeface="Arial"/>
                <a:cs typeface="Arial"/>
              </a:rPr>
              <a:t>for </a:t>
            </a:r>
            <a:r>
              <a:rPr sz="1050" dirty="0">
                <a:solidFill>
                  <a:srgbClr val="CCCCCC"/>
                </a:solidFill>
                <a:latin typeface="Arial"/>
                <a:cs typeface="Arial"/>
              </a:rPr>
              <a:t>(almost) </a:t>
            </a:r>
            <a:r>
              <a:rPr sz="1050" spc="15" dirty="0">
                <a:solidFill>
                  <a:srgbClr val="CCCCCC"/>
                </a:solidFill>
                <a:latin typeface="Arial"/>
                <a:cs typeface="Arial"/>
              </a:rPr>
              <a:t>each</a:t>
            </a:r>
            <a:r>
              <a:rPr sz="1050" spc="-30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050" spc="5" dirty="0">
                <a:solidFill>
                  <a:srgbClr val="CCCCCC"/>
                </a:solidFill>
                <a:latin typeface="Arial"/>
                <a:cs typeface="Arial"/>
              </a:rPr>
              <a:t>level</a:t>
            </a:r>
            <a:endParaRPr sz="1050" dirty="0">
              <a:latin typeface="Arial"/>
              <a:cs typeface="Arial"/>
            </a:endParaRPr>
          </a:p>
          <a:p>
            <a:pPr marL="443230" lvl="1" indent="-15367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443865" algn="l"/>
              </a:tabLst>
            </a:pPr>
            <a:r>
              <a:rPr sz="1050" u="sng" spc="10" dirty="0" smtClean="0">
                <a:solidFill>
                  <a:srgbClr val="CCCCCC"/>
                </a:solidFill>
                <a:latin typeface="Arial"/>
                <a:cs typeface="Arial"/>
              </a:rPr>
              <a:t>Inference </a:t>
            </a:r>
            <a:r>
              <a:rPr sz="1050" u="sng" spc="25" dirty="0" smtClean="0">
                <a:solidFill>
                  <a:srgbClr val="CCCCCC"/>
                </a:solidFill>
                <a:latin typeface="Arial"/>
                <a:cs typeface="Arial"/>
              </a:rPr>
              <a:t>for </a:t>
            </a:r>
            <a:r>
              <a:rPr sz="1050" u="sng" spc="20" dirty="0" smtClean="0">
                <a:solidFill>
                  <a:srgbClr val="CCCCCC"/>
                </a:solidFill>
                <a:latin typeface="Arial"/>
                <a:cs typeface="Arial"/>
              </a:rPr>
              <a:t>MLR</a:t>
            </a:r>
            <a:r>
              <a:rPr sz="1050" spc="20" dirty="0" smtClean="0">
                <a:solidFill>
                  <a:srgbClr val="CCCCCC"/>
                </a:solidFill>
                <a:latin typeface="Arial"/>
                <a:cs typeface="Arial"/>
              </a:rPr>
              <a:t>: </a:t>
            </a:r>
            <a:r>
              <a:rPr sz="1050" spc="30" dirty="0">
                <a:solidFill>
                  <a:srgbClr val="CCCCCC"/>
                </a:solidFill>
                <a:latin typeface="Arial"/>
                <a:cs typeface="Arial"/>
              </a:rPr>
              <a:t>model </a:t>
            </a:r>
            <a:r>
              <a:rPr sz="1050" spc="5" dirty="0">
                <a:solidFill>
                  <a:srgbClr val="CCCCCC"/>
                </a:solidFill>
                <a:latin typeface="Arial"/>
                <a:cs typeface="Arial"/>
              </a:rPr>
              <a:t>as </a:t>
            </a:r>
            <a:r>
              <a:rPr sz="1050" spc="-5" dirty="0">
                <a:solidFill>
                  <a:srgbClr val="CCCCCC"/>
                </a:solidFill>
                <a:latin typeface="Arial"/>
                <a:cs typeface="Arial"/>
              </a:rPr>
              <a:t>a </a:t>
            </a:r>
            <a:r>
              <a:rPr sz="1050" spc="25" dirty="0">
                <a:solidFill>
                  <a:srgbClr val="CCCCCC"/>
                </a:solidFill>
                <a:latin typeface="Arial"/>
                <a:cs typeface="Arial"/>
              </a:rPr>
              <a:t>whole </a:t>
            </a:r>
            <a:r>
              <a:rPr sz="1050" spc="35" dirty="0">
                <a:solidFill>
                  <a:srgbClr val="CCCCCC"/>
                </a:solidFill>
                <a:latin typeface="Arial"/>
                <a:cs typeface="Arial"/>
              </a:rPr>
              <a:t>+ </a:t>
            </a:r>
            <a:r>
              <a:rPr sz="1050" spc="20" dirty="0">
                <a:solidFill>
                  <a:srgbClr val="CCCCCC"/>
                </a:solidFill>
                <a:latin typeface="Arial"/>
                <a:cs typeface="Arial"/>
              </a:rPr>
              <a:t>individual</a:t>
            </a:r>
            <a:r>
              <a:rPr sz="1050" spc="-50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050" spc="20" dirty="0">
                <a:solidFill>
                  <a:srgbClr val="CCCCCC"/>
                </a:solidFill>
                <a:latin typeface="Arial"/>
                <a:cs typeface="Arial"/>
              </a:rPr>
              <a:t>slopes</a:t>
            </a:r>
            <a:endParaRPr sz="1050" dirty="0">
              <a:latin typeface="Arial"/>
              <a:cs typeface="Arial"/>
            </a:endParaRPr>
          </a:p>
          <a:p>
            <a:pPr marL="443230" lvl="1" indent="-153670">
              <a:lnSpc>
                <a:spcPct val="100000"/>
              </a:lnSpc>
              <a:spcBef>
                <a:spcPts val="45"/>
              </a:spcBef>
              <a:buAutoNum type="arabicPeriod"/>
              <a:tabLst>
                <a:tab pos="443865" algn="l"/>
              </a:tabLst>
            </a:pPr>
            <a:r>
              <a:rPr lang="en-US" sz="1050" u="sng" spc="10" dirty="0" smtClean="0">
                <a:solidFill>
                  <a:srgbClr val="CCCCCC"/>
                </a:solidFill>
                <a:latin typeface="Arial"/>
                <a:cs typeface="Arial"/>
              </a:rPr>
              <a:t>Selecting Predictors for MLR:</a:t>
            </a:r>
            <a:r>
              <a:rPr lang="en-US" sz="1050" spc="20" dirty="0" smtClean="0">
                <a:solidFill>
                  <a:srgbClr val="CCCCCC"/>
                </a:solidFill>
                <a:latin typeface="Arial"/>
                <a:cs typeface="Arial"/>
              </a:rPr>
              <a:t> </a:t>
            </a:r>
          </a:p>
          <a:p>
            <a:pPr marL="900430" lvl="2" indent="-153670">
              <a:spcBef>
                <a:spcPts val="45"/>
              </a:spcBef>
              <a:buAutoNum type="arabicPeriod"/>
              <a:tabLst>
                <a:tab pos="443865" algn="l"/>
              </a:tabLst>
            </a:pPr>
            <a:r>
              <a:rPr sz="1050" spc="25" dirty="0" smtClean="0">
                <a:solidFill>
                  <a:srgbClr val="CCCCCC"/>
                </a:solidFill>
                <a:latin typeface="Arial"/>
                <a:cs typeface="Arial"/>
              </a:rPr>
              <a:t>Adjusted </a:t>
            </a:r>
            <a:r>
              <a:rPr sz="1100" i="1" spc="20" dirty="0" smtClean="0">
                <a:solidFill>
                  <a:srgbClr val="CCCCCC"/>
                </a:solidFill>
                <a:latin typeface="Georgia"/>
                <a:cs typeface="Georgia"/>
              </a:rPr>
              <a:t>R</a:t>
            </a:r>
            <a:r>
              <a:rPr sz="1200" spc="30" baseline="27777" dirty="0" smtClean="0">
                <a:solidFill>
                  <a:srgbClr val="CCCCCC"/>
                </a:solidFill>
                <a:latin typeface="Times New Roman"/>
                <a:cs typeface="Times New Roman"/>
              </a:rPr>
              <a:t>2 </a:t>
            </a:r>
            <a:r>
              <a:rPr sz="1050" spc="20" dirty="0">
                <a:solidFill>
                  <a:srgbClr val="CCCCCC"/>
                </a:solidFill>
                <a:latin typeface="Arial"/>
                <a:cs typeface="Arial"/>
              </a:rPr>
              <a:t>applies </a:t>
            </a:r>
            <a:r>
              <a:rPr sz="1050" spc="-5" dirty="0">
                <a:solidFill>
                  <a:srgbClr val="CCCCCC"/>
                </a:solidFill>
                <a:latin typeface="Arial"/>
                <a:cs typeface="Arial"/>
              </a:rPr>
              <a:t>a </a:t>
            </a:r>
            <a:r>
              <a:rPr sz="1050" spc="20" dirty="0">
                <a:solidFill>
                  <a:srgbClr val="CCCCCC"/>
                </a:solidFill>
                <a:latin typeface="Arial"/>
                <a:cs typeface="Arial"/>
              </a:rPr>
              <a:t>penalty </a:t>
            </a:r>
            <a:r>
              <a:rPr sz="1050" spc="25" dirty="0">
                <a:solidFill>
                  <a:srgbClr val="CCCCCC"/>
                </a:solidFill>
                <a:latin typeface="Arial"/>
                <a:cs typeface="Arial"/>
              </a:rPr>
              <a:t>for additional</a:t>
            </a:r>
            <a:r>
              <a:rPr sz="1050" spc="-114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050" spc="10" dirty="0">
                <a:solidFill>
                  <a:srgbClr val="CCCCCC"/>
                </a:solidFill>
                <a:latin typeface="Arial"/>
                <a:cs typeface="Arial"/>
              </a:rPr>
              <a:t>variables</a:t>
            </a:r>
            <a:endParaRPr sz="1050" dirty="0">
              <a:latin typeface="Arial"/>
              <a:cs typeface="Arial"/>
            </a:endParaRPr>
          </a:p>
          <a:p>
            <a:pPr marL="900430" lvl="2" indent="-153670">
              <a:spcBef>
                <a:spcPts val="85"/>
              </a:spcBef>
              <a:buAutoNum type="arabicPeriod"/>
              <a:tabLst>
                <a:tab pos="443865" algn="l"/>
              </a:tabLst>
            </a:pPr>
            <a:r>
              <a:rPr sz="1050" spc="20" dirty="0" smtClean="0">
                <a:solidFill>
                  <a:srgbClr val="CCCCCC"/>
                </a:solidFill>
                <a:latin typeface="Arial"/>
                <a:cs typeface="Arial"/>
              </a:rPr>
              <a:t>Avoid </a:t>
            </a:r>
            <a:r>
              <a:rPr sz="1050" spc="15" dirty="0">
                <a:solidFill>
                  <a:srgbClr val="CCCCCC"/>
                </a:solidFill>
                <a:latin typeface="Arial"/>
                <a:cs typeface="Arial"/>
              </a:rPr>
              <a:t>collinearity </a:t>
            </a:r>
            <a:r>
              <a:rPr sz="1050" spc="10" dirty="0">
                <a:solidFill>
                  <a:srgbClr val="CCCCCC"/>
                </a:solidFill>
                <a:latin typeface="Arial"/>
                <a:cs typeface="Arial"/>
              </a:rPr>
              <a:t>in</a:t>
            </a:r>
            <a:r>
              <a:rPr sz="1050" spc="-10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050" spc="25" dirty="0" smtClean="0">
                <a:solidFill>
                  <a:srgbClr val="CCCCCC"/>
                </a:solidFill>
                <a:latin typeface="Arial"/>
                <a:cs typeface="Arial"/>
              </a:rPr>
              <a:t>MLR</a:t>
            </a:r>
            <a:endParaRPr lang="en-US" sz="1050" dirty="0">
              <a:latin typeface="Arial"/>
              <a:cs typeface="Arial"/>
            </a:endParaRPr>
          </a:p>
          <a:p>
            <a:pPr marL="900430" lvl="2" indent="-153670">
              <a:spcBef>
                <a:spcPts val="85"/>
              </a:spcBef>
              <a:buAutoNum type="arabicPeriod"/>
              <a:tabLst>
                <a:tab pos="443865" algn="l"/>
              </a:tabLst>
            </a:pPr>
            <a:r>
              <a:rPr sz="1050" spc="35" dirty="0" smtClean="0">
                <a:solidFill>
                  <a:srgbClr val="CCCCCC"/>
                </a:solidFill>
                <a:latin typeface="Arial"/>
                <a:cs typeface="Arial"/>
              </a:rPr>
              <a:t>Model </a:t>
            </a:r>
            <a:r>
              <a:rPr sz="1050" spc="20" dirty="0">
                <a:solidFill>
                  <a:srgbClr val="CCCCCC"/>
                </a:solidFill>
                <a:latin typeface="Arial"/>
                <a:cs typeface="Arial"/>
              </a:rPr>
              <a:t>selection criterion </a:t>
            </a:r>
            <a:r>
              <a:rPr sz="1050" spc="30" dirty="0">
                <a:solidFill>
                  <a:srgbClr val="CCCCCC"/>
                </a:solidFill>
                <a:latin typeface="Arial"/>
                <a:cs typeface="Arial"/>
              </a:rPr>
              <a:t>depends on </a:t>
            </a:r>
            <a:r>
              <a:rPr sz="1050" spc="15" dirty="0">
                <a:solidFill>
                  <a:srgbClr val="CCCCCC"/>
                </a:solidFill>
                <a:latin typeface="Arial"/>
                <a:cs typeface="Arial"/>
              </a:rPr>
              <a:t>goal: </a:t>
            </a:r>
            <a:r>
              <a:rPr sz="1050" spc="20" dirty="0">
                <a:solidFill>
                  <a:srgbClr val="CCCCCC"/>
                </a:solidFill>
                <a:latin typeface="Arial"/>
                <a:cs typeface="Arial"/>
              </a:rPr>
              <a:t>signiﬁcance </a:t>
            </a:r>
            <a:r>
              <a:rPr sz="1050" spc="15" dirty="0">
                <a:solidFill>
                  <a:srgbClr val="CCCCCC"/>
                </a:solidFill>
                <a:latin typeface="Arial"/>
                <a:cs typeface="Arial"/>
              </a:rPr>
              <a:t>vs.  </a:t>
            </a:r>
            <a:r>
              <a:rPr sz="1050" spc="25" dirty="0">
                <a:solidFill>
                  <a:srgbClr val="CCCCCC"/>
                </a:solidFill>
                <a:latin typeface="Arial"/>
                <a:cs typeface="Arial"/>
              </a:rPr>
              <a:t>prediction</a:t>
            </a:r>
            <a:endParaRPr sz="1050" dirty="0">
              <a:latin typeface="Arial"/>
              <a:cs typeface="Arial"/>
            </a:endParaRPr>
          </a:p>
          <a:p>
            <a:pPr marL="443230" lvl="1" indent="-15367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443865" algn="l"/>
              </a:tabLst>
            </a:pPr>
            <a:r>
              <a:rPr lang="en-US" sz="1050" u="sng" spc="20" dirty="0">
                <a:solidFill>
                  <a:srgbClr val="CCCCCC"/>
                </a:solidFill>
                <a:latin typeface="Arial"/>
                <a:cs typeface="Arial"/>
              </a:rPr>
              <a:t>Additional Conditions for MLR</a:t>
            </a:r>
            <a:r>
              <a:rPr lang="en-US" sz="1050" spc="20" dirty="0">
                <a:solidFill>
                  <a:srgbClr val="CCCCCC"/>
                </a:solidFill>
                <a:latin typeface="Arial"/>
                <a:cs typeface="Arial"/>
              </a:rPr>
              <a:t>: </a:t>
            </a:r>
            <a:r>
              <a:rPr sz="1050" spc="25" dirty="0" smtClean="0">
                <a:solidFill>
                  <a:srgbClr val="CCCCCC"/>
                </a:solidFill>
                <a:latin typeface="Arial"/>
                <a:cs typeface="Arial"/>
              </a:rPr>
              <a:t>Conditions </a:t>
            </a:r>
            <a:r>
              <a:rPr sz="1050" spc="25" dirty="0">
                <a:solidFill>
                  <a:srgbClr val="CCCCCC"/>
                </a:solidFill>
                <a:latin typeface="Arial"/>
                <a:cs typeface="Arial"/>
              </a:rPr>
              <a:t>for MLR </a:t>
            </a:r>
            <a:r>
              <a:rPr sz="1050" spc="-5" dirty="0">
                <a:solidFill>
                  <a:srgbClr val="CCCCCC"/>
                </a:solidFill>
                <a:latin typeface="Arial"/>
                <a:cs typeface="Arial"/>
              </a:rPr>
              <a:t>are </a:t>
            </a:r>
            <a:r>
              <a:rPr sz="1050" dirty="0">
                <a:solidFill>
                  <a:srgbClr val="CCCCCC"/>
                </a:solidFill>
                <a:latin typeface="Arial"/>
                <a:cs typeface="Arial"/>
              </a:rPr>
              <a:t>(almost) </a:t>
            </a:r>
            <a:r>
              <a:rPr sz="1050" spc="20" dirty="0">
                <a:solidFill>
                  <a:srgbClr val="CCCCCC"/>
                </a:solidFill>
                <a:latin typeface="Arial"/>
                <a:cs typeface="Arial"/>
              </a:rPr>
              <a:t>the </a:t>
            </a:r>
            <a:r>
              <a:rPr sz="1050" spc="15" dirty="0">
                <a:solidFill>
                  <a:srgbClr val="CCCCCC"/>
                </a:solidFill>
                <a:latin typeface="Arial"/>
                <a:cs typeface="Arial"/>
              </a:rPr>
              <a:t>same </a:t>
            </a:r>
            <a:r>
              <a:rPr sz="1050" spc="5" dirty="0">
                <a:solidFill>
                  <a:srgbClr val="CCCCCC"/>
                </a:solidFill>
                <a:latin typeface="Arial"/>
                <a:cs typeface="Arial"/>
              </a:rPr>
              <a:t>as </a:t>
            </a:r>
            <a:r>
              <a:rPr sz="1050" spc="30" dirty="0">
                <a:solidFill>
                  <a:srgbClr val="CCCCCC"/>
                </a:solidFill>
                <a:latin typeface="Arial"/>
                <a:cs typeface="Arial"/>
              </a:rPr>
              <a:t>conditions</a:t>
            </a:r>
            <a:r>
              <a:rPr sz="1050" spc="20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050" spc="25" dirty="0" smtClean="0">
                <a:solidFill>
                  <a:srgbClr val="CCCCCC"/>
                </a:solidFill>
                <a:latin typeface="Arial"/>
                <a:cs typeface="Arial"/>
              </a:rPr>
              <a:t>for</a:t>
            </a:r>
            <a:r>
              <a:rPr lang="en-US" sz="1050" dirty="0">
                <a:latin typeface="Arial"/>
                <a:cs typeface="Arial"/>
              </a:rPr>
              <a:t> </a:t>
            </a:r>
            <a:r>
              <a:rPr sz="1050" dirty="0" smtClean="0">
                <a:solidFill>
                  <a:srgbClr val="CCCCCC"/>
                </a:solidFill>
                <a:latin typeface="Arial"/>
                <a:cs typeface="Arial"/>
              </a:rPr>
              <a:t>SLR</a:t>
            </a:r>
            <a:endParaRPr sz="1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 marL="166370" indent="-153670">
              <a:lnSpc>
                <a:spcPct val="100000"/>
              </a:lnSpc>
              <a:buAutoNum type="arabicPeriod" startAt="3"/>
              <a:tabLst>
                <a:tab pos="167005" algn="l"/>
              </a:tabLst>
            </a:pPr>
            <a:r>
              <a:rPr sz="1050" spc="20" dirty="0">
                <a:solidFill>
                  <a:srgbClr val="CCDBE6"/>
                </a:solidFill>
                <a:latin typeface="Arial"/>
                <a:cs typeface="Arial"/>
              </a:rPr>
              <a:t>Summary</a:t>
            </a:r>
            <a:endParaRPr sz="105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885393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912" y="135255"/>
            <a:ext cx="4222115" cy="204470"/>
          </a:xfrm>
          <a:prstGeom prst="rect">
            <a:avLst/>
          </a:prstGeom>
          <a:solidFill>
            <a:srgbClr val="9AB8CE"/>
          </a:solidFill>
        </p:spPr>
        <p:txBody>
          <a:bodyPr vert="horz" wrap="square" lIns="0" tIns="25400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200"/>
              </a:spcBef>
            </a:pPr>
            <a:r>
              <a:rPr sz="1000" dirty="0">
                <a:solidFill>
                  <a:srgbClr val="1A2E3D"/>
                </a:solidFill>
              </a:rPr>
              <a:t>Clicker</a:t>
            </a:r>
            <a:r>
              <a:rPr sz="1000" spc="-5" dirty="0">
                <a:solidFill>
                  <a:srgbClr val="1A2E3D"/>
                </a:solidFill>
              </a:rPr>
              <a:t> </a:t>
            </a:r>
            <a:r>
              <a:rPr sz="1000" spc="5" dirty="0">
                <a:solidFill>
                  <a:srgbClr val="1A2E3D"/>
                </a:solidFill>
              </a:rPr>
              <a:t>question</a:t>
            </a: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192912" y="339344"/>
            <a:ext cx="4222115" cy="382155"/>
          </a:xfrm>
          <a:prstGeom prst="rect">
            <a:avLst/>
          </a:prstGeom>
          <a:solidFill>
            <a:srgbClr val="D6E2EB"/>
          </a:solidFill>
        </p:spPr>
        <p:txBody>
          <a:bodyPr vert="horz" wrap="square" lIns="0" tIns="26034" rIns="0" bIns="0" rtlCol="0">
            <a:spAutoFit/>
          </a:bodyPr>
          <a:lstStyle/>
          <a:p>
            <a:pPr marL="59690" marR="210185">
              <a:lnSpc>
                <a:spcPct val="114700"/>
              </a:lnSpc>
              <a:spcBef>
                <a:spcPts val="204"/>
              </a:spcBef>
            </a:pPr>
            <a:r>
              <a:rPr lang="en-US" sz="1050" spc="-30" dirty="0" smtClean="0">
                <a:solidFill>
                  <a:srgbClr val="1A2E3D"/>
                </a:solidFill>
                <a:latin typeface="Arial"/>
                <a:cs typeface="Arial"/>
              </a:rPr>
              <a:t>What is the </a:t>
            </a:r>
            <a:r>
              <a:rPr lang="en-US" sz="1050" b="1" spc="-30" dirty="0" smtClean="0">
                <a:solidFill>
                  <a:srgbClr val="1A2E3D"/>
                </a:solidFill>
                <a:latin typeface="Arial"/>
                <a:cs typeface="Arial"/>
              </a:rPr>
              <a:t>degrees of freedom </a:t>
            </a:r>
            <a:r>
              <a:rPr lang="en-US" sz="1050" spc="-30" dirty="0" smtClean="0">
                <a:solidFill>
                  <a:srgbClr val="1A2E3D"/>
                </a:solidFill>
                <a:latin typeface="Arial"/>
                <a:cs typeface="Arial"/>
              </a:rPr>
              <a:t>you would use to construct a </a:t>
            </a:r>
            <a:r>
              <a:rPr lang="en-US" sz="1050" u="sng" spc="-30" dirty="0" smtClean="0">
                <a:solidFill>
                  <a:srgbClr val="1A2E3D"/>
                </a:solidFill>
                <a:latin typeface="Arial"/>
                <a:cs typeface="Arial"/>
              </a:rPr>
              <a:t>confidence interval </a:t>
            </a:r>
            <a:r>
              <a:rPr lang="en-US" sz="1050" spc="-30" dirty="0" smtClean="0">
                <a:solidFill>
                  <a:srgbClr val="1A2E3D"/>
                </a:solidFill>
                <a:latin typeface="Arial"/>
                <a:cs typeface="Arial"/>
              </a:rPr>
              <a:t>for the slope of the </a:t>
            </a:r>
            <a:r>
              <a:rPr lang="en-US" sz="1050" b="1" spc="-30" dirty="0" smtClean="0">
                <a:solidFill>
                  <a:srgbClr val="0070C0"/>
                </a:solidFill>
                <a:latin typeface="Arial"/>
                <a:cs typeface="Arial"/>
              </a:rPr>
              <a:t>age</a:t>
            </a:r>
            <a:r>
              <a:rPr lang="en-US" sz="1050" spc="-30" dirty="0" smtClean="0">
                <a:solidFill>
                  <a:srgbClr val="1A2E3D"/>
                </a:solidFill>
                <a:latin typeface="Arial"/>
                <a:cs typeface="Arial"/>
              </a:rPr>
              <a:t> variable</a:t>
            </a:r>
            <a:r>
              <a:rPr sz="1050" spc="-5" dirty="0" smtClean="0">
                <a:solidFill>
                  <a:srgbClr val="1A2E3D"/>
                </a:solidFill>
                <a:latin typeface="Arial"/>
                <a:cs typeface="Arial"/>
              </a:rPr>
              <a:t>?</a:t>
            </a:r>
            <a:r>
              <a:rPr lang="en-US" sz="1050" spc="-5" dirty="0" smtClean="0">
                <a:solidFill>
                  <a:srgbClr val="1A2E3D"/>
                </a:solidFill>
                <a:latin typeface="Arial"/>
                <a:cs typeface="Arial"/>
              </a:rPr>
              <a:t> (Assume n=959).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84350" y="823842"/>
            <a:ext cx="2590165" cy="0"/>
          </a:xfrm>
          <a:custGeom>
            <a:avLst/>
            <a:gdLst/>
            <a:ahLst/>
            <a:cxnLst/>
            <a:rect l="l" t="t" r="r" b="b"/>
            <a:pathLst>
              <a:path w="2590165">
                <a:moveTo>
                  <a:pt x="0" y="0"/>
                </a:moveTo>
                <a:lnTo>
                  <a:pt x="259016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71650" y="799737"/>
            <a:ext cx="261556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93775" algn="l"/>
                <a:tab pos="1428115" algn="l"/>
                <a:tab pos="1900555" algn="l"/>
                <a:tab pos="2265045" algn="l"/>
              </a:tabLst>
            </a:pPr>
            <a:r>
              <a:rPr sz="6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6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Estimate	</a:t>
            </a:r>
            <a:r>
              <a:rPr sz="6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Std.</a:t>
            </a:r>
            <a:r>
              <a:rPr sz="600" u="sng" spc="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6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Error	</a:t>
            </a:r>
            <a:r>
              <a:rPr sz="60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 </a:t>
            </a:r>
            <a:r>
              <a:rPr sz="6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value	</a:t>
            </a:r>
            <a:r>
              <a:rPr sz="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Pr(</a:t>
            </a:r>
            <a:r>
              <a:rPr sz="600"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&gt;</a:t>
            </a:r>
            <a:r>
              <a:rPr sz="600" i="1" u="sng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|</a:t>
            </a:r>
            <a:r>
              <a:rPr sz="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</a:t>
            </a:r>
            <a:r>
              <a:rPr sz="600" i="1" u="sng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|</a:t>
            </a:r>
            <a:r>
              <a:rPr sz="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)</a:t>
            </a:r>
            <a:r>
              <a:rPr sz="600" u="sng" spc="-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endParaRPr sz="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47595" y="893755"/>
            <a:ext cx="717550" cy="153352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7985" marR="5080" indent="-6985" algn="just">
              <a:lnSpc>
                <a:spcPts val="700"/>
              </a:lnSpc>
              <a:spcBef>
                <a:spcPts val="135"/>
              </a:spcBef>
            </a:pPr>
            <a:r>
              <a:rPr sz="600" spc="-60" dirty="0">
                <a:latin typeface="Arial"/>
                <a:cs typeface="Arial"/>
              </a:rPr>
              <a:t>(</a:t>
            </a:r>
            <a:r>
              <a:rPr sz="600" spc="-25" dirty="0">
                <a:latin typeface="Arial"/>
                <a:cs typeface="Arial"/>
              </a:rPr>
              <a:t>In</a:t>
            </a:r>
            <a:r>
              <a:rPr sz="600" spc="5" dirty="0">
                <a:latin typeface="Arial"/>
                <a:cs typeface="Arial"/>
              </a:rPr>
              <a:t>t</a:t>
            </a:r>
            <a:r>
              <a:rPr sz="600" spc="-25" dirty="0">
                <a:latin typeface="Arial"/>
                <a:cs typeface="Arial"/>
              </a:rPr>
              <a:t>er</a:t>
            </a:r>
            <a:r>
              <a:rPr sz="600" spc="5" dirty="0">
                <a:latin typeface="Arial"/>
                <a:cs typeface="Arial"/>
              </a:rPr>
              <a:t>c</a:t>
            </a:r>
            <a:r>
              <a:rPr sz="600" spc="-25" dirty="0">
                <a:latin typeface="Arial"/>
                <a:cs typeface="Arial"/>
              </a:rPr>
              <a:t>e</a:t>
            </a:r>
            <a:r>
              <a:rPr sz="600" spc="5" dirty="0">
                <a:latin typeface="Arial"/>
                <a:cs typeface="Arial"/>
              </a:rPr>
              <a:t>pt</a:t>
            </a:r>
            <a:r>
              <a:rPr sz="600" spc="-55" dirty="0">
                <a:latin typeface="Arial"/>
                <a:cs typeface="Arial"/>
              </a:rPr>
              <a:t>)  </a:t>
            </a:r>
            <a:r>
              <a:rPr sz="600" spc="-15" dirty="0">
                <a:latin typeface="Arial"/>
                <a:cs typeface="Arial"/>
              </a:rPr>
              <a:t>hrs_work  r</a:t>
            </a:r>
            <a:r>
              <a:rPr sz="600" spc="-25" dirty="0">
                <a:latin typeface="Arial"/>
                <a:cs typeface="Arial"/>
              </a:rPr>
              <a:t>a</a:t>
            </a:r>
            <a:r>
              <a:rPr sz="600" spc="5" dirty="0">
                <a:latin typeface="Arial"/>
                <a:cs typeface="Arial"/>
              </a:rPr>
              <a:t>c</a:t>
            </a:r>
            <a:r>
              <a:rPr sz="600" spc="-25" dirty="0">
                <a:latin typeface="Arial"/>
                <a:cs typeface="Arial"/>
              </a:rPr>
              <a:t>e</a:t>
            </a:r>
            <a:r>
              <a:rPr sz="600" spc="5" dirty="0">
                <a:latin typeface="Arial"/>
                <a:cs typeface="Arial"/>
              </a:rPr>
              <a:t>b</a:t>
            </a:r>
            <a:r>
              <a:rPr sz="600" spc="-25" dirty="0">
                <a:latin typeface="Arial"/>
                <a:cs typeface="Arial"/>
              </a:rPr>
              <a:t>la</a:t>
            </a:r>
            <a:r>
              <a:rPr sz="600" spc="5" dirty="0">
                <a:latin typeface="Arial"/>
                <a:cs typeface="Arial"/>
              </a:rPr>
              <a:t>c</a:t>
            </a:r>
            <a:r>
              <a:rPr sz="600" spc="-5" dirty="0">
                <a:latin typeface="Arial"/>
                <a:cs typeface="Arial"/>
              </a:rPr>
              <a:t>k  </a:t>
            </a:r>
            <a:r>
              <a:rPr sz="600" spc="-20" dirty="0">
                <a:latin typeface="Arial"/>
                <a:cs typeface="Arial"/>
              </a:rPr>
              <a:t>ra</a:t>
            </a:r>
            <a:r>
              <a:rPr sz="600" spc="5" dirty="0">
                <a:latin typeface="Arial"/>
                <a:cs typeface="Arial"/>
              </a:rPr>
              <a:t>c</a:t>
            </a:r>
            <a:r>
              <a:rPr sz="600" spc="-25" dirty="0">
                <a:latin typeface="Arial"/>
                <a:cs typeface="Arial"/>
              </a:rPr>
              <a:t>ea</a:t>
            </a:r>
            <a:r>
              <a:rPr sz="600" spc="-15" dirty="0">
                <a:latin typeface="Arial"/>
                <a:cs typeface="Arial"/>
              </a:rPr>
              <a:t>s</a:t>
            </a:r>
            <a:r>
              <a:rPr sz="600" spc="-25" dirty="0">
                <a:latin typeface="Arial"/>
                <a:cs typeface="Arial"/>
              </a:rPr>
              <a:t>ia</a:t>
            </a:r>
            <a:r>
              <a:rPr sz="600" spc="-10" dirty="0">
                <a:latin typeface="Arial"/>
                <a:cs typeface="Arial"/>
              </a:rPr>
              <a:t>n  </a:t>
            </a:r>
            <a:r>
              <a:rPr sz="600" spc="-15" dirty="0">
                <a:latin typeface="Arial"/>
                <a:cs typeface="Arial"/>
              </a:rPr>
              <a:t>r</a:t>
            </a:r>
            <a:r>
              <a:rPr sz="600" spc="-25" dirty="0">
                <a:latin typeface="Arial"/>
                <a:cs typeface="Arial"/>
              </a:rPr>
              <a:t>a</a:t>
            </a:r>
            <a:r>
              <a:rPr sz="600" spc="5" dirty="0">
                <a:latin typeface="Arial"/>
                <a:cs typeface="Arial"/>
              </a:rPr>
              <a:t>c</a:t>
            </a:r>
            <a:r>
              <a:rPr sz="600" spc="-25" dirty="0">
                <a:latin typeface="Arial"/>
                <a:cs typeface="Arial"/>
              </a:rPr>
              <a:t>e</a:t>
            </a:r>
            <a:r>
              <a:rPr sz="600" spc="-5" dirty="0">
                <a:latin typeface="Arial"/>
                <a:cs typeface="Arial"/>
              </a:rPr>
              <a:t>o</a:t>
            </a:r>
            <a:r>
              <a:rPr sz="600" spc="5" dirty="0">
                <a:latin typeface="Arial"/>
                <a:cs typeface="Arial"/>
              </a:rPr>
              <a:t>t</a:t>
            </a:r>
            <a:r>
              <a:rPr sz="600" spc="-15" dirty="0">
                <a:latin typeface="Arial"/>
                <a:cs typeface="Arial"/>
              </a:rPr>
              <a:t>h</a:t>
            </a:r>
            <a:r>
              <a:rPr sz="600" spc="-25" dirty="0">
                <a:latin typeface="Arial"/>
                <a:cs typeface="Arial"/>
              </a:rPr>
              <a:t>e</a:t>
            </a:r>
            <a:r>
              <a:rPr sz="600" spc="-15" dirty="0">
                <a:latin typeface="Arial"/>
                <a:cs typeface="Arial"/>
              </a:rPr>
              <a:t>r</a:t>
            </a:r>
            <a:endParaRPr sz="600" dirty="0">
              <a:latin typeface="Arial"/>
              <a:cs typeface="Arial"/>
            </a:endParaRPr>
          </a:p>
          <a:p>
            <a:pPr marR="5080" algn="r">
              <a:lnSpc>
                <a:spcPts val="655"/>
              </a:lnSpc>
            </a:pPr>
            <a:r>
              <a:rPr sz="600" spc="-25" dirty="0">
                <a:solidFill>
                  <a:srgbClr val="0070C0"/>
                </a:solidFill>
                <a:latin typeface="Arial"/>
                <a:cs typeface="Arial"/>
              </a:rPr>
              <a:t>a</a:t>
            </a:r>
            <a:r>
              <a:rPr sz="600" spc="-5" dirty="0">
                <a:solidFill>
                  <a:srgbClr val="0070C0"/>
                </a:solidFill>
                <a:latin typeface="Arial"/>
                <a:cs typeface="Arial"/>
              </a:rPr>
              <a:t>g</a:t>
            </a:r>
            <a:r>
              <a:rPr sz="600" spc="-25" dirty="0">
                <a:solidFill>
                  <a:srgbClr val="0070C0"/>
                </a:solidFill>
                <a:latin typeface="Arial"/>
                <a:cs typeface="Arial"/>
              </a:rPr>
              <a:t>e</a:t>
            </a:r>
            <a:endParaRPr sz="600" dirty="0">
              <a:solidFill>
                <a:srgbClr val="0070C0"/>
              </a:solidFill>
              <a:latin typeface="Arial"/>
              <a:cs typeface="Arial"/>
            </a:endParaRPr>
          </a:p>
          <a:p>
            <a:pPr marL="264160" marR="5080" indent="-4445" algn="r">
              <a:lnSpc>
                <a:spcPts val="700"/>
              </a:lnSpc>
              <a:spcBef>
                <a:spcPts val="30"/>
              </a:spcBef>
            </a:pPr>
            <a:r>
              <a:rPr sz="600" spc="-5" dirty="0">
                <a:latin typeface="Arial"/>
                <a:cs typeface="Arial"/>
              </a:rPr>
              <a:t>g</a:t>
            </a:r>
            <a:r>
              <a:rPr sz="600" spc="-25" dirty="0">
                <a:latin typeface="Arial"/>
                <a:cs typeface="Arial"/>
              </a:rPr>
              <a:t>e</a:t>
            </a:r>
            <a:r>
              <a:rPr sz="600" spc="-15" dirty="0">
                <a:latin typeface="Arial"/>
                <a:cs typeface="Arial"/>
              </a:rPr>
              <a:t>n</a:t>
            </a:r>
            <a:r>
              <a:rPr sz="600" spc="5" dirty="0">
                <a:latin typeface="Arial"/>
                <a:cs typeface="Arial"/>
              </a:rPr>
              <a:t>d</a:t>
            </a:r>
            <a:r>
              <a:rPr sz="600" spc="-25" dirty="0">
                <a:latin typeface="Arial"/>
                <a:cs typeface="Arial"/>
              </a:rPr>
              <a:t>e</a:t>
            </a:r>
            <a:r>
              <a:rPr sz="600" spc="-15" dirty="0">
                <a:latin typeface="Arial"/>
                <a:cs typeface="Arial"/>
              </a:rPr>
              <a:t>rf</a:t>
            </a:r>
            <a:r>
              <a:rPr sz="600" spc="-25" dirty="0">
                <a:latin typeface="Arial"/>
                <a:cs typeface="Arial"/>
              </a:rPr>
              <a:t>e</a:t>
            </a:r>
            <a:r>
              <a:rPr sz="600" spc="-5" dirty="0">
                <a:latin typeface="Arial"/>
                <a:cs typeface="Arial"/>
              </a:rPr>
              <a:t>m</a:t>
            </a:r>
            <a:r>
              <a:rPr sz="600" spc="-25" dirty="0">
                <a:latin typeface="Arial"/>
                <a:cs typeface="Arial"/>
              </a:rPr>
              <a:t>ale  </a:t>
            </a:r>
            <a:r>
              <a:rPr sz="600" spc="5" dirty="0">
                <a:latin typeface="Arial"/>
                <a:cs typeface="Arial"/>
              </a:rPr>
              <a:t>c</a:t>
            </a:r>
            <a:r>
              <a:rPr sz="600" spc="-25" dirty="0">
                <a:latin typeface="Arial"/>
                <a:cs typeface="Arial"/>
              </a:rPr>
              <a:t>i</a:t>
            </a:r>
            <a:r>
              <a:rPr sz="600" spc="5" dirty="0">
                <a:latin typeface="Arial"/>
                <a:cs typeface="Arial"/>
              </a:rPr>
              <a:t>t</a:t>
            </a:r>
            <a:r>
              <a:rPr sz="600" spc="-25" dirty="0">
                <a:latin typeface="Arial"/>
                <a:cs typeface="Arial"/>
              </a:rPr>
              <a:t>ize</a:t>
            </a:r>
            <a:r>
              <a:rPr sz="600" spc="-15" dirty="0">
                <a:latin typeface="Arial"/>
                <a:cs typeface="Arial"/>
              </a:rPr>
              <a:t>n</a:t>
            </a:r>
            <a:r>
              <a:rPr sz="600" spc="-25" dirty="0">
                <a:latin typeface="Arial"/>
                <a:cs typeface="Arial"/>
              </a:rPr>
              <a:t>ye</a:t>
            </a:r>
            <a:r>
              <a:rPr sz="600" spc="-10" dirty="0">
                <a:latin typeface="Arial"/>
                <a:cs typeface="Arial"/>
              </a:rPr>
              <a:t>s  </a:t>
            </a:r>
            <a:r>
              <a:rPr sz="600" spc="5" dirty="0">
                <a:latin typeface="Arial"/>
                <a:cs typeface="Arial"/>
              </a:rPr>
              <a:t>t</a:t>
            </a:r>
            <a:r>
              <a:rPr sz="600" spc="-15" dirty="0">
                <a:latin typeface="Arial"/>
                <a:cs typeface="Arial"/>
              </a:rPr>
              <a:t>im</a:t>
            </a:r>
            <a:r>
              <a:rPr sz="600" spc="-25" dirty="0">
                <a:latin typeface="Arial"/>
                <a:cs typeface="Arial"/>
              </a:rPr>
              <a:t>e</a:t>
            </a:r>
            <a:r>
              <a:rPr sz="600" spc="-40" dirty="0">
                <a:latin typeface="Arial"/>
                <a:cs typeface="Arial"/>
              </a:rPr>
              <a:t>_</a:t>
            </a:r>
            <a:r>
              <a:rPr sz="600" spc="5" dirty="0">
                <a:latin typeface="Arial"/>
                <a:cs typeface="Arial"/>
              </a:rPr>
              <a:t>t</a:t>
            </a:r>
            <a:r>
              <a:rPr sz="600" spc="-5" dirty="0">
                <a:latin typeface="Arial"/>
                <a:cs typeface="Arial"/>
              </a:rPr>
              <a:t>o</a:t>
            </a:r>
            <a:r>
              <a:rPr sz="600" spc="-40" dirty="0">
                <a:latin typeface="Arial"/>
                <a:cs typeface="Arial"/>
              </a:rPr>
              <a:t>_</a:t>
            </a:r>
            <a:r>
              <a:rPr sz="600" spc="5" dirty="0">
                <a:latin typeface="Arial"/>
                <a:cs typeface="Arial"/>
              </a:rPr>
              <a:t>w</a:t>
            </a:r>
            <a:r>
              <a:rPr sz="600" spc="-5" dirty="0">
                <a:latin typeface="Arial"/>
                <a:cs typeface="Arial"/>
              </a:rPr>
              <a:t>o</a:t>
            </a:r>
            <a:r>
              <a:rPr sz="600" spc="-15" dirty="0">
                <a:latin typeface="Arial"/>
                <a:cs typeface="Arial"/>
              </a:rPr>
              <a:t>r</a:t>
            </a:r>
            <a:r>
              <a:rPr sz="600" spc="-5" dirty="0">
                <a:latin typeface="Arial"/>
                <a:cs typeface="Arial"/>
              </a:rPr>
              <a:t>k</a:t>
            </a:r>
            <a:endParaRPr sz="600" dirty="0">
              <a:latin typeface="Arial"/>
              <a:cs typeface="Arial"/>
            </a:endParaRPr>
          </a:p>
          <a:p>
            <a:pPr marL="398780">
              <a:lnSpc>
                <a:spcPts val="660"/>
              </a:lnSpc>
            </a:pPr>
            <a:r>
              <a:rPr sz="600" spc="-15" dirty="0">
                <a:latin typeface="Arial"/>
                <a:cs typeface="Arial"/>
              </a:rPr>
              <a:t>langother</a:t>
            </a:r>
            <a:endParaRPr sz="600" dirty="0">
              <a:latin typeface="Arial"/>
              <a:cs typeface="Arial"/>
            </a:endParaRPr>
          </a:p>
          <a:p>
            <a:pPr marL="316230" marR="5080" indent="29209" algn="r">
              <a:lnSpc>
                <a:spcPts val="700"/>
              </a:lnSpc>
              <a:spcBef>
                <a:spcPts val="25"/>
              </a:spcBef>
            </a:pPr>
            <a:r>
              <a:rPr sz="600" spc="-5" dirty="0">
                <a:latin typeface="Arial"/>
                <a:cs typeface="Arial"/>
              </a:rPr>
              <a:t>m</a:t>
            </a:r>
            <a:r>
              <a:rPr sz="600" spc="-25" dirty="0">
                <a:latin typeface="Arial"/>
                <a:cs typeface="Arial"/>
              </a:rPr>
              <a:t>a</a:t>
            </a:r>
            <a:r>
              <a:rPr sz="600" spc="-15" dirty="0">
                <a:latin typeface="Arial"/>
                <a:cs typeface="Arial"/>
              </a:rPr>
              <a:t>rr</a:t>
            </a:r>
            <a:r>
              <a:rPr sz="600" spc="-25" dirty="0">
                <a:latin typeface="Arial"/>
                <a:cs typeface="Arial"/>
              </a:rPr>
              <a:t>ie</a:t>
            </a:r>
            <a:r>
              <a:rPr sz="600" spc="5" dirty="0">
                <a:latin typeface="Arial"/>
                <a:cs typeface="Arial"/>
              </a:rPr>
              <a:t>d</a:t>
            </a:r>
            <a:r>
              <a:rPr sz="600" spc="-25" dirty="0">
                <a:latin typeface="Arial"/>
                <a:cs typeface="Arial"/>
              </a:rPr>
              <a:t>ye</a:t>
            </a:r>
            <a:r>
              <a:rPr sz="600" spc="-10" dirty="0">
                <a:latin typeface="Arial"/>
                <a:cs typeface="Arial"/>
              </a:rPr>
              <a:t>s  </a:t>
            </a:r>
            <a:r>
              <a:rPr sz="600" spc="-25" dirty="0">
                <a:latin typeface="Arial"/>
                <a:cs typeface="Arial"/>
              </a:rPr>
              <a:t>e</a:t>
            </a:r>
            <a:r>
              <a:rPr sz="600" spc="5" dirty="0">
                <a:latin typeface="Arial"/>
                <a:cs typeface="Arial"/>
              </a:rPr>
              <a:t>d</a:t>
            </a:r>
            <a:r>
              <a:rPr sz="600" spc="-15" dirty="0">
                <a:latin typeface="Arial"/>
                <a:cs typeface="Arial"/>
              </a:rPr>
              <a:t>u</a:t>
            </a:r>
            <a:r>
              <a:rPr sz="600" spc="5" dirty="0">
                <a:latin typeface="Arial"/>
                <a:cs typeface="Arial"/>
              </a:rPr>
              <a:t>c</a:t>
            </a:r>
            <a:r>
              <a:rPr sz="600" spc="-5" dirty="0">
                <a:latin typeface="Arial"/>
                <a:cs typeface="Arial"/>
              </a:rPr>
              <a:t>o</a:t>
            </a:r>
            <a:r>
              <a:rPr sz="600" spc="-25" dirty="0">
                <a:latin typeface="Arial"/>
                <a:cs typeface="Arial"/>
              </a:rPr>
              <a:t>lle</a:t>
            </a:r>
            <a:r>
              <a:rPr sz="600" spc="-5" dirty="0">
                <a:latin typeface="Arial"/>
                <a:cs typeface="Arial"/>
              </a:rPr>
              <a:t>g</a:t>
            </a:r>
            <a:r>
              <a:rPr sz="600" spc="-20" dirty="0">
                <a:latin typeface="Arial"/>
                <a:cs typeface="Arial"/>
              </a:rPr>
              <a:t>e  e</a:t>
            </a:r>
            <a:r>
              <a:rPr sz="600" spc="5" dirty="0">
                <a:latin typeface="Arial"/>
                <a:cs typeface="Arial"/>
              </a:rPr>
              <a:t>d</a:t>
            </a:r>
            <a:r>
              <a:rPr sz="600" spc="-15" dirty="0">
                <a:latin typeface="Arial"/>
                <a:cs typeface="Arial"/>
              </a:rPr>
              <a:t>u</a:t>
            </a:r>
            <a:r>
              <a:rPr sz="600" spc="-5" dirty="0">
                <a:latin typeface="Arial"/>
                <a:cs typeface="Arial"/>
              </a:rPr>
              <a:t>g</a:t>
            </a:r>
            <a:r>
              <a:rPr sz="600" spc="-15" dirty="0">
                <a:latin typeface="Arial"/>
                <a:cs typeface="Arial"/>
              </a:rPr>
              <a:t>r</a:t>
            </a:r>
            <a:r>
              <a:rPr sz="600" spc="-25" dirty="0">
                <a:latin typeface="Arial"/>
                <a:cs typeface="Arial"/>
              </a:rPr>
              <a:t>a</a:t>
            </a:r>
            <a:r>
              <a:rPr sz="600" spc="5" dirty="0">
                <a:latin typeface="Arial"/>
                <a:cs typeface="Arial"/>
              </a:rPr>
              <a:t>d  d</a:t>
            </a:r>
            <a:r>
              <a:rPr sz="600" spc="-25" dirty="0">
                <a:latin typeface="Arial"/>
                <a:cs typeface="Arial"/>
              </a:rPr>
              <a:t>i</a:t>
            </a:r>
            <a:r>
              <a:rPr sz="600" spc="-15" dirty="0">
                <a:latin typeface="Arial"/>
                <a:cs typeface="Arial"/>
              </a:rPr>
              <a:t>s</a:t>
            </a:r>
            <a:r>
              <a:rPr sz="600" spc="-25" dirty="0">
                <a:latin typeface="Arial"/>
                <a:cs typeface="Arial"/>
              </a:rPr>
              <a:t>a</a:t>
            </a:r>
            <a:r>
              <a:rPr sz="600" spc="5" dirty="0">
                <a:latin typeface="Arial"/>
                <a:cs typeface="Arial"/>
              </a:rPr>
              <a:t>b</a:t>
            </a:r>
            <a:r>
              <a:rPr sz="600" spc="-25" dirty="0">
                <a:latin typeface="Arial"/>
                <a:cs typeface="Arial"/>
              </a:rPr>
              <a:t>ili</a:t>
            </a:r>
            <a:r>
              <a:rPr sz="600" spc="5" dirty="0">
                <a:latin typeface="Arial"/>
                <a:cs typeface="Arial"/>
              </a:rPr>
              <a:t>t</a:t>
            </a:r>
            <a:r>
              <a:rPr sz="600" spc="-25" dirty="0">
                <a:latin typeface="Arial"/>
                <a:cs typeface="Arial"/>
              </a:rPr>
              <a:t>yye</a:t>
            </a:r>
            <a:r>
              <a:rPr sz="600" spc="-15" dirty="0">
                <a:latin typeface="Arial"/>
                <a:cs typeface="Arial"/>
              </a:rPr>
              <a:t>s</a:t>
            </a:r>
            <a:endParaRPr sz="600" dirty="0">
              <a:latin typeface="Arial"/>
              <a:cs typeface="Arial"/>
            </a:endParaRPr>
          </a:p>
          <a:p>
            <a:pPr marL="34925">
              <a:lnSpc>
                <a:spcPts val="660"/>
              </a:lnSpc>
            </a:pPr>
            <a:r>
              <a:rPr sz="600" spc="-10" dirty="0">
                <a:latin typeface="Arial"/>
                <a:cs typeface="Arial"/>
              </a:rPr>
              <a:t>birth_qrtrapr thru</a:t>
            </a:r>
            <a:r>
              <a:rPr sz="600" spc="-45" dirty="0">
                <a:latin typeface="Arial"/>
                <a:cs typeface="Arial"/>
              </a:rPr>
              <a:t> </a:t>
            </a:r>
            <a:r>
              <a:rPr sz="600" spc="-20" dirty="0">
                <a:latin typeface="Arial"/>
                <a:cs typeface="Arial"/>
              </a:rPr>
              <a:t>jun</a:t>
            </a:r>
            <a:endParaRPr sz="600" dirty="0">
              <a:latin typeface="Arial"/>
              <a:cs typeface="Arial"/>
            </a:endParaRPr>
          </a:p>
          <a:p>
            <a:pPr marL="12700" marR="5080" indent="36195" algn="r">
              <a:lnSpc>
                <a:spcPts val="700"/>
              </a:lnSpc>
              <a:spcBef>
                <a:spcPts val="30"/>
              </a:spcBef>
            </a:pPr>
            <a:r>
              <a:rPr sz="600" spc="-15" dirty="0">
                <a:latin typeface="Arial"/>
                <a:cs typeface="Arial"/>
              </a:rPr>
              <a:t>birth_qrtrjul </a:t>
            </a:r>
            <a:r>
              <a:rPr sz="600" spc="-10" dirty="0">
                <a:latin typeface="Arial"/>
                <a:cs typeface="Arial"/>
              </a:rPr>
              <a:t>thru</a:t>
            </a:r>
            <a:r>
              <a:rPr sz="600" spc="-15" dirty="0">
                <a:latin typeface="Arial"/>
                <a:cs typeface="Arial"/>
              </a:rPr>
              <a:t> </a:t>
            </a:r>
            <a:r>
              <a:rPr sz="600" spc="-10" dirty="0">
                <a:latin typeface="Arial"/>
                <a:cs typeface="Arial"/>
              </a:rPr>
              <a:t>sep </a:t>
            </a:r>
            <a:r>
              <a:rPr sz="600" dirty="0">
                <a:latin typeface="Arial"/>
                <a:cs typeface="Arial"/>
              </a:rPr>
              <a:t> </a:t>
            </a:r>
            <a:r>
              <a:rPr sz="600" spc="-10" dirty="0">
                <a:latin typeface="Arial"/>
                <a:cs typeface="Arial"/>
              </a:rPr>
              <a:t>birth_qrtroct thru</a:t>
            </a:r>
            <a:r>
              <a:rPr sz="600" spc="-1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dec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91131" y="893755"/>
            <a:ext cx="370205" cy="1533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710"/>
              </a:lnSpc>
              <a:spcBef>
                <a:spcPts val="95"/>
              </a:spcBef>
            </a:pPr>
            <a:r>
              <a:rPr sz="600" spc="20" dirty="0">
                <a:latin typeface="Arial"/>
                <a:cs typeface="Arial"/>
              </a:rPr>
              <a:t>-</a:t>
            </a:r>
            <a:r>
              <a:rPr sz="600" spc="-5" dirty="0">
                <a:latin typeface="Arial"/>
                <a:cs typeface="Arial"/>
              </a:rPr>
              <a:t>15342.76</a:t>
            </a:r>
            <a:endParaRPr sz="600" dirty="0">
              <a:latin typeface="Arial"/>
              <a:cs typeface="Arial"/>
            </a:endParaRPr>
          </a:p>
          <a:p>
            <a:pPr marL="69850" algn="ctr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1048.96</a:t>
            </a:r>
            <a:endParaRPr sz="600" dirty="0">
              <a:latin typeface="Arial"/>
              <a:cs typeface="Arial"/>
            </a:endParaRPr>
          </a:p>
          <a:p>
            <a:pPr marL="41910" algn="ctr">
              <a:lnSpc>
                <a:spcPts val="695"/>
              </a:lnSpc>
            </a:pPr>
            <a:r>
              <a:rPr sz="600" spc="20" dirty="0">
                <a:latin typeface="Arial"/>
                <a:cs typeface="Arial"/>
              </a:rPr>
              <a:t>-</a:t>
            </a:r>
            <a:r>
              <a:rPr sz="600" spc="-5" dirty="0">
                <a:latin typeface="Arial"/>
                <a:cs typeface="Arial"/>
              </a:rPr>
              <a:t>7998.99</a:t>
            </a:r>
            <a:endParaRPr sz="600" dirty="0">
              <a:latin typeface="Arial"/>
              <a:cs typeface="Arial"/>
            </a:endParaRPr>
          </a:p>
          <a:p>
            <a:pPr marL="27940" algn="ctr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29909.80</a:t>
            </a:r>
            <a:endParaRPr sz="600" dirty="0">
              <a:latin typeface="Arial"/>
              <a:cs typeface="Arial"/>
            </a:endParaRPr>
          </a:p>
          <a:p>
            <a:pPr marL="41910" algn="ctr">
              <a:lnSpc>
                <a:spcPts val="695"/>
              </a:lnSpc>
            </a:pPr>
            <a:r>
              <a:rPr sz="600" spc="20" dirty="0">
                <a:latin typeface="Arial"/>
                <a:cs typeface="Arial"/>
              </a:rPr>
              <a:t>-</a:t>
            </a:r>
            <a:r>
              <a:rPr sz="600" spc="-5" dirty="0">
                <a:latin typeface="Arial"/>
                <a:cs typeface="Arial"/>
              </a:rPr>
              <a:t>6756.32</a:t>
            </a:r>
            <a:endParaRPr sz="600" dirty="0">
              <a:latin typeface="Arial"/>
              <a:cs typeface="Arial"/>
            </a:endParaRPr>
          </a:p>
          <a:p>
            <a:pPr marL="112395" algn="ctr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565.07</a:t>
            </a:r>
            <a:endParaRPr sz="600" dirty="0">
              <a:latin typeface="Arial"/>
              <a:cs typeface="Arial"/>
            </a:endParaRPr>
          </a:p>
          <a:p>
            <a:pPr algn="ctr">
              <a:lnSpc>
                <a:spcPts val="695"/>
              </a:lnSpc>
            </a:pPr>
            <a:r>
              <a:rPr sz="600" spc="20" dirty="0">
                <a:latin typeface="Arial"/>
                <a:cs typeface="Arial"/>
              </a:rPr>
              <a:t>-</a:t>
            </a:r>
            <a:r>
              <a:rPr sz="600" spc="-5" dirty="0">
                <a:latin typeface="Arial"/>
                <a:cs typeface="Arial"/>
              </a:rPr>
              <a:t>17135.05</a:t>
            </a:r>
            <a:endParaRPr sz="600" dirty="0">
              <a:latin typeface="Arial"/>
              <a:cs typeface="Arial"/>
            </a:endParaRPr>
          </a:p>
          <a:p>
            <a:pPr algn="ctr">
              <a:lnSpc>
                <a:spcPts val="700"/>
              </a:lnSpc>
            </a:pPr>
            <a:r>
              <a:rPr sz="600" spc="20" dirty="0">
                <a:latin typeface="Arial"/>
                <a:cs typeface="Arial"/>
              </a:rPr>
              <a:t>-</a:t>
            </a:r>
            <a:r>
              <a:rPr sz="600" spc="-5" dirty="0">
                <a:latin typeface="Arial"/>
                <a:cs typeface="Arial"/>
              </a:rPr>
              <a:t>12907.34</a:t>
            </a:r>
            <a:endParaRPr sz="600" dirty="0">
              <a:latin typeface="Arial"/>
              <a:cs typeface="Arial"/>
            </a:endParaRPr>
          </a:p>
          <a:p>
            <a:pPr marL="154305" algn="ctr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90.04</a:t>
            </a:r>
            <a:endParaRPr sz="600" dirty="0">
              <a:latin typeface="Arial"/>
              <a:cs typeface="Arial"/>
            </a:endParaRPr>
          </a:p>
          <a:p>
            <a:pPr algn="ctr">
              <a:lnSpc>
                <a:spcPts val="695"/>
              </a:lnSpc>
            </a:pPr>
            <a:r>
              <a:rPr sz="600" spc="20" dirty="0">
                <a:latin typeface="Arial"/>
                <a:cs typeface="Arial"/>
              </a:rPr>
              <a:t>-</a:t>
            </a:r>
            <a:r>
              <a:rPr sz="600" spc="-5" dirty="0">
                <a:latin typeface="Arial"/>
                <a:cs typeface="Arial"/>
              </a:rPr>
              <a:t>10510.44</a:t>
            </a:r>
            <a:endParaRPr sz="600" dirty="0">
              <a:latin typeface="Arial"/>
              <a:cs typeface="Arial"/>
            </a:endParaRPr>
          </a:p>
          <a:p>
            <a:pPr marL="69850" algn="ctr">
              <a:lnSpc>
                <a:spcPts val="700"/>
              </a:lnSpc>
            </a:pPr>
            <a:r>
              <a:rPr sz="600" spc="-5" dirty="0">
                <a:latin typeface="Arial"/>
                <a:cs typeface="Arial"/>
              </a:rPr>
              <a:t>5409.24</a:t>
            </a:r>
            <a:endParaRPr sz="600" dirty="0">
              <a:latin typeface="Arial"/>
              <a:cs typeface="Arial"/>
            </a:endParaRPr>
          </a:p>
          <a:p>
            <a:pPr marL="27940" algn="ctr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15993.85</a:t>
            </a:r>
            <a:endParaRPr sz="600" dirty="0">
              <a:latin typeface="Arial"/>
              <a:cs typeface="Arial"/>
            </a:endParaRPr>
          </a:p>
          <a:p>
            <a:pPr marL="27940" algn="ctr">
              <a:lnSpc>
                <a:spcPts val="700"/>
              </a:lnSpc>
            </a:pPr>
            <a:r>
              <a:rPr sz="600" spc="-5" dirty="0">
                <a:latin typeface="Arial"/>
                <a:cs typeface="Arial"/>
              </a:rPr>
              <a:t>59658.52</a:t>
            </a:r>
            <a:endParaRPr sz="600" dirty="0">
              <a:latin typeface="Arial"/>
              <a:cs typeface="Arial"/>
            </a:endParaRPr>
          </a:p>
          <a:p>
            <a:pPr algn="ctr">
              <a:lnSpc>
                <a:spcPts val="700"/>
              </a:lnSpc>
            </a:pPr>
            <a:r>
              <a:rPr sz="600" spc="20" dirty="0">
                <a:latin typeface="Arial"/>
                <a:cs typeface="Arial"/>
              </a:rPr>
              <a:t>-</a:t>
            </a:r>
            <a:r>
              <a:rPr sz="600" spc="-5" dirty="0">
                <a:latin typeface="Arial"/>
                <a:cs typeface="Arial"/>
              </a:rPr>
              <a:t>14142.79</a:t>
            </a:r>
            <a:endParaRPr sz="600" dirty="0">
              <a:latin typeface="Arial"/>
              <a:cs typeface="Arial"/>
            </a:endParaRPr>
          </a:p>
          <a:p>
            <a:pPr marL="41910" algn="ctr">
              <a:lnSpc>
                <a:spcPts val="695"/>
              </a:lnSpc>
            </a:pPr>
            <a:r>
              <a:rPr sz="600" spc="20" dirty="0">
                <a:latin typeface="Arial"/>
                <a:cs typeface="Arial"/>
              </a:rPr>
              <a:t>-</a:t>
            </a:r>
            <a:r>
              <a:rPr sz="600" spc="-5" dirty="0">
                <a:latin typeface="Arial"/>
                <a:cs typeface="Arial"/>
              </a:rPr>
              <a:t>2043.42</a:t>
            </a:r>
            <a:endParaRPr sz="600" dirty="0">
              <a:latin typeface="Arial"/>
              <a:cs typeface="Arial"/>
            </a:endParaRPr>
          </a:p>
          <a:p>
            <a:pPr marL="69850" algn="ctr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3036.02</a:t>
            </a:r>
            <a:endParaRPr sz="600" dirty="0">
              <a:latin typeface="Arial"/>
              <a:cs typeface="Arial"/>
            </a:endParaRPr>
          </a:p>
          <a:p>
            <a:pPr marL="69850" algn="ctr">
              <a:lnSpc>
                <a:spcPts val="710"/>
              </a:lnSpc>
            </a:pPr>
            <a:r>
              <a:rPr sz="600" spc="-5" dirty="0">
                <a:latin typeface="Arial"/>
                <a:cs typeface="Arial"/>
              </a:rPr>
              <a:t>2674.11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91806" y="893755"/>
            <a:ext cx="342265" cy="1533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710"/>
              </a:lnSpc>
              <a:spcBef>
                <a:spcPts val="95"/>
              </a:spcBef>
            </a:pPr>
            <a:r>
              <a:rPr sz="600" spc="-5" dirty="0">
                <a:latin typeface="Arial"/>
                <a:cs typeface="Arial"/>
              </a:rPr>
              <a:t>11716.57</a:t>
            </a:r>
            <a:endParaRPr sz="600">
              <a:latin typeface="Arial"/>
              <a:cs typeface="Arial"/>
            </a:endParaRPr>
          </a:p>
          <a:p>
            <a:pPr marL="83820" algn="ctr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149.25</a:t>
            </a:r>
            <a:endParaRPr sz="600">
              <a:latin typeface="Arial"/>
              <a:cs typeface="Arial"/>
            </a:endParaRPr>
          </a:p>
          <a:p>
            <a:pPr marL="41910" algn="ctr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6191.83</a:t>
            </a:r>
            <a:endParaRPr sz="600">
              <a:latin typeface="Arial"/>
              <a:cs typeface="Arial"/>
            </a:endParaRPr>
          </a:p>
          <a:p>
            <a:pPr marL="41910" algn="ctr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9154.92</a:t>
            </a:r>
            <a:endParaRPr sz="600">
              <a:latin typeface="Arial"/>
              <a:cs typeface="Arial"/>
            </a:endParaRPr>
          </a:p>
          <a:p>
            <a:pPr marL="41910" algn="ctr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7240.08</a:t>
            </a:r>
            <a:endParaRPr sz="600">
              <a:latin typeface="Arial"/>
              <a:cs typeface="Arial"/>
            </a:endParaRPr>
          </a:p>
          <a:p>
            <a:pPr marL="83820" algn="ctr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133.77</a:t>
            </a:r>
            <a:endParaRPr sz="600">
              <a:latin typeface="Arial"/>
              <a:cs typeface="Arial"/>
            </a:endParaRPr>
          </a:p>
          <a:p>
            <a:pPr marL="41910" algn="ctr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3705.35</a:t>
            </a:r>
            <a:endParaRPr sz="600">
              <a:latin typeface="Arial"/>
              <a:cs typeface="Arial"/>
            </a:endParaRPr>
          </a:p>
          <a:p>
            <a:pPr marL="41910" algn="ctr">
              <a:lnSpc>
                <a:spcPts val="700"/>
              </a:lnSpc>
            </a:pPr>
            <a:r>
              <a:rPr sz="600" spc="-5" dirty="0">
                <a:latin typeface="Arial"/>
                <a:cs typeface="Arial"/>
              </a:rPr>
              <a:t>8231.66</a:t>
            </a:r>
            <a:endParaRPr sz="600">
              <a:latin typeface="Arial"/>
              <a:cs typeface="Arial"/>
            </a:endParaRPr>
          </a:p>
          <a:p>
            <a:pPr marL="126364" algn="ctr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79.83</a:t>
            </a:r>
            <a:endParaRPr sz="600">
              <a:latin typeface="Arial"/>
              <a:cs typeface="Arial"/>
            </a:endParaRPr>
          </a:p>
          <a:p>
            <a:pPr marL="41910" algn="ctr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5447.45</a:t>
            </a:r>
            <a:endParaRPr sz="600">
              <a:latin typeface="Arial"/>
              <a:cs typeface="Arial"/>
            </a:endParaRPr>
          </a:p>
          <a:p>
            <a:pPr marL="41910" algn="ctr">
              <a:lnSpc>
                <a:spcPts val="700"/>
              </a:lnSpc>
            </a:pPr>
            <a:r>
              <a:rPr sz="600" spc="-5" dirty="0">
                <a:latin typeface="Arial"/>
                <a:cs typeface="Arial"/>
              </a:rPr>
              <a:t>3900.76</a:t>
            </a:r>
            <a:endParaRPr sz="600">
              <a:latin typeface="Arial"/>
              <a:cs typeface="Arial"/>
            </a:endParaRPr>
          </a:p>
          <a:p>
            <a:pPr marL="41910" algn="ctr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4098.99</a:t>
            </a:r>
            <a:endParaRPr sz="600">
              <a:latin typeface="Arial"/>
              <a:cs typeface="Arial"/>
            </a:endParaRPr>
          </a:p>
          <a:p>
            <a:pPr marL="41910" algn="ctr">
              <a:lnSpc>
                <a:spcPts val="700"/>
              </a:lnSpc>
            </a:pPr>
            <a:r>
              <a:rPr sz="600" spc="-5" dirty="0">
                <a:latin typeface="Arial"/>
                <a:cs typeface="Arial"/>
              </a:rPr>
              <a:t>5660.26</a:t>
            </a:r>
            <a:endParaRPr sz="600">
              <a:latin typeface="Arial"/>
              <a:cs typeface="Arial"/>
            </a:endParaRPr>
          </a:p>
          <a:p>
            <a:pPr marL="41910" algn="ctr">
              <a:lnSpc>
                <a:spcPts val="700"/>
              </a:lnSpc>
            </a:pPr>
            <a:r>
              <a:rPr sz="600" spc="-5" dirty="0">
                <a:latin typeface="Arial"/>
                <a:cs typeface="Arial"/>
              </a:rPr>
              <a:t>6639.40</a:t>
            </a:r>
            <a:endParaRPr sz="600">
              <a:latin typeface="Arial"/>
              <a:cs typeface="Arial"/>
            </a:endParaRPr>
          </a:p>
          <a:p>
            <a:pPr marL="41910" algn="ctr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4978.12</a:t>
            </a:r>
            <a:endParaRPr sz="600">
              <a:latin typeface="Arial"/>
              <a:cs typeface="Arial"/>
            </a:endParaRPr>
          </a:p>
          <a:p>
            <a:pPr marL="41910" algn="ctr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4853.19</a:t>
            </a:r>
            <a:endParaRPr sz="600">
              <a:latin typeface="Arial"/>
              <a:cs typeface="Arial"/>
            </a:endParaRPr>
          </a:p>
          <a:p>
            <a:pPr marL="41910" algn="ctr">
              <a:lnSpc>
                <a:spcPts val="710"/>
              </a:lnSpc>
            </a:pPr>
            <a:r>
              <a:rPr sz="600" spc="-5" dirty="0">
                <a:latin typeface="Arial"/>
                <a:cs typeface="Arial"/>
              </a:rPr>
              <a:t>5038.45</a:t>
            </a:r>
            <a:endParaRPr sz="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82561" y="893755"/>
            <a:ext cx="215265" cy="1533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670">
              <a:lnSpc>
                <a:spcPts val="710"/>
              </a:lnSpc>
              <a:spcBef>
                <a:spcPts val="95"/>
              </a:spcBef>
            </a:pPr>
            <a:r>
              <a:rPr sz="600" spc="20" dirty="0">
                <a:latin typeface="Arial"/>
                <a:cs typeface="Arial"/>
              </a:rPr>
              <a:t>-</a:t>
            </a:r>
            <a:r>
              <a:rPr sz="600" spc="-5" dirty="0">
                <a:latin typeface="Arial"/>
                <a:cs typeface="Arial"/>
              </a:rPr>
              <a:t>1.31</a:t>
            </a:r>
            <a:endParaRPr sz="600">
              <a:latin typeface="Arial"/>
              <a:cs typeface="Arial"/>
            </a:endParaRPr>
          </a:p>
          <a:p>
            <a:pPr marL="54610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7.03</a:t>
            </a:r>
            <a:endParaRPr sz="600">
              <a:latin typeface="Arial"/>
              <a:cs typeface="Arial"/>
            </a:endParaRPr>
          </a:p>
          <a:p>
            <a:pPr marL="26670">
              <a:lnSpc>
                <a:spcPts val="695"/>
              </a:lnSpc>
            </a:pPr>
            <a:r>
              <a:rPr sz="600" spc="20" dirty="0">
                <a:latin typeface="Arial"/>
                <a:cs typeface="Arial"/>
              </a:rPr>
              <a:t>-</a:t>
            </a:r>
            <a:r>
              <a:rPr sz="600" spc="-5" dirty="0">
                <a:latin typeface="Arial"/>
                <a:cs typeface="Arial"/>
              </a:rPr>
              <a:t>1.29</a:t>
            </a:r>
            <a:endParaRPr sz="600">
              <a:latin typeface="Arial"/>
              <a:cs typeface="Arial"/>
            </a:endParaRPr>
          </a:p>
          <a:p>
            <a:pPr marL="54610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3.27</a:t>
            </a:r>
            <a:endParaRPr sz="600">
              <a:latin typeface="Arial"/>
              <a:cs typeface="Arial"/>
            </a:endParaRPr>
          </a:p>
          <a:p>
            <a:pPr marL="26670">
              <a:lnSpc>
                <a:spcPts val="695"/>
              </a:lnSpc>
            </a:pPr>
            <a:r>
              <a:rPr sz="600" spc="20" dirty="0">
                <a:latin typeface="Arial"/>
                <a:cs typeface="Arial"/>
              </a:rPr>
              <a:t>-</a:t>
            </a:r>
            <a:r>
              <a:rPr sz="600" spc="-5" dirty="0">
                <a:latin typeface="Arial"/>
                <a:cs typeface="Arial"/>
              </a:rPr>
              <a:t>0.93</a:t>
            </a:r>
            <a:endParaRPr sz="600">
              <a:latin typeface="Arial"/>
              <a:cs typeface="Arial"/>
            </a:endParaRPr>
          </a:p>
          <a:p>
            <a:pPr marL="54610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4.22</a:t>
            </a:r>
            <a:endParaRPr sz="600">
              <a:latin typeface="Arial"/>
              <a:cs typeface="Arial"/>
            </a:endParaRPr>
          </a:p>
          <a:p>
            <a:pPr marL="26670">
              <a:lnSpc>
                <a:spcPts val="695"/>
              </a:lnSpc>
            </a:pPr>
            <a:r>
              <a:rPr sz="600" spc="20" dirty="0">
                <a:latin typeface="Arial"/>
                <a:cs typeface="Arial"/>
              </a:rPr>
              <a:t>-</a:t>
            </a:r>
            <a:r>
              <a:rPr sz="600" spc="-5" dirty="0">
                <a:latin typeface="Arial"/>
                <a:cs typeface="Arial"/>
              </a:rPr>
              <a:t>4.62</a:t>
            </a:r>
            <a:endParaRPr sz="600">
              <a:latin typeface="Arial"/>
              <a:cs typeface="Arial"/>
            </a:endParaRPr>
          </a:p>
          <a:p>
            <a:pPr marL="26670">
              <a:lnSpc>
                <a:spcPts val="700"/>
              </a:lnSpc>
            </a:pPr>
            <a:r>
              <a:rPr sz="600" spc="20" dirty="0">
                <a:latin typeface="Arial"/>
                <a:cs typeface="Arial"/>
              </a:rPr>
              <a:t>-</a:t>
            </a:r>
            <a:r>
              <a:rPr sz="600" spc="-5" dirty="0">
                <a:latin typeface="Arial"/>
                <a:cs typeface="Arial"/>
              </a:rPr>
              <a:t>1.57</a:t>
            </a:r>
            <a:endParaRPr sz="600">
              <a:latin typeface="Arial"/>
              <a:cs typeface="Arial"/>
            </a:endParaRPr>
          </a:p>
          <a:p>
            <a:pPr marL="54610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1.13</a:t>
            </a:r>
            <a:endParaRPr sz="600">
              <a:latin typeface="Arial"/>
              <a:cs typeface="Arial"/>
            </a:endParaRPr>
          </a:p>
          <a:p>
            <a:pPr marL="26670">
              <a:lnSpc>
                <a:spcPts val="695"/>
              </a:lnSpc>
            </a:pPr>
            <a:r>
              <a:rPr sz="600" spc="20" dirty="0">
                <a:latin typeface="Arial"/>
                <a:cs typeface="Arial"/>
              </a:rPr>
              <a:t>-</a:t>
            </a:r>
            <a:r>
              <a:rPr sz="600" spc="-5" dirty="0">
                <a:latin typeface="Arial"/>
                <a:cs typeface="Arial"/>
              </a:rPr>
              <a:t>1.93</a:t>
            </a:r>
            <a:endParaRPr sz="600">
              <a:latin typeface="Arial"/>
              <a:cs typeface="Arial"/>
            </a:endParaRPr>
          </a:p>
          <a:p>
            <a:pPr marL="54610">
              <a:lnSpc>
                <a:spcPts val="700"/>
              </a:lnSpc>
            </a:pPr>
            <a:r>
              <a:rPr sz="600" spc="-5" dirty="0">
                <a:latin typeface="Arial"/>
                <a:cs typeface="Arial"/>
              </a:rPr>
              <a:t>1.39</a:t>
            </a:r>
            <a:endParaRPr sz="600">
              <a:latin typeface="Arial"/>
              <a:cs typeface="Arial"/>
            </a:endParaRPr>
          </a:p>
          <a:p>
            <a:pPr marL="54610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3.90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700"/>
              </a:lnSpc>
            </a:pPr>
            <a:r>
              <a:rPr sz="600" spc="-5" dirty="0">
                <a:latin typeface="Arial"/>
                <a:cs typeface="Arial"/>
              </a:rPr>
              <a:t>10.54</a:t>
            </a:r>
            <a:endParaRPr sz="600">
              <a:latin typeface="Arial"/>
              <a:cs typeface="Arial"/>
            </a:endParaRPr>
          </a:p>
          <a:p>
            <a:pPr marL="26670">
              <a:lnSpc>
                <a:spcPts val="700"/>
              </a:lnSpc>
            </a:pPr>
            <a:r>
              <a:rPr sz="600" spc="20" dirty="0">
                <a:latin typeface="Arial"/>
                <a:cs typeface="Arial"/>
              </a:rPr>
              <a:t>-</a:t>
            </a:r>
            <a:r>
              <a:rPr sz="600" spc="-5" dirty="0">
                <a:latin typeface="Arial"/>
                <a:cs typeface="Arial"/>
              </a:rPr>
              <a:t>2.13</a:t>
            </a:r>
            <a:endParaRPr sz="600">
              <a:latin typeface="Arial"/>
              <a:cs typeface="Arial"/>
            </a:endParaRPr>
          </a:p>
          <a:p>
            <a:pPr marL="26670">
              <a:lnSpc>
                <a:spcPts val="695"/>
              </a:lnSpc>
            </a:pPr>
            <a:r>
              <a:rPr sz="600" spc="20" dirty="0">
                <a:latin typeface="Arial"/>
                <a:cs typeface="Arial"/>
              </a:rPr>
              <a:t>-</a:t>
            </a:r>
            <a:r>
              <a:rPr sz="600" spc="-5" dirty="0">
                <a:latin typeface="Arial"/>
                <a:cs typeface="Arial"/>
              </a:rPr>
              <a:t>0.41</a:t>
            </a:r>
            <a:endParaRPr sz="600">
              <a:latin typeface="Arial"/>
              <a:cs typeface="Arial"/>
            </a:endParaRPr>
          </a:p>
          <a:p>
            <a:pPr marL="54610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0.63</a:t>
            </a:r>
            <a:endParaRPr sz="600">
              <a:latin typeface="Arial"/>
              <a:cs typeface="Arial"/>
            </a:endParaRPr>
          </a:p>
          <a:p>
            <a:pPr marL="54610">
              <a:lnSpc>
                <a:spcPts val="710"/>
              </a:lnSpc>
            </a:pPr>
            <a:r>
              <a:rPr sz="600" spc="-5" dirty="0">
                <a:latin typeface="Arial"/>
                <a:cs typeface="Arial"/>
              </a:rPr>
              <a:t>0.53</a:t>
            </a:r>
            <a:endParaRPr sz="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38167" y="893755"/>
            <a:ext cx="173355" cy="1533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710"/>
              </a:lnSpc>
              <a:spcBef>
                <a:spcPts val="95"/>
              </a:spcBef>
            </a:pPr>
            <a:r>
              <a:rPr sz="600" spc="-5" dirty="0">
                <a:latin typeface="Arial"/>
                <a:cs typeface="Arial"/>
              </a:rPr>
              <a:t>0.19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0.00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0.20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0.00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0.35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0.00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0.00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700"/>
              </a:lnSpc>
            </a:pPr>
            <a:r>
              <a:rPr sz="600" spc="-5" dirty="0">
                <a:latin typeface="Arial"/>
                <a:cs typeface="Arial"/>
              </a:rPr>
              <a:t>0.12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0.26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0.05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700"/>
              </a:lnSpc>
            </a:pPr>
            <a:r>
              <a:rPr sz="600" spc="-5" dirty="0">
                <a:latin typeface="Arial"/>
                <a:cs typeface="Arial"/>
              </a:rPr>
              <a:t>0.17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0.00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700"/>
              </a:lnSpc>
            </a:pPr>
            <a:r>
              <a:rPr sz="600" spc="-5" dirty="0">
                <a:latin typeface="Arial"/>
                <a:cs typeface="Arial"/>
              </a:rPr>
              <a:t>0.00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700"/>
              </a:lnSpc>
            </a:pPr>
            <a:r>
              <a:rPr sz="600" spc="-5" dirty="0">
                <a:latin typeface="Arial"/>
                <a:cs typeface="Arial"/>
              </a:rPr>
              <a:t>0.03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0.68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0.53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710"/>
              </a:lnSpc>
            </a:pPr>
            <a:r>
              <a:rPr sz="600" spc="-5" dirty="0">
                <a:latin typeface="Arial"/>
                <a:cs typeface="Arial"/>
              </a:rPr>
              <a:t>0.60</a:t>
            </a:r>
            <a:endParaRPr sz="6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784350" y="2428232"/>
            <a:ext cx="2590165" cy="0"/>
          </a:xfrm>
          <a:custGeom>
            <a:avLst/>
            <a:gdLst/>
            <a:ahLst/>
            <a:cxnLst/>
            <a:rect l="l" t="t" r="r" b="b"/>
            <a:pathLst>
              <a:path w="2590165">
                <a:moveTo>
                  <a:pt x="0" y="0"/>
                </a:moveTo>
                <a:lnTo>
                  <a:pt x="259016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62443" y="2598960"/>
            <a:ext cx="1990598" cy="1654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1200"/>
              </a:lnSpc>
              <a:spcBef>
                <a:spcPts val="90"/>
              </a:spcBef>
            </a:pPr>
            <a:r>
              <a:rPr sz="1400" spc="-60" dirty="0">
                <a:solidFill>
                  <a:srgbClr val="024F84"/>
                </a:solidFill>
                <a:latin typeface="Arial"/>
                <a:cs typeface="Arial"/>
              </a:rPr>
              <a:t>(a)</a:t>
            </a:r>
            <a:r>
              <a:rPr sz="1400" spc="15" dirty="0">
                <a:solidFill>
                  <a:srgbClr val="024F84"/>
                </a:solidFill>
                <a:latin typeface="Arial"/>
                <a:cs typeface="Arial"/>
              </a:rPr>
              <a:t> </a:t>
            </a:r>
            <a:r>
              <a:rPr lang="en-US" sz="1400" spc="-5" dirty="0" err="1" smtClean="0">
                <a:latin typeface="Arial"/>
                <a:cs typeface="Arial"/>
              </a:rPr>
              <a:t>df</a:t>
            </a:r>
            <a:r>
              <a:rPr lang="en-US" sz="1400" spc="-5" dirty="0" smtClean="0">
                <a:latin typeface="Arial"/>
                <a:cs typeface="Arial"/>
              </a:rPr>
              <a:t> = 959 – 10 - 1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471" y="744278"/>
            <a:ext cx="1524538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 smtClean="0"/>
              <a:t>10</a:t>
            </a:r>
            <a:r>
              <a:rPr lang="en-US" sz="900" b="1" u="sng" dirty="0" smtClean="0"/>
              <a:t> Explanatory Variables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 err="1" smtClean="0"/>
              <a:t>Hrs_work</a:t>
            </a:r>
            <a:endParaRPr lang="en-US" sz="9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 smtClean="0"/>
              <a:t>Race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 smtClean="0"/>
              <a:t>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 smtClean="0"/>
              <a:t>Gender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 smtClean="0"/>
              <a:t>Citizen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 smtClean="0"/>
              <a:t>Lang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 smtClean="0"/>
              <a:t>Married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 smtClean="0"/>
              <a:t>Edu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 smtClean="0"/>
              <a:t>Disability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 err="1" smtClean="0"/>
              <a:t>birthqrtr</a:t>
            </a:r>
            <a:endParaRPr lang="en-US" sz="9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900" dirty="0"/>
          </a:p>
        </p:txBody>
      </p:sp>
      <p:sp>
        <p:nvSpPr>
          <p:cNvPr id="20" name="Right Arrow 19"/>
          <p:cNvSpPr/>
          <p:nvPr/>
        </p:nvSpPr>
        <p:spPr>
          <a:xfrm>
            <a:off x="1048190" y="1439516"/>
            <a:ext cx="380745" cy="1524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bject 13"/>
          <p:cNvSpPr txBox="1"/>
          <p:nvPr/>
        </p:nvSpPr>
        <p:spPr>
          <a:xfrm>
            <a:off x="162442" y="2844378"/>
            <a:ext cx="3057007" cy="1654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1200"/>
              </a:lnSpc>
              <a:spcBef>
                <a:spcPts val="90"/>
              </a:spcBef>
            </a:pPr>
            <a:r>
              <a:rPr sz="1400" b="1" i="1" spc="-60" dirty="0" smtClean="0">
                <a:solidFill>
                  <a:srgbClr val="C00000"/>
                </a:solidFill>
                <a:latin typeface="Arial"/>
                <a:cs typeface="Arial"/>
              </a:rPr>
              <a:t>(</a:t>
            </a:r>
            <a:r>
              <a:rPr lang="en-US" sz="1400" b="1" i="1" spc="-60" dirty="0" smtClean="0">
                <a:solidFill>
                  <a:srgbClr val="C00000"/>
                </a:solidFill>
                <a:latin typeface="Arial"/>
                <a:cs typeface="Arial"/>
              </a:rPr>
              <a:t>b</a:t>
            </a:r>
            <a:r>
              <a:rPr sz="1400" b="1" i="1" spc="-60" dirty="0" smtClean="0">
                <a:solidFill>
                  <a:srgbClr val="C00000"/>
                </a:solidFill>
                <a:latin typeface="Arial"/>
                <a:cs typeface="Arial"/>
              </a:rPr>
              <a:t>)</a:t>
            </a:r>
            <a:r>
              <a:rPr sz="1400" b="1" i="1" spc="15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sz="1400" b="1" i="1" spc="-5" dirty="0" err="1" smtClean="0">
                <a:solidFill>
                  <a:srgbClr val="C00000"/>
                </a:solidFill>
                <a:latin typeface="Arial"/>
                <a:cs typeface="Arial"/>
              </a:rPr>
              <a:t>df</a:t>
            </a:r>
            <a:r>
              <a:rPr lang="en-US" sz="1400" b="1" i="1" spc="-5" dirty="0" smtClean="0">
                <a:solidFill>
                  <a:srgbClr val="C00000"/>
                </a:solidFill>
                <a:latin typeface="Arial"/>
                <a:cs typeface="Arial"/>
              </a:rPr>
              <a:t> = 959 – 16 – 1 = n - k -1 </a:t>
            </a:r>
            <a:endParaRPr sz="1400" b="1" i="1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22" name="object 13"/>
          <p:cNvSpPr txBox="1"/>
          <p:nvPr/>
        </p:nvSpPr>
        <p:spPr>
          <a:xfrm>
            <a:off x="1518943" y="1345676"/>
            <a:ext cx="1990598" cy="33214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1200"/>
              </a:lnSpc>
              <a:spcBef>
                <a:spcPts val="90"/>
              </a:spcBef>
            </a:pPr>
            <a:r>
              <a:rPr lang="en-US" sz="1600" b="1" i="1" u="sng" spc="-60" dirty="0" smtClean="0">
                <a:latin typeface="Arial"/>
                <a:cs typeface="Arial"/>
              </a:rPr>
              <a:t>16</a:t>
            </a:r>
            <a:r>
              <a:rPr lang="en-US" sz="1000" b="1" i="1" u="sng" spc="-60" dirty="0" smtClean="0">
                <a:latin typeface="Arial"/>
                <a:cs typeface="Arial"/>
              </a:rPr>
              <a:t> slope </a:t>
            </a:r>
          </a:p>
          <a:p>
            <a:pPr marL="12700">
              <a:lnSpc>
                <a:spcPts val="1200"/>
              </a:lnSpc>
              <a:spcBef>
                <a:spcPts val="90"/>
              </a:spcBef>
            </a:pPr>
            <a:r>
              <a:rPr lang="en-US" sz="1000" b="1" i="1" u="sng" spc="-60" dirty="0" smtClean="0">
                <a:latin typeface="Arial"/>
                <a:cs typeface="Arial"/>
              </a:rPr>
              <a:t>parameters</a:t>
            </a:r>
            <a:endParaRPr sz="1000" b="1" i="1" u="sng" dirty="0"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14450" y="296416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C00000"/>
                </a:solidFill>
              </a:rPr>
              <a:t>*k = number of slopes in linear regression equation.</a:t>
            </a:r>
            <a:endParaRPr lang="en-US" sz="12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64408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O</a:t>
            </a:r>
            <a:r>
              <a:rPr spc="20" dirty="0"/>
              <a:t>u</a:t>
            </a:r>
            <a:r>
              <a:rPr spc="50" dirty="0"/>
              <a:t>t</a:t>
            </a:r>
            <a:r>
              <a:rPr spc="5" dirty="0"/>
              <a:t>l</a:t>
            </a:r>
            <a:r>
              <a:rPr spc="10" dirty="0"/>
              <a:t>in</a:t>
            </a:r>
            <a:r>
              <a:rPr spc="-5" dirty="0"/>
              <a:t>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7650" y="434975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How do we </a:t>
            </a:r>
            <a:r>
              <a:rPr lang="en-US" sz="2400" b="1" u="sng" dirty="0" smtClean="0"/>
              <a:t>conduct inference </a:t>
            </a:r>
            <a:r>
              <a:rPr lang="en-US" sz="2400" b="1" dirty="0" smtClean="0"/>
              <a:t>on the </a:t>
            </a:r>
            <a:r>
              <a:rPr lang="en-US" sz="2400" b="1" u="sng" dirty="0" smtClean="0"/>
              <a:t>whole</a:t>
            </a:r>
            <a:r>
              <a:rPr lang="en-US" sz="2400" b="1" dirty="0" smtClean="0"/>
              <a:t> multiple linear regression model?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3535925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O</a:t>
            </a:r>
            <a:r>
              <a:rPr spc="20" dirty="0"/>
              <a:t>u</a:t>
            </a:r>
            <a:r>
              <a:rPr spc="50" dirty="0"/>
              <a:t>t</a:t>
            </a:r>
            <a:r>
              <a:rPr spc="5" dirty="0"/>
              <a:t>l</a:t>
            </a:r>
            <a:r>
              <a:rPr spc="10" dirty="0"/>
              <a:t>in</a:t>
            </a:r>
            <a:r>
              <a:rPr spc="-5" dirty="0"/>
              <a:t>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7650" y="434975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How do we </a:t>
            </a:r>
            <a:r>
              <a:rPr lang="en-US" sz="2400" b="1" u="sng" dirty="0" smtClean="0"/>
              <a:t>conduct inference </a:t>
            </a:r>
            <a:r>
              <a:rPr lang="en-US" sz="2400" b="1" dirty="0" smtClean="0"/>
              <a:t>on the </a:t>
            </a:r>
            <a:r>
              <a:rPr lang="en-US" sz="2400" b="1" u="sng" dirty="0" smtClean="0"/>
              <a:t>whole</a:t>
            </a:r>
            <a:r>
              <a:rPr lang="en-US" sz="2400" b="1" dirty="0" smtClean="0"/>
              <a:t> multiple linear regression model?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28650" y="1958975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F-Test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21919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9977" y="57937"/>
            <a:ext cx="367284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40" dirty="0"/>
              <a:t>(3) </a:t>
            </a:r>
            <a:r>
              <a:rPr spc="10" dirty="0"/>
              <a:t>Inference </a:t>
            </a:r>
            <a:r>
              <a:rPr spc="25" dirty="0"/>
              <a:t>for </a:t>
            </a:r>
            <a:r>
              <a:rPr spc="20" dirty="0"/>
              <a:t>MLR: </a:t>
            </a:r>
            <a:r>
              <a:rPr spc="30" dirty="0"/>
              <a:t>model </a:t>
            </a:r>
            <a:r>
              <a:rPr spc="5" dirty="0"/>
              <a:t>as </a:t>
            </a:r>
            <a:r>
              <a:rPr spc="-5" dirty="0"/>
              <a:t>a </a:t>
            </a:r>
            <a:r>
              <a:rPr spc="25" dirty="0"/>
              <a:t>whole </a:t>
            </a:r>
            <a:r>
              <a:rPr spc="35" dirty="0"/>
              <a:t>+ </a:t>
            </a:r>
            <a:r>
              <a:rPr spc="20" dirty="0"/>
              <a:t>individual</a:t>
            </a:r>
            <a:r>
              <a:rPr spc="5" dirty="0"/>
              <a:t> </a:t>
            </a:r>
            <a:r>
              <a:rPr spc="20" dirty="0"/>
              <a:t>slopes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5250" y="295883"/>
            <a:ext cx="3581400" cy="1158651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94310" marR="394970" indent="-182245">
              <a:lnSpc>
                <a:spcPts val="1200"/>
              </a:lnSpc>
              <a:spcBef>
                <a:spcPts val="335"/>
              </a:spcBef>
            </a:pPr>
            <a:r>
              <a:rPr lang="en-US" sz="1200" b="1" spc="-20" dirty="0" smtClean="0">
                <a:cs typeface="Georgia"/>
              </a:rPr>
              <a:t>Hypotheses:</a:t>
            </a:r>
          </a:p>
          <a:p>
            <a:pPr marL="194310" marR="394970" indent="-182245">
              <a:lnSpc>
                <a:spcPts val="1200"/>
              </a:lnSpc>
              <a:spcBef>
                <a:spcPts val="335"/>
              </a:spcBef>
            </a:pPr>
            <a:r>
              <a:rPr sz="1200" i="1" spc="-20" dirty="0" smtClean="0">
                <a:cs typeface="Georgia"/>
              </a:rPr>
              <a:t>H</a:t>
            </a:r>
            <a:r>
              <a:rPr sz="1400" spc="-30" baseline="-11904" dirty="0" smtClean="0">
                <a:cs typeface="Times New Roman"/>
              </a:rPr>
              <a:t>0 </a:t>
            </a:r>
            <a:r>
              <a:rPr sz="1200" spc="-40" dirty="0" smtClean="0">
                <a:cs typeface="Georgia"/>
              </a:rPr>
              <a:t>: </a:t>
            </a:r>
            <a:r>
              <a:rPr sz="1200" i="1" spc="55" dirty="0" smtClean="0">
                <a:cs typeface="Times New Roman"/>
              </a:rPr>
              <a:t>β</a:t>
            </a:r>
            <a:r>
              <a:rPr sz="1400" spc="82" baseline="-11904" dirty="0" smtClean="0">
                <a:cs typeface="Times New Roman"/>
              </a:rPr>
              <a:t>1 </a:t>
            </a:r>
            <a:r>
              <a:rPr sz="1200" spc="130" dirty="0" smtClean="0">
                <a:cs typeface="Georgia"/>
              </a:rPr>
              <a:t>= </a:t>
            </a:r>
            <a:r>
              <a:rPr sz="1200" i="1" spc="55" dirty="0" smtClean="0">
                <a:cs typeface="Times New Roman"/>
              </a:rPr>
              <a:t>β</a:t>
            </a:r>
            <a:r>
              <a:rPr sz="1400" spc="82" baseline="-11904" dirty="0" smtClean="0">
                <a:cs typeface="Times New Roman"/>
              </a:rPr>
              <a:t>2 </a:t>
            </a:r>
            <a:r>
              <a:rPr sz="1200" spc="130" dirty="0" smtClean="0">
                <a:cs typeface="Georgia"/>
              </a:rPr>
              <a:t>= </a:t>
            </a:r>
            <a:r>
              <a:rPr sz="1200" i="1" spc="25" dirty="0" smtClean="0">
                <a:cs typeface="Times New Roman"/>
              </a:rPr>
              <a:t>· · · </a:t>
            </a:r>
            <a:r>
              <a:rPr sz="1200" spc="130" dirty="0" smtClean="0">
                <a:cs typeface="Georgia"/>
              </a:rPr>
              <a:t>= </a:t>
            </a:r>
            <a:r>
              <a:rPr sz="1200" i="1" spc="65" dirty="0" smtClean="0">
                <a:cs typeface="Times New Roman"/>
              </a:rPr>
              <a:t>β</a:t>
            </a:r>
            <a:r>
              <a:rPr sz="1400" i="1" spc="97" baseline="-11904" dirty="0" smtClean="0">
                <a:cs typeface="Times New Roman"/>
              </a:rPr>
              <a:t>k </a:t>
            </a:r>
            <a:r>
              <a:rPr sz="1200" spc="130" dirty="0" smtClean="0">
                <a:cs typeface="Georgia"/>
              </a:rPr>
              <a:t>=</a:t>
            </a:r>
            <a:r>
              <a:rPr sz="1200" spc="-15" dirty="0" smtClean="0">
                <a:cs typeface="Georgia"/>
              </a:rPr>
              <a:t> </a:t>
            </a:r>
            <a:r>
              <a:rPr sz="1200" spc="-120" dirty="0" smtClean="0">
                <a:cs typeface="Georgia"/>
              </a:rPr>
              <a:t>0</a:t>
            </a:r>
            <a:endParaRPr lang="en-US" sz="1200" dirty="0" smtClean="0">
              <a:cs typeface="Georgia"/>
            </a:endParaRPr>
          </a:p>
          <a:p>
            <a:pPr marL="194310" marR="394970" indent="-182245">
              <a:lnSpc>
                <a:spcPts val="1200"/>
              </a:lnSpc>
              <a:spcBef>
                <a:spcPts val="335"/>
              </a:spcBef>
            </a:pPr>
            <a:r>
              <a:rPr sz="1200" i="1" spc="45" dirty="0" smtClean="0">
                <a:cs typeface="Georgia"/>
              </a:rPr>
              <a:t>H</a:t>
            </a:r>
            <a:r>
              <a:rPr sz="1400" i="1" spc="67" baseline="-11904" dirty="0" smtClean="0">
                <a:cs typeface="Times New Roman"/>
              </a:rPr>
              <a:t>A </a:t>
            </a:r>
            <a:r>
              <a:rPr sz="1200" spc="-40" dirty="0">
                <a:cs typeface="Georgia"/>
              </a:rPr>
              <a:t>: </a:t>
            </a:r>
            <a:r>
              <a:rPr sz="1200" spc="-15" dirty="0">
                <a:cs typeface="Arial"/>
              </a:rPr>
              <a:t>At </a:t>
            </a:r>
            <a:r>
              <a:rPr sz="1200" spc="-30" dirty="0">
                <a:cs typeface="Arial"/>
              </a:rPr>
              <a:t>least </a:t>
            </a:r>
            <a:r>
              <a:rPr sz="1200" spc="-25" dirty="0">
                <a:cs typeface="Arial"/>
              </a:rPr>
              <a:t>one </a:t>
            </a:r>
            <a:r>
              <a:rPr sz="1200" spc="-15" dirty="0">
                <a:cs typeface="Arial"/>
              </a:rPr>
              <a:t>of </a:t>
            </a:r>
            <a:r>
              <a:rPr sz="1200" spc="-20" dirty="0">
                <a:cs typeface="Arial"/>
              </a:rPr>
              <a:t>the </a:t>
            </a:r>
            <a:r>
              <a:rPr sz="1200" i="1" spc="60" dirty="0">
                <a:cs typeface="Times New Roman"/>
              </a:rPr>
              <a:t>β</a:t>
            </a:r>
            <a:r>
              <a:rPr sz="1400" i="1" spc="89" baseline="-11904" dirty="0" err="1">
                <a:cs typeface="Times New Roman"/>
              </a:rPr>
              <a:t>i</a:t>
            </a:r>
            <a:r>
              <a:rPr sz="1400" i="1" spc="89" baseline="-11904" dirty="0">
                <a:cs typeface="Times New Roman"/>
              </a:rPr>
              <a:t> </a:t>
            </a:r>
            <a:r>
              <a:rPr sz="1200" spc="-145" dirty="0" smtClean="0">
                <a:cs typeface="Georgia"/>
              </a:rPr>
              <a:t> </a:t>
            </a:r>
            <a:r>
              <a:rPr lang="en-US" sz="1200" spc="-145" dirty="0" smtClean="0">
                <a:cs typeface="Georgia"/>
              </a:rPr>
              <a:t>≠   </a:t>
            </a:r>
            <a:r>
              <a:rPr sz="1200" spc="-120" dirty="0" smtClean="0">
                <a:cs typeface="Georgia"/>
              </a:rPr>
              <a:t>0</a:t>
            </a:r>
            <a:endParaRPr lang="en-US" sz="1200" spc="-120" dirty="0">
              <a:cs typeface="Georgia"/>
            </a:endParaRPr>
          </a:p>
          <a:p>
            <a:pPr marL="194310" marR="394970" indent="-182245">
              <a:lnSpc>
                <a:spcPts val="1200"/>
              </a:lnSpc>
              <a:spcBef>
                <a:spcPts val="335"/>
              </a:spcBef>
            </a:pPr>
            <a:endParaRPr lang="en-US" sz="1200" spc="-120" dirty="0" smtClean="0">
              <a:cs typeface="Arial"/>
            </a:endParaRPr>
          </a:p>
          <a:p>
            <a:pPr marL="194310" marR="394970" indent="-182245">
              <a:lnSpc>
                <a:spcPts val="1200"/>
              </a:lnSpc>
              <a:spcBef>
                <a:spcPts val="335"/>
              </a:spcBef>
            </a:pPr>
            <a:r>
              <a:rPr lang="en-US" sz="1200" b="1" spc="-15" dirty="0" smtClean="0">
                <a:cs typeface="Arial"/>
              </a:rPr>
              <a:t>F-statistic </a:t>
            </a:r>
            <a:r>
              <a:rPr lang="en-US" sz="1200" spc="-15" dirty="0" smtClean="0">
                <a:cs typeface="Arial"/>
              </a:rPr>
              <a:t>with </a:t>
            </a:r>
            <a:r>
              <a:rPr lang="en-US" sz="1200" i="1" spc="-40" dirty="0">
                <a:cs typeface="Georgia"/>
              </a:rPr>
              <a:t>df</a:t>
            </a:r>
            <a:r>
              <a:rPr lang="en-US" sz="1200" spc="-60" baseline="-13888" dirty="0">
                <a:cs typeface="Times New Roman"/>
              </a:rPr>
              <a:t>1 </a:t>
            </a:r>
            <a:r>
              <a:rPr lang="en-US" sz="1200" spc="135" dirty="0">
                <a:cs typeface="Georgia"/>
              </a:rPr>
              <a:t>= </a:t>
            </a:r>
            <a:r>
              <a:rPr lang="en-US" sz="1200" i="1" spc="-50" dirty="0">
                <a:cs typeface="Georgia"/>
              </a:rPr>
              <a:t>k</a:t>
            </a:r>
            <a:r>
              <a:rPr lang="en-US" sz="1200" spc="-50" dirty="0">
                <a:cs typeface="Arial"/>
              </a:rPr>
              <a:t>,  </a:t>
            </a:r>
            <a:r>
              <a:rPr lang="en-US" sz="1200" i="1" spc="-40" dirty="0">
                <a:cs typeface="Georgia"/>
              </a:rPr>
              <a:t>df</a:t>
            </a:r>
            <a:r>
              <a:rPr lang="en-US" sz="1200" spc="-60" baseline="-13888" dirty="0">
                <a:cs typeface="Times New Roman"/>
              </a:rPr>
              <a:t>2 </a:t>
            </a:r>
            <a:r>
              <a:rPr lang="en-US" sz="1200" spc="135" dirty="0">
                <a:cs typeface="Georgia"/>
              </a:rPr>
              <a:t>= </a:t>
            </a:r>
            <a:r>
              <a:rPr lang="en-US" sz="1200" i="1" spc="-55" dirty="0">
                <a:cs typeface="Georgia"/>
              </a:rPr>
              <a:t>n </a:t>
            </a:r>
            <a:r>
              <a:rPr lang="en-US" sz="1200" i="1" spc="114" dirty="0">
                <a:cs typeface="Times New Roman"/>
              </a:rPr>
              <a:t>− </a:t>
            </a:r>
            <a:r>
              <a:rPr lang="en-US" sz="1200" i="1" spc="-100" dirty="0">
                <a:cs typeface="Georgia"/>
              </a:rPr>
              <a:t>k </a:t>
            </a:r>
            <a:r>
              <a:rPr lang="en-US" sz="1200" i="1" spc="114" dirty="0">
                <a:cs typeface="Times New Roman"/>
              </a:rPr>
              <a:t>−</a:t>
            </a:r>
            <a:r>
              <a:rPr lang="en-US" sz="1200" i="1" spc="-125" dirty="0">
                <a:cs typeface="Times New Roman"/>
              </a:rPr>
              <a:t> </a:t>
            </a:r>
            <a:r>
              <a:rPr lang="en-US" sz="1200" spc="65" dirty="0" smtClean="0">
                <a:cs typeface="Georgia"/>
              </a:rPr>
              <a:t>1</a:t>
            </a:r>
          </a:p>
          <a:p>
            <a:pPr marL="194310" marR="394970" indent="-182245">
              <a:lnSpc>
                <a:spcPts val="1200"/>
              </a:lnSpc>
              <a:spcBef>
                <a:spcPts val="335"/>
              </a:spcBef>
            </a:pPr>
            <a:r>
              <a:rPr lang="en-US" sz="1200" b="1" spc="65" dirty="0" smtClean="0">
                <a:cs typeface="Georgia"/>
              </a:rPr>
              <a:t>p-value</a:t>
            </a:r>
            <a:endParaRPr lang="en-US" sz="1200" b="1" dirty="0"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93182457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9977" y="57937"/>
            <a:ext cx="367284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40" dirty="0"/>
              <a:t>(3) </a:t>
            </a:r>
            <a:r>
              <a:rPr spc="10" dirty="0"/>
              <a:t>Inference </a:t>
            </a:r>
            <a:r>
              <a:rPr spc="25" dirty="0"/>
              <a:t>for </a:t>
            </a:r>
            <a:r>
              <a:rPr spc="20" dirty="0"/>
              <a:t>MLR: </a:t>
            </a:r>
            <a:r>
              <a:rPr spc="30" dirty="0"/>
              <a:t>model </a:t>
            </a:r>
            <a:r>
              <a:rPr spc="5" dirty="0"/>
              <a:t>as </a:t>
            </a:r>
            <a:r>
              <a:rPr spc="-5" dirty="0"/>
              <a:t>a </a:t>
            </a:r>
            <a:r>
              <a:rPr spc="25" dirty="0"/>
              <a:t>whole </a:t>
            </a:r>
            <a:r>
              <a:rPr spc="35" dirty="0"/>
              <a:t>+ </a:t>
            </a:r>
            <a:r>
              <a:rPr spc="20" dirty="0"/>
              <a:t>individual</a:t>
            </a:r>
            <a:r>
              <a:rPr spc="5" dirty="0"/>
              <a:t> </a:t>
            </a:r>
            <a:r>
              <a:rPr spc="20" dirty="0"/>
              <a:t>slopes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5250" y="295883"/>
            <a:ext cx="3581400" cy="1158651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94310" marR="394970" indent="-182245">
              <a:lnSpc>
                <a:spcPts val="1200"/>
              </a:lnSpc>
              <a:spcBef>
                <a:spcPts val="335"/>
              </a:spcBef>
            </a:pPr>
            <a:r>
              <a:rPr lang="en-US" sz="1200" b="1" spc="-20" dirty="0" smtClean="0">
                <a:cs typeface="Georgia"/>
              </a:rPr>
              <a:t>Hypotheses:</a:t>
            </a:r>
          </a:p>
          <a:p>
            <a:pPr marL="194310" marR="394970" indent="-182245">
              <a:lnSpc>
                <a:spcPts val="1200"/>
              </a:lnSpc>
              <a:spcBef>
                <a:spcPts val="335"/>
              </a:spcBef>
            </a:pPr>
            <a:r>
              <a:rPr sz="1200" i="1" spc="-20" dirty="0" smtClean="0">
                <a:cs typeface="Georgia"/>
              </a:rPr>
              <a:t>H</a:t>
            </a:r>
            <a:r>
              <a:rPr sz="1400" spc="-30" baseline="-11904" dirty="0" smtClean="0">
                <a:cs typeface="Times New Roman"/>
              </a:rPr>
              <a:t>0 </a:t>
            </a:r>
            <a:r>
              <a:rPr sz="1200" spc="-40" dirty="0" smtClean="0">
                <a:cs typeface="Georgia"/>
              </a:rPr>
              <a:t>: </a:t>
            </a:r>
            <a:r>
              <a:rPr sz="1200" i="1" spc="55" dirty="0" smtClean="0">
                <a:cs typeface="Times New Roman"/>
              </a:rPr>
              <a:t>β</a:t>
            </a:r>
            <a:r>
              <a:rPr sz="1400" spc="82" baseline="-11904" dirty="0" smtClean="0">
                <a:cs typeface="Times New Roman"/>
              </a:rPr>
              <a:t>1 </a:t>
            </a:r>
            <a:r>
              <a:rPr sz="1200" spc="130" dirty="0" smtClean="0">
                <a:cs typeface="Georgia"/>
              </a:rPr>
              <a:t>= </a:t>
            </a:r>
            <a:r>
              <a:rPr sz="1200" i="1" spc="55" dirty="0" smtClean="0">
                <a:cs typeface="Times New Roman"/>
              </a:rPr>
              <a:t>β</a:t>
            </a:r>
            <a:r>
              <a:rPr sz="1400" spc="82" baseline="-11904" dirty="0" smtClean="0">
                <a:cs typeface="Times New Roman"/>
              </a:rPr>
              <a:t>2 </a:t>
            </a:r>
            <a:r>
              <a:rPr sz="1200" spc="130" dirty="0" smtClean="0">
                <a:cs typeface="Georgia"/>
              </a:rPr>
              <a:t>= </a:t>
            </a:r>
            <a:r>
              <a:rPr sz="1200" i="1" spc="25" dirty="0" smtClean="0">
                <a:cs typeface="Times New Roman"/>
              </a:rPr>
              <a:t>· · · </a:t>
            </a:r>
            <a:r>
              <a:rPr sz="1200" spc="130" dirty="0" smtClean="0">
                <a:cs typeface="Georgia"/>
              </a:rPr>
              <a:t>= </a:t>
            </a:r>
            <a:r>
              <a:rPr sz="1200" i="1" spc="65" dirty="0" smtClean="0">
                <a:cs typeface="Times New Roman"/>
              </a:rPr>
              <a:t>β</a:t>
            </a:r>
            <a:r>
              <a:rPr sz="1400" i="1" spc="97" baseline="-11904" dirty="0" smtClean="0">
                <a:cs typeface="Times New Roman"/>
              </a:rPr>
              <a:t>k </a:t>
            </a:r>
            <a:r>
              <a:rPr sz="1200" spc="130" dirty="0" smtClean="0">
                <a:cs typeface="Georgia"/>
              </a:rPr>
              <a:t>=</a:t>
            </a:r>
            <a:r>
              <a:rPr sz="1200" spc="-15" dirty="0" smtClean="0">
                <a:cs typeface="Georgia"/>
              </a:rPr>
              <a:t> </a:t>
            </a:r>
            <a:r>
              <a:rPr sz="1200" spc="-120" dirty="0" smtClean="0">
                <a:cs typeface="Georgia"/>
              </a:rPr>
              <a:t>0</a:t>
            </a:r>
            <a:endParaRPr lang="en-US" sz="1200" dirty="0" smtClean="0">
              <a:cs typeface="Georgia"/>
            </a:endParaRPr>
          </a:p>
          <a:p>
            <a:pPr marL="194310" marR="394970" indent="-182245">
              <a:lnSpc>
                <a:spcPts val="1200"/>
              </a:lnSpc>
              <a:spcBef>
                <a:spcPts val="335"/>
              </a:spcBef>
            </a:pPr>
            <a:r>
              <a:rPr sz="1200" i="1" spc="45" dirty="0" smtClean="0">
                <a:cs typeface="Georgia"/>
              </a:rPr>
              <a:t>H</a:t>
            </a:r>
            <a:r>
              <a:rPr sz="1400" i="1" spc="67" baseline="-11904" dirty="0" smtClean="0">
                <a:cs typeface="Times New Roman"/>
              </a:rPr>
              <a:t>A </a:t>
            </a:r>
            <a:r>
              <a:rPr sz="1200" spc="-40" dirty="0">
                <a:cs typeface="Georgia"/>
              </a:rPr>
              <a:t>: </a:t>
            </a:r>
            <a:r>
              <a:rPr sz="1200" spc="-15" dirty="0">
                <a:cs typeface="Arial"/>
              </a:rPr>
              <a:t>At </a:t>
            </a:r>
            <a:r>
              <a:rPr sz="1200" spc="-30" dirty="0">
                <a:cs typeface="Arial"/>
              </a:rPr>
              <a:t>least </a:t>
            </a:r>
            <a:r>
              <a:rPr sz="1200" spc="-25" dirty="0">
                <a:cs typeface="Arial"/>
              </a:rPr>
              <a:t>one </a:t>
            </a:r>
            <a:r>
              <a:rPr sz="1200" spc="-15" dirty="0">
                <a:cs typeface="Arial"/>
              </a:rPr>
              <a:t>of </a:t>
            </a:r>
            <a:r>
              <a:rPr sz="1200" spc="-20" dirty="0">
                <a:cs typeface="Arial"/>
              </a:rPr>
              <a:t>the </a:t>
            </a:r>
            <a:r>
              <a:rPr sz="1200" i="1" spc="60" dirty="0">
                <a:cs typeface="Times New Roman"/>
              </a:rPr>
              <a:t>β</a:t>
            </a:r>
            <a:r>
              <a:rPr sz="1400" i="1" spc="89" baseline="-11904" dirty="0" err="1">
                <a:cs typeface="Times New Roman"/>
              </a:rPr>
              <a:t>i</a:t>
            </a:r>
            <a:r>
              <a:rPr sz="1400" i="1" spc="89" baseline="-11904" dirty="0">
                <a:cs typeface="Times New Roman"/>
              </a:rPr>
              <a:t> </a:t>
            </a:r>
            <a:r>
              <a:rPr sz="1200" spc="-145" dirty="0" smtClean="0">
                <a:cs typeface="Georgia"/>
              </a:rPr>
              <a:t> </a:t>
            </a:r>
            <a:r>
              <a:rPr lang="en-US" sz="1200" spc="-145" dirty="0" smtClean="0">
                <a:cs typeface="Georgia"/>
              </a:rPr>
              <a:t>≠   </a:t>
            </a:r>
            <a:r>
              <a:rPr sz="1200" spc="-120" dirty="0" smtClean="0">
                <a:cs typeface="Georgia"/>
              </a:rPr>
              <a:t>0</a:t>
            </a:r>
            <a:endParaRPr lang="en-US" sz="1200" spc="-120" dirty="0">
              <a:cs typeface="Georgia"/>
            </a:endParaRPr>
          </a:p>
          <a:p>
            <a:pPr marL="194310" marR="394970" indent="-182245">
              <a:lnSpc>
                <a:spcPts val="1200"/>
              </a:lnSpc>
              <a:spcBef>
                <a:spcPts val="335"/>
              </a:spcBef>
            </a:pPr>
            <a:endParaRPr lang="en-US" sz="1200" spc="-120" dirty="0" smtClean="0">
              <a:cs typeface="Arial"/>
            </a:endParaRPr>
          </a:p>
          <a:p>
            <a:pPr marL="194310" marR="394970" indent="-182245">
              <a:lnSpc>
                <a:spcPts val="1200"/>
              </a:lnSpc>
              <a:spcBef>
                <a:spcPts val="335"/>
              </a:spcBef>
            </a:pPr>
            <a:r>
              <a:rPr lang="en-US" sz="1200" b="1" spc="-15" dirty="0" smtClean="0">
                <a:solidFill>
                  <a:srgbClr val="C00000"/>
                </a:solidFill>
                <a:cs typeface="Arial"/>
              </a:rPr>
              <a:t>F-statistic </a:t>
            </a:r>
            <a:r>
              <a:rPr lang="en-US" sz="1200" spc="-15" dirty="0" smtClean="0">
                <a:solidFill>
                  <a:srgbClr val="C00000"/>
                </a:solidFill>
                <a:cs typeface="Arial"/>
              </a:rPr>
              <a:t>with </a:t>
            </a:r>
            <a:r>
              <a:rPr lang="en-US" sz="1200" i="1" spc="-40" dirty="0">
                <a:solidFill>
                  <a:srgbClr val="C00000"/>
                </a:solidFill>
                <a:cs typeface="Georgia"/>
              </a:rPr>
              <a:t>df</a:t>
            </a:r>
            <a:r>
              <a:rPr lang="en-US" sz="1200" spc="-60" baseline="-13888" dirty="0">
                <a:solidFill>
                  <a:srgbClr val="C00000"/>
                </a:solidFill>
                <a:cs typeface="Times New Roman"/>
              </a:rPr>
              <a:t>1 </a:t>
            </a:r>
            <a:r>
              <a:rPr lang="en-US" sz="1200" spc="135" dirty="0">
                <a:solidFill>
                  <a:srgbClr val="C00000"/>
                </a:solidFill>
                <a:cs typeface="Georgia"/>
              </a:rPr>
              <a:t>= </a:t>
            </a:r>
            <a:r>
              <a:rPr lang="en-US" sz="1200" i="1" spc="-50" dirty="0">
                <a:solidFill>
                  <a:srgbClr val="C00000"/>
                </a:solidFill>
                <a:cs typeface="Georgia"/>
              </a:rPr>
              <a:t>k</a:t>
            </a:r>
            <a:r>
              <a:rPr lang="en-US" sz="1200" spc="-50" dirty="0">
                <a:solidFill>
                  <a:srgbClr val="C00000"/>
                </a:solidFill>
                <a:cs typeface="Arial"/>
              </a:rPr>
              <a:t>,  </a:t>
            </a:r>
            <a:r>
              <a:rPr lang="en-US" sz="1200" i="1" spc="-40" dirty="0">
                <a:solidFill>
                  <a:srgbClr val="C00000"/>
                </a:solidFill>
                <a:cs typeface="Georgia"/>
              </a:rPr>
              <a:t>df</a:t>
            </a:r>
            <a:r>
              <a:rPr lang="en-US" sz="1200" spc="-60" baseline="-13888" dirty="0">
                <a:solidFill>
                  <a:srgbClr val="C00000"/>
                </a:solidFill>
                <a:cs typeface="Times New Roman"/>
              </a:rPr>
              <a:t>2 </a:t>
            </a:r>
            <a:r>
              <a:rPr lang="en-US" sz="1200" spc="135" dirty="0">
                <a:solidFill>
                  <a:srgbClr val="C00000"/>
                </a:solidFill>
                <a:cs typeface="Georgia"/>
              </a:rPr>
              <a:t>= </a:t>
            </a:r>
            <a:r>
              <a:rPr lang="en-US" sz="1200" i="1" spc="-55" dirty="0">
                <a:solidFill>
                  <a:srgbClr val="C00000"/>
                </a:solidFill>
                <a:cs typeface="Georgia"/>
              </a:rPr>
              <a:t>n </a:t>
            </a:r>
            <a:r>
              <a:rPr lang="en-US" sz="1200" i="1" spc="114" dirty="0">
                <a:solidFill>
                  <a:srgbClr val="C00000"/>
                </a:solidFill>
                <a:cs typeface="Times New Roman"/>
              </a:rPr>
              <a:t>− </a:t>
            </a:r>
            <a:r>
              <a:rPr lang="en-US" sz="1200" i="1" spc="-100" dirty="0">
                <a:solidFill>
                  <a:srgbClr val="C00000"/>
                </a:solidFill>
                <a:cs typeface="Georgia"/>
              </a:rPr>
              <a:t>k </a:t>
            </a:r>
            <a:r>
              <a:rPr lang="en-US" sz="1200" i="1" spc="114" dirty="0">
                <a:solidFill>
                  <a:srgbClr val="C00000"/>
                </a:solidFill>
                <a:cs typeface="Times New Roman"/>
              </a:rPr>
              <a:t>−</a:t>
            </a:r>
            <a:r>
              <a:rPr lang="en-US" sz="1200" i="1" spc="-125" dirty="0">
                <a:solidFill>
                  <a:srgbClr val="C00000"/>
                </a:solidFill>
                <a:cs typeface="Times New Roman"/>
              </a:rPr>
              <a:t> </a:t>
            </a:r>
            <a:r>
              <a:rPr lang="en-US" sz="1200" spc="65" dirty="0" smtClean="0">
                <a:solidFill>
                  <a:srgbClr val="C00000"/>
                </a:solidFill>
                <a:cs typeface="Georgia"/>
              </a:rPr>
              <a:t>1</a:t>
            </a:r>
          </a:p>
          <a:p>
            <a:pPr marL="194310" marR="394970" indent="-182245">
              <a:lnSpc>
                <a:spcPts val="1200"/>
              </a:lnSpc>
              <a:spcBef>
                <a:spcPts val="335"/>
              </a:spcBef>
            </a:pPr>
            <a:r>
              <a:rPr lang="en-US" sz="1200" b="1" spc="65" dirty="0" smtClean="0">
                <a:solidFill>
                  <a:srgbClr val="C00000"/>
                </a:solidFill>
                <a:cs typeface="Georgia"/>
              </a:rPr>
              <a:t>p-value</a:t>
            </a:r>
            <a:endParaRPr lang="en-US" sz="1200" b="1" dirty="0">
              <a:solidFill>
                <a:srgbClr val="C00000"/>
              </a:solidFill>
              <a:cs typeface="Georgia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70" y="1501345"/>
            <a:ext cx="3576180" cy="1959405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100470" y="3283979"/>
            <a:ext cx="2575927" cy="1428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468753" y="686741"/>
            <a:ext cx="2141347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700" u="sng" dirty="0" smtClean="0"/>
              <a:t>In R: </a:t>
            </a:r>
          </a:p>
          <a:p>
            <a:r>
              <a:rPr lang="en-US" sz="700" dirty="0" smtClean="0"/>
              <a:t>library(</a:t>
            </a:r>
            <a:r>
              <a:rPr lang="en-US" sz="700" dirty="0" err="1" smtClean="0"/>
              <a:t>oilabs</a:t>
            </a:r>
            <a:r>
              <a:rPr lang="en-US" sz="700" dirty="0" smtClean="0"/>
              <a:t>)</a:t>
            </a:r>
          </a:p>
          <a:p>
            <a:r>
              <a:rPr lang="en-US" sz="700" dirty="0" smtClean="0"/>
              <a:t>data(acs12)</a:t>
            </a:r>
          </a:p>
          <a:p>
            <a:r>
              <a:rPr lang="en-US" sz="700" dirty="0" smtClean="0"/>
              <a:t>mod=</a:t>
            </a:r>
            <a:r>
              <a:rPr lang="en-US" sz="700" b="1" dirty="0" smtClean="0">
                <a:solidFill>
                  <a:srgbClr val="C00000"/>
                </a:solidFill>
              </a:rPr>
              <a:t>lm</a:t>
            </a:r>
            <a:r>
              <a:rPr lang="en-US" sz="700" dirty="0" smtClean="0"/>
              <a:t>(income~ </a:t>
            </a:r>
            <a:r>
              <a:rPr lang="en-US" sz="700" dirty="0" err="1" smtClean="0"/>
              <a:t>hrs_work+race+age+gender</a:t>
            </a:r>
            <a:r>
              <a:rPr lang="en-US" sz="700" dirty="0" smtClean="0"/>
              <a:t>+</a:t>
            </a:r>
          </a:p>
          <a:p>
            <a:r>
              <a:rPr lang="en-US" sz="700" dirty="0"/>
              <a:t>	</a:t>
            </a:r>
            <a:r>
              <a:rPr lang="en-US" sz="700" dirty="0" err="1" smtClean="0"/>
              <a:t>citizen+time_to_work+lang</a:t>
            </a:r>
            <a:r>
              <a:rPr lang="en-US" sz="700" dirty="0" smtClean="0"/>
              <a:t>+</a:t>
            </a:r>
          </a:p>
          <a:p>
            <a:r>
              <a:rPr lang="en-US" sz="700" dirty="0"/>
              <a:t>	</a:t>
            </a:r>
            <a:r>
              <a:rPr lang="en-US" sz="700" dirty="0" err="1" smtClean="0"/>
              <a:t>married+edu+disability</a:t>
            </a:r>
            <a:endParaRPr lang="en-US" sz="700" dirty="0" smtClean="0"/>
          </a:p>
          <a:p>
            <a:r>
              <a:rPr lang="en-US" sz="700" dirty="0"/>
              <a:t>	</a:t>
            </a:r>
            <a:r>
              <a:rPr lang="en-US" sz="700" dirty="0" smtClean="0"/>
              <a:t>+</a:t>
            </a:r>
            <a:r>
              <a:rPr lang="en-US" sz="700" dirty="0" err="1" smtClean="0"/>
              <a:t>birth_qrtr,data</a:t>
            </a:r>
            <a:r>
              <a:rPr lang="en-US" sz="700" dirty="0" smtClean="0"/>
              <a:t>=acs12)</a:t>
            </a:r>
          </a:p>
          <a:p>
            <a:r>
              <a:rPr lang="en-US" sz="700" b="1" dirty="0" smtClean="0">
                <a:solidFill>
                  <a:srgbClr val="C00000"/>
                </a:solidFill>
              </a:rPr>
              <a:t>summary</a:t>
            </a:r>
            <a:r>
              <a:rPr lang="en-US" sz="700" dirty="0" smtClean="0"/>
              <a:t>(mod)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86779346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O</a:t>
            </a:r>
            <a:r>
              <a:rPr spc="20" dirty="0"/>
              <a:t>u</a:t>
            </a:r>
            <a:r>
              <a:rPr spc="50" dirty="0"/>
              <a:t>t</a:t>
            </a:r>
            <a:r>
              <a:rPr spc="5" dirty="0"/>
              <a:t>l</a:t>
            </a:r>
            <a:r>
              <a:rPr spc="10" dirty="0"/>
              <a:t>in</a:t>
            </a:r>
            <a:r>
              <a:rPr spc="-5" dirty="0"/>
              <a:t>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1450" y="358775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What does the F-Test for the whole linear regression model tell us?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3916239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2912" y="160528"/>
            <a:ext cx="4222115" cy="204470"/>
          </a:xfrm>
          <a:prstGeom prst="rect">
            <a:avLst/>
          </a:prstGeom>
          <a:solidFill>
            <a:srgbClr val="9AB8CE"/>
          </a:solidFill>
        </p:spPr>
        <p:txBody>
          <a:bodyPr vert="horz" wrap="square" lIns="0" tIns="25400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200"/>
              </a:spcBef>
            </a:pPr>
            <a:r>
              <a:rPr sz="1000" dirty="0">
                <a:solidFill>
                  <a:srgbClr val="1A2E3D"/>
                </a:solidFill>
                <a:latin typeface="Arial"/>
                <a:cs typeface="Arial"/>
              </a:rPr>
              <a:t>Clicker</a:t>
            </a:r>
            <a:r>
              <a:rPr sz="1000" spc="-5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1A2E3D"/>
                </a:solidFill>
                <a:latin typeface="Arial"/>
                <a:cs typeface="Arial"/>
              </a:rPr>
              <a:t>question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2912" y="364617"/>
            <a:ext cx="4222115" cy="429259"/>
          </a:xfrm>
          <a:prstGeom prst="rect">
            <a:avLst/>
          </a:prstGeom>
          <a:solidFill>
            <a:srgbClr val="D6E2EB"/>
          </a:solidFill>
        </p:spPr>
        <p:txBody>
          <a:bodyPr vert="horz" wrap="square" lIns="0" tIns="31114" rIns="0" bIns="0" rtlCol="0">
            <a:spAutoFit/>
          </a:bodyPr>
          <a:lstStyle/>
          <a:p>
            <a:pPr marL="59690" marR="188595">
              <a:lnSpc>
                <a:spcPct val="100000"/>
              </a:lnSpc>
              <a:spcBef>
                <a:spcPts val="244"/>
              </a:spcBef>
            </a:pPr>
            <a:r>
              <a:rPr sz="1200" spc="-75" dirty="0">
                <a:solidFill>
                  <a:srgbClr val="1A2E3D"/>
                </a:solidFill>
                <a:latin typeface="Arial"/>
                <a:cs typeface="Arial"/>
              </a:rPr>
              <a:t>True </a:t>
            </a:r>
            <a:r>
              <a:rPr sz="1200" spc="60" dirty="0">
                <a:solidFill>
                  <a:srgbClr val="1A2E3D"/>
                </a:solidFill>
                <a:latin typeface="Arial"/>
                <a:cs typeface="Arial"/>
              </a:rPr>
              <a:t>/ </a:t>
            </a:r>
            <a:r>
              <a:rPr sz="1200" spc="-45" dirty="0">
                <a:solidFill>
                  <a:srgbClr val="1A2E3D"/>
                </a:solidFill>
                <a:latin typeface="Arial"/>
                <a:cs typeface="Arial"/>
              </a:rPr>
              <a:t>False: </a:t>
            </a:r>
            <a:r>
              <a:rPr sz="1200" spc="-50" dirty="0">
                <a:solidFill>
                  <a:srgbClr val="1A2E3D"/>
                </a:solidFill>
                <a:latin typeface="Arial"/>
                <a:cs typeface="Arial"/>
              </a:rPr>
              <a:t>The </a:t>
            </a:r>
            <a:r>
              <a:rPr sz="1200" spc="-95" dirty="0">
                <a:solidFill>
                  <a:srgbClr val="1A2E3D"/>
                </a:solidFill>
                <a:latin typeface="Arial"/>
                <a:cs typeface="Arial"/>
              </a:rPr>
              <a:t>F </a:t>
            </a:r>
            <a:r>
              <a:rPr sz="1200" spc="-10" dirty="0">
                <a:solidFill>
                  <a:srgbClr val="1A2E3D"/>
                </a:solidFill>
                <a:latin typeface="Arial"/>
                <a:cs typeface="Arial"/>
              </a:rPr>
              <a:t>test </a:t>
            </a:r>
            <a:r>
              <a:rPr sz="1200" spc="-35" dirty="0">
                <a:solidFill>
                  <a:srgbClr val="1A2E3D"/>
                </a:solidFill>
                <a:latin typeface="Arial"/>
                <a:cs typeface="Arial"/>
              </a:rPr>
              <a:t>yielding </a:t>
            </a:r>
            <a:r>
              <a:rPr sz="1200" spc="-50" dirty="0">
                <a:solidFill>
                  <a:srgbClr val="1A2E3D"/>
                </a:solidFill>
                <a:latin typeface="Arial"/>
                <a:cs typeface="Arial"/>
              </a:rPr>
              <a:t>a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signiﬁcant result </a:t>
            </a:r>
            <a:r>
              <a:rPr sz="1200" spc="-35" dirty="0">
                <a:solidFill>
                  <a:srgbClr val="1A2E3D"/>
                </a:solidFill>
                <a:latin typeface="Arial"/>
                <a:cs typeface="Arial"/>
              </a:rPr>
              <a:t>means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the  model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ﬁts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the data</a:t>
            </a:r>
            <a:r>
              <a:rPr sz="1200" spc="65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well.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9234" y="887376"/>
            <a:ext cx="608965" cy="46863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255270" indent="-234315">
              <a:lnSpc>
                <a:spcPct val="100000"/>
              </a:lnSpc>
              <a:spcBef>
                <a:spcPts val="405"/>
              </a:spcBef>
              <a:buClr>
                <a:srgbClr val="024F84"/>
              </a:buClr>
              <a:buAutoNum type="alphaLcParenBoth"/>
              <a:tabLst>
                <a:tab pos="255904" algn="l"/>
              </a:tabLst>
            </a:pPr>
            <a:r>
              <a:rPr sz="1200" spc="-75" dirty="0">
                <a:latin typeface="Arial"/>
                <a:cs typeface="Arial"/>
              </a:rPr>
              <a:t>True</a:t>
            </a:r>
            <a:endParaRPr sz="1200">
              <a:latin typeface="Arial"/>
              <a:cs typeface="Arial"/>
            </a:endParaRPr>
          </a:p>
          <a:p>
            <a:pPr marL="255270" indent="-242570">
              <a:lnSpc>
                <a:spcPct val="100000"/>
              </a:lnSpc>
              <a:spcBef>
                <a:spcPts val="300"/>
              </a:spcBef>
              <a:buClr>
                <a:srgbClr val="024F84"/>
              </a:buClr>
              <a:buAutoNum type="alphaLcParenBoth"/>
              <a:tabLst>
                <a:tab pos="255904" algn="l"/>
              </a:tabLst>
            </a:pPr>
            <a:r>
              <a:rPr sz="1200" spc="-95" dirty="0">
                <a:latin typeface="Arial"/>
                <a:cs typeface="Arial"/>
              </a:rPr>
              <a:t>F</a:t>
            </a:r>
            <a:r>
              <a:rPr sz="1200" spc="-50" dirty="0">
                <a:latin typeface="Arial"/>
                <a:cs typeface="Arial"/>
              </a:rPr>
              <a:t>al</a:t>
            </a:r>
            <a:r>
              <a:rPr sz="1200" spc="-30" dirty="0">
                <a:latin typeface="Arial"/>
                <a:cs typeface="Arial"/>
              </a:rPr>
              <a:t>s</a:t>
            </a:r>
            <a:r>
              <a:rPr sz="1200" spc="-50" dirty="0"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2912" y="160528"/>
            <a:ext cx="4222115" cy="204470"/>
          </a:xfrm>
          <a:prstGeom prst="rect">
            <a:avLst/>
          </a:prstGeom>
          <a:solidFill>
            <a:srgbClr val="9AB8CE"/>
          </a:solidFill>
        </p:spPr>
        <p:txBody>
          <a:bodyPr vert="horz" wrap="square" lIns="0" tIns="25400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200"/>
              </a:spcBef>
            </a:pPr>
            <a:r>
              <a:rPr sz="1000" dirty="0">
                <a:solidFill>
                  <a:srgbClr val="1A2E3D"/>
                </a:solidFill>
                <a:latin typeface="Arial"/>
                <a:cs typeface="Arial"/>
              </a:rPr>
              <a:t>Clicker</a:t>
            </a:r>
            <a:r>
              <a:rPr sz="1000" spc="-5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1A2E3D"/>
                </a:solidFill>
                <a:latin typeface="Arial"/>
                <a:cs typeface="Arial"/>
              </a:rPr>
              <a:t>question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2912" y="364617"/>
            <a:ext cx="4222115" cy="429259"/>
          </a:xfrm>
          <a:prstGeom prst="rect">
            <a:avLst/>
          </a:prstGeom>
          <a:solidFill>
            <a:srgbClr val="D6E2EB"/>
          </a:solidFill>
        </p:spPr>
        <p:txBody>
          <a:bodyPr vert="horz" wrap="square" lIns="0" tIns="31114" rIns="0" bIns="0" rtlCol="0">
            <a:spAutoFit/>
          </a:bodyPr>
          <a:lstStyle/>
          <a:p>
            <a:pPr marL="59690" marR="188595">
              <a:lnSpc>
                <a:spcPct val="100000"/>
              </a:lnSpc>
              <a:spcBef>
                <a:spcPts val="244"/>
              </a:spcBef>
            </a:pPr>
            <a:r>
              <a:rPr sz="1200" spc="-75" dirty="0">
                <a:solidFill>
                  <a:srgbClr val="1A2E3D"/>
                </a:solidFill>
              </a:rPr>
              <a:t>True </a:t>
            </a:r>
            <a:r>
              <a:rPr sz="1200" spc="60" dirty="0">
                <a:solidFill>
                  <a:srgbClr val="1A2E3D"/>
                </a:solidFill>
              </a:rPr>
              <a:t>/ </a:t>
            </a:r>
            <a:r>
              <a:rPr sz="1200" spc="-45" dirty="0">
                <a:solidFill>
                  <a:srgbClr val="1A2E3D"/>
                </a:solidFill>
              </a:rPr>
              <a:t>False: </a:t>
            </a:r>
            <a:r>
              <a:rPr sz="1200" spc="-50" dirty="0">
                <a:solidFill>
                  <a:srgbClr val="1A2E3D"/>
                </a:solidFill>
              </a:rPr>
              <a:t>The </a:t>
            </a:r>
            <a:r>
              <a:rPr sz="1200" spc="-95" dirty="0">
                <a:solidFill>
                  <a:srgbClr val="1A2E3D"/>
                </a:solidFill>
              </a:rPr>
              <a:t>F </a:t>
            </a:r>
            <a:r>
              <a:rPr sz="1200" spc="-10" dirty="0">
                <a:solidFill>
                  <a:srgbClr val="1A2E3D"/>
                </a:solidFill>
              </a:rPr>
              <a:t>test </a:t>
            </a:r>
            <a:r>
              <a:rPr sz="1200" spc="-35" dirty="0">
                <a:solidFill>
                  <a:srgbClr val="1A2E3D"/>
                </a:solidFill>
              </a:rPr>
              <a:t>yielding </a:t>
            </a:r>
            <a:r>
              <a:rPr sz="1200" spc="-50" dirty="0">
                <a:solidFill>
                  <a:srgbClr val="1A2E3D"/>
                </a:solidFill>
              </a:rPr>
              <a:t>a </a:t>
            </a:r>
            <a:r>
              <a:rPr sz="1200" spc="-30" dirty="0">
                <a:solidFill>
                  <a:srgbClr val="1A2E3D"/>
                </a:solidFill>
              </a:rPr>
              <a:t>signiﬁcant result </a:t>
            </a:r>
            <a:r>
              <a:rPr sz="1200" spc="-35" dirty="0">
                <a:solidFill>
                  <a:srgbClr val="1A2E3D"/>
                </a:solidFill>
              </a:rPr>
              <a:t>means </a:t>
            </a:r>
            <a:r>
              <a:rPr sz="1200" spc="-20" dirty="0">
                <a:solidFill>
                  <a:srgbClr val="1A2E3D"/>
                </a:solidFill>
              </a:rPr>
              <a:t>the  model </a:t>
            </a:r>
            <a:r>
              <a:rPr sz="1200" spc="-30" dirty="0">
                <a:solidFill>
                  <a:srgbClr val="1A2E3D"/>
                </a:solidFill>
              </a:rPr>
              <a:t>ﬁts </a:t>
            </a:r>
            <a:r>
              <a:rPr sz="1200" spc="-20" dirty="0">
                <a:solidFill>
                  <a:srgbClr val="1A2E3D"/>
                </a:solidFill>
              </a:rPr>
              <a:t>the data</a:t>
            </a:r>
            <a:r>
              <a:rPr sz="1200" spc="65" dirty="0">
                <a:solidFill>
                  <a:srgbClr val="1A2E3D"/>
                </a:solidFill>
              </a:rPr>
              <a:t> </a:t>
            </a:r>
            <a:r>
              <a:rPr sz="1200" spc="-30" dirty="0">
                <a:solidFill>
                  <a:srgbClr val="1A2E3D"/>
                </a:solidFill>
              </a:rPr>
              <a:t>well.</a:t>
            </a:r>
            <a:endParaRPr sz="1200"/>
          </a:p>
        </p:txBody>
      </p:sp>
      <p:sp>
        <p:nvSpPr>
          <p:cNvPr id="4" name="object 4"/>
          <p:cNvSpPr txBox="1"/>
          <p:nvPr/>
        </p:nvSpPr>
        <p:spPr>
          <a:xfrm>
            <a:off x="229234" y="887376"/>
            <a:ext cx="4055745" cy="1383071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255270" indent="-234315">
              <a:lnSpc>
                <a:spcPct val="100000"/>
              </a:lnSpc>
              <a:spcBef>
                <a:spcPts val="405"/>
              </a:spcBef>
              <a:buClr>
                <a:srgbClr val="024F84"/>
              </a:buClr>
              <a:buAutoNum type="alphaLcParenBoth"/>
              <a:tabLst>
                <a:tab pos="255904" algn="l"/>
              </a:tabLst>
            </a:pPr>
            <a:r>
              <a:rPr sz="1200" spc="-75" dirty="0">
                <a:latin typeface="Arial"/>
                <a:cs typeface="Arial"/>
              </a:rPr>
              <a:t>True</a:t>
            </a:r>
            <a:endParaRPr sz="1200" dirty="0">
              <a:latin typeface="Arial"/>
              <a:cs typeface="Arial"/>
            </a:endParaRPr>
          </a:p>
          <a:p>
            <a:pPr marL="255270" indent="-242570">
              <a:lnSpc>
                <a:spcPct val="100000"/>
              </a:lnSpc>
              <a:spcBef>
                <a:spcPts val="300"/>
              </a:spcBef>
              <a:buClr>
                <a:srgbClr val="024F84"/>
              </a:buClr>
              <a:buFont typeface="Arial"/>
              <a:buAutoNum type="alphaLcParenBoth"/>
              <a:tabLst>
                <a:tab pos="255904" algn="l"/>
              </a:tabLst>
            </a:pPr>
            <a:r>
              <a:rPr sz="1200" i="1" spc="-35" dirty="0">
                <a:solidFill>
                  <a:srgbClr val="935151"/>
                </a:solidFill>
                <a:latin typeface="Arial"/>
                <a:cs typeface="Arial"/>
              </a:rPr>
              <a:t>False</a:t>
            </a:r>
            <a:endParaRPr sz="1200" dirty="0">
              <a:latin typeface="Arial"/>
              <a:cs typeface="Arial"/>
            </a:endParaRPr>
          </a:p>
          <a:p>
            <a:pPr marL="23495" marR="5080">
              <a:lnSpc>
                <a:spcPct val="100000"/>
              </a:lnSpc>
            </a:pPr>
            <a:endParaRPr lang="en-US" sz="1200" i="1" spc="-50" dirty="0" smtClean="0">
              <a:latin typeface="Arial"/>
              <a:cs typeface="Arial"/>
            </a:endParaRPr>
          </a:p>
          <a:p>
            <a:pPr marL="23495" marR="5080">
              <a:lnSpc>
                <a:spcPct val="100000"/>
              </a:lnSpc>
            </a:pPr>
            <a:r>
              <a:rPr sz="1200" i="1" spc="-50" dirty="0" smtClean="0">
                <a:latin typeface="Arial"/>
                <a:cs typeface="Arial"/>
              </a:rPr>
              <a:t>The </a:t>
            </a:r>
            <a:r>
              <a:rPr sz="1200" i="1" spc="-95" dirty="0">
                <a:latin typeface="Arial"/>
                <a:cs typeface="Arial"/>
              </a:rPr>
              <a:t>F </a:t>
            </a:r>
            <a:r>
              <a:rPr sz="1200" i="1" spc="-10" dirty="0">
                <a:latin typeface="Arial"/>
                <a:cs typeface="Arial"/>
              </a:rPr>
              <a:t>test </a:t>
            </a:r>
            <a:r>
              <a:rPr sz="1200" i="1" spc="-35" dirty="0">
                <a:latin typeface="Arial"/>
                <a:cs typeface="Arial"/>
              </a:rPr>
              <a:t>yielding </a:t>
            </a:r>
            <a:r>
              <a:rPr sz="1200" i="1" spc="-50" dirty="0">
                <a:latin typeface="Arial"/>
                <a:cs typeface="Arial"/>
              </a:rPr>
              <a:t>a </a:t>
            </a:r>
            <a:r>
              <a:rPr sz="1200" i="1" spc="-30" dirty="0">
                <a:latin typeface="Arial"/>
                <a:cs typeface="Arial"/>
              </a:rPr>
              <a:t>signiﬁcant result </a:t>
            </a:r>
            <a:r>
              <a:rPr sz="1200" i="1" spc="-5" dirty="0">
                <a:latin typeface="Arial"/>
                <a:cs typeface="Arial"/>
              </a:rPr>
              <a:t>doesn’t </a:t>
            </a:r>
            <a:r>
              <a:rPr sz="1200" i="1" spc="-35" dirty="0">
                <a:latin typeface="Arial"/>
                <a:cs typeface="Arial"/>
              </a:rPr>
              <a:t>mean </a:t>
            </a:r>
            <a:r>
              <a:rPr sz="1200" i="1" spc="-20" dirty="0">
                <a:latin typeface="Arial"/>
                <a:cs typeface="Arial"/>
              </a:rPr>
              <a:t>the model  </a:t>
            </a:r>
            <a:r>
              <a:rPr sz="1200" i="1" spc="-30" dirty="0">
                <a:latin typeface="Arial"/>
                <a:cs typeface="Arial"/>
              </a:rPr>
              <a:t>ﬁts </a:t>
            </a:r>
            <a:r>
              <a:rPr sz="1200" i="1" spc="-20" dirty="0">
                <a:latin typeface="Arial"/>
                <a:cs typeface="Arial"/>
              </a:rPr>
              <a:t>the data </a:t>
            </a:r>
            <a:r>
              <a:rPr sz="1200" i="1" spc="-30" dirty="0">
                <a:latin typeface="Arial"/>
                <a:cs typeface="Arial"/>
              </a:rPr>
              <a:t>well, </a:t>
            </a:r>
            <a:r>
              <a:rPr sz="1200" i="1" spc="-15" dirty="0">
                <a:latin typeface="Arial"/>
                <a:cs typeface="Arial"/>
              </a:rPr>
              <a:t>it </a:t>
            </a:r>
            <a:r>
              <a:rPr sz="1200" i="1" spc="-25" dirty="0">
                <a:latin typeface="Arial"/>
                <a:cs typeface="Arial"/>
              </a:rPr>
              <a:t>just </a:t>
            </a:r>
            <a:r>
              <a:rPr sz="1200" i="1" spc="-35" dirty="0">
                <a:latin typeface="Arial"/>
                <a:cs typeface="Arial"/>
              </a:rPr>
              <a:t>means </a:t>
            </a:r>
            <a:r>
              <a:rPr sz="1200" i="1" spc="-15" dirty="0">
                <a:latin typeface="Arial"/>
                <a:cs typeface="Arial"/>
              </a:rPr>
              <a:t>at </a:t>
            </a:r>
            <a:r>
              <a:rPr sz="1200" i="1" spc="-35" dirty="0">
                <a:latin typeface="Arial"/>
                <a:cs typeface="Arial"/>
              </a:rPr>
              <a:t>least </a:t>
            </a:r>
            <a:r>
              <a:rPr sz="1200" i="1" spc="-30" dirty="0">
                <a:latin typeface="Arial"/>
                <a:cs typeface="Arial"/>
              </a:rPr>
              <a:t>one </a:t>
            </a:r>
            <a:r>
              <a:rPr sz="1200" i="1" spc="-15" dirty="0">
                <a:latin typeface="Arial"/>
                <a:cs typeface="Arial"/>
              </a:rPr>
              <a:t>of </a:t>
            </a:r>
            <a:r>
              <a:rPr sz="1200" i="1" spc="-20" dirty="0">
                <a:latin typeface="Arial"/>
                <a:cs typeface="Arial"/>
              </a:rPr>
              <a:t>the </a:t>
            </a:r>
            <a:r>
              <a:rPr sz="1200" i="1" spc="5" dirty="0">
                <a:latin typeface="Georgia"/>
                <a:cs typeface="Georgia"/>
              </a:rPr>
              <a:t>β</a:t>
            </a:r>
            <a:r>
              <a:rPr sz="1200" i="1" spc="5" dirty="0">
                <a:latin typeface="Arial"/>
                <a:cs typeface="Arial"/>
              </a:rPr>
              <a:t>s</a:t>
            </a:r>
            <a:r>
              <a:rPr sz="1200" i="1" spc="305" dirty="0">
                <a:latin typeface="Arial"/>
                <a:cs typeface="Arial"/>
              </a:rPr>
              <a:t> </a:t>
            </a:r>
            <a:r>
              <a:rPr sz="1200" i="1" spc="-40" dirty="0">
                <a:latin typeface="Arial"/>
                <a:cs typeface="Arial"/>
              </a:rPr>
              <a:t>is</a:t>
            </a:r>
            <a:endParaRPr sz="1200" dirty="0">
              <a:latin typeface="Arial"/>
              <a:cs typeface="Arial"/>
            </a:endParaRPr>
          </a:p>
          <a:p>
            <a:pPr marL="23495" marR="508000">
              <a:lnSpc>
                <a:spcPct val="100000"/>
              </a:lnSpc>
              <a:spcBef>
                <a:spcPts val="10"/>
              </a:spcBef>
            </a:pPr>
            <a:r>
              <a:rPr sz="1200" i="1" spc="-25" dirty="0">
                <a:latin typeface="Arial"/>
                <a:cs typeface="Arial"/>
              </a:rPr>
              <a:t>non-zero. </a:t>
            </a:r>
            <a:r>
              <a:rPr sz="1200" i="1" spc="-35" dirty="0">
                <a:latin typeface="Arial"/>
                <a:cs typeface="Arial"/>
              </a:rPr>
              <a:t>Whether </a:t>
            </a:r>
            <a:r>
              <a:rPr sz="1200" i="1" spc="-15" dirty="0">
                <a:latin typeface="Arial"/>
                <a:cs typeface="Arial"/>
              </a:rPr>
              <a:t>or </a:t>
            </a:r>
            <a:r>
              <a:rPr sz="1200" i="1" spc="-5" dirty="0">
                <a:latin typeface="Arial"/>
                <a:cs typeface="Arial"/>
              </a:rPr>
              <a:t>not </a:t>
            </a:r>
            <a:r>
              <a:rPr sz="1200" i="1" spc="-20" dirty="0">
                <a:latin typeface="Arial"/>
                <a:cs typeface="Arial"/>
              </a:rPr>
              <a:t>the model </a:t>
            </a:r>
            <a:r>
              <a:rPr sz="1200" i="1" spc="-30" dirty="0">
                <a:latin typeface="Arial"/>
                <a:cs typeface="Arial"/>
              </a:rPr>
              <a:t>ﬁt </a:t>
            </a:r>
            <a:r>
              <a:rPr sz="1200" i="1" spc="-20" dirty="0">
                <a:latin typeface="Arial"/>
                <a:cs typeface="Arial"/>
              </a:rPr>
              <a:t>the data </a:t>
            </a:r>
            <a:r>
              <a:rPr sz="1200" i="1" spc="-35" dirty="0">
                <a:latin typeface="Arial"/>
                <a:cs typeface="Arial"/>
              </a:rPr>
              <a:t>well </a:t>
            </a:r>
            <a:r>
              <a:rPr sz="1200" i="1" spc="-40" dirty="0">
                <a:latin typeface="Arial"/>
                <a:cs typeface="Arial"/>
              </a:rPr>
              <a:t>is  </a:t>
            </a:r>
            <a:r>
              <a:rPr sz="1200" i="1" spc="-35" dirty="0">
                <a:latin typeface="Arial"/>
                <a:cs typeface="Arial"/>
              </a:rPr>
              <a:t>evaluated </a:t>
            </a:r>
            <a:r>
              <a:rPr sz="1200" i="1" spc="-20" dirty="0">
                <a:latin typeface="Arial"/>
                <a:cs typeface="Arial"/>
              </a:rPr>
              <a:t>based on model</a:t>
            </a:r>
            <a:r>
              <a:rPr sz="1200" i="1" spc="75" dirty="0">
                <a:latin typeface="Arial"/>
                <a:cs typeface="Arial"/>
              </a:rPr>
              <a:t> </a:t>
            </a:r>
            <a:r>
              <a:rPr sz="1200" i="1" spc="-20" dirty="0">
                <a:latin typeface="Arial"/>
                <a:cs typeface="Arial"/>
              </a:rPr>
              <a:t>diagnostics.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3074" name="Picture 2" descr="Plot of DC output vs. windspeed for a windmi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02" y="2223830"/>
            <a:ext cx="1760347" cy="114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328492" y="2568575"/>
            <a:ext cx="134844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F-Test</a:t>
            </a:r>
          </a:p>
          <a:p>
            <a:r>
              <a:rPr lang="en-US" sz="11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p-value=7.5455E-12</a:t>
            </a:r>
            <a:endParaRPr 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1032375" y="3294259"/>
            <a:ext cx="76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Wind speed</a:t>
            </a:r>
            <a:endParaRPr lang="en-US" sz="900" dirty="0"/>
          </a:p>
        </p:txBody>
      </p:sp>
      <p:sp>
        <p:nvSpPr>
          <p:cNvPr id="8" name="Rectangle 7"/>
          <p:cNvSpPr/>
          <p:nvPr/>
        </p:nvSpPr>
        <p:spPr>
          <a:xfrm>
            <a:off x="1850190" y="3340425"/>
            <a:ext cx="2305050" cy="1384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00" dirty="0">
                <a:hlinkClick r:id="rId3"/>
              </a:rPr>
              <a:t>https://web.ma.utexas.edu/users/mks/statmistakes/overallF.html</a:t>
            </a:r>
            <a:endParaRPr lang="en-US" sz="3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2912" y="160528"/>
            <a:ext cx="4222115" cy="204470"/>
          </a:xfrm>
          <a:prstGeom prst="rect">
            <a:avLst/>
          </a:prstGeom>
          <a:solidFill>
            <a:srgbClr val="9AB8CE"/>
          </a:solidFill>
        </p:spPr>
        <p:txBody>
          <a:bodyPr vert="horz" wrap="square" lIns="0" tIns="25400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200"/>
              </a:spcBef>
            </a:pPr>
            <a:r>
              <a:rPr sz="1000" dirty="0">
                <a:solidFill>
                  <a:srgbClr val="1A2E3D"/>
                </a:solidFill>
                <a:latin typeface="Arial"/>
                <a:cs typeface="Arial"/>
              </a:rPr>
              <a:t>Clicker</a:t>
            </a:r>
            <a:r>
              <a:rPr sz="1000" spc="-5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1A2E3D"/>
                </a:solidFill>
                <a:latin typeface="Arial"/>
                <a:cs typeface="Arial"/>
              </a:rPr>
              <a:t>question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2912" y="364617"/>
            <a:ext cx="4222115" cy="641985"/>
          </a:xfrm>
          <a:prstGeom prst="rect">
            <a:avLst/>
          </a:prstGeom>
          <a:solidFill>
            <a:srgbClr val="D6E2EB"/>
          </a:solidFill>
        </p:spPr>
        <p:txBody>
          <a:bodyPr vert="horz" wrap="square" lIns="0" tIns="31114" rIns="0" bIns="0" rtlCol="0">
            <a:spAutoFit/>
          </a:bodyPr>
          <a:lstStyle/>
          <a:p>
            <a:pPr marL="59690" marR="183515">
              <a:lnSpc>
                <a:spcPct val="100000"/>
              </a:lnSpc>
              <a:spcBef>
                <a:spcPts val="244"/>
              </a:spcBef>
            </a:pPr>
            <a:r>
              <a:rPr sz="1200" spc="-75" dirty="0">
                <a:solidFill>
                  <a:srgbClr val="1A2E3D"/>
                </a:solidFill>
                <a:latin typeface="Arial"/>
                <a:cs typeface="Arial"/>
              </a:rPr>
              <a:t>True </a:t>
            </a:r>
            <a:r>
              <a:rPr sz="1200" spc="60" dirty="0">
                <a:solidFill>
                  <a:srgbClr val="1A2E3D"/>
                </a:solidFill>
                <a:latin typeface="Arial"/>
                <a:cs typeface="Arial"/>
              </a:rPr>
              <a:t>/ </a:t>
            </a:r>
            <a:r>
              <a:rPr sz="1200" spc="-45" dirty="0">
                <a:solidFill>
                  <a:srgbClr val="1A2E3D"/>
                </a:solidFill>
                <a:latin typeface="Arial"/>
                <a:cs typeface="Arial"/>
              </a:rPr>
              <a:t>False: </a:t>
            </a:r>
            <a:r>
              <a:rPr sz="1200" spc="-50" dirty="0">
                <a:solidFill>
                  <a:srgbClr val="1A2E3D"/>
                </a:solidFill>
                <a:latin typeface="Arial"/>
                <a:cs typeface="Arial"/>
              </a:rPr>
              <a:t>The </a:t>
            </a:r>
            <a:r>
              <a:rPr sz="1200" spc="-95" dirty="0">
                <a:solidFill>
                  <a:srgbClr val="1A2E3D"/>
                </a:solidFill>
                <a:latin typeface="Arial"/>
                <a:cs typeface="Arial"/>
              </a:rPr>
              <a:t>F </a:t>
            </a:r>
            <a:r>
              <a:rPr sz="1200" spc="-10" dirty="0">
                <a:solidFill>
                  <a:srgbClr val="1A2E3D"/>
                </a:solidFill>
                <a:latin typeface="Arial"/>
                <a:cs typeface="Arial"/>
              </a:rPr>
              <a:t>test </a:t>
            </a:r>
            <a:r>
              <a:rPr sz="1200" spc="-5" dirty="0">
                <a:solidFill>
                  <a:srgbClr val="1A2E3D"/>
                </a:solidFill>
                <a:latin typeface="Arial"/>
                <a:cs typeface="Arial"/>
              </a:rPr>
              <a:t>not </a:t>
            </a:r>
            <a:r>
              <a:rPr sz="1200" spc="-35" dirty="0">
                <a:solidFill>
                  <a:srgbClr val="1A2E3D"/>
                </a:solidFill>
                <a:latin typeface="Arial"/>
                <a:cs typeface="Arial"/>
              </a:rPr>
              <a:t>yielding </a:t>
            </a:r>
            <a:r>
              <a:rPr sz="1200" spc="-50" dirty="0">
                <a:solidFill>
                  <a:srgbClr val="1A2E3D"/>
                </a:solidFill>
                <a:latin typeface="Arial"/>
                <a:cs typeface="Arial"/>
              </a:rPr>
              <a:t>a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signiﬁcant result </a:t>
            </a:r>
            <a:r>
              <a:rPr sz="1200" spc="-35" dirty="0">
                <a:solidFill>
                  <a:srgbClr val="1A2E3D"/>
                </a:solidFill>
                <a:latin typeface="Arial"/>
                <a:cs typeface="Arial"/>
              </a:rPr>
              <a:t>means  individual </a:t>
            </a:r>
            <a:r>
              <a:rPr sz="1200" spc="-40" dirty="0">
                <a:solidFill>
                  <a:srgbClr val="1A2E3D"/>
                </a:solidFill>
                <a:latin typeface="Arial"/>
                <a:cs typeface="Arial"/>
              </a:rPr>
              <a:t>variables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included </a:t>
            </a:r>
            <a:r>
              <a:rPr sz="1200" spc="-40" dirty="0">
                <a:solidFill>
                  <a:srgbClr val="1A2E3D"/>
                </a:solidFill>
                <a:latin typeface="Arial"/>
                <a:cs typeface="Arial"/>
              </a:rPr>
              <a:t>in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the model </a:t>
            </a:r>
            <a:r>
              <a:rPr sz="1200" spc="-50" dirty="0">
                <a:solidFill>
                  <a:srgbClr val="1A2E3D"/>
                </a:solidFill>
                <a:latin typeface="Arial"/>
                <a:cs typeface="Arial"/>
              </a:rPr>
              <a:t>are </a:t>
            </a:r>
            <a:r>
              <a:rPr sz="1200" spc="-5" dirty="0">
                <a:solidFill>
                  <a:srgbClr val="1A2E3D"/>
                </a:solidFill>
                <a:latin typeface="Arial"/>
                <a:cs typeface="Arial"/>
              </a:rPr>
              <a:t>not </a:t>
            </a:r>
            <a:r>
              <a:rPr sz="1200" dirty="0">
                <a:solidFill>
                  <a:srgbClr val="1A2E3D"/>
                </a:solidFill>
                <a:latin typeface="Arial"/>
                <a:cs typeface="Arial"/>
              </a:rPr>
              <a:t>good 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predictors of</a:t>
            </a:r>
            <a:r>
              <a:rPr sz="1200" spc="10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200" i="1" spc="-55" dirty="0">
                <a:solidFill>
                  <a:srgbClr val="1A2E3D"/>
                </a:solidFill>
                <a:latin typeface="Georgia"/>
                <a:cs typeface="Georgia"/>
              </a:rPr>
              <a:t>y</a:t>
            </a:r>
            <a:r>
              <a:rPr sz="1200" spc="-55" dirty="0">
                <a:solidFill>
                  <a:srgbClr val="1A2E3D"/>
                </a:solidFill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9234" y="1099466"/>
            <a:ext cx="608965" cy="46863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255270" indent="-234315">
              <a:lnSpc>
                <a:spcPct val="100000"/>
              </a:lnSpc>
              <a:spcBef>
                <a:spcPts val="405"/>
              </a:spcBef>
              <a:buClr>
                <a:srgbClr val="024F84"/>
              </a:buClr>
              <a:buAutoNum type="alphaLcParenBoth"/>
              <a:tabLst>
                <a:tab pos="255904" algn="l"/>
              </a:tabLst>
            </a:pPr>
            <a:r>
              <a:rPr sz="1200" spc="-75" dirty="0">
                <a:latin typeface="Arial"/>
                <a:cs typeface="Arial"/>
              </a:rPr>
              <a:t>True</a:t>
            </a:r>
            <a:endParaRPr sz="1200">
              <a:latin typeface="Arial"/>
              <a:cs typeface="Arial"/>
            </a:endParaRPr>
          </a:p>
          <a:p>
            <a:pPr marL="255270" indent="-242570">
              <a:lnSpc>
                <a:spcPct val="100000"/>
              </a:lnSpc>
              <a:spcBef>
                <a:spcPts val="305"/>
              </a:spcBef>
              <a:buClr>
                <a:srgbClr val="024F84"/>
              </a:buClr>
              <a:buAutoNum type="alphaLcParenBoth"/>
              <a:tabLst>
                <a:tab pos="255904" algn="l"/>
              </a:tabLst>
            </a:pPr>
            <a:r>
              <a:rPr sz="1200" spc="-95" dirty="0">
                <a:latin typeface="Arial"/>
                <a:cs typeface="Arial"/>
              </a:rPr>
              <a:t>F</a:t>
            </a:r>
            <a:r>
              <a:rPr sz="1200" spc="-50" dirty="0">
                <a:latin typeface="Arial"/>
                <a:cs typeface="Arial"/>
              </a:rPr>
              <a:t>al</a:t>
            </a:r>
            <a:r>
              <a:rPr sz="1200" spc="-30" dirty="0">
                <a:latin typeface="Arial"/>
                <a:cs typeface="Arial"/>
              </a:rPr>
              <a:t>s</a:t>
            </a:r>
            <a:r>
              <a:rPr sz="1200" spc="-50" dirty="0"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2912" y="160528"/>
            <a:ext cx="4222115" cy="204470"/>
          </a:xfrm>
          <a:prstGeom prst="rect">
            <a:avLst/>
          </a:prstGeom>
          <a:solidFill>
            <a:srgbClr val="9AB8CE"/>
          </a:solidFill>
        </p:spPr>
        <p:txBody>
          <a:bodyPr vert="horz" wrap="square" lIns="0" tIns="25400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200"/>
              </a:spcBef>
            </a:pPr>
            <a:r>
              <a:rPr sz="1000" dirty="0">
                <a:solidFill>
                  <a:srgbClr val="1A2E3D"/>
                </a:solidFill>
                <a:latin typeface="Arial"/>
                <a:cs typeface="Arial"/>
              </a:rPr>
              <a:t>Clicker</a:t>
            </a:r>
            <a:r>
              <a:rPr sz="1000" spc="-5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1A2E3D"/>
                </a:solidFill>
                <a:latin typeface="Arial"/>
                <a:cs typeface="Arial"/>
              </a:rPr>
              <a:t>question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2912" y="364617"/>
            <a:ext cx="4222115" cy="641985"/>
          </a:xfrm>
          <a:prstGeom prst="rect">
            <a:avLst/>
          </a:prstGeom>
          <a:solidFill>
            <a:srgbClr val="D6E2EB"/>
          </a:solidFill>
        </p:spPr>
        <p:txBody>
          <a:bodyPr vert="horz" wrap="square" lIns="0" tIns="31114" rIns="0" bIns="0" rtlCol="0">
            <a:spAutoFit/>
          </a:bodyPr>
          <a:lstStyle/>
          <a:p>
            <a:pPr marL="59690" marR="183515">
              <a:lnSpc>
                <a:spcPct val="100000"/>
              </a:lnSpc>
              <a:spcBef>
                <a:spcPts val="244"/>
              </a:spcBef>
            </a:pPr>
            <a:r>
              <a:rPr sz="1200" spc="-75" dirty="0">
                <a:solidFill>
                  <a:srgbClr val="1A2E3D"/>
                </a:solidFill>
              </a:rPr>
              <a:t>True </a:t>
            </a:r>
            <a:r>
              <a:rPr sz="1200" spc="60" dirty="0">
                <a:solidFill>
                  <a:srgbClr val="1A2E3D"/>
                </a:solidFill>
              </a:rPr>
              <a:t>/ </a:t>
            </a:r>
            <a:r>
              <a:rPr sz="1200" spc="-45" dirty="0">
                <a:solidFill>
                  <a:srgbClr val="1A2E3D"/>
                </a:solidFill>
              </a:rPr>
              <a:t>False: </a:t>
            </a:r>
            <a:r>
              <a:rPr sz="1200" spc="-50" dirty="0">
                <a:solidFill>
                  <a:srgbClr val="1A2E3D"/>
                </a:solidFill>
              </a:rPr>
              <a:t>The </a:t>
            </a:r>
            <a:r>
              <a:rPr sz="1200" spc="-95" dirty="0">
                <a:solidFill>
                  <a:srgbClr val="1A2E3D"/>
                </a:solidFill>
              </a:rPr>
              <a:t>F </a:t>
            </a:r>
            <a:r>
              <a:rPr sz="1200" spc="-10" dirty="0">
                <a:solidFill>
                  <a:srgbClr val="1A2E3D"/>
                </a:solidFill>
              </a:rPr>
              <a:t>test </a:t>
            </a:r>
            <a:r>
              <a:rPr sz="1200" spc="-5" dirty="0">
                <a:solidFill>
                  <a:srgbClr val="1A2E3D"/>
                </a:solidFill>
              </a:rPr>
              <a:t>not </a:t>
            </a:r>
            <a:r>
              <a:rPr sz="1200" spc="-35" dirty="0">
                <a:solidFill>
                  <a:srgbClr val="1A2E3D"/>
                </a:solidFill>
              </a:rPr>
              <a:t>yielding </a:t>
            </a:r>
            <a:r>
              <a:rPr sz="1200" spc="-50" dirty="0">
                <a:solidFill>
                  <a:srgbClr val="1A2E3D"/>
                </a:solidFill>
              </a:rPr>
              <a:t>a </a:t>
            </a:r>
            <a:r>
              <a:rPr sz="1200" spc="-30" dirty="0">
                <a:solidFill>
                  <a:srgbClr val="1A2E3D"/>
                </a:solidFill>
              </a:rPr>
              <a:t>signiﬁcant result </a:t>
            </a:r>
            <a:r>
              <a:rPr sz="1200" spc="-35" dirty="0">
                <a:solidFill>
                  <a:srgbClr val="1A2E3D"/>
                </a:solidFill>
              </a:rPr>
              <a:t>means  individual </a:t>
            </a:r>
            <a:r>
              <a:rPr sz="1200" spc="-40" dirty="0">
                <a:solidFill>
                  <a:srgbClr val="1A2E3D"/>
                </a:solidFill>
              </a:rPr>
              <a:t>variables </a:t>
            </a:r>
            <a:r>
              <a:rPr sz="1200" spc="-20" dirty="0">
                <a:solidFill>
                  <a:srgbClr val="1A2E3D"/>
                </a:solidFill>
              </a:rPr>
              <a:t>included </a:t>
            </a:r>
            <a:r>
              <a:rPr sz="1200" spc="-40" dirty="0">
                <a:solidFill>
                  <a:srgbClr val="1A2E3D"/>
                </a:solidFill>
              </a:rPr>
              <a:t>in </a:t>
            </a:r>
            <a:r>
              <a:rPr sz="1200" spc="-20" dirty="0">
                <a:solidFill>
                  <a:srgbClr val="1A2E3D"/>
                </a:solidFill>
              </a:rPr>
              <a:t>the model </a:t>
            </a:r>
            <a:r>
              <a:rPr sz="1200" spc="-50" dirty="0">
                <a:solidFill>
                  <a:srgbClr val="1A2E3D"/>
                </a:solidFill>
              </a:rPr>
              <a:t>are </a:t>
            </a:r>
            <a:r>
              <a:rPr sz="1200" spc="-5" dirty="0">
                <a:solidFill>
                  <a:srgbClr val="1A2E3D"/>
                </a:solidFill>
              </a:rPr>
              <a:t>not </a:t>
            </a:r>
            <a:r>
              <a:rPr sz="1200" dirty="0">
                <a:solidFill>
                  <a:srgbClr val="1A2E3D"/>
                </a:solidFill>
              </a:rPr>
              <a:t>good  </a:t>
            </a:r>
            <a:r>
              <a:rPr sz="1200" spc="-15" dirty="0">
                <a:solidFill>
                  <a:srgbClr val="1A2E3D"/>
                </a:solidFill>
              </a:rPr>
              <a:t>predictors of</a:t>
            </a:r>
            <a:r>
              <a:rPr sz="1200" spc="10" dirty="0">
                <a:solidFill>
                  <a:srgbClr val="1A2E3D"/>
                </a:solidFill>
              </a:rPr>
              <a:t> </a:t>
            </a:r>
            <a:r>
              <a:rPr sz="1200" i="1" spc="-55" dirty="0">
                <a:solidFill>
                  <a:srgbClr val="1A2E3D"/>
                </a:solidFill>
                <a:latin typeface="Georgia"/>
                <a:cs typeface="Georgia"/>
              </a:rPr>
              <a:t>y</a:t>
            </a:r>
            <a:r>
              <a:rPr sz="1200" spc="-55" dirty="0">
                <a:solidFill>
                  <a:srgbClr val="1A2E3D"/>
                </a:solidFill>
              </a:rPr>
              <a:t>.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9234" y="1099466"/>
            <a:ext cx="3831590" cy="163830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255270" indent="-234315">
              <a:lnSpc>
                <a:spcPct val="100000"/>
              </a:lnSpc>
              <a:spcBef>
                <a:spcPts val="405"/>
              </a:spcBef>
              <a:buClr>
                <a:srgbClr val="024F84"/>
              </a:buClr>
              <a:buAutoNum type="alphaLcParenBoth"/>
              <a:tabLst>
                <a:tab pos="255904" algn="l"/>
              </a:tabLst>
            </a:pPr>
            <a:r>
              <a:rPr sz="1200" spc="-75" dirty="0">
                <a:latin typeface="Arial"/>
                <a:cs typeface="Arial"/>
              </a:rPr>
              <a:t>True</a:t>
            </a:r>
            <a:endParaRPr sz="1200">
              <a:latin typeface="Arial"/>
              <a:cs typeface="Arial"/>
            </a:endParaRPr>
          </a:p>
          <a:p>
            <a:pPr marL="255270" indent="-242570">
              <a:lnSpc>
                <a:spcPct val="100000"/>
              </a:lnSpc>
              <a:spcBef>
                <a:spcPts val="305"/>
              </a:spcBef>
              <a:buClr>
                <a:srgbClr val="024F84"/>
              </a:buClr>
              <a:buFont typeface="Arial"/>
              <a:buAutoNum type="alphaLcParenBoth"/>
              <a:tabLst>
                <a:tab pos="255904" algn="l"/>
              </a:tabLst>
            </a:pPr>
            <a:r>
              <a:rPr sz="1200" i="1" spc="-35" dirty="0">
                <a:solidFill>
                  <a:srgbClr val="935151"/>
                </a:solidFill>
                <a:latin typeface="Arial"/>
                <a:cs typeface="Arial"/>
              </a:rPr>
              <a:t>False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Times New Roman"/>
              <a:cs typeface="Times New Roman"/>
            </a:endParaRPr>
          </a:p>
          <a:p>
            <a:pPr marL="23495" marR="5080">
              <a:lnSpc>
                <a:spcPct val="100000"/>
              </a:lnSpc>
              <a:spcBef>
                <a:spcPts val="5"/>
              </a:spcBef>
            </a:pPr>
            <a:r>
              <a:rPr sz="1200" i="1" spc="-50" dirty="0">
                <a:latin typeface="Arial"/>
                <a:cs typeface="Arial"/>
              </a:rPr>
              <a:t>The </a:t>
            </a:r>
            <a:r>
              <a:rPr sz="1200" i="1" spc="-95" dirty="0">
                <a:latin typeface="Arial"/>
                <a:cs typeface="Arial"/>
              </a:rPr>
              <a:t>F </a:t>
            </a:r>
            <a:r>
              <a:rPr sz="1200" i="1" spc="-10" dirty="0">
                <a:latin typeface="Arial"/>
                <a:cs typeface="Arial"/>
              </a:rPr>
              <a:t>test </a:t>
            </a:r>
            <a:r>
              <a:rPr sz="1200" i="1" spc="-5" dirty="0">
                <a:latin typeface="Arial"/>
                <a:cs typeface="Arial"/>
              </a:rPr>
              <a:t>not </a:t>
            </a:r>
            <a:r>
              <a:rPr sz="1200" i="1" spc="-35" dirty="0">
                <a:latin typeface="Arial"/>
                <a:cs typeface="Arial"/>
              </a:rPr>
              <a:t>yielding </a:t>
            </a:r>
            <a:r>
              <a:rPr sz="1200" i="1" spc="-50" dirty="0">
                <a:latin typeface="Arial"/>
                <a:cs typeface="Arial"/>
              </a:rPr>
              <a:t>a </a:t>
            </a:r>
            <a:r>
              <a:rPr sz="1200" i="1" spc="-30" dirty="0">
                <a:latin typeface="Arial"/>
                <a:cs typeface="Arial"/>
              </a:rPr>
              <a:t>signiﬁcant result </a:t>
            </a:r>
            <a:r>
              <a:rPr sz="1200" i="1" spc="-5" dirty="0">
                <a:latin typeface="Arial"/>
                <a:cs typeface="Arial"/>
              </a:rPr>
              <a:t>doesn’t </a:t>
            </a:r>
            <a:r>
              <a:rPr sz="1200" i="1" spc="-35" dirty="0">
                <a:latin typeface="Arial"/>
                <a:cs typeface="Arial"/>
              </a:rPr>
              <a:t>mean  individuals </a:t>
            </a:r>
            <a:r>
              <a:rPr sz="1200" i="1" spc="-40" dirty="0">
                <a:latin typeface="Arial"/>
                <a:cs typeface="Arial"/>
              </a:rPr>
              <a:t>variables </a:t>
            </a:r>
            <a:r>
              <a:rPr sz="1200" i="1" spc="-20" dirty="0">
                <a:latin typeface="Arial"/>
                <a:cs typeface="Arial"/>
              </a:rPr>
              <a:t>included </a:t>
            </a:r>
            <a:r>
              <a:rPr sz="1200" i="1" spc="-40" dirty="0">
                <a:latin typeface="Arial"/>
                <a:cs typeface="Arial"/>
              </a:rPr>
              <a:t>in </a:t>
            </a:r>
            <a:r>
              <a:rPr sz="1200" i="1" spc="-20" dirty="0">
                <a:latin typeface="Arial"/>
                <a:cs typeface="Arial"/>
              </a:rPr>
              <a:t>the model </a:t>
            </a:r>
            <a:r>
              <a:rPr sz="1200" i="1" spc="-50" dirty="0">
                <a:latin typeface="Arial"/>
                <a:cs typeface="Arial"/>
              </a:rPr>
              <a:t>are </a:t>
            </a:r>
            <a:r>
              <a:rPr sz="1200" i="1" spc="-5" dirty="0">
                <a:latin typeface="Arial"/>
                <a:cs typeface="Arial"/>
              </a:rPr>
              <a:t>not </a:t>
            </a:r>
            <a:r>
              <a:rPr sz="1200" i="1" dirty="0">
                <a:latin typeface="Arial"/>
                <a:cs typeface="Arial"/>
              </a:rPr>
              <a:t>good  </a:t>
            </a:r>
            <a:r>
              <a:rPr sz="1200" i="1" spc="-15" dirty="0">
                <a:latin typeface="Arial"/>
                <a:cs typeface="Arial"/>
              </a:rPr>
              <a:t>predictors of </a:t>
            </a:r>
            <a:r>
              <a:rPr sz="1200" i="1" spc="-55" dirty="0">
                <a:latin typeface="Georgia"/>
                <a:cs typeface="Georgia"/>
              </a:rPr>
              <a:t>y</a:t>
            </a:r>
            <a:r>
              <a:rPr sz="1200" i="1" spc="-55" dirty="0">
                <a:latin typeface="Arial"/>
                <a:cs typeface="Arial"/>
              </a:rPr>
              <a:t>, </a:t>
            </a:r>
            <a:r>
              <a:rPr sz="1200" i="1" spc="-15" dirty="0">
                <a:latin typeface="Arial"/>
                <a:cs typeface="Arial"/>
              </a:rPr>
              <a:t>it </a:t>
            </a:r>
            <a:r>
              <a:rPr sz="1200" i="1" spc="-25" dirty="0">
                <a:latin typeface="Arial"/>
                <a:cs typeface="Arial"/>
              </a:rPr>
              <a:t>just </a:t>
            </a:r>
            <a:r>
              <a:rPr sz="1200" i="1" spc="-35" dirty="0">
                <a:latin typeface="Arial"/>
                <a:cs typeface="Arial"/>
              </a:rPr>
              <a:t>means </a:t>
            </a:r>
            <a:r>
              <a:rPr sz="1200" i="1" spc="-10" dirty="0">
                <a:latin typeface="Arial"/>
                <a:cs typeface="Arial"/>
              </a:rPr>
              <a:t>that </a:t>
            </a:r>
            <a:r>
              <a:rPr sz="1200" i="1" spc="-20" dirty="0">
                <a:latin typeface="Arial"/>
                <a:cs typeface="Arial"/>
              </a:rPr>
              <a:t>the</a:t>
            </a:r>
            <a:r>
              <a:rPr sz="1200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i="1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combination</a:t>
            </a:r>
            <a:r>
              <a:rPr sz="1200" i="1" spc="-15" dirty="0">
                <a:latin typeface="Arial"/>
                <a:cs typeface="Arial"/>
              </a:rPr>
              <a:t> of </a:t>
            </a:r>
            <a:r>
              <a:rPr sz="1200" i="1" spc="-30" dirty="0">
                <a:latin typeface="Arial"/>
                <a:cs typeface="Arial"/>
              </a:rPr>
              <a:t>these  </a:t>
            </a:r>
            <a:r>
              <a:rPr sz="1200" i="1" spc="-40" dirty="0">
                <a:latin typeface="Arial"/>
                <a:cs typeface="Arial"/>
              </a:rPr>
              <a:t>variables </a:t>
            </a:r>
            <a:r>
              <a:rPr sz="1200" i="1" spc="-5" dirty="0">
                <a:latin typeface="Arial"/>
                <a:cs typeface="Arial"/>
              </a:rPr>
              <a:t>doesn’t </a:t>
            </a:r>
            <a:r>
              <a:rPr sz="1200" i="1" spc="-35" dirty="0">
                <a:latin typeface="Arial"/>
                <a:cs typeface="Arial"/>
              </a:rPr>
              <a:t>yield </a:t>
            </a:r>
            <a:r>
              <a:rPr sz="1200" i="1" spc="-50" dirty="0">
                <a:latin typeface="Arial"/>
                <a:cs typeface="Arial"/>
              </a:rPr>
              <a:t>a </a:t>
            </a:r>
            <a:r>
              <a:rPr sz="1200" i="1" dirty="0">
                <a:latin typeface="Arial"/>
                <a:cs typeface="Arial"/>
              </a:rPr>
              <a:t>good</a:t>
            </a:r>
            <a:r>
              <a:rPr sz="1200" i="1" spc="120" dirty="0">
                <a:latin typeface="Arial"/>
                <a:cs typeface="Arial"/>
              </a:rPr>
              <a:t> </a:t>
            </a:r>
            <a:r>
              <a:rPr sz="1200" i="1" spc="-20" dirty="0">
                <a:latin typeface="Arial"/>
                <a:cs typeface="Arial"/>
              </a:rPr>
              <a:t>model.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O</a:t>
            </a:r>
            <a:r>
              <a:rPr spc="20" dirty="0"/>
              <a:t>u</a:t>
            </a:r>
            <a:r>
              <a:rPr spc="50" dirty="0"/>
              <a:t>t</a:t>
            </a:r>
            <a:r>
              <a:rPr spc="5" dirty="0"/>
              <a:t>l</a:t>
            </a:r>
            <a:r>
              <a:rPr spc="10" dirty="0"/>
              <a:t>in</a:t>
            </a:r>
            <a:r>
              <a:rPr spc="-5" dirty="0"/>
              <a:t>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1450" y="358775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When do we </a:t>
            </a:r>
            <a:r>
              <a:rPr lang="en-US" sz="2400" b="1" u="sng" dirty="0" smtClean="0"/>
              <a:t>need</a:t>
            </a:r>
            <a:r>
              <a:rPr lang="en-US" sz="2400" b="1" dirty="0" smtClean="0"/>
              <a:t> a multiple linear regression model?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28650" y="1299475"/>
                <a:ext cx="3018519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299475"/>
                <a:ext cx="3018519" cy="307777"/>
              </a:xfrm>
              <a:prstGeom prst="rect">
                <a:avLst/>
              </a:prstGeom>
              <a:blipFill>
                <a:blip r:embed="rId2"/>
                <a:stretch>
                  <a:fillRect t="-18868" b="-2075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673605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012190">
              <a:lnSpc>
                <a:spcPct val="100000"/>
              </a:lnSpc>
              <a:spcBef>
                <a:spcPts val="135"/>
              </a:spcBef>
            </a:pPr>
            <a:r>
              <a:rPr spc="20" dirty="0"/>
              <a:t>Signiﬁcance </a:t>
            </a:r>
            <a:r>
              <a:rPr spc="15" dirty="0"/>
              <a:t>also </a:t>
            </a:r>
            <a:r>
              <a:rPr spc="30" dirty="0"/>
              <a:t>depends on what </a:t>
            </a:r>
            <a:r>
              <a:rPr spc="5" dirty="0"/>
              <a:t>else </a:t>
            </a:r>
            <a:r>
              <a:rPr spc="10" dirty="0"/>
              <a:t>is in </a:t>
            </a:r>
            <a:r>
              <a:rPr spc="20" dirty="0"/>
              <a:t>the</a:t>
            </a:r>
            <a:r>
              <a:rPr spc="-55" dirty="0"/>
              <a:t> </a:t>
            </a:r>
            <a:r>
              <a:rPr spc="30" dirty="0"/>
              <a:t>model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185" y="600847"/>
            <a:ext cx="4123303" cy="2754237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323850" y="1652224"/>
            <a:ext cx="2780816" cy="76201"/>
          </a:xfrm>
          <a:prstGeom prst="rect">
            <a:avLst/>
          </a:prstGeom>
          <a:noFill/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51741" y="3101975"/>
            <a:ext cx="2780816" cy="152401"/>
          </a:xfrm>
          <a:prstGeom prst="rect">
            <a:avLst/>
          </a:prstGeom>
          <a:noFill/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50083" y="368341"/>
            <a:ext cx="1600200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A predictor may not be significant in one model…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62337" y="2345715"/>
            <a:ext cx="16002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… but significant in another.</a:t>
            </a:r>
            <a:endParaRPr lang="en-US" sz="1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O</a:t>
            </a:r>
            <a:r>
              <a:rPr spc="20" dirty="0"/>
              <a:t>u</a:t>
            </a:r>
            <a:r>
              <a:rPr spc="50" dirty="0"/>
              <a:t>t</a:t>
            </a:r>
            <a:r>
              <a:rPr spc="5" dirty="0"/>
              <a:t>l</a:t>
            </a:r>
            <a:r>
              <a:rPr spc="10" dirty="0"/>
              <a:t>in</a:t>
            </a:r>
            <a:r>
              <a:rPr spc="-5"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0411" y="489737"/>
            <a:ext cx="4126865" cy="299505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6370" indent="-153670">
              <a:lnSpc>
                <a:spcPct val="100000"/>
              </a:lnSpc>
              <a:spcBef>
                <a:spcPts val="135"/>
              </a:spcBef>
              <a:buAutoNum type="arabicPeriod"/>
              <a:tabLst>
                <a:tab pos="167005" algn="l"/>
              </a:tabLst>
            </a:pPr>
            <a:r>
              <a:rPr sz="1050" spc="2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Housekeeping</a:t>
            </a:r>
            <a:endParaRPr sz="1050" dirty="0">
              <a:solidFill>
                <a:schemeClr val="accent1">
                  <a:lumMod val="20000"/>
                  <a:lumOff val="80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buAutoNum type="arabicPeriod"/>
            </a:pPr>
            <a:endParaRPr sz="1000" dirty="0">
              <a:latin typeface="Times New Roman"/>
              <a:cs typeface="Times New Roman"/>
            </a:endParaRPr>
          </a:p>
          <a:p>
            <a:pPr marL="166370" indent="-153670">
              <a:lnSpc>
                <a:spcPct val="100000"/>
              </a:lnSpc>
              <a:buAutoNum type="arabicPeriod"/>
              <a:tabLst>
                <a:tab pos="167005" algn="l"/>
              </a:tabLst>
            </a:pPr>
            <a:r>
              <a:rPr sz="1050" spc="25" dirty="0">
                <a:solidFill>
                  <a:schemeClr val="tx2"/>
                </a:solidFill>
                <a:latin typeface="Arial"/>
                <a:cs typeface="Arial"/>
              </a:rPr>
              <a:t>Main</a:t>
            </a:r>
            <a:r>
              <a:rPr sz="1050" spc="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050" spc="15" dirty="0" smtClean="0">
                <a:solidFill>
                  <a:schemeClr val="tx2"/>
                </a:solidFill>
                <a:latin typeface="Arial"/>
                <a:cs typeface="Arial"/>
              </a:rPr>
              <a:t>ideas</a:t>
            </a:r>
            <a:r>
              <a:rPr lang="en-US" sz="1050" spc="15" dirty="0" smtClean="0">
                <a:solidFill>
                  <a:schemeClr val="tx2"/>
                </a:solidFill>
                <a:latin typeface="Arial"/>
                <a:cs typeface="Arial"/>
              </a:rPr>
              <a:t>: Multiple Linear Regression (MLR)</a:t>
            </a:r>
            <a:endParaRPr sz="1050" dirty="0">
              <a:solidFill>
                <a:schemeClr val="tx2"/>
              </a:solidFill>
              <a:latin typeface="Arial"/>
              <a:cs typeface="Arial"/>
            </a:endParaRPr>
          </a:p>
          <a:p>
            <a:pPr marL="443230" lvl="1" indent="-153670">
              <a:spcBef>
                <a:spcPts val="95"/>
              </a:spcBef>
              <a:buFontTx/>
              <a:buAutoNum type="arabicPeriod"/>
              <a:tabLst>
                <a:tab pos="443865" algn="l"/>
              </a:tabLst>
            </a:pPr>
            <a:r>
              <a:rPr lang="en-US" sz="1050" u="sng" spc="5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Interpreting Slopes/Coefficients</a:t>
            </a:r>
            <a:r>
              <a:rPr lang="en-US" sz="1050" spc="5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: In </a:t>
            </a:r>
            <a:r>
              <a:rPr lang="en-US" sz="1050" spc="25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MLR </a:t>
            </a:r>
            <a:r>
              <a:rPr lang="en-US" sz="1050" spc="15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everything </a:t>
            </a:r>
            <a:r>
              <a:rPr lang="en-US" sz="1050" spc="1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is </a:t>
            </a:r>
            <a:r>
              <a:rPr lang="en-US" sz="1050" spc="25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conditional </a:t>
            </a:r>
            <a:r>
              <a:rPr lang="en-US" sz="1050" spc="3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on </a:t>
            </a:r>
            <a:r>
              <a:rPr lang="en-US" sz="1050" spc="5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all </a:t>
            </a:r>
            <a:r>
              <a:rPr lang="en-US" sz="1050" spc="2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other </a:t>
            </a:r>
            <a:r>
              <a:rPr lang="en-US" sz="1050" spc="1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variables in </a:t>
            </a:r>
            <a:r>
              <a:rPr lang="en-US" sz="1050" spc="2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the  </a:t>
            </a:r>
            <a:r>
              <a:rPr lang="en-US" sz="1050" spc="3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model</a:t>
            </a:r>
            <a:endParaRPr lang="en-US" sz="1050" spc="20" dirty="0" smtClean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  <a:p>
            <a:pPr marL="443230" lvl="1" indent="-15367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443865" algn="l"/>
              </a:tabLst>
            </a:pPr>
            <a:r>
              <a:rPr lang="en-US" sz="1050" u="sng" spc="5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Setting up the MLR Equation:</a:t>
            </a:r>
            <a:r>
              <a:rPr lang="en-US" sz="1050" spc="5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050" spc="2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Categorical </a:t>
            </a:r>
            <a:r>
              <a:rPr sz="1050" spc="3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predictors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and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slopes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for </a:t>
            </a:r>
            <a:r>
              <a:rPr sz="105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(almost) </a:t>
            </a:r>
            <a:r>
              <a:rPr sz="1050" spc="1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each</a:t>
            </a:r>
            <a:r>
              <a:rPr sz="1050" spc="-3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050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level</a:t>
            </a:r>
            <a:endParaRPr sz="1050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  <a:p>
            <a:pPr marL="443230" lvl="1" indent="-15367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443865" algn="l"/>
              </a:tabLst>
            </a:pPr>
            <a:r>
              <a:rPr sz="1050" u="sng" spc="1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Inference </a:t>
            </a:r>
            <a:r>
              <a:rPr sz="1050" u="sng" spc="25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for </a:t>
            </a:r>
            <a:r>
              <a:rPr sz="1050" u="sng" spc="2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MLR</a:t>
            </a:r>
            <a:r>
              <a:rPr sz="1050" spc="2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: </a:t>
            </a:r>
            <a:r>
              <a:rPr sz="1050" spc="3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model </a:t>
            </a:r>
            <a:r>
              <a:rPr sz="1050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as </a:t>
            </a:r>
            <a:r>
              <a:rPr sz="1050" spc="-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a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whole </a:t>
            </a:r>
            <a:r>
              <a:rPr sz="1050" spc="3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+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individual</a:t>
            </a:r>
            <a:r>
              <a:rPr sz="1050" spc="-5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slopes</a:t>
            </a:r>
            <a:endParaRPr sz="1050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  <a:p>
            <a:pPr marL="443230" lvl="1" indent="-153670">
              <a:lnSpc>
                <a:spcPct val="100000"/>
              </a:lnSpc>
              <a:spcBef>
                <a:spcPts val="45"/>
              </a:spcBef>
              <a:buAutoNum type="arabicPeriod"/>
              <a:tabLst>
                <a:tab pos="443865" algn="l"/>
              </a:tabLst>
            </a:pPr>
            <a:r>
              <a:rPr lang="en-US" sz="1050" u="sng" spc="10" dirty="0" smtClean="0">
                <a:latin typeface="Arial"/>
                <a:cs typeface="Arial"/>
              </a:rPr>
              <a:t>Selecting Predictors for MLR:</a:t>
            </a:r>
            <a:r>
              <a:rPr lang="en-US" sz="1050" spc="20" dirty="0" smtClean="0">
                <a:latin typeface="Arial"/>
                <a:cs typeface="Arial"/>
              </a:rPr>
              <a:t> </a:t>
            </a:r>
          </a:p>
          <a:p>
            <a:pPr marL="900430" lvl="2" indent="-153670">
              <a:spcBef>
                <a:spcPts val="45"/>
              </a:spcBef>
              <a:buAutoNum type="arabicPeriod"/>
              <a:tabLst>
                <a:tab pos="443865" algn="l"/>
              </a:tabLst>
            </a:pPr>
            <a:r>
              <a:rPr sz="1050" spc="25" dirty="0" smtClean="0">
                <a:latin typeface="Arial"/>
                <a:cs typeface="Arial"/>
              </a:rPr>
              <a:t>Adjusted </a:t>
            </a:r>
            <a:r>
              <a:rPr sz="1100" i="1" spc="20" dirty="0" smtClean="0">
                <a:latin typeface="Georgia"/>
                <a:cs typeface="Georgia"/>
              </a:rPr>
              <a:t>R</a:t>
            </a:r>
            <a:r>
              <a:rPr sz="1200" spc="30" baseline="27777" dirty="0" smtClean="0">
                <a:latin typeface="Times New Roman"/>
                <a:cs typeface="Times New Roman"/>
              </a:rPr>
              <a:t>2 </a:t>
            </a:r>
            <a:r>
              <a:rPr sz="1050" spc="20" dirty="0">
                <a:latin typeface="Arial"/>
                <a:cs typeface="Arial"/>
              </a:rPr>
              <a:t>applies </a:t>
            </a:r>
            <a:r>
              <a:rPr sz="1050" spc="-5" dirty="0">
                <a:latin typeface="Arial"/>
                <a:cs typeface="Arial"/>
              </a:rPr>
              <a:t>a </a:t>
            </a:r>
            <a:r>
              <a:rPr sz="1050" spc="20" dirty="0">
                <a:latin typeface="Arial"/>
                <a:cs typeface="Arial"/>
              </a:rPr>
              <a:t>penalty </a:t>
            </a:r>
            <a:r>
              <a:rPr sz="1050" spc="25" dirty="0">
                <a:latin typeface="Arial"/>
                <a:cs typeface="Arial"/>
              </a:rPr>
              <a:t>for additional</a:t>
            </a:r>
            <a:r>
              <a:rPr sz="1050" spc="-114" dirty="0">
                <a:latin typeface="Arial"/>
                <a:cs typeface="Arial"/>
              </a:rPr>
              <a:t> </a:t>
            </a:r>
            <a:r>
              <a:rPr sz="1050" spc="10" dirty="0">
                <a:latin typeface="Arial"/>
                <a:cs typeface="Arial"/>
              </a:rPr>
              <a:t>variables</a:t>
            </a:r>
            <a:endParaRPr sz="1050" dirty="0">
              <a:latin typeface="Arial"/>
              <a:cs typeface="Arial"/>
            </a:endParaRPr>
          </a:p>
          <a:p>
            <a:pPr marL="900430" lvl="2" indent="-153670">
              <a:spcBef>
                <a:spcPts val="85"/>
              </a:spcBef>
              <a:buAutoNum type="arabicPeriod"/>
              <a:tabLst>
                <a:tab pos="443865" algn="l"/>
              </a:tabLst>
            </a:pPr>
            <a:r>
              <a:rPr sz="1050" spc="20" dirty="0" smtClean="0">
                <a:solidFill>
                  <a:srgbClr val="CCCCCC"/>
                </a:solidFill>
                <a:latin typeface="Arial"/>
                <a:cs typeface="Arial"/>
              </a:rPr>
              <a:t>Avoid </a:t>
            </a:r>
            <a:r>
              <a:rPr sz="1050" spc="15" dirty="0">
                <a:solidFill>
                  <a:srgbClr val="CCCCCC"/>
                </a:solidFill>
                <a:latin typeface="Arial"/>
                <a:cs typeface="Arial"/>
              </a:rPr>
              <a:t>collinearity </a:t>
            </a:r>
            <a:r>
              <a:rPr sz="1050" spc="10" dirty="0">
                <a:solidFill>
                  <a:srgbClr val="CCCCCC"/>
                </a:solidFill>
                <a:latin typeface="Arial"/>
                <a:cs typeface="Arial"/>
              </a:rPr>
              <a:t>in</a:t>
            </a:r>
            <a:r>
              <a:rPr sz="1050" spc="-10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050" spc="25" dirty="0" smtClean="0">
                <a:solidFill>
                  <a:srgbClr val="CCCCCC"/>
                </a:solidFill>
                <a:latin typeface="Arial"/>
                <a:cs typeface="Arial"/>
              </a:rPr>
              <a:t>MLR</a:t>
            </a:r>
            <a:endParaRPr lang="en-US" sz="1050" dirty="0">
              <a:latin typeface="Arial"/>
              <a:cs typeface="Arial"/>
            </a:endParaRPr>
          </a:p>
          <a:p>
            <a:pPr marL="900430" lvl="2" indent="-153670">
              <a:spcBef>
                <a:spcPts val="85"/>
              </a:spcBef>
              <a:buAutoNum type="arabicPeriod"/>
              <a:tabLst>
                <a:tab pos="443865" algn="l"/>
              </a:tabLst>
            </a:pPr>
            <a:r>
              <a:rPr sz="1050" spc="35" dirty="0" smtClean="0">
                <a:solidFill>
                  <a:srgbClr val="CCCCCC"/>
                </a:solidFill>
                <a:latin typeface="Arial"/>
                <a:cs typeface="Arial"/>
              </a:rPr>
              <a:t>Model </a:t>
            </a:r>
            <a:r>
              <a:rPr sz="1050" spc="20" dirty="0">
                <a:solidFill>
                  <a:srgbClr val="CCCCCC"/>
                </a:solidFill>
                <a:latin typeface="Arial"/>
                <a:cs typeface="Arial"/>
              </a:rPr>
              <a:t>selection criterion </a:t>
            </a:r>
            <a:r>
              <a:rPr sz="1050" spc="30" dirty="0">
                <a:solidFill>
                  <a:srgbClr val="CCCCCC"/>
                </a:solidFill>
                <a:latin typeface="Arial"/>
                <a:cs typeface="Arial"/>
              </a:rPr>
              <a:t>depends on </a:t>
            </a:r>
            <a:r>
              <a:rPr sz="1050" spc="15" dirty="0">
                <a:solidFill>
                  <a:srgbClr val="CCCCCC"/>
                </a:solidFill>
                <a:latin typeface="Arial"/>
                <a:cs typeface="Arial"/>
              </a:rPr>
              <a:t>goal: </a:t>
            </a:r>
            <a:r>
              <a:rPr sz="1050" spc="20" dirty="0">
                <a:solidFill>
                  <a:srgbClr val="CCCCCC"/>
                </a:solidFill>
                <a:latin typeface="Arial"/>
                <a:cs typeface="Arial"/>
              </a:rPr>
              <a:t>signiﬁcance </a:t>
            </a:r>
            <a:r>
              <a:rPr sz="1050" spc="15" dirty="0">
                <a:solidFill>
                  <a:srgbClr val="CCCCCC"/>
                </a:solidFill>
                <a:latin typeface="Arial"/>
                <a:cs typeface="Arial"/>
              </a:rPr>
              <a:t>vs.  </a:t>
            </a:r>
            <a:r>
              <a:rPr sz="1050" spc="25" dirty="0">
                <a:solidFill>
                  <a:srgbClr val="CCCCCC"/>
                </a:solidFill>
                <a:latin typeface="Arial"/>
                <a:cs typeface="Arial"/>
              </a:rPr>
              <a:t>prediction</a:t>
            </a:r>
            <a:endParaRPr sz="1050" dirty="0">
              <a:latin typeface="Arial"/>
              <a:cs typeface="Arial"/>
            </a:endParaRPr>
          </a:p>
          <a:p>
            <a:pPr marL="443230" lvl="1" indent="-15367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443865" algn="l"/>
              </a:tabLst>
            </a:pPr>
            <a:r>
              <a:rPr lang="en-US" sz="1050" u="sng" spc="20" dirty="0">
                <a:solidFill>
                  <a:srgbClr val="CCCCCC"/>
                </a:solidFill>
                <a:latin typeface="Arial"/>
                <a:cs typeface="Arial"/>
              </a:rPr>
              <a:t>Additional Conditions for MLR</a:t>
            </a:r>
            <a:r>
              <a:rPr lang="en-US" sz="1050" spc="20" dirty="0">
                <a:solidFill>
                  <a:srgbClr val="CCCCCC"/>
                </a:solidFill>
                <a:latin typeface="Arial"/>
                <a:cs typeface="Arial"/>
              </a:rPr>
              <a:t>: </a:t>
            </a:r>
            <a:r>
              <a:rPr sz="1050" spc="25" dirty="0" smtClean="0">
                <a:solidFill>
                  <a:srgbClr val="CCCCCC"/>
                </a:solidFill>
                <a:latin typeface="Arial"/>
                <a:cs typeface="Arial"/>
              </a:rPr>
              <a:t>Conditions </a:t>
            </a:r>
            <a:r>
              <a:rPr sz="1050" spc="25" dirty="0">
                <a:solidFill>
                  <a:srgbClr val="CCCCCC"/>
                </a:solidFill>
                <a:latin typeface="Arial"/>
                <a:cs typeface="Arial"/>
              </a:rPr>
              <a:t>for MLR </a:t>
            </a:r>
            <a:r>
              <a:rPr sz="1050" spc="-5" dirty="0">
                <a:solidFill>
                  <a:srgbClr val="CCCCCC"/>
                </a:solidFill>
                <a:latin typeface="Arial"/>
                <a:cs typeface="Arial"/>
              </a:rPr>
              <a:t>are </a:t>
            </a:r>
            <a:r>
              <a:rPr sz="1050" dirty="0">
                <a:solidFill>
                  <a:srgbClr val="CCCCCC"/>
                </a:solidFill>
                <a:latin typeface="Arial"/>
                <a:cs typeface="Arial"/>
              </a:rPr>
              <a:t>(almost) </a:t>
            </a:r>
            <a:r>
              <a:rPr sz="1050" spc="20" dirty="0">
                <a:solidFill>
                  <a:srgbClr val="CCCCCC"/>
                </a:solidFill>
                <a:latin typeface="Arial"/>
                <a:cs typeface="Arial"/>
              </a:rPr>
              <a:t>the </a:t>
            </a:r>
            <a:r>
              <a:rPr sz="1050" spc="15" dirty="0">
                <a:solidFill>
                  <a:srgbClr val="CCCCCC"/>
                </a:solidFill>
                <a:latin typeface="Arial"/>
                <a:cs typeface="Arial"/>
              </a:rPr>
              <a:t>same </a:t>
            </a:r>
            <a:r>
              <a:rPr sz="1050" spc="5" dirty="0">
                <a:solidFill>
                  <a:srgbClr val="CCCCCC"/>
                </a:solidFill>
                <a:latin typeface="Arial"/>
                <a:cs typeface="Arial"/>
              </a:rPr>
              <a:t>as </a:t>
            </a:r>
            <a:r>
              <a:rPr sz="1050" spc="30" dirty="0">
                <a:solidFill>
                  <a:srgbClr val="CCCCCC"/>
                </a:solidFill>
                <a:latin typeface="Arial"/>
                <a:cs typeface="Arial"/>
              </a:rPr>
              <a:t>conditions</a:t>
            </a:r>
            <a:r>
              <a:rPr sz="1050" spc="20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050" spc="25" dirty="0" smtClean="0">
                <a:solidFill>
                  <a:srgbClr val="CCCCCC"/>
                </a:solidFill>
                <a:latin typeface="Arial"/>
                <a:cs typeface="Arial"/>
              </a:rPr>
              <a:t>for</a:t>
            </a:r>
            <a:r>
              <a:rPr lang="en-US" sz="1050" dirty="0">
                <a:latin typeface="Arial"/>
                <a:cs typeface="Arial"/>
              </a:rPr>
              <a:t> </a:t>
            </a:r>
            <a:r>
              <a:rPr sz="1050" dirty="0" smtClean="0">
                <a:solidFill>
                  <a:srgbClr val="CCCCCC"/>
                </a:solidFill>
                <a:latin typeface="Arial"/>
                <a:cs typeface="Arial"/>
              </a:rPr>
              <a:t>SLR</a:t>
            </a:r>
            <a:endParaRPr sz="1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 marL="166370" indent="-153670">
              <a:lnSpc>
                <a:spcPct val="100000"/>
              </a:lnSpc>
              <a:buAutoNum type="arabicPeriod" startAt="3"/>
              <a:tabLst>
                <a:tab pos="167005" algn="l"/>
              </a:tabLst>
            </a:pPr>
            <a:r>
              <a:rPr sz="1050" spc="20" dirty="0">
                <a:solidFill>
                  <a:srgbClr val="CCDBE6"/>
                </a:solidFill>
                <a:latin typeface="Arial"/>
                <a:cs typeface="Arial"/>
              </a:rPr>
              <a:t>Summary</a:t>
            </a:r>
            <a:endParaRPr sz="105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911823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O</a:t>
            </a:r>
            <a:r>
              <a:rPr spc="20" dirty="0"/>
              <a:t>u</a:t>
            </a:r>
            <a:r>
              <a:rPr spc="50" dirty="0"/>
              <a:t>t</a:t>
            </a:r>
            <a:r>
              <a:rPr spc="5" dirty="0"/>
              <a:t>l</a:t>
            </a:r>
            <a:r>
              <a:rPr spc="10" dirty="0"/>
              <a:t>in</a:t>
            </a:r>
            <a:r>
              <a:rPr spc="-5" dirty="0"/>
              <a:t>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1450" y="434975"/>
            <a:ext cx="4114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Should</a:t>
            </a:r>
            <a:r>
              <a:rPr lang="en-US" sz="2800" dirty="0" smtClean="0"/>
              <a:t> we have as many variables as possible in our multiple linear regression model?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5635334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O</a:t>
            </a:r>
            <a:r>
              <a:rPr spc="20" dirty="0"/>
              <a:t>u</a:t>
            </a:r>
            <a:r>
              <a:rPr spc="50" dirty="0"/>
              <a:t>t</a:t>
            </a:r>
            <a:r>
              <a:rPr spc="5" dirty="0"/>
              <a:t>l</a:t>
            </a:r>
            <a:r>
              <a:rPr spc="10" dirty="0"/>
              <a:t>in</a:t>
            </a:r>
            <a:r>
              <a:rPr spc="-5" dirty="0"/>
              <a:t>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1450" y="434975"/>
            <a:ext cx="4114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Should</a:t>
            </a:r>
            <a:r>
              <a:rPr lang="en-US" sz="2800" dirty="0" smtClean="0"/>
              <a:t> we have as many variables as possible in our multiple linear regression model?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52450" y="2416175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Goal</a:t>
            </a:r>
            <a:r>
              <a:rPr lang="en-US" dirty="0" smtClean="0"/>
              <a:t>: </a:t>
            </a:r>
            <a:r>
              <a:rPr lang="en-US" b="1" dirty="0" smtClean="0"/>
              <a:t>Parsimonious Model </a:t>
            </a:r>
            <a:r>
              <a:rPr lang="en-US" dirty="0" smtClean="0"/>
              <a:t>– </a:t>
            </a:r>
            <a:r>
              <a:rPr lang="en-US" i="1" u="sng" dirty="0" smtClean="0"/>
              <a:t>small</a:t>
            </a:r>
            <a:r>
              <a:rPr lang="en-US" u="sng" dirty="0" smtClean="0"/>
              <a:t> amount of variables</a:t>
            </a:r>
            <a:r>
              <a:rPr lang="en-US" dirty="0" smtClean="0"/>
              <a:t> which </a:t>
            </a:r>
            <a:r>
              <a:rPr lang="en-US" u="sng" dirty="0" smtClean="0"/>
              <a:t>has </a:t>
            </a:r>
            <a:r>
              <a:rPr lang="en-US" i="1" u="sng" dirty="0" smtClean="0"/>
              <a:t>highest</a:t>
            </a:r>
            <a:r>
              <a:rPr lang="en-US" u="sng" dirty="0" smtClean="0"/>
              <a:t> predictive power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60740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O</a:t>
            </a:r>
            <a:r>
              <a:rPr spc="20" dirty="0"/>
              <a:t>u</a:t>
            </a:r>
            <a:r>
              <a:rPr spc="50" dirty="0"/>
              <a:t>t</a:t>
            </a:r>
            <a:r>
              <a:rPr spc="5" dirty="0"/>
              <a:t>l</a:t>
            </a:r>
            <a:r>
              <a:rPr spc="10" dirty="0"/>
              <a:t>in</a:t>
            </a:r>
            <a:r>
              <a:rPr spc="-5" dirty="0"/>
              <a:t>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1450" y="434975"/>
            <a:ext cx="411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 metric helps us find a parsimonious model?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4409934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O</a:t>
            </a:r>
            <a:r>
              <a:rPr spc="20" dirty="0"/>
              <a:t>u</a:t>
            </a:r>
            <a:r>
              <a:rPr spc="50" dirty="0"/>
              <a:t>t</a:t>
            </a:r>
            <a:r>
              <a:rPr spc="5" dirty="0"/>
              <a:t>l</a:t>
            </a:r>
            <a:r>
              <a:rPr spc="10" dirty="0"/>
              <a:t>in</a:t>
            </a:r>
            <a:r>
              <a:rPr spc="-5" dirty="0"/>
              <a:t>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1450" y="434975"/>
            <a:ext cx="411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 metric helps us find a parsimonious model?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70212" y="2005873"/>
                <a:ext cx="1005403" cy="6467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𝑎𝑑𝑗</m:t>
                          </m:r>
                        </m:sub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212" y="2005873"/>
                <a:ext cx="1005403" cy="64671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212227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941069">
              <a:lnSpc>
                <a:spcPct val="100000"/>
              </a:lnSpc>
              <a:spcBef>
                <a:spcPts val="90"/>
              </a:spcBef>
            </a:pPr>
            <a:r>
              <a:rPr spc="-40" dirty="0"/>
              <a:t>(4) </a:t>
            </a:r>
            <a:r>
              <a:rPr spc="25" dirty="0"/>
              <a:t>Adjusted </a:t>
            </a:r>
            <a:r>
              <a:rPr sz="1100" i="1" spc="20" dirty="0">
                <a:latin typeface="Georgia"/>
                <a:cs typeface="Georgia"/>
              </a:rPr>
              <a:t>R</a:t>
            </a:r>
            <a:r>
              <a:rPr sz="1200" spc="30" baseline="27777" dirty="0">
                <a:latin typeface="Times New Roman"/>
                <a:cs typeface="Times New Roman"/>
              </a:rPr>
              <a:t>2 </a:t>
            </a:r>
            <a:r>
              <a:rPr sz="1050" spc="20" dirty="0"/>
              <a:t>applies </a:t>
            </a:r>
            <a:r>
              <a:rPr sz="1050" spc="-5" dirty="0"/>
              <a:t>a </a:t>
            </a:r>
            <a:r>
              <a:rPr sz="1050" spc="20" dirty="0"/>
              <a:t>penalty </a:t>
            </a:r>
            <a:r>
              <a:rPr sz="1050" spc="25" dirty="0"/>
              <a:t>for additional</a:t>
            </a:r>
            <a:r>
              <a:rPr sz="1050" spc="-60" dirty="0"/>
              <a:t> </a:t>
            </a:r>
            <a:r>
              <a:rPr sz="1050" spc="10" dirty="0"/>
              <a:t>variables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5600" y="501840"/>
            <a:ext cx="3782060" cy="207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200" spc="-40" dirty="0">
                <a:latin typeface="Arial"/>
                <a:cs typeface="Arial"/>
              </a:rPr>
              <a:t>When </a:t>
            </a:r>
            <a:r>
              <a:rPr sz="1200" u="sng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any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40" dirty="0">
                <a:latin typeface="Arial"/>
                <a:cs typeface="Arial"/>
              </a:rPr>
              <a:t>variable is </a:t>
            </a:r>
            <a:r>
              <a:rPr sz="1200" spc="-10" dirty="0">
                <a:latin typeface="Arial"/>
                <a:cs typeface="Arial"/>
              </a:rPr>
              <a:t>added </a:t>
            </a:r>
            <a:r>
              <a:rPr sz="1200" spc="5" dirty="0">
                <a:latin typeface="Arial"/>
                <a:cs typeface="Arial"/>
              </a:rPr>
              <a:t>to </a:t>
            </a:r>
            <a:r>
              <a:rPr sz="1200" spc="-20" dirty="0">
                <a:latin typeface="Arial"/>
                <a:cs typeface="Arial"/>
              </a:rPr>
              <a:t>the model </a:t>
            </a:r>
            <a:r>
              <a:rPr sz="1200" i="1" spc="10" dirty="0">
                <a:latin typeface="Georgia"/>
                <a:cs typeface="Georgia"/>
              </a:rPr>
              <a:t>R</a:t>
            </a:r>
            <a:r>
              <a:rPr sz="1200" spc="15" baseline="31250" dirty="0">
                <a:latin typeface="Times New Roman"/>
                <a:cs typeface="Times New Roman"/>
              </a:rPr>
              <a:t>2</a:t>
            </a:r>
            <a:r>
              <a:rPr sz="1200" spc="104" baseline="31250" dirty="0">
                <a:latin typeface="Times New Roman"/>
                <a:cs typeface="Times New Roman"/>
              </a:rPr>
              <a:t> </a:t>
            </a:r>
            <a:r>
              <a:rPr sz="1200" spc="-35" dirty="0">
                <a:latin typeface="Arial"/>
                <a:cs typeface="Arial"/>
              </a:rPr>
              <a:t>increases.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941069">
              <a:lnSpc>
                <a:spcPct val="100000"/>
              </a:lnSpc>
              <a:spcBef>
                <a:spcPts val="90"/>
              </a:spcBef>
            </a:pPr>
            <a:r>
              <a:rPr spc="-40" dirty="0"/>
              <a:t>(4) </a:t>
            </a:r>
            <a:r>
              <a:rPr spc="25" dirty="0"/>
              <a:t>Adjusted </a:t>
            </a:r>
            <a:r>
              <a:rPr sz="1100" i="1" spc="20" dirty="0">
                <a:latin typeface="Georgia"/>
                <a:cs typeface="Georgia"/>
              </a:rPr>
              <a:t>R</a:t>
            </a:r>
            <a:r>
              <a:rPr sz="1200" spc="30" baseline="27777" dirty="0">
                <a:latin typeface="Times New Roman"/>
                <a:cs typeface="Times New Roman"/>
              </a:rPr>
              <a:t>2 </a:t>
            </a:r>
            <a:r>
              <a:rPr sz="1050" spc="20" dirty="0"/>
              <a:t>applies </a:t>
            </a:r>
            <a:r>
              <a:rPr sz="1050" spc="-5" dirty="0"/>
              <a:t>a </a:t>
            </a:r>
            <a:r>
              <a:rPr sz="1050" spc="20" dirty="0"/>
              <a:t>penalty </a:t>
            </a:r>
            <a:r>
              <a:rPr sz="1050" spc="25" dirty="0"/>
              <a:t>for additional</a:t>
            </a:r>
            <a:r>
              <a:rPr sz="1050" spc="-60" dirty="0"/>
              <a:t> </a:t>
            </a:r>
            <a:r>
              <a:rPr sz="1050" spc="10" dirty="0"/>
              <a:t>variables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5600" y="461968"/>
            <a:ext cx="3907790" cy="83566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200" spc="-40" dirty="0">
                <a:latin typeface="Arial"/>
                <a:cs typeface="Arial"/>
              </a:rPr>
              <a:t>When </a:t>
            </a:r>
            <a:r>
              <a:rPr sz="1200" u="sng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any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40" dirty="0">
                <a:latin typeface="Arial"/>
                <a:cs typeface="Arial"/>
              </a:rPr>
              <a:t>variable is </a:t>
            </a:r>
            <a:r>
              <a:rPr sz="1200" spc="-10" dirty="0">
                <a:latin typeface="Arial"/>
                <a:cs typeface="Arial"/>
              </a:rPr>
              <a:t>added </a:t>
            </a:r>
            <a:r>
              <a:rPr sz="1200" spc="5" dirty="0">
                <a:latin typeface="Arial"/>
                <a:cs typeface="Arial"/>
              </a:rPr>
              <a:t>to </a:t>
            </a:r>
            <a:r>
              <a:rPr sz="1200" spc="-20" dirty="0">
                <a:latin typeface="Arial"/>
                <a:cs typeface="Arial"/>
              </a:rPr>
              <a:t>the model </a:t>
            </a:r>
            <a:r>
              <a:rPr sz="1200" i="1" spc="10" dirty="0">
                <a:latin typeface="Georgia"/>
                <a:cs typeface="Georgia"/>
              </a:rPr>
              <a:t>R</a:t>
            </a:r>
            <a:r>
              <a:rPr sz="1200" spc="15" baseline="31250" dirty="0">
                <a:latin typeface="Times New Roman"/>
                <a:cs typeface="Times New Roman"/>
              </a:rPr>
              <a:t>2</a:t>
            </a:r>
            <a:r>
              <a:rPr sz="1200" spc="104" baseline="31250" dirty="0">
                <a:latin typeface="Times New Roman"/>
                <a:cs typeface="Times New Roman"/>
              </a:rPr>
              <a:t> </a:t>
            </a:r>
            <a:r>
              <a:rPr sz="1200" spc="-35" dirty="0">
                <a:latin typeface="Arial"/>
                <a:cs typeface="Arial"/>
              </a:rPr>
              <a:t>increases.</a:t>
            </a:r>
            <a:endParaRPr sz="1200">
              <a:latin typeface="Arial"/>
              <a:cs typeface="Arial"/>
            </a:endParaRPr>
          </a:p>
          <a:p>
            <a:pPr marL="194310" marR="5080" indent="-182245">
              <a:lnSpc>
                <a:spcPct val="100000"/>
              </a:lnSpc>
              <a:spcBef>
                <a:spcPts val="300"/>
              </a:spcBef>
            </a:pPr>
            <a:r>
              <a:rPr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200" spc="-5" dirty="0">
                <a:latin typeface="Arial"/>
                <a:cs typeface="Arial"/>
              </a:rPr>
              <a:t>But </a:t>
            </a:r>
            <a:r>
              <a:rPr sz="1200" spc="-40" dirty="0">
                <a:latin typeface="Arial"/>
                <a:cs typeface="Arial"/>
              </a:rPr>
              <a:t>if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10" dirty="0">
                <a:latin typeface="Arial"/>
                <a:cs typeface="Arial"/>
              </a:rPr>
              <a:t>added </a:t>
            </a:r>
            <a:r>
              <a:rPr sz="1200" spc="-40" dirty="0">
                <a:latin typeface="Arial"/>
                <a:cs typeface="Arial"/>
              </a:rPr>
              <a:t>variable </a:t>
            </a:r>
            <a:r>
              <a:rPr sz="1200" spc="-5" dirty="0">
                <a:latin typeface="Arial"/>
                <a:cs typeface="Arial"/>
              </a:rPr>
              <a:t>doesn’t </a:t>
            </a:r>
            <a:r>
              <a:rPr sz="1200" spc="-50" dirty="0">
                <a:latin typeface="Arial"/>
                <a:cs typeface="Arial"/>
              </a:rPr>
              <a:t>really </a:t>
            </a:r>
            <a:r>
              <a:rPr sz="1200" spc="-25" dirty="0">
                <a:latin typeface="Arial"/>
                <a:cs typeface="Arial"/>
              </a:rPr>
              <a:t>provide </a:t>
            </a:r>
            <a:r>
              <a:rPr sz="1200" spc="-45" dirty="0">
                <a:latin typeface="Arial"/>
                <a:cs typeface="Arial"/>
              </a:rPr>
              <a:t>any </a:t>
            </a:r>
            <a:r>
              <a:rPr sz="1200" spc="-25" dirty="0">
                <a:latin typeface="Arial"/>
                <a:cs typeface="Arial"/>
              </a:rPr>
              <a:t>new  information, </a:t>
            </a:r>
            <a:r>
              <a:rPr sz="1200" spc="-15" dirty="0">
                <a:latin typeface="Arial"/>
                <a:cs typeface="Arial"/>
              </a:rPr>
              <a:t>or </a:t>
            </a:r>
            <a:r>
              <a:rPr sz="1200" spc="-40" dirty="0">
                <a:latin typeface="Arial"/>
                <a:cs typeface="Arial"/>
              </a:rPr>
              <a:t>is </a:t>
            </a:r>
            <a:r>
              <a:rPr sz="1200" spc="-20" dirty="0">
                <a:latin typeface="Arial"/>
                <a:cs typeface="Arial"/>
              </a:rPr>
              <a:t>completely </a:t>
            </a:r>
            <a:r>
              <a:rPr sz="1200" spc="-30" dirty="0">
                <a:latin typeface="Arial"/>
                <a:cs typeface="Arial"/>
              </a:rPr>
              <a:t>unrelated, </a:t>
            </a:r>
            <a:r>
              <a:rPr sz="1200" spc="-20" dirty="0">
                <a:latin typeface="Arial"/>
                <a:cs typeface="Arial"/>
              </a:rPr>
              <a:t>adjusted </a:t>
            </a:r>
            <a:r>
              <a:rPr sz="1200" i="1" spc="15" dirty="0">
                <a:latin typeface="Georgia"/>
                <a:cs typeface="Georgia"/>
              </a:rPr>
              <a:t>R</a:t>
            </a:r>
            <a:r>
              <a:rPr sz="1200" spc="22" baseline="31250" dirty="0">
                <a:latin typeface="Times New Roman"/>
                <a:cs typeface="Times New Roman"/>
              </a:rPr>
              <a:t>2 </a:t>
            </a:r>
            <a:r>
              <a:rPr sz="1200" spc="-20" dirty="0">
                <a:latin typeface="Arial"/>
                <a:cs typeface="Arial"/>
              </a:rPr>
              <a:t>does  </a:t>
            </a:r>
            <a:r>
              <a:rPr sz="1200" spc="-5" dirty="0">
                <a:latin typeface="Arial"/>
                <a:cs typeface="Arial"/>
              </a:rPr>
              <a:t>not </a:t>
            </a:r>
            <a:r>
              <a:rPr sz="1200" spc="-35" dirty="0">
                <a:latin typeface="Arial"/>
                <a:cs typeface="Arial"/>
              </a:rPr>
              <a:t>increase.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941069">
              <a:lnSpc>
                <a:spcPct val="100000"/>
              </a:lnSpc>
              <a:spcBef>
                <a:spcPts val="90"/>
              </a:spcBef>
            </a:pPr>
            <a:r>
              <a:rPr spc="-40" dirty="0"/>
              <a:t>(4) </a:t>
            </a:r>
            <a:r>
              <a:rPr spc="25" dirty="0"/>
              <a:t>Adjusted </a:t>
            </a:r>
            <a:r>
              <a:rPr sz="1100" i="1" spc="20" dirty="0">
                <a:latin typeface="Georgia"/>
                <a:cs typeface="Georgia"/>
              </a:rPr>
              <a:t>R</a:t>
            </a:r>
            <a:r>
              <a:rPr sz="1200" spc="30" baseline="27777" dirty="0">
                <a:latin typeface="Times New Roman"/>
                <a:cs typeface="Times New Roman"/>
              </a:rPr>
              <a:t>2 </a:t>
            </a:r>
            <a:r>
              <a:rPr sz="1050" spc="20" dirty="0"/>
              <a:t>applies </a:t>
            </a:r>
            <a:r>
              <a:rPr sz="1050" spc="-5" dirty="0"/>
              <a:t>a </a:t>
            </a:r>
            <a:r>
              <a:rPr sz="1050" spc="20" dirty="0"/>
              <a:t>penalty </a:t>
            </a:r>
            <a:r>
              <a:rPr sz="1050" spc="25" dirty="0"/>
              <a:t>for additional</a:t>
            </a:r>
            <a:r>
              <a:rPr sz="1050" spc="-60" dirty="0"/>
              <a:t> </a:t>
            </a:r>
            <a:r>
              <a:rPr sz="1050" spc="10" dirty="0"/>
              <a:t>variables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5600" y="461968"/>
            <a:ext cx="3907790" cy="83566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200" spc="-40" dirty="0">
                <a:latin typeface="Arial"/>
                <a:cs typeface="Arial"/>
              </a:rPr>
              <a:t>When </a:t>
            </a:r>
            <a:r>
              <a:rPr sz="1200" u="sng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any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40" dirty="0">
                <a:latin typeface="Arial"/>
                <a:cs typeface="Arial"/>
              </a:rPr>
              <a:t>variable is </a:t>
            </a:r>
            <a:r>
              <a:rPr sz="1200" spc="-10" dirty="0">
                <a:latin typeface="Arial"/>
                <a:cs typeface="Arial"/>
              </a:rPr>
              <a:t>added </a:t>
            </a:r>
            <a:r>
              <a:rPr sz="1200" spc="5" dirty="0">
                <a:latin typeface="Arial"/>
                <a:cs typeface="Arial"/>
              </a:rPr>
              <a:t>to </a:t>
            </a:r>
            <a:r>
              <a:rPr sz="1200" spc="-20" dirty="0">
                <a:latin typeface="Arial"/>
                <a:cs typeface="Arial"/>
              </a:rPr>
              <a:t>the model </a:t>
            </a:r>
            <a:r>
              <a:rPr sz="1200" i="1" spc="10" dirty="0">
                <a:latin typeface="Georgia"/>
                <a:cs typeface="Georgia"/>
              </a:rPr>
              <a:t>R</a:t>
            </a:r>
            <a:r>
              <a:rPr sz="1200" spc="15" baseline="31250" dirty="0">
                <a:latin typeface="Times New Roman"/>
                <a:cs typeface="Times New Roman"/>
              </a:rPr>
              <a:t>2</a:t>
            </a:r>
            <a:r>
              <a:rPr sz="1200" spc="104" baseline="31250" dirty="0">
                <a:latin typeface="Times New Roman"/>
                <a:cs typeface="Times New Roman"/>
              </a:rPr>
              <a:t> </a:t>
            </a:r>
            <a:r>
              <a:rPr sz="1200" spc="-35" dirty="0">
                <a:latin typeface="Arial"/>
                <a:cs typeface="Arial"/>
              </a:rPr>
              <a:t>increases.</a:t>
            </a:r>
            <a:endParaRPr sz="1200">
              <a:latin typeface="Arial"/>
              <a:cs typeface="Arial"/>
            </a:endParaRPr>
          </a:p>
          <a:p>
            <a:pPr marL="194310" marR="5080" indent="-182245">
              <a:lnSpc>
                <a:spcPct val="100000"/>
              </a:lnSpc>
              <a:spcBef>
                <a:spcPts val="300"/>
              </a:spcBef>
            </a:pPr>
            <a:r>
              <a:rPr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200" spc="-5" dirty="0">
                <a:latin typeface="Arial"/>
                <a:cs typeface="Arial"/>
              </a:rPr>
              <a:t>But </a:t>
            </a:r>
            <a:r>
              <a:rPr sz="1200" spc="-40" dirty="0">
                <a:latin typeface="Arial"/>
                <a:cs typeface="Arial"/>
              </a:rPr>
              <a:t>if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10" dirty="0">
                <a:latin typeface="Arial"/>
                <a:cs typeface="Arial"/>
              </a:rPr>
              <a:t>added </a:t>
            </a:r>
            <a:r>
              <a:rPr sz="1200" spc="-40" dirty="0">
                <a:latin typeface="Arial"/>
                <a:cs typeface="Arial"/>
              </a:rPr>
              <a:t>variable </a:t>
            </a:r>
            <a:r>
              <a:rPr sz="1200" spc="-5" dirty="0">
                <a:latin typeface="Arial"/>
                <a:cs typeface="Arial"/>
              </a:rPr>
              <a:t>doesn’t </a:t>
            </a:r>
            <a:r>
              <a:rPr sz="1200" spc="-50" dirty="0">
                <a:latin typeface="Arial"/>
                <a:cs typeface="Arial"/>
              </a:rPr>
              <a:t>really </a:t>
            </a:r>
            <a:r>
              <a:rPr sz="1200" spc="-25" dirty="0">
                <a:latin typeface="Arial"/>
                <a:cs typeface="Arial"/>
              </a:rPr>
              <a:t>provide </a:t>
            </a:r>
            <a:r>
              <a:rPr sz="1200" spc="-45" dirty="0">
                <a:latin typeface="Arial"/>
                <a:cs typeface="Arial"/>
              </a:rPr>
              <a:t>any </a:t>
            </a:r>
            <a:r>
              <a:rPr sz="1200" spc="-25" dirty="0">
                <a:latin typeface="Arial"/>
                <a:cs typeface="Arial"/>
              </a:rPr>
              <a:t>new  information, </a:t>
            </a:r>
            <a:r>
              <a:rPr sz="1200" spc="-15" dirty="0">
                <a:latin typeface="Arial"/>
                <a:cs typeface="Arial"/>
              </a:rPr>
              <a:t>or </a:t>
            </a:r>
            <a:r>
              <a:rPr sz="1200" spc="-40" dirty="0">
                <a:latin typeface="Arial"/>
                <a:cs typeface="Arial"/>
              </a:rPr>
              <a:t>is </a:t>
            </a:r>
            <a:r>
              <a:rPr sz="1200" spc="-20" dirty="0">
                <a:latin typeface="Arial"/>
                <a:cs typeface="Arial"/>
              </a:rPr>
              <a:t>completely </a:t>
            </a:r>
            <a:r>
              <a:rPr sz="1200" spc="-30" dirty="0">
                <a:latin typeface="Arial"/>
                <a:cs typeface="Arial"/>
              </a:rPr>
              <a:t>unrelated, </a:t>
            </a:r>
            <a:r>
              <a:rPr sz="1200" spc="-20" dirty="0">
                <a:latin typeface="Arial"/>
                <a:cs typeface="Arial"/>
              </a:rPr>
              <a:t>adjusted </a:t>
            </a:r>
            <a:r>
              <a:rPr sz="1200" i="1" spc="15" dirty="0">
                <a:latin typeface="Georgia"/>
                <a:cs typeface="Georgia"/>
              </a:rPr>
              <a:t>R</a:t>
            </a:r>
            <a:r>
              <a:rPr sz="1200" spc="22" baseline="31250" dirty="0">
                <a:latin typeface="Times New Roman"/>
                <a:cs typeface="Times New Roman"/>
              </a:rPr>
              <a:t>2 </a:t>
            </a:r>
            <a:r>
              <a:rPr sz="1200" spc="-20" dirty="0">
                <a:latin typeface="Arial"/>
                <a:cs typeface="Arial"/>
              </a:rPr>
              <a:t>does  </a:t>
            </a:r>
            <a:r>
              <a:rPr sz="1200" spc="-5" dirty="0">
                <a:latin typeface="Arial"/>
                <a:cs typeface="Arial"/>
              </a:rPr>
              <a:t>not </a:t>
            </a:r>
            <a:r>
              <a:rPr sz="1200" spc="-35" dirty="0">
                <a:latin typeface="Arial"/>
                <a:cs typeface="Arial"/>
              </a:rPr>
              <a:t>increase.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2912" y="1421257"/>
            <a:ext cx="4222115" cy="273685"/>
          </a:xfrm>
          <a:prstGeom prst="rect">
            <a:avLst/>
          </a:prstGeom>
          <a:solidFill>
            <a:srgbClr val="C2D4E1"/>
          </a:solidFill>
        </p:spPr>
        <p:txBody>
          <a:bodyPr vert="horz" wrap="square" lIns="0" tIns="35560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280"/>
              </a:spcBef>
            </a:pPr>
            <a:r>
              <a:rPr sz="1050" spc="25" dirty="0">
                <a:solidFill>
                  <a:srgbClr val="0E3652"/>
                </a:solidFill>
                <a:latin typeface="Arial"/>
                <a:cs typeface="Arial"/>
              </a:rPr>
              <a:t>Adjusted</a:t>
            </a:r>
            <a:r>
              <a:rPr sz="1050" spc="5" dirty="0">
                <a:solidFill>
                  <a:srgbClr val="0E3652"/>
                </a:solidFill>
                <a:latin typeface="Arial"/>
                <a:cs typeface="Arial"/>
              </a:rPr>
              <a:t> </a:t>
            </a:r>
            <a:r>
              <a:rPr sz="1100" i="1" spc="20" dirty="0">
                <a:solidFill>
                  <a:srgbClr val="0E3652"/>
                </a:solidFill>
                <a:latin typeface="Georgia"/>
                <a:cs typeface="Georgia"/>
              </a:rPr>
              <a:t>R</a:t>
            </a:r>
            <a:r>
              <a:rPr sz="1200" spc="30" baseline="27777" dirty="0">
                <a:solidFill>
                  <a:srgbClr val="0E3652"/>
                </a:solidFill>
                <a:latin typeface="Times New Roman"/>
                <a:cs typeface="Times New Roman"/>
              </a:rPr>
              <a:t>2</a:t>
            </a:r>
            <a:endParaRPr sz="1200" baseline="27777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86510" y="1926844"/>
            <a:ext cx="79375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20" dirty="0">
                <a:latin typeface="Times New Roman"/>
                <a:cs typeface="Times New Roman"/>
              </a:rPr>
              <a:t>2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86510" y="2027047"/>
            <a:ext cx="17018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i="1" spc="35" dirty="0">
                <a:latin typeface="Times New Roman"/>
                <a:cs typeface="Times New Roman"/>
              </a:rPr>
              <a:t>adj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78305" y="1938972"/>
            <a:ext cx="710565" cy="207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13690" algn="l"/>
              </a:tabLst>
            </a:pPr>
            <a:r>
              <a:rPr sz="1200" i="1" spc="10" dirty="0">
                <a:latin typeface="Georgia"/>
                <a:cs typeface="Georgia"/>
              </a:rPr>
              <a:t>R	</a:t>
            </a:r>
            <a:r>
              <a:rPr sz="1200" spc="135" dirty="0">
                <a:latin typeface="Georgia"/>
                <a:cs typeface="Georgia"/>
              </a:rPr>
              <a:t>= </a:t>
            </a:r>
            <a:r>
              <a:rPr sz="1200" spc="65" dirty="0">
                <a:latin typeface="Georgia"/>
                <a:cs typeface="Georgia"/>
              </a:rPr>
              <a:t>1</a:t>
            </a:r>
            <a:r>
              <a:rPr sz="1200" spc="-200" dirty="0">
                <a:latin typeface="Georgia"/>
                <a:cs typeface="Georgia"/>
              </a:rPr>
              <a:t> </a:t>
            </a:r>
            <a:r>
              <a:rPr sz="1200" i="1" spc="114" dirty="0">
                <a:latin typeface="Times New Roman"/>
                <a:cs typeface="Times New Roman"/>
              </a:rPr>
              <a:t>−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91130" y="1909572"/>
            <a:ext cx="292735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i="1" u="sng" spc="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Error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31110" y="2065845"/>
            <a:ext cx="445770" cy="207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i="1" spc="-30" baseline="9259" dirty="0">
                <a:latin typeface="Georgia"/>
                <a:cs typeface="Georgia"/>
              </a:rPr>
              <a:t>S</a:t>
            </a:r>
            <a:r>
              <a:rPr sz="1800" i="1" spc="-37" baseline="9259" dirty="0">
                <a:latin typeface="Georgia"/>
                <a:cs typeface="Georgia"/>
              </a:rPr>
              <a:t>S</a:t>
            </a:r>
            <a:r>
              <a:rPr sz="800" i="1" spc="60" dirty="0">
                <a:latin typeface="Times New Roman"/>
                <a:cs typeface="Times New Roman"/>
              </a:rPr>
              <a:t>Total</a:t>
            </a:r>
            <a:endParaRPr sz="8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13076" y="1938972"/>
            <a:ext cx="143510" cy="207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i="1" spc="114" dirty="0">
                <a:latin typeface="Times New Roman"/>
                <a:cs typeface="Times New Roman"/>
              </a:rPr>
              <a:t>×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24126" y="1836229"/>
            <a:ext cx="1278890" cy="207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68020" algn="l"/>
              </a:tabLst>
            </a:pPr>
            <a:r>
              <a:rPr sz="1200" i="1" u="sng" spc="-2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SS</a:t>
            </a:r>
            <a:r>
              <a:rPr sz="1200" i="1" spc="-20" dirty="0">
                <a:latin typeface="Georgia"/>
                <a:cs typeface="Georgia"/>
              </a:rPr>
              <a:t>	</a:t>
            </a:r>
            <a:r>
              <a:rPr sz="1200" i="1" u="sng" spc="-2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1200" i="1" u="sng" spc="-5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n </a:t>
            </a:r>
            <a:r>
              <a:rPr sz="1200" i="1" u="sng" spc="114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−</a:t>
            </a:r>
            <a:r>
              <a:rPr sz="1200" i="1" u="sng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u="sng" spc="6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1</a:t>
            </a:r>
            <a:r>
              <a:rPr sz="1200" u="sng" spc="13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80080" y="2043112"/>
            <a:ext cx="622935" cy="207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i="1" spc="-55" dirty="0">
                <a:latin typeface="Georgia"/>
                <a:cs typeface="Georgia"/>
              </a:rPr>
              <a:t>n </a:t>
            </a:r>
            <a:r>
              <a:rPr sz="1200" i="1" spc="114" dirty="0">
                <a:latin typeface="Times New Roman"/>
                <a:cs typeface="Times New Roman"/>
              </a:rPr>
              <a:t>− </a:t>
            </a:r>
            <a:r>
              <a:rPr sz="1200" i="1" spc="-100" dirty="0">
                <a:latin typeface="Georgia"/>
                <a:cs typeface="Georgia"/>
              </a:rPr>
              <a:t>k </a:t>
            </a:r>
            <a:r>
              <a:rPr sz="1200" i="1" spc="114" dirty="0">
                <a:latin typeface="Times New Roman"/>
                <a:cs typeface="Times New Roman"/>
              </a:rPr>
              <a:t>−</a:t>
            </a:r>
            <a:r>
              <a:rPr sz="1200" i="1" spc="-155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Georgia"/>
                <a:cs typeface="Georgia"/>
              </a:rPr>
              <a:t>1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888870" y="1862273"/>
            <a:ext cx="2140168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407795" algn="l"/>
              </a:tabLst>
            </a:pPr>
            <a:r>
              <a:rPr sz="2000" spc="480" dirty="0">
                <a:latin typeface="Times New Roman"/>
                <a:cs typeface="Times New Roman"/>
              </a:rPr>
              <a:t>(	)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40411" y="2286444"/>
            <a:ext cx="4058285" cy="391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200" spc="-35" dirty="0">
                <a:latin typeface="Arial"/>
                <a:cs typeface="Arial"/>
              </a:rPr>
              <a:t>where </a:t>
            </a:r>
            <a:r>
              <a:rPr sz="1200" i="1" spc="-55" dirty="0">
                <a:latin typeface="Georgia"/>
                <a:cs typeface="Georgia"/>
              </a:rPr>
              <a:t>n </a:t>
            </a:r>
            <a:r>
              <a:rPr sz="1200" spc="-40" dirty="0">
                <a:latin typeface="Arial"/>
                <a:cs typeface="Arial"/>
              </a:rPr>
              <a:t>is </a:t>
            </a:r>
            <a:r>
              <a:rPr sz="1200" spc="-20" dirty="0">
                <a:latin typeface="Arial"/>
                <a:cs typeface="Arial"/>
              </a:rPr>
              <a:t>the number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30" dirty="0">
                <a:latin typeface="Arial"/>
                <a:cs typeface="Arial"/>
              </a:rPr>
              <a:t>cases </a:t>
            </a:r>
            <a:r>
              <a:rPr sz="1200" spc="-25" dirty="0">
                <a:latin typeface="Arial"/>
                <a:cs typeface="Arial"/>
              </a:rPr>
              <a:t>and </a:t>
            </a:r>
            <a:r>
              <a:rPr sz="1200" i="1" u="sng" spc="-100" dirty="0">
                <a:latin typeface="Georgia"/>
                <a:cs typeface="Georgia"/>
              </a:rPr>
              <a:t>k </a:t>
            </a:r>
            <a:r>
              <a:rPr lang="en-US" sz="1200" i="1" u="sng" spc="-100" dirty="0" smtClean="0">
                <a:latin typeface="Georgia"/>
                <a:cs typeface="Georgia"/>
              </a:rPr>
              <a:t> </a:t>
            </a:r>
            <a:r>
              <a:rPr sz="1200" u="sng" spc="-40" dirty="0" smtClean="0">
                <a:latin typeface="Arial"/>
                <a:cs typeface="Arial"/>
              </a:rPr>
              <a:t>is </a:t>
            </a:r>
            <a:r>
              <a:rPr sz="1200" u="sng" spc="-20" dirty="0">
                <a:latin typeface="Arial"/>
                <a:cs typeface="Arial"/>
              </a:rPr>
              <a:t>the number </a:t>
            </a:r>
            <a:r>
              <a:rPr sz="1200" u="sng" spc="-15" dirty="0">
                <a:latin typeface="Arial"/>
                <a:cs typeface="Arial"/>
              </a:rPr>
              <a:t>of </a:t>
            </a:r>
            <a:r>
              <a:rPr sz="1200" u="sng" spc="-20" dirty="0" smtClean="0">
                <a:latin typeface="Arial"/>
                <a:cs typeface="Arial"/>
              </a:rPr>
              <a:t>slope</a:t>
            </a:r>
            <a:r>
              <a:rPr lang="en-US" sz="1200" u="sng" spc="-20" dirty="0" smtClean="0">
                <a:latin typeface="Arial"/>
                <a:cs typeface="Arial"/>
              </a:rPr>
              <a:t>s</a:t>
            </a:r>
            <a:r>
              <a:rPr sz="1200" spc="-20" dirty="0" smtClean="0">
                <a:latin typeface="Arial"/>
                <a:cs typeface="Arial"/>
              </a:rPr>
              <a:t>  </a:t>
            </a:r>
            <a:r>
              <a:rPr sz="1200" u="sng" spc="-20" dirty="0">
                <a:latin typeface="Arial"/>
                <a:cs typeface="Arial"/>
              </a:rPr>
              <a:t>estimated </a:t>
            </a:r>
            <a:r>
              <a:rPr sz="1200" u="sng" spc="-40" dirty="0">
                <a:latin typeface="Arial"/>
                <a:cs typeface="Arial"/>
              </a:rPr>
              <a:t>in </a:t>
            </a:r>
            <a:r>
              <a:rPr sz="1200" u="sng" spc="-20" dirty="0">
                <a:latin typeface="Arial"/>
                <a:cs typeface="Arial"/>
              </a:rPr>
              <a:t>the</a:t>
            </a:r>
            <a:r>
              <a:rPr sz="1200" u="sng" spc="55" dirty="0">
                <a:latin typeface="Arial"/>
                <a:cs typeface="Arial"/>
              </a:rPr>
              <a:t> </a:t>
            </a:r>
            <a:r>
              <a:rPr sz="1200" u="sng" spc="-20" dirty="0">
                <a:latin typeface="Arial"/>
                <a:cs typeface="Arial"/>
              </a:rPr>
              <a:t>model</a:t>
            </a:r>
            <a:r>
              <a:rPr sz="1200" spc="-20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79675" y="1868929"/>
            <a:ext cx="497205" cy="38182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69533" y="1865914"/>
            <a:ext cx="633482" cy="38182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42685" y="1707896"/>
            <a:ext cx="1314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The higher k gets, the higher the “penalty.”</a:t>
            </a:r>
            <a:endParaRPr lang="en-US" sz="12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8615" y="2734515"/>
                <a:ext cx="4341876" cy="725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The</a:t>
                </a:r>
                <a:r>
                  <a:rPr lang="en-US" sz="1200" dirty="0" smtClean="0">
                    <a:solidFill>
                      <a:srgbClr val="FFC000"/>
                    </a:solidFill>
                  </a:rPr>
                  <a:t> new (potentially smaller)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𝑆𝑆𝐸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𝑆𝑆𝑇</m:t>
                        </m:r>
                      </m:den>
                    </m:f>
                  </m:oMath>
                </a14:m>
                <a:r>
                  <a:rPr lang="en-US" sz="1200" dirty="0" smtClean="0">
                    <a:solidFill>
                      <a:srgbClr val="FFC000"/>
                    </a:solidFill>
                  </a:rPr>
                  <a:t> you get by adding a predictor to the model </a:t>
                </a:r>
                <a:r>
                  <a:rPr lang="en-US" sz="1200" dirty="0" smtClean="0"/>
                  <a:t>needs to be </a:t>
                </a:r>
                <a:r>
                  <a:rPr lang="en-US" sz="1200" u="sng" dirty="0" smtClean="0"/>
                  <a:t>small enough </a:t>
                </a:r>
                <a:r>
                  <a:rPr lang="en-US" sz="1200" dirty="0" smtClean="0"/>
                  <a:t>to counterbalance the</a:t>
                </a:r>
                <a:r>
                  <a:rPr lang="en-US" sz="1200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US" sz="1200" dirty="0" smtClean="0">
                    <a:solidFill>
                      <a:srgbClr val="C00000"/>
                    </a:solidFill>
                  </a:rPr>
                  <a:t>penalty of increasing k </a:t>
                </a:r>
                <a:r>
                  <a:rPr lang="en-US" sz="1200" dirty="0" smtClean="0"/>
                  <a:t>(</a:t>
                </a:r>
                <a:r>
                  <a:rPr lang="en-US" sz="1200" dirty="0" err="1" smtClean="0"/>
                  <a:t>ie</a:t>
                </a:r>
                <a:r>
                  <a:rPr lang="en-US" sz="1200" dirty="0" smtClean="0"/>
                  <a:t>: adding a new predictor).</a:t>
                </a:r>
                <a:endParaRPr lang="en-US" sz="12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15" y="2734515"/>
                <a:ext cx="4341876" cy="725199"/>
              </a:xfrm>
              <a:prstGeom prst="rect">
                <a:avLst/>
              </a:prstGeom>
              <a:blipFill>
                <a:blip r:embed="rId2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>
            <a:stCxn id="16" idx="2"/>
            <a:endCxn id="19" idx="0"/>
          </p:cNvCxnSpPr>
          <p:nvPr/>
        </p:nvCxnSpPr>
        <p:spPr>
          <a:xfrm>
            <a:off x="2228278" y="2250757"/>
            <a:ext cx="41275" cy="483758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941069">
              <a:lnSpc>
                <a:spcPct val="100000"/>
              </a:lnSpc>
              <a:spcBef>
                <a:spcPts val="90"/>
              </a:spcBef>
            </a:pPr>
            <a:r>
              <a:rPr spc="-40" dirty="0"/>
              <a:t>(4) </a:t>
            </a:r>
            <a:r>
              <a:rPr spc="25" dirty="0"/>
              <a:t>Adjusted </a:t>
            </a:r>
            <a:r>
              <a:rPr sz="1100" i="1" spc="20" dirty="0">
                <a:latin typeface="Georgia"/>
                <a:cs typeface="Georgia"/>
              </a:rPr>
              <a:t>R</a:t>
            </a:r>
            <a:r>
              <a:rPr sz="1200" spc="30" baseline="27777" dirty="0">
                <a:latin typeface="Times New Roman"/>
                <a:cs typeface="Times New Roman"/>
              </a:rPr>
              <a:t>2 </a:t>
            </a:r>
            <a:r>
              <a:rPr sz="1050" spc="20" dirty="0"/>
              <a:t>applies </a:t>
            </a:r>
            <a:r>
              <a:rPr sz="1050" spc="-5" dirty="0"/>
              <a:t>a </a:t>
            </a:r>
            <a:r>
              <a:rPr sz="1050" spc="20" dirty="0"/>
              <a:t>penalty </a:t>
            </a:r>
            <a:r>
              <a:rPr sz="1050" spc="25" dirty="0"/>
              <a:t>for additional</a:t>
            </a:r>
            <a:r>
              <a:rPr sz="1050" spc="-60" dirty="0"/>
              <a:t> </a:t>
            </a:r>
            <a:r>
              <a:rPr sz="1050" spc="10" dirty="0"/>
              <a:t>variables</a:t>
            </a:r>
            <a:endParaRPr sz="1050">
              <a:latin typeface="Times New Roman"/>
              <a:cs typeface="Times New Roman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74" y="865006"/>
            <a:ext cx="4166235" cy="163705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23850" y="473703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Multiple Linear Regression ANOVA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671663" y="2698293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*k=# of slopes in the model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23850" y="2612179"/>
                <a:ext cx="1978554" cy="3631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05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𝑎𝑑𝑗</m:t>
                          </m:r>
                        </m:sub>
                        <m:sup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=1−</m:t>
                      </m:r>
                      <m:d>
                        <m:d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05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5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𝑆𝑆</m:t>
                                  </m:r>
                                </m:e>
                                <m:sub>
                                  <m:r>
                                    <a:rPr lang="en-US" sz="105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𝑒𝑟𝑟𝑜𝑟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05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5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𝑆𝑆</m:t>
                                  </m:r>
                                </m:e>
                                <m:sub>
                                  <m:r>
                                    <a:rPr lang="en-US" sz="105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𝑡𝑜𝑡𝑎𝑙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105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en-US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05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05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105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05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05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05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50" y="2612179"/>
                <a:ext cx="1978554" cy="363113"/>
              </a:xfrm>
              <a:prstGeom prst="rect">
                <a:avLst/>
              </a:prstGeom>
              <a:blipFill>
                <a:blip r:embed="rId3"/>
                <a:stretch>
                  <a:fillRect l="-1231" b="-5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23850" y="3025775"/>
                <a:ext cx="1978554" cy="3631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05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𝑎𝑑𝑗</m:t>
                          </m:r>
                        </m:sub>
                        <m:sup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=1−</m:t>
                      </m:r>
                      <m:d>
                        <m:d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05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5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𝑆𝑆</m:t>
                                  </m:r>
                                </m:e>
                                <m:sub>
                                  <m:r>
                                    <a:rPr lang="en-US" sz="105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𝑟𝑒𝑠𝑖𝑑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05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5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𝑆𝑆</m:t>
                                  </m:r>
                                </m:e>
                                <m:sub>
                                  <m:r>
                                    <a:rPr lang="en-US" sz="105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𝑡𝑜𝑡𝑎𝑙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105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en-US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05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05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105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05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05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05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50" y="3025775"/>
                <a:ext cx="1978554" cy="363113"/>
              </a:xfrm>
              <a:prstGeom prst="rect">
                <a:avLst/>
              </a:prstGeom>
              <a:blipFill>
                <a:blip r:embed="rId4"/>
                <a:stretch>
                  <a:fillRect l="-923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1314450" y="2035175"/>
            <a:ext cx="838200" cy="2286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313127" y="2295431"/>
            <a:ext cx="838200" cy="2286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04850" y="2295431"/>
            <a:ext cx="533400" cy="2286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04850" y="2035175"/>
            <a:ext cx="533400" cy="2286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78456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O</a:t>
            </a:r>
            <a:r>
              <a:rPr spc="20" dirty="0"/>
              <a:t>u</a:t>
            </a:r>
            <a:r>
              <a:rPr spc="50" dirty="0"/>
              <a:t>t</a:t>
            </a:r>
            <a:r>
              <a:rPr spc="5" dirty="0"/>
              <a:t>l</a:t>
            </a:r>
            <a:r>
              <a:rPr spc="10" dirty="0"/>
              <a:t>in</a:t>
            </a:r>
            <a:r>
              <a:rPr spc="-5" dirty="0"/>
              <a:t>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1450" y="358775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When do we </a:t>
            </a:r>
            <a:r>
              <a:rPr lang="en-US" sz="2400" b="1" u="sng" dirty="0" smtClean="0"/>
              <a:t>need</a:t>
            </a:r>
            <a:r>
              <a:rPr lang="en-US" sz="2400" b="1" dirty="0" smtClean="0"/>
              <a:t> a multiple linear regression model?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28650" y="1299475"/>
                <a:ext cx="3018519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299475"/>
                <a:ext cx="3018519" cy="307777"/>
              </a:xfrm>
              <a:prstGeom prst="rect">
                <a:avLst/>
              </a:prstGeom>
              <a:blipFill>
                <a:blip r:embed="rId2"/>
                <a:stretch>
                  <a:fillRect t="-18868" b="-2075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22510" y="1958975"/>
            <a:ext cx="4191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*more than 1 </a:t>
            </a:r>
            <a:r>
              <a:rPr lang="en-US" sz="1400" u="sng" dirty="0" smtClean="0"/>
              <a:t>slope or predictor </a:t>
            </a:r>
            <a:r>
              <a:rPr lang="en-US" sz="1400" dirty="0" smtClean="0"/>
              <a:t>is needed.</a:t>
            </a:r>
          </a:p>
          <a:p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7235393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3111" y="150495"/>
            <a:ext cx="4102100" cy="0"/>
          </a:xfrm>
          <a:custGeom>
            <a:avLst/>
            <a:gdLst/>
            <a:ahLst/>
            <a:cxnLst/>
            <a:rect l="l" t="t" r="r" b="b"/>
            <a:pathLst>
              <a:path w="4102100">
                <a:moveTo>
                  <a:pt x="0" y="0"/>
                </a:moveTo>
                <a:lnTo>
                  <a:pt x="4101846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5524" y="153035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37845"/>
                </a:moveTo>
                <a:lnTo>
                  <a:pt x="0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52416" y="153035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37845"/>
                </a:moveTo>
                <a:lnTo>
                  <a:pt x="0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5524" y="190881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646"/>
                </a:moveTo>
                <a:lnTo>
                  <a:pt x="0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52416" y="190881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646"/>
                </a:moveTo>
                <a:lnTo>
                  <a:pt x="0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5524" y="279527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519"/>
                </a:moveTo>
                <a:lnTo>
                  <a:pt x="0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52416" y="279527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519"/>
                </a:moveTo>
                <a:lnTo>
                  <a:pt x="0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5524" y="368046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646"/>
                </a:moveTo>
                <a:lnTo>
                  <a:pt x="0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52416" y="368046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646"/>
                </a:moveTo>
                <a:lnTo>
                  <a:pt x="0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5524" y="456692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518"/>
                </a:moveTo>
                <a:lnTo>
                  <a:pt x="0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83336" y="164363"/>
            <a:ext cx="2323465" cy="3822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45" dirty="0">
                <a:solidFill>
                  <a:srgbClr val="7F7F7F"/>
                </a:solidFill>
                <a:latin typeface="Courier New"/>
                <a:cs typeface="Courier New"/>
              </a:rPr>
              <a:t>Analysis of Variance</a:t>
            </a:r>
            <a:r>
              <a:rPr sz="600" spc="-50" dirty="0">
                <a:solidFill>
                  <a:srgbClr val="7F7F7F"/>
                </a:solidFill>
                <a:latin typeface="Courier New"/>
                <a:cs typeface="Courier New"/>
              </a:rPr>
              <a:t> </a:t>
            </a:r>
            <a:r>
              <a:rPr sz="600" spc="-45" dirty="0">
                <a:solidFill>
                  <a:srgbClr val="7F7F7F"/>
                </a:solidFill>
                <a:latin typeface="Courier New"/>
                <a:cs typeface="Courier New"/>
              </a:rPr>
              <a:t>Table</a:t>
            </a:r>
            <a:endParaRPr sz="600">
              <a:latin typeface="Courier New"/>
              <a:cs typeface="Courier New"/>
            </a:endParaRPr>
          </a:p>
          <a:p>
            <a:pPr marL="12700">
              <a:lnSpc>
                <a:spcPts val="710"/>
              </a:lnSpc>
              <a:spcBef>
                <a:spcPts val="675"/>
              </a:spcBef>
            </a:pPr>
            <a:r>
              <a:rPr sz="600" spc="-45" dirty="0">
                <a:solidFill>
                  <a:srgbClr val="7F7F7F"/>
                </a:solidFill>
                <a:latin typeface="Courier New"/>
                <a:cs typeface="Courier New"/>
              </a:rPr>
              <a:t>Response:</a:t>
            </a:r>
            <a:r>
              <a:rPr sz="600" spc="-50" dirty="0">
                <a:solidFill>
                  <a:srgbClr val="7F7F7F"/>
                </a:solidFill>
                <a:latin typeface="Courier New"/>
                <a:cs typeface="Courier New"/>
              </a:rPr>
              <a:t> </a:t>
            </a:r>
            <a:r>
              <a:rPr sz="600" spc="-45" dirty="0">
                <a:solidFill>
                  <a:srgbClr val="7F7F7F"/>
                </a:solidFill>
                <a:latin typeface="Courier New"/>
                <a:cs typeface="Courier New"/>
              </a:rPr>
              <a:t>income</a:t>
            </a:r>
            <a:endParaRPr sz="600">
              <a:latin typeface="Courier New"/>
              <a:cs typeface="Courier New"/>
            </a:endParaRPr>
          </a:p>
          <a:p>
            <a:pPr marL="576580">
              <a:lnSpc>
                <a:spcPts val="710"/>
              </a:lnSpc>
              <a:tabLst>
                <a:tab pos="859155" algn="l"/>
                <a:tab pos="1261745" algn="l"/>
                <a:tab pos="2068195" algn="l"/>
              </a:tabLst>
            </a:pPr>
            <a:r>
              <a:rPr sz="600" spc="-45" dirty="0">
                <a:solidFill>
                  <a:srgbClr val="7F7F7F"/>
                </a:solidFill>
                <a:latin typeface="Courier New"/>
                <a:cs typeface="Courier New"/>
              </a:rPr>
              <a:t>Df	Sum Sq</a:t>
            </a:r>
            <a:r>
              <a:rPr sz="600" dirty="0">
                <a:solidFill>
                  <a:srgbClr val="7F7F7F"/>
                </a:solidFill>
                <a:latin typeface="Courier New"/>
                <a:cs typeface="Courier New"/>
              </a:rPr>
              <a:t>	</a:t>
            </a:r>
            <a:r>
              <a:rPr sz="600" spc="-45" dirty="0">
                <a:solidFill>
                  <a:srgbClr val="7F7F7F"/>
                </a:solidFill>
                <a:latin typeface="Courier New"/>
                <a:cs typeface="Courier New"/>
              </a:rPr>
              <a:t>Mean Sq</a:t>
            </a:r>
            <a:r>
              <a:rPr sz="600" dirty="0">
                <a:solidFill>
                  <a:srgbClr val="7F7F7F"/>
                </a:solidFill>
                <a:latin typeface="Courier New"/>
                <a:cs typeface="Courier New"/>
              </a:rPr>
              <a:t> </a:t>
            </a:r>
            <a:r>
              <a:rPr sz="600" spc="-90" dirty="0">
                <a:solidFill>
                  <a:srgbClr val="7F7F7F"/>
                </a:solidFill>
                <a:latin typeface="Courier New"/>
                <a:cs typeface="Courier New"/>
              </a:rPr>
              <a:t> </a:t>
            </a:r>
            <a:r>
              <a:rPr sz="600" spc="-45" dirty="0">
                <a:solidFill>
                  <a:srgbClr val="7F7F7F"/>
                </a:solidFill>
                <a:latin typeface="Courier New"/>
                <a:cs typeface="Courier New"/>
              </a:rPr>
              <a:t>F value</a:t>
            </a:r>
            <a:r>
              <a:rPr sz="600" dirty="0">
                <a:solidFill>
                  <a:srgbClr val="7F7F7F"/>
                </a:solidFill>
                <a:latin typeface="Courier New"/>
                <a:cs typeface="Courier New"/>
              </a:rPr>
              <a:t>	</a:t>
            </a:r>
            <a:r>
              <a:rPr sz="600" spc="-45" dirty="0">
                <a:solidFill>
                  <a:srgbClr val="7F7F7F"/>
                </a:solidFill>
                <a:latin typeface="Courier New"/>
                <a:cs typeface="Courier New"/>
              </a:rPr>
              <a:t>Pr(&gt;F)</a:t>
            </a:r>
            <a:endParaRPr sz="600">
              <a:latin typeface="Courier New"/>
              <a:cs typeface="Courier New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352416" y="456692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518"/>
                </a:moveTo>
                <a:lnTo>
                  <a:pt x="0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5524" y="545211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518"/>
                </a:moveTo>
                <a:lnTo>
                  <a:pt x="0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52416" y="545211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518"/>
                </a:moveTo>
                <a:lnTo>
                  <a:pt x="0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5524" y="63373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645"/>
                </a:moveTo>
                <a:lnTo>
                  <a:pt x="0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352416" y="63373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645"/>
                </a:moveTo>
                <a:lnTo>
                  <a:pt x="0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5524" y="722376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519"/>
                </a:moveTo>
                <a:lnTo>
                  <a:pt x="0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352416" y="722376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519"/>
                </a:moveTo>
                <a:lnTo>
                  <a:pt x="0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55524" y="810895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519"/>
                </a:moveTo>
                <a:lnTo>
                  <a:pt x="0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52416" y="810895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519"/>
                </a:moveTo>
                <a:lnTo>
                  <a:pt x="0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55524" y="899414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646"/>
                </a:moveTo>
                <a:lnTo>
                  <a:pt x="0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352416" y="899414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646"/>
                </a:moveTo>
                <a:lnTo>
                  <a:pt x="0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55524" y="98806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518"/>
                </a:moveTo>
                <a:lnTo>
                  <a:pt x="0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352416" y="98806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518"/>
                </a:moveTo>
                <a:lnTo>
                  <a:pt x="0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55524" y="1076579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645"/>
                </a:moveTo>
                <a:lnTo>
                  <a:pt x="0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352416" y="1076579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645"/>
                </a:moveTo>
                <a:lnTo>
                  <a:pt x="0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55524" y="1165225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518"/>
                </a:moveTo>
                <a:lnTo>
                  <a:pt x="0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352416" y="1165225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518"/>
                </a:moveTo>
                <a:lnTo>
                  <a:pt x="0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55524" y="1253744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518"/>
                </a:moveTo>
                <a:lnTo>
                  <a:pt x="0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352416" y="1253744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518"/>
                </a:moveTo>
                <a:lnTo>
                  <a:pt x="0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55524" y="1342263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646"/>
                </a:moveTo>
                <a:lnTo>
                  <a:pt x="0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887983" y="518566"/>
            <a:ext cx="1880235" cy="913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710"/>
              </a:lnSpc>
              <a:spcBef>
                <a:spcPts val="95"/>
              </a:spcBef>
            </a:pPr>
            <a:r>
              <a:rPr sz="600" spc="-45" dirty="0">
                <a:solidFill>
                  <a:srgbClr val="7F7F7F"/>
                </a:solidFill>
                <a:latin typeface="Courier New"/>
                <a:cs typeface="Courier New"/>
              </a:rPr>
              <a:t>1 3.0633e+11 3.0633e+11 129.3025 &lt; 2.2e-16</a:t>
            </a:r>
            <a:r>
              <a:rPr sz="600" spc="-55" dirty="0">
                <a:solidFill>
                  <a:srgbClr val="7F7F7F"/>
                </a:solidFill>
                <a:latin typeface="Courier New"/>
                <a:cs typeface="Courier New"/>
              </a:rPr>
              <a:t> </a:t>
            </a:r>
            <a:r>
              <a:rPr sz="600" spc="-45" dirty="0">
                <a:solidFill>
                  <a:srgbClr val="7F7F7F"/>
                </a:solidFill>
                <a:latin typeface="Courier New"/>
                <a:cs typeface="Courier New"/>
              </a:rPr>
              <a:t>***</a:t>
            </a:r>
            <a:endParaRPr sz="600">
              <a:latin typeface="Courier New"/>
              <a:cs typeface="Courier New"/>
            </a:endParaRPr>
          </a:p>
          <a:p>
            <a:pPr marL="12700">
              <a:lnSpc>
                <a:spcPts val="700"/>
              </a:lnSpc>
            </a:pPr>
            <a:r>
              <a:rPr sz="600" spc="-45" dirty="0">
                <a:solidFill>
                  <a:srgbClr val="7F7F7F"/>
                </a:solidFill>
                <a:latin typeface="Courier New"/>
                <a:cs typeface="Courier New"/>
              </a:rPr>
              <a:t>3 7.1656e+10 2.3885e+10  10.0821 1.608e-06</a:t>
            </a:r>
            <a:r>
              <a:rPr sz="600" spc="-55" dirty="0">
                <a:solidFill>
                  <a:srgbClr val="7F7F7F"/>
                </a:solidFill>
                <a:latin typeface="Courier New"/>
                <a:cs typeface="Courier New"/>
              </a:rPr>
              <a:t> </a:t>
            </a:r>
            <a:r>
              <a:rPr sz="600" spc="-45" dirty="0">
                <a:solidFill>
                  <a:srgbClr val="7F7F7F"/>
                </a:solidFill>
                <a:latin typeface="Courier New"/>
                <a:cs typeface="Courier New"/>
              </a:rPr>
              <a:t>***</a:t>
            </a:r>
            <a:endParaRPr sz="600">
              <a:latin typeface="Courier New"/>
              <a:cs typeface="Courier New"/>
            </a:endParaRPr>
          </a:p>
          <a:p>
            <a:pPr marL="12700">
              <a:lnSpc>
                <a:spcPts val="695"/>
              </a:lnSpc>
            </a:pPr>
            <a:r>
              <a:rPr sz="600" spc="-45" dirty="0">
                <a:solidFill>
                  <a:srgbClr val="7F7F7F"/>
                </a:solidFill>
                <a:latin typeface="Courier New"/>
                <a:cs typeface="Courier New"/>
              </a:rPr>
              <a:t>1 7.6008e+10 7.6008e+10  32.0836 2.090e-08</a:t>
            </a:r>
            <a:r>
              <a:rPr sz="600" spc="-55" dirty="0">
                <a:solidFill>
                  <a:srgbClr val="7F7F7F"/>
                </a:solidFill>
                <a:latin typeface="Courier New"/>
                <a:cs typeface="Courier New"/>
              </a:rPr>
              <a:t> </a:t>
            </a:r>
            <a:r>
              <a:rPr sz="600" spc="-45" dirty="0">
                <a:solidFill>
                  <a:srgbClr val="7F7F7F"/>
                </a:solidFill>
                <a:latin typeface="Courier New"/>
                <a:cs typeface="Courier New"/>
              </a:rPr>
              <a:t>***</a:t>
            </a:r>
            <a:endParaRPr sz="600">
              <a:latin typeface="Courier New"/>
              <a:cs typeface="Courier New"/>
            </a:endParaRPr>
          </a:p>
          <a:p>
            <a:pPr marL="12700">
              <a:lnSpc>
                <a:spcPts val="695"/>
              </a:lnSpc>
            </a:pPr>
            <a:r>
              <a:rPr sz="600" spc="-45" dirty="0">
                <a:solidFill>
                  <a:srgbClr val="7F7F7F"/>
                </a:solidFill>
                <a:latin typeface="Courier New"/>
                <a:cs typeface="Courier New"/>
              </a:rPr>
              <a:t>1 4.8665e+10 4.8665e+10  20.5418 6.767e-06</a:t>
            </a:r>
            <a:r>
              <a:rPr sz="600" spc="-55" dirty="0">
                <a:solidFill>
                  <a:srgbClr val="7F7F7F"/>
                </a:solidFill>
                <a:latin typeface="Courier New"/>
                <a:cs typeface="Courier New"/>
              </a:rPr>
              <a:t> </a:t>
            </a:r>
            <a:r>
              <a:rPr sz="600" spc="-45" dirty="0">
                <a:solidFill>
                  <a:srgbClr val="7F7F7F"/>
                </a:solidFill>
                <a:latin typeface="Courier New"/>
                <a:cs typeface="Courier New"/>
              </a:rPr>
              <a:t>***</a:t>
            </a:r>
            <a:endParaRPr sz="600">
              <a:latin typeface="Courier New"/>
              <a:cs typeface="Courier New"/>
            </a:endParaRPr>
          </a:p>
          <a:p>
            <a:pPr marL="12700">
              <a:lnSpc>
                <a:spcPts val="695"/>
              </a:lnSpc>
            </a:pPr>
            <a:r>
              <a:rPr sz="600" spc="-45" dirty="0">
                <a:solidFill>
                  <a:srgbClr val="7F7F7F"/>
                </a:solidFill>
                <a:latin typeface="Courier New"/>
                <a:cs typeface="Courier New"/>
              </a:rPr>
              <a:t>1 1.1135e+09 1.1135e+09 </a:t>
            </a:r>
            <a:r>
              <a:rPr sz="600" spc="270" dirty="0">
                <a:solidFill>
                  <a:srgbClr val="7F7F7F"/>
                </a:solidFill>
                <a:latin typeface="Courier New"/>
                <a:cs typeface="Courier New"/>
              </a:rPr>
              <a:t> </a:t>
            </a:r>
            <a:r>
              <a:rPr sz="600" spc="-45" dirty="0">
                <a:solidFill>
                  <a:srgbClr val="7F7F7F"/>
                </a:solidFill>
                <a:latin typeface="Courier New"/>
                <a:cs typeface="Courier New"/>
              </a:rPr>
              <a:t>0.4700 </a:t>
            </a:r>
            <a:r>
              <a:rPr sz="600" spc="260" dirty="0">
                <a:solidFill>
                  <a:srgbClr val="7F7F7F"/>
                </a:solidFill>
                <a:latin typeface="Courier New"/>
                <a:cs typeface="Courier New"/>
              </a:rPr>
              <a:t> </a:t>
            </a:r>
            <a:r>
              <a:rPr sz="600" spc="-45" dirty="0">
                <a:solidFill>
                  <a:srgbClr val="7F7F7F"/>
                </a:solidFill>
                <a:latin typeface="Courier New"/>
                <a:cs typeface="Courier New"/>
              </a:rPr>
              <a:t>0.49319</a:t>
            </a:r>
            <a:endParaRPr sz="600">
              <a:latin typeface="Courier New"/>
              <a:cs typeface="Courier New"/>
            </a:endParaRPr>
          </a:p>
          <a:p>
            <a:pPr marL="12700">
              <a:lnSpc>
                <a:spcPts val="695"/>
              </a:lnSpc>
            </a:pPr>
            <a:r>
              <a:rPr sz="600" spc="-45" dirty="0">
                <a:solidFill>
                  <a:srgbClr val="7F7F7F"/>
                </a:solidFill>
                <a:latin typeface="Courier New"/>
                <a:cs typeface="Courier New"/>
              </a:rPr>
              <a:t>1 3.5371e+09 3.5371e+09 </a:t>
            </a:r>
            <a:r>
              <a:rPr sz="600" spc="270" dirty="0">
                <a:solidFill>
                  <a:srgbClr val="7F7F7F"/>
                </a:solidFill>
                <a:latin typeface="Courier New"/>
                <a:cs typeface="Courier New"/>
              </a:rPr>
              <a:t> </a:t>
            </a:r>
            <a:r>
              <a:rPr sz="600" spc="-45" dirty="0">
                <a:solidFill>
                  <a:srgbClr val="7F7F7F"/>
                </a:solidFill>
                <a:latin typeface="Courier New"/>
                <a:cs typeface="Courier New"/>
              </a:rPr>
              <a:t>1.4930 </a:t>
            </a:r>
            <a:r>
              <a:rPr sz="600" spc="260" dirty="0">
                <a:solidFill>
                  <a:srgbClr val="7F7F7F"/>
                </a:solidFill>
                <a:latin typeface="Courier New"/>
                <a:cs typeface="Courier New"/>
              </a:rPr>
              <a:t> </a:t>
            </a:r>
            <a:r>
              <a:rPr sz="600" spc="-45" dirty="0">
                <a:solidFill>
                  <a:srgbClr val="7F7F7F"/>
                </a:solidFill>
                <a:latin typeface="Courier New"/>
                <a:cs typeface="Courier New"/>
              </a:rPr>
              <a:t>0.22213</a:t>
            </a:r>
            <a:endParaRPr sz="600">
              <a:latin typeface="Courier New"/>
              <a:cs typeface="Courier New"/>
            </a:endParaRPr>
          </a:p>
          <a:p>
            <a:pPr marL="12700">
              <a:lnSpc>
                <a:spcPts val="695"/>
              </a:lnSpc>
            </a:pPr>
            <a:r>
              <a:rPr sz="600" spc="-45" dirty="0">
                <a:solidFill>
                  <a:srgbClr val="7F7F7F"/>
                </a:solidFill>
                <a:latin typeface="Courier New"/>
                <a:cs typeface="Courier New"/>
              </a:rPr>
              <a:t>1 1.2815e+10 1.2815e+10 </a:t>
            </a:r>
            <a:r>
              <a:rPr sz="600" spc="270" dirty="0">
                <a:solidFill>
                  <a:srgbClr val="7F7F7F"/>
                </a:solidFill>
                <a:latin typeface="Courier New"/>
                <a:cs typeface="Courier New"/>
              </a:rPr>
              <a:t> </a:t>
            </a:r>
            <a:r>
              <a:rPr sz="600" spc="-45" dirty="0">
                <a:solidFill>
                  <a:srgbClr val="7F7F7F"/>
                </a:solidFill>
                <a:latin typeface="Courier New"/>
                <a:cs typeface="Courier New"/>
              </a:rPr>
              <a:t>5.4094   0.02029</a:t>
            </a:r>
            <a:r>
              <a:rPr sz="600" spc="-55" dirty="0">
                <a:solidFill>
                  <a:srgbClr val="7F7F7F"/>
                </a:solidFill>
                <a:latin typeface="Courier New"/>
                <a:cs typeface="Courier New"/>
              </a:rPr>
              <a:t> </a:t>
            </a:r>
            <a:r>
              <a:rPr sz="600" spc="-45" dirty="0">
                <a:solidFill>
                  <a:srgbClr val="7F7F7F"/>
                </a:solidFill>
                <a:latin typeface="Courier New"/>
                <a:cs typeface="Courier New"/>
              </a:rPr>
              <a:t>*</a:t>
            </a:r>
            <a:endParaRPr sz="600">
              <a:latin typeface="Courier New"/>
              <a:cs typeface="Courier New"/>
            </a:endParaRPr>
          </a:p>
          <a:p>
            <a:pPr marL="12700">
              <a:lnSpc>
                <a:spcPts val="695"/>
              </a:lnSpc>
            </a:pPr>
            <a:r>
              <a:rPr sz="600" spc="-45" dirty="0">
                <a:solidFill>
                  <a:srgbClr val="7F7F7F"/>
                </a:solidFill>
                <a:latin typeface="Courier New"/>
                <a:cs typeface="Courier New"/>
              </a:rPr>
              <a:t>1 1.2190e+10 1.2190e+10 </a:t>
            </a:r>
            <a:r>
              <a:rPr sz="600" spc="270" dirty="0">
                <a:solidFill>
                  <a:srgbClr val="7F7F7F"/>
                </a:solidFill>
                <a:latin typeface="Courier New"/>
                <a:cs typeface="Courier New"/>
              </a:rPr>
              <a:t> </a:t>
            </a:r>
            <a:r>
              <a:rPr sz="600" spc="-45" dirty="0">
                <a:solidFill>
                  <a:srgbClr val="7F7F7F"/>
                </a:solidFill>
                <a:latin typeface="Courier New"/>
                <a:cs typeface="Courier New"/>
              </a:rPr>
              <a:t>5.1453   0.02359</a:t>
            </a:r>
            <a:r>
              <a:rPr sz="600" spc="-55" dirty="0">
                <a:solidFill>
                  <a:srgbClr val="7F7F7F"/>
                </a:solidFill>
                <a:latin typeface="Courier New"/>
                <a:cs typeface="Courier New"/>
              </a:rPr>
              <a:t> </a:t>
            </a:r>
            <a:r>
              <a:rPr sz="600" spc="-45" dirty="0">
                <a:solidFill>
                  <a:srgbClr val="7F7F7F"/>
                </a:solidFill>
                <a:latin typeface="Courier New"/>
                <a:cs typeface="Courier New"/>
              </a:rPr>
              <a:t>*</a:t>
            </a:r>
            <a:endParaRPr sz="600">
              <a:latin typeface="Courier New"/>
              <a:cs typeface="Courier New"/>
            </a:endParaRPr>
          </a:p>
          <a:p>
            <a:pPr marL="12700">
              <a:lnSpc>
                <a:spcPts val="695"/>
              </a:lnSpc>
            </a:pPr>
            <a:r>
              <a:rPr sz="600" spc="-45" dirty="0">
                <a:solidFill>
                  <a:srgbClr val="7F7F7F"/>
                </a:solidFill>
                <a:latin typeface="Courier New"/>
                <a:cs typeface="Courier New"/>
              </a:rPr>
              <a:t>2 2.7867e+11 1.3933e+11 58.8131 &lt; 2.2e-16</a:t>
            </a:r>
            <a:r>
              <a:rPr sz="600" spc="-55" dirty="0">
                <a:solidFill>
                  <a:srgbClr val="7F7F7F"/>
                </a:solidFill>
                <a:latin typeface="Courier New"/>
                <a:cs typeface="Courier New"/>
              </a:rPr>
              <a:t> </a:t>
            </a:r>
            <a:r>
              <a:rPr sz="600" spc="-45" dirty="0">
                <a:solidFill>
                  <a:srgbClr val="7F7F7F"/>
                </a:solidFill>
                <a:latin typeface="Courier New"/>
                <a:cs typeface="Courier New"/>
              </a:rPr>
              <a:t>***</a:t>
            </a:r>
            <a:endParaRPr sz="600">
              <a:latin typeface="Courier New"/>
              <a:cs typeface="Courier New"/>
            </a:endParaRPr>
          </a:p>
          <a:p>
            <a:pPr marL="12700">
              <a:lnSpc>
                <a:spcPts val="710"/>
              </a:lnSpc>
            </a:pPr>
            <a:r>
              <a:rPr sz="600" spc="-45" dirty="0">
                <a:solidFill>
                  <a:srgbClr val="7F7F7F"/>
                </a:solidFill>
                <a:latin typeface="Courier New"/>
                <a:cs typeface="Courier New"/>
              </a:rPr>
              <a:t>1 1.0852e+10 1.0852e+10</a:t>
            </a:r>
            <a:r>
              <a:rPr sz="600" spc="270" dirty="0">
                <a:solidFill>
                  <a:srgbClr val="7F7F7F"/>
                </a:solidFill>
                <a:latin typeface="Courier New"/>
                <a:cs typeface="Courier New"/>
              </a:rPr>
              <a:t> </a:t>
            </a:r>
            <a:r>
              <a:rPr sz="600" spc="-45" dirty="0">
                <a:solidFill>
                  <a:srgbClr val="7F7F7F"/>
                </a:solidFill>
                <a:latin typeface="Courier New"/>
                <a:cs typeface="Courier New"/>
              </a:rPr>
              <a:t>4.5808  0.03265</a:t>
            </a:r>
            <a:r>
              <a:rPr sz="600" spc="-50" dirty="0">
                <a:solidFill>
                  <a:srgbClr val="7F7F7F"/>
                </a:solidFill>
                <a:latin typeface="Courier New"/>
                <a:cs typeface="Courier New"/>
              </a:rPr>
              <a:t> </a:t>
            </a:r>
            <a:r>
              <a:rPr sz="600" spc="-45" dirty="0">
                <a:solidFill>
                  <a:srgbClr val="7F7F7F"/>
                </a:solidFill>
                <a:latin typeface="Courier New"/>
                <a:cs typeface="Courier New"/>
              </a:rPr>
              <a:t>*</a:t>
            </a:r>
            <a:endParaRPr sz="600">
              <a:latin typeface="Courier New"/>
              <a:cs typeface="Courier New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352416" y="1342263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646"/>
                </a:moveTo>
                <a:lnTo>
                  <a:pt x="0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55524" y="1430909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518"/>
                </a:moveTo>
                <a:lnTo>
                  <a:pt x="0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1936204" y="1404264"/>
            <a:ext cx="67056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45" dirty="0">
                <a:solidFill>
                  <a:srgbClr val="7F7F7F"/>
                </a:solidFill>
                <a:latin typeface="Courier New"/>
                <a:cs typeface="Courier New"/>
              </a:rPr>
              <a:t>0.4652</a:t>
            </a:r>
            <a:r>
              <a:rPr sz="600" spc="210" dirty="0">
                <a:solidFill>
                  <a:srgbClr val="7F7F7F"/>
                </a:solidFill>
                <a:latin typeface="Courier New"/>
                <a:cs typeface="Courier New"/>
              </a:rPr>
              <a:t> </a:t>
            </a:r>
            <a:r>
              <a:rPr sz="600" spc="-45" dirty="0">
                <a:solidFill>
                  <a:srgbClr val="7F7F7F"/>
                </a:solidFill>
                <a:latin typeface="Courier New"/>
                <a:cs typeface="Courier New"/>
              </a:rPr>
              <a:t>0.70667</a:t>
            </a:r>
            <a:endParaRPr sz="600">
              <a:latin typeface="Courier New"/>
              <a:cs typeface="Courier New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352416" y="1430909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518"/>
                </a:moveTo>
                <a:lnTo>
                  <a:pt x="0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55524" y="1519428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646"/>
                </a:moveTo>
                <a:lnTo>
                  <a:pt x="0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352416" y="1519428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646"/>
                </a:moveTo>
                <a:lnTo>
                  <a:pt x="0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55524" y="1608074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518"/>
                </a:moveTo>
                <a:lnTo>
                  <a:pt x="0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283336" y="518566"/>
            <a:ext cx="509270" cy="11798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165735">
              <a:lnSpc>
                <a:spcPts val="700"/>
              </a:lnSpc>
              <a:spcBef>
                <a:spcPts val="135"/>
              </a:spcBef>
            </a:pPr>
            <a:r>
              <a:rPr sz="600" spc="-45" dirty="0">
                <a:solidFill>
                  <a:srgbClr val="7F7F7F"/>
                </a:solidFill>
                <a:latin typeface="Courier New"/>
                <a:cs typeface="Courier New"/>
              </a:rPr>
              <a:t>hrs_work  race  age  gender  citizen</a:t>
            </a:r>
            <a:endParaRPr sz="600">
              <a:latin typeface="Courier New"/>
              <a:cs typeface="Courier New"/>
            </a:endParaRPr>
          </a:p>
          <a:p>
            <a:pPr marL="12700">
              <a:lnSpc>
                <a:spcPts val="655"/>
              </a:lnSpc>
            </a:pPr>
            <a:r>
              <a:rPr sz="600" spc="-45" dirty="0">
                <a:solidFill>
                  <a:srgbClr val="7F7F7F"/>
                </a:solidFill>
                <a:latin typeface="Courier New"/>
                <a:cs typeface="Courier New"/>
              </a:rPr>
              <a:t>time_to_work</a:t>
            </a:r>
            <a:endParaRPr sz="600">
              <a:latin typeface="Courier New"/>
              <a:cs typeface="Courier New"/>
            </a:endParaRPr>
          </a:p>
          <a:p>
            <a:pPr marL="12700" marR="85090">
              <a:lnSpc>
                <a:spcPts val="700"/>
              </a:lnSpc>
              <a:spcBef>
                <a:spcPts val="30"/>
              </a:spcBef>
            </a:pPr>
            <a:r>
              <a:rPr sz="600" spc="-45" dirty="0">
                <a:solidFill>
                  <a:srgbClr val="7F7F7F"/>
                </a:solidFill>
                <a:latin typeface="Courier New"/>
                <a:cs typeface="Courier New"/>
              </a:rPr>
              <a:t>lang  married  edu  disability  birth_qrtr  Residuals  Total</a:t>
            </a:r>
            <a:endParaRPr sz="600">
              <a:latin typeface="Courier New"/>
              <a:cs typeface="Courier New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07416" y="1404264"/>
            <a:ext cx="1033780" cy="2821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0010" algn="ctr">
              <a:lnSpc>
                <a:spcPts val="710"/>
              </a:lnSpc>
              <a:spcBef>
                <a:spcPts val="95"/>
              </a:spcBef>
            </a:pPr>
            <a:r>
              <a:rPr sz="600" spc="-45" dirty="0">
                <a:solidFill>
                  <a:srgbClr val="7F7F7F"/>
                </a:solidFill>
                <a:latin typeface="Courier New"/>
                <a:cs typeface="Courier New"/>
              </a:rPr>
              <a:t>3 3.3060e+09</a:t>
            </a:r>
            <a:r>
              <a:rPr sz="600" spc="-100" dirty="0">
                <a:solidFill>
                  <a:srgbClr val="7F7F7F"/>
                </a:solidFill>
                <a:latin typeface="Courier New"/>
                <a:cs typeface="Courier New"/>
              </a:rPr>
              <a:t> </a:t>
            </a:r>
            <a:r>
              <a:rPr sz="600" spc="-45" dirty="0">
                <a:solidFill>
                  <a:srgbClr val="7F7F7F"/>
                </a:solidFill>
                <a:latin typeface="Courier New"/>
                <a:cs typeface="Courier New"/>
              </a:rPr>
              <a:t>1.1020e+09</a:t>
            </a:r>
            <a:endParaRPr sz="600" dirty="0">
              <a:latin typeface="Courier New"/>
              <a:cs typeface="Courier New"/>
            </a:endParaRPr>
          </a:p>
          <a:p>
            <a:pPr marL="12700">
              <a:lnSpc>
                <a:spcPts val="695"/>
              </a:lnSpc>
            </a:pPr>
            <a:r>
              <a:rPr sz="600" spc="-45" dirty="0">
                <a:solidFill>
                  <a:srgbClr val="0070C0"/>
                </a:solidFill>
                <a:latin typeface="Courier New"/>
                <a:cs typeface="Courier New"/>
              </a:rPr>
              <a:t>766</a:t>
            </a:r>
            <a:r>
              <a:rPr sz="600" spc="-45" dirty="0">
                <a:solidFill>
                  <a:srgbClr val="7F7F7F"/>
                </a:solidFill>
                <a:latin typeface="Courier New"/>
                <a:cs typeface="Courier New"/>
              </a:rPr>
              <a:t> </a:t>
            </a:r>
            <a:r>
              <a:rPr sz="600" spc="-45" dirty="0">
                <a:solidFill>
                  <a:srgbClr val="7030A0"/>
                </a:solidFill>
                <a:latin typeface="Courier New"/>
                <a:cs typeface="Courier New"/>
              </a:rPr>
              <a:t>1.8147e+12</a:t>
            </a:r>
            <a:r>
              <a:rPr sz="600" spc="-95" dirty="0">
                <a:solidFill>
                  <a:srgbClr val="7F7F7F"/>
                </a:solidFill>
                <a:latin typeface="Courier New"/>
                <a:cs typeface="Courier New"/>
              </a:rPr>
              <a:t> </a:t>
            </a:r>
            <a:r>
              <a:rPr sz="600" spc="-45" dirty="0">
                <a:solidFill>
                  <a:srgbClr val="7F7F7F"/>
                </a:solidFill>
                <a:latin typeface="Courier New"/>
                <a:cs typeface="Courier New"/>
              </a:rPr>
              <a:t>2.3691e+09</a:t>
            </a:r>
            <a:endParaRPr sz="600" dirty="0">
              <a:latin typeface="Courier New"/>
              <a:cs typeface="Courier New"/>
            </a:endParaRPr>
          </a:p>
          <a:p>
            <a:pPr marL="12700">
              <a:lnSpc>
                <a:spcPts val="710"/>
              </a:lnSpc>
            </a:pPr>
            <a:r>
              <a:rPr sz="600" spc="-45" dirty="0">
                <a:solidFill>
                  <a:srgbClr val="FFC000"/>
                </a:solidFill>
                <a:latin typeface="Courier New"/>
                <a:cs typeface="Courier New"/>
              </a:rPr>
              <a:t>782</a:t>
            </a:r>
            <a:r>
              <a:rPr sz="600" spc="-55" dirty="0">
                <a:solidFill>
                  <a:srgbClr val="7F7F7F"/>
                </a:solidFill>
                <a:latin typeface="Courier New"/>
                <a:cs typeface="Courier New"/>
              </a:rPr>
              <a:t> </a:t>
            </a:r>
            <a:r>
              <a:rPr sz="600" spc="-45" dirty="0">
                <a:solidFill>
                  <a:srgbClr val="00B050"/>
                </a:solidFill>
                <a:latin typeface="Courier New"/>
                <a:cs typeface="Courier New"/>
              </a:rPr>
              <a:t>2.6399e+12</a:t>
            </a:r>
            <a:endParaRPr sz="600" dirty="0">
              <a:solidFill>
                <a:srgbClr val="00B050"/>
              </a:solidFill>
              <a:latin typeface="Courier New"/>
              <a:cs typeface="Courier New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4352416" y="1608074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518"/>
                </a:moveTo>
                <a:lnTo>
                  <a:pt x="0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55524" y="1696593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37972"/>
                </a:moveTo>
                <a:lnTo>
                  <a:pt x="0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352416" y="1696593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37972"/>
                </a:moveTo>
                <a:lnTo>
                  <a:pt x="0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53111" y="1737105"/>
            <a:ext cx="4102100" cy="0"/>
          </a:xfrm>
          <a:custGeom>
            <a:avLst/>
            <a:gdLst/>
            <a:ahLst/>
            <a:cxnLst/>
            <a:rect l="l" t="t" r="r" b="b"/>
            <a:pathLst>
              <a:path w="4102100">
                <a:moveTo>
                  <a:pt x="0" y="0"/>
                </a:moveTo>
                <a:lnTo>
                  <a:pt x="4101846" y="0"/>
                </a:lnTo>
              </a:path>
            </a:pathLst>
          </a:custGeom>
          <a:ln w="505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348615" y="2207006"/>
            <a:ext cx="79375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20" dirty="0">
                <a:latin typeface="Times New Roman"/>
                <a:cs typeface="Times New Roman"/>
              </a:rPr>
              <a:t>2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48615" y="2307209"/>
            <a:ext cx="17018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i="1" spc="35" dirty="0">
                <a:latin typeface="Times New Roman"/>
                <a:cs typeface="Times New Roman"/>
              </a:rPr>
              <a:t>adj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40411" y="2219134"/>
            <a:ext cx="676910" cy="207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13690" algn="l"/>
              </a:tabLst>
            </a:pPr>
            <a:r>
              <a:rPr sz="1200" i="1" spc="10" dirty="0">
                <a:latin typeface="Georgia"/>
                <a:cs typeface="Georgia"/>
              </a:rPr>
              <a:t>R	</a:t>
            </a:r>
            <a:r>
              <a:rPr sz="1200" spc="135" dirty="0">
                <a:latin typeface="Georgia"/>
                <a:cs typeface="Georgia"/>
              </a:rPr>
              <a:t>=</a:t>
            </a:r>
            <a:r>
              <a:rPr sz="1200" spc="-30" dirty="0">
                <a:latin typeface="Georgia"/>
                <a:cs typeface="Georgia"/>
              </a:rPr>
              <a:t> </a:t>
            </a:r>
            <a:r>
              <a:rPr sz="1200" spc="90" dirty="0">
                <a:latin typeface="Georgia"/>
                <a:cs typeface="Georgia"/>
              </a:rPr>
              <a:t>1</a:t>
            </a:r>
            <a:r>
              <a:rPr sz="1200" i="1" spc="90" dirty="0">
                <a:latin typeface="Times New Roman"/>
                <a:cs typeface="Times New Roman"/>
              </a:rPr>
              <a:t>−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881506" y="2116451"/>
            <a:ext cx="137160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spc="480" dirty="0">
                <a:latin typeface="Times New Roman"/>
                <a:cs typeface="Times New Roman"/>
              </a:rPr>
              <a:t>(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018666" y="2091702"/>
            <a:ext cx="838835" cy="43942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200" u="sng" spc="-20" dirty="0">
                <a:solidFill>
                  <a:srgbClr val="7030A0"/>
                </a:solidFill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1</a:t>
            </a:r>
            <a:r>
              <a:rPr sz="1200" i="1" u="sng" spc="-20" dirty="0">
                <a:solidFill>
                  <a:srgbClr val="7030A0"/>
                </a:solidFill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.</a:t>
            </a:r>
            <a:r>
              <a:rPr sz="1200" u="sng" spc="-20" dirty="0">
                <a:solidFill>
                  <a:srgbClr val="7030A0"/>
                </a:solidFill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8147</a:t>
            </a:r>
            <a:r>
              <a:rPr sz="1200" i="1" u="sng" spc="-20" dirty="0">
                <a:solidFill>
                  <a:srgbClr val="7030A0"/>
                </a:solidFill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e </a:t>
            </a:r>
            <a:r>
              <a:rPr sz="1200" u="sng" spc="135" dirty="0">
                <a:solidFill>
                  <a:srgbClr val="7030A0"/>
                </a:solidFill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+</a:t>
            </a:r>
            <a:r>
              <a:rPr sz="1200" u="sng" spc="-120" dirty="0">
                <a:solidFill>
                  <a:srgbClr val="7030A0"/>
                </a:solidFill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1200" u="sng" spc="-10" dirty="0">
                <a:solidFill>
                  <a:srgbClr val="7030A0"/>
                </a:solidFill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12</a:t>
            </a:r>
            <a:endParaRPr sz="1200" dirty="0">
              <a:solidFill>
                <a:srgbClr val="7030A0"/>
              </a:solidFill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z="1200" spc="-70" dirty="0">
                <a:solidFill>
                  <a:srgbClr val="00B050"/>
                </a:solidFill>
                <a:latin typeface="Georgia"/>
                <a:cs typeface="Georgia"/>
              </a:rPr>
              <a:t>2</a:t>
            </a:r>
            <a:r>
              <a:rPr sz="1200" i="1" spc="-70" dirty="0">
                <a:solidFill>
                  <a:srgbClr val="00B050"/>
                </a:solidFill>
                <a:latin typeface="Georgia"/>
                <a:cs typeface="Georgia"/>
              </a:rPr>
              <a:t>.</a:t>
            </a:r>
            <a:r>
              <a:rPr sz="1200" spc="-70" dirty="0">
                <a:solidFill>
                  <a:srgbClr val="00B050"/>
                </a:solidFill>
                <a:latin typeface="Georgia"/>
                <a:cs typeface="Georgia"/>
              </a:rPr>
              <a:t>6399</a:t>
            </a:r>
            <a:r>
              <a:rPr sz="1200" i="1" spc="-70" dirty="0">
                <a:solidFill>
                  <a:srgbClr val="00B050"/>
                </a:solidFill>
                <a:latin typeface="Georgia"/>
                <a:cs typeface="Georgia"/>
              </a:rPr>
              <a:t>e </a:t>
            </a:r>
            <a:r>
              <a:rPr sz="1200" spc="135" dirty="0">
                <a:solidFill>
                  <a:srgbClr val="00B050"/>
                </a:solidFill>
                <a:latin typeface="Georgia"/>
                <a:cs typeface="Georgia"/>
              </a:rPr>
              <a:t>+</a:t>
            </a:r>
            <a:r>
              <a:rPr sz="1200" spc="-60" dirty="0">
                <a:solidFill>
                  <a:srgbClr val="00B050"/>
                </a:solidFill>
                <a:latin typeface="Georgia"/>
                <a:cs typeface="Georgia"/>
              </a:rPr>
              <a:t> </a:t>
            </a:r>
            <a:r>
              <a:rPr sz="1200" spc="-10" dirty="0">
                <a:solidFill>
                  <a:srgbClr val="00B050"/>
                </a:solidFill>
                <a:latin typeface="Georgia"/>
                <a:cs typeface="Georgia"/>
              </a:rPr>
              <a:t>12</a:t>
            </a:r>
            <a:endParaRPr sz="1200" dirty="0">
              <a:solidFill>
                <a:srgbClr val="00B050"/>
              </a:solidFill>
              <a:latin typeface="Georgia"/>
              <a:cs typeface="Georgi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880742" y="2219134"/>
            <a:ext cx="143510" cy="207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i="1" spc="114" dirty="0">
                <a:latin typeface="Times New Roman"/>
                <a:cs typeface="Times New Roman"/>
              </a:rPr>
              <a:t>×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047748" y="2091702"/>
            <a:ext cx="842644" cy="43942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  <a:tabLst>
                <a:tab pos="179705" algn="l"/>
                <a:tab pos="829310" algn="l"/>
              </a:tabLst>
            </a:pPr>
            <a:r>
              <a:rPr sz="12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200" u="sng" spc="-80" dirty="0">
                <a:solidFill>
                  <a:srgbClr val="FFC000"/>
                </a:solidFill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783 </a:t>
            </a:r>
            <a:r>
              <a:rPr sz="1200" i="1" u="sng" spc="114" dirty="0">
                <a:solidFill>
                  <a:srgbClr val="FFC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−</a:t>
            </a:r>
            <a:r>
              <a:rPr sz="1200" i="1" u="sng" spc="-60" dirty="0">
                <a:solidFill>
                  <a:srgbClr val="FFC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u="sng" spc="65" dirty="0">
                <a:solidFill>
                  <a:srgbClr val="FFC000"/>
                </a:solidFill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1</a:t>
            </a:r>
            <a:r>
              <a:rPr sz="1200" u="sng" spc="6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	</a:t>
            </a:r>
            <a:endParaRPr sz="120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z="1200" spc="-80" dirty="0">
                <a:solidFill>
                  <a:srgbClr val="0070C0"/>
                </a:solidFill>
                <a:latin typeface="Georgia"/>
                <a:cs typeface="Georgia"/>
              </a:rPr>
              <a:t>783 </a:t>
            </a:r>
            <a:r>
              <a:rPr sz="1200" i="1" spc="114" dirty="0">
                <a:solidFill>
                  <a:srgbClr val="0070C0"/>
                </a:solidFill>
                <a:latin typeface="Times New Roman"/>
                <a:cs typeface="Times New Roman"/>
              </a:rPr>
              <a:t>− </a:t>
            </a:r>
            <a:r>
              <a:rPr sz="1200" spc="-15" dirty="0">
                <a:solidFill>
                  <a:srgbClr val="0070C0"/>
                </a:solidFill>
                <a:latin typeface="Georgia"/>
                <a:cs typeface="Georgia"/>
              </a:rPr>
              <a:t>16 </a:t>
            </a:r>
            <a:r>
              <a:rPr sz="1200" i="1" spc="114" dirty="0">
                <a:solidFill>
                  <a:srgbClr val="0070C0"/>
                </a:solidFill>
                <a:latin typeface="Times New Roman"/>
                <a:cs typeface="Times New Roman"/>
              </a:rPr>
              <a:t>−</a:t>
            </a:r>
            <a:r>
              <a:rPr sz="1200" i="1" spc="-204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200" spc="65" dirty="0">
                <a:solidFill>
                  <a:srgbClr val="0070C0"/>
                </a:solidFill>
                <a:latin typeface="Georgia"/>
                <a:cs typeface="Georgia"/>
              </a:rPr>
              <a:t>1</a:t>
            </a:r>
            <a:endParaRPr sz="1200" dirty="0">
              <a:solidFill>
                <a:srgbClr val="0070C0"/>
              </a:solidFill>
              <a:latin typeface="Georgia"/>
              <a:cs typeface="Georgi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869691" y="2116451"/>
            <a:ext cx="137160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spc="480" dirty="0">
                <a:latin typeface="Times New Roman"/>
                <a:cs typeface="Times New Roman"/>
              </a:rPr>
              <a:t>)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034029" y="2219134"/>
            <a:ext cx="1403985" cy="207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i="1" spc="270" dirty="0">
                <a:latin typeface="Times New Roman"/>
                <a:cs typeface="Times New Roman"/>
              </a:rPr>
              <a:t>≈</a:t>
            </a:r>
            <a:r>
              <a:rPr sz="1200" i="1" spc="-65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Georgia"/>
                <a:cs typeface="Georgia"/>
              </a:rPr>
              <a:t>1</a:t>
            </a:r>
            <a:r>
              <a:rPr sz="1200" i="1" spc="-25" dirty="0">
                <a:latin typeface="Times New Roman"/>
                <a:cs typeface="Times New Roman"/>
              </a:rPr>
              <a:t>−</a:t>
            </a:r>
            <a:r>
              <a:rPr sz="1200" spc="-25" dirty="0">
                <a:latin typeface="Georgia"/>
                <a:cs typeface="Georgia"/>
              </a:rPr>
              <a:t>0</a:t>
            </a:r>
            <a:r>
              <a:rPr sz="1200" i="1" spc="-25" dirty="0">
                <a:latin typeface="Georgia"/>
                <a:cs typeface="Georgia"/>
              </a:rPr>
              <a:t>.</a:t>
            </a:r>
            <a:r>
              <a:rPr sz="1200" spc="-25" dirty="0">
                <a:latin typeface="Georgia"/>
                <a:cs typeface="Georgia"/>
              </a:rPr>
              <a:t>7018 </a:t>
            </a:r>
            <a:r>
              <a:rPr sz="1200" spc="135" dirty="0">
                <a:latin typeface="Georgia"/>
                <a:cs typeface="Georgia"/>
              </a:rPr>
              <a:t>= </a:t>
            </a:r>
            <a:r>
              <a:rPr sz="1200" spc="-95" dirty="0">
                <a:latin typeface="Georgia"/>
                <a:cs typeface="Georgia"/>
              </a:rPr>
              <a:t>0</a:t>
            </a:r>
            <a:r>
              <a:rPr sz="1200" i="1" spc="-95" dirty="0">
                <a:latin typeface="Georgia"/>
                <a:cs typeface="Georgia"/>
              </a:rPr>
              <a:t>.</a:t>
            </a:r>
            <a:r>
              <a:rPr sz="1200" spc="-95" dirty="0">
                <a:latin typeface="Georgia"/>
                <a:cs typeface="Georgia"/>
              </a:rPr>
              <a:t>2982</a:t>
            </a:r>
            <a:endParaRPr sz="1200">
              <a:latin typeface="Georgia"/>
              <a:cs typeface="Georgi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3006851" y="18409"/>
                <a:ext cx="1536021" cy="938719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100" dirty="0" smtClean="0">
                    <a:solidFill>
                      <a:srgbClr val="C00000"/>
                    </a:solidFill>
                  </a:rPr>
                  <a:t>ANOVA Table for a Regression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100" dirty="0" smtClean="0">
                    <a:solidFill>
                      <a:srgbClr val="C00000"/>
                    </a:solidFill>
                  </a:rPr>
                  <a:t>Use to calculate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1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1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11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100" dirty="0" smtClean="0">
                  <a:solidFill>
                    <a:srgbClr val="C00000"/>
                  </a:solidFill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100" dirty="0" smtClean="0">
                    <a:solidFill>
                      <a:srgbClr val="C00000"/>
                    </a:solidFill>
                  </a:rPr>
                  <a:t>Use to calculate Adjusted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1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1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11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1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6851" y="18409"/>
                <a:ext cx="1536021" cy="938719"/>
              </a:xfrm>
              <a:prstGeom prst="rect">
                <a:avLst/>
              </a:prstGeom>
              <a:blipFill>
                <a:blip r:embed="rId2"/>
                <a:stretch>
                  <a:fillRect b="-2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3295650" y="979106"/>
                <a:ext cx="1399622" cy="746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/>
                  <a:t>*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05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05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105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050" dirty="0" smtClean="0"/>
                  <a:t> and </a:t>
                </a:r>
                <a:r>
                  <a:rPr lang="en-US" sz="1050" dirty="0">
                    <a:solidFill>
                      <a:srgbClr val="C00000"/>
                    </a:solidFill>
                  </a:rPr>
                  <a:t>Adjusted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05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05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105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050" dirty="0" smtClean="0"/>
                  <a:t> </a:t>
                </a:r>
                <a:r>
                  <a:rPr lang="en-US" sz="1050" i="1" dirty="0" smtClean="0"/>
                  <a:t>also</a:t>
                </a:r>
                <a:r>
                  <a:rPr lang="en-US" sz="1050" dirty="0" smtClean="0"/>
                  <a:t> given in </a:t>
                </a:r>
                <a:r>
                  <a:rPr lang="en-US" sz="1050" b="1" dirty="0" smtClean="0"/>
                  <a:t>coefficient output table</a:t>
                </a:r>
                <a:r>
                  <a:rPr lang="en-US" sz="1050" dirty="0"/>
                  <a:t> </a:t>
                </a:r>
                <a:r>
                  <a:rPr lang="en-US" sz="1050" dirty="0" smtClean="0"/>
                  <a:t>summary().</a:t>
                </a:r>
                <a:endParaRPr lang="en-US" sz="105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5650" y="979106"/>
                <a:ext cx="1399622" cy="746358"/>
              </a:xfrm>
              <a:prstGeom prst="rect">
                <a:avLst/>
              </a:prstGeom>
              <a:blipFill>
                <a:blip r:embed="rId3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2912" y="160528"/>
            <a:ext cx="4222115" cy="204470"/>
          </a:xfrm>
          <a:custGeom>
            <a:avLst/>
            <a:gdLst/>
            <a:ahLst/>
            <a:cxnLst/>
            <a:rect l="l" t="t" r="r" b="b"/>
            <a:pathLst>
              <a:path w="4222115" h="204470">
                <a:moveTo>
                  <a:pt x="0" y="204089"/>
                </a:moveTo>
                <a:lnTo>
                  <a:pt x="4222115" y="204089"/>
                </a:lnTo>
                <a:lnTo>
                  <a:pt x="4222115" y="0"/>
                </a:lnTo>
                <a:lnTo>
                  <a:pt x="0" y="0"/>
                </a:lnTo>
                <a:lnTo>
                  <a:pt x="0" y="204089"/>
                </a:lnTo>
                <a:close/>
              </a:path>
            </a:pathLst>
          </a:custGeom>
          <a:solidFill>
            <a:srgbClr val="9AB8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2912" y="160528"/>
            <a:ext cx="4222115" cy="204470"/>
          </a:xfrm>
          <a:prstGeom prst="rect">
            <a:avLst/>
          </a:prstGeom>
          <a:solidFill>
            <a:srgbClr val="9AB8CE"/>
          </a:solidFill>
        </p:spPr>
        <p:txBody>
          <a:bodyPr vert="horz" wrap="square" lIns="0" tIns="25400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200"/>
              </a:spcBef>
            </a:pPr>
            <a:r>
              <a:rPr sz="1000" dirty="0">
                <a:solidFill>
                  <a:srgbClr val="1A2E3D"/>
                </a:solidFill>
                <a:latin typeface="Arial"/>
                <a:cs typeface="Arial"/>
              </a:rPr>
              <a:t>Clicker</a:t>
            </a:r>
            <a:r>
              <a:rPr sz="1000" spc="-5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1A2E3D"/>
                </a:solidFill>
                <a:latin typeface="Arial"/>
                <a:cs typeface="Arial"/>
              </a:rPr>
              <a:t>question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2912" y="364617"/>
            <a:ext cx="4222115" cy="455930"/>
          </a:xfrm>
          <a:custGeom>
            <a:avLst/>
            <a:gdLst/>
            <a:ahLst/>
            <a:cxnLst/>
            <a:rect l="l" t="t" r="r" b="b"/>
            <a:pathLst>
              <a:path w="4222115" h="455930">
                <a:moveTo>
                  <a:pt x="0" y="455929"/>
                </a:moveTo>
                <a:lnTo>
                  <a:pt x="4222115" y="455929"/>
                </a:lnTo>
                <a:lnTo>
                  <a:pt x="4222115" y="0"/>
                </a:lnTo>
                <a:lnTo>
                  <a:pt x="0" y="0"/>
                </a:lnTo>
                <a:lnTo>
                  <a:pt x="0" y="455929"/>
                </a:lnTo>
                <a:close/>
              </a:path>
            </a:pathLst>
          </a:custGeom>
          <a:solidFill>
            <a:srgbClr val="D6E2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729631" y="377190"/>
            <a:ext cx="66675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800" spc="20" dirty="0">
                <a:solidFill>
                  <a:srgbClr val="1A2E3D"/>
                </a:solidFill>
                <a:latin typeface="Times New Roman"/>
                <a:cs typeface="Times New Roman"/>
              </a:rPr>
              <a:t>2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29631" y="471805"/>
            <a:ext cx="15748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800" i="1" spc="35" dirty="0">
                <a:solidFill>
                  <a:srgbClr val="1A2E3D"/>
                </a:solidFill>
                <a:latin typeface="Times New Roman"/>
                <a:cs typeface="Times New Roman"/>
              </a:rPr>
              <a:t>adj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91483" y="384162"/>
            <a:ext cx="209550" cy="2070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1200" spc="15" dirty="0">
                <a:solidFill>
                  <a:srgbClr val="1A2E3D"/>
                </a:solidFill>
                <a:latin typeface="Arial"/>
                <a:cs typeface="Arial"/>
              </a:rPr>
              <a:t>w</a:t>
            </a:r>
            <a:r>
              <a:rPr sz="1200" spc="-50" dirty="0">
                <a:solidFill>
                  <a:srgbClr val="1A2E3D"/>
                </a:solidFill>
                <a:latin typeface="Arial"/>
                <a:cs typeface="Arial"/>
              </a:rPr>
              <a:t>ill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3111" y="383603"/>
            <a:ext cx="3558540" cy="391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200" spc="-75" dirty="0">
                <a:solidFill>
                  <a:srgbClr val="1A2E3D"/>
                </a:solidFill>
                <a:latin typeface="Arial"/>
                <a:cs typeface="Arial"/>
              </a:rPr>
              <a:t>True </a:t>
            </a:r>
            <a:r>
              <a:rPr sz="1200" spc="60" dirty="0">
                <a:solidFill>
                  <a:srgbClr val="1A2E3D"/>
                </a:solidFill>
                <a:latin typeface="Arial"/>
                <a:cs typeface="Arial"/>
              </a:rPr>
              <a:t>/ </a:t>
            </a:r>
            <a:r>
              <a:rPr sz="1200" spc="-45" dirty="0">
                <a:solidFill>
                  <a:srgbClr val="1A2E3D"/>
                </a:solidFill>
                <a:latin typeface="Arial"/>
                <a:cs typeface="Arial"/>
              </a:rPr>
              <a:t>False: For </a:t>
            </a:r>
            <a:r>
              <a:rPr sz="1200" spc="-50" dirty="0">
                <a:solidFill>
                  <a:srgbClr val="1A2E3D"/>
                </a:solidFill>
                <a:latin typeface="Arial"/>
                <a:cs typeface="Arial"/>
              </a:rPr>
              <a:t>a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model </a:t>
            </a:r>
            <a:r>
              <a:rPr sz="1200" spc="-10" dirty="0">
                <a:solidFill>
                  <a:srgbClr val="1A2E3D"/>
                </a:solidFill>
                <a:latin typeface="Arial"/>
                <a:cs typeface="Arial"/>
              </a:rPr>
              <a:t>with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at </a:t>
            </a:r>
            <a:r>
              <a:rPr sz="1200" spc="-35" dirty="0">
                <a:solidFill>
                  <a:srgbClr val="1A2E3D"/>
                </a:solidFill>
                <a:latin typeface="Arial"/>
                <a:cs typeface="Arial"/>
              </a:rPr>
              <a:t>least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one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predictor,</a:t>
            </a:r>
            <a:r>
              <a:rPr sz="1200" spc="95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200" i="1" spc="10" dirty="0" smtClean="0">
                <a:solidFill>
                  <a:srgbClr val="1A2E3D"/>
                </a:solidFill>
                <a:latin typeface="Georgia"/>
                <a:cs typeface="Georgia"/>
              </a:rPr>
              <a:t>R</a:t>
            </a:r>
            <a:endParaRPr sz="1200" dirty="0" smtClean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200" spc="-35" dirty="0" smtClean="0">
                <a:solidFill>
                  <a:srgbClr val="1A2E3D"/>
                </a:solidFill>
                <a:latin typeface="Arial"/>
                <a:cs typeface="Arial"/>
              </a:rPr>
              <a:t>always </a:t>
            </a:r>
            <a:r>
              <a:rPr sz="1200" spc="-20" dirty="0" smtClean="0">
                <a:solidFill>
                  <a:srgbClr val="1A2E3D"/>
                </a:solidFill>
                <a:latin typeface="Arial"/>
                <a:cs typeface="Arial"/>
              </a:rPr>
              <a:t>be </a:t>
            </a:r>
            <a:r>
              <a:rPr sz="1200" spc="-40" dirty="0" smtClean="0">
                <a:solidFill>
                  <a:srgbClr val="1A2E3D"/>
                </a:solidFill>
                <a:latin typeface="Arial"/>
                <a:cs typeface="Arial"/>
              </a:rPr>
              <a:t>smaller </a:t>
            </a:r>
            <a:r>
              <a:rPr sz="1200" spc="-25" dirty="0" smtClean="0">
                <a:solidFill>
                  <a:srgbClr val="1A2E3D"/>
                </a:solidFill>
                <a:latin typeface="Arial"/>
                <a:cs typeface="Arial"/>
              </a:rPr>
              <a:t>than</a:t>
            </a:r>
            <a:r>
              <a:rPr sz="1200" spc="90" dirty="0" smtClean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200" i="1" spc="25" dirty="0" smtClean="0">
                <a:solidFill>
                  <a:srgbClr val="1A2E3D"/>
                </a:solidFill>
                <a:latin typeface="Georgia"/>
                <a:cs typeface="Georgia"/>
              </a:rPr>
              <a:t>R</a:t>
            </a:r>
            <a:r>
              <a:rPr sz="1200" spc="37" baseline="31250" dirty="0" smtClean="0">
                <a:solidFill>
                  <a:srgbClr val="1A2E3D"/>
                </a:solidFill>
                <a:latin typeface="Times New Roman"/>
                <a:cs typeface="Times New Roman"/>
              </a:rPr>
              <a:t>2</a:t>
            </a:r>
            <a:r>
              <a:rPr sz="1200" spc="25" dirty="0" smtClean="0">
                <a:solidFill>
                  <a:srgbClr val="1A2E3D"/>
                </a:solidFill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9234" y="913919"/>
            <a:ext cx="608965" cy="46863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255270" indent="-234315">
              <a:lnSpc>
                <a:spcPct val="100000"/>
              </a:lnSpc>
              <a:spcBef>
                <a:spcPts val="405"/>
              </a:spcBef>
              <a:buClr>
                <a:srgbClr val="024F84"/>
              </a:buClr>
              <a:buAutoNum type="alphaLcParenBoth"/>
              <a:tabLst>
                <a:tab pos="255904" algn="l"/>
              </a:tabLst>
            </a:pPr>
            <a:r>
              <a:rPr sz="1200" spc="-75" dirty="0">
                <a:latin typeface="Arial"/>
                <a:cs typeface="Arial"/>
              </a:rPr>
              <a:t>True</a:t>
            </a:r>
            <a:endParaRPr sz="1200">
              <a:latin typeface="Arial"/>
              <a:cs typeface="Arial"/>
            </a:endParaRPr>
          </a:p>
          <a:p>
            <a:pPr marL="255270" indent="-242570">
              <a:lnSpc>
                <a:spcPct val="100000"/>
              </a:lnSpc>
              <a:spcBef>
                <a:spcPts val="305"/>
              </a:spcBef>
              <a:buClr>
                <a:srgbClr val="024F84"/>
              </a:buClr>
              <a:buAutoNum type="alphaLcParenBoth"/>
              <a:tabLst>
                <a:tab pos="255904" algn="l"/>
              </a:tabLst>
            </a:pPr>
            <a:r>
              <a:rPr sz="1200" spc="-95" dirty="0">
                <a:latin typeface="Arial"/>
                <a:cs typeface="Arial"/>
              </a:rPr>
              <a:t>F</a:t>
            </a:r>
            <a:r>
              <a:rPr sz="1200" spc="-50" dirty="0">
                <a:latin typeface="Arial"/>
                <a:cs typeface="Arial"/>
              </a:rPr>
              <a:t>al</a:t>
            </a:r>
            <a:r>
              <a:rPr sz="1200" spc="-30" dirty="0">
                <a:latin typeface="Arial"/>
                <a:cs typeface="Arial"/>
              </a:rPr>
              <a:t>s</a:t>
            </a:r>
            <a:r>
              <a:rPr sz="1200" spc="-50" dirty="0"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2912" y="160528"/>
            <a:ext cx="4222115" cy="204470"/>
          </a:xfrm>
          <a:custGeom>
            <a:avLst/>
            <a:gdLst/>
            <a:ahLst/>
            <a:cxnLst/>
            <a:rect l="l" t="t" r="r" b="b"/>
            <a:pathLst>
              <a:path w="4222115" h="204470">
                <a:moveTo>
                  <a:pt x="0" y="204089"/>
                </a:moveTo>
                <a:lnTo>
                  <a:pt x="4222115" y="204089"/>
                </a:lnTo>
                <a:lnTo>
                  <a:pt x="4222115" y="0"/>
                </a:lnTo>
                <a:lnTo>
                  <a:pt x="0" y="0"/>
                </a:lnTo>
                <a:lnTo>
                  <a:pt x="0" y="204089"/>
                </a:lnTo>
                <a:close/>
              </a:path>
            </a:pathLst>
          </a:custGeom>
          <a:solidFill>
            <a:srgbClr val="9AB8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2912" y="160528"/>
            <a:ext cx="4222115" cy="204470"/>
          </a:xfrm>
          <a:prstGeom prst="rect">
            <a:avLst/>
          </a:prstGeom>
          <a:solidFill>
            <a:srgbClr val="9AB8CE"/>
          </a:solidFill>
        </p:spPr>
        <p:txBody>
          <a:bodyPr vert="horz" wrap="square" lIns="0" tIns="25400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200"/>
              </a:spcBef>
            </a:pPr>
            <a:r>
              <a:rPr sz="1000" dirty="0">
                <a:solidFill>
                  <a:srgbClr val="1A2E3D"/>
                </a:solidFill>
                <a:latin typeface="Arial"/>
                <a:cs typeface="Arial"/>
              </a:rPr>
              <a:t>Clicker</a:t>
            </a:r>
            <a:r>
              <a:rPr sz="1000" spc="-5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1A2E3D"/>
                </a:solidFill>
                <a:latin typeface="Arial"/>
                <a:cs typeface="Arial"/>
              </a:rPr>
              <a:t>question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2912" y="364617"/>
            <a:ext cx="4222115" cy="455930"/>
          </a:xfrm>
          <a:custGeom>
            <a:avLst/>
            <a:gdLst/>
            <a:ahLst/>
            <a:cxnLst/>
            <a:rect l="l" t="t" r="r" b="b"/>
            <a:pathLst>
              <a:path w="4222115" h="455930">
                <a:moveTo>
                  <a:pt x="0" y="455929"/>
                </a:moveTo>
                <a:lnTo>
                  <a:pt x="4222115" y="455929"/>
                </a:lnTo>
                <a:lnTo>
                  <a:pt x="4222115" y="0"/>
                </a:lnTo>
                <a:lnTo>
                  <a:pt x="0" y="0"/>
                </a:lnTo>
                <a:lnTo>
                  <a:pt x="0" y="455929"/>
                </a:lnTo>
                <a:close/>
              </a:path>
            </a:pathLst>
          </a:custGeom>
          <a:solidFill>
            <a:srgbClr val="D6E2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744087" y="366978"/>
            <a:ext cx="66675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800" spc="20" dirty="0">
                <a:solidFill>
                  <a:srgbClr val="1A2E3D"/>
                </a:solidFill>
                <a:latin typeface="Times New Roman"/>
                <a:cs typeface="Times New Roman"/>
              </a:rPr>
              <a:t>2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44087" y="461593"/>
            <a:ext cx="15748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800" i="1" spc="35" dirty="0">
                <a:solidFill>
                  <a:srgbClr val="1A2E3D"/>
                </a:solidFill>
                <a:latin typeface="Times New Roman"/>
                <a:cs typeface="Times New Roman"/>
              </a:rPr>
              <a:t>adj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91483" y="384162"/>
            <a:ext cx="209550" cy="2070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1200" spc="15" dirty="0">
                <a:solidFill>
                  <a:srgbClr val="1A2E3D"/>
                </a:solidFill>
                <a:latin typeface="Arial"/>
                <a:cs typeface="Arial"/>
              </a:rPr>
              <a:t>w</a:t>
            </a:r>
            <a:r>
              <a:rPr sz="1200" spc="-50" dirty="0">
                <a:solidFill>
                  <a:srgbClr val="1A2E3D"/>
                </a:solidFill>
                <a:latin typeface="Arial"/>
                <a:cs typeface="Arial"/>
              </a:rPr>
              <a:t>ill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3111" y="383603"/>
            <a:ext cx="3558540" cy="391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200" spc="-75" dirty="0">
                <a:solidFill>
                  <a:srgbClr val="1A2E3D"/>
                </a:solidFill>
                <a:latin typeface="Arial"/>
                <a:cs typeface="Arial"/>
              </a:rPr>
              <a:t>True </a:t>
            </a:r>
            <a:r>
              <a:rPr sz="1200" spc="60" dirty="0">
                <a:solidFill>
                  <a:srgbClr val="1A2E3D"/>
                </a:solidFill>
                <a:latin typeface="Arial"/>
                <a:cs typeface="Arial"/>
              </a:rPr>
              <a:t>/ </a:t>
            </a:r>
            <a:r>
              <a:rPr sz="1200" spc="-45" dirty="0">
                <a:solidFill>
                  <a:srgbClr val="1A2E3D"/>
                </a:solidFill>
                <a:latin typeface="Arial"/>
                <a:cs typeface="Arial"/>
              </a:rPr>
              <a:t>False: For </a:t>
            </a:r>
            <a:r>
              <a:rPr sz="1200" spc="-50" dirty="0">
                <a:solidFill>
                  <a:srgbClr val="1A2E3D"/>
                </a:solidFill>
                <a:latin typeface="Arial"/>
                <a:cs typeface="Arial"/>
              </a:rPr>
              <a:t>a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model </a:t>
            </a:r>
            <a:r>
              <a:rPr sz="1200" spc="-10" dirty="0">
                <a:solidFill>
                  <a:srgbClr val="1A2E3D"/>
                </a:solidFill>
                <a:latin typeface="Arial"/>
                <a:cs typeface="Arial"/>
              </a:rPr>
              <a:t>with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at </a:t>
            </a:r>
            <a:r>
              <a:rPr sz="1200" spc="-35" dirty="0">
                <a:solidFill>
                  <a:srgbClr val="1A2E3D"/>
                </a:solidFill>
                <a:latin typeface="Arial"/>
                <a:cs typeface="Arial"/>
              </a:rPr>
              <a:t>least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one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predictor,</a:t>
            </a:r>
            <a:r>
              <a:rPr sz="1200" spc="95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200" i="1" spc="10" dirty="0">
                <a:solidFill>
                  <a:srgbClr val="1A2E3D"/>
                </a:solidFill>
                <a:latin typeface="Georgia"/>
                <a:cs typeface="Georgia"/>
              </a:rPr>
              <a:t>R</a:t>
            </a:r>
            <a:endParaRPr sz="12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200" spc="-35" dirty="0">
                <a:solidFill>
                  <a:srgbClr val="1A2E3D"/>
                </a:solidFill>
                <a:latin typeface="Arial"/>
                <a:cs typeface="Arial"/>
              </a:rPr>
              <a:t>always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be </a:t>
            </a:r>
            <a:r>
              <a:rPr sz="1200" spc="-40" dirty="0">
                <a:solidFill>
                  <a:srgbClr val="1A2E3D"/>
                </a:solidFill>
                <a:latin typeface="Arial"/>
                <a:cs typeface="Arial"/>
              </a:rPr>
              <a:t>smaller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than</a:t>
            </a:r>
            <a:r>
              <a:rPr sz="1200" spc="90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200" i="1" spc="25" dirty="0">
                <a:solidFill>
                  <a:srgbClr val="1A2E3D"/>
                </a:solidFill>
                <a:latin typeface="Georgia"/>
                <a:cs typeface="Georgia"/>
              </a:rPr>
              <a:t>R</a:t>
            </a:r>
            <a:r>
              <a:rPr sz="1200" spc="37" baseline="31250" dirty="0">
                <a:solidFill>
                  <a:srgbClr val="1A2E3D"/>
                </a:solidFill>
                <a:latin typeface="Times New Roman"/>
                <a:cs typeface="Times New Roman"/>
              </a:rPr>
              <a:t>2</a:t>
            </a:r>
            <a:r>
              <a:rPr sz="1200" spc="25" dirty="0">
                <a:solidFill>
                  <a:srgbClr val="1A2E3D"/>
                </a:solidFill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9234" y="913919"/>
            <a:ext cx="608965" cy="46863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255270" indent="-234315">
              <a:lnSpc>
                <a:spcPct val="100000"/>
              </a:lnSpc>
              <a:spcBef>
                <a:spcPts val="405"/>
              </a:spcBef>
              <a:buClr>
                <a:srgbClr val="024F84"/>
              </a:buClr>
              <a:buFont typeface="Arial"/>
              <a:buAutoNum type="alphaLcParenBoth"/>
              <a:tabLst>
                <a:tab pos="255904" algn="l"/>
              </a:tabLst>
            </a:pPr>
            <a:r>
              <a:rPr sz="1200" i="1" spc="-50" dirty="0">
                <a:solidFill>
                  <a:srgbClr val="935151"/>
                </a:solidFill>
                <a:latin typeface="Arial"/>
                <a:cs typeface="Arial"/>
              </a:rPr>
              <a:t>True</a:t>
            </a:r>
            <a:endParaRPr sz="1200">
              <a:latin typeface="Arial"/>
              <a:cs typeface="Arial"/>
            </a:endParaRPr>
          </a:p>
          <a:p>
            <a:pPr marL="255270" indent="-242570">
              <a:lnSpc>
                <a:spcPct val="100000"/>
              </a:lnSpc>
              <a:spcBef>
                <a:spcPts val="305"/>
              </a:spcBef>
              <a:buClr>
                <a:srgbClr val="024F84"/>
              </a:buClr>
              <a:buAutoNum type="alphaLcParenBoth"/>
              <a:tabLst>
                <a:tab pos="255904" algn="l"/>
              </a:tabLst>
            </a:pPr>
            <a:r>
              <a:rPr sz="1200" spc="-95" dirty="0">
                <a:latin typeface="Arial"/>
                <a:cs typeface="Arial"/>
              </a:rPr>
              <a:t>F</a:t>
            </a:r>
            <a:r>
              <a:rPr sz="1200" spc="-50" dirty="0">
                <a:latin typeface="Arial"/>
                <a:cs typeface="Arial"/>
              </a:rPr>
              <a:t>al</a:t>
            </a:r>
            <a:r>
              <a:rPr sz="1200" spc="-30" dirty="0">
                <a:latin typeface="Arial"/>
                <a:cs typeface="Arial"/>
              </a:rPr>
              <a:t>s</a:t>
            </a:r>
            <a:r>
              <a:rPr sz="1200" spc="-50" dirty="0"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45232" y="1789684"/>
            <a:ext cx="79375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20" dirty="0">
                <a:latin typeface="Times New Roman"/>
                <a:cs typeface="Times New Roman"/>
              </a:rPr>
              <a:t>2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45232" y="1884299"/>
            <a:ext cx="17018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i="1" spc="35" dirty="0">
                <a:latin typeface="Times New Roman"/>
                <a:cs typeface="Times New Roman"/>
              </a:rPr>
              <a:t>adj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40411" y="1794192"/>
            <a:ext cx="3943985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210435" algn="l"/>
              </a:tabLst>
            </a:pPr>
            <a:r>
              <a:rPr lang="en-US" sz="1200" i="1" spc="-30" dirty="0" smtClean="0">
                <a:latin typeface="Arial"/>
                <a:cs typeface="Arial"/>
              </a:rPr>
              <a:t>        </a:t>
            </a:r>
            <a:r>
              <a:rPr sz="1200" i="1" spc="-30" dirty="0" smtClean="0">
                <a:latin typeface="Arial"/>
                <a:cs typeface="Arial"/>
              </a:rPr>
              <a:t>Because </a:t>
            </a:r>
            <a:r>
              <a:rPr sz="1200" i="1" spc="-100" dirty="0">
                <a:latin typeface="Georgia"/>
                <a:cs typeface="Georgia"/>
              </a:rPr>
              <a:t>k  </a:t>
            </a:r>
            <a:r>
              <a:rPr sz="1200" i="1" spc="-40" dirty="0">
                <a:latin typeface="Arial"/>
                <a:cs typeface="Arial"/>
              </a:rPr>
              <a:t>is </a:t>
            </a:r>
            <a:r>
              <a:rPr lang="en-US" sz="1200" i="1" spc="-40" dirty="0" smtClean="0">
                <a:latin typeface="Arial"/>
                <a:cs typeface="Arial"/>
              </a:rPr>
              <a:t>positive</a:t>
            </a:r>
            <a:r>
              <a:rPr sz="1200" i="1" spc="-30" dirty="0" smtClean="0">
                <a:latin typeface="Arial"/>
                <a:cs typeface="Arial"/>
              </a:rPr>
              <a:t>,</a:t>
            </a:r>
            <a:r>
              <a:rPr sz="1200" i="1" spc="5" dirty="0" smtClean="0">
                <a:latin typeface="Arial"/>
                <a:cs typeface="Arial"/>
              </a:rPr>
              <a:t> </a:t>
            </a:r>
            <a:r>
              <a:rPr lang="en-US" sz="1200" i="1" spc="5" dirty="0" smtClean="0">
                <a:latin typeface="Arial"/>
                <a:cs typeface="Arial"/>
              </a:rPr>
              <a:t>    </a:t>
            </a:r>
            <a:r>
              <a:rPr sz="1200" i="1" spc="10" dirty="0" smtClean="0">
                <a:latin typeface="Georgia"/>
                <a:cs typeface="Georgia"/>
              </a:rPr>
              <a:t>R</a:t>
            </a:r>
            <a:r>
              <a:rPr sz="1200" i="1" spc="10" dirty="0">
                <a:latin typeface="Georgia"/>
                <a:cs typeface="Georgia"/>
              </a:rPr>
              <a:t>	</a:t>
            </a:r>
            <a:r>
              <a:rPr sz="1200" i="1" spc="-35" dirty="0">
                <a:latin typeface="Arial"/>
                <a:cs typeface="Arial"/>
              </a:rPr>
              <a:t>will always </a:t>
            </a:r>
            <a:r>
              <a:rPr sz="1200" i="1" spc="-20" dirty="0">
                <a:latin typeface="Arial"/>
                <a:cs typeface="Arial"/>
              </a:rPr>
              <a:t>be </a:t>
            </a:r>
            <a:r>
              <a:rPr sz="1200" i="1" spc="-40" dirty="0">
                <a:latin typeface="Arial"/>
                <a:cs typeface="Arial"/>
              </a:rPr>
              <a:t>smaller</a:t>
            </a:r>
            <a:r>
              <a:rPr sz="1200" i="1" spc="60" dirty="0">
                <a:latin typeface="Arial"/>
                <a:cs typeface="Arial"/>
              </a:rPr>
              <a:t> </a:t>
            </a:r>
            <a:r>
              <a:rPr sz="1200" i="1" spc="-25" dirty="0">
                <a:latin typeface="Arial"/>
                <a:cs typeface="Arial"/>
              </a:rPr>
              <a:t>than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81093" y="1789139"/>
            <a:ext cx="236220" cy="207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i="1" spc="5" dirty="0">
                <a:latin typeface="Georgia"/>
                <a:cs typeface="Georgia"/>
              </a:rPr>
              <a:t>R</a:t>
            </a:r>
            <a:r>
              <a:rPr sz="1200" spc="97" baseline="31250" dirty="0">
                <a:latin typeface="Times New Roman"/>
                <a:cs typeface="Times New Roman"/>
              </a:rPr>
              <a:t>2</a:t>
            </a:r>
            <a:r>
              <a:rPr sz="1200" i="1" spc="-5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86510" y="2201545"/>
            <a:ext cx="79375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20" dirty="0">
                <a:latin typeface="Times New Roman"/>
                <a:cs typeface="Times New Roman"/>
              </a:rPr>
              <a:t>2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86510" y="2301748"/>
            <a:ext cx="17018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i="1" spc="35" dirty="0">
                <a:latin typeface="Times New Roman"/>
                <a:cs typeface="Times New Roman"/>
              </a:rPr>
              <a:t>adj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78305" y="2213546"/>
            <a:ext cx="710565" cy="207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13690" algn="l"/>
              </a:tabLst>
            </a:pPr>
            <a:r>
              <a:rPr sz="1200" i="1" spc="10" dirty="0">
                <a:latin typeface="Georgia"/>
                <a:cs typeface="Georgia"/>
              </a:rPr>
              <a:t>R	</a:t>
            </a:r>
            <a:r>
              <a:rPr sz="1200" spc="135" dirty="0">
                <a:latin typeface="Georgia"/>
                <a:cs typeface="Georgia"/>
              </a:rPr>
              <a:t>= </a:t>
            </a:r>
            <a:r>
              <a:rPr sz="1200" spc="65" dirty="0">
                <a:latin typeface="Georgia"/>
                <a:cs typeface="Georgia"/>
              </a:rPr>
              <a:t>1</a:t>
            </a:r>
            <a:r>
              <a:rPr sz="1200" spc="-200" dirty="0">
                <a:latin typeface="Georgia"/>
                <a:cs typeface="Georgia"/>
              </a:rPr>
              <a:t> </a:t>
            </a:r>
            <a:r>
              <a:rPr sz="1200" i="1" spc="114" dirty="0">
                <a:latin typeface="Times New Roman"/>
                <a:cs typeface="Times New Roman"/>
              </a:rPr>
              <a:t>−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191130" y="2184273"/>
            <a:ext cx="292735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i="1" u="sng" spc="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Error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31110" y="2340546"/>
            <a:ext cx="445770" cy="207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i="1" spc="-30" baseline="9259" dirty="0">
                <a:latin typeface="Georgia"/>
                <a:cs typeface="Georgia"/>
              </a:rPr>
              <a:t>S</a:t>
            </a:r>
            <a:r>
              <a:rPr sz="1800" i="1" spc="-37" baseline="9259" dirty="0">
                <a:latin typeface="Georgia"/>
                <a:cs typeface="Georgia"/>
              </a:rPr>
              <a:t>S</a:t>
            </a:r>
            <a:r>
              <a:rPr sz="800" i="1" spc="60" dirty="0">
                <a:latin typeface="Times New Roman"/>
                <a:cs typeface="Times New Roman"/>
              </a:rPr>
              <a:t>Total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513076" y="2213546"/>
            <a:ext cx="143510" cy="207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i="1" spc="114" dirty="0">
                <a:latin typeface="Times New Roman"/>
                <a:cs typeface="Times New Roman"/>
              </a:rPr>
              <a:t>×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024126" y="2110930"/>
            <a:ext cx="1278890" cy="207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68020" algn="l"/>
              </a:tabLst>
            </a:pPr>
            <a:r>
              <a:rPr sz="1200" i="1" u="sng" spc="-2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SS</a:t>
            </a:r>
            <a:r>
              <a:rPr sz="1200" i="1" spc="-20" dirty="0">
                <a:latin typeface="Georgia"/>
                <a:cs typeface="Georgia"/>
              </a:rPr>
              <a:t>	</a:t>
            </a:r>
            <a:r>
              <a:rPr sz="1200" i="1" u="sng" spc="-2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1200" i="1" u="sng" spc="-5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n </a:t>
            </a:r>
            <a:r>
              <a:rPr sz="1200" i="1" u="sng" spc="114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−</a:t>
            </a:r>
            <a:r>
              <a:rPr sz="1200" i="1" u="sng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u="sng" spc="6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1</a:t>
            </a:r>
            <a:r>
              <a:rPr sz="1200" u="sng" spc="13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680080" y="2317686"/>
            <a:ext cx="622935" cy="207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i="1" spc="-55" dirty="0">
                <a:latin typeface="Georgia"/>
                <a:cs typeface="Georgia"/>
              </a:rPr>
              <a:t>n </a:t>
            </a:r>
            <a:r>
              <a:rPr sz="1200" i="1" spc="114" dirty="0">
                <a:latin typeface="Times New Roman"/>
                <a:cs typeface="Times New Roman"/>
              </a:rPr>
              <a:t>− </a:t>
            </a:r>
            <a:r>
              <a:rPr sz="1200" i="1" spc="-100" dirty="0">
                <a:latin typeface="Georgia"/>
                <a:cs typeface="Georgia"/>
              </a:rPr>
              <a:t>k </a:t>
            </a:r>
            <a:r>
              <a:rPr sz="1200" i="1" spc="114" dirty="0">
                <a:latin typeface="Times New Roman"/>
                <a:cs typeface="Times New Roman"/>
              </a:rPr>
              <a:t>−</a:t>
            </a:r>
            <a:r>
              <a:rPr sz="1200" i="1" spc="-155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Georgia"/>
                <a:cs typeface="Georgia"/>
              </a:rPr>
              <a:t>1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888870" y="2150104"/>
            <a:ext cx="1779524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407795" algn="l"/>
              </a:tabLst>
            </a:pPr>
            <a:r>
              <a:rPr sz="1600" spc="480" dirty="0">
                <a:latin typeface="Times New Roman"/>
                <a:cs typeface="Times New Roman"/>
              </a:rPr>
              <a:t>(	)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24" name="object 14"/>
          <p:cNvSpPr txBox="1"/>
          <p:nvPr/>
        </p:nvSpPr>
        <p:spPr>
          <a:xfrm>
            <a:off x="1293495" y="3026475"/>
            <a:ext cx="79375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20" dirty="0">
                <a:latin typeface="Times New Roman"/>
                <a:cs typeface="Times New Roman"/>
              </a:rPr>
              <a:t>2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6" name="object 16"/>
          <p:cNvSpPr txBox="1"/>
          <p:nvPr/>
        </p:nvSpPr>
        <p:spPr>
          <a:xfrm>
            <a:off x="1179257" y="3034449"/>
            <a:ext cx="710565" cy="207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13690" algn="l"/>
              </a:tabLst>
            </a:pPr>
            <a:r>
              <a:rPr sz="1200" i="1" spc="10" dirty="0" smtClean="0">
                <a:latin typeface="Georgia"/>
                <a:cs typeface="Georgia"/>
              </a:rPr>
              <a:t>R	</a:t>
            </a:r>
            <a:r>
              <a:rPr sz="1200" spc="135" dirty="0" smtClean="0">
                <a:latin typeface="Georgia"/>
                <a:cs typeface="Georgia"/>
              </a:rPr>
              <a:t>= </a:t>
            </a:r>
            <a:r>
              <a:rPr sz="1200" spc="65" dirty="0">
                <a:latin typeface="Georgia"/>
                <a:cs typeface="Georgia"/>
              </a:rPr>
              <a:t>1</a:t>
            </a:r>
            <a:r>
              <a:rPr sz="1200" spc="-200" dirty="0">
                <a:latin typeface="Georgia"/>
                <a:cs typeface="Georgia"/>
              </a:rPr>
              <a:t> </a:t>
            </a:r>
            <a:r>
              <a:rPr sz="1200" i="1" spc="114" dirty="0">
                <a:latin typeface="Times New Roman"/>
                <a:cs typeface="Times New Roman"/>
              </a:rPr>
              <a:t>−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27" name="object 17"/>
          <p:cNvSpPr txBox="1"/>
          <p:nvPr/>
        </p:nvSpPr>
        <p:spPr>
          <a:xfrm>
            <a:off x="2198115" y="3009203"/>
            <a:ext cx="292735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i="1" u="sng" spc="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Error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8" name="object 18"/>
          <p:cNvSpPr txBox="1"/>
          <p:nvPr/>
        </p:nvSpPr>
        <p:spPr>
          <a:xfrm>
            <a:off x="2038095" y="3165476"/>
            <a:ext cx="445770" cy="207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i="1" spc="-30" baseline="9259" dirty="0">
                <a:latin typeface="Georgia"/>
                <a:cs typeface="Georgia"/>
              </a:rPr>
              <a:t>S</a:t>
            </a:r>
            <a:r>
              <a:rPr sz="1800" i="1" spc="-37" baseline="9259" dirty="0">
                <a:latin typeface="Georgia"/>
                <a:cs typeface="Georgia"/>
              </a:rPr>
              <a:t>S</a:t>
            </a:r>
            <a:r>
              <a:rPr sz="800" i="1" spc="60" dirty="0">
                <a:latin typeface="Times New Roman"/>
                <a:cs typeface="Times New Roman"/>
              </a:rPr>
              <a:t>Total</a:t>
            </a:r>
            <a:endParaRPr sz="800" dirty="0">
              <a:latin typeface="Times New Roman"/>
              <a:cs typeface="Times New Roman"/>
            </a:endParaRPr>
          </a:p>
        </p:txBody>
      </p:sp>
      <p:sp>
        <p:nvSpPr>
          <p:cNvPr id="30" name="object 20"/>
          <p:cNvSpPr txBox="1"/>
          <p:nvPr/>
        </p:nvSpPr>
        <p:spPr>
          <a:xfrm>
            <a:off x="2031111" y="2935860"/>
            <a:ext cx="1278890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68020" algn="l"/>
              </a:tabLst>
            </a:pPr>
            <a:r>
              <a:rPr sz="1200" i="1" u="sng" spc="-20" dirty="0" smtClean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SS</a:t>
            </a:r>
            <a:endParaRPr sz="1200" dirty="0">
              <a:latin typeface="Georgia"/>
              <a:cs typeface="Georgia"/>
            </a:endParaRPr>
          </a:p>
        </p:txBody>
      </p:sp>
      <p:sp>
        <p:nvSpPr>
          <p:cNvPr id="32" name="object 22"/>
          <p:cNvSpPr txBox="1"/>
          <p:nvPr/>
        </p:nvSpPr>
        <p:spPr>
          <a:xfrm>
            <a:off x="1901570" y="2985537"/>
            <a:ext cx="1779524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407795" algn="l"/>
              </a:tabLst>
            </a:pPr>
            <a:r>
              <a:rPr sz="1600" spc="480" dirty="0" smtClean="0">
                <a:latin typeface="Times New Roman"/>
                <a:cs typeface="Times New Roman"/>
              </a:rPr>
              <a:t>(</a:t>
            </a:r>
            <a:r>
              <a:rPr lang="en-US" sz="1600" spc="480" dirty="0" smtClean="0">
                <a:latin typeface="Times New Roman"/>
                <a:cs typeface="Times New Roman"/>
              </a:rPr>
              <a:t>     </a:t>
            </a:r>
            <a:r>
              <a:rPr sz="1600" spc="480" dirty="0" smtClean="0">
                <a:latin typeface="Times New Roman"/>
                <a:cs typeface="Times New Roman"/>
              </a:rPr>
              <a:t>)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680080" y="2087115"/>
            <a:ext cx="617221" cy="4610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351910" y="2038559"/>
            <a:ext cx="8291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00B050"/>
                </a:solidFill>
              </a:rPr>
              <a:t>Always ≥ 1</a:t>
            </a:r>
            <a:endParaRPr lang="en-US" sz="11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2912" y="160528"/>
            <a:ext cx="4222115" cy="204470"/>
          </a:xfrm>
          <a:custGeom>
            <a:avLst/>
            <a:gdLst/>
            <a:ahLst/>
            <a:cxnLst/>
            <a:rect l="l" t="t" r="r" b="b"/>
            <a:pathLst>
              <a:path w="4222115" h="204470">
                <a:moveTo>
                  <a:pt x="0" y="204089"/>
                </a:moveTo>
                <a:lnTo>
                  <a:pt x="4222115" y="204089"/>
                </a:lnTo>
                <a:lnTo>
                  <a:pt x="4222115" y="0"/>
                </a:lnTo>
                <a:lnTo>
                  <a:pt x="0" y="0"/>
                </a:lnTo>
                <a:lnTo>
                  <a:pt x="0" y="204089"/>
                </a:lnTo>
                <a:close/>
              </a:path>
            </a:pathLst>
          </a:custGeom>
          <a:solidFill>
            <a:srgbClr val="9AB8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2912" y="160528"/>
            <a:ext cx="4222115" cy="204470"/>
          </a:xfrm>
          <a:prstGeom prst="rect">
            <a:avLst/>
          </a:prstGeom>
          <a:solidFill>
            <a:srgbClr val="9AB8CE"/>
          </a:solidFill>
        </p:spPr>
        <p:txBody>
          <a:bodyPr vert="horz" wrap="square" lIns="0" tIns="25400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200"/>
              </a:spcBef>
            </a:pPr>
            <a:r>
              <a:rPr sz="1000" dirty="0">
                <a:solidFill>
                  <a:srgbClr val="1A2E3D"/>
                </a:solidFill>
                <a:latin typeface="Arial"/>
                <a:cs typeface="Arial"/>
              </a:rPr>
              <a:t>Clicker</a:t>
            </a:r>
            <a:r>
              <a:rPr sz="1000" spc="-5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1A2E3D"/>
                </a:solidFill>
                <a:latin typeface="Arial"/>
                <a:cs typeface="Arial"/>
              </a:rPr>
              <a:t>question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2912" y="364617"/>
            <a:ext cx="4222115" cy="455930"/>
          </a:xfrm>
          <a:custGeom>
            <a:avLst/>
            <a:gdLst/>
            <a:ahLst/>
            <a:cxnLst/>
            <a:rect l="l" t="t" r="r" b="b"/>
            <a:pathLst>
              <a:path w="4222115" h="455930">
                <a:moveTo>
                  <a:pt x="0" y="455929"/>
                </a:moveTo>
                <a:lnTo>
                  <a:pt x="4222115" y="455929"/>
                </a:lnTo>
                <a:lnTo>
                  <a:pt x="4222115" y="0"/>
                </a:lnTo>
                <a:lnTo>
                  <a:pt x="0" y="0"/>
                </a:lnTo>
                <a:lnTo>
                  <a:pt x="0" y="455929"/>
                </a:lnTo>
                <a:close/>
              </a:path>
            </a:pathLst>
          </a:custGeom>
          <a:solidFill>
            <a:srgbClr val="D6E2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744087" y="366978"/>
            <a:ext cx="66675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800" spc="20" dirty="0">
                <a:solidFill>
                  <a:srgbClr val="1A2E3D"/>
                </a:solidFill>
                <a:latin typeface="Times New Roman"/>
                <a:cs typeface="Times New Roman"/>
              </a:rPr>
              <a:t>2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44087" y="461593"/>
            <a:ext cx="15748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800" i="1" spc="35" dirty="0">
                <a:solidFill>
                  <a:srgbClr val="1A2E3D"/>
                </a:solidFill>
                <a:latin typeface="Times New Roman"/>
                <a:cs typeface="Times New Roman"/>
              </a:rPr>
              <a:t>adj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91483" y="384162"/>
            <a:ext cx="209550" cy="2070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1200" spc="15" dirty="0">
                <a:solidFill>
                  <a:srgbClr val="1A2E3D"/>
                </a:solidFill>
                <a:latin typeface="Arial"/>
                <a:cs typeface="Arial"/>
              </a:rPr>
              <a:t>w</a:t>
            </a:r>
            <a:r>
              <a:rPr sz="1200" spc="-50" dirty="0">
                <a:solidFill>
                  <a:srgbClr val="1A2E3D"/>
                </a:solidFill>
                <a:latin typeface="Arial"/>
                <a:cs typeface="Arial"/>
              </a:rPr>
              <a:t>ill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3111" y="383603"/>
            <a:ext cx="3558540" cy="391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200" spc="-75" dirty="0">
                <a:solidFill>
                  <a:srgbClr val="1A2E3D"/>
                </a:solidFill>
                <a:latin typeface="Arial"/>
                <a:cs typeface="Arial"/>
              </a:rPr>
              <a:t>True </a:t>
            </a:r>
            <a:r>
              <a:rPr sz="1200" spc="60" dirty="0">
                <a:solidFill>
                  <a:srgbClr val="1A2E3D"/>
                </a:solidFill>
                <a:latin typeface="Arial"/>
                <a:cs typeface="Arial"/>
              </a:rPr>
              <a:t>/ </a:t>
            </a:r>
            <a:r>
              <a:rPr sz="1200" spc="-45" dirty="0">
                <a:solidFill>
                  <a:srgbClr val="1A2E3D"/>
                </a:solidFill>
                <a:latin typeface="Arial"/>
                <a:cs typeface="Arial"/>
              </a:rPr>
              <a:t>False: For </a:t>
            </a:r>
            <a:r>
              <a:rPr sz="1200" spc="-50" dirty="0">
                <a:solidFill>
                  <a:srgbClr val="1A2E3D"/>
                </a:solidFill>
                <a:latin typeface="Arial"/>
                <a:cs typeface="Arial"/>
              </a:rPr>
              <a:t>a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model </a:t>
            </a:r>
            <a:r>
              <a:rPr sz="1200" spc="-10" dirty="0">
                <a:solidFill>
                  <a:srgbClr val="1A2E3D"/>
                </a:solidFill>
                <a:latin typeface="Arial"/>
                <a:cs typeface="Arial"/>
              </a:rPr>
              <a:t>with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at </a:t>
            </a:r>
            <a:r>
              <a:rPr sz="1200" spc="-35" dirty="0">
                <a:solidFill>
                  <a:srgbClr val="1A2E3D"/>
                </a:solidFill>
                <a:latin typeface="Arial"/>
                <a:cs typeface="Arial"/>
              </a:rPr>
              <a:t>least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one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predictor,</a:t>
            </a:r>
            <a:r>
              <a:rPr sz="1200" spc="95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200" i="1" spc="10" dirty="0">
                <a:solidFill>
                  <a:srgbClr val="1A2E3D"/>
                </a:solidFill>
                <a:latin typeface="Georgia"/>
                <a:cs typeface="Georgia"/>
              </a:rPr>
              <a:t>R</a:t>
            </a:r>
            <a:endParaRPr sz="12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200" spc="-35" dirty="0">
                <a:solidFill>
                  <a:srgbClr val="1A2E3D"/>
                </a:solidFill>
                <a:latin typeface="Arial"/>
                <a:cs typeface="Arial"/>
              </a:rPr>
              <a:t>always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be </a:t>
            </a:r>
            <a:r>
              <a:rPr sz="1200" spc="-40" dirty="0">
                <a:solidFill>
                  <a:srgbClr val="1A2E3D"/>
                </a:solidFill>
                <a:latin typeface="Arial"/>
                <a:cs typeface="Arial"/>
              </a:rPr>
              <a:t>smaller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than</a:t>
            </a:r>
            <a:r>
              <a:rPr sz="1200" spc="90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200" i="1" spc="25" dirty="0">
                <a:solidFill>
                  <a:srgbClr val="1A2E3D"/>
                </a:solidFill>
                <a:latin typeface="Georgia"/>
                <a:cs typeface="Georgia"/>
              </a:rPr>
              <a:t>R</a:t>
            </a:r>
            <a:r>
              <a:rPr sz="1200" spc="37" baseline="31250" dirty="0">
                <a:solidFill>
                  <a:srgbClr val="1A2E3D"/>
                </a:solidFill>
                <a:latin typeface="Times New Roman"/>
                <a:cs typeface="Times New Roman"/>
              </a:rPr>
              <a:t>2</a:t>
            </a:r>
            <a:r>
              <a:rPr sz="1200" spc="25" dirty="0">
                <a:solidFill>
                  <a:srgbClr val="1A2E3D"/>
                </a:solidFill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9234" y="913919"/>
            <a:ext cx="608965" cy="46863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255270" indent="-234315">
              <a:lnSpc>
                <a:spcPct val="100000"/>
              </a:lnSpc>
              <a:spcBef>
                <a:spcPts val="405"/>
              </a:spcBef>
              <a:buClr>
                <a:srgbClr val="024F84"/>
              </a:buClr>
              <a:buFont typeface="Arial"/>
              <a:buAutoNum type="alphaLcParenBoth"/>
              <a:tabLst>
                <a:tab pos="255904" algn="l"/>
              </a:tabLst>
            </a:pPr>
            <a:r>
              <a:rPr sz="1200" i="1" spc="-50" dirty="0">
                <a:solidFill>
                  <a:srgbClr val="935151"/>
                </a:solidFill>
                <a:latin typeface="Arial"/>
                <a:cs typeface="Arial"/>
              </a:rPr>
              <a:t>True</a:t>
            </a:r>
            <a:endParaRPr sz="1200">
              <a:latin typeface="Arial"/>
              <a:cs typeface="Arial"/>
            </a:endParaRPr>
          </a:p>
          <a:p>
            <a:pPr marL="255270" indent="-242570">
              <a:lnSpc>
                <a:spcPct val="100000"/>
              </a:lnSpc>
              <a:spcBef>
                <a:spcPts val="305"/>
              </a:spcBef>
              <a:buClr>
                <a:srgbClr val="024F84"/>
              </a:buClr>
              <a:buAutoNum type="alphaLcParenBoth"/>
              <a:tabLst>
                <a:tab pos="255904" algn="l"/>
              </a:tabLst>
            </a:pPr>
            <a:r>
              <a:rPr sz="1200" spc="-95" dirty="0">
                <a:latin typeface="Arial"/>
                <a:cs typeface="Arial"/>
              </a:rPr>
              <a:t>F</a:t>
            </a:r>
            <a:r>
              <a:rPr sz="1200" spc="-50" dirty="0">
                <a:latin typeface="Arial"/>
                <a:cs typeface="Arial"/>
              </a:rPr>
              <a:t>al</a:t>
            </a:r>
            <a:r>
              <a:rPr sz="1200" spc="-30" dirty="0">
                <a:latin typeface="Arial"/>
                <a:cs typeface="Arial"/>
              </a:rPr>
              <a:t>s</a:t>
            </a:r>
            <a:r>
              <a:rPr sz="1200" spc="-50" dirty="0"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45232" y="1789684"/>
            <a:ext cx="79375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20" dirty="0">
                <a:latin typeface="Times New Roman"/>
                <a:cs typeface="Times New Roman"/>
              </a:rPr>
              <a:t>2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45232" y="1884299"/>
            <a:ext cx="17018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i="1" spc="35" dirty="0">
                <a:latin typeface="Times New Roman"/>
                <a:cs typeface="Times New Roman"/>
              </a:rPr>
              <a:t>adj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40411" y="1794192"/>
            <a:ext cx="3943985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210435" algn="l"/>
              </a:tabLst>
            </a:pPr>
            <a:r>
              <a:rPr lang="en-US" sz="1200" i="1" spc="-30" dirty="0" smtClean="0">
                <a:latin typeface="Arial"/>
                <a:cs typeface="Arial"/>
              </a:rPr>
              <a:t>        </a:t>
            </a:r>
            <a:r>
              <a:rPr sz="1200" i="1" spc="-30" dirty="0" smtClean="0">
                <a:latin typeface="Arial"/>
                <a:cs typeface="Arial"/>
              </a:rPr>
              <a:t>Because </a:t>
            </a:r>
            <a:r>
              <a:rPr sz="1200" i="1" spc="-100" dirty="0">
                <a:latin typeface="Georgia"/>
                <a:cs typeface="Georgia"/>
              </a:rPr>
              <a:t>k  </a:t>
            </a:r>
            <a:r>
              <a:rPr sz="1200" i="1" spc="-40" dirty="0">
                <a:latin typeface="Arial"/>
                <a:cs typeface="Arial"/>
              </a:rPr>
              <a:t>is </a:t>
            </a:r>
            <a:r>
              <a:rPr lang="en-US" sz="1200" i="1" spc="-40" dirty="0" smtClean="0">
                <a:latin typeface="Arial"/>
                <a:cs typeface="Arial"/>
              </a:rPr>
              <a:t>positive</a:t>
            </a:r>
            <a:r>
              <a:rPr sz="1200" i="1" spc="-30" dirty="0" smtClean="0">
                <a:latin typeface="Arial"/>
                <a:cs typeface="Arial"/>
              </a:rPr>
              <a:t>,</a:t>
            </a:r>
            <a:r>
              <a:rPr sz="1200" i="1" spc="5" dirty="0" smtClean="0">
                <a:latin typeface="Arial"/>
                <a:cs typeface="Arial"/>
              </a:rPr>
              <a:t> </a:t>
            </a:r>
            <a:r>
              <a:rPr lang="en-US" sz="1200" i="1" spc="5" dirty="0" smtClean="0">
                <a:latin typeface="Arial"/>
                <a:cs typeface="Arial"/>
              </a:rPr>
              <a:t>    </a:t>
            </a:r>
            <a:r>
              <a:rPr sz="1200" i="1" spc="10" dirty="0" smtClean="0">
                <a:latin typeface="Georgia"/>
                <a:cs typeface="Georgia"/>
              </a:rPr>
              <a:t>R</a:t>
            </a:r>
            <a:r>
              <a:rPr sz="1200" i="1" spc="10" dirty="0">
                <a:latin typeface="Georgia"/>
                <a:cs typeface="Georgia"/>
              </a:rPr>
              <a:t>	</a:t>
            </a:r>
            <a:r>
              <a:rPr sz="1200" i="1" spc="-35" dirty="0">
                <a:latin typeface="Arial"/>
                <a:cs typeface="Arial"/>
              </a:rPr>
              <a:t>will always </a:t>
            </a:r>
            <a:r>
              <a:rPr sz="1200" i="1" spc="-20" dirty="0">
                <a:latin typeface="Arial"/>
                <a:cs typeface="Arial"/>
              </a:rPr>
              <a:t>be </a:t>
            </a:r>
            <a:r>
              <a:rPr sz="1200" i="1" spc="-40" dirty="0">
                <a:latin typeface="Arial"/>
                <a:cs typeface="Arial"/>
              </a:rPr>
              <a:t>smaller</a:t>
            </a:r>
            <a:r>
              <a:rPr sz="1200" i="1" spc="60" dirty="0">
                <a:latin typeface="Arial"/>
                <a:cs typeface="Arial"/>
              </a:rPr>
              <a:t> </a:t>
            </a:r>
            <a:r>
              <a:rPr sz="1200" i="1" spc="-25" dirty="0">
                <a:latin typeface="Arial"/>
                <a:cs typeface="Arial"/>
              </a:rPr>
              <a:t>than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81093" y="1789139"/>
            <a:ext cx="236220" cy="207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i="1" spc="5" dirty="0">
                <a:latin typeface="Georgia"/>
                <a:cs typeface="Georgia"/>
              </a:rPr>
              <a:t>R</a:t>
            </a:r>
            <a:r>
              <a:rPr sz="1200" spc="97" baseline="31250" dirty="0">
                <a:latin typeface="Times New Roman"/>
                <a:cs typeface="Times New Roman"/>
              </a:rPr>
              <a:t>2</a:t>
            </a:r>
            <a:r>
              <a:rPr sz="1200" i="1" spc="-5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86510" y="2201545"/>
            <a:ext cx="79375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20" dirty="0">
                <a:latin typeface="Times New Roman"/>
                <a:cs typeface="Times New Roman"/>
              </a:rPr>
              <a:t>2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86510" y="2301748"/>
            <a:ext cx="17018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i="1" spc="35" dirty="0">
                <a:latin typeface="Times New Roman"/>
                <a:cs typeface="Times New Roman"/>
              </a:rPr>
              <a:t>adj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78305" y="2213546"/>
            <a:ext cx="710565" cy="207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13690" algn="l"/>
              </a:tabLst>
            </a:pPr>
            <a:r>
              <a:rPr sz="1200" i="1" spc="10" dirty="0">
                <a:latin typeface="Georgia"/>
                <a:cs typeface="Georgia"/>
              </a:rPr>
              <a:t>R	</a:t>
            </a:r>
            <a:r>
              <a:rPr sz="1200" spc="135" dirty="0">
                <a:latin typeface="Georgia"/>
                <a:cs typeface="Georgia"/>
              </a:rPr>
              <a:t>= </a:t>
            </a:r>
            <a:r>
              <a:rPr sz="1200" spc="65" dirty="0">
                <a:latin typeface="Georgia"/>
                <a:cs typeface="Georgia"/>
              </a:rPr>
              <a:t>1</a:t>
            </a:r>
            <a:r>
              <a:rPr sz="1200" spc="-200" dirty="0">
                <a:latin typeface="Georgia"/>
                <a:cs typeface="Georgia"/>
              </a:rPr>
              <a:t> </a:t>
            </a:r>
            <a:r>
              <a:rPr sz="1200" i="1" spc="114" dirty="0">
                <a:latin typeface="Times New Roman"/>
                <a:cs typeface="Times New Roman"/>
              </a:rPr>
              <a:t>−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191130" y="2184273"/>
            <a:ext cx="292735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i="1" u="sng" spc="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Error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31110" y="2340546"/>
            <a:ext cx="445770" cy="207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i="1" spc="-30" baseline="9259" dirty="0">
                <a:latin typeface="Georgia"/>
                <a:cs typeface="Georgia"/>
              </a:rPr>
              <a:t>S</a:t>
            </a:r>
            <a:r>
              <a:rPr sz="1800" i="1" spc="-37" baseline="9259" dirty="0">
                <a:latin typeface="Georgia"/>
                <a:cs typeface="Georgia"/>
              </a:rPr>
              <a:t>S</a:t>
            </a:r>
            <a:r>
              <a:rPr sz="800" i="1" spc="60" dirty="0">
                <a:latin typeface="Times New Roman"/>
                <a:cs typeface="Times New Roman"/>
              </a:rPr>
              <a:t>Total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513076" y="2213546"/>
            <a:ext cx="143510" cy="207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i="1" spc="114" dirty="0">
                <a:latin typeface="Times New Roman"/>
                <a:cs typeface="Times New Roman"/>
              </a:rPr>
              <a:t>×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024126" y="2110930"/>
            <a:ext cx="1278890" cy="207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68020" algn="l"/>
              </a:tabLst>
            </a:pPr>
            <a:r>
              <a:rPr sz="1200" i="1" u="sng" spc="-2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SS</a:t>
            </a:r>
            <a:r>
              <a:rPr sz="1200" i="1" spc="-20" dirty="0">
                <a:latin typeface="Georgia"/>
                <a:cs typeface="Georgia"/>
              </a:rPr>
              <a:t>	</a:t>
            </a:r>
            <a:r>
              <a:rPr sz="1200" i="1" u="sng" spc="-2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1200" i="1" u="sng" spc="-5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n </a:t>
            </a:r>
            <a:r>
              <a:rPr sz="1200" i="1" u="sng" spc="114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−</a:t>
            </a:r>
            <a:r>
              <a:rPr sz="1200" i="1" u="sng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u="sng" spc="6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1</a:t>
            </a:r>
            <a:r>
              <a:rPr sz="1200" u="sng" spc="13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680080" y="2317686"/>
            <a:ext cx="622935" cy="207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i="1" spc="-55" dirty="0">
                <a:latin typeface="Georgia"/>
                <a:cs typeface="Georgia"/>
              </a:rPr>
              <a:t>n </a:t>
            </a:r>
            <a:r>
              <a:rPr sz="1200" i="1" spc="114" dirty="0">
                <a:latin typeface="Times New Roman"/>
                <a:cs typeface="Times New Roman"/>
              </a:rPr>
              <a:t>− </a:t>
            </a:r>
            <a:r>
              <a:rPr sz="1200" i="1" spc="-100" dirty="0">
                <a:latin typeface="Georgia"/>
                <a:cs typeface="Georgia"/>
              </a:rPr>
              <a:t>k </a:t>
            </a:r>
            <a:r>
              <a:rPr sz="1200" i="1" spc="114" dirty="0">
                <a:latin typeface="Times New Roman"/>
                <a:cs typeface="Times New Roman"/>
              </a:rPr>
              <a:t>−</a:t>
            </a:r>
            <a:r>
              <a:rPr sz="1200" i="1" spc="-155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Georgia"/>
                <a:cs typeface="Georgia"/>
              </a:rPr>
              <a:t>1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888870" y="2150104"/>
            <a:ext cx="1779524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407795" algn="l"/>
              </a:tabLst>
            </a:pPr>
            <a:r>
              <a:rPr sz="1600" spc="480" dirty="0">
                <a:latin typeface="Times New Roman"/>
                <a:cs typeface="Times New Roman"/>
              </a:rPr>
              <a:t>(	)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24" name="object 14"/>
          <p:cNvSpPr txBox="1"/>
          <p:nvPr/>
        </p:nvSpPr>
        <p:spPr>
          <a:xfrm>
            <a:off x="1293495" y="3026475"/>
            <a:ext cx="79375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20" dirty="0">
                <a:latin typeface="Times New Roman"/>
                <a:cs typeface="Times New Roman"/>
              </a:rPr>
              <a:t>2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6" name="object 16"/>
          <p:cNvSpPr txBox="1"/>
          <p:nvPr/>
        </p:nvSpPr>
        <p:spPr>
          <a:xfrm>
            <a:off x="1179257" y="3034449"/>
            <a:ext cx="710565" cy="207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13690" algn="l"/>
              </a:tabLst>
            </a:pPr>
            <a:r>
              <a:rPr sz="1200" i="1" spc="10" dirty="0" smtClean="0">
                <a:latin typeface="Georgia"/>
                <a:cs typeface="Georgia"/>
              </a:rPr>
              <a:t>R	</a:t>
            </a:r>
            <a:r>
              <a:rPr sz="1200" spc="135" dirty="0" smtClean="0">
                <a:latin typeface="Georgia"/>
                <a:cs typeface="Georgia"/>
              </a:rPr>
              <a:t>= </a:t>
            </a:r>
            <a:r>
              <a:rPr sz="1200" spc="65" dirty="0">
                <a:latin typeface="Georgia"/>
                <a:cs typeface="Georgia"/>
              </a:rPr>
              <a:t>1</a:t>
            </a:r>
            <a:r>
              <a:rPr sz="1200" spc="-200" dirty="0">
                <a:latin typeface="Georgia"/>
                <a:cs typeface="Georgia"/>
              </a:rPr>
              <a:t> </a:t>
            </a:r>
            <a:r>
              <a:rPr sz="1200" i="1" spc="114" dirty="0">
                <a:latin typeface="Times New Roman"/>
                <a:cs typeface="Times New Roman"/>
              </a:rPr>
              <a:t>−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27" name="object 17"/>
          <p:cNvSpPr txBox="1"/>
          <p:nvPr/>
        </p:nvSpPr>
        <p:spPr>
          <a:xfrm>
            <a:off x="2198115" y="3009203"/>
            <a:ext cx="292735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i="1" u="sng" spc="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Error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8" name="object 18"/>
          <p:cNvSpPr txBox="1"/>
          <p:nvPr/>
        </p:nvSpPr>
        <p:spPr>
          <a:xfrm>
            <a:off x="2038095" y="3165476"/>
            <a:ext cx="445770" cy="207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i="1" spc="-30" baseline="9259" dirty="0">
                <a:latin typeface="Georgia"/>
                <a:cs typeface="Georgia"/>
              </a:rPr>
              <a:t>S</a:t>
            </a:r>
            <a:r>
              <a:rPr sz="1800" i="1" spc="-37" baseline="9259" dirty="0">
                <a:latin typeface="Georgia"/>
                <a:cs typeface="Georgia"/>
              </a:rPr>
              <a:t>S</a:t>
            </a:r>
            <a:r>
              <a:rPr sz="800" i="1" spc="60" dirty="0">
                <a:latin typeface="Times New Roman"/>
                <a:cs typeface="Times New Roman"/>
              </a:rPr>
              <a:t>Total</a:t>
            </a:r>
            <a:endParaRPr sz="800" dirty="0">
              <a:latin typeface="Times New Roman"/>
              <a:cs typeface="Times New Roman"/>
            </a:endParaRPr>
          </a:p>
        </p:txBody>
      </p:sp>
      <p:sp>
        <p:nvSpPr>
          <p:cNvPr id="30" name="object 20"/>
          <p:cNvSpPr txBox="1"/>
          <p:nvPr/>
        </p:nvSpPr>
        <p:spPr>
          <a:xfrm>
            <a:off x="2031111" y="2935860"/>
            <a:ext cx="1278890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68020" algn="l"/>
              </a:tabLst>
            </a:pPr>
            <a:r>
              <a:rPr sz="1200" i="1" u="sng" spc="-20" dirty="0" smtClean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SS</a:t>
            </a:r>
            <a:endParaRPr sz="1200" dirty="0">
              <a:latin typeface="Georgia"/>
              <a:cs typeface="Georgia"/>
            </a:endParaRPr>
          </a:p>
        </p:txBody>
      </p:sp>
      <p:sp>
        <p:nvSpPr>
          <p:cNvPr id="32" name="object 22"/>
          <p:cNvSpPr txBox="1"/>
          <p:nvPr/>
        </p:nvSpPr>
        <p:spPr>
          <a:xfrm>
            <a:off x="1901570" y="2985537"/>
            <a:ext cx="1779524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407795" algn="l"/>
              </a:tabLst>
            </a:pPr>
            <a:r>
              <a:rPr sz="1600" spc="480" dirty="0" smtClean="0">
                <a:latin typeface="Times New Roman"/>
                <a:cs typeface="Times New Roman"/>
              </a:rPr>
              <a:t>(</a:t>
            </a:r>
            <a:r>
              <a:rPr lang="en-US" sz="1600" spc="480" dirty="0" smtClean="0">
                <a:latin typeface="Times New Roman"/>
                <a:cs typeface="Times New Roman"/>
              </a:rPr>
              <a:t>     </a:t>
            </a:r>
            <a:r>
              <a:rPr sz="1600" spc="480" dirty="0" smtClean="0">
                <a:latin typeface="Times New Roman"/>
                <a:cs typeface="Times New Roman"/>
              </a:rPr>
              <a:t>)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680080" y="2087115"/>
            <a:ext cx="617221" cy="4610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351910" y="2038559"/>
            <a:ext cx="8291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00B050"/>
                </a:solidFill>
              </a:rPr>
              <a:t>Always ≥ 1</a:t>
            </a:r>
            <a:endParaRPr lang="en-US" sz="1100" dirty="0">
              <a:solidFill>
                <a:srgbClr val="00B05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975232" y="2023434"/>
            <a:ext cx="1322069" cy="55537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347737" y="2256533"/>
            <a:ext cx="14139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C000"/>
                </a:solidFill>
              </a:rPr>
              <a:t>Always larger than…</a:t>
            </a:r>
            <a:endParaRPr lang="en-US" sz="1100" dirty="0">
              <a:solidFill>
                <a:srgbClr val="FFC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002537" y="2837051"/>
            <a:ext cx="488314" cy="55537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flipH="1">
            <a:off x="2476880" y="2512422"/>
            <a:ext cx="1124712" cy="467727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65552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2912" y="160528"/>
            <a:ext cx="4222115" cy="204470"/>
          </a:xfrm>
          <a:custGeom>
            <a:avLst/>
            <a:gdLst/>
            <a:ahLst/>
            <a:cxnLst/>
            <a:rect l="l" t="t" r="r" b="b"/>
            <a:pathLst>
              <a:path w="4222115" h="204470">
                <a:moveTo>
                  <a:pt x="0" y="204089"/>
                </a:moveTo>
                <a:lnTo>
                  <a:pt x="4222115" y="204089"/>
                </a:lnTo>
                <a:lnTo>
                  <a:pt x="4222115" y="0"/>
                </a:lnTo>
                <a:lnTo>
                  <a:pt x="0" y="0"/>
                </a:lnTo>
                <a:lnTo>
                  <a:pt x="0" y="204089"/>
                </a:lnTo>
                <a:close/>
              </a:path>
            </a:pathLst>
          </a:custGeom>
          <a:solidFill>
            <a:srgbClr val="9AB8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2912" y="160528"/>
            <a:ext cx="4222115" cy="204470"/>
          </a:xfrm>
          <a:prstGeom prst="rect">
            <a:avLst/>
          </a:prstGeom>
          <a:solidFill>
            <a:srgbClr val="9AB8CE"/>
          </a:solidFill>
        </p:spPr>
        <p:txBody>
          <a:bodyPr vert="horz" wrap="square" lIns="0" tIns="25400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200"/>
              </a:spcBef>
            </a:pPr>
            <a:r>
              <a:rPr sz="1000" dirty="0">
                <a:solidFill>
                  <a:srgbClr val="1A2E3D"/>
                </a:solidFill>
                <a:latin typeface="Arial"/>
                <a:cs typeface="Arial"/>
              </a:rPr>
              <a:t>Clicker</a:t>
            </a:r>
            <a:r>
              <a:rPr sz="1000" spc="-5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1A2E3D"/>
                </a:solidFill>
                <a:latin typeface="Arial"/>
                <a:cs typeface="Arial"/>
              </a:rPr>
              <a:t>question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2912" y="364617"/>
            <a:ext cx="4222115" cy="455930"/>
          </a:xfrm>
          <a:custGeom>
            <a:avLst/>
            <a:gdLst/>
            <a:ahLst/>
            <a:cxnLst/>
            <a:rect l="l" t="t" r="r" b="b"/>
            <a:pathLst>
              <a:path w="4222115" h="455930">
                <a:moveTo>
                  <a:pt x="0" y="455929"/>
                </a:moveTo>
                <a:lnTo>
                  <a:pt x="4222115" y="455929"/>
                </a:lnTo>
                <a:lnTo>
                  <a:pt x="4222115" y="0"/>
                </a:lnTo>
                <a:lnTo>
                  <a:pt x="0" y="0"/>
                </a:lnTo>
                <a:lnTo>
                  <a:pt x="0" y="455929"/>
                </a:lnTo>
                <a:close/>
              </a:path>
            </a:pathLst>
          </a:custGeom>
          <a:solidFill>
            <a:srgbClr val="D6E2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744087" y="366978"/>
            <a:ext cx="66675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800" spc="20" dirty="0">
                <a:solidFill>
                  <a:srgbClr val="1A2E3D"/>
                </a:solidFill>
                <a:latin typeface="Times New Roman"/>
                <a:cs typeface="Times New Roman"/>
              </a:rPr>
              <a:t>2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44087" y="461593"/>
            <a:ext cx="15748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800" i="1" spc="35" dirty="0">
                <a:solidFill>
                  <a:srgbClr val="1A2E3D"/>
                </a:solidFill>
                <a:latin typeface="Times New Roman"/>
                <a:cs typeface="Times New Roman"/>
              </a:rPr>
              <a:t>adj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91483" y="384162"/>
            <a:ext cx="209550" cy="2070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1200" spc="15" dirty="0">
                <a:solidFill>
                  <a:srgbClr val="1A2E3D"/>
                </a:solidFill>
                <a:latin typeface="Arial"/>
                <a:cs typeface="Arial"/>
              </a:rPr>
              <a:t>w</a:t>
            </a:r>
            <a:r>
              <a:rPr sz="1200" spc="-50" dirty="0">
                <a:solidFill>
                  <a:srgbClr val="1A2E3D"/>
                </a:solidFill>
                <a:latin typeface="Arial"/>
                <a:cs typeface="Arial"/>
              </a:rPr>
              <a:t>ill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3111" y="383603"/>
            <a:ext cx="3558540" cy="391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200" spc="-75" dirty="0">
                <a:solidFill>
                  <a:srgbClr val="1A2E3D"/>
                </a:solidFill>
                <a:latin typeface="Arial"/>
                <a:cs typeface="Arial"/>
              </a:rPr>
              <a:t>True </a:t>
            </a:r>
            <a:r>
              <a:rPr sz="1200" spc="60" dirty="0">
                <a:solidFill>
                  <a:srgbClr val="1A2E3D"/>
                </a:solidFill>
                <a:latin typeface="Arial"/>
                <a:cs typeface="Arial"/>
              </a:rPr>
              <a:t>/ </a:t>
            </a:r>
            <a:r>
              <a:rPr sz="1200" spc="-45" dirty="0">
                <a:solidFill>
                  <a:srgbClr val="1A2E3D"/>
                </a:solidFill>
                <a:latin typeface="Arial"/>
                <a:cs typeface="Arial"/>
              </a:rPr>
              <a:t>False: For </a:t>
            </a:r>
            <a:r>
              <a:rPr sz="1200" spc="-50" dirty="0">
                <a:solidFill>
                  <a:srgbClr val="1A2E3D"/>
                </a:solidFill>
                <a:latin typeface="Arial"/>
                <a:cs typeface="Arial"/>
              </a:rPr>
              <a:t>a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model </a:t>
            </a:r>
            <a:r>
              <a:rPr sz="1200" spc="-10" dirty="0">
                <a:solidFill>
                  <a:srgbClr val="1A2E3D"/>
                </a:solidFill>
                <a:latin typeface="Arial"/>
                <a:cs typeface="Arial"/>
              </a:rPr>
              <a:t>with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at </a:t>
            </a:r>
            <a:r>
              <a:rPr sz="1200" spc="-35" dirty="0">
                <a:solidFill>
                  <a:srgbClr val="1A2E3D"/>
                </a:solidFill>
                <a:latin typeface="Arial"/>
                <a:cs typeface="Arial"/>
              </a:rPr>
              <a:t>least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one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predictor,</a:t>
            </a:r>
            <a:r>
              <a:rPr sz="1200" spc="95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200" i="1" spc="10" dirty="0">
                <a:solidFill>
                  <a:srgbClr val="1A2E3D"/>
                </a:solidFill>
                <a:latin typeface="Georgia"/>
                <a:cs typeface="Georgia"/>
              </a:rPr>
              <a:t>R</a:t>
            </a:r>
            <a:endParaRPr sz="12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200" spc="-35" dirty="0">
                <a:solidFill>
                  <a:srgbClr val="1A2E3D"/>
                </a:solidFill>
                <a:latin typeface="Arial"/>
                <a:cs typeface="Arial"/>
              </a:rPr>
              <a:t>always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be </a:t>
            </a:r>
            <a:r>
              <a:rPr sz="1200" spc="-40" dirty="0">
                <a:solidFill>
                  <a:srgbClr val="1A2E3D"/>
                </a:solidFill>
                <a:latin typeface="Arial"/>
                <a:cs typeface="Arial"/>
              </a:rPr>
              <a:t>smaller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than</a:t>
            </a:r>
            <a:r>
              <a:rPr sz="1200" spc="90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200" i="1" spc="25" dirty="0">
                <a:solidFill>
                  <a:srgbClr val="1A2E3D"/>
                </a:solidFill>
                <a:latin typeface="Georgia"/>
                <a:cs typeface="Georgia"/>
              </a:rPr>
              <a:t>R</a:t>
            </a:r>
            <a:r>
              <a:rPr sz="1200" spc="37" baseline="31250" dirty="0">
                <a:solidFill>
                  <a:srgbClr val="1A2E3D"/>
                </a:solidFill>
                <a:latin typeface="Times New Roman"/>
                <a:cs typeface="Times New Roman"/>
              </a:rPr>
              <a:t>2</a:t>
            </a:r>
            <a:r>
              <a:rPr sz="1200" spc="25" dirty="0">
                <a:solidFill>
                  <a:srgbClr val="1A2E3D"/>
                </a:solidFill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9234" y="913919"/>
            <a:ext cx="608965" cy="46863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255270" indent="-234315">
              <a:lnSpc>
                <a:spcPct val="100000"/>
              </a:lnSpc>
              <a:spcBef>
                <a:spcPts val="405"/>
              </a:spcBef>
              <a:buClr>
                <a:srgbClr val="024F84"/>
              </a:buClr>
              <a:buFont typeface="Arial"/>
              <a:buAutoNum type="alphaLcParenBoth"/>
              <a:tabLst>
                <a:tab pos="255904" algn="l"/>
              </a:tabLst>
            </a:pPr>
            <a:r>
              <a:rPr sz="1200" i="1" spc="-50" dirty="0">
                <a:solidFill>
                  <a:srgbClr val="935151"/>
                </a:solidFill>
                <a:latin typeface="Arial"/>
                <a:cs typeface="Arial"/>
              </a:rPr>
              <a:t>True</a:t>
            </a:r>
            <a:endParaRPr sz="1200">
              <a:latin typeface="Arial"/>
              <a:cs typeface="Arial"/>
            </a:endParaRPr>
          </a:p>
          <a:p>
            <a:pPr marL="255270" indent="-242570">
              <a:lnSpc>
                <a:spcPct val="100000"/>
              </a:lnSpc>
              <a:spcBef>
                <a:spcPts val="305"/>
              </a:spcBef>
              <a:buClr>
                <a:srgbClr val="024F84"/>
              </a:buClr>
              <a:buAutoNum type="alphaLcParenBoth"/>
              <a:tabLst>
                <a:tab pos="255904" algn="l"/>
              </a:tabLst>
            </a:pPr>
            <a:r>
              <a:rPr sz="1200" spc="-95" dirty="0">
                <a:latin typeface="Arial"/>
                <a:cs typeface="Arial"/>
              </a:rPr>
              <a:t>F</a:t>
            </a:r>
            <a:r>
              <a:rPr sz="1200" spc="-50" dirty="0">
                <a:latin typeface="Arial"/>
                <a:cs typeface="Arial"/>
              </a:rPr>
              <a:t>al</a:t>
            </a:r>
            <a:r>
              <a:rPr sz="1200" spc="-30" dirty="0">
                <a:latin typeface="Arial"/>
                <a:cs typeface="Arial"/>
              </a:rPr>
              <a:t>s</a:t>
            </a:r>
            <a:r>
              <a:rPr sz="1200" spc="-50" dirty="0"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45232" y="1789684"/>
            <a:ext cx="79375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20" dirty="0">
                <a:latin typeface="Times New Roman"/>
                <a:cs typeface="Times New Roman"/>
              </a:rPr>
              <a:t>2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45232" y="1884299"/>
            <a:ext cx="17018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i="1" spc="35" dirty="0">
                <a:latin typeface="Times New Roman"/>
                <a:cs typeface="Times New Roman"/>
              </a:rPr>
              <a:t>adj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40411" y="1794192"/>
            <a:ext cx="3943985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210435" algn="l"/>
              </a:tabLst>
            </a:pPr>
            <a:r>
              <a:rPr lang="en-US" sz="1200" i="1" spc="-30" dirty="0" smtClean="0">
                <a:latin typeface="Arial"/>
                <a:cs typeface="Arial"/>
              </a:rPr>
              <a:t>        </a:t>
            </a:r>
            <a:r>
              <a:rPr sz="1200" i="1" spc="-30" dirty="0" smtClean="0">
                <a:latin typeface="Arial"/>
                <a:cs typeface="Arial"/>
              </a:rPr>
              <a:t>Because </a:t>
            </a:r>
            <a:r>
              <a:rPr sz="1200" i="1" spc="-100" dirty="0">
                <a:latin typeface="Georgia"/>
                <a:cs typeface="Georgia"/>
              </a:rPr>
              <a:t>k  </a:t>
            </a:r>
            <a:r>
              <a:rPr sz="1200" i="1" spc="-40" dirty="0">
                <a:latin typeface="Arial"/>
                <a:cs typeface="Arial"/>
              </a:rPr>
              <a:t>is </a:t>
            </a:r>
            <a:r>
              <a:rPr lang="en-US" sz="1200" i="1" spc="-40" dirty="0" smtClean="0">
                <a:latin typeface="Arial"/>
                <a:cs typeface="Arial"/>
              </a:rPr>
              <a:t>positive</a:t>
            </a:r>
            <a:r>
              <a:rPr sz="1200" i="1" spc="-30" dirty="0" smtClean="0">
                <a:latin typeface="Arial"/>
                <a:cs typeface="Arial"/>
              </a:rPr>
              <a:t>,</a:t>
            </a:r>
            <a:r>
              <a:rPr sz="1200" i="1" spc="5" dirty="0" smtClean="0">
                <a:latin typeface="Arial"/>
                <a:cs typeface="Arial"/>
              </a:rPr>
              <a:t> </a:t>
            </a:r>
            <a:r>
              <a:rPr lang="en-US" sz="1200" i="1" spc="5" dirty="0" smtClean="0">
                <a:latin typeface="Arial"/>
                <a:cs typeface="Arial"/>
              </a:rPr>
              <a:t>    </a:t>
            </a:r>
            <a:r>
              <a:rPr sz="1200" i="1" spc="10" dirty="0" smtClean="0">
                <a:latin typeface="Georgia"/>
                <a:cs typeface="Georgia"/>
              </a:rPr>
              <a:t>R</a:t>
            </a:r>
            <a:r>
              <a:rPr sz="1200" i="1" spc="10" dirty="0">
                <a:latin typeface="Georgia"/>
                <a:cs typeface="Georgia"/>
              </a:rPr>
              <a:t>	</a:t>
            </a:r>
            <a:r>
              <a:rPr sz="1200" i="1" spc="-35" dirty="0">
                <a:latin typeface="Arial"/>
                <a:cs typeface="Arial"/>
              </a:rPr>
              <a:t>will always </a:t>
            </a:r>
            <a:r>
              <a:rPr sz="1200" i="1" spc="-20" dirty="0">
                <a:latin typeface="Arial"/>
                <a:cs typeface="Arial"/>
              </a:rPr>
              <a:t>be </a:t>
            </a:r>
            <a:r>
              <a:rPr sz="1200" i="1" spc="-40" dirty="0">
                <a:latin typeface="Arial"/>
                <a:cs typeface="Arial"/>
              </a:rPr>
              <a:t>smaller</a:t>
            </a:r>
            <a:r>
              <a:rPr sz="1200" i="1" spc="60" dirty="0">
                <a:latin typeface="Arial"/>
                <a:cs typeface="Arial"/>
              </a:rPr>
              <a:t> </a:t>
            </a:r>
            <a:r>
              <a:rPr sz="1200" i="1" spc="-25" dirty="0">
                <a:latin typeface="Arial"/>
                <a:cs typeface="Arial"/>
              </a:rPr>
              <a:t>than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81093" y="1789139"/>
            <a:ext cx="236220" cy="207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i="1" spc="5" dirty="0">
                <a:latin typeface="Georgia"/>
                <a:cs typeface="Georgia"/>
              </a:rPr>
              <a:t>R</a:t>
            </a:r>
            <a:r>
              <a:rPr sz="1200" spc="97" baseline="31250" dirty="0">
                <a:latin typeface="Times New Roman"/>
                <a:cs typeface="Times New Roman"/>
              </a:rPr>
              <a:t>2</a:t>
            </a:r>
            <a:r>
              <a:rPr sz="1200" i="1" spc="-5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86510" y="2201545"/>
            <a:ext cx="79375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20" dirty="0">
                <a:latin typeface="Times New Roman"/>
                <a:cs typeface="Times New Roman"/>
              </a:rPr>
              <a:t>2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86510" y="2301748"/>
            <a:ext cx="17018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i="1" spc="35" dirty="0">
                <a:latin typeface="Times New Roman"/>
                <a:cs typeface="Times New Roman"/>
              </a:rPr>
              <a:t>adj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78305" y="2213546"/>
            <a:ext cx="710565" cy="207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13690" algn="l"/>
              </a:tabLst>
            </a:pPr>
            <a:r>
              <a:rPr sz="1200" i="1" spc="10" dirty="0">
                <a:latin typeface="Georgia"/>
                <a:cs typeface="Georgia"/>
              </a:rPr>
              <a:t>R	</a:t>
            </a:r>
            <a:r>
              <a:rPr sz="1200" spc="135" dirty="0">
                <a:latin typeface="Georgia"/>
                <a:cs typeface="Georgia"/>
              </a:rPr>
              <a:t>= </a:t>
            </a:r>
            <a:r>
              <a:rPr sz="1200" spc="65" dirty="0">
                <a:latin typeface="Georgia"/>
                <a:cs typeface="Georgia"/>
              </a:rPr>
              <a:t>1</a:t>
            </a:r>
            <a:r>
              <a:rPr sz="1200" spc="-200" dirty="0">
                <a:latin typeface="Georgia"/>
                <a:cs typeface="Georgia"/>
              </a:rPr>
              <a:t> </a:t>
            </a:r>
            <a:r>
              <a:rPr sz="1200" i="1" spc="114" dirty="0">
                <a:latin typeface="Times New Roman"/>
                <a:cs typeface="Times New Roman"/>
              </a:rPr>
              <a:t>−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191130" y="2184273"/>
            <a:ext cx="292735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i="1" u="sng" spc="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Error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31110" y="2340546"/>
            <a:ext cx="445770" cy="207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i="1" spc="-30" baseline="9259" dirty="0">
                <a:latin typeface="Georgia"/>
                <a:cs typeface="Georgia"/>
              </a:rPr>
              <a:t>S</a:t>
            </a:r>
            <a:r>
              <a:rPr sz="1800" i="1" spc="-37" baseline="9259" dirty="0">
                <a:latin typeface="Georgia"/>
                <a:cs typeface="Georgia"/>
              </a:rPr>
              <a:t>S</a:t>
            </a:r>
            <a:r>
              <a:rPr sz="800" i="1" spc="60" dirty="0">
                <a:latin typeface="Times New Roman"/>
                <a:cs typeface="Times New Roman"/>
              </a:rPr>
              <a:t>Total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513076" y="2213546"/>
            <a:ext cx="143510" cy="207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i="1" spc="114" dirty="0">
                <a:latin typeface="Times New Roman"/>
                <a:cs typeface="Times New Roman"/>
              </a:rPr>
              <a:t>×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024126" y="2110930"/>
            <a:ext cx="1278890" cy="207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68020" algn="l"/>
              </a:tabLst>
            </a:pPr>
            <a:r>
              <a:rPr sz="1200" i="1" u="sng" spc="-2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SS</a:t>
            </a:r>
            <a:r>
              <a:rPr sz="1200" i="1" spc="-20" dirty="0">
                <a:latin typeface="Georgia"/>
                <a:cs typeface="Georgia"/>
              </a:rPr>
              <a:t>	</a:t>
            </a:r>
            <a:r>
              <a:rPr sz="1200" i="1" u="sng" spc="-2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1200" i="1" u="sng" spc="-5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n </a:t>
            </a:r>
            <a:r>
              <a:rPr sz="1200" i="1" u="sng" spc="114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−</a:t>
            </a:r>
            <a:r>
              <a:rPr sz="1200" i="1" u="sng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u="sng" spc="6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1</a:t>
            </a:r>
            <a:r>
              <a:rPr sz="1200" u="sng" spc="13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680080" y="2317686"/>
            <a:ext cx="622935" cy="207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i="1" spc="-55" dirty="0">
                <a:latin typeface="Georgia"/>
                <a:cs typeface="Georgia"/>
              </a:rPr>
              <a:t>n </a:t>
            </a:r>
            <a:r>
              <a:rPr sz="1200" i="1" spc="114" dirty="0">
                <a:latin typeface="Times New Roman"/>
                <a:cs typeface="Times New Roman"/>
              </a:rPr>
              <a:t>− </a:t>
            </a:r>
            <a:r>
              <a:rPr sz="1200" i="1" spc="-100" dirty="0">
                <a:latin typeface="Georgia"/>
                <a:cs typeface="Georgia"/>
              </a:rPr>
              <a:t>k </a:t>
            </a:r>
            <a:r>
              <a:rPr sz="1200" i="1" spc="114" dirty="0">
                <a:latin typeface="Times New Roman"/>
                <a:cs typeface="Times New Roman"/>
              </a:rPr>
              <a:t>−</a:t>
            </a:r>
            <a:r>
              <a:rPr sz="1200" i="1" spc="-155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Georgia"/>
                <a:cs typeface="Georgia"/>
              </a:rPr>
              <a:t>1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888870" y="2150104"/>
            <a:ext cx="1779524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407795" algn="l"/>
              </a:tabLst>
            </a:pPr>
            <a:r>
              <a:rPr sz="1600" spc="480" dirty="0">
                <a:latin typeface="Times New Roman"/>
                <a:cs typeface="Times New Roman"/>
              </a:rPr>
              <a:t>(	)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24" name="object 14"/>
          <p:cNvSpPr txBox="1"/>
          <p:nvPr/>
        </p:nvSpPr>
        <p:spPr>
          <a:xfrm>
            <a:off x="1293495" y="3026475"/>
            <a:ext cx="79375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20" dirty="0">
                <a:latin typeface="Times New Roman"/>
                <a:cs typeface="Times New Roman"/>
              </a:rPr>
              <a:t>2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6" name="object 16"/>
          <p:cNvSpPr txBox="1"/>
          <p:nvPr/>
        </p:nvSpPr>
        <p:spPr>
          <a:xfrm>
            <a:off x="1179257" y="3034449"/>
            <a:ext cx="710565" cy="207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13690" algn="l"/>
              </a:tabLst>
            </a:pPr>
            <a:r>
              <a:rPr sz="1200" i="1" spc="10" dirty="0" smtClean="0">
                <a:latin typeface="Georgia"/>
                <a:cs typeface="Georgia"/>
              </a:rPr>
              <a:t>R	</a:t>
            </a:r>
            <a:r>
              <a:rPr sz="1200" spc="135" dirty="0" smtClean="0">
                <a:latin typeface="Georgia"/>
                <a:cs typeface="Georgia"/>
              </a:rPr>
              <a:t>= </a:t>
            </a:r>
            <a:r>
              <a:rPr sz="1200" spc="65" dirty="0">
                <a:latin typeface="Georgia"/>
                <a:cs typeface="Georgia"/>
              </a:rPr>
              <a:t>1</a:t>
            </a:r>
            <a:r>
              <a:rPr sz="1200" spc="-200" dirty="0">
                <a:latin typeface="Georgia"/>
                <a:cs typeface="Georgia"/>
              </a:rPr>
              <a:t> </a:t>
            </a:r>
            <a:r>
              <a:rPr sz="1200" i="1" spc="114" dirty="0">
                <a:latin typeface="Times New Roman"/>
                <a:cs typeface="Times New Roman"/>
              </a:rPr>
              <a:t>−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27" name="object 17"/>
          <p:cNvSpPr txBox="1"/>
          <p:nvPr/>
        </p:nvSpPr>
        <p:spPr>
          <a:xfrm>
            <a:off x="2198115" y="3009203"/>
            <a:ext cx="292735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i="1" u="sng" spc="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Error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8" name="object 18"/>
          <p:cNvSpPr txBox="1"/>
          <p:nvPr/>
        </p:nvSpPr>
        <p:spPr>
          <a:xfrm>
            <a:off x="2038095" y="3165476"/>
            <a:ext cx="445770" cy="207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i="1" spc="-30" baseline="9259" dirty="0">
                <a:latin typeface="Georgia"/>
                <a:cs typeface="Georgia"/>
              </a:rPr>
              <a:t>S</a:t>
            </a:r>
            <a:r>
              <a:rPr sz="1800" i="1" spc="-37" baseline="9259" dirty="0">
                <a:latin typeface="Georgia"/>
                <a:cs typeface="Georgia"/>
              </a:rPr>
              <a:t>S</a:t>
            </a:r>
            <a:r>
              <a:rPr sz="800" i="1" spc="60" dirty="0">
                <a:latin typeface="Times New Roman"/>
                <a:cs typeface="Times New Roman"/>
              </a:rPr>
              <a:t>Total</a:t>
            </a:r>
            <a:endParaRPr sz="800" dirty="0">
              <a:latin typeface="Times New Roman"/>
              <a:cs typeface="Times New Roman"/>
            </a:endParaRPr>
          </a:p>
        </p:txBody>
      </p:sp>
      <p:sp>
        <p:nvSpPr>
          <p:cNvPr id="30" name="object 20"/>
          <p:cNvSpPr txBox="1"/>
          <p:nvPr/>
        </p:nvSpPr>
        <p:spPr>
          <a:xfrm>
            <a:off x="2031111" y="2935860"/>
            <a:ext cx="1278890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68020" algn="l"/>
              </a:tabLst>
            </a:pPr>
            <a:r>
              <a:rPr sz="1200" i="1" u="sng" spc="-20" dirty="0" smtClean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SS</a:t>
            </a:r>
            <a:endParaRPr sz="1200" dirty="0">
              <a:latin typeface="Georgia"/>
              <a:cs typeface="Georgia"/>
            </a:endParaRPr>
          </a:p>
        </p:txBody>
      </p:sp>
      <p:sp>
        <p:nvSpPr>
          <p:cNvPr id="32" name="object 22"/>
          <p:cNvSpPr txBox="1"/>
          <p:nvPr/>
        </p:nvSpPr>
        <p:spPr>
          <a:xfrm>
            <a:off x="1901570" y="2985537"/>
            <a:ext cx="1779524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407795" algn="l"/>
              </a:tabLst>
            </a:pPr>
            <a:r>
              <a:rPr sz="1600" spc="480" dirty="0" smtClean="0">
                <a:latin typeface="Times New Roman"/>
                <a:cs typeface="Times New Roman"/>
              </a:rPr>
              <a:t>(</a:t>
            </a:r>
            <a:r>
              <a:rPr lang="en-US" sz="1600" spc="480" dirty="0" smtClean="0">
                <a:latin typeface="Times New Roman"/>
                <a:cs typeface="Times New Roman"/>
              </a:rPr>
              <a:t>     </a:t>
            </a:r>
            <a:r>
              <a:rPr sz="1600" spc="480" dirty="0" smtClean="0">
                <a:latin typeface="Times New Roman"/>
                <a:cs typeface="Times New Roman"/>
              </a:rPr>
              <a:t>)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680080" y="2087115"/>
            <a:ext cx="617221" cy="4610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351910" y="2038559"/>
            <a:ext cx="8291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00B050"/>
                </a:solidFill>
              </a:rPr>
              <a:t>Always ≥ 1</a:t>
            </a:r>
            <a:endParaRPr lang="en-US" sz="1100" dirty="0">
              <a:solidFill>
                <a:srgbClr val="00B05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975232" y="2023434"/>
            <a:ext cx="1322069" cy="55537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347737" y="2256533"/>
            <a:ext cx="14139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C000"/>
                </a:solidFill>
              </a:rPr>
              <a:t>Always larger than…</a:t>
            </a:r>
            <a:endParaRPr lang="en-US" sz="1100" dirty="0">
              <a:solidFill>
                <a:srgbClr val="FFC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572589" y="2001837"/>
            <a:ext cx="1724712" cy="62594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383663" y="2474507"/>
            <a:ext cx="14139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7030A0"/>
                </a:solidFill>
              </a:rPr>
              <a:t>Always smaller</a:t>
            </a:r>
          </a:p>
          <a:p>
            <a:r>
              <a:rPr lang="en-US" sz="1100" dirty="0" smtClean="0">
                <a:solidFill>
                  <a:srgbClr val="7030A0"/>
                </a:solidFill>
              </a:rPr>
              <a:t> than…</a:t>
            </a:r>
            <a:endParaRPr lang="en-US" sz="1100" dirty="0">
              <a:solidFill>
                <a:srgbClr val="7030A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002537" y="2837051"/>
            <a:ext cx="488314" cy="55537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569059" y="2804708"/>
            <a:ext cx="1111021" cy="62594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2686050" y="2905394"/>
            <a:ext cx="1124712" cy="467727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2476880" y="2512422"/>
            <a:ext cx="1124712" cy="467727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985394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2912" y="160528"/>
            <a:ext cx="4222115" cy="204470"/>
          </a:xfrm>
          <a:prstGeom prst="rect">
            <a:avLst/>
          </a:prstGeom>
          <a:solidFill>
            <a:srgbClr val="9AB8CE"/>
          </a:solidFill>
        </p:spPr>
        <p:txBody>
          <a:bodyPr vert="horz" wrap="square" lIns="0" tIns="25400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200"/>
              </a:spcBef>
            </a:pPr>
            <a:r>
              <a:rPr sz="1000" dirty="0">
                <a:solidFill>
                  <a:srgbClr val="1A2E3D"/>
                </a:solidFill>
                <a:latin typeface="Arial"/>
                <a:cs typeface="Arial"/>
              </a:rPr>
              <a:t>Clicker</a:t>
            </a:r>
            <a:r>
              <a:rPr sz="1000" spc="-5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1A2E3D"/>
                </a:solidFill>
                <a:latin typeface="Arial"/>
                <a:cs typeface="Arial"/>
              </a:rPr>
              <a:t>question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2912" y="364617"/>
            <a:ext cx="4222115" cy="455930"/>
          </a:xfrm>
          <a:prstGeom prst="rect">
            <a:avLst/>
          </a:prstGeom>
          <a:solidFill>
            <a:srgbClr val="D6E2EB"/>
          </a:solidFill>
        </p:spPr>
        <p:txBody>
          <a:bodyPr vert="horz" wrap="square" lIns="0" tIns="31114" rIns="0" bIns="0" rtlCol="0">
            <a:spAutoFit/>
          </a:bodyPr>
          <a:lstStyle/>
          <a:p>
            <a:pPr marL="59690" marR="53340">
              <a:lnSpc>
                <a:spcPct val="100000"/>
              </a:lnSpc>
              <a:spcBef>
                <a:spcPts val="244"/>
              </a:spcBef>
            </a:pPr>
            <a:r>
              <a:rPr sz="1200" spc="-75" dirty="0">
                <a:solidFill>
                  <a:srgbClr val="1A2E3D"/>
                </a:solidFill>
                <a:latin typeface="Arial"/>
                <a:cs typeface="Arial"/>
              </a:rPr>
              <a:t>True </a:t>
            </a:r>
            <a:r>
              <a:rPr sz="1200" spc="60" dirty="0">
                <a:solidFill>
                  <a:srgbClr val="1A2E3D"/>
                </a:solidFill>
                <a:latin typeface="Arial"/>
                <a:cs typeface="Arial"/>
              </a:rPr>
              <a:t>/ </a:t>
            </a:r>
            <a:r>
              <a:rPr sz="1200" spc="-45" dirty="0">
                <a:solidFill>
                  <a:srgbClr val="1A2E3D"/>
                </a:solidFill>
                <a:latin typeface="Arial"/>
                <a:cs typeface="Arial"/>
              </a:rPr>
              <a:t>False: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Adjusted </a:t>
            </a:r>
            <a:r>
              <a:rPr sz="1200" i="1" spc="10" dirty="0">
                <a:solidFill>
                  <a:srgbClr val="1A2E3D"/>
                </a:solidFill>
                <a:latin typeface="Georgia"/>
                <a:cs typeface="Georgia"/>
              </a:rPr>
              <a:t>R</a:t>
            </a:r>
            <a:r>
              <a:rPr sz="1200" spc="15" baseline="31250" dirty="0">
                <a:solidFill>
                  <a:srgbClr val="1A2E3D"/>
                </a:solidFill>
                <a:latin typeface="Times New Roman"/>
                <a:cs typeface="Times New Roman"/>
              </a:rPr>
              <a:t>2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tells us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the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percentage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of </a:t>
            </a:r>
            <a:r>
              <a:rPr sz="1200" spc="-35" dirty="0">
                <a:solidFill>
                  <a:srgbClr val="1A2E3D"/>
                </a:solidFill>
                <a:latin typeface="Arial"/>
                <a:cs typeface="Arial"/>
              </a:rPr>
              <a:t>variability </a:t>
            </a:r>
            <a:r>
              <a:rPr sz="1200" spc="-40" dirty="0">
                <a:solidFill>
                  <a:srgbClr val="1A2E3D"/>
                </a:solidFill>
                <a:latin typeface="Arial"/>
                <a:cs typeface="Arial"/>
              </a:rPr>
              <a:t>in 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the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response </a:t>
            </a:r>
            <a:r>
              <a:rPr sz="1200" spc="-40" dirty="0">
                <a:solidFill>
                  <a:srgbClr val="1A2E3D"/>
                </a:solidFill>
                <a:latin typeface="Arial"/>
                <a:cs typeface="Arial"/>
              </a:rPr>
              <a:t>variable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explained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by the</a:t>
            </a:r>
            <a:r>
              <a:rPr sz="1200" spc="135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model.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9234" y="913919"/>
            <a:ext cx="608965" cy="46863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255270" indent="-234315">
              <a:lnSpc>
                <a:spcPct val="100000"/>
              </a:lnSpc>
              <a:spcBef>
                <a:spcPts val="405"/>
              </a:spcBef>
              <a:buClr>
                <a:srgbClr val="024F84"/>
              </a:buClr>
              <a:buAutoNum type="alphaLcParenBoth"/>
              <a:tabLst>
                <a:tab pos="255904" algn="l"/>
              </a:tabLst>
            </a:pPr>
            <a:r>
              <a:rPr sz="1200" spc="-75" dirty="0">
                <a:latin typeface="Arial"/>
                <a:cs typeface="Arial"/>
              </a:rPr>
              <a:t>True</a:t>
            </a:r>
            <a:endParaRPr sz="1200">
              <a:latin typeface="Arial"/>
              <a:cs typeface="Arial"/>
            </a:endParaRPr>
          </a:p>
          <a:p>
            <a:pPr marL="255270" indent="-242570">
              <a:lnSpc>
                <a:spcPct val="100000"/>
              </a:lnSpc>
              <a:spcBef>
                <a:spcPts val="305"/>
              </a:spcBef>
              <a:buClr>
                <a:srgbClr val="024F84"/>
              </a:buClr>
              <a:buAutoNum type="alphaLcParenBoth"/>
              <a:tabLst>
                <a:tab pos="255904" algn="l"/>
              </a:tabLst>
            </a:pPr>
            <a:r>
              <a:rPr sz="1200" spc="-95" dirty="0">
                <a:latin typeface="Arial"/>
                <a:cs typeface="Arial"/>
              </a:rPr>
              <a:t>F</a:t>
            </a:r>
            <a:r>
              <a:rPr sz="1200" spc="-50" dirty="0">
                <a:latin typeface="Arial"/>
                <a:cs typeface="Arial"/>
              </a:rPr>
              <a:t>al</a:t>
            </a:r>
            <a:r>
              <a:rPr sz="1200" spc="-30" dirty="0">
                <a:latin typeface="Arial"/>
                <a:cs typeface="Arial"/>
              </a:rPr>
              <a:t>s</a:t>
            </a:r>
            <a:r>
              <a:rPr sz="1200" spc="-50" dirty="0"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2912" y="160528"/>
            <a:ext cx="4222115" cy="204470"/>
          </a:xfrm>
          <a:prstGeom prst="rect">
            <a:avLst/>
          </a:prstGeom>
          <a:solidFill>
            <a:srgbClr val="9AB8CE"/>
          </a:solidFill>
        </p:spPr>
        <p:txBody>
          <a:bodyPr vert="horz" wrap="square" lIns="0" tIns="25400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200"/>
              </a:spcBef>
            </a:pPr>
            <a:r>
              <a:rPr sz="1000" dirty="0">
                <a:solidFill>
                  <a:srgbClr val="1A2E3D"/>
                </a:solidFill>
                <a:latin typeface="Arial"/>
                <a:cs typeface="Arial"/>
              </a:rPr>
              <a:t>Clicker</a:t>
            </a:r>
            <a:r>
              <a:rPr sz="1000" spc="-5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1A2E3D"/>
                </a:solidFill>
                <a:latin typeface="Arial"/>
                <a:cs typeface="Arial"/>
              </a:rPr>
              <a:t>question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2912" y="364617"/>
            <a:ext cx="4222115" cy="400750"/>
          </a:xfrm>
          <a:prstGeom prst="rect">
            <a:avLst/>
          </a:prstGeom>
          <a:solidFill>
            <a:srgbClr val="D6E2EB"/>
          </a:solidFill>
        </p:spPr>
        <p:txBody>
          <a:bodyPr vert="horz" wrap="square" lIns="0" tIns="31114" rIns="0" bIns="0" rtlCol="0">
            <a:spAutoFit/>
          </a:bodyPr>
          <a:lstStyle/>
          <a:p>
            <a:pPr marL="59690" marR="53340">
              <a:lnSpc>
                <a:spcPct val="100000"/>
              </a:lnSpc>
              <a:spcBef>
                <a:spcPts val="244"/>
              </a:spcBef>
            </a:pPr>
            <a:r>
              <a:rPr sz="1200" spc="-75" dirty="0">
                <a:solidFill>
                  <a:srgbClr val="1A2E3D"/>
                </a:solidFill>
              </a:rPr>
              <a:t>True </a:t>
            </a:r>
            <a:r>
              <a:rPr sz="1200" spc="60" dirty="0">
                <a:solidFill>
                  <a:srgbClr val="1A2E3D"/>
                </a:solidFill>
              </a:rPr>
              <a:t>/ </a:t>
            </a:r>
            <a:r>
              <a:rPr sz="1200" spc="-45" dirty="0">
                <a:solidFill>
                  <a:srgbClr val="1A2E3D"/>
                </a:solidFill>
              </a:rPr>
              <a:t>False: </a:t>
            </a:r>
            <a:r>
              <a:rPr sz="1200" u="sng" spc="-20" dirty="0">
                <a:solidFill>
                  <a:srgbClr val="1A2E3D"/>
                </a:solidFill>
              </a:rPr>
              <a:t>Adjusted </a:t>
            </a:r>
            <a:r>
              <a:rPr sz="1200" i="1" u="sng" spc="10" dirty="0">
                <a:solidFill>
                  <a:srgbClr val="1A2E3D"/>
                </a:solidFill>
                <a:latin typeface="Georgia"/>
                <a:cs typeface="Georgia"/>
              </a:rPr>
              <a:t>R</a:t>
            </a:r>
            <a:r>
              <a:rPr sz="1200" u="sng" spc="15" baseline="31250" dirty="0">
                <a:solidFill>
                  <a:srgbClr val="1A2E3D"/>
                </a:solidFill>
                <a:latin typeface="Times New Roman"/>
                <a:cs typeface="Times New Roman"/>
              </a:rPr>
              <a:t>2 </a:t>
            </a:r>
            <a:r>
              <a:rPr sz="1200" spc="-30" dirty="0">
                <a:solidFill>
                  <a:srgbClr val="1A2E3D"/>
                </a:solidFill>
              </a:rPr>
              <a:t>tells us </a:t>
            </a:r>
            <a:r>
              <a:rPr sz="1200" spc="-20" dirty="0">
                <a:solidFill>
                  <a:srgbClr val="1A2E3D"/>
                </a:solidFill>
              </a:rPr>
              <a:t>the </a:t>
            </a:r>
            <a:r>
              <a:rPr sz="1200" spc="-25" dirty="0">
                <a:solidFill>
                  <a:srgbClr val="1A2E3D"/>
                </a:solidFill>
              </a:rPr>
              <a:t>percentage </a:t>
            </a:r>
            <a:r>
              <a:rPr sz="1200" spc="-15" dirty="0">
                <a:solidFill>
                  <a:srgbClr val="1A2E3D"/>
                </a:solidFill>
              </a:rPr>
              <a:t>of </a:t>
            </a:r>
            <a:r>
              <a:rPr sz="1200" spc="-35" dirty="0">
                <a:solidFill>
                  <a:srgbClr val="1A2E3D"/>
                </a:solidFill>
              </a:rPr>
              <a:t>variability </a:t>
            </a:r>
            <a:r>
              <a:rPr sz="1200" spc="-40" dirty="0">
                <a:solidFill>
                  <a:srgbClr val="1A2E3D"/>
                </a:solidFill>
              </a:rPr>
              <a:t>in  </a:t>
            </a:r>
            <a:r>
              <a:rPr sz="1200" spc="-20" dirty="0">
                <a:solidFill>
                  <a:srgbClr val="1A2E3D"/>
                </a:solidFill>
              </a:rPr>
              <a:t>the </a:t>
            </a:r>
            <a:r>
              <a:rPr sz="1200" spc="-30" dirty="0">
                <a:solidFill>
                  <a:srgbClr val="1A2E3D"/>
                </a:solidFill>
              </a:rPr>
              <a:t>response </a:t>
            </a:r>
            <a:r>
              <a:rPr sz="1200" spc="-40" dirty="0">
                <a:solidFill>
                  <a:srgbClr val="1A2E3D"/>
                </a:solidFill>
              </a:rPr>
              <a:t>variable </a:t>
            </a:r>
            <a:r>
              <a:rPr sz="1200" spc="-30" dirty="0">
                <a:solidFill>
                  <a:srgbClr val="1A2E3D"/>
                </a:solidFill>
              </a:rPr>
              <a:t>explained </a:t>
            </a:r>
            <a:r>
              <a:rPr sz="1200" spc="-20" dirty="0">
                <a:solidFill>
                  <a:srgbClr val="1A2E3D"/>
                </a:solidFill>
              </a:rPr>
              <a:t>by the</a:t>
            </a:r>
            <a:r>
              <a:rPr sz="1200" spc="135" dirty="0">
                <a:solidFill>
                  <a:srgbClr val="1A2E3D"/>
                </a:solidFill>
              </a:rPr>
              <a:t> </a:t>
            </a:r>
            <a:r>
              <a:rPr sz="1200" spc="-20" dirty="0">
                <a:solidFill>
                  <a:srgbClr val="1A2E3D"/>
                </a:solidFill>
              </a:rPr>
              <a:t>model.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9234" y="913919"/>
            <a:ext cx="4105910" cy="145478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255270" indent="-234315">
              <a:lnSpc>
                <a:spcPct val="100000"/>
              </a:lnSpc>
              <a:spcBef>
                <a:spcPts val="405"/>
              </a:spcBef>
              <a:buClr>
                <a:srgbClr val="024F84"/>
              </a:buClr>
              <a:buAutoNum type="alphaLcParenBoth"/>
              <a:tabLst>
                <a:tab pos="255904" algn="l"/>
              </a:tabLst>
            </a:pPr>
            <a:r>
              <a:rPr sz="1200" spc="-75" dirty="0">
                <a:latin typeface="Arial"/>
                <a:cs typeface="Arial"/>
              </a:rPr>
              <a:t>True</a:t>
            </a:r>
            <a:endParaRPr sz="1200" dirty="0">
              <a:latin typeface="Arial"/>
              <a:cs typeface="Arial"/>
            </a:endParaRPr>
          </a:p>
          <a:p>
            <a:pPr marL="255270" indent="-242570">
              <a:lnSpc>
                <a:spcPct val="100000"/>
              </a:lnSpc>
              <a:spcBef>
                <a:spcPts val="305"/>
              </a:spcBef>
              <a:buClr>
                <a:srgbClr val="024F84"/>
              </a:buClr>
              <a:buFont typeface="Arial"/>
              <a:buAutoNum type="alphaLcParenBoth"/>
              <a:tabLst>
                <a:tab pos="255904" algn="l"/>
              </a:tabLst>
            </a:pPr>
            <a:r>
              <a:rPr sz="1200" i="1" spc="-35" dirty="0">
                <a:solidFill>
                  <a:srgbClr val="935151"/>
                </a:solidFill>
                <a:latin typeface="Arial"/>
                <a:cs typeface="Arial"/>
              </a:rPr>
              <a:t>False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 dirty="0">
              <a:latin typeface="Times New Roman"/>
              <a:cs typeface="Times New Roman"/>
            </a:endParaRPr>
          </a:p>
          <a:p>
            <a:pPr marL="23495" marR="5080">
              <a:lnSpc>
                <a:spcPct val="100000"/>
              </a:lnSpc>
              <a:spcBef>
                <a:spcPts val="5"/>
              </a:spcBef>
            </a:pPr>
            <a:r>
              <a:rPr sz="1200" i="1" u="sng" spc="10" dirty="0">
                <a:latin typeface="Georgia"/>
                <a:cs typeface="Georgia"/>
              </a:rPr>
              <a:t>R</a:t>
            </a:r>
            <a:r>
              <a:rPr sz="1200" u="sng" spc="15" baseline="31250" dirty="0">
                <a:latin typeface="Times New Roman"/>
                <a:cs typeface="Times New Roman"/>
              </a:rPr>
              <a:t>2</a:t>
            </a:r>
            <a:r>
              <a:rPr sz="1200" spc="15" baseline="31250" dirty="0">
                <a:latin typeface="Times New Roman"/>
                <a:cs typeface="Times New Roman"/>
              </a:rPr>
              <a:t> </a:t>
            </a:r>
            <a:r>
              <a:rPr sz="1200" i="1" spc="-30" dirty="0">
                <a:latin typeface="Arial"/>
                <a:cs typeface="Arial"/>
              </a:rPr>
              <a:t>tells us </a:t>
            </a:r>
            <a:r>
              <a:rPr sz="1200" i="1" spc="-20" dirty="0">
                <a:latin typeface="Arial"/>
                <a:cs typeface="Arial"/>
              </a:rPr>
              <a:t>the </a:t>
            </a:r>
            <a:r>
              <a:rPr sz="1200" i="1" spc="-25" dirty="0">
                <a:latin typeface="Arial"/>
                <a:cs typeface="Arial"/>
              </a:rPr>
              <a:t>percentage </a:t>
            </a:r>
            <a:r>
              <a:rPr sz="1200" i="1" spc="-15" dirty="0">
                <a:latin typeface="Arial"/>
                <a:cs typeface="Arial"/>
              </a:rPr>
              <a:t>of </a:t>
            </a:r>
            <a:r>
              <a:rPr sz="1200" i="1" spc="-35" dirty="0">
                <a:latin typeface="Arial"/>
                <a:cs typeface="Arial"/>
              </a:rPr>
              <a:t>variability </a:t>
            </a:r>
            <a:r>
              <a:rPr sz="1200" i="1" spc="-40" dirty="0">
                <a:latin typeface="Arial"/>
                <a:cs typeface="Arial"/>
              </a:rPr>
              <a:t>in </a:t>
            </a:r>
            <a:r>
              <a:rPr sz="1200" i="1" spc="-20" dirty="0">
                <a:latin typeface="Arial"/>
                <a:cs typeface="Arial"/>
              </a:rPr>
              <a:t>the </a:t>
            </a:r>
            <a:r>
              <a:rPr sz="1200" i="1" spc="-30" dirty="0">
                <a:latin typeface="Arial"/>
                <a:cs typeface="Arial"/>
              </a:rPr>
              <a:t>response </a:t>
            </a:r>
            <a:r>
              <a:rPr sz="1200" i="1" spc="-40" dirty="0">
                <a:latin typeface="Arial"/>
                <a:cs typeface="Arial"/>
              </a:rPr>
              <a:t>variable  </a:t>
            </a:r>
            <a:r>
              <a:rPr sz="1200" i="1" spc="-35" dirty="0">
                <a:latin typeface="Arial"/>
                <a:cs typeface="Arial"/>
              </a:rPr>
              <a:t>explained </a:t>
            </a:r>
            <a:r>
              <a:rPr sz="1200" i="1" spc="-20" dirty="0">
                <a:latin typeface="Arial"/>
                <a:cs typeface="Arial"/>
              </a:rPr>
              <a:t>by the model, adjusted </a:t>
            </a:r>
            <a:r>
              <a:rPr sz="1200" i="1" spc="15" dirty="0">
                <a:latin typeface="Georgia"/>
                <a:cs typeface="Georgia"/>
              </a:rPr>
              <a:t>R</a:t>
            </a:r>
            <a:r>
              <a:rPr sz="1200" spc="22" baseline="31250" dirty="0">
                <a:latin typeface="Times New Roman"/>
                <a:cs typeface="Times New Roman"/>
              </a:rPr>
              <a:t>2 </a:t>
            </a:r>
            <a:r>
              <a:rPr sz="1200" i="1" spc="-40" dirty="0">
                <a:latin typeface="Arial"/>
                <a:cs typeface="Arial"/>
              </a:rPr>
              <a:t>is </a:t>
            </a:r>
            <a:r>
              <a:rPr sz="1200" i="1" spc="-35" dirty="0">
                <a:latin typeface="Arial"/>
                <a:cs typeface="Arial"/>
              </a:rPr>
              <a:t>only useful </a:t>
            </a:r>
            <a:r>
              <a:rPr sz="1200" i="1" spc="-20" dirty="0">
                <a:latin typeface="Arial"/>
                <a:cs typeface="Arial"/>
              </a:rPr>
              <a:t>for model  </a:t>
            </a:r>
            <a:r>
              <a:rPr sz="1200" i="1" spc="-25" dirty="0">
                <a:latin typeface="Arial"/>
                <a:cs typeface="Arial"/>
              </a:rPr>
              <a:t>selection.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O</a:t>
            </a:r>
            <a:r>
              <a:rPr spc="20" dirty="0"/>
              <a:t>u</a:t>
            </a:r>
            <a:r>
              <a:rPr spc="50" dirty="0"/>
              <a:t>t</a:t>
            </a:r>
            <a:r>
              <a:rPr spc="5" dirty="0"/>
              <a:t>l</a:t>
            </a:r>
            <a:r>
              <a:rPr spc="10" dirty="0"/>
              <a:t>in</a:t>
            </a:r>
            <a:r>
              <a:rPr spc="-5"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0411" y="489737"/>
            <a:ext cx="4126865" cy="299505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6370" indent="-153670">
              <a:lnSpc>
                <a:spcPct val="100000"/>
              </a:lnSpc>
              <a:spcBef>
                <a:spcPts val="135"/>
              </a:spcBef>
              <a:buAutoNum type="arabicPeriod"/>
              <a:tabLst>
                <a:tab pos="167005" algn="l"/>
              </a:tabLst>
            </a:pPr>
            <a:r>
              <a:rPr sz="1050" spc="2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Housekeeping</a:t>
            </a:r>
            <a:endParaRPr sz="1050" dirty="0">
              <a:solidFill>
                <a:schemeClr val="accent1">
                  <a:lumMod val="20000"/>
                  <a:lumOff val="80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buAutoNum type="arabicPeriod"/>
            </a:pPr>
            <a:endParaRPr sz="1000" dirty="0">
              <a:latin typeface="Times New Roman"/>
              <a:cs typeface="Times New Roman"/>
            </a:endParaRPr>
          </a:p>
          <a:p>
            <a:pPr marL="166370" indent="-153670">
              <a:lnSpc>
                <a:spcPct val="100000"/>
              </a:lnSpc>
              <a:buAutoNum type="arabicPeriod"/>
              <a:tabLst>
                <a:tab pos="167005" algn="l"/>
              </a:tabLst>
            </a:pPr>
            <a:r>
              <a:rPr sz="1050" spc="25" dirty="0">
                <a:solidFill>
                  <a:schemeClr val="tx2"/>
                </a:solidFill>
                <a:latin typeface="Arial"/>
                <a:cs typeface="Arial"/>
              </a:rPr>
              <a:t>Main</a:t>
            </a:r>
            <a:r>
              <a:rPr sz="1050" spc="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050" spc="15" dirty="0" smtClean="0">
                <a:solidFill>
                  <a:schemeClr val="tx2"/>
                </a:solidFill>
                <a:latin typeface="Arial"/>
                <a:cs typeface="Arial"/>
              </a:rPr>
              <a:t>ideas</a:t>
            </a:r>
            <a:r>
              <a:rPr lang="en-US" sz="1050" spc="15" dirty="0" smtClean="0">
                <a:solidFill>
                  <a:schemeClr val="tx2"/>
                </a:solidFill>
                <a:latin typeface="Arial"/>
                <a:cs typeface="Arial"/>
              </a:rPr>
              <a:t>: Multiple Linear Regression (MLR)</a:t>
            </a:r>
            <a:endParaRPr sz="1050" dirty="0">
              <a:solidFill>
                <a:schemeClr val="tx2"/>
              </a:solidFill>
              <a:latin typeface="Arial"/>
              <a:cs typeface="Arial"/>
            </a:endParaRPr>
          </a:p>
          <a:p>
            <a:pPr marL="443230" lvl="1" indent="-153670">
              <a:spcBef>
                <a:spcPts val="95"/>
              </a:spcBef>
              <a:buFontTx/>
              <a:buAutoNum type="arabicPeriod"/>
              <a:tabLst>
                <a:tab pos="443865" algn="l"/>
              </a:tabLst>
            </a:pPr>
            <a:r>
              <a:rPr lang="en-US" sz="1050" u="sng" spc="5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Interpreting Slopes/Coefficients</a:t>
            </a:r>
            <a:r>
              <a:rPr lang="en-US" sz="1050" spc="5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: In </a:t>
            </a:r>
            <a:r>
              <a:rPr lang="en-US" sz="1050" spc="25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MLR </a:t>
            </a:r>
            <a:r>
              <a:rPr lang="en-US" sz="1050" spc="15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everything </a:t>
            </a:r>
            <a:r>
              <a:rPr lang="en-US" sz="1050" spc="1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is </a:t>
            </a:r>
            <a:r>
              <a:rPr lang="en-US" sz="1050" spc="25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conditional </a:t>
            </a:r>
            <a:r>
              <a:rPr lang="en-US" sz="1050" spc="3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on </a:t>
            </a:r>
            <a:r>
              <a:rPr lang="en-US" sz="1050" spc="5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all </a:t>
            </a:r>
            <a:r>
              <a:rPr lang="en-US" sz="1050" spc="2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other </a:t>
            </a:r>
            <a:r>
              <a:rPr lang="en-US" sz="1050" spc="1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variables in </a:t>
            </a:r>
            <a:r>
              <a:rPr lang="en-US" sz="1050" spc="2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the  </a:t>
            </a:r>
            <a:r>
              <a:rPr lang="en-US" sz="1050" spc="3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model</a:t>
            </a:r>
            <a:endParaRPr lang="en-US" sz="1050" spc="20" dirty="0" smtClean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  <a:p>
            <a:pPr marL="443230" lvl="1" indent="-15367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443865" algn="l"/>
              </a:tabLst>
            </a:pPr>
            <a:r>
              <a:rPr lang="en-US" sz="1050" u="sng" spc="5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Setting up the MLR Equation:</a:t>
            </a:r>
            <a:r>
              <a:rPr lang="en-US" sz="1050" spc="5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050" spc="2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Categorical </a:t>
            </a:r>
            <a:r>
              <a:rPr sz="1050" spc="3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predictors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and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slopes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for </a:t>
            </a:r>
            <a:r>
              <a:rPr sz="105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(almost) </a:t>
            </a:r>
            <a:r>
              <a:rPr sz="1050" spc="1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each</a:t>
            </a:r>
            <a:r>
              <a:rPr sz="1050" spc="-3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050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level</a:t>
            </a:r>
            <a:endParaRPr sz="1050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  <a:p>
            <a:pPr marL="443230" lvl="1" indent="-15367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443865" algn="l"/>
              </a:tabLst>
            </a:pPr>
            <a:r>
              <a:rPr sz="1050" u="sng" spc="1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Inference </a:t>
            </a:r>
            <a:r>
              <a:rPr sz="1050" u="sng" spc="25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for </a:t>
            </a:r>
            <a:r>
              <a:rPr sz="1050" u="sng" spc="2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MLR</a:t>
            </a:r>
            <a:r>
              <a:rPr sz="1050" spc="2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: </a:t>
            </a:r>
            <a:r>
              <a:rPr sz="1050" spc="3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model </a:t>
            </a:r>
            <a:r>
              <a:rPr sz="1050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as </a:t>
            </a:r>
            <a:r>
              <a:rPr sz="1050" spc="-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a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whole </a:t>
            </a:r>
            <a:r>
              <a:rPr sz="1050" spc="3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+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individual</a:t>
            </a:r>
            <a:r>
              <a:rPr sz="1050" spc="-5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slopes</a:t>
            </a:r>
            <a:endParaRPr sz="1050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  <a:p>
            <a:pPr marL="443230" lvl="1" indent="-153670">
              <a:lnSpc>
                <a:spcPct val="100000"/>
              </a:lnSpc>
              <a:spcBef>
                <a:spcPts val="45"/>
              </a:spcBef>
              <a:buAutoNum type="arabicPeriod"/>
              <a:tabLst>
                <a:tab pos="443865" algn="l"/>
              </a:tabLst>
            </a:pPr>
            <a:r>
              <a:rPr lang="en-US" sz="1050" u="sng" spc="10" dirty="0" smtClean="0">
                <a:latin typeface="Arial"/>
                <a:cs typeface="Arial"/>
              </a:rPr>
              <a:t>Selecting Predictors for MLR:</a:t>
            </a:r>
            <a:r>
              <a:rPr lang="en-US" sz="1050" spc="20" dirty="0" smtClean="0">
                <a:latin typeface="Arial"/>
                <a:cs typeface="Arial"/>
              </a:rPr>
              <a:t> </a:t>
            </a:r>
          </a:p>
          <a:p>
            <a:pPr marL="900430" lvl="2" indent="-153670">
              <a:spcBef>
                <a:spcPts val="45"/>
              </a:spcBef>
              <a:buAutoNum type="arabicPeriod"/>
              <a:tabLst>
                <a:tab pos="443865" algn="l"/>
              </a:tabLst>
            </a:pPr>
            <a:r>
              <a:rPr sz="1050" spc="25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Adjusted </a:t>
            </a:r>
            <a:r>
              <a:rPr sz="1100" i="1" spc="20" dirty="0" smtClean="0">
                <a:solidFill>
                  <a:schemeClr val="bg1">
                    <a:lumMod val="75000"/>
                  </a:schemeClr>
                </a:solidFill>
                <a:latin typeface="Georgia"/>
                <a:cs typeface="Georgia"/>
              </a:rPr>
              <a:t>R</a:t>
            </a:r>
            <a:r>
              <a:rPr sz="1200" spc="30" baseline="27777" dirty="0" smtClean="0">
                <a:solidFill>
                  <a:schemeClr val="bg1">
                    <a:lumMod val="75000"/>
                  </a:schemeClr>
                </a:solidFill>
                <a:latin typeface="Times New Roman"/>
                <a:cs typeface="Times New Roman"/>
              </a:rPr>
              <a:t>2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applies </a:t>
            </a:r>
            <a:r>
              <a:rPr sz="1050" spc="-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a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penalty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for additional</a:t>
            </a:r>
            <a:r>
              <a:rPr sz="1050" spc="-114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050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variables</a:t>
            </a:r>
            <a:endParaRPr sz="1050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  <a:p>
            <a:pPr marL="900430" lvl="2" indent="-153670">
              <a:spcBef>
                <a:spcPts val="85"/>
              </a:spcBef>
              <a:buAutoNum type="arabicPeriod"/>
              <a:tabLst>
                <a:tab pos="443865" algn="l"/>
              </a:tabLst>
            </a:pPr>
            <a:r>
              <a:rPr sz="1050" spc="20" dirty="0" smtClean="0">
                <a:latin typeface="Arial"/>
                <a:cs typeface="Arial"/>
              </a:rPr>
              <a:t>Avoid </a:t>
            </a:r>
            <a:r>
              <a:rPr sz="1050" spc="15" dirty="0">
                <a:latin typeface="Arial"/>
                <a:cs typeface="Arial"/>
              </a:rPr>
              <a:t>collinearity </a:t>
            </a:r>
            <a:r>
              <a:rPr sz="1050" spc="10" dirty="0">
                <a:latin typeface="Arial"/>
                <a:cs typeface="Arial"/>
              </a:rPr>
              <a:t>in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spc="25" dirty="0" smtClean="0">
                <a:latin typeface="Arial"/>
                <a:cs typeface="Arial"/>
              </a:rPr>
              <a:t>MLR</a:t>
            </a:r>
            <a:endParaRPr lang="en-US" sz="1050" dirty="0">
              <a:latin typeface="Arial"/>
              <a:cs typeface="Arial"/>
            </a:endParaRPr>
          </a:p>
          <a:p>
            <a:pPr marL="900430" lvl="2" indent="-153670">
              <a:spcBef>
                <a:spcPts val="85"/>
              </a:spcBef>
              <a:buAutoNum type="arabicPeriod"/>
              <a:tabLst>
                <a:tab pos="443865" algn="l"/>
              </a:tabLst>
            </a:pPr>
            <a:r>
              <a:rPr sz="1050" spc="35" dirty="0" smtClean="0">
                <a:solidFill>
                  <a:srgbClr val="CCCCCC"/>
                </a:solidFill>
                <a:latin typeface="Arial"/>
                <a:cs typeface="Arial"/>
              </a:rPr>
              <a:t>Model </a:t>
            </a:r>
            <a:r>
              <a:rPr sz="1050" spc="20" dirty="0">
                <a:solidFill>
                  <a:srgbClr val="CCCCCC"/>
                </a:solidFill>
                <a:latin typeface="Arial"/>
                <a:cs typeface="Arial"/>
              </a:rPr>
              <a:t>selection criterion </a:t>
            </a:r>
            <a:r>
              <a:rPr sz="1050" spc="30" dirty="0">
                <a:solidFill>
                  <a:srgbClr val="CCCCCC"/>
                </a:solidFill>
                <a:latin typeface="Arial"/>
                <a:cs typeface="Arial"/>
              </a:rPr>
              <a:t>depends on </a:t>
            </a:r>
            <a:r>
              <a:rPr sz="1050" spc="15" dirty="0">
                <a:solidFill>
                  <a:srgbClr val="CCCCCC"/>
                </a:solidFill>
                <a:latin typeface="Arial"/>
                <a:cs typeface="Arial"/>
              </a:rPr>
              <a:t>goal: </a:t>
            </a:r>
            <a:r>
              <a:rPr sz="1050" spc="20" dirty="0">
                <a:solidFill>
                  <a:srgbClr val="CCCCCC"/>
                </a:solidFill>
                <a:latin typeface="Arial"/>
                <a:cs typeface="Arial"/>
              </a:rPr>
              <a:t>signiﬁcance </a:t>
            </a:r>
            <a:r>
              <a:rPr sz="1050" spc="15" dirty="0">
                <a:solidFill>
                  <a:srgbClr val="CCCCCC"/>
                </a:solidFill>
                <a:latin typeface="Arial"/>
                <a:cs typeface="Arial"/>
              </a:rPr>
              <a:t>vs.  </a:t>
            </a:r>
            <a:r>
              <a:rPr sz="1050" spc="25" dirty="0">
                <a:solidFill>
                  <a:srgbClr val="CCCCCC"/>
                </a:solidFill>
                <a:latin typeface="Arial"/>
                <a:cs typeface="Arial"/>
              </a:rPr>
              <a:t>prediction</a:t>
            </a:r>
            <a:endParaRPr sz="1050" dirty="0">
              <a:latin typeface="Arial"/>
              <a:cs typeface="Arial"/>
            </a:endParaRPr>
          </a:p>
          <a:p>
            <a:pPr marL="443230" lvl="1" indent="-15367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443865" algn="l"/>
              </a:tabLst>
            </a:pPr>
            <a:r>
              <a:rPr lang="en-US" sz="1050" u="sng" spc="20" dirty="0">
                <a:solidFill>
                  <a:srgbClr val="CCCCCC"/>
                </a:solidFill>
                <a:latin typeface="Arial"/>
                <a:cs typeface="Arial"/>
              </a:rPr>
              <a:t>Additional Conditions for MLR</a:t>
            </a:r>
            <a:r>
              <a:rPr lang="en-US" sz="1050" spc="20" dirty="0">
                <a:solidFill>
                  <a:srgbClr val="CCCCCC"/>
                </a:solidFill>
                <a:latin typeface="Arial"/>
                <a:cs typeface="Arial"/>
              </a:rPr>
              <a:t>: </a:t>
            </a:r>
            <a:r>
              <a:rPr sz="1050" spc="25" dirty="0" smtClean="0">
                <a:solidFill>
                  <a:srgbClr val="CCCCCC"/>
                </a:solidFill>
                <a:latin typeface="Arial"/>
                <a:cs typeface="Arial"/>
              </a:rPr>
              <a:t>Conditions </a:t>
            </a:r>
            <a:r>
              <a:rPr sz="1050" spc="25" dirty="0">
                <a:solidFill>
                  <a:srgbClr val="CCCCCC"/>
                </a:solidFill>
                <a:latin typeface="Arial"/>
                <a:cs typeface="Arial"/>
              </a:rPr>
              <a:t>for MLR </a:t>
            </a:r>
            <a:r>
              <a:rPr sz="1050" spc="-5" dirty="0">
                <a:solidFill>
                  <a:srgbClr val="CCCCCC"/>
                </a:solidFill>
                <a:latin typeface="Arial"/>
                <a:cs typeface="Arial"/>
              </a:rPr>
              <a:t>are </a:t>
            </a:r>
            <a:r>
              <a:rPr sz="1050" dirty="0">
                <a:solidFill>
                  <a:srgbClr val="CCCCCC"/>
                </a:solidFill>
                <a:latin typeface="Arial"/>
                <a:cs typeface="Arial"/>
              </a:rPr>
              <a:t>(almost) </a:t>
            </a:r>
            <a:r>
              <a:rPr sz="1050" spc="20" dirty="0">
                <a:solidFill>
                  <a:srgbClr val="CCCCCC"/>
                </a:solidFill>
                <a:latin typeface="Arial"/>
                <a:cs typeface="Arial"/>
              </a:rPr>
              <a:t>the </a:t>
            </a:r>
            <a:r>
              <a:rPr sz="1050" spc="15" dirty="0">
                <a:solidFill>
                  <a:srgbClr val="CCCCCC"/>
                </a:solidFill>
                <a:latin typeface="Arial"/>
                <a:cs typeface="Arial"/>
              </a:rPr>
              <a:t>same </a:t>
            </a:r>
            <a:r>
              <a:rPr sz="1050" spc="5" dirty="0">
                <a:solidFill>
                  <a:srgbClr val="CCCCCC"/>
                </a:solidFill>
                <a:latin typeface="Arial"/>
                <a:cs typeface="Arial"/>
              </a:rPr>
              <a:t>as </a:t>
            </a:r>
            <a:r>
              <a:rPr sz="1050" spc="30" dirty="0">
                <a:solidFill>
                  <a:srgbClr val="CCCCCC"/>
                </a:solidFill>
                <a:latin typeface="Arial"/>
                <a:cs typeface="Arial"/>
              </a:rPr>
              <a:t>conditions</a:t>
            </a:r>
            <a:r>
              <a:rPr sz="1050" spc="20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050" spc="25" dirty="0" smtClean="0">
                <a:solidFill>
                  <a:srgbClr val="CCCCCC"/>
                </a:solidFill>
                <a:latin typeface="Arial"/>
                <a:cs typeface="Arial"/>
              </a:rPr>
              <a:t>for</a:t>
            </a:r>
            <a:r>
              <a:rPr lang="en-US" sz="1050" dirty="0">
                <a:latin typeface="Arial"/>
                <a:cs typeface="Arial"/>
              </a:rPr>
              <a:t> </a:t>
            </a:r>
            <a:r>
              <a:rPr sz="1050" dirty="0" smtClean="0">
                <a:solidFill>
                  <a:srgbClr val="CCCCCC"/>
                </a:solidFill>
                <a:latin typeface="Arial"/>
                <a:cs typeface="Arial"/>
              </a:rPr>
              <a:t>SLR</a:t>
            </a:r>
            <a:endParaRPr sz="1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 marL="166370" indent="-153670">
              <a:lnSpc>
                <a:spcPct val="100000"/>
              </a:lnSpc>
              <a:buAutoNum type="arabicPeriod" startAt="3"/>
              <a:tabLst>
                <a:tab pos="167005" algn="l"/>
              </a:tabLst>
            </a:pPr>
            <a:r>
              <a:rPr sz="1050" spc="20" dirty="0">
                <a:solidFill>
                  <a:srgbClr val="CCDBE6"/>
                </a:solidFill>
                <a:latin typeface="Arial"/>
                <a:cs typeface="Arial"/>
              </a:rPr>
              <a:t>Summary</a:t>
            </a:r>
            <a:endParaRPr sz="105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337873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O</a:t>
            </a:r>
            <a:r>
              <a:rPr spc="20" dirty="0"/>
              <a:t>u</a:t>
            </a:r>
            <a:r>
              <a:rPr spc="50" dirty="0"/>
              <a:t>t</a:t>
            </a:r>
            <a:r>
              <a:rPr spc="5" dirty="0"/>
              <a:t>l</a:t>
            </a:r>
            <a:r>
              <a:rPr spc="10" dirty="0"/>
              <a:t>in</a:t>
            </a:r>
            <a:r>
              <a:rPr spc="-5" dirty="0"/>
              <a:t>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536" y="282575"/>
            <a:ext cx="411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Why else should we be careful about choosing which explanatory variables to have in our model?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58868" y="1871600"/>
            <a:ext cx="1143001" cy="14349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850" y="3193507"/>
            <a:ext cx="2057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Explanatory Variable 1</a:t>
            </a:r>
            <a:endParaRPr lang="en-US" sz="11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801727" y="2247270"/>
            <a:ext cx="2057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Explanatory Variable 2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73366527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O</a:t>
            </a:r>
            <a:r>
              <a:rPr spc="20" dirty="0"/>
              <a:t>u</a:t>
            </a:r>
            <a:r>
              <a:rPr spc="50" dirty="0"/>
              <a:t>t</a:t>
            </a:r>
            <a:r>
              <a:rPr spc="5" dirty="0"/>
              <a:t>l</a:t>
            </a:r>
            <a:r>
              <a:rPr spc="10" dirty="0"/>
              <a:t>in</a:t>
            </a:r>
            <a:r>
              <a:rPr spc="-5" dirty="0"/>
              <a:t>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47850" y="2035175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Watch out for two </a:t>
            </a:r>
            <a:r>
              <a:rPr lang="en-US" i="1" u="sng" dirty="0" smtClean="0"/>
              <a:t>explanatory variables </a:t>
            </a:r>
            <a:r>
              <a:rPr lang="en-US" i="1" dirty="0" smtClean="0"/>
              <a:t>(or more) that are </a:t>
            </a:r>
            <a:r>
              <a:rPr lang="en-US" b="1" i="1" dirty="0" smtClean="0"/>
              <a:t>collinear</a:t>
            </a:r>
            <a:r>
              <a:rPr lang="en-US" i="1" dirty="0" smtClean="0"/>
              <a:t>!</a:t>
            </a:r>
            <a:endParaRPr lang="en-US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58868" y="1871600"/>
            <a:ext cx="1143001" cy="14349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850" y="3193507"/>
            <a:ext cx="2057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Explanatory Variable 1</a:t>
            </a:r>
            <a:endParaRPr lang="en-US" sz="11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801727" y="2247270"/>
            <a:ext cx="2057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Explanatory Variable 2</a:t>
            </a:r>
            <a:endParaRPr 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97536" y="282575"/>
            <a:ext cx="411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Why else should we be careful about choosing which explanatory variables to have in our model?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3446126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O</a:t>
            </a:r>
            <a:r>
              <a:rPr spc="20" dirty="0"/>
              <a:t>u</a:t>
            </a:r>
            <a:r>
              <a:rPr spc="50" dirty="0"/>
              <a:t>t</a:t>
            </a:r>
            <a:r>
              <a:rPr spc="5" dirty="0"/>
              <a:t>l</a:t>
            </a:r>
            <a:r>
              <a:rPr spc="10" dirty="0"/>
              <a:t>in</a:t>
            </a:r>
            <a:r>
              <a:rPr spc="-5" dirty="0"/>
              <a:t>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1450" y="358775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When do we </a:t>
            </a:r>
            <a:r>
              <a:rPr lang="en-US" sz="2400" b="1" u="sng" dirty="0" smtClean="0"/>
              <a:t>need</a:t>
            </a:r>
            <a:r>
              <a:rPr lang="en-US" sz="2400" b="1" dirty="0" smtClean="0"/>
              <a:t> a multiple linear regression model?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9436" y="1189772"/>
            <a:ext cx="44150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More than one explanatory variable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Ex: </a:t>
            </a:r>
            <a:r>
              <a:rPr lang="en-US" sz="1400" dirty="0" smtClean="0">
                <a:solidFill>
                  <a:srgbClr val="0070C0"/>
                </a:solidFill>
              </a:rPr>
              <a:t>Number of Dependents </a:t>
            </a:r>
            <a:r>
              <a:rPr lang="en-US" sz="1400" dirty="0" smtClean="0"/>
              <a:t>and </a:t>
            </a:r>
            <a:r>
              <a:rPr lang="en-US" sz="1400" dirty="0" smtClean="0">
                <a:solidFill>
                  <a:srgbClr val="00B050"/>
                </a:solidFill>
              </a:rPr>
              <a:t>Party Affiliation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7640" y="1833525"/>
                <a:ext cx="4302460" cy="4352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𝑖𝑛𝑐𝑜𝑚𝑒</m:t>
                          </m:r>
                        </m:e>
                      </m:acc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4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num</m:t>
                          </m:r>
                          <m:r>
                            <a:rPr lang="en-US" sz="14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sz="14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dependents</m:t>
                          </m:r>
                        </m:e>
                      </m:d>
                      <m:r>
                        <a:rPr lang="en-US" sz="1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𝑝𝑎𝑟𝑡𝑦</m:t>
                          </m:r>
                          <m:r>
                            <a:rPr lang="en-US" sz="1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1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𝑑𝑒𝑚</m:t>
                          </m:r>
                        </m:e>
                      </m:d>
                    </m:oMath>
                  </m:oMathPara>
                </a14:m>
                <a:endParaRPr lang="en-US" sz="1400" b="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1400" b="0" dirty="0" smtClean="0">
                    <a:solidFill>
                      <a:schemeClr val="tx1"/>
                    </a:solidFill>
                  </a:rPr>
                  <a:t>    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𝑝𝑎𝑟𝑡𝑦</m:t>
                    </m:r>
                    <m:r>
                      <a:rPr lang="en-US" sz="1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1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𝑖𝑛𝑑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640" y="1833525"/>
                <a:ext cx="4302460" cy="435247"/>
              </a:xfrm>
              <a:prstGeom prst="rect">
                <a:avLst/>
              </a:prstGeom>
              <a:blipFill>
                <a:blip r:embed="rId2"/>
                <a:stretch>
                  <a:fillRect l="-425" t="-14085" b="-1549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984960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297180"/>
          </a:xfrm>
          <a:custGeom>
            <a:avLst/>
            <a:gdLst/>
            <a:ahLst/>
            <a:cxnLst/>
            <a:rect l="l" t="t" r="r" b="b"/>
            <a:pathLst>
              <a:path w="4608195" h="297180">
                <a:moveTo>
                  <a:pt x="0" y="296926"/>
                </a:moveTo>
                <a:lnTo>
                  <a:pt x="4607941" y="296926"/>
                </a:lnTo>
                <a:lnTo>
                  <a:pt x="4607941" y="0"/>
                </a:lnTo>
                <a:lnTo>
                  <a:pt x="0" y="0"/>
                </a:lnTo>
                <a:lnTo>
                  <a:pt x="0" y="296926"/>
                </a:lnTo>
                <a:close/>
              </a:path>
            </a:pathLst>
          </a:custGeom>
          <a:solidFill>
            <a:srgbClr val="1B6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687955">
              <a:lnSpc>
                <a:spcPct val="100000"/>
              </a:lnSpc>
              <a:spcBef>
                <a:spcPts val="135"/>
              </a:spcBef>
            </a:pPr>
            <a:r>
              <a:rPr spc="-40" dirty="0"/>
              <a:t>(5) </a:t>
            </a:r>
            <a:r>
              <a:rPr spc="20" dirty="0"/>
              <a:t>Avoid </a:t>
            </a:r>
            <a:r>
              <a:rPr spc="15" dirty="0"/>
              <a:t>collinearity </a:t>
            </a:r>
            <a:r>
              <a:rPr spc="10" dirty="0"/>
              <a:t>in</a:t>
            </a:r>
            <a:r>
              <a:rPr spc="25" dirty="0"/>
              <a:t> MLR</a:t>
            </a:r>
          </a:p>
        </p:txBody>
      </p:sp>
      <p:sp>
        <p:nvSpPr>
          <p:cNvPr id="4" name="object 4"/>
          <p:cNvSpPr/>
          <p:nvPr/>
        </p:nvSpPr>
        <p:spPr>
          <a:xfrm>
            <a:off x="2862579" y="1251839"/>
            <a:ext cx="543560" cy="0"/>
          </a:xfrm>
          <a:custGeom>
            <a:avLst/>
            <a:gdLst/>
            <a:ahLst/>
            <a:cxnLst/>
            <a:rect l="l" t="t" r="r" b="b"/>
            <a:pathLst>
              <a:path w="543560">
                <a:moveTo>
                  <a:pt x="0" y="0"/>
                </a:moveTo>
                <a:lnTo>
                  <a:pt x="543559" y="0"/>
                </a:lnTo>
              </a:path>
            </a:pathLst>
          </a:custGeom>
          <a:ln w="45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55600" y="502399"/>
            <a:ext cx="3934460" cy="9309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94310" marR="5080" indent="-182245">
              <a:lnSpc>
                <a:spcPct val="100000"/>
              </a:lnSpc>
              <a:spcBef>
                <a:spcPts val="90"/>
              </a:spcBef>
            </a:pPr>
            <a:r>
              <a:rPr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200" spc="-65" dirty="0">
                <a:latin typeface="Arial"/>
                <a:cs typeface="Arial"/>
              </a:rPr>
              <a:t>Two </a:t>
            </a:r>
            <a:r>
              <a:rPr sz="1200" spc="-15" dirty="0">
                <a:latin typeface="Arial"/>
                <a:cs typeface="Arial"/>
              </a:rPr>
              <a:t>predictor </a:t>
            </a:r>
            <a:r>
              <a:rPr sz="1200" spc="-40" dirty="0">
                <a:latin typeface="Arial"/>
                <a:cs typeface="Arial"/>
              </a:rPr>
              <a:t>variables </a:t>
            </a:r>
            <a:r>
              <a:rPr sz="1200" spc="-50" dirty="0">
                <a:latin typeface="Arial"/>
                <a:cs typeface="Arial"/>
              </a:rPr>
              <a:t>are </a:t>
            </a:r>
            <a:r>
              <a:rPr sz="1200" spc="-30" dirty="0">
                <a:latin typeface="Arial"/>
                <a:cs typeface="Arial"/>
              </a:rPr>
              <a:t>said </a:t>
            </a:r>
            <a:r>
              <a:rPr sz="1200" spc="5" dirty="0">
                <a:latin typeface="Arial"/>
                <a:cs typeface="Arial"/>
              </a:rPr>
              <a:t>to </a:t>
            </a:r>
            <a:r>
              <a:rPr sz="1200" spc="-20" dirty="0">
                <a:latin typeface="Arial"/>
                <a:cs typeface="Arial"/>
              </a:rPr>
              <a:t>be </a:t>
            </a:r>
            <a:r>
              <a:rPr sz="1200" spc="-35" dirty="0">
                <a:latin typeface="Arial"/>
                <a:cs typeface="Arial"/>
              </a:rPr>
              <a:t>collinear </a:t>
            </a:r>
            <a:r>
              <a:rPr sz="1200" spc="-25" dirty="0">
                <a:latin typeface="Arial"/>
                <a:cs typeface="Arial"/>
              </a:rPr>
              <a:t>when </a:t>
            </a:r>
            <a:r>
              <a:rPr sz="1200" spc="-30" dirty="0">
                <a:latin typeface="Arial"/>
                <a:cs typeface="Arial"/>
              </a:rPr>
              <a:t>they  </a:t>
            </a:r>
            <a:r>
              <a:rPr sz="1200" spc="-50" dirty="0">
                <a:latin typeface="Arial"/>
                <a:cs typeface="Arial"/>
              </a:rPr>
              <a:t>are </a:t>
            </a:r>
            <a:r>
              <a:rPr sz="1200" spc="-20" dirty="0">
                <a:latin typeface="Arial"/>
                <a:cs typeface="Arial"/>
              </a:rPr>
              <a:t>correlated, </a:t>
            </a:r>
            <a:r>
              <a:rPr sz="1200" spc="-25" dirty="0">
                <a:latin typeface="Arial"/>
                <a:cs typeface="Arial"/>
              </a:rPr>
              <a:t>and this </a:t>
            </a:r>
            <a:r>
              <a:rPr sz="1200" i="1" spc="-30" dirty="0">
                <a:solidFill>
                  <a:srgbClr val="024F84"/>
                </a:solidFill>
                <a:latin typeface="Arial"/>
                <a:cs typeface="Arial"/>
              </a:rPr>
              <a:t>collinearity </a:t>
            </a:r>
            <a:r>
              <a:rPr sz="1200" spc="-50" dirty="0">
                <a:latin typeface="Arial"/>
                <a:cs typeface="Arial"/>
              </a:rPr>
              <a:t>(also </a:t>
            </a:r>
            <a:r>
              <a:rPr sz="1200" spc="-30" dirty="0">
                <a:latin typeface="Arial"/>
                <a:cs typeface="Arial"/>
              </a:rPr>
              <a:t>called  </a:t>
            </a:r>
            <a:r>
              <a:rPr sz="1200" i="1" spc="-35" dirty="0">
                <a:solidFill>
                  <a:srgbClr val="024F84"/>
                </a:solidFill>
                <a:latin typeface="Arial"/>
                <a:cs typeface="Arial"/>
              </a:rPr>
              <a:t>multicollinearity</a:t>
            </a:r>
            <a:r>
              <a:rPr sz="1200" spc="-35" dirty="0">
                <a:latin typeface="Arial"/>
                <a:cs typeface="Arial"/>
              </a:rPr>
              <a:t>) </a:t>
            </a:r>
            <a:r>
              <a:rPr sz="1200" spc="-15" dirty="0">
                <a:latin typeface="Arial"/>
                <a:cs typeface="Arial"/>
              </a:rPr>
              <a:t>complicates </a:t>
            </a:r>
            <a:r>
              <a:rPr sz="1200" spc="-20" dirty="0">
                <a:latin typeface="Arial"/>
                <a:cs typeface="Arial"/>
              </a:rPr>
              <a:t>model</a:t>
            </a:r>
            <a:r>
              <a:rPr sz="1200" spc="4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estimation.</a:t>
            </a:r>
            <a:endParaRPr sz="1200">
              <a:latin typeface="Arial"/>
              <a:cs typeface="Arial"/>
            </a:endParaRPr>
          </a:p>
          <a:p>
            <a:pPr marL="194310" marR="93980">
              <a:lnSpc>
                <a:spcPts val="1440"/>
              </a:lnSpc>
              <a:spcBef>
                <a:spcPts val="60"/>
              </a:spcBef>
            </a:pPr>
            <a:r>
              <a:rPr sz="800" i="1" spc="-20" dirty="0">
                <a:solidFill>
                  <a:srgbClr val="935151"/>
                </a:solidFill>
                <a:latin typeface="Arial"/>
                <a:cs typeface="Arial"/>
              </a:rPr>
              <a:t>Remember: </a:t>
            </a:r>
            <a:r>
              <a:rPr sz="800" i="1" spc="-15" dirty="0">
                <a:latin typeface="Arial"/>
                <a:cs typeface="Arial"/>
              </a:rPr>
              <a:t>Predictors </a:t>
            </a:r>
            <a:r>
              <a:rPr sz="800" i="1" spc="-35" dirty="0">
                <a:latin typeface="Arial"/>
                <a:cs typeface="Arial"/>
              </a:rPr>
              <a:t>are </a:t>
            </a:r>
            <a:r>
              <a:rPr sz="800" i="1" spc="-25" dirty="0">
                <a:latin typeface="Arial"/>
                <a:cs typeface="Arial"/>
              </a:rPr>
              <a:t>also </a:t>
            </a:r>
            <a:r>
              <a:rPr sz="800" i="1" spc="-20" dirty="0">
                <a:latin typeface="Arial"/>
                <a:cs typeface="Arial"/>
              </a:rPr>
              <a:t>called explanatory </a:t>
            </a:r>
            <a:r>
              <a:rPr sz="800" i="1" spc="-10" dirty="0">
                <a:latin typeface="Arial"/>
                <a:cs typeface="Arial"/>
              </a:rPr>
              <a:t>or </a:t>
            </a:r>
            <a:r>
              <a:rPr sz="800" i="1" spc="-15" dirty="0">
                <a:latin typeface="Arial"/>
                <a:cs typeface="Arial"/>
              </a:rPr>
              <a:t>independent </a:t>
            </a:r>
            <a:r>
              <a:rPr sz="800" i="1" spc="-25" dirty="0">
                <a:latin typeface="Arial"/>
                <a:cs typeface="Arial"/>
              </a:rPr>
              <a:t>variables, </a:t>
            </a:r>
            <a:r>
              <a:rPr sz="800" i="1" spc="-15" dirty="0">
                <a:latin typeface="Arial"/>
                <a:cs typeface="Arial"/>
              </a:rPr>
              <a:t>so </a:t>
            </a:r>
            <a:r>
              <a:rPr sz="800" i="1" spc="-20" dirty="0">
                <a:latin typeface="Arial"/>
                <a:cs typeface="Arial"/>
              </a:rPr>
              <a:t>they  </a:t>
            </a:r>
            <a:r>
              <a:rPr sz="800" i="1" spc="-15" dirty="0">
                <a:latin typeface="Arial"/>
                <a:cs typeface="Arial"/>
              </a:rPr>
              <a:t>should be independent </a:t>
            </a:r>
            <a:r>
              <a:rPr sz="800" i="1" spc="-10" dirty="0">
                <a:latin typeface="Arial"/>
                <a:cs typeface="Arial"/>
              </a:rPr>
              <a:t>of </a:t>
            </a:r>
            <a:r>
              <a:rPr sz="800" i="1" spc="-20" dirty="0">
                <a:latin typeface="Arial"/>
                <a:cs typeface="Arial"/>
              </a:rPr>
              <a:t>each</a:t>
            </a:r>
            <a:r>
              <a:rPr sz="800" i="1" spc="50" dirty="0">
                <a:latin typeface="Arial"/>
                <a:cs typeface="Arial"/>
              </a:rPr>
              <a:t> </a:t>
            </a:r>
            <a:r>
              <a:rPr sz="800" i="1" spc="-25" dirty="0">
                <a:latin typeface="Arial"/>
                <a:cs typeface="Arial"/>
              </a:rPr>
              <a:t>other.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687955">
              <a:lnSpc>
                <a:spcPct val="100000"/>
              </a:lnSpc>
              <a:spcBef>
                <a:spcPts val="135"/>
              </a:spcBef>
            </a:pPr>
            <a:r>
              <a:rPr spc="-40" dirty="0"/>
              <a:t>(5) </a:t>
            </a:r>
            <a:r>
              <a:rPr spc="20" dirty="0"/>
              <a:t>Avoid </a:t>
            </a:r>
            <a:r>
              <a:rPr spc="15" dirty="0"/>
              <a:t>collinearity </a:t>
            </a:r>
            <a:r>
              <a:rPr spc="10" dirty="0"/>
              <a:t>in</a:t>
            </a:r>
            <a:r>
              <a:rPr spc="25" dirty="0"/>
              <a:t> MLR</a:t>
            </a:r>
          </a:p>
        </p:txBody>
      </p:sp>
      <p:sp>
        <p:nvSpPr>
          <p:cNvPr id="3" name="object 3"/>
          <p:cNvSpPr/>
          <p:nvPr/>
        </p:nvSpPr>
        <p:spPr>
          <a:xfrm>
            <a:off x="2862579" y="1251839"/>
            <a:ext cx="543560" cy="0"/>
          </a:xfrm>
          <a:custGeom>
            <a:avLst/>
            <a:gdLst/>
            <a:ahLst/>
            <a:cxnLst/>
            <a:rect l="l" t="t" r="r" b="b"/>
            <a:pathLst>
              <a:path w="543560">
                <a:moveTo>
                  <a:pt x="0" y="0"/>
                </a:moveTo>
                <a:lnTo>
                  <a:pt x="543559" y="0"/>
                </a:lnTo>
              </a:path>
            </a:pathLst>
          </a:custGeom>
          <a:ln w="45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55600" y="502399"/>
            <a:ext cx="3987165" cy="17125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94310" marR="57785" indent="-182245">
              <a:lnSpc>
                <a:spcPct val="100000"/>
              </a:lnSpc>
              <a:spcBef>
                <a:spcPts val="90"/>
              </a:spcBef>
            </a:pPr>
            <a:r>
              <a:rPr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200" spc="-65" dirty="0">
                <a:latin typeface="Arial"/>
                <a:cs typeface="Arial"/>
              </a:rPr>
              <a:t>Two </a:t>
            </a:r>
            <a:r>
              <a:rPr sz="1200" spc="-15" dirty="0">
                <a:latin typeface="Arial"/>
                <a:cs typeface="Arial"/>
              </a:rPr>
              <a:t>predictor </a:t>
            </a:r>
            <a:r>
              <a:rPr sz="1200" spc="-40" dirty="0">
                <a:latin typeface="Arial"/>
                <a:cs typeface="Arial"/>
              </a:rPr>
              <a:t>variables </a:t>
            </a:r>
            <a:r>
              <a:rPr sz="1200" spc="-50" dirty="0">
                <a:latin typeface="Arial"/>
                <a:cs typeface="Arial"/>
              </a:rPr>
              <a:t>are </a:t>
            </a:r>
            <a:r>
              <a:rPr sz="1200" spc="-30" dirty="0">
                <a:latin typeface="Arial"/>
                <a:cs typeface="Arial"/>
              </a:rPr>
              <a:t>said </a:t>
            </a:r>
            <a:r>
              <a:rPr sz="1200" spc="5" dirty="0">
                <a:latin typeface="Arial"/>
                <a:cs typeface="Arial"/>
              </a:rPr>
              <a:t>to </a:t>
            </a:r>
            <a:r>
              <a:rPr sz="1200" spc="-20" dirty="0">
                <a:latin typeface="Arial"/>
                <a:cs typeface="Arial"/>
              </a:rPr>
              <a:t>be </a:t>
            </a:r>
            <a:r>
              <a:rPr sz="1200" spc="-35" dirty="0">
                <a:latin typeface="Arial"/>
                <a:cs typeface="Arial"/>
              </a:rPr>
              <a:t>collinear </a:t>
            </a:r>
            <a:r>
              <a:rPr sz="1200" spc="-25" dirty="0">
                <a:latin typeface="Arial"/>
                <a:cs typeface="Arial"/>
              </a:rPr>
              <a:t>when </a:t>
            </a:r>
            <a:r>
              <a:rPr sz="1200" spc="-30" dirty="0">
                <a:latin typeface="Arial"/>
                <a:cs typeface="Arial"/>
              </a:rPr>
              <a:t>they  </a:t>
            </a:r>
            <a:r>
              <a:rPr sz="1200" spc="-50" dirty="0">
                <a:latin typeface="Arial"/>
                <a:cs typeface="Arial"/>
              </a:rPr>
              <a:t>are </a:t>
            </a:r>
            <a:r>
              <a:rPr sz="1200" spc="-20" dirty="0">
                <a:latin typeface="Arial"/>
                <a:cs typeface="Arial"/>
              </a:rPr>
              <a:t>correlated, </a:t>
            </a:r>
            <a:r>
              <a:rPr sz="1200" spc="-25" dirty="0">
                <a:latin typeface="Arial"/>
                <a:cs typeface="Arial"/>
              </a:rPr>
              <a:t>and this </a:t>
            </a:r>
            <a:r>
              <a:rPr sz="1200" i="1" spc="-30" dirty="0">
                <a:solidFill>
                  <a:srgbClr val="024F84"/>
                </a:solidFill>
                <a:latin typeface="Arial"/>
                <a:cs typeface="Arial"/>
              </a:rPr>
              <a:t>collinearity </a:t>
            </a:r>
            <a:r>
              <a:rPr sz="1200" spc="-50" dirty="0">
                <a:latin typeface="Arial"/>
                <a:cs typeface="Arial"/>
              </a:rPr>
              <a:t>(also </a:t>
            </a:r>
            <a:r>
              <a:rPr sz="1200" spc="-30" dirty="0">
                <a:latin typeface="Arial"/>
                <a:cs typeface="Arial"/>
              </a:rPr>
              <a:t>called  </a:t>
            </a:r>
            <a:r>
              <a:rPr sz="1200" i="1" spc="-35" dirty="0">
                <a:solidFill>
                  <a:srgbClr val="024F84"/>
                </a:solidFill>
                <a:latin typeface="Arial"/>
                <a:cs typeface="Arial"/>
              </a:rPr>
              <a:t>multicollinearity</a:t>
            </a:r>
            <a:r>
              <a:rPr sz="1200" spc="-35" dirty="0">
                <a:latin typeface="Arial"/>
                <a:cs typeface="Arial"/>
              </a:rPr>
              <a:t>) </a:t>
            </a:r>
            <a:r>
              <a:rPr sz="1200" spc="-15" dirty="0">
                <a:latin typeface="Arial"/>
                <a:cs typeface="Arial"/>
              </a:rPr>
              <a:t>complicates </a:t>
            </a:r>
            <a:r>
              <a:rPr sz="1200" spc="-20" dirty="0">
                <a:latin typeface="Arial"/>
                <a:cs typeface="Arial"/>
              </a:rPr>
              <a:t>model</a:t>
            </a:r>
            <a:r>
              <a:rPr sz="1200" spc="4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estimation.</a:t>
            </a:r>
            <a:endParaRPr sz="1200" dirty="0">
              <a:latin typeface="Arial"/>
              <a:cs typeface="Arial"/>
            </a:endParaRPr>
          </a:p>
          <a:p>
            <a:pPr marL="194310" marR="147320">
              <a:lnSpc>
                <a:spcPts val="1440"/>
              </a:lnSpc>
              <a:spcBef>
                <a:spcPts val="60"/>
              </a:spcBef>
            </a:pPr>
            <a:r>
              <a:rPr sz="800" i="1" spc="-20" dirty="0">
                <a:solidFill>
                  <a:srgbClr val="935151"/>
                </a:solidFill>
                <a:latin typeface="Arial"/>
                <a:cs typeface="Arial"/>
              </a:rPr>
              <a:t>Remember: </a:t>
            </a:r>
            <a:r>
              <a:rPr sz="800" i="1" spc="-15" dirty="0">
                <a:latin typeface="Arial"/>
                <a:cs typeface="Arial"/>
              </a:rPr>
              <a:t>Predictors </a:t>
            </a:r>
            <a:r>
              <a:rPr sz="800" i="1" spc="-35" dirty="0">
                <a:latin typeface="Arial"/>
                <a:cs typeface="Arial"/>
              </a:rPr>
              <a:t>are </a:t>
            </a:r>
            <a:r>
              <a:rPr sz="800" i="1" spc="-25" dirty="0">
                <a:latin typeface="Arial"/>
                <a:cs typeface="Arial"/>
              </a:rPr>
              <a:t>also </a:t>
            </a:r>
            <a:r>
              <a:rPr sz="800" i="1" spc="-20" dirty="0">
                <a:latin typeface="Arial"/>
                <a:cs typeface="Arial"/>
              </a:rPr>
              <a:t>called explanatory </a:t>
            </a:r>
            <a:r>
              <a:rPr sz="800" i="1" spc="-10" dirty="0">
                <a:latin typeface="Arial"/>
                <a:cs typeface="Arial"/>
              </a:rPr>
              <a:t>or </a:t>
            </a:r>
            <a:r>
              <a:rPr sz="800" i="1" spc="-15" dirty="0">
                <a:latin typeface="Arial"/>
                <a:cs typeface="Arial"/>
              </a:rPr>
              <a:t>independent </a:t>
            </a:r>
            <a:r>
              <a:rPr sz="800" i="1" spc="-25" dirty="0">
                <a:latin typeface="Arial"/>
                <a:cs typeface="Arial"/>
              </a:rPr>
              <a:t>variables, </a:t>
            </a:r>
            <a:r>
              <a:rPr sz="800" i="1" spc="-15" dirty="0">
                <a:latin typeface="Arial"/>
                <a:cs typeface="Arial"/>
              </a:rPr>
              <a:t>so </a:t>
            </a:r>
            <a:r>
              <a:rPr sz="800" i="1" spc="-20" dirty="0">
                <a:latin typeface="Arial"/>
                <a:cs typeface="Arial"/>
              </a:rPr>
              <a:t>they  </a:t>
            </a:r>
            <a:r>
              <a:rPr sz="800" i="1" spc="-15" dirty="0">
                <a:latin typeface="Arial"/>
                <a:cs typeface="Arial"/>
              </a:rPr>
              <a:t>should be </a:t>
            </a:r>
            <a:r>
              <a:rPr sz="800" i="1" u="sng" spc="-15" dirty="0">
                <a:latin typeface="Arial"/>
                <a:cs typeface="Arial"/>
              </a:rPr>
              <a:t>independent </a:t>
            </a:r>
            <a:r>
              <a:rPr sz="800" i="1" u="sng" spc="-10" dirty="0">
                <a:latin typeface="Arial"/>
                <a:cs typeface="Arial"/>
              </a:rPr>
              <a:t>of </a:t>
            </a:r>
            <a:r>
              <a:rPr sz="800" i="1" u="sng" spc="-20" dirty="0">
                <a:latin typeface="Arial"/>
                <a:cs typeface="Arial"/>
              </a:rPr>
              <a:t>each</a:t>
            </a:r>
            <a:r>
              <a:rPr sz="800" i="1" u="sng" spc="50" dirty="0">
                <a:latin typeface="Arial"/>
                <a:cs typeface="Arial"/>
              </a:rPr>
              <a:t> </a:t>
            </a:r>
            <a:r>
              <a:rPr sz="800" i="1" u="sng" spc="-25" dirty="0">
                <a:latin typeface="Arial"/>
                <a:cs typeface="Arial"/>
              </a:rPr>
              <a:t>other</a:t>
            </a:r>
            <a:r>
              <a:rPr sz="800" i="1" spc="-25" dirty="0">
                <a:latin typeface="Arial"/>
                <a:cs typeface="Arial"/>
              </a:rPr>
              <a:t>.</a:t>
            </a:r>
            <a:endParaRPr sz="800" dirty="0">
              <a:latin typeface="Arial"/>
              <a:cs typeface="Arial"/>
            </a:endParaRPr>
          </a:p>
          <a:p>
            <a:pPr marL="194310" marR="5080" indent="-182245">
              <a:lnSpc>
                <a:spcPct val="100000"/>
              </a:lnSpc>
              <a:spcBef>
                <a:spcPts val="260"/>
              </a:spcBef>
            </a:pPr>
            <a:r>
              <a:rPr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200" spc="-65" dirty="0">
                <a:latin typeface="Arial"/>
                <a:cs typeface="Arial"/>
              </a:rPr>
              <a:t>We </a:t>
            </a:r>
            <a:r>
              <a:rPr sz="1200" spc="5" dirty="0">
                <a:latin typeface="Arial"/>
                <a:cs typeface="Arial"/>
              </a:rPr>
              <a:t>don’t </a:t>
            </a:r>
            <a:r>
              <a:rPr sz="1200" spc="-40" dirty="0">
                <a:latin typeface="Arial"/>
                <a:cs typeface="Arial"/>
              </a:rPr>
              <a:t>like </a:t>
            </a:r>
            <a:r>
              <a:rPr sz="1200" spc="-20" dirty="0">
                <a:latin typeface="Arial"/>
                <a:cs typeface="Arial"/>
              </a:rPr>
              <a:t>adding </a:t>
            </a:r>
            <a:r>
              <a:rPr sz="1200" spc="-15" dirty="0">
                <a:latin typeface="Arial"/>
                <a:cs typeface="Arial"/>
              </a:rPr>
              <a:t>predictors </a:t>
            </a:r>
            <a:r>
              <a:rPr sz="1200" spc="-10" dirty="0">
                <a:latin typeface="Arial"/>
                <a:cs typeface="Arial"/>
              </a:rPr>
              <a:t>that </a:t>
            </a:r>
            <a:r>
              <a:rPr sz="1200" spc="-50" dirty="0">
                <a:latin typeface="Arial"/>
                <a:cs typeface="Arial"/>
              </a:rPr>
              <a:t>are </a:t>
            </a:r>
            <a:r>
              <a:rPr sz="1200" spc="-20" dirty="0">
                <a:latin typeface="Arial"/>
                <a:cs typeface="Arial"/>
              </a:rPr>
              <a:t>associated </a:t>
            </a:r>
            <a:r>
              <a:rPr sz="1200" spc="-10" dirty="0">
                <a:latin typeface="Arial"/>
                <a:cs typeface="Arial"/>
              </a:rPr>
              <a:t>with  </a:t>
            </a:r>
            <a:r>
              <a:rPr sz="1200" spc="-30" dirty="0">
                <a:latin typeface="Arial"/>
                <a:cs typeface="Arial"/>
              </a:rPr>
              <a:t>each </a:t>
            </a:r>
            <a:r>
              <a:rPr sz="1200" spc="-20" dirty="0">
                <a:latin typeface="Arial"/>
                <a:cs typeface="Arial"/>
              </a:rPr>
              <a:t>other </a:t>
            </a:r>
            <a:r>
              <a:rPr sz="1200" spc="5" dirty="0">
                <a:latin typeface="Arial"/>
                <a:cs typeface="Arial"/>
              </a:rPr>
              <a:t>to </a:t>
            </a:r>
            <a:r>
              <a:rPr sz="1200" spc="-20" dirty="0">
                <a:latin typeface="Arial"/>
                <a:cs typeface="Arial"/>
              </a:rPr>
              <a:t>the model, </a:t>
            </a:r>
            <a:r>
              <a:rPr sz="1200" spc="-25" dirty="0">
                <a:latin typeface="Arial"/>
                <a:cs typeface="Arial"/>
              </a:rPr>
              <a:t>because </a:t>
            </a:r>
            <a:r>
              <a:rPr sz="1200" spc="-20" dirty="0">
                <a:latin typeface="Arial"/>
                <a:cs typeface="Arial"/>
              </a:rPr>
              <a:t>often </a:t>
            </a:r>
            <a:r>
              <a:rPr sz="1200" spc="-25" dirty="0">
                <a:latin typeface="Arial"/>
                <a:cs typeface="Arial"/>
              </a:rPr>
              <a:t>times </a:t>
            </a:r>
            <a:r>
              <a:rPr sz="1200" spc="-20" dirty="0">
                <a:latin typeface="Arial"/>
                <a:cs typeface="Arial"/>
              </a:rPr>
              <a:t>the addition 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20" dirty="0">
                <a:latin typeface="Arial"/>
                <a:cs typeface="Arial"/>
              </a:rPr>
              <a:t>such </a:t>
            </a:r>
            <a:r>
              <a:rPr sz="1200" spc="-40" dirty="0">
                <a:latin typeface="Arial"/>
                <a:cs typeface="Arial"/>
              </a:rPr>
              <a:t>variable </a:t>
            </a:r>
            <a:r>
              <a:rPr sz="1200" spc="-20" dirty="0">
                <a:latin typeface="Arial"/>
                <a:cs typeface="Arial"/>
              </a:rPr>
              <a:t>brings nothing </a:t>
            </a:r>
            <a:r>
              <a:rPr sz="1200" spc="5" dirty="0">
                <a:latin typeface="Arial"/>
                <a:cs typeface="Arial"/>
              </a:rPr>
              <a:t>to </a:t>
            </a:r>
            <a:r>
              <a:rPr sz="1200" spc="-20" dirty="0">
                <a:latin typeface="Arial"/>
                <a:cs typeface="Arial"/>
              </a:rPr>
              <a:t>the table. </a:t>
            </a:r>
            <a:r>
              <a:rPr sz="1200" spc="-25" dirty="0">
                <a:latin typeface="Arial"/>
                <a:cs typeface="Arial"/>
              </a:rPr>
              <a:t>Instead, </a:t>
            </a:r>
            <a:r>
              <a:rPr sz="1200" spc="-20" dirty="0">
                <a:latin typeface="Arial"/>
                <a:cs typeface="Arial"/>
              </a:rPr>
              <a:t>we  </a:t>
            </a:r>
            <a:r>
              <a:rPr sz="1200" spc="-30" dirty="0">
                <a:latin typeface="Arial"/>
                <a:cs typeface="Arial"/>
              </a:rPr>
              <a:t>prefer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25" dirty="0">
                <a:latin typeface="Arial"/>
                <a:cs typeface="Arial"/>
              </a:rPr>
              <a:t>simplest </a:t>
            </a:r>
            <a:r>
              <a:rPr sz="1200" spc="-15" dirty="0">
                <a:latin typeface="Arial"/>
                <a:cs typeface="Arial"/>
              </a:rPr>
              <a:t>best </a:t>
            </a:r>
            <a:r>
              <a:rPr sz="1200" spc="-20" dirty="0">
                <a:latin typeface="Arial"/>
                <a:cs typeface="Arial"/>
              </a:rPr>
              <a:t>model, </a:t>
            </a:r>
            <a:r>
              <a:rPr sz="1200" spc="-25" dirty="0">
                <a:latin typeface="Arial"/>
                <a:cs typeface="Arial"/>
              </a:rPr>
              <a:t>i.e. </a:t>
            </a:r>
            <a:r>
              <a:rPr sz="1200" i="1" spc="-25" dirty="0">
                <a:solidFill>
                  <a:srgbClr val="024F84"/>
                </a:solidFill>
                <a:latin typeface="Arial"/>
                <a:cs typeface="Arial"/>
              </a:rPr>
              <a:t>parsimonious</a:t>
            </a:r>
            <a:r>
              <a:rPr sz="1200" i="1" spc="-40" dirty="0">
                <a:solidFill>
                  <a:srgbClr val="024F84"/>
                </a:solidFill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model.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687955">
              <a:lnSpc>
                <a:spcPct val="100000"/>
              </a:lnSpc>
              <a:spcBef>
                <a:spcPts val="135"/>
              </a:spcBef>
            </a:pPr>
            <a:r>
              <a:rPr spc="-40" dirty="0"/>
              <a:t>(5) </a:t>
            </a:r>
            <a:r>
              <a:rPr spc="20" dirty="0"/>
              <a:t>Avoid </a:t>
            </a:r>
            <a:r>
              <a:rPr spc="15" dirty="0"/>
              <a:t>collinearity </a:t>
            </a:r>
            <a:r>
              <a:rPr spc="10" dirty="0"/>
              <a:t>in</a:t>
            </a:r>
            <a:r>
              <a:rPr spc="25" dirty="0"/>
              <a:t> MLR</a:t>
            </a:r>
          </a:p>
        </p:txBody>
      </p:sp>
      <p:sp>
        <p:nvSpPr>
          <p:cNvPr id="3" name="object 3"/>
          <p:cNvSpPr/>
          <p:nvPr/>
        </p:nvSpPr>
        <p:spPr>
          <a:xfrm>
            <a:off x="2862579" y="1251839"/>
            <a:ext cx="543560" cy="0"/>
          </a:xfrm>
          <a:custGeom>
            <a:avLst/>
            <a:gdLst/>
            <a:ahLst/>
            <a:cxnLst/>
            <a:rect l="l" t="t" r="r" b="b"/>
            <a:pathLst>
              <a:path w="543560">
                <a:moveTo>
                  <a:pt x="0" y="0"/>
                </a:moveTo>
                <a:lnTo>
                  <a:pt x="543559" y="0"/>
                </a:lnTo>
              </a:path>
            </a:pathLst>
          </a:custGeom>
          <a:ln w="45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55600" y="502399"/>
            <a:ext cx="3987165" cy="2117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94310" marR="57785" indent="-182245">
              <a:lnSpc>
                <a:spcPct val="100000"/>
              </a:lnSpc>
              <a:spcBef>
                <a:spcPts val="90"/>
              </a:spcBef>
            </a:pPr>
            <a:r>
              <a:rPr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200" spc="-65" dirty="0">
                <a:latin typeface="Arial"/>
                <a:cs typeface="Arial"/>
              </a:rPr>
              <a:t>Two </a:t>
            </a:r>
            <a:r>
              <a:rPr sz="1200" spc="-15" dirty="0">
                <a:latin typeface="Arial"/>
                <a:cs typeface="Arial"/>
              </a:rPr>
              <a:t>predictor </a:t>
            </a:r>
            <a:r>
              <a:rPr sz="1200" spc="-40" dirty="0">
                <a:latin typeface="Arial"/>
                <a:cs typeface="Arial"/>
              </a:rPr>
              <a:t>variables </a:t>
            </a:r>
            <a:r>
              <a:rPr sz="1200" spc="-50" dirty="0">
                <a:latin typeface="Arial"/>
                <a:cs typeface="Arial"/>
              </a:rPr>
              <a:t>are </a:t>
            </a:r>
            <a:r>
              <a:rPr sz="1200" spc="-30" dirty="0">
                <a:latin typeface="Arial"/>
                <a:cs typeface="Arial"/>
              </a:rPr>
              <a:t>said </a:t>
            </a:r>
            <a:r>
              <a:rPr sz="1200" spc="5" dirty="0">
                <a:latin typeface="Arial"/>
                <a:cs typeface="Arial"/>
              </a:rPr>
              <a:t>to </a:t>
            </a:r>
            <a:r>
              <a:rPr sz="1200" spc="-20" dirty="0">
                <a:latin typeface="Arial"/>
                <a:cs typeface="Arial"/>
              </a:rPr>
              <a:t>be </a:t>
            </a:r>
            <a:r>
              <a:rPr sz="1200" spc="-35" dirty="0">
                <a:latin typeface="Arial"/>
                <a:cs typeface="Arial"/>
              </a:rPr>
              <a:t>collinear </a:t>
            </a:r>
            <a:r>
              <a:rPr sz="1200" spc="-25" dirty="0">
                <a:latin typeface="Arial"/>
                <a:cs typeface="Arial"/>
              </a:rPr>
              <a:t>when </a:t>
            </a:r>
            <a:r>
              <a:rPr sz="1200" spc="-30" dirty="0">
                <a:latin typeface="Arial"/>
                <a:cs typeface="Arial"/>
              </a:rPr>
              <a:t>they  </a:t>
            </a:r>
            <a:r>
              <a:rPr sz="1200" spc="-50" dirty="0">
                <a:latin typeface="Arial"/>
                <a:cs typeface="Arial"/>
              </a:rPr>
              <a:t>are </a:t>
            </a:r>
            <a:r>
              <a:rPr sz="1200" spc="-20" dirty="0">
                <a:latin typeface="Arial"/>
                <a:cs typeface="Arial"/>
              </a:rPr>
              <a:t>correlated, </a:t>
            </a:r>
            <a:r>
              <a:rPr sz="1200" spc="-25" dirty="0">
                <a:latin typeface="Arial"/>
                <a:cs typeface="Arial"/>
              </a:rPr>
              <a:t>and this </a:t>
            </a:r>
            <a:r>
              <a:rPr sz="1200" i="1" spc="-30" dirty="0">
                <a:solidFill>
                  <a:srgbClr val="024F84"/>
                </a:solidFill>
                <a:latin typeface="Arial"/>
                <a:cs typeface="Arial"/>
              </a:rPr>
              <a:t>collinearity </a:t>
            </a:r>
            <a:r>
              <a:rPr sz="1200" spc="-50" dirty="0">
                <a:latin typeface="Arial"/>
                <a:cs typeface="Arial"/>
              </a:rPr>
              <a:t>(also </a:t>
            </a:r>
            <a:r>
              <a:rPr sz="1200" spc="-30" dirty="0">
                <a:latin typeface="Arial"/>
                <a:cs typeface="Arial"/>
              </a:rPr>
              <a:t>called  </a:t>
            </a:r>
            <a:r>
              <a:rPr sz="1200" i="1" spc="-35" dirty="0">
                <a:solidFill>
                  <a:srgbClr val="024F84"/>
                </a:solidFill>
                <a:latin typeface="Arial"/>
                <a:cs typeface="Arial"/>
              </a:rPr>
              <a:t>multicollinearity</a:t>
            </a:r>
            <a:r>
              <a:rPr sz="1200" spc="-35" dirty="0">
                <a:latin typeface="Arial"/>
                <a:cs typeface="Arial"/>
              </a:rPr>
              <a:t>) </a:t>
            </a:r>
            <a:r>
              <a:rPr sz="1200" spc="-15" dirty="0">
                <a:latin typeface="Arial"/>
                <a:cs typeface="Arial"/>
              </a:rPr>
              <a:t>complicates </a:t>
            </a:r>
            <a:r>
              <a:rPr sz="1200" spc="-20" dirty="0">
                <a:latin typeface="Arial"/>
                <a:cs typeface="Arial"/>
              </a:rPr>
              <a:t>model</a:t>
            </a:r>
            <a:r>
              <a:rPr sz="1200" spc="4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estimation.</a:t>
            </a:r>
            <a:endParaRPr sz="1200" dirty="0">
              <a:latin typeface="Arial"/>
              <a:cs typeface="Arial"/>
            </a:endParaRPr>
          </a:p>
          <a:p>
            <a:pPr marL="194310" marR="147320">
              <a:lnSpc>
                <a:spcPts val="1440"/>
              </a:lnSpc>
              <a:spcBef>
                <a:spcPts val="60"/>
              </a:spcBef>
            </a:pPr>
            <a:r>
              <a:rPr sz="800" i="1" spc="-20" dirty="0">
                <a:solidFill>
                  <a:srgbClr val="935151"/>
                </a:solidFill>
                <a:latin typeface="Arial"/>
                <a:cs typeface="Arial"/>
              </a:rPr>
              <a:t>Remember: </a:t>
            </a:r>
            <a:r>
              <a:rPr sz="800" i="1" spc="-15" dirty="0">
                <a:latin typeface="Arial"/>
                <a:cs typeface="Arial"/>
              </a:rPr>
              <a:t>Predictors </a:t>
            </a:r>
            <a:r>
              <a:rPr sz="800" i="1" spc="-35" dirty="0">
                <a:latin typeface="Arial"/>
                <a:cs typeface="Arial"/>
              </a:rPr>
              <a:t>are </a:t>
            </a:r>
            <a:r>
              <a:rPr sz="800" i="1" spc="-25" dirty="0">
                <a:latin typeface="Arial"/>
                <a:cs typeface="Arial"/>
              </a:rPr>
              <a:t>also </a:t>
            </a:r>
            <a:r>
              <a:rPr sz="800" i="1" spc="-20" dirty="0">
                <a:latin typeface="Arial"/>
                <a:cs typeface="Arial"/>
              </a:rPr>
              <a:t>called explanatory </a:t>
            </a:r>
            <a:r>
              <a:rPr sz="800" i="1" spc="-10" dirty="0">
                <a:latin typeface="Arial"/>
                <a:cs typeface="Arial"/>
              </a:rPr>
              <a:t>or </a:t>
            </a:r>
            <a:r>
              <a:rPr sz="800" i="1" spc="-15" dirty="0">
                <a:latin typeface="Arial"/>
                <a:cs typeface="Arial"/>
              </a:rPr>
              <a:t>independent </a:t>
            </a:r>
            <a:r>
              <a:rPr sz="800" i="1" spc="-25" dirty="0">
                <a:latin typeface="Arial"/>
                <a:cs typeface="Arial"/>
              </a:rPr>
              <a:t>variables, </a:t>
            </a:r>
            <a:r>
              <a:rPr sz="800" i="1" spc="-15" dirty="0">
                <a:latin typeface="Arial"/>
                <a:cs typeface="Arial"/>
              </a:rPr>
              <a:t>so </a:t>
            </a:r>
            <a:r>
              <a:rPr sz="800" i="1" spc="-20" dirty="0">
                <a:latin typeface="Arial"/>
                <a:cs typeface="Arial"/>
              </a:rPr>
              <a:t>they  </a:t>
            </a:r>
            <a:r>
              <a:rPr sz="800" i="1" spc="-15" dirty="0">
                <a:latin typeface="Arial"/>
                <a:cs typeface="Arial"/>
              </a:rPr>
              <a:t>should be independent </a:t>
            </a:r>
            <a:r>
              <a:rPr sz="800" i="1" spc="-10" dirty="0">
                <a:latin typeface="Arial"/>
                <a:cs typeface="Arial"/>
              </a:rPr>
              <a:t>of </a:t>
            </a:r>
            <a:r>
              <a:rPr sz="800" i="1" spc="-20" dirty="0">
                <a:latin typeface="Arial"/>
                <a:cs typeface="Arial"/>
              </a:rPr>
              <a:t>each</a:t>
            </a:r>
            <a:r>
              <a:rPr sz="800" i="1" spc="50" dirty="0">
                <a:latin typeface="Arial"/>
                <a:cs typeface="Arial"/>
              </a:rPr>
              <a:t> </a:t>
            </a:r>
            <a:r>
              <a:rPr sz="800" i="1" spc="-25" dirty="0">
                <a:latin typeface="Arial"/>
                <a:cs typeface="Arial"/>
              </a:rPr>
              <a:t>other.</a:t>
            </a:r>
            <a:endParaRPr sz="800" dirty="0">
              <a:latin typeface="Arial"/>
              <a:cs typeface="Arial"/>
            </a:endParaRPr>
          </a:p>
          <a:p>
            <a:pPr marL="194310" marR="5080" indent="-182245">
              <a:lnSpc>
                <a:spcPct val="100000"/>
              </a:lnSpc>
              <a:spcBef>
                <a:spcPts val="260"/>
              </a:spcBef>
            </a:pPr>
            <a:r>
              <a:rPr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200" spc="-65" dirty="0">
                <a:latin typeface="Arial"/>
                <a:cs typeface="Arial"/>
              </a:rPr>
              <a:t>We </a:t>
            </a:r>
            <a:r>
              <a:rPr sz="1200" spc="5" dirty="0">
                <a:latin typeface="Arial"/>
                <a:cs typeface="Arial"/>
              </a:rPr>
              <a:t>don’t </a:t>
            </a:r>
            <a:r>
              <a:rPr sz="1200" spc="-40" dirty="0">
                <a:latin typeface="Arial"/>
                <a:cs typeface="Arial"/>
              </a:rPr>
              <a:t>like </a:t>
            </a:r>
            <a:r>
              <a:rPr sz="1200" spc="-20" dirty="0">
                <a:latin typeface="Arial"/>
                <a:cs typeface="Arial"/>
              </a:rPr>
              <a:t>adding </a:t>
            </a:r>
            <a:r>
              <a:rPr sz="1200" spc="-15" dirty="0">
                <a:latin typeface="Arial"/>
                <a:cs typeface="Arial"/>
              </a:rPr>
              <a:t>predictors </a:t>
            </a:r>
            <a:r>
              <a:rPr sz="1200" spc="-10" dirty="0">
                <a:latin typeface="Arial"/>
                <a:cs typeface="Arial"/>
              </a:rPr>
              <a:t>that </a:t>
            </a:r>
            <a:r>
              <a:rPr sz="1200" spc="-50" dirty="0">
                <a:latin typeface="Arial"/>
                <a:cs typeface="Arial"/>
              </a:rPr>
              <a:t>are </a:t>
            </a:r>
            <a:r>
              <a:rPr sz="1200" spc="-20" dirty="0">
                <a:latin typeface="Arial"/>
                <a:cs typeface="Arial"/>
              </a:rPr>
              <a:t>associated </a:t>
            </a:r>
            <a:r>
              <a:rPr sz="1200" spc="-10" dirty="0">
                <a:latin typeface="Arial"/>
                <a:cs typeface="Arial"/>
              </a:rPr>
              <a:t>with  </a:t>
            </a:r>
            <a:r>
              <a:rPr sz="1200" spc="-30" dirty="0">
                <a:latin typeface="Arial"/>
                <a:cs typeface="Arial"/>
              </a:rPr>
              <a:t>each </a:t>
            </a:r>
            <a:r>
              <a:rPr sz="1200" spc="-20" dirty="0">
                <a:latin typeface="Arial"/>
                <a:cs typeface="Arial"/>
              </a:rPr>
              <a:t>other </a:t>
            </a:r>
            <a:r>
              <a:rPr sz="1200" spc="5" dirty="0">
                <a:latin typeface="Arial"/>
                <a:cs typeface="Arial"/>
              </a:rPr>
              <a:t>to </a:t>
            </a:r>
            <a:r>
              <a:rPr sz="1200" spc="-20" dirty="0">
                <a:latin typeface="Arial"/>
                <a:cs typeface="Arial"/>
              </a:rPr>
              <a:t>the model, </a:t>
            </a:r>
            <a:r>
              <a:rPr sz="1200" spc="-25" dirty="0">
                <a:latin typeface="Arial"/>
                <a:cs typeface="Arial"/>
              </a:rPr>
              <a:t>because </a:t>
            </a:r>
            <a:r>
              <a:rPr sz="1200" spc="-20" dirty="0">
                <a:latin typeface="Arial"/>
                <a:cs typeface="Arial"/>
              </a:rPr>
              <a:t>often </a:t>
            </a:r>
            <a:r>
              <a:rPr sz="1200" spc="-25" dirty="0">
                <a:latin typeface="Arial"/>
                <a:cs typeface="Arial"/>
              </a:rPr>
              <a:t>times </a:t>
            </a:r>
            <a:r>
              <a:rPr sz="1200" spc="-20" dirty="0">
                <a:latin typeface="Arial"/>
                <a:cs typeface="Arial"/>
              </a:rPr>
              <a:t>the addition 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20" dirty="0">
                <a:latin typeface="Arial"/>
                <a:cs typeface="Arial"/>
              </a:rPr>
              <a:t>such </a:t>
            </a:r>
            <a:r>
              <a:rPr sz="1200" spc="-40" dirty="0">
                <a:latin typeface="Arial"/>
                <a:cs typeface="Arial"/>
              </a:rPr>
              <a:t>variable </a:t>
            </a:r>
            <a:r>
              <a:rPr sz="1200" spc="-20" dirty="0">
                <a:latin typeface="Arial"/>
                <a:cs typeface="Arial"/>
              </a:rPr>
              <a:t>brings nothing </a:t>
            </a:r>
            <a:r>
              <a:rPr sz="1200" spc="5" dirty="0">
                <a:latin typeface="Arial"/>
                <a:cs typeface="Arial"/>
              </a:rPr>
              <a:t>to </a:t>
            </a:r>
            <a:r>
              <a:rPr sz="1200" spc="-20" dirty="0">
                <a:latin typeface="Arial"/>
                <a:cs typeface="Arial"/>
              </a:rPr>
              <a:t>the table. </a:t>
            </a:r>
            <a:r>
              <a:rPr sz="1200" spc="-25" dirty="0">
                <a:latin typeface="Arial"/>
                <a:cs typeface="Arial"/>
              </a:rPr>
              <a:t>Instead, </a:t>
            </a:r>
            <a:r>
              <a:rPr sz="1200" spc="-20" dirty="0">
                <a:latin typeface="Arial"/>
                <a:cs typeface="Arial"/>
              </a:rPr>
              <a:t>we  </a:t>
            </a:r>
            <a:r>
              <a:rPr sz="1200" spc="-30" dirty="0">
                <a:latin typeface="Arial"/>
                <a:cs typeface="Arial"/>
              </a:rPr>
              <a:t>prefer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25" dirty="0">
                <a:latin typeface="Arial"/>
                <a:cs typeface="Arial"/>
              </a:rPr>
              <a:t>simplest </a:t>
            </a:r>
            <a:r>
              <a:rPr sz="1200" spc="-15" dirty="0">
                <a:latin typeface="Arial"/>
                <a:cs typeface="Arial"/>
              </a:rPr>
              <a:t>best </a:t>
            </a:r>
            <a:r>
              <a:rPr sz="1200" spc="-20" dirty="0">
                <a:latin typeface="Arial"/>
                <a:cs typeface="Arial"/>
              </a:rPr>
              <a:t>model, </a:t>
            </a:r>
            <a:r>
              <a:rPr sz="1200" spc="-25" dirty="0">
                <a:latin typeface="Arial"/>
                <a:cs typeface="Arial"/>
              </a:rPr>
              <a:t>i.e. </a:t>
            </a:r>
            <a:r>
              <a:rPr sz="1200" i="1" spc="-25" dirty="0">
                <a:solidFill>
                  <a:srgbClr val="024F84"/>
                </a:solidFill>
                <a:latin typeface="Arial"/>
                <a:cs typeface="Arial"/>
              </a:rPr>
              <a:t>parsimonious</a:t>
            </a:r>
            <a:r>
              <a:rPr sz="1200" i="1" spc="-40" dirty="0">
                <a:solidFill>
                  <a:srgbClr val="024F84"/>
                </a:solidFill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model.</a:t>
            </a:r>
            <a:endParaRPr sz="1200" dirty="0">
              <a:latin typeface="Arial"/>
              <a:cs typeface="Arial"/>
            </a:endParaRPr>
          </a:p>
          <a:p>
            <a:pPr marL="194310" marR="320040" indent="-182245">
              <a:lnSpc>
                <a:spcPct val="100000"/>
              </a:lnSpc>
              <a:spcBef>
                <a:spcPts val="320"/>
              </a:spcBef>
            </a:pPr>
            <a:r>
              <a:rPr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200" spc="-50" dirty="0">
                <a:solidFill>
                  <a:srgbClr val="C00000"/>
                </a:solidFill>
                <a:latin typeface="Arial"/>
                <a:cs typeface="Arial"/>
              </a:rPr>
              <a:t>In </a:t>
            </a:r>
            <a:r>
              <a:rPr sz="1200" spc="-15" dirty="0">
                <a:solidFill>
                  <a:srgbClr val="C00000"/>
                </a:solidFill>
                <a:latin typeface="Arial"/>
                <a:cs typeface="Arial"/>
              </a:rPr>
              <a:t>addition, </a:t>
            </a:r>
            <a:r>
              <a:rPr sz="1200" b="1" spc="-20" dirty="0">
                <a:solidFill>
                  <a:srgbClr val="C00000"/>
                </a:solidFill>
                <a:latin typeface="Arial"/>
                <a:cs typeface="Arial"/>
              </a:rPr>
              <a:t>addition </a:t>
            </a:r>
            <a:r>
              <a:rPr sz="1200" b="1" spc="-15" dirty="0">
                <a:solidFill>
                  <a:srgbClr val="C00000"/>
                </a:solidFill>
                <a:latin typeface="Arial"/>
                <a:cs typeface="Arial"/>
              </a:rPr>
              <a:t>of </a:t>
            </a:r>
            <a:r>
              <a:rPr sz="1200" b="1" spc="-35" dirty="0">
                <a:solidFill>
                  <a:srgbClr val="C00000"/>
                </a:solidFill>
                <a:latin typeface="Arial"/>
                <a:cs typeface="Arial"/>
              </a:rPr>
              <a:t>collinear </a:t>
            </a:r>
            <a:r>
              <a:rPr sz="1200" b="1" spc="-40" dirty="0">
                <a:solidFill>
                  <a:srgbClr val="C00000"/>
                </a:solidFill>
                <a:latin typeface="Arial"/>
                <a:cs typeface="Arial"/>
              </a:rPr>
              <a:t>variables </a:t>
            </a:r>
            <a:r>
              <a:rPr sz="1200" spc="-20" dirty="0">
                <a:solidFill>
                  <a:srgbClr val="C00000"/>
                </a:solidFill>
                <a:latin typeface="Arial"/>
                <a:cs typeface="Arial"/>
              </a:rPr>
              <a:t>can </a:t>
            </a:r>
            <a:r>
              <a:rPr sz="1200" spc="-30" dirty="0">
                <a:solidFill>
                  <a:srgbClr val="C00000"/>
                </a:solidFill>
                <a:latin typeface="Arial"/>
                <a:cs typeface="Arial"/>
              </a:rPr>
              <a:t>result </a:t>
            </a:r>
            <a:r>
              <a:rPr sz="1200" spc="-40" dirty="0">
                <a:solidFill>
                  <a:srgbClr val="C00000"/>
                </a:solidFill>
                <a:latin typeface="Arial"/>
                <a:cs typeface="Arial"/>
              </a:rPr>
              <a:t>in  </a:t>
            </a:r>
            <a:r>
              <a:rPr sz="1200" u="sng" spc="-40" dirty="0">
                <a:solidFill>
                  <a:srgbClr val="C00000"/>
                </a:solidFill>
                <a:latin typeface="Arial"/>
                <a:cs typeface="Arial"/>
              </a:rPr>
              <a:t>unreliable </a:t>
            </a:r>
            <a:r>
              <a:rPr sz="1200" u="sng" spc="-25" dirty="0">
                <a:solidFill>
                  <a:srgbClr val="C00000"/>
                </a:solidFill>
                <a:latin typeface="Arial"/>
                <a:cs typeface="Arial"/>
              </a:rPr>
              <a:t>estimates </a:t>
            </a:r>
            <a:r>
              <a:rPr sz="1200" u="sng" spc="-15" dirty="0">
                <a:solidFill>
                  <a:srgbClr val="C00000"/>
                </a:solidFill>
                <a:latin typeface="Arial"/>
                <a:cs typeface="Arial"/>
              </a:rPr>
              <a:t>of </a:t>
            </a:r>
            <a:r>
              <a:rPr sz="1200" u="sng" spc="-20" dirty="0">
                <a:solidFill>
                  <a:srgbClr val="C00000"/>
                </a:solidFill>
                <a:latin typeface="Arial"/>
                <a:cs typeface="Arial"/>
              </a:rPr>
              <a:t>the </a:t>
            </a:r>
            <a:r>
              <a:rPr sz="1200" u="sng" spc="-25" dirty="0">
                <a:solidFill>
                  <a:srgbClr val="C00000"/>
                </a:solidFill>
                <a:latin typeface="Arial"/>
                <a:cs typeface="Arial"/>
              </a:rPr>
              <a:t>slope</a:t>
            </a:r>
            <a:r>
              <a:rPr sz="1200" u="sng" spc="9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u="sng" spc="-25" dirty="0">
                <a:solidFill>
                  <a:srgbClr val="C00000"/>
                </a:solidFill>
                <a:latin typeface="Arial"/>
                <a:cs typeface="Arial"/>
              </a:rPr>
              <a:t>parameters</a:t>
            </a:r>
            <a:r>
              <a:rPr sz="1200" spc="-25" dirty="0">
                <a:solidFill>
                  <a:srgbClr val="C00000"/>
                </a:solidFill>
                <a:latin typeface="Arial"/>
                <a:cs typeface="Arial"/>
              </a:rPr>
              <a:t>.</a:t>
            </a:r>
            <a:endParaRPr sz="1200" dirty="0">
              <a:solidFill>
                <a:srgbClr val="C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687955">
              <a:lnSpc>
                <a:spcPct val="100000"/>
              </a:lnSpc>
              <a:spcBef>
                <a:spcPts val="135"/>
              </a:spcBef>
            </a:pPr>
            <a:r>
              <a:rPr spc="-40" dirty="0"/>
              <a:t>(5) </a:t>
            </a:r>
            <a:r>
              <a:rPr spc="20" dirty="0"/>
              <a:t>Avoid </a:t>
            </a:r>
            <a:r>
              <a:rPr spc="15" dirty="0"/>
              <a:t>collinearity </a:t>
            </a:r>
            <a:r>
              <a:rPr spc="10" dirty="0"/>
              <a:t>in</a:t>
            </a:r>
            <a:r>
              <a:rPr spc="25" dirty="0"/>
              <a:t> MLR</a:t>
            </a:r>
          </a:p>
        </p:txBody>
      </p:sp>
      <p:sp>
        <p:nvSpPr>
          <p:cNvPr id="3" name="object 3"/>
          <p:cNvSpPr/>
          <p:nvPr/>
        </p:nvSpPr>
        <p:spPr>
          <a:xfrm>
            <a:off x="2862579" y="1251839"/>
            <a:ext cx="543560" cy="0"/>
          </a:xfrm>
          <a:custGeom>
            <a:avLst/>
            <a:gdLst/>
            <a:ahLst/>
            <a:cxnLst/>
            <a:rect l="l" t="t" r="r" b="b"/>
            <a:pathLst>
              <a:path w="543560">
                <a:moveTo>
                  <a:pt x="0" y="0"/>
                </a:moveTo>
                <a:lnTo>
                  <a:pt x="543559" y="0"/>
                </a:lnTo>
              </a:path>
            </a:pathLst>
          </a:custGeom>
          <a:ln w="45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55600" y="502399"/>
            <a:ext cx="3987165" cy="27063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94310" marR="57785" indent="-182245">
              <a:lnSpc>
                <a:spcPct val="100000"/>
              </a:lnSpc>
              <a:spcBef>
                <a:spcPts val="90"/>
              </a:spcBef>
            </a:pPr>
            <a:r>
              <a:rPr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200" spc="-65" dirty="0">
                <a:latin typeface="Arial"/>
                <a:cs typeface="Arial"/>
              </a:rPr>
              <a:t>Two </a:t>
            </a:r>
            <a:r>
              <a:rPr sz="1200" spc="-15" dirty="0">
                <a:latin typeface="Arial"/>
                <a:cs typeface="Arial"/>
              </a:rPr>
              <a:t>predictor </a:t>
            </a:r>
            <a:r>
              <a:rPr sz="1200" spc="-40" dirty="0">
                <a:latin typeface="Arial"/>
                <a:cs typeface="Arial"/>
              </a:rPr>
              <a:t>variables </a:t>
            </a:r>
            <a:r>
              <a:rPr sz="1200" spc="-50" dirty="0">
                <a:latin typeface="Arial"/>
                <a:cs typeface="Arial"/>
              </a:rPr>
              <a:t>are </a:t>
            </a:r>
            <a:r>
              <a:rPr sz="1200" spc="-30" dirty="0">
                <a:latin typeface="Arial"/>
                <a:cs typeface="Arial"/>
              </a:rPr>
              <a:t>said </a:t>
            </a:r>
            <a:r>
              <a:rPr sz="1200" spc="5" dirty="0">
                <a:latin typeface="Arial"/>
                <a:cs typeface="Arial"/>
              </a:rPr>
              <a:t>to </a:t>
            </a:r>
            <a:r>
              <a:rPr sz="1200" spc="-20" dirty="0">
                <a:latin typeface="Arial"/>
                <a:cs typeface="Arial"/>
              </a:rPr>
              <a:t>be </a:t>
            </a:r>
            <a:r>
              <a:rPr sz="1200" spc="-35" dirty="0">
                <a:latin typeface="Arial"/>
                <a:cs typeface="Arial"/>
              </a:rPr>
              <a:t>collinear </a:t>
            </a:r>
            <a:r>
              <a:rPr sz="1200" spc="-25" dirty="0">
                <a:latin typeface="Arial"/>
                <a:cs typeface="Arial"/>
              </a:rPr>
              <a:t>when </a:t>
            </a:r>
            <a:r>
              <a:rPr sz="1200" spc="-30" dirty="0">
                <a:latin typeface="Arial"/>
                <a:cs typeface="Arial"/>
              </a:rPr>
              <a:t>they  </a:t>
            </a:r>
            <a:r>
              <a:rPr sz="1200" spc="-50" dirty="0">
                <a:latin typeface="Arial"/>
                <a:cs typeface="Arial"/>
              </a:rPr>
              <a:t>are </a:t>
            </a:r>
            <a:r>
              <a:rPr sz="1200" spc="-20" dirty="0">
                <a:latin typeface="Arial"/>
                <a:cs typeface="Arial"/>
              </a:rPr>
              <a:t>correlated, </a:t>
            </a:r>
            <a:r>
              <a:rPr sz="1200" spc="-25" dirty="0">
                <a:latin typeface="Arial"/>
                <a:cs typeface="Arial"/>
              </a:rPr>
              <a:t>and this </a:t>
            </a:r>
            <a:r>
              <a:rPr sz="1200" i="1" spc="-30" dirty="0">
                <a:solidFill>
                  <a:srgbClr val="024F84"/>
                </a:solidFill>
                <a:latin typeface="Arial"/>
                <a:cs typeface="Arial"/>
              </a:rPr>
              <a:t>collinearity </a:t>
            </a:r>
            <a:r>
              <a:rPr sz="1200" spc="-50" dirty="0">
                <a:latin typeface="Arial"/>
                <a:cs typeface="Arial"/>
              </a:rPr>
              <a:t>(also </a:t>
            </a:r>
            <a:r>
              <a:rPr sz="1200" spc="-30" dirty="0">
                <a:latin typeface="Arial"/>
                <a:cs typeface="Arial"/>
              </a:rPr>
              <a:t>called  </a:t>
            </a:r>
            <a:r>
              <a:rPr sz="1200" i="1" spc="-35" dirty="0">
                <a:solidFill>
                  <a:srgbClr val="024F84"/>
                </a:solidFill>
                <a:latin typeface="Arial"/>
                <a:cs typeface="Arial"/>
              </a:rPr>
              <a:t>multicollinearity</a:t>
            </a:r>
            <a:r>
              <a:rPr sz="1200" spc="-35" dirty="0">
                <a:latin typeface="Arial"/>
                <a:cs typeface="Arial"/>
              </a:rPr>
              <a:t>) </a:t>
            </a:r>
            <a:r>
              <a:rPr sz="1200" spc="-15" dirty="0">
                <a:latin typeface="Arial"/>
                <a:cs typeface="Arial"/>
              </a:rPr>
              <a:t>complicates </a:t>
            </a:r>
            <a:r>
              <a:rPr sz="1200" spc="-20" dirty="0">
                <a:latin typeface="Arial"/>
                <a:cs typeface="Arial"/>
              </a:rPr>
              <a:t>model</a:t>
            </a:r>
            <a:r>
              <a:rPr sz="1200" spc="4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estimation.</a:t>
            </a:r>
            <a:endParaRPr sz="1200" dirty="0">
              <a:latin typeface="Arial"/>
              <a:cs typeface="Arial"/>
            </a:endParaRPr>
          </a:p>
          <a:p>
            <a:pPr marL="194310" marR="147320">
              <a:lnSpc>
                <a:spcPts val="1440"/>
              </a:lnSpc>
              <a:spcBef>
                <a:spcPts val="60"/>
              </a:spcBef>
            </a:pPr>
            <a:r>
              <a:rPr sz="800" i="1" spc="-20" dirty="0">
                <a:solidFill>
                  <a:srgbClr val="935151"/>
                </a:solidFill>
                <a:latin typeface="Arial"/>
                <a:cs typeface="Arial"/>
              </a:rPr>
              <a:t>Remember: </a:t>
            </a:r>
            <a:r>
              <a:rPr sz="800" i="1" spc="-15" dirty="0">
                <a:latin typeface="Arial"/>
                <a:cs typeface="Arial"/>
              </a:rPr>
              <a:t>Predictors </a:t>
            </a:r>
            <a:r>
              <a:rPr sz="800" i="1" spc="-35" dirty="0">
                <a:latin typeface="Arial"/>
                <a:cs typeface="Arial"/>
              </a:rPr>
              <a:t>are </a:t>
            </a:r>
            <a:r>
              <a:rPr sz="800" i="1" spc="-25" dirty="0">
                <a:latin typeface="Arial"/>
                <a:cs typeface="Arial"/>
              </a:rPr>
              <a:t>also </a:t>
            </a:r>
            <a:r>
              <a:rPr sz="800" i="1" spc="-20" dirty="0">
                <a:latin typeface="Arial"/>
                <a:cs typeface="Arial"/>
              </a:rPr>
              <a:t>called explanatory </a:t>
            </a:r>
            <a:r>
              <a:rPr sz="800" i="1" spc="-10" dirty="0">
                <a:latin typeface="Arial"/>
                <a:cs typeface="Arial"/>
              </a:rPr>
              <a:t>or </a:t>
            </a:r>
            <a:r>
              <a:rPr sz="800" i="1" spc="-15" dirty="0">
                <a:latin typeface="Arial"/>
                <a:cs typeface="Arial"/>
              </a:rPr>
              <a:t>independent </a:t>
            </a:r>
            <a:r>
              <a:rPr sz="800" i="1" spc="-25" dirty="0">
                <a:latin typeface="Arial"/>
                <a:cs typeface="Arial"/>
              </a:rPr>
              <a:t>variables, </a:t>
            </a:r>
            <a:r>
              <a:rPr sz="800" i="1" spc="-15" dirty="0">
                <a:latin typeface="Arial"/>
                <a:cs typeface="Arial"/>
              </a:rPr>
              <a:t>so </a:t>
            </a:r>
            <a:r>
              <a:rPr sz="800" i="1" spc="-20" dirty="0">
                <a:latin typeface="Arial"/>
                <a:cs typeface="Arial"/>
              </a:rPr>
              <a:t>they  </a:t>
            </a:r>
            <a:r>
              <a:rPr sz="800" i="1" spc="-15" dirty="0">
                <a:latin typeface="Arial"/>
                <a:cs typeface="Arial"/>
              </a:rPr>
              <a:t>should be independent </a:t>
            </a:r>
            <a:r>
              <a:rPr sz="800" i="1" spc="-10" dirty="0">
                <a:latin typeface="Arial"/>
                <a:cs typeface="Arial"/>
              </a:rPr>
              <a:t>of </a:t>
            </a:r>
            <a:r>
              <a:rPr sz="800" i="1" spc="-20" dirty="0">
                <a:latin typeface="Arial"/>
                <a:cs typeface="Arial"/>
              </a:rPr>
              <a:t>each</a:t>
            </a:r>
            <a:r>
              <a:rPr sz="800" i="1" spc="50" dirty="0">
                <a:latin typeface="Arial"/>
                <a:cs typeface="Arial"/>
              </a:rPr>
              <a:t> </a:t>
            </a:r>
            <a:r>
              <a:rPr sz="800" i="1" spc="-25" dirty="0">
                <a:latin typeface="Arial"/>
                <a:cs typeface="Arial"/>
              </a:rPr>
              <a:t>other.</a:t>
            </a:r>
            <a:endParaRPr sz="800" dirty="0">
              <a:latin typeface="Arial"/>
              <a:cs typeface="Arial"/>
            </a:endParaRPr>
          </a:p>
          <a:p>
            <a:pPr marL="194310" marR="5080" indent="-182245">
              <a:lnSpc>
                <a:spcPct val="100000"/>
              </a:lnSpc>
              <a:spcBef>
                <a:spcPts val="260"/>
              </a:spcBef>
            </a:pPr>
            <a:r>
              <a:rPr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200" spc="-65" dirty="0">
                <a:latin typeface="Arial"/>
                <a:cs typeface="Arial"/>
              </a:rPr>
              <a:t>We </a:t>
            </a:r>
            <a:r>
              <a:rPr sz="1200" spc="5" dirty="0">
                <a:latin typeface="Arial"/>
                <a:cs typeface="Arial"/>
              </a:rPr>
              <a:t>don’t </a:t>
            </a:r>
            <a:r>
              <a:rPr sz="1200" spc="-40" dirty="0">
                <a:latin typeface="Arial"/>
                <a:cs typeface="Arial"/>
              </a:rPr>
              <a:t>like </a:t>
            </a:r>
            <a:r>
              <a:rPr sz="1200" spc="-20" dirty="0">
                <a:latin typeface="Arial"/>
                <a:cs typeface="Arial"/>
              </a:rPr>
              <a:t>adding </a:t>
            </a:r>
            <a:r>
              <a:rPr sz="1200" spc="-15" dirty="0">
                <a:latin typeface="Arial"/>
                <a:cs typeface="Arial"/>
              </a:rPr>
              <a:t>predictors </a:t>
            </a:r>
            <a:r>
              <a:rPr sz="1200" spc="-10" dirty="0">
                <a:latin typeface="Arial"/>
                <a:cs typeface="Arial"/>
              </a:rPr>
              <a:t>that </a:t>
            </a:r>
            <a:r>
              <a:rPr sz="1200" spc="-50" dirty="0">
                <a:latin typeface="Arial"/>
                <a:cs typeface="Arial"/>
              </a:rPr>
              <a:t>are </a:t>
            </a:r>
            <a:r>
              <a:rPr sz="1200" spc="-20" dirty="0">
                <a:latin typeface="Arial"/>
                <a:cs typeface="Arial"/>
              </a:rPr>
              <a:t>associated </a:t>
            </a:r>
            <a:r>
              <a:rPr sz="1200" spc="-10" dirty="0">
                <a:latin typeface="Arial"/>
                <a:cs typeface="Arial"/>
              </a:rPr>
              <a:t>with  </a:t>
            </a:r>
            <a:r>
              <a:rPr sz="1200" spc="-30" dirty="0">
                <a:latin typeface="Arial"/>
                <a:cs typeface="Arial"/>
              </a:rPr>
              <a:t>each </a:t>
            </a:r>
            <a:r>
              <a:rPr sz="1200" spc="-20" dirty="0">
                <a:latin typeface="Arial"/>
                <a:cs typeface="Arial"/>
              </a:rPr>
              <a:t>other </a:t>
            </a:r>
            <a:r>
              <a:rPr sz="1200" spc="5" dirty="0">
                <a:latin typeface="Arial"/>
                <a:cs typeface="Arial"/>
              </a:rPr>
              <a:t>to </a:t>
            </a:r>
            <a:r>
              <a:rPr sz="1200" spc="-20" dirty="0">
                <a:latin typeface="Arial"/>
                <a:cs typeface="Arial"/>
              </a:rPr>
              <a:t>the model, </a:t>
            </a:r>
            <a:r>
              <a:rPr sz="1200" spc="-25" dirty="0">
                <a:latin typeface="Arial"/>
                <a:cs typeface="Arial"/>
              </a:rPr>
              <a:t>because </a:t>
            </a:r>
            <a:r>
              <a:rPr sz="1200" spc="-20" dirty="0">
                <a:latin typeface="Arial"/>
                <a:cs typeface="Arial"/>
              </a:rPr>
              <a:t>often </a:t>
            </a:r>
            <a:r>
              <a:rPr sz="1200" spc="-25" dirty="0">
                <a:latin typeface="Arial"/>
                <a:cs typeface="Arial"/>
              </a:rPr>
              <a:t>times </a:t>
            </a:r>
            <a:r>
              <a:rPr sz="1200" spc="-20" dirty="0">
                <a:latin typeface="Arial"/>
                <a:cs typeface="Arial"/>
              </a:rPr>
              <a:t>the addition 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20" dirty="0">
                <a:latin typeface="Arial"/>
                <a:cs typeface="Arial"/>
              </a:rPr>
              <a:t>such </a:t>
            </a:r>
            <a:r>
              <a:rPr sz="1200" spc="-40" dirty="0">
                <a:latin typeface="Arial"/>
                <a:cs typeface="Arial"/>
              </a:rPr>
              <a:t>variable </a:t>
            </a:r>
            <a:r>
              <a:rPr sz="1200" spc="-20" dirty="0">
                <a:latin typeface="Arial"/>
                <a:cs typeface="Arial"/>
              </a:rPr>
              <a:t>brings nothing </a:t>
            </a:r>
            <a:r>
              <a:rPr sz="1200" spc="5" dirty="0">
                <a:latin typeface="Arial"/>
                <a:cs typeface="Arial"/>
              </a:rPr>
              <a:t>to </a:t>
            </a:r>
            <a:r>
              <a:rPr sz="1200" spc="-20" dirty="0">
                <a:latin typeface="Arial"/>
                <a:cs typeface="Arial"/>
              </a:rPr>
              <a:t>the table. </a:t>
            </a:r>
            <a:r>
              <a:rPr sz="1200" spc="-25" dirty="0">
                <a:latin typeface="Arial"/>
                <a:cs typeface="Arial"/>
              </a:rPr>
              <a:t>Instead, </a:t>
            </a:r>
            <a:r>
              <a:rPr sz="1200" spc="-20" dirty="0">
                <a:latin typeface="Arial"/>
                <a:cs typeface="Arial"/>
              </a:rPr>
              <a:t>we  </a:t>
            </a:r>
            <a:r>
              <a:rPr sz="1200" spc="-30" dirty="0">
                <a:latin typeface="Arial"/>
                <a:cs typeface="Arial"/>
              </a:rPr>
              <a:t>prefer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25" dirty="0">
                <a:latin typeface="Arial"/>
                <a:cs typeface="Arial"/>
              </a:rPr>
              <a:t>simplest </a:t>
            </a:r>
            <a:r>
              <a:rPr sz="1200" spc="-15" dirty="0">
                <a:latin typeface="Arial"/>
                <a:cs typeface="Arial"/>
              </a:rPr>
              <a:t>best </a:t>
            </a:r>
            <a:r>
              <a:rPr sz="1200" spc="-20" dirty="0">
                <a:latin typeface="Arial"/>
                <a:cs typeface="Arial"/>
              </a:rPr>
              <a:t>model, </a:t>
            </a:r>
            <a:r>
              <a:rPr sz="1200" spc="-25" dirty="0">
                <a:latin typeface="Arial"/>
                <a:cs typeface="Arial"/>
              </a:rPr>
              <a:t>i.e. </a:t>
            </a:r>
            <a:r>
              <a:rPr sz="1200" i="1" spc="-25" dirty="0">
                <a:solidFill>
                  <a:srgbClr val="024F84"/>
                </a:solidFill>
                <a:latin typeface="Arial"/>
                <a:cs typeface="Arial"/>
              </a:rPr>
              <a:t>parsimonious</a:t>
            </a:r>
            <a:r>
              <a:rPr sz="1200" i="1" spc="-40" dirty="0">
                <a:solidFill>
                  <a:srgbClr val="024F84"/>
                </a:solidFill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model.</a:t>
            </a:r>
            <a:endParaRPr sz="1200" dirty="0">
              <a:latin typeface="Arial"/>
              <a:cs typeface="Arial"/>
            </a:endParaRPr>
          </a:p>
          <a:p>
            <a:pPr marL="194310" marR="320040" indent="-182245">
              <a:lnSpc>
                <a:spcPct val="100000"/>
              </a:lnSpc>
              <a:spcBef>
                <a:spcPts val="320"/>
              </a:spcBef>
            </a:pPr>
            <a:r>
              <a:rPr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200" spc="-50" dirty="0">
                <a:solidFill>
                  <a:srgbClr val="C00000"/>
                </a:solidFill>
                <a:latin typeface="Arial"/>
                <a:cs typeface="Arial"/>
              </a:rPr>
              <a:t>In </a:t>
            </a:r>
            <a:r>
              <a:rPr sz="1200" spc="-15" dirty="0">
                <a:solidFill>
                  <a:srgbClr val="C00000"/>
                </a:solidFill>
                <a:latin typeface="Arial"/>
                <a:cs typeface="Arial"/>
              </a:rPr>
              <a:t>addition, </a:t>
            </a:r>
            <a:r>
              <a:rPr sz="1200" b="1" spc="-20" dirty="0">
                <a:solidFill>
                  <a:srgbClr val="C00000"/>
                </a:solidFill>
                <a:latin typeface="Arial"/>
                <a:cs typeface="Arial"/>
              </a:rPr>
              <a:t>addition </a:t>
            </a:r>
            <a:r>
              <a:rPr sz="1200" b="1" spc="-15" dirty="0">
                <a:solidFill>
                  <a:srgbClr val="C00000"/>
                </a:solidFill>
                <a:latin typeface="Arial"/>
                <a:cs typeface="Arial"/>
              </a:rPr>
              <a:t>of </a:t>
            </a:r>
            <a:r>
              <a:rPr sz="1200" b="1" spc="-35" dirty="0">
                <a:solidFill>
                  <a:srgbClr val="C00000"/>
                </a:solidFill>
                <a:latin typeface="Arial"/>
                <a:cs typeface="Arial"/>
              </a:rPr>
              <a:t>collinear </a:t>
            </a:r>
            <a:r>
              <a:rPr sz="1200" b="1" spc="-40" dirty="0">
                <a:solidFill>
                  <a:srgbClr val="C00000"/>
                </a:solidFill>
                <a:latin typeface="Arial"/>
                <a:cs typeface="Arial"/>
              </a:rPr>
              <a:t>variables</a:t>
            </a:r>
            <a:r>
              <a:rPr sz="1200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C00000"/>
                </a:solidFill>
                <a:latin typeface="Arial"/>
                <a:cs typeface="Arial"/>
              </a:rPr>
              <a:t>can </a:t>
            </a:r>
            <a:r>
              <a:rPr sz="1200" spc="-30" dirty="0">
                <a:solidFill>
                  <a:srgbClr val="C00000"/>
                </a:solidFill>
                <a:latin typeface="Arial"/>
                <a:cs typeface="Arial"/>
              </a:rPr>
              <a:t>result </a:t>
            </a:r>
            <a:r>
              <a:rPr sz="1200" spc="-40" dirty="0">
                <a:solidFill>
                  <a:srgbClr val="C00000"/>
                </a:solidFill>
                <a:latin typeface="Arial"/>
                <a:cs typeface="Arial"/>
              </a:rPr>
              <a:t>in  </a:t>
            </a:r>
            <a:r>
              <a:rPr sz="1200" u="sng" spc="-40" dirty="0">
                <a:solidFill>
                  <a:srgbClr val="C00000"/>
                </a:solidFill>
                <a:latin typeface="Arial"/>
                <a:cs typeface="Arial"/>
              </a:rPr>
              <a:t>unreliable </a:t>
            </a:r>
            <a:r>
              <a:rPr sz="1200" u="sng" spc="-25" dirty="0">
                <a:solidFill>
                  <a:srgbClr val="C00000"/>
                </a:solidFill>
                <a:latin typeface="Arial"/>
                <a:cs typeface="Arial"/>
              </a:rPr>
              <a:t>estimates </a:t>
            </a:r>
            <a:r>
              <a:rPr sz="1200" u="sng" spc="-15" dirty="0">
                <a:solidFill>
                  <a:srgbClr val="C00000"/>
                </a:solidFill>
                <a:latin typeface="Arial"/>
                <a:cs typeface="Arial"/>
              </a:rPr>
              <a:t>of </a:t>
            </a:r>
            <a:r>
              <a:rPr sz="1200" u="sng" spc="-20" dirty="0">
                <a:solidFill>
                  <a:srgbClr val="C00000"/>
                </a:solidFill>
                <a:latin typeface="Arial"/>
                <a:cs typeface="Arial"/>
              </a:rPr>
              <a:t>the </a:t>
            </a:r>
            <a:r>
              <a:rPr sz="1200" u="sng" spc="-25" dirty="0">
                <a:solidFill>
                  <a:srgbClr val="C00000"/>
                </a:solidFill>
                <a:latin typeface="Arial"/>
                <a:cs typeface="Arial"/>
              </a:rPr>
              <a:t>slope</a:t>
            </a:r>
            <a:r>
              <a:rPr sz="1200" u="sng" spc="9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u="sng" spc="-25" dirty="0">
                <a:solidFill>
                  <a:srgbClr val="C00000"/>
                </a:solidFill>
                <a:latin typeface="Arial"/>
                <a:cs typeface="Arial"/>
              </a:rPr>
              <a:t>parameters</a:t>
            </a:r>
            <a:r>
              <a:rPr sz="1200" spc="-25" dirty="0">
                <a:solidFill>
                  <a:srgbClr val="C00000"/>
                </a:solidFill>
                <a:latin typeface="Arial"/>
                <a:cs typeface="Arial"/>
              </a:rPr>
              <a:t>.</a:t>
            </a:r>
            <a:endParaRPr sz="1200" dirty="0">
              <a:solidFill>
                <a:srgbClr val="C00000"/>
              </a:solidFill>
              <a:latin typeface="Arial"/>
              <a:cs typeface="Arial"/>
            </a:endParaRPr>
          </a:p>
          <a:p>
            <a:pPr marL="194310" marR="162560" indent="-182245">
              <a:lnSpc>
                <a:spcPct val="100000"/>
              </a:lnSpc>
              <a:spcBef>
                <a:spcPts val="305"/>
              </a:spcBef>
            </a:pPr>
            <a:r>
              <a:rPr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200" spc="-45" dirty="0">
                <a:latin typeface="Arial"/>
                <a:cs typeface="Arial"/>
              </a:rPr>
              <a:t>While </a:t>
            </a:r>
            <a:r>
              <a:rPr sz="1200" spc="-35" dirty="0">
                <a:latin typeface="Arial"/>
                <a:cs typeface="Arial"/>
              </a:rPr>
              <a:t>it’s </a:t>
            </a:r>
            <a:r>
              <a:rPr sz="1200" spc="-25" dirty="0">
                <a:latin typeface="Arial"/>
                <a:cs typeface="Arial"/>
              </a:rPr>
              <a:t>impossible </a:t>
            </a:r>
            <a:r>
              <a:rPr sz="1200" spc="5" dirty="0">
                <a:latin typeface="Arial"/>
                <a:cs typeface="Arial"/>
              </a:rPr>
              <a:t>to </a:t>
            </a:r>
            <a:r>
              <a:rPr sz="1200" spc="-30" dirty="0">
                <a:latin typeface="Arial"/>
                <a:cs typeface="Arial"/>
              </a:rPr>
              <a:t>avoid collinearity </a:t>
            </a:r>
            <a:r>
              <a:rPr sz="1200" spc="-25" dirty="0">
                <a:latin typeface="Arial"/>
                <a:cs typeface="Arial"/>
              </a:rPr>
              <a:t>from </a:t>
            </a:r>
            <a:r>
              <a:rPr sz="1200" spc="-35" dirty="0">
                <a:latin typeface="Arial"/>
                <a:cs typeface="Arial"/>
              </a:rPr>
              <a:t>arising </a:t>
            </a:r>
            <a:r>
              <a:rPr sz="1200" spc="-40" dirty="0">
                <a:latin typeface="Arial"/>
                <a:cs typeface="Arial"/>
              </a:rPr>
              <a:t>in  </a:t>
            </a:r>
            <a:r>
              <a:rPr sz="1200" spc="-30" dirty="0">
                <a:latin typeface="Arial"/>
                <a:cs typeface="Arial"/>
              </a:rPr>
              <a:t>observational </a:t>
            </a:r>
            <a:r>
              <a:rPr sz="1200" spc="-15" dirty="0">
                <a:latin typeface="Arial"/>
                <a:cs typeface="Arial"/>
              </a:rPr>
              <a:t>data, </a:t>
            </a:r>
            <a:r>
              <a:rPr sz="1200" spc="-25" dirty="0">
                <a:latin typeface="Arial"/>
                <a:cs typeface="Arial"/>
              </a:rPr>
              <a:t>experiments </a:t>
            </a:r>
            <a:r>
              <a:rPr sz="1200" spc="-50" dirty="0">
                <a:latin typeface="Arial"/>
                <a:cs typeface="Arial"/>
              </a:rPr>
              <a:t>are </a:t>
            </a:r>
            <a:r>
              <a:rPr sz="1200" spc="-40" dirty="0">
                <a:latin typeface="Arial"/>
                <a:cs typeface="Arial"/>
              </a:rPr>
              <a:t>usually </a:t>
            </a:r>
            <a:r>
              <a:rPr sz="1200" spc="-25" dirty="0">
                <a:latin typeface="Arial"/>
                <a:cs typeface="Arial"/>
              </a:rPr>
              <a:t>designed </a:t>
            </a:r>
            <a:r>
              <a:rPr sz="1200" spc="5" dirty="0">
                <a:latin typeface="Arial"/>
                <a:cs typeface="Arial"/>
              </a:rPr>
              <a:t>to  </a:t>
            </a:r>
            <a:r>
              <a:rPr sz="1200" spc="-15" dirty="0">
                <a:latin typeface="Arial"/>
                <a:cs typeface="Arial"/>
              </a:rPr>
              <a:t>control </a:t>
            </a:r>
            <a:r>
              <a:rPr sz="1200" spc="-20" dirty="0">
                <a:latin typeface="Arial"/>
                <a:cs typeface="Arial"/>
              </a:rPr>
              <a:t>for </a:t>
            </a:r>
            <a:r>
              <a:rPr sz="1200" spc="-25" dirty="0">
                <a:latin typeface="Arial"/>
                <a:cs typeface="Arial"/>
              </a:rPr>
              <a:t>correlated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predictors.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O</a:t>
            </a:r>
            <a:r>
              <a:rPr spc="20" dirty="0"/>
              <a:t>u</a:t>
            </a:r>
            <a:r>
              <a:rPr spc="50" dirty="0"/>
              <a:t>t</a:t>
            </a:r>
            <a:r>
              <a:rPr spc="5" dirty="0"/>
              <a:t>l</a:t>
            </a:r>
            <a:r>
              <a:rPr spc="10" dirty="0"/>
              <a:t>in</a:t>
            </a:r>
            <a:r>
              <a:rPr spc="-5"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0411" y="489737"/>
            <a:ext cx="4126865" cy="299505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6370" indent="-153670">
              <a:lnSpc>
                <a:spcPct val="100000"/>
              </a:lnSpc>
              <a:spcBef>
                <a:spcPts val="135"/>
              </a:spcBef>
              <a:buAutoNum type="arabicPeriod"/>
              <a:tabLst>
                <a:tab pos="167005" algn="l"/>
              </a:tabLst>
            </a:pPr>
            <a:r>
              <a:rPr sz="1050" spc="2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Housekeeping</a:t>
            </a:r>
            <a:endParaRPr sz="1050" dirty="0">
              <a:solidFill>
                <a:schemeClr val="accent1">
                  <a:lumMod val="20000"/>
                  <a:lumOff val="80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buAutoNum type="arabicPeriod"/>
            </a:pPr>
            <a:endParaRPr sz="1000" dirty="0">
              <a:latin typeface="Times New Roman"/>
              <a:cs typeface="Times New Roman"/>
            </a:endParaRPr>
          </a:p>
          <a:p>
            <a:pPr marL="166370" indent="-153670">
              <a:lnSpc>
                <a:spcPct val="100000"/>
              </a:lnSpc>
              <a:buAutoNum type="arabicPeriod"/>
              <a:tabLst>
                <a:tab pos="167005" algn="l"/>
              </a:tabLst>
            </a:pPr>
            <a:r>
              <a:rPr sz="1050" spc="25" dirty="0">
                <a:solidFill>
                  <a:schemeClr val="tx2"/>
                </a:solidFill>
                <a:latin typeface="Arial"/>
                <a:cs typeface="Arial"/>
              </a:rPr>
              <a:t>Main</a:t>
            </a:r>
            <a:r>
              <a:rPr sz="1050" spc="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050" spc="15" dirty="0" smtClean="0">
                <a:solidFill>
                  <a:schemeClr val="tx2"/>
                </a:solidFill>
                <a:latin typeface="Arial"/>
                <a:cs typeface="Arial"/>
              </a:rPr>
              <a:t>ideas</a:t>
            </a:r>
            <a:r>
              <a:rPr lang="en-US" sz="1050" spc="15" dirty="0" smtClean="0">
                <a:solidFill>
                  <a:schemeClr val="tx2"/>
                </a:solidFill>
                <a:latin typeface="Arial"/>
                <a:cs typeface="Arial"/>
              </a:rPr>
              <a:t>: Multiple Linear Regression (MLR)</a:t>
            </a:r>
            <a:endParaRPr sz="1050" dirty="0">
              <a:solidFill>
                <a:schemeClr val="tx2"/>
              </a:solidFill>
              <a:latin typeface="Arial"/>
              <a:cs typeface="Arial"/>
            </a:endParaRPr>
          </a:p>
          <a:p>
            <a:pPr marL="443230" lvl="1" indent="-153670">
              <a:spcBef>
                <a:spcPts val="95"/>
              </a:spcBef>
              <a:buFontTx/>
              <a:buAutoNum type="arabicPeriod"/>
              <a:tabLst>
                <a:tab pos="443865" algn="l"/>
              </a:tabLst>
            </a:pPr>
            <a:r>
              <a:rPr lang="en-US" sz="1050" u="sng" spc="5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Interpreting Slopes/Coefficients</a:t>
            </a:r>
            <a:r>
              <a:rPr lang="en-US" sz="1050" spc="5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: In </a:t>
            </a:r>
            <a:r>
              <a:rPr lang="en-US" sz="1050" spc="25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MLR </a:t>
            </a:r>
            <a:r>
              <a:rPr lang="en-US" sz="1050" spc="15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everything </a:t>
            </a:r>
            <a:r>
              <a:rPr lang="en-US" sz="1050" spc="1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is </a:t>
            </a:r>
            <a:r>
              <a:rPr lang="en-US" sz="1050" spc="25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conditional </a:t>
            </a:r>
            <a:r>
              <a:rPr lang="en-US" sz="1050" spc="3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on </a:t>
            </a:r>
            <a:r>
              <a:rPr lang="en-US" sz="1050" spc="5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all </a:t>
            </a:r>
            <a:r>
              <a:rPr lang="en-US" sz="1050" spc="2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other </a:t>
            </a:r>
            <a:r>
              <a:rPr lang="en-US" sz="1050" spc="1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variables in </a:t>
            </a:r>
            <a:r>
              <a:rPr lang="en-US" sz="1050" spc="2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the  </a:t>
            </a:r>
            <a:r>
              <a:rPr lang="en-US" sz="1050" spc="3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model</a:t>
            </a:r>
            <a:endParaRPr lang="en-US" sz="1050" spc="20" dirty="0" smtClean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  <a:p>
            <a:pPr marL="443230" lvl="1" indent="-15367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443865" algn="l"/>
              </a:tabLst>
            </a:pPr>
            <a:r>
              <a:rPr lang="en-US" sz="1050" u="sng" spc="5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Setting up the MLR Equation:</a:t>
            </a:r>
            <a:r>
              <a:rPr lang="en-US" sz="1050" spc="5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050" spc="2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Categorical </a:t>
            </a:r>
            <a:r>
              <a:rPr sz="1050" spc="3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predictors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and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slopes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for </a:t>
            </a:r>
            <a:r>
              <a:rPr sz="105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(almost) </a:t>
            </a:r>
            <a:r>
              <a:rPr sz="1050" spc="1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each</a:t>
            </a:r>
            <a:r>
              <a:rPr sz="1050" spc="-3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050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level</a:t>
            </a:r>
            <a:endParaRPr sz="1050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  <a:p>
            <a:pPr marL="443230" lvl="1" indent="-15367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443865" algn="l"/>
              </a:tabLst>
            </a:pPr>
            <a:r>
              <a:rPr sz="1050" u="sng" spc="1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Inference </a:t>
            </a:r>
            <a:r>
              <a:rPr sz="1050" u="sng" spc="25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for </a:t>
            </a:r>
            <a:r>
              <a:rPr sz="1050" u="sng" spc="2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MLR</a:t>
            </a:r>
            <a:r>
              <a:rPr sz="1050" spc="2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: </a:t>
            </a:r>
            <a:r>
              <a:rPr sz="1050" spc="3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model </a:t>
            </a:r>
            <a:r>
              <a:rPr sz="1050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as </a:t>
            </a:r>
            <a:r>
              <a:rPr sz="1050" spc="-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a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whole </a:t>
            </a:r>
            <a:r>
              <a:rPr sz="1050" spc="3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+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individual</a:t>
            </a:r>
            <a:r>
              <a:rPr sz="1050" spc="-5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slopes</a:t>
            </a:r>
            <a:endParaRPr sz="1050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  <a:p>
            <a:pPr marL="443230" lvl="1" indent="-153670">
              <a:lnSpc>
                <a:spcPct val="100000"/>
              </a:lnSpc>
              <a:spcBef>
                <a:spcPts val="45"/>
              </a:spcBef>
              <a:buAutoNum type="arabicPeriod"/>
              <a:tabLst>
                <a:tab pos="443865" algn="l"/>
              </a:tabLst>
            </a:pPr>
            <a:r>
              <a:rPr lang="en-US" sz="1050" u="sng" spc="10" dirty="0" smtClean="0">
                <a:latin typeface="Arial"/>
                <a:cs typeface="Arial"/>
              </a:rPr>
              <a:t>Selecting Predictors for MLR:</a:t>
            </a:r>
            <a:r>
              <a:rPr lang="en-US" sz="1050" spc="20" dirty="0" smtClean="0">
                <a:latin typeface="Arial"/>
                <a:cs typeface="Arial"/>
              </a:rPr>
              <a:t> </a:t>
            </a:r>
          </a:p>
          <a:p>
            <a:pPr marL="900430" lvl="2" indent="-153670">
              <a:spcBef>
                <a:spcPts val="45"/>
              </a:spcBef>
              <a:buAutoNum type="arabicPeriod"/>
              <a:tabLst>
                <a:tab pos="443865" algn="l"/>
              </a:tabLst>
            </a:pPr>
            <a:r>
              <a:rPr sz="1050" spc="25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Adjusted </a:t>
            </a:r>
            <a:r>
              <a:rPr sz="1100" i="1" spc="20" dirty="0" smtClean="0">
                <a:solidFill>
                  <a:schemeClr val="bg1">
                    <a:lumMod val="75000"/>
                  </a:schemeClr>
                </a:solidFill>
                <a:latin typeface="Georgia"/>
                <a:cs typeface="Georgia"/>
              </a:rPr>
              <a:t>R</a:t>
            </a:r>
            <a:r>
              <a:rPr sz="1200" spc="30" baseline="27777" dirty="0" smtClean="0">
                <a:solidFill>
                  <a:schemeClr val="bg1">
                    <a:lumMod val="75000"/>
                  </a:schemeClr>
                </a:solidFill>
                <a:latin typeface="Times New Roman"/>
                <a:cs typeface="Times New Roman"/>
              </a:rPr>
              <a:t>2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applies </a:t>
            </a:r>
            <a:r>
              <a:rPr sz="1050" spc="-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a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penalty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for additional</a:t>
            </a:r>
            <a:r>
              <a:rPr sz="1050" spc="-114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050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variables</a:t>
            </a:r>
            <a:endParaRPr sz="1050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  <a:p>
            <a:pPr marL="900430" lvl="2" indent="-153670">
              <a:spcBef>
                <a:spcPts val="85"/>
              </a:spcBef>
              <a:buAutoNum type="arabicPeriod"/>
              <a:tabLst>
                <a:tab pos="443865" algn="l"/>
              </a:tabLst>
            </a:pPr>
            <a:r>
              <a:rPr sz="1050" spc="20" dirty="0" smtClean="0">
                <a:solidFill>
                  <a:srgbClr val="CCCCCC"/>
                </a:solidFill>
                <a:latin typeface="Arial"/>
                <a:cs typeface="Arial"/>
              </a:rPr>
              <a:t>Avoid </a:t>
            </a:r>
            <a:r>
              <a:rPr sz="1050" spc="15" dirty="0">
                <a:solidFill>
                  <a:srgbClr val="CCCCCC"/>
                </a:solidFill>
                <a:latin typeface="Arial"/>
                <a:cs typeface="Arial"/>
              </a:rPr>
              <a:t>collinearity </a:t>
            </a:r>
            <a:r>
              <a:rPr sz="1050" spc="10" dirty="0">
                <a:solidFill>
                  <a:srgbClr val="CCCCCC"/>
                </a:solidFill>
                <a:latin typeface="Arial"/>
                <a:cs typeface="Arial"/>
              </a:rPr>
              <a:t>in</a:t>
            </a:r>
            <a:r>
              <a:rPr sz="1050" spc="-10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050" spc="25" dirty="0" smtClean="0">
                <a:solidFill>
                  <a:srgbClr val="CCCCCC"/>
                </a:solidFill>
                <a:latin typeface="Arial"/>
                <a:cs typeface="Arial"/>
              </a:rPr>
              <a:t>MLR</a:t>
            </a:r>
            <a:endParaRPr lang="en-US" sz="1050" dirty="0">
              <a:latin typeface="Arial"/>
              <a:cs typeface="Arial"/>
            </a:endParaRPr>
          </a:p>
          <a:p>
            <a:pPr marL="900430" lvl="2" indent="-153670">
              <a:spcBef>
                <a:spcPts val="85"/>
              </a:spcBef>
              <a:buAutoNum type="arabicPeriod"/>
              <a:tabLst>
                <a:tab pos="443865" algn="l"/>
              </a:tabLst>
            </a:pPr>
            <a:r>
              <a:rPr sz="1050" spc="35" dirty="0" smtClean="0">
                <a:latin typeface="Arial"/>
                <a:cs typeface="Arial"/>
              </a:rPr>
              <a:t>Model </a:t>
            </a:r>
            <a:r>
              <a:rPr sz="1050" spc="20" dirty="0">
                <a:latin typeface="Arial"/>
                <a:cs typeface="Arial"/>
              </a:rPr>
              <a:t>selection criterion </a:t>
            </a:r>
            <a:r>
              <a:rPr sz="1050" spc="30" dirty="0">
                <a:latin typeface="Arial"/>
                <a:cs typeface="Arial"/>
              </a:rPr>
              <a:t>depends on </a:t>
            </a:r>
            <a:r>
              <a:rPr sz="1050" spc="15" dirty="0">
                <a:latin typeface="Arial"/>
                <a:cs typeface="Arial"/>
              </a:rPr>
              <a:t>goal: </a:t>
            </a:r>
            <a:r>
              <a:rPr sz="1050" spc="20" dirty="0">
                <a:latin typeface="Arial"/>
                <a:cs typeface="Arial"/>
              </a:rPr>
              <a:t>signiﬁcance </a:t>
            </a:r>
            <a:r>
              <a:rPr sz="1050" spc="15" dirty="0">
                <a:latin typeface="Arial"/>
                <a:cs typeface="Arial"/>
              </a:rPr>
              <a:t>vs.  </a:t>
            </a:r>
            <a:r>
              <a:rPr sz="1050" spc="25" dirty="0">
                <a:latin typeface="Arial"/>
                <a:cs typeface="Arial"/>
              </a:rPr>
              <a:t>prediction</a:t>
            </a:r>
            <a:endParaRPr sz="1050" dirty="0">
              <a:latin typeface="Arial"/>
              <a:cs typeface="Arial"/>
            </a:endParaRPr>
          </a:p>
          <a:p>
            <a:pPr marL="443230" lvl="1" indent="-15367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443865" algn="l"/>
              </a:tabLst>
            </a:pPr>
            <a:r>
              <a:rPr lang="en-US" sz="1050" u="sng" spc="20" dirty="0">
                <a:solidFill>
                  <a:srgbClr val="CCCCCC"/>
                </a:solidFill>
                <a:latin typeface="Arial"/>
                <a:cs typeface="Arial"/>
              </a:rPr>
              <a:t>Additional Conditions for MLR</a:t>
            </a:r>
            <a:r>
              <a:rPr lang="en-US" sz="1050" spc="20" dirty="0">
                <a:solidFill>
                  <a:srgbClr val="CCCCCC"/>
                </a:solidFill>
                <a:latin typeface="Arial"/>
                <a:cs typeface="Arial"/>
              </a:rPr>
              <a:t>: </a:t>
            </a:r>
            <a:r>
              <a:rPr sz="1050" spc="25" dirty="0" smtClean="0">
                <a:solidFill>
                  <a:srgbClr val="CCCCCC"/>
                </a:solidFill>
                <a:latin typeface="Arial"/>
                <a:cs typeface="Arial"/>
              </a:rPr>
              <a:t>Conditions </a:t>
            </a:r>
            <a:r>
              <a:rPr sz="1050" spc="25" dirty="0">
                <a:solidFill>
                  <a:srgbClr val="CCCCCC"/>
                </a:solidFill>
                <a:latin typeface="Arial"/>
                <a:cs typeface="Arial"/>
              </a:rPr>
              <a:t>for MLR </a:t>
            </a:r>
            <a:r>
              <a:rPr sz="1050" spc="-5" dirty="0">
                <a:solidFill>
                  <a:srgbClr val="CCCCCC"/>
                </a:solidFill>
                <a:latin typeface="Arial"/>
                <a:cs typeface="Arial"/>
              </a:rPr>
              <a:t>are </a:t>
            </a:r>
            <a:r>
              <a:rPr sz="1050" dirty="0">
                <a:solidFill>
                  <a:srgbClr val="CCCCCC"/>
                </a:solidFill>
                <a:latin typeface="Arial"/>
                <a:cs typeface="Arial"/>
              </a:rPr>
              <a:t>(almost) </a:t>
            </a:r>
            <a:r>
              <a:rPr sz="1050" spc="20" dirty="0">
                <a:solidFill>
                  <a:srgbClr val="CCCCCC"/>
                </a:solidFill>
                <a:latin typeface="Arial"/>
                <a:cs typeface="Arial"/>
              </a:rPr>
              <a:t>the </a:t>
            </a:r>
            <a:r>
              <a:rPr sz="1050" spc="15" dirty="0">
                <a:solidFill>
                  <a:srgbClr val="CCCCCC"/>
                </a:solidFill>
                <a:latin typeface="Arial"/>
                <a:cs typeface="Arial"/>
              </a:rPr>
              <a:t>same </a:t>
            </a:r>
            <a:r>
              <a:rPr sz="1050" spc="5" dirty="0">
                <a:solidFill>
                  <a:srgbClr val="CCCCCC"/>
                </a:solidFill>
                <a:latin typeface="Arial"/>
                <a:cs typeface="Arial"/>
              </a:rPr>
              <a:t>as </a:t>
            </a:r>
            <a:r>
              <a:rPr sz="1050" spc="30" dirty="0">
                <a:solidFill>
                  <a:srgbClr val="CCCCCC"/>
                </a:solidFill>
                <a:latin typeface="Arial"/>
                <a:cs typeface="Arial"/>
              </a:rPr>
              <a:t>conditions</a:t>
            </a:r>
            <a:r>
              <a:rPr sz="1050" spc="20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050" spc="25" dirty="0" smtClean="0">
                <a:solidFill>
                  <a:srgbClr val="CCCCCC"/>
                </a:solidFill>
                <a:latin typeface="Arial"/>
                <a:cs typeface="Arial"/>
              </a:rPr>
              <a:t>for</a:t>
            </a:r>
            <a:r>
              <a:rPr lang="en-US" sz="1050" dirty="0">
                <a:latin typeface="Arial"/>
                <a:cs typeface="Arial"/>
              </a:rPr>
              <a:t> </a:t>
            </a:r>
            <a:r>
              <a:rPr sz="1050" dirty="0" smtClean="0">
                <a:solidFill>
                  <a:srgbClr val="CCCCCC"/>
                </a:solidFill>
                <a:latin typeface="Arial"/>
                <a:cs typeface="Arial"/>
              </a:rPr>
              <a:t>SLR</a:t>
            </a:r>
            <a:endParaRPr sz="1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 marL="166370" indent="-153670">
              <a:lnSpc>
                <a:spcPct val="100000"/>
              </a:lnSpc>
              <a:buAutoNum type="arabicPeriod" startAt="3"/>
              <a:tabLst>
                <a:tab pos="167005" algn="l"/>
              </a:tabLst>
            </a:pPr>
            <a:r>
              <a:rPr sz="1050" spc="20" dirty="0">
                <a:solidFill>
                  <a:srgbClr val="CCDBE6"/>
                </a:solidFill>
                <a:latin typeface="Arial"/>
                <a:cs typeface="Arial"/>
              </a:rPr>
              <a:t>Summary</a:t>
            </a:r>
            <a:endParaRPr sz="105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377747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O</a:t>
            </a:r>
            <a:r>
              <a:rPr spc="20" dirty="0"/>
              <a:t>u</a:t>
            </a:r>
            <a:r>
              <a:rPr spc="50" dirty="0"/>
              <a:t>t</a:t>
            </a:r>
            <a:r>
              <a:rPr spc="5" dirty="0"/>
              <a:t>l</a:t>
            </a:r>
            <a:r>
              <a:rPr spc="10" dirty="0"/>
              <a:t>in</a:t>
            </a:r>
            <a:r>
              <a:rPr spc="-5" dirty="0"/>
              <a:t>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536" y="282575"/>
            <a:ext cx="411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algorithms can/should we use to help select what explanatory variables should be in the model?</a:t>
            </a:r>
            <a:endParaRPr lang="en-US" sz="2400" dirty="0"/>
          </a:p>
        </p:txBody>
      </p:sp>
      <p:pic>
        <p:nvPicPr>
          <p:cNvPr id="8" name="Picture 2" descr="Red and Three Blue Jigsaw Puzz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129" y="1974386"/>
            <a:ext cx="1626099" cy="108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Blue and Yellow Graph on Stock Market Monit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58975"/>
            <a:ext cx="1486519" cy="111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7233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O</a:t>
            </a:r>
            <a:r>
              <a:rPr spc="20" dirty="0"/>
              <a:t>u</a:t>
            </a:r>
            <a:r>
              <a:rPr spc="50" dirty="0"/>
              <a:t>t</a:t>
            </a:r>
            <a:r>
              <a:rPr spc="5" dirty="0"/>
              <a:t>l</a:t>
            </a:r>
            <a:r>
              <a:rPr spc="10" dirty="0"/>
              <a:t>in</a:t>
            </a:r>
            <a:r>
              <a:rPr spc="-5" dirty="0"/>
              <a:t>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536" y="282575"/>
            <a:ext cx="411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algorithms can/should we use to help select what explanatory variables should be in the model?</a:t>
            </a:r>
            <a:endParaRPr lang="en-US" sz="2400" dirty="0"/>
          </a:p>
        </p:txBody>
      </p:sp>
      <p:pic>
        <p:nvPicPr>
          <p:cNvPr id="8" name="Picture 2" descr="Red and Three Blue Jigsaw Puzz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129" y="1974386"/>
            <a:ext cx="1626099" cy="108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Blue and Yellow Graph on Stock Market Monit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58975"/>
            <a:ext cx="1486519" cy="111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33450" y="3196945"/>
            <a:ext cx="35074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Depends on your goal for making a model!</a:t>
            </a:r>
            <a:endParaRPr lang="en-US" sz="1200" dirty="0"/>
          </a:p>
        </p:txBody>
      </p:sp>
      <p:cxnSp>
        <p:nvCxnSpPr>
          <p:cNvPr id="11" name="Straight Arrow Connector 10"/>
          <p:cNvCxnSpPr>
            <a:endCxn id="9" idx="2"/>
          </p:cNvCxnSpPr>
          <p:nvPr/>
        </p:nvCxnSpPr>
        <p:spPr>
          <a:xfrm flipH="1" flipV="1">
            <a:off x="1067110" y="3073864"/>
            <a:ext cx="552140" cy="1805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8" idx="2"/>
          </p:cNvCxnSpPr>
          <p:nvPr/>
        </p:nvCxnSpPr>
        <p:spPr>
          <a:xfrm flipV="1">
            <a:off x="2990850" y="3058452"/>
            <a:ext cx="428329" cy="1959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37690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469265"/>
          </a:xfrm>
          <a:custGeom>
            <a:avLst/>
            <a:gdLst/>
            <a:ahLst/>
            <a:cxnLst/>
            <a:rect l="l" t="t" r="r" b="b"/>
            <a:pathLst>
              <a:path w="4608195" h="469265">
                <a:moveTo>
                  <a:pt x="0" y="469011"/>
                </a:moveTo>
                <a:lnTo>
                  <a:pt x="4607941" y="469011"/>
                </a:lnTo>
                <a:lnTo>
                  <a:pt x="4607941" y="0"/>
                </a:lnTo>
                <a:lnTo>
                  <a:pt x="0" y="0"/>
                </a:lnTo>
                <a:lnTo>
                  <a:pt x="0" y="469011"/>
                </a:lnTo>
                <a:close/>
              </a:path>
            </a:pathLst>
          </a:custGeom>
          <a:solidFill>
            <a:srgbClr val="1B6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61416" y="57937"/>
            <a:ext cx="3851275" cy="36322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35"/>
              </a:spcBef>
            </a:pPr>
            <a:r>
              <a:rPr sz="1050" spc="-40" dirty="0">
                <a:solidFill>
                  <a:srgbClr val="FFFFFF"/>
                </a:solidFill>
                <a:latin typeface="Arial"/>
                <a:cs typeface="Arial"/>
              </a:rPr>
              <a:t>(6) </a:t>
            </a:r>
            <a:r>
              <a:rPr sz="1050" spc="35" dirty="0">
                <a:solidFill>
                  <a:srgbClr val="FFFFFF"/>
                </a:solidFill>
                <a:latin typeface="Arial"/>
                <a:cs typeface="Arial"/>
              </a:rPr>
              <a:t>Model </a:t>
            </a:r>
            <a:r>
              <a:rPr sz="1050" spc="20" dirty="0">
                <a:solidFill>
                  <a:srgbClr val="FFFFFF"/>
                </a:solidFill>
                <a:latin typeface="Arial"/>
                <a:cs typeface="Arial"/>
              </a:rPr>
              <a:t>selection criterion </a:t>
            </a:r>
            <a:r>
              <a:rPr sz="1050" spc="30" dirty="0">
                <a:solidFill>
                  <a:srgbClr val="FFFFFF"/>
                </a:solidFill>
                <a:latin typeface="Arial"/>
                <a:cs typeface="Arial"/>
              </a:rPr>
              <a:t>depends on </a:t>
            </a:r>
            <a:r>
              <a:rPr sz="1050" spc="15" dirty="0">
                <a:solidFill>
                  <a:srgbClr val="FFFFFF"/>
                </a:solidFill>
                <a:latin typeface="Arial"/>
                <a:cs typeface="Arial"/>
              </a:rPr>
              <a:t>goal:  </a:t>
            </a:r>
            <a:r>
              <a:rPr sz="1050" spc="20" dirty="0">
                <a:solidFill>
                  <a:srgbClr val="FFFFFF"/>
                </a:solidFill>
                <a:latin typeface="Arial"/>
                <a:cs typeface="Arial"/>
              </a:rPr>
              <a:t>signiﬁcance</a:t>
            </a:r>
            <a:r>
              <a:rPr sz="1050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15" dirty="0">
                <a:solidFill>
                  <a:srgbClr val="FFFFFF"/>
                </a:solidFill>
                <a:latin typeface="Arial"/>
                <a:cs typeface="Arial"/>
              </a:rPr>
              <a:t>vs.</a:t>
            </a:r>
            <a:endParaRPr sz="105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95"/>
              </a:spcBef>
            </a:pPr>
            <a:r>
              <a:rPr sz="1050" spc="6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50" spc="6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050" spc="5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050" spc="5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050" spc="3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50" spc="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1050"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08" y="1903172"/>
            <a:ext cx="2077601" cy="14147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3742" y="1903172"/>
            <a:ext cx="2038746" cy="14536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192" y="609564"/>
            <a:ext cx="1993034" cy="12159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3742" y="618055"/>
            <a:ext cx="2116456" cy="98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418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469265"/>
          </a:xfrm>
          <a:custGeom>
            <a:avLst/>
            <a:gdLst/>
            <a:ahLst/>
            <a:cxnLst/>
            <a:rect l="l" t="t" r="r" b="b"/>
            <a:pathLst>
              <a:path w="4608195" h="469265">
                <a:moveTo>
                  <a:pt x="0" y="469011"/>
                </a:moveTo>
                <a:lnTo>
                  <a:pt x="4607941" y="469011"/>
                </a:lnTo>
                <a:lnTo>
                  <a:pt x="4607941" y="0"/>
                </a:lnTo>
                <a:lnTo>
                  <a:pt x="0" y="0"/>
                </a:lnTo>
                <a:lnTo>
                  <a:pt x="0" y="469011"/>
                </a:lnTo>
                <a:close/>
              </a:path>
            </a:pathLst>
          </a:custGeom>
          <a:solidFill>
            <a:srgbClr val="1B6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61416" y="57937"/>
            <a:ext cx="3851275" cy="36322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35"/>
              </a:spcBef>
            </a:pPr>
            <a:r>
              <a:rPr sz="1050" spc="-40" dirty="0">
                <a:solidFill>
                  <a:srgbClr val="FFFFFF"/>
                </a:solidFill>
                <a:latin typeface="Arial"/>
                <a:cs typeface="Arial"/>
              </a:rPr>
              <a:t>(6) </a:t>
            </a:r>
            <a:r>
              <a:rPr sz="1050" spc="35" dirty="0">
                <a:solidFill>
                  <a:srgbClr val="FFFFFF"/>
                </a:solidFill>
                <a:latin typeface="Arial"/>
                <a:cs typeface="Arial"/>
              </a:rPr>
              <a:t>Model </a:t>
            </a:r>
            <a:r>
              <a:rPr sz="1050" spc="20" dirty="0">
                <a:solidFill>
                  <a:srgbClr val="FFFFFF"/>
                </a:solidFill>
                <a:latin typeface="Arial"/>
                <a:cs typeface="Arial"/>
              </a:rPr>
              <a:t>selection criterion </a:t>
            </a:r>
            <a:r>
              <a:rPr sz="1050" spc="30" dirty="0">
                <a:solidFill>
                  <a:srgbClr val="FFFFFF"/>
                </a:solidFill>
                <a:latin typeface="Arial"/>
                <a:cs typeface="Arial"/>
              </a:rPr>
              <a:t>depends on </a:t>
            </a:r>
            <a:r>
              <a:rPr sz="1050" spc="15" dirty="0">
                <a:solidFill>
                  <a:srgbClr val="FFFFFF"/>
                </a:solidFill>
                <a:latin typeface="Arial"/>
                <a:cs typeface="Arial"/>
              </a:rPr>
              <a:t>goal:  </a:t>
            </a:r>
            <a:r>
              <a:rPr sz="1050" spc="20" dirty="0">
                <a:solidFill>
                  <a:srgbClr val="FFFFFF"/>
                </a:solidFill>
                <a:latin typeface="Arial"/>
                <a:cs typeface="Arial"/>
              </a:rPr>
              <a:t>signiﬁcance</a:t>
            </a:r>
            <a:r>
              <a:rPr sz="1050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15" dirty="0">
                <a:solidFill>
                  <a:srgbClr val="FFFFFF"/>
                </a:solidFill>
                <a:latin typeface="Arial"/>
                <a:cs typeface="Arial"/>
              </a:rPr>
              <a:t>vs.</a:t>
            </a:r>
            <a:endParaRPr sz="105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95"/>
              </a:spcBef>
            </a:pPr>
            <a:r>
              <a:rPr sz="1050" spc="6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50" spc="6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050" spc="5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050" spc="5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050" spc="3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50" spc="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10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5600" y="673798"/>
            <a:ext cx="4005579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200" spc="-50" dirty="0">
                <a:latin typeface="Arial"/>
                <a:cs typeface="Arial"/>
              </a:rPr>
              <a:t>If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30" dirty="0">
                <a:latin typeface="Arial"/>
                <a:cs typeface="Arial"/>
              </a:rPr>
              <a:t>goal </a:t>
            </a:r>
            <a:r>
              <a:rPr sz="1200" spc="-40" dirty="0">
                <a:latin typeface="Arial"/>
                <a:cs typeface="Arial"/>
              </a:rPr>
              <a:t>is </a:t>
            </a:r>
            <a:r>
              <a:rPr sz="1200" spc="5" dirty="0">
                <a:latin typeface="Arial"/>
                <a:cs typeface="Arial"/>
              </a:rPr>
              <a:t>to </a:t>
            </a:r>
            <a:r>
              <a:rPr sz="1200" spc="-30" dirty="0">
                <a:latin typeface="Arial"/>
                <a:cs typeface="Arial"/>
              </a:rPr>
              <a:t>ﬁnd </a:t>
            </a:r>
            <a:r>
              <a:rPr sz="1200" spc="-20" dirty="0">
                <a:latin typeface="Arial"/>
                <a:cs typeface="Arial"/>
              </a:rPr>
              <a:t>the set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25" dirty="0">
                <a:latin typeface="Arial"/>
                <a:cs typeface="Arial"/>
              </a:rPr>
              <a:t>statistically </a:t>
            </a:r>
            <a:r>
              <a:rPr lang="en-US" sz="1200" spc="-25" dirty="0" smtClean="0">
                <a:latin typeface="Arial"/>
                <a:cs typeface="Arial"/>
              </a:rPr>
              <a:t>significant </a:t>
            </a:r>
            <a:r>
              <a:rPr sz="1200" spc="-15" dirty="0" smtClean="0">
                <a:latin typeface="Arial"/>
                <a:cs typeface="Arial"/>
              </a:rPr>
              <a:t>predictors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i="1" spc="-105" dirty="0">
                <a:latin typeface="Georgia"/>
                <a:cs typeface="Georgia"/>
              </a:rPr>
              <a:t>y</a:t>
            </a:r>
            <a:r>
              <a:rPr sz="1200" i="1" spc="-5" dirty="0">
                <a:latin typeface="Georgia"/>
                <a:cs typeface="Georgia"/>
              </a:rPr>
              <a:t> </a:t>
            </a:r>
            <a:r>
              <a:rPr sz="1200" i="1" spc="-5" dirty="0" smtClean="0">
                <a:latin typeface="Times New Roman"/>
                <a:cs typeface="Times New Roman"/>
              </a:rPr>
              <a:t>→</a:t>
            </a:r>
            <a:r>
              <a:rPr sz="1200" spc="-35" dirty="0" smtClean="0">
                <a:latin typeface="Arial"/>
                <a:cs typeface="Arial"/>
              </a:rPr>
              <a:t>use </a:t>
            </a:r>
            <a:r>
              <a:rPr sz="1200" b="1" spc="-25" dirty="0">
                <a:solidFill>
                  <a:schemeClr val="tx2"/>
                </a:solidFill>
                <a:latin typeface="Arial"/>
                <a:cs typeface="Arial"/>
              </a:rPr>
              <a:t>p-value</a:t>
            </a:r>
            <a:r>
              <a:rPr sz="1200" b="1" spc="3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chemeClr val="tx2"/>
                </a:solidFill>
                <a:latin typeface="Arial"/>
                <a:cs typeface="Arial"/>
              </a:rPr>
              <a:t>selection</a:t>
            </a:r>
            <a:r>
              <a:rPr sz="1200" spc="-25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469265"/>
          </a:xfrm>
          <a:custGeom>
            <a:avLst/>
            <a:gdLst/>
            <a:ahLst/>
            <a:cxnLst/>
            <a:rect l="l" t="t" r="r" b="b"/>
            <a:pathLst>
              <a:path w="4608195" h="469265">
                <a:moveTo>
                  <a:pt x="0" y="469011"/>
                </a:moveTo>
                <a:lnTo>
                  <a:pt x="4607941" y="469011"/>
                </a:lnTo>
                <a:lnTo>
                  <a:pt x="4607941" y="0"/>
                </a:lnTo>
                <a:lnTo>
                  <a:pt x="0" y="0"/>
                </a:lnTo>
                <a:lnTo>
                  <a:pt x="0" y="469011"/>
                </a:lnTo>
                <a:close/>
              </a:path>
            </a:pathLst>
          </a:custGeom>
          <a:solidFill>
            <a:srgbClr val="1B6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61416" y="57937"/>
            <a:ext cx="3851275" cy="36322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35"/>
              </a:spcBef>
            </a:pPr>
            <a:r>
              <a:rPr sz="1050" spc="-40" dirty="0">
                <a:solidFill>
                  <a:srgbClr val="FFFFFF"/>
                </a:solidFill>
                <a:latin typeface="Arial"/>
                <a:cs typeface="Arial"/>
              </a:rPr>
              <a:t>(6) </a:t>
            </a:r>
            <a:r>
              <a:rPr sz="1050" spc="35" dirty="0">
                <a:solidFill>
                  <a:srgbClr val="FFFFFF"/>
                </a:solidFill>
                <a:latin typeface="Arial"/>
                <a:cs typeface="Arial"/>
              </a:rPr>
              <a:t>Model </a:t>
            </a:r>
            <a:r>
              <a:rPr sz="1050" spc="20" dirty="0">
                <a:solidFill>
                  <a:srgbClr val="FFFFFF"/>
                </a:solidFill>
                <a:latin typeface="Arial"/>
                <a:cs typeface="Arial"/>
              </a:rPr>
              <a:t>selection criterion </a:t>
            </a:r>
            <a:r>
              <a:rPr sz="1050" spc="30" dirty="0">
                <a:solidFill>
                  <a:srgbClr val="FFFFFF"/>
                </a:solidFill>
                <a:latin typeface="Arial"/>
                <a:cs typeface="Arial"/>
              </a:rPr>
              <a:t>depends on </a:t>
            </a:r>
            <a:r>
              <a:rPr sz="1050" spc="15" dirty="0">
                <a:solidFill>
                  <a:srgbClr val="FFFFFF"/>
                </a:solidFill>
                <a:latin typeface="Arial"/>
                <a:cs typeface="Arial"/>
              </a:rPr>
              <a:t>goal:  </a:t>
            </a:r>
            <a:r>
              <a:rPr sz="1050" spc="20" dirty="0">
                <a:solidFill>
                  <a:srgbClr val="FFFFFF"/>
                </a:solidFill>
                <a:latin typeface="Arial"/>
                <a:cs typeface="Arial"/>
              </a:rPr>
              <a:t>signiﬁcance</a:t>
            </a:r>
            <a:r>
              <a:rPr sz="1050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15" dirty="0">
                <a:solidFill>
                  <a:srgbClr val="FFFFFF"/>
                </a:solidFill>
                <a:latin typeface="Arial"/>
                <a:cs typeface="Arial"/>
              </a:rPr>
              <a:t>vs.</a:t>
            </a:r>
            <a:endParaRPr sz="105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95"/>
              </a:spcBef>
            </a:pPr>
            <a:r>
              <a:rPr sz="1050" spc="6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50" spc="6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050" spc="5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050" spc="5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050" spc="3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50" spc="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10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5600" y="673798"/>
            <a:ext cx="4005579" cy="7893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2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lang="en-US" sz="1200" spc="-50" dirty="0">
                <a:latin typeface="Arial"/>
                <a:cs typeface="Arial"/>
              </a:rPr>
              <a:t>If </a:t>
            </a:r>
            <a:r>
              <a:rPr lang="en-US" sz="1200" spc="-20" dirty="0">
                <a:latin typeface="Arial"/>
                <a:cs typeface="Arial"/>
              </a:rPr>
              <a:t>the </a:t>
            </a:r>
            <a:r>
              <a:rPr lang="en-US" sz="1200" spc="-30" dirty="0">
                <a:latin typeface="Arial"/>
                <a:cs typeface="Arial"/>
              </a:rPr>
              <a:t>goal </a:t>
            </a:r>
            <a:r>
              <a:rPr lang="en-US" sz="1200" spc="-40" dirty="0">
                <a:latin typeface="Arial"/>
                <a:cs typeface="Arial"/>
              </a:rPr>
              <a:t>is </a:t>
            </a:r>
            <a:r>
              <a:rPr lang="en-US" sz="1200" spc="5" dirty="0">
                <a:latin typeface="Arial"/>
                <a:cs typeface="Arial"/>
              </a:rPr>
              <a:t>to </a:t>
            </a:r>
            <a:r>
              <a:rPr lang="en-US" sz="1200" spc="-30" dirty="0">
                <a:latin typeface="Arial"/>
                <a:cs typeface="Arial"/>
              </a:rPr>
              <a:t>ﬁnd </a:t>
            </a:r>
            <a:r>
              <a:rPr lang="en-US" sz="1200" spc="-20" dirty="0">
                <a:latin typeface="Arial"/>
                <a:cs typeface="Arial"/>
              </a:rPr>
              <a:t>the set </a:t>
            </a:r>
            <a:r>
              <a:rPr lang="en-US" sz="1200" spc="-15" dirty="0">
                <a:latin typeface="Arial"/>
                <a:cs typeface="Arial"/>
              </a:rPr>
              <a:t>of </a:t>
            </a:r>
            <a:r>
              <a:rPr lang="en-US" sz="1200" spc="-25" dirty="0">
                <a:latin typeface="Arial"/>
                <a:cs typeface="Arial"/>
              </a:rPr>
              <a:t>statistically significant </a:t>
            </a:r>
            <a:r>
              <a:rPr lang="en-US" sz="1200" spc="-15" dirty="0">
                <a:latin typeface="Arial"/>
                <a:cs typeface="Arial"/>
              </a:rPr>
              <a:t>predictors of </a:t>
            </a:r>
            <a:r>
              <a:rPr lang="en-US" sz="1200" i="1" spc="-105" dirty="0">
                <a:latin typeface="Georgia"/>
                <a:cs typeface="Georgia"/>
              </a:rPr>
              <a:t>y</a:t>
            </a:r>
            <a:r>
              <a:rPr lang="en-US" sz="1200" i="1" spc="-5" dirty="0">
                <a:latin typeface="Georgia"/>
                <a:cs typeface="Georgia"/>
              </a:rPr>
              <a:t> </a:t>
            </a:r>
            <a:r>
              <a:rPr lang="en-US" sz="1200" i="1" spc="-5" dirty="0">
                <a:latin typeface="Times New Roman"/>
                <a:cs typeface="Times New Roman"/>
              </a:rPr>
              <a:t>→</a:t>
            </a:r>
            <a:r>
              <a:rPr lang="en-US" sz="1200" spc="-35" dirty="0">
                <a:latin typeface="Arial"/>
                <a:cs typeface="Arial"/>
              </a:rPr>
              <a:t>use </a:t>
            </a:r>
            <a:r>
              <a:rPr lang="en-US" sz="1200" b="1" spc="-25" dirty="0">
                <a:solidFill>
                  <a:schemeClr val="tx2"/>
                </a:solidFill>
                <a:latin typeface="Arial"/>
                <a:cs typeface="Arial"/>
              </a:rPr>
              <a:t>p-value</a:t>
            </a:r>
            <a:r>
              <a:rPr lang="en-US" sz="1200" b="1" spc="3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sz="1200" b="1" spc="-25" dirty="0">
                <a:solidFill>
                  <a:schemeClr val="tx2"/>
                </a:solidFill>
                <a:latin typeface="Arial"/>
                <a:cs typeface="Arial"/>
              </a:rPr>
              <a:t>selection</a:t>
            </a:r>
            <a:r>
              <a:rPr lang="en-US" sz="1200" spc="-25" dirty="0">
                <a:latin typeface="Arial"/>
                <a:cs typeface="Arial"/>
              </a:rPr>
              <a:t>.</a:t>
            </a:r>
            <a:endParaRPr lang="en-US"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z="1100" dirty="0" smtClean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200" spc="-50" dirty="0">
                <a:latin typeface="Arial"/>
                <a:cs typeface="Arial"/>
              </a:rPr>
              <a:t>If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30" dirty="0">
                <a:latin typeface="Arial"/>
                <a:cs typeface="Arial"/>
              </a:rPr>
              <a:t>goal </a:t>
            </a:r>
            <a:r>
              <a:rPr sz="1200" spc="-40" dirty="0">
                <a:latin typeface="Arial"/>
                <a:cs typeface="Arial"/>
              </a:rPr>
              <a:t>is </a:t>
            </a:r>
            <a:r>
              <a:rPr sz="1200" spc="5" dirty="0">
                <a:latin typeface="Arial"/>
                <a:cs typeface="Arial"/>
              </a:rPr>
              <a:t>to do </a:t>
            </a:r>
            <a:r>
              <a:rPr sz="1200" spc="-15" dirty="0">
                <a:latin typeface="Arial"/>
                <a:cs typeface="Arial"/>
              </a:rPr>
              <a:t>better prediction of </a:t>
            </a:r>
            <a:r>
              <a:rPr sz="1200" i="1" spc="-105" dirty="0">
                <a:latin typeface="Georgia"/>
                <a:cs typeface="Georgia"/>
              </a:rPr>
              <a:t>y </a:t>
            </a:r>
            <a:r>
              <a:rPr sz="1200" i="1" spc="-5" dirty="0">
                <a:latin typeface="Times New Roman"/>
                <a:cs typeface="Times New Roman"/>
              </a:rPr>
              <a:t>→ </a:t>
            </a:r>
            <a:r>
              <a:rPr sz="1200" spc="-35" dirty="0">
                <a:latin typeface="Arial"/>
                <a:cs typeface="Arial"/>
              </a:rPr>
              <a:t>use</a:t>
            </a:r>
            <a:r>
              <a:rPr sz="1200" spc="30" dirty="0"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chemeClr val="tx2"/>
                </a:solidFill>
                <a:latin typeface="Arial"/>
                <a:cs typeface="Arial"/>
              </a:rPr>
              <a:t>adjusted</a:t>
            </a:r>
            <a:endParaRPr sz="1200" b="1" dirty="0">
              <a:solidFill>
                <a:schemeClr val="tx2"/>
              </a:solidFill>
              <a:latin typeface="Arial"/>
              <a:cs typeface="Arial"/>
            </a:endParaRPr>
          </a:p>
          <a:p>
            <a:pPr marL="194310">
              <a:lnSpc>
                <a:spcPct val="100000"/>
              </a:lnSpc>
            </a:pPr>
            <a:r>
              <a:rPr sz="1200" b="1" i="1" spc="10" dirty="0">
                <a:solidFill>
                  <a:schemeClr val="tx2"/>
                </a:solidFill>
                <a:latin typeface="Georgia"/>
                <a:cs typeface="Georgia"/>
              </a:rPr>
              <a:t>R</a:t>
            </a:r>
            <a:r>
              <a:rPr sz="1200" b="1" spc="15" baseline="31250" dirty="0">
                <a:solidFill>
                  <a:schemeClr val="tx2"/>
                </a:solidFill>
                <a:latin typeface="Times New Roman"/>
                <a:cs typeface="Times New Roman"/>
              </a:rPr>
              <a:t>2</a:t>
            </a:r>
            <a:r>
              <a:rPr sz="1200" b="1" spc="262" baseline="31250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sz="1200" b="1" spc="-25" dirty="0">
                <a:solidFill>
                  <a:schemeClr val="tx2"/>
                </a:solidFill>
                <a:latin typeface="Arial"/>
                <a:cs typeface="Arial"/>
              </a:rPr>
              <a:t>selection</a:t>
            </a:r>
            <a:r>
              <a:rPr sz="1200" spc="-25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O</a:t>
            </a:r>
            <a:r>
              <a:rPr spc="20" dirty="0"/>
              <a:t>u</a:t>
            </a:r>
            <a:r>
              <a:rPr spc="50" dirty="0"/>
              <a:t>t</a:t>
            </a:r>
            <a:r>
              <a:rPr spc="5" dirty="0"/>
              <a:t>l</a:t>
            </a:r>
            <a:r>
              <a:rPr spc="10" dirty="0"/>
              <a:t>in</a:t>
            </a:r>
            <a:r>
              <a:rPr spc="-5" dirty="0"/>
              <a:t>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1450" y="358775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When do we </a:t>
            </a:r>
            <a:r>
              <a:rPr lang="en-US" sz="2400" b="1" u="sng" dirty="0" smtClean="0"/>
              <a:t>need</a:t>
            </a:r>
            <a:r>
              <a:rPr lang="en-US" sz="2400" b="1" dirty="0" smtClean="0"/>
              <a:t> a multiple linear regression model?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7640" y="3111195"/>
                <a:ext cx="3787127" cy="2198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𝑖𝑛𝑐𝑜𝑚𝑒</m:t>
                          </m:r>
                        </m:e>
                      </m:acc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𝑝𝑎𝑟𝑡𝑦</m:t>
                          </m:r>
                          <m:r>
                            <a:rPr lang="en-US" sz="1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1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𝑑𝑒𝑚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𝑝𝑎𝑟𝑡𝑦</m:t>
                      </m:r>
                      <m:r>
                        <a:rPr lang="en-US" sz="1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𝑖𝑛𝑑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640" y="3111195"/>
                <a:ext cx="3787127" cy="219804"/>
              </a:xfrm>
              <a:prstGeom prst="rect">
                <a:avLst/>
              </a:prstGeom>
              <a:blipFill>
                <a:blip r:embed="rId2"/>
                <a:stretch>
                  <a:fillRect l="-643" t="-27778" r="-1125" b="-3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9436" y="1189772"/>
            <a:ext cx="44150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More than one explanatory variable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Ex: </a:t>
            </a:r>
            <a:r>
              <a:rPr lang="en-US" sz="1400" dirty="0" smtClean="0">
                <a:solidFill>
                  <a:srgbClr val="0070C0"/>
                </a:solidFill>
              </a:rPr>
              <a:t>Number of Dependents </a:t>
            </a:r>
            <a:r>
              <a:rPr lang="en-US" sz="1400" dirty="0" smtClean="0"/>
              <a:t>and </a:t>
            </a:r>
            <a:r>
              <a:rPr lang="en-US" sz="1400" dirty="0" smtClean="0">
                <a:solidFill>
                  <a:srgbClr val="00B050"/>
                </a:solidFill>
              </a:rPr>
              <a:t>Party Affiliation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One categorical explanatory variable with &gt;2 levels</a:t>
            </a:r>
            <a:endParaRPr lang="en-US" sz="14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Ex: </a:t>
            </a:r>
            <a:r>
              <a:rPr lang="en-US" sz="1400" dirty="0" smtClean="0">
                <a:solidFill>
                  <a:srgbClr val="00B050"/>
                </a:solidFill>
              </a:rPr>
              <a:t>Party Affiliation (Dem./Ind./Rep.)</a:t>
            </a:r>
            <a:endParaRPr lang="en-US" sz="1400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7640" y="1833525"/>
                <a:ext cx="4302460" cy="4352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𝑖𝑛𝑐𝑜𝑚𝑒</m:t>
                          </m:r>
                        </m:e>
                      </m:acc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4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num</m:t>
                          </m:r>
                          <m:r>
                            <a:rPr lang="en-US" sz="14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sz="14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dependents</m:t>
                          </m:r>
                        </m:e>
                      </m:d>
                      <m:r>
                        <a:rPr lang="en-US" sz="1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𝑝𝑎𝑟𝑡𝑦</m:t>
                          </m:r>
                          <m:r>
                            <a:rPr lang="en-US" sz="1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1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𝑑𝑒𝑚</m:t>
                          </m:r>
                        </m:e>
                      </m:d>
                    </m:oMath>
                  </m:oMathPara>
                </a14:m>
                <a:endParaRPr lang="en-US" sz="1400" b="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1400" b="0" dirty="0" smtClean="0">
                    <a:solidFill>
                      <a:schemeClr val="tx1"/>
                    </a:solidFill>
                  </a:rPr>
                  <a:t>    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𝑝𝑎𝑟𝑡𝑦</m:t>
                    </m:r>
                    <m:r>
                      <a:rPr lang="en-US" sz="1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1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𝑖𝑛𝑑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640" y="1833525"/>
                <a:ext cx="4302460" cy="435247"/>
              </a:xfrm>
              <a:prstGeom prst="rect">
                <a:avLst/>
              </a:prstGeom>
              <a:blipFill>
                <a:blip r:embed="rId3"/>
                <a:stretch>
                  <a:fillRect l="-425" t="-14085" b="-1549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13727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469265"/>
          </a:xfrm>
          <a:custGeom>
            <a:avLst/>
            <a:gdLst/>
            <a:ahLst/>
            <a:cxnLst/>
            <a:rect l="l" t="t" r="r" b="b"/>
            <a:pathLst>
              <a:path w="4608195" h="469265">
                <a:moveTo>
                  <a:pt x="0" y="469011"/>
                </a:moveTo>
                <a:lnTo>
                  <a:pt x="4607941" y="469011"/>
                </a:lnTo>
                <a:lnTo>
                  <a:pt x="4607941" y="0"/>
                </a:lnTo>
                <a:lnTo>
                  <a:pt x="0" y="0"/>
                </a:lnTo>
                <a:lnTo>
                  <a:pt x="0" y="469011"/>
                </a:lnTo>
                <a:close/>
              </a:path>
            </a:pathLst>
          </a:custGeom>
          <a:solidFill>
            <a:srgbClr val="1B6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61416" y="57937"/>
            <a:ext cx="3851275" cy="36322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35"/>
              </a:spcBef>
            </a:pPr>
            <a:r>
              <a:rPr sz="1050" spc="-40" dirty="0">
                <a:solidFill>
                  <a:srgbClr val="FFFFFF"/>
                </a:solidFill>
                <a:latin typeface="Arial"/>
                <a:cs typeface="Arial"/>
              </a:rPr>
              <a:t>(6) </a:t>
            </a:r>
            <a:r>
              <a:rPr sz="1050" spc="35" dirty="0">
                <a:solidFill>
                  <a:srgbClr val="FFFFFF"/>
                </a:solidFill>
                <a:latin typeface="Arial"/>
                <a:cs typeface="Arial"/>
              </a:rPr>
              <a:t>Model </a:t>
            </a:r>
            <a:r>
              <a:rPr sz="1050" spc="20" dirty="0">
                <a:solidFill>
                  <a:srgbClr val="FFFFFF"/>
                </a:solidFill>
                <a:latin typeface="Arial"/>
                <a:cs typeface="Arial"/>
              </a:rPr>
              <a:t>selection criterion </a:t>
            </a:r>
            <a:r>
              <a:rPr sz="1050" spc="30" dirty="0">
                <a:solidFill>
                  <a:srgbClr val="FFFFFF"/>
                </a:solidFill>
                <a:latin typeface="Arial"/>
                <a:cs typeface="Arial"/>
              </a:rPr>
              <a:t>depends on </a:t>
            </a:r>
            <a:r>
              <a:rPr sz="1050" spc="15" dirty="0">
                <a:solidFill>
                  <a:srgbClr val="FFFFFF"/>
                </a:solidFill>
                <a:latin typeface="Arial"/>
                <a:cs typeface="Arial"/>
              </a:rPr>
              <a:t>goal:  </a:t>
            </a:r>
            <a:r>
              <a:rPr sz="1050" spc="20" dirty="0">
                <a:solidFill>
                  <a:srgbClr val="FFFFFF"/>
                </a:solidFill>
                <a:latin typeface="Arial"/>
                <a:cs typeface="Arial"/>
              </a:rPr>
              <a:t>signiﬁcance</a:t>
            </a:r>
            <a:r>
              <a:rPr sz="1050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15" dirty="0">
                <a:solidFill>
                  <a:srgbClr val="FFFFFF"/>
                </a:solidFill>
                <a:latin typeface="Arial"/>
                <a:cs typeface="Arial"/>
              </a:rPr>
              <a:t>vs.</a:t>
            </a:r>
            <a:endParaRPr sz="105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95"/>
              </a:spcBef>
            </a:pPr>
            <a:r>
              <a:rPr sz="1050" spc="6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50" spc="6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050" spc="5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050" spc="5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050" spc="3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50" spc="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10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5600" y="673798"/>
            <a:ext cx="4005579" cy="1200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lang="en-US" sz="1200" spc="-50" dirty="0">
                <a:latin typeface="Arial"/>
                <a:cs typeface="Arial"/>
              </a:rPr>
              <a:t>If </a:t>
            </a:r>
            <a:r>
              <a:rPr lang="en-US" sz="1200" spc="-20" dirty="0">
                <a:latin typeface="Arial"/>
                <a:cs typeface="Arial"/>
              </a:rPr>
              <a:t>the </a:t>
            </a:r>
            <a:r>
              <a:rPr lang="en-US" sz="1200" spc="-30" dirty="0">
                <a:latin typeface="Arial"/>
                <a:cs typeface="Arial"/>
              </a:rPr>
              <a:t>goal </a:t>
            </a:r>
            <a:r>
              <a:rPr lang="en-US" sz="1200" spc="-40" dirty="0">
                <a:latin typeface="Arial"/>
                <a:cs typeface="Arial"/>
              </a:rPr>
              <a:t>is </a:t>
            </a:r>
            <a:r>
              <a:rPr lang="en-US" sz="1200" spc="5" dirty="0">
                <a:latin typeface="Arial"/>
                <a:cs typeface="Arial"/>
              </a:rPr>
              <a:t>to </a:t>
            </a:r>
            <a:r>
              <a:rPr lang="en-US" sz="1200" spc="-30" dirty="0">
                <a:latin typeface="Arial"/>
                <a:cs typeface="Arial"/>
              </a:rPr>
              <a:t>ﬁnd </a:t>
            </a:r>
            <a:r>
              <a:rPr lang="en-US" sz="1200" spc="-20" dirty="0">
                <a:latin typeface="Arial"/>
                <a:cs typeface="Arial"/>
              </a:rPr>
              <a:t>the set </a:t>
            </a:r>
            <a:r>
              <a:rPr lang="en-US" sz="1200" spc="-15" dirty="0">
                <a:latin typeface="Arial"/>
                <a:cs typeface="Arial"/>
              </a:rPr>
              <a:t>of </a:t>
            </a:r>
            <a:r>
              <a:rPr lang="en-US" sz="1200" spc="-25" dirty="0">
                <a:latin typeface="Arial"/>
                <a:cs typeface="Arial"/>
              </a:rPr>
              <a:t>statistically significant </a:t>
            </a:r>
            <a:r>
              <a:rPr lang="en-US" sz="1200" spc="-15" dirty="0">
                <a:latin typeface="Arial"/>
                <a:cs typeface="Arial"/>
              </a:rPr>
              <a:t>predictors of </a:t>
            </a:r>
            <a:r>
              <a:rPr lang="en-US" sz="1200" i="1" spc="-105" dirty="0">
                <a:latin typeface="Georgia"/>
                <a:cs typeface="Georgia"/>
              </a:rPr>
              <a:t>y</a:t>
            </a:r>
            <a:r>
              <a:rPr lang="en-US" sz="1200" i="1" spc="-5" dirty="0">
                <a:latin typeface="Georgia"/>
                <a:cs typeface="Georgia"/>
              </a:rPr>
              <a:t> </a:t>
            </a:r>
            <a:r>
              <a:rPr lang="en-US" sz="1200" i="1" spc="-5" dirty="0">
                <a:latin typeface="Times New Roman"/>
                <a:cs typeface="Times New Roman"/>
              </a:rPr>
              <a:t>→</a:t>
            </a:r>
            <a:r>
              <a:rPr lang="en-US" sz="1200" spc="-35" dirty="0">
                <a:latin typeface="Arial"/>
                <a:cs typeface="Arial"/>
              </a:rPr>
              <a:t>use </a:t>
            </a:r>
            <a:r>
              <a:rPr lang="en-US" sz="1200" b="1" spc="-25" dirty="0">
                <a:solidFill>
                  <a:schemeClr val="tx2"/>
                </a:solidFill>
                <a:latin typeface="Arial"/>
                <a:cs typeface="Arial"/>
              </a:rPr>
              <a:t>p-value</a:t>
            </a:r>
            <a:r>
              <a:rPr lang="en-US" sz="1200" b="1" spc="3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sz="1200" b="1" spc="-25" dirty="0">
                <a:solidFill>
                  <a:schemeClr val="tx2"/>
                </a:solidFill>
                <a:latin typeface="Arial"/>
                <a:cs typeface="Arial"/>
              </a:rPr>
              <a:t>selection</a:t>
            </a:r>
            <a:r>
              <a:rPr lang="en-US" sz="1200" spc="-25" dirty="0">
                <a:latin typeface="Arial"/>
                <a:cs typeface="Arial"/>
              </a:rPr>
              <a:t>.</a:t>
            </a:r>
            <a:endParaRPr lang="en-US"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z="1100" dirty="0" smtClean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200" spc="-50" dirty="0">
                <a:latin typeface="Arial"/>
                <a:cs typeface="Arial"/>
              </a:rPr>
              <a:t>If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30" dirty="0">
                <a:latin typeface="Arial"/>
                <a:cs typeface="Arial"/>
              </a:rPr>
              <a:t>goal </a:t>
            </a:r>
            <a:r>
              <a:rPr sz="1200" spc="-40" dirty="0">
                <a:latin typeface="Arial"/>
                <a:cs typeface="Arial"/>
              </a:rPr>
              <a:t>is </a:t>
            </a:r>
            <a:r>
              <a:rPr sz="1200" spc="5" dirty="0">
                <a:latin typeface="Arial"/>
                <a:cs typeface="Arial"/>
              </a:rPr>
              <a:t>to do </a:t>
            </a:r>
            <a:r>
              <a:rPr sz="1200" spc="-15" dirty="0">
                <a:latin typeface="Arial"/>
                <a:cs typeface="Arial"/>
              </a:rPr>
              <a:t>better prediction of </a:t>
            </a:r>
            <a:r>
              <a:rPr sz="1200" i="1" spc="-105" dirty="0">
                <a:latin typeface="Georgia"/>
                <a:cs typeface="Georgia"/>
              </a:rPr>
              <a:t>y </a:t>
            </a:r>
            <a:r>
              <a:rPr sz="1200" i="1" spc="-5" dirty="0">
                <a:latin typeface="Times New Roman"/>
                <a:cs typeface="Times New Roman"/>
              </a:rPr>
              <a:t>→ </a:t>
            </a:r>
            <a:r>
              <a:rPr sz="1200" spc="-35" dirty="0">
                <a:latin typeface="Arial"/>
                <a:cs typeface="Arial"/>
              </a:rPr>
              <a:t>use</a:t>
            </a:r>
            <a:r>
              <a:rPr sz="1200" spc="30" dirty="0"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chemeClr val="tx2"/>
                </a:solidFill>
                <a:latin typeface="Arial"/>
                <a:cs typeface="Arial"/>
              </a:rPr>
              <a:t>adjusted</a:t>
            </a:r>
            <a:endParaRPr sz="1200" b="1" dirty="0">
              <a:solidFill>
                <a:schemeClr val="tx2"/>
              </a:solidFill>
              <a:latin typeface="Arial"/>
              <a:cs typeface="Arial"/>
            </a:endParaRPr>
          </a:p>
          <a:p>
            <a:pPr marL="194310">
              <a:lnSpc>
                <a:spcPct val="100000"/>
              </a:lnSpc>
            </a:pPr>
            <a:r>
              <a:rPr sz="1200" b="1" i="1" spc="10" dirty="0">
                <a:solidFill>
                  <a:schemeClr val="tx2"/>
                </a:solidFill>
                <a:latin typeface="Georgia"/>
                <a:cs typeface="Georgia"/>
              </a:rPr>
              <a:t>R</a:t>
            </a:r>
            <a:r>
              <a:rPr sz="1200" b="1" spc="15" baseline="31250" dirty="0">
                <a:solidFill>
                  <a:schemeClr val="tx2"/>
                </a:solidFill>
                <a:latin typeface="Times New Roman"/>
                <a:cs typeface="Times New Roman"/>
              </a:rPr>
              <a:t>2</a:t>
            </a:r>
            <a:r>
              <a:rPr sz="1200" b="1" spc="262" baseline="31250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sz="1200" b="1" spc="-25" dirty="0">
                <a:solidFill>
                  <a:schemeClr val="tx2"/>
                </a:solidFill>
                <a:latin typeface="Arial"/>
                <a:cs typeface="Arial"/>
              </a:rPr>
              <a:t>selection</a:t>
            </a:r>
            <a:r>
              <a:rPr sz="1200" spc="-25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  <a:p>
            <a:pPr marL="194310" marR="419100" indent="-182245">
              <a:lnSpc>
                <a:spcPct val="100000"/>
              </a:lnSpc>
              <a:spcBef>
                <a:spcPts val="305"/>
              </a:spcBef>
            </a:pPr>
            <a:r>
              <a:rPr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200" spc="-40" dirty="0">
                <a:latin typeface="Arial"/>
                <a:cs typeface="Arial"/>
              </a:rPr>
              <a:t>Either </a:t>
            </a:r>
            <a:r>
              <a:rPr sz="1200" spc="-50" dirty="0">
                <a:latin typeface="Arial"/>
                <a:cs typeface="Arial"/>
              </a:rPr>
              <a:t>way, </a:t>
            </a:r>
            <a:r>
              <a:rPr sz="1200" spc="-20" dirty="0">
                <a:latin typeface="Arial"/>
                <a:cs typeface="Arial"/>
              </a:rPr>
              <a:t>can </a:t>
            </a:r>
            <a:r>
              <a:rPr sz="1200" spc="-35" dirty="0">
                <a:latin typeface="Arial"/>
                <a:cs typeface="Arial"/>
              </a:rPr>
              <a:t>use </a:t>
            </a:r>
            <a:r>
              <a:rPr sz="1200" i="1" spc="-20" dirty="0">
                <a:solidFill>
                  <a:srgbClr val="024F84"/>
                </a:solidFill>
                <a:latin typeface="Arial"/>
                <a:cs typeface="Arial"/>
              </a:rPr>
              <a:t>backward </a:t>
            </a:r>
            <a:r>
              <a:rPr sz="1200" i="1" spc="-35" dirty="0">
                <a:solidFill>
                  <a:srgbClr val="024F84"/>
                </a:solidFill>
                <a:latin typeface="Arial"/>
                <a:cs typeface="Arial"/>
              </a:rPr>
              <a:t>elimination </a:t>
            </a:r>
            <a:r>
              <a:rPr sz="1200" spc="-15" dirty="0">
                <a:latin typeface="Arial"/>
                <a:cs typeface="Arial"/>
              </a:rPr>
              <a:t>or </a:t>
            </a:r>
            <a:r>
              <a:rPr sz="1200" i="1" spc="-20" dirty="0">
                <a:solidFill>
                  <a:srgbClr val="024F84"/>
                </a:solidFill>
                <a:latin typeface="Arial"/>
                <a:cs typeface="Arial"/>
              </a:rPr>
              <a:t>forward  </a:t>
            </a:r>
            <a:r>
              <a:rPr sz="1200" i="1" spc="-25" dirty="0">
                <a:solidFill>
                  <a:srgbClr val="024F84"/>
                </a:solidFill>
                <a:latin typeface="Arial"/>
                <a:cs typeface="Arial"/>
              </a:rPr>
              <a:t>selection</a:t>
            </a:r>
            <a:r>
              <a:rPr sz="1200" spc="-25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469265"/>
          </a:xfrm>
          <a:custGeom>
            <a:avLst/>
            <a:gdLst/>
            <a:ahLst/>
            <a:cxnLst/>
            <a:rect l="l" t="t" r="r" b="b"/>
            <a:pathLst>
              <a:path w="4608195" h="469265">
                <a:moveTo>
                  <a:pt x="0" y="469011"/>
                </a:moveTo>
                <a:lnTo>
                  <a:pt x="4607941" y="469011"/>
                </a:lnTo>
                <a:lnTo>
                  <a:pt x="4607941" y="0"/>
                </a:lnTo>
                <a:lnTo>
                  <a:pt x="0" y="0"/>
                </a:lnTo>
                <a:lnTo>
                  <a:pt x="0" y="469011"/>
                </a:lnTo>
                <a:close/>
              </a:path>
            </a:pathLst>
          </a:custGeom>
          <a:solidFill>
            <a:srgbClr val="1B6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61416" y="57937"/>
            <a:ext cx="3851275" cy="36322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35"/>
              </a:spcBef>
            </a:pPr>
            <a:r>
              <a:rPr sz="1050" spc="-40" dirty="0">
                <a:solidFill>
                  <a:srgbClr val="FFFFFF"/>
                </a:solidFill>
                <a:latin typeface="Arial"/>
                <a:cs typeface="Arial"/>
              </a:rPr>
              <a:t>(6) </a:t>
            </a:r>
            <a:r>
              <a:rPr sz="1050" spc="35" dirty="0">
                <a:solidFill>
                  <a:srgbClr val="FFFFFF"/>
                </a:solidFill>
                <a:latin typeface="Arial"/>
                <a:cs typeface="Arial"/>
              </a:rPr>
              <a:t>Model </a:t>
            </a:r>
            <a:r>
              <a:rPr sz="1050" spc="20" dirty="0">
                <a:solidFill>
                  <a:srgbClr val="FFFFFF"/>
                </a:solidFill>
                <a:latin typeface="Arial"/>
                <a:cs typeface="Arial"/>
              </a:rPr>
              <a:t>selection criterion </a:t>
            </a:r>
            <a:r>
              <a:rPr sz="1050" spc="30" dirty="0">
                <a:solidFill>
                  <a:srgbClr val="FFFFFF"/>
                </a:solidFill>
                <a:latin typeface="Arial"/>
                <a:cs typeface="Arial"/>
              </a:rPr>
              <a:t>depends on </a:t>
            </a:r>
            <a:r>
              <a:rPr sz="1050" spc="15" dirty="0">
                <a:solidFill>
                  <a:srgbClr val="FFFFFF"/>
                </a:solidFill>
                <a:latin typeface="Arial"/>
                <a:cs typeface="Arial"/>
              </a:rPr>
              <a:t>goal:  </a:t>
            </a:r>
            <a:r>
              <a:rPr sz="1050" spc="20" dirty="0">
                <a:solidFill>
                  <a:srgbClr val="FFFFFF"/>
                </a:solidFill>
                <a:latin typeface="Arial"/>
                <a:cs typeface="Arial"/>
              </a:rPr>
              <a:t>signiﬁcance</a:t>
            </a:r>
            <a:r>
              <a:rPr sz="1050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15" dirty="0">
                <a:solidFill>
                  <a:srgbClr val="FFFFFF"/>
                </a:solidFill>
                <a:latin typeface="Arial"/>
                <a:cs typeface="Arial"/>
              </a:rPr>
              <a:t>vs.</a:t>
            </a:r>
            <a:endParaRPr sz="105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95"/>
              </a:spcBef>
            </a:pPr>
            <a:r>
              <a:rPr sz="1050" spc="6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50" spc="6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050" spc="5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050" spc="5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050" spc="3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50" spc="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10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5601" y="673798"/>
            <a:ext cx="4056888" cy="16049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2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lang="en-US" sz="1200" spc="-50" dirty="0">
                <a:latin typeface="Arial"/>
                <a:cs typeface="Arial"/>
              </a:rPr>
              <a:t>If </a:t>
            </a:r>
            <a:r>
              <a:rPr lang="en-US" sz="1200" spc="-20" dirty="0">
                <a:latin typeface="Arial"/>
                <a:cs typeface="Arial"/>
              </a:rPr>
              <a:t>the </a:t>
            </a:r>
            <a:r>
              <a:rPr lang="en-US" sz="1200" spc="-30" dirty="0">
                <a:latin typeface="Arial"/>
                <a:cs typeface="Arial"/>
              </a:rPr>
              <a:t>goal </a:t>
            </a:r>
            <a:r>
              <a:rPr lang="en-US" sz="1200" spc="-40" dirty="0">
                <a:latin typeface="Arial"/>
                <a:cs typeface="Arial"/>
              </a:rPr>
              <a:t>is </a:t>
            </a:r>
            <a:r>
              <a:rPr lang="en-US" sz="1200" spc="5" dirty="0">
                <a:latin typeface="Arial"/>
                <a:cs typeface="Arial"/>
              </a:rPr>
              <a:t>to </a:t>
            </a:r>
            <a:r>
              <a:rPr lang="en-US" sz="1200" spc="-30" dirty="0">
                <a:latin typeface="Arial"/>
                <a:cs typeface="Arial"/>
              </a:rPr>
              <a:t>ﬁnd </a:t>
            </a:r>
            <a:r>
              <a:rPr lang="en-US" sz="1200" spc="-20" dirty="0">
                <a:latin typeface="Arial"/>
                <a:cs typeface="Arial"/>
              </a:rPr>
              <a:t>the set </a:t>
            </a:r>
            <a:r>
              <a:rPr lang="en-US" sz="1200" spc="-15" dirty="0">
                <a:latin typeface="Arial"/>
                <a:cs typeface="Arial"/>
              </a:rPr>
              <a:t>of </a:t>
            </a:r>
            <a:r>
              <a:rPr lang="en-US" sz="1200" spc="-25" dirty="0">
                <a:latin typeface="Arial"/>
                <a:cs typeface="Arial"/>
              </a:rPr>
              <a:t>statistically significant </a:t>
            </a:r>
            <a:r>
              <a:rPr lang="en-US" sz="1200" spc="-15" dirty="0">
                <a:latin typeface="Arial"/>
                <a:cs typeface="Arial"/>
              </a:rPr>
              <a:t>predictors of </a:t>
            </a:r>
            <a:r>
              <a:rPr lang="en-US" sz="1200" i="1" spc="-105" dirty="0">
                <a:latin typeface="Georgia"/>
                <a:cs typeface="Georgia"/>
              </a:rPr>
              <a:t>y</a:t>
            </a:r>
            <a:r>
              <a:rPr lang="en-US" sz="1200" i="1" spc="-5" dirty="0">
                <a:latin typeface="Georgia"/>
                <a:cs typeface="Georgia"/>
              </a:rPr>
              <a:t> </a:t>
            </a:r>
            <a:r>
              <a:rPr lang="en-US" sz="1200" i="1" spc="-5" dirty="0">
                <a:latin typeface="Times New Roman"/>
                <a:cs typeface="Times New Roman"/>
              </a:rPr>
              <a:t>→</a:t>
            </a:r>
            <a:r>
              <a:rPr lang="en-US" sz="1200" spc="-35" dirty="0">
                <a:latin typeface="Arial"/>
                <a:cs typeface="Arial"/>
              </a:rPr>
              <a:t>use </a:t>
            </a:r>
            <a:r>
              <a:rPr lang="en-US" sz="1200" b="1" spc="-25" dirty="0">
                <a:solidFill>
                  <a:schemeClr val="tx2"/>
                </a:solidFill>
                <a:latin typeface="Arial"/>
                <a:cs typeface="Arial"/>
              </a:rPr>
              <a:t>p-value</a:t>
            </a:r>
            <a:r>
              <a:rPr lang="en-US" sz="1200" b="1" spc="3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sz="1200" b="1" spc="-25" dirty="0">
                <a:solidFill>
                  <a:schemeClr val="tx2"/>
                </a:solidFill>
                <a:latin typeface="Arial"/>
                <a:cs typeface="Arial"/>
              </a:rPr>
              <a:t>selection</a:t>
            </a:r>
            <a:r>
              <a:rPr lang="en-US" sz="1200" spc="-25" dirty="0">
                <a:latin typeface="Arial"/>
                <a:cs typeface="Arial"/>
              </a:rPr>
              <a:t>.</a:t>
            </a:r>
            <a:endParaRPr lang="en-US"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z="1100" dirty="0" smtClean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200" spc="-50" dirty="0">
                <a:latin typeface="Arial"/>
                <a:cs typeface="Arial"/>
              </a:rPr>
              <a:t>If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30" dirty="0">
                <a:latin typeface="Arial"/>
                <a:cs typeface="Arial"/>
              </a:rPr>
              <a:t>goal </a:t>
            </a:r>
            <a:r>
              <a:rPr sz="1200" spc="-40" dirty="0">
                <a:latin typeface="Arial"/>
                <a:cs typeface="Arial"/>
              </a:rPr>
              <a:t>is </a:t>
            </a:r>
            <a:r>
              <a:rPr sz="1200" spc="5" dirty="0">
                <a:latin typeface="Arial"/>
                <a:cs typeface="Arial"/>
              </a:rPr>
              <a:t>to do </a:t>
            </a:r>
            <a:r>
              <a:rPr sz="1200" spc="-15" dirty="0">
                <a:latin typeface="Arial"/>
                <a:cs typeface="Arial"/>
              </a:rPr>
              <a:t>better prediction of </a:t>
            </a:r>
            <a:r>
              <a:rPr sz="1200" i="1" spc="-105" dirty="0">
                <a:latin typeface="Georgia"/>
                <a:cs typeface="Georgia"/>
              </a:rPr>
              <a:t>y </a:t>
            </a:r>
            <a:r>
              <a:rPr sz="1200" i="1" spc="-5" dirty="0">
                <a:latin typeface="Times New Roman"/>
                <a:cs typeface="Times New Roman"/>
              </a:rPr>
              <a:t>→ </a:t>
            </a:r>
            <a:r>
              <a:rPr sz="1200" spc="-35" dirty="0">
                <a:latin typeface="Arial"/>
                <a:cs typeface="Arial"/>
              </a:rPr>
              <a:t>use</a:t>
            </a:r>
            <a:r>
              <a:rPr sz="1200" spc="30" dirty="0"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chemeClr val="tx2"/>
                </a:solidFill>
                <a:latin typeface="Arial"/>
                <a:cs typeface="Arial"/>
              </a:rPr>
              <a:t>adjusted</a:t>
            </a:r>
            <a:endParaRPr sz="1200" b="1" dirty="0">
              <a:solidFill>
                <a:schemeClr val="tx2"/>
              </a:solidFill>
              <a:latin typeface="Arial"/>
              <a:cs typeface="Arial"/>
            </a:endParaRPr>
          </a:p>
          <a:p>
            <a:pPr marL="194310">
              <a:lnSpc>
                <a:spcPct val="100000"/>
              </a:lnSpc>
            </a:pPr>
            <a:r>
              <a:rPr sz="1200" b="1" i="1" spc="10" dirty="0">
                <a:solidFill>
                  <a:schemeClr val="tx2"/>
                </a:solidFill>
                <a:latin typeface="Georgia"/>
                <a:cs typeface="Georgia"/>
              </a:rPr>
              <a:t>R</a:t>
            </a:r>
            <a:r>
              <a:rPr sz="1200" b="1" spc="15" baseline="31250" dirty="0">
                <a:solidFill>
                  <a:schemeClr val="tx2"/>
                </a:solidFill>
                <a:latin typeface="Times New Roman"/>
                <a:cs typeface="Times New Roman"/>
              </a:rPr>
              <a:t>2</a:t>
            </a:r>
            <a:r>
              <a:rPr sz="1200" b="1" spc="262" baseline="31250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sz="1200" b="1" spc="-25" dirty="0">
                <a:solidFill>
                  <a:schemeClr val="tx2"/>
                </a:solidFill>
                <a:latin typeface="Arial"/>
                <a:cs typeface="Arial"/>
              </a:rPr>
              <a:t>selection</a:t>
            </a:r>
            <a:r>
              <a:rPr sz="1200" spc="-25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  <a:p>
            <a:pPr marL="194310" marR="419100" indent="-182245">
              <a:lnSpc>
                <a:spcPct val="100000"/>
              </a:lnSpc>
              <a:spcBef>
                <a:spcPts val="305"/>
              </a:spcBef>
            </a:pPr>
            <a:r>
              <a:rPr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200" spc="-40" dirty="0">
                <a:latin typeface="Arial"/>
                <a:cs typeface="Arial"/>
              </a:rPr>
              <a:t>Either </a:t>
            </a:r>
            <a:r>
              <a:rPr sz="1200" spc="-50" dirty="0">
                <a:latin typeface="Arial"/>
                <a:cs typeface="Arial"/>
              </a:rPr>
              <a:t>way, </a:t>
            </a:r>
            <a:r>
              <a:rPr sz="1200" spc="-20" dirty="0">
                <a:latin typeface="Arial"/>
                <a:cs typeface="Arial"/>
              </a:rPr>
              <a:t>can </a:t>
            </a:r>
            <a:r>
              <a:rPr sz="1200" spc="-35" dirty="0">
                <a:latin typeface="Arial"/>
                <a:cs typeface="Arial"/>
              </a:rPr>
              <a:t>use </a:t>
            </a:r>
            <a:r>
              <a:rPr sz="1200" i="1" spc="-20" dirty="0">
                <a:solidFill>
                  <a:srgbClr val="024F84"/>
                </a:solidFill>
                <a:latin typeface="Arial"/>
                <a:cs typeface="Arial"/>
              </a:rPr>
              <a:t>backward </a:t>
            </a:r>
            <a:r>
              <a:rPr sz="1200" i="1" spc="-35" dirty="0">
                <a:solidFill>
                  <a:srgbClr val="024F84"/>
                </a:solidFill>
                <a:latin typeface="Arial"/>
                <a:cs typeface="Arial"/>
              </a:rPr>
              <a:t>elimination </a:t>
            </a:r>
            <a:r>
              <a:rPr sz="1200" spc="-15" dirty="0">
                <a:latin typeface="Arial"/>
                <a:cs typeface="Arial"/>
              </a:rPr>
              <a:t>or </a:t>
            </a:r>
            <a:r>
              <a:rPr sz="1200" i="1" spc="-20" dirty="0">
                <a:solidFill>
                  <a:srgbClr val="024F84"/>
                </a:solidFill>
                <a:latin typeface="Arial"/>
                <a:cs typeface="Arial"/>
              </a:rPr>
              <a:t>forward  </a:t>
            </a:r>
            <a:r>
              <a:rPr sz="1200" i="1" spc="-25" dirty="0">
                <a:solidFill>
                  <a:srgbClr val="024F84"/>
                </a:solidFill>
                <a:latin typeface="Arial"/>
                <a:cs typeface="Arial"/>
              </a:rPr>
              <a:t>selection</a:t>
            </a:r>
            <a:r>
              <a:rPr sz="1200" spc="-25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  <a:p>
            <a:pPr marL="194310" marR="110489" indent="-182245">
              <a:lnSpc>
                <a:spcPct val="100000"/>
              </a:lnSpc>
              <a:spcBef>
                <a:spcPts val="310"/>
              </a:spcBef>
            </a:pPr>
            <a:r>
              <a:rPr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200" spc="-30" dirty="0">
                <a:latin typeface="Arial"/>
                <a:cs typeface="Arial"/>
              </a:rPr>
              <a:t>Expert </a:t>
            </a:r>
            <a:r>
              <a:rPr sz="1200" spc="-25" dirty="0">
                <a:latin typeface="Arial"/>
                <a:cs typeface="Arial"/>
              </a:rPr>
              <a:t>opinion and </a:t>
            </a:r>
            <a:r>
              <a:rPr sz="1200" spc="-15" dirty="0">
                <a:latin typeface="Arial"/>
                <a:cs typeface="Arial"/>
              </a:rPr>
              <a:t>focus of </a:t>
            </a:r>
            <a:r>
              <a:rPr sz="1200" spc="-35" dirty="0">
                <a:latin typeface="Arial"/>
                <a:cs typeface="Arial"/>
              </a:rPr>
              <a:t>research </a:t>
            </a:r>
            <a:r>
              <a:rPr sz="1200" spc="-15" dirty="0">
                <a:latin typeface="Arial"/>
                <a:cs typeface="Arial"/>
              </a:rPr>
              <a:t>might </a:t>
            </a:r>
            <a:r>
              <a:rPr sz="1200" spc="-35" dirty="0">
                <a:latin typeface="Arial"/>
                <a:cs typeface="Arial"/>
              </a:rPr>
              <a:t>also </a:t>
            </a:r>
            <a:r>
              <a:rPr sz="1200" spc="-20" dirty="0">
                <a:latin typeface="Arial"/>
                <a:cs typeface="Arial"/>
              </a:rPr>
              <a:t>demand  </a:t>
            </a:r>
            <a:r>
              <a:rPr sz="1200" spc="-10" dirty="0">
                <a:latin typeface="Arial"/>
                <a:cs typeface="Arial"/>
              </a:rPr>
              <a:t>that </a:t>
            </a:r>
            <a:r>
              <a:rPr sz="1200" spc="-50" dirty="0">
                <a:latin typeface="Arial"/>
                <a:cs typeface="Arial"/>
              </a:rPr>
              <a:t>a </a:t>
            </a:r>
            <a:r>
              <a:rPr sz="1200" spc="-25" dirty="0">
                <a:latin typeface="Arial"/>
                <a:cs typeface="Arial"/>
              </a:rPr>
              <a:t>particular </a:t>
            </a:r>
            <a:r>
              <a:rPr sz="1200" spc="-40" dirty="0">
                <a:latin typeface="Arial"/>
                <a:cs typeface="Arial"/>
              </a:rPr>
              <a:t>variable </a:t>
            </a:r>
            <a:r>
              <a:rPr sz="1200" spc="-20" dirty="0">
                <a:latin typeface="Arial"/>
                <a:cs typeface="Arial"/>
              </a:rPr>
              <a:t>be included </a:t>
            </a:r>
            <a:r>
              <a:rPr sz="1200" spc="-40" dirty="0">
                <a:latin typeface="Arial"/>
                <a:cs typeface="Arial"/>
              </a:rPr>
              <a:t>in </a:t>
            </a:r>
            <a:r>
              <a:rPr sz="1200" spc="-20" dirty="0">
                <a:latin typeface="Arial"/>
                <a:cs typeface="Arial"/>
              </a:rPr>
              <a:t>the</a:t>
            </a:r>
            <a:r>
              <a:rPr sz="1200" spc="210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model.</a:t>
            </a:r>
            <a:endParaRPr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309889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O</a:t>
            </a:r>
            <a:r>
              <a:rPr spc="20" dirty="0"/>
              <a:t>u</a:t>
            </a:r>
            <a:r>
              <a:rPr spc="50" dirty="0"/>
              <a:t>t</a:t>
            </a:r>
            <a:r>
              <a:rPr spc="5" dirty="0"/>
              <a:t>l</a:t>
            </a:r>
            <a:r>
              <a:rPr spc="10" dirty="0"/>
              <a:t>in</a:t>
            </a:r>
            <a:r>
              <a:rPr spc="-5" dirty="0"/>
              <a:t>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536" y="282575"/>
            <a:ext cx="411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Be careful about adding/deleting predictors that correspond to categorical explanatory variables with &gt;2 levels….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2408581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912" y="160528"/>
            <a:ext cx="4222115" cy="204470"/>
          </a:xfrm>
          <a:prstGeom prst="rect">
            <a:avLst/>
          </a:prstGeom>
          <a:solidFill>
            <a:srgbClr val="9AB8CE"/>
          </a:solidFill>
        </p:spPr>
        <p:txBody>
          <a:bodyPr vert="horz" wrap="square" lIns="0" tIns="25400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200"/>
              </a:spcBef>
            </a:pPr>
            <a:r>
              <a:rPr sz="1000" dirty="0">
                <a:solidFill>
                  <a:srgbClr val="1A2E3D"/>
                </a:solidFill>
              </a:rPr>
              <a:t>Clicker</a:t>
            </a:r>
            <a:r>
              <a:rPr sz="1000" spc="-5" dirty="0">
                <a:solidFill>
                  <a:srgbClr val="1A2E3D"/>
                </a:solidFill>
              </a:rPr>
              <a:t> </a:t>
            </a:r>
            <a:r>
              <a:rPr sz="1000" spc="5" dirty="0">
                <a:solidFill>
                  <a:srgbClr val="1A2E3D"/>
                </a:solidFill>
              </a:rPr>
              <a:t>question</a:t>
            </a: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192912" y="364617"/>
            <a:ext cx="4222115" cy="400750"/>
          </a:xfrm>
          <a:prstGeom prst="rect">
            <a:avLst/>
          </a:prstGeom>
          <a:solidFill>
            <a:srgbClr val="D6E2EB"/>
          </a:solidFill>
        </p:spPr>
        <p:txBody>
          <a:bodyPr vert="horz" wrap="square" lIns="0" tIns="31114" rIns="0" bIns="0" rtlCol="0">
            <a:spAutoFit/>
          </a:bodyPr>
          <a:lstStyle/>
          <a:p>
            <a:pPr marL="59690" marR="101600">
              <a:lnSpc>
                <a:spcPct val="100000"/>
              </a:lnSpc>
              <a:spcBef>
                <a:spcPts val="244"/>
              </a:spcBef>
            </a:pPr>
            <a:r>
              <a:rPr sz="1200" spc="-35" dirty="0">
                <a:solidFill>
                  <a:srgbClr val="1A2E3D"/>
                </a:solidFill>
                <a:latin typeface="Arial"/>
                <a:cs typeface="Arial"/>
              </a:rPr>
              <a:t>Using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the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p-value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approach, which </a:t>
            </a:r>
            <a:r>
              <a:rPr sz="1200" spc="-40" dirty="0">
                <a:solidFill>
                  <a:srgbClr val="1A2E3D"/>
                </a:solidFill>
                <a:latin typeface="Arial"/>
                <a:cs typeface="Arial"/>
              </a:rPr>
              <a:t>variable </a:t>
            </a:r>
            <a:r>
              <a:rPr sz="1200" spc="-10" dirty="0">
                <a:solidFill>
                  <a:srgbClr val="1A2E3D"/>
                </a:solidFill>
                <a:latin typeface="Arial"/>
                <a:cs typeface="Arial"/>
              </a:rPr>
              <a:t>would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you </a:t>
            </a:r>
            <a:r>
              <a:rPr sz="1200" spc="-35" dirty="0">
                <a:solidFill>
                  <a:srgbClr val="1A2E3D"/>
                </a:solidFill>
                <a:latin typeface="Arial"/>
                <a:cs typeface="Arial"/>
              </a:rPr>
              <a:t>remove 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from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the </a:t>
            </a:r>
            <a:r>
              <a:rPr sz="1200" spc="-20" dirty="0" smtClean="0">
                <a:solidFill>
                  <a:srgbClr val="1A2E3D"/>
                </a:solidFill>
                <a:latin typeface="Arial"/>
                <a:cs typeface="Arial"/>
              </a:rPr>
              <a:t>model</a:t>
            </a:r>
            <a:r>
              <a:rPr lang="en-US" sz="1200" spc="-20" dirty="0" smtClean="0">
                <a:solidFill>
                  <a:srgbClr val="1A2E3D"/>
                </a:solidFill>
                <a:latin typeface="Arial"/>
                <a:cs typeface="Arial"/>
              </a:rPr>
              <a:t> below first</a:t>
            </a:r>
            <a:r>
              <a:rPr sz="1200" spc="-25" dirty="0" smtClean="0">
                <a:solidFill>
                  <a:srgbClr val="1A2E3D"/>
                </a:solidFill>
                <a:latin typeface="Arial"/>
                <a:cs typeface="Arial"/>
              </a:rPr>
              <a:t>?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32586" y="973455"/>
            <a:ext cx="2343150" cy="0"/>
          </a:xfrm>
          <a:custGeom>
            <a:avLst/>
            <a:gdLst/>
            <a:ahLst/>
            <a:cxnLst/>
            <a:rect l="l" t="t" r="r" b="b"/>
            <a:pathLst>
              <a:path w="2343150">
                <a:moveTo>
                  <a:pt x="0" y="0"/>
                </a:moveTo>
                <a:lnTo>
                  <a:pt x="234276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19886" y="949350"/>
            <a:ext cx="236855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46760" algn="l"/>
                <a:tab pos="1181100" algn="l"/>
                <a:tab pos="1653539" algn="l"/>
                <a:tab pos="2017395" algn="l"/>
              </a:tabLst>
            </a:pPr>
            <a:r>
              <a:rPr sz="6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6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Estimate	</a:t>
            </a:r>
            <a:r>
              <a:rPr sz="6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Std.</a:t>
            </a:r>
            <a:r>
              <a:rPr sz="600" u="sng" spc="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6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Error	</a:t>
            </a:r>
            <a:r>
              <a:rPr sz="60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 </a:t>
            </a:r>
            <a:r>
              <a:rPr sz="6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value	</a:t>
            </a:r>
            <a:r>
              <a:rPr sz="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Pr(</a:t>
            </a:r>
            <a:r>
              <a:rPr sz="600"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&gt;</a:t>
            </a:r>
            <a:r>
              <a:rPr sz="600" i="1" u="sng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|</a:t>
            </a:r>
            <a:r>
              <a:rPr sz="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</a:t>
            </a:r>
            <a:r>
              <a:rPr sz="600" i="1" u="sng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|</a:t>
            </a:r>
            <a:r>
              <a:rPr sz="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)</a:t>
            </a:r>
            <a:r>
              <a:rPr sz="600" u="sng" spc="-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endParaRPr sz="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95832" y="1043241"/>
            <a:ext cx="469900" cy="1268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40335" marR="5080" indent="-6985" algn="just">
              <a:lnSpc>
                <a:spcPts val="700"/>
              </a:lnSpc>
              <a:spcBef>
                <a:spcPts val="135"/>
              </a:spcBef>
            </a:pPr>
            <a:r>
              <a:rPr sz="600" spc="-50" dirty="0">
                <a:latin typeface="Arial"/>
                <a:cs typeface="Arial"/>
              </a:rPr>
              <a:t>(I</a:t>
            </a:r>
            <a:r>
              <a:rPr sz="600" spc="-15" dirty="0">
                <a:latin typeface="Arial"/>
                <a:cs typeface="Arial"/>
              </a:rPr>
              <a:t>n</a:t>
            </a:r>
            <a:r>
              <a:rPr sz="600" spc="5" dirty="0">
                <a:latin typeface="Arial"/>
                <a:cs typeface="Arial"/>
              </a:rPr>
              <a:t>t</a:t>
            </a:r>
            <a:r>
              <a:rPr sz="600" spc="-25" dirty="0">
                <a:latin typeface="Arial"/>
                <a:cs typeface="Arial"/>
              </a:rPr>
              <a:t>er</a:t>
            </a:r>
            <a:r>
              <a:rPr sz="600" spc="-10" dirty="0">
                <a:latin typeface="Arial"/>
                <a:cs typeface="Arial"/>
              </a:rPr>
              <a:t>ce</a:t>
            </a:r>
            <a:r>
              <a:rPr sz="600" spc="5" dirty="0">
                <a:latin typeface="Arial"/>
                <a:cs typeface="Arial"/>
              </a:rPr>
              <a:t>pt</a:t>
            </a:r>
            <a:r>
              <a:rPr sz="600" spc="-55" dirty="0">
                <a:latin typeface="Arial"/>
                <a:cs typeface="Arial"/>
              </a:rPr>
              <a:t>)  </a:t>
            </a:r>
            <a:r>
              <a:rPr sz="600" spc="-15" dirty="0">
                <a:latin typeface="Arial"/>
                <a:cs typeface="Arial"/>
              </a:rPr>
              <a:t>hrs_work  r</a:t>
            </a:r>
            <a:r>
              <a:rPr sz="600" spc="-25" dirty="0">
                <a:latin typeface="Arial"/>
                <a:cs typeface="Arial"/>
              </a:rPr>
              <a:t>a</a:t>
            </a:r>
            <a:r>
              <a:rPr sz="600" spc="5" dirty="0">
                <a:latin typeface="Arial"/>
                <a:cs typeface="Arial"/>
              </a:rPr>
              <a:t>c</a:t>
            </a:r>
            <a:r>
              <a:rPr sz="600" spc="-25" dirty="0">
                <a:latin typeface="Arial"/>
                <a:cs typeface="Arial"/>
              </a:rPr>
              <a:t>e</a:t>
            </a:r>
            <a:r>
              <a:rPr sz="600" spc="5" dirty="0">
                <a:latin typeface="Arial"/>
                <a:cs typeface="Arial"/>
              </a:rPr>
              <a:t>b</a:t>
            </a:r>
            <a:r>
              <a:rPr sz="600" spc="-25" dirty="0">
                <a:latin typeface="Arial"/>
                <a:cs typeface="Arial"/>
              </a:rPr>
              <a:t>la</a:t>
            </a:r>
            <a:r>
              <a:rPr sz="600" spc="5" dirty="0">
                <a:latin typeface="Arial"/>
                <a:cs typeface="Arial"/>
              </a:rPr>
              <a:t>c</a:t>
            </a:r>
            <a:r>
              <a:rPr sz="600" spc="-5" dirty="0">
                <a:latin typeface="Arial"/>
                <a:cs typeface="Arial"/>
              </a:rPr>
              <a:t>k  </a:t>
            </a:r>
            <a:r>
              <a:rPr sz="600" spc="-20" dirty="0">
                <a:latin typeface="Arial"/>
                <a:cs typeface="Arial"/>
              </a:rPr>
              <a:t>ra</a:t>
            </a:r>
            <a:r>
              <a:rPr sz="600" spc="5" dirty="0">
                <a:latin typeface="Arial"/>
                <a:cs typeface="Arial"/>
              </a:rPr>
              <a:t>c</a:t>
            </a:r>
            <a:r>
              <a:rPr sz="600" spc="-25" dirty="0">
                <a:latin typeface="Arial"/>
                <a:cs typeface="Arial"/>
              </a:rPr>
              <a:t>ea</a:t>
            </a:r>
            <a:r>
              <a:rPr sz="600" spc="-15" dirty="0">
                <a:latin typeface="Arial"/>
                <a:cs typeface="Arial"/>
              </a:rPr>
              <a:t>s</a:t>
            </a:r>
            <a:r>
              <a:rPr sz="600" spc="-25" dirty="0">
                <a:latin typeface="Arial"/>
                <a:cs typeface="Arial"/>
              </a:rPr>
              <a:t>ia</a:t>
            </a:r>
            <a:r>
              <a:rPr sz="600" spc="-10" dirty="0">
                <a:latin typeface="Arial"/>
                <a:cs typeface="Arial"/>
              </a:rPr>
              <a:t>n  </a:t>
            </a:r>
            <a:r>
              <a:rPr sz="600" spc="-15" dirty="0">
                <a:latin typeface="Arial"/>
                <a:cs typeface="Arial"/>
              </a:rPr>
              <a:t>r</a:t>
            </a:r>
            <a:r>
              <a:rPr sz="600" spc="-25" dirty="0">
                <a:latin typeface="Arial"/>
                <a:cs typeface="Arial"/>
              </a:rPr>
              <a:t>a</a:t>
            </a:r>
            <a:r>
              <a:rPr sz="600" spc="5" dirty="0">
                <a:latin typeface="Arial"/>
                <a:cs typeface="Arial"/>
              </a:rPr>
              <a:t>c</a:t>
            </a:r>
            <a:r>
              <a:rPr sz="600" spc="-25" dirty="0">
                <a:latin typeface="Arial"/>
                <a:cs typeface="Arial"/>
              </a:rPr>
              <a:t>e</a:t>
            </a:r>
            <a:r>
              <a:rPr sz="600" spc="-5" dirty="0">
                <a:latin typeface="Arial"/>
                <a:cs typeface="Arial"/>
              </a:rPr>
              <a:t>o</a:t>
            </a:r>
            <a:r>
              <a:rPr sz="600" spc="5" dirty="0">
                <a:latin typeface="Arial"/>
                <a:cs typeface="Arial"/>
              </a:rPr>
              <a:t>t</a:t>
            </a:r>
            <a:r>
              <a:rPr sz="600" spc="-15" dirty="0">
                <a:latin typeface="Arial"/>
                <a:cs typeface="Arial"/>
              </a:rPr>
              <a:t>h</a:t>
            </a:r>
            <a:r>
              <a:rPr sz="600" spc="-25" dirty="0">
                <a:latin typeface="Arial"/>
                <a:cs typeface="Arial"/>
              </a:rPr>
              <a:t>e</a:t>
            </a:r>
            <a:r>
              <a:rPr sz="600" spc="-15" dirty="0">
                <a:latin typeface="Arial"/>
                <a:cs typeface="Arial"/>
              </a:rPr>
              <a:t>r</a:t>
            </a:r>
            <a:endParaRPr sz="600">
              <a:latin typeface="Arial"/>
              <a:cs typeface="Arial"/>
            </a:endParaRPr>
          </a:p>
          <a:p>
            <a:pPr marR="5080" algn="r">
              <a:lnSpc>
                <a:spcPts val="655"/>
              </a:lnSpc>
            </a:pPr>
            <a:r>
              <a:rPr sz="600" spc="-25" dirty="0">
                <a:latin typeface="Arial"/>
                <a:cs typeface="Arial"/>
              </a:rPr>
              <a:t>a</a:t>
            </a:r>
            <a:r>
              <a:rPr sz="600" spc="-5" dirty="0">
                <a:latin typeface="Arial"/>
                <a:cs typeface="Arial"/>
              </a:rPr>
              <a:t>g</a:t>
            </a:r>
            <a:r>
              <a:rPr sz="600" spc="-25" dirty="0">
                <a:latin typeface="Arial"/>
                <a:cs typeface="Arial"/>
              </a:rPr>
              <a:t>e</a:t>
            </a:r>
            <a:endParaRPr sz="600">
              <a:latin typeface="Arial"/>
              <a:cs typeface="Arial"/>
            </a:endParaRPr>
          </a:p>
          <a:p>
            <a:pPr marL="16510" marR="5080" indent="-4445" algn="r">
              <a:lnSpc>
                <a:spcPts val="700"/>
              </a:lnSpc>
              <a:spcBef>
                <a:spcPts val="30"/>
              </a:spcBef>
            </a:pPr>
            <a:r>
              <a:rPr sz="600" spc="-5" dirty="0">
                <a:latin typeface="Arial"/>
                <a:cs typeface="Arial"/>
              </a:rPr>
              <a:t>g</a:t>
            </a:r>
            <a:r>
              <a:rPr sz="600" spc="-25" dirty="0">
                <a:latin typeface="Arial"/>
                <a:cs typeface="Arial"/>
              </a:rPr>
              <a:t>e</a:t>
            </a:r>
            <a:r>
              <a:rPr sz="600" spc="-15" dirty="0">
                <a:latin typeface="Arial"/>
                <a:cs typeface="Arial"/>
              </a:rPr>
              <a:t>n</a:t>
            </a:r>
            <a:r>
              <a:rPr sz="600" spc="5" dirty="0">
                <a:latin typeface="Arial"/>
                <a:cs typeface="Arial"/>
              </a:rPr>
              <a:t>d</a:t>
            </a:r>
            <a:r>
              <a:rPr sz="600" spc="-25" dirty="0">
                <a:latin typeface="Arial"/>
                <a:cs typeface="Arial"/>
              </a:rPr>
              <a:t>e</a:t>
            </a:r>
            <a:r>
              <a:rPr sz="600" spc="-15" dirty="0">
                <a:latin typeface="Arial"/>
                <a:cs typeface="Arial"/>
              </a:rPr>
              <a:t>rf</a:t>
            </a:r>
            <a:r>
              <a:rPr sz="600" spc="-25" dirty="0">
                <a:latin typeface="Arial"/>
                <a:cs typeface="Arial"/>
              </a:rPr>
              <a:t>e</a:t>
            </a:r>
            <a:r>
              <a:rPr sz="600" spc="-5" dirty="0">
                <a:latin typeface="Arial"/>
                <a:cs typeface="Arial"/>
              </a:rPr>
              <a:t>m</a:t>
            </a:r>
            <a:r>
              <a:rPr sz="600" spc="-25" dirty="0">
                <a:latin typeface="Arial"/>
                <a:cs typeface="Arial"/>
              </a:rPr>
              <a:t>ale  </a:t>
            </a:r>
            <a:r>
              <a:rPr sz="600" spc="5" dirty="0">
                <a:latin typeface="Arial"/>
                <a:cs typeface="Arial"/>
              </a:rPr>
              <a:t>c</a:t>
            </a:r>
            <a:r>
              <a:rPr sz="600" spc="-25" dirty="0">
                <a:latin typeface="Arial"/>
                <a:cs typeface="Arial"/>
              </a:rPr>
              <a:t>i</a:t>
            </a:r>
            <a:r>
              <a:rPr sz="600" spc="5" dirty="0">
                <a:latin typeface="Arial"/>
                <a:cs typeface="Arial"/>
              </a:rPr>
              <a:t>t</a:t>
            </a:r>
            <a:r>
              <a:rPr sz="600" spc="-25" dirty="0">
                <a:latin typeface="Arial"/>
                <a:cs typeface="Arial"/>
              </a:rPr>
              <a:t>ize</a:t>
            </a:r>
            <a:r>
              <a:rPr sz="600" spc="-15" dirty="0">
                <a:latin typeface="Arial"/>
                <a:cs typeface="Arial"/>
              </a:rPr>
              <a:t>n</a:t>
            </a:r>
            <a:r>
              <a:rPr sz="600" spc="-25" dirty="0">
                <a:latin typeface="Arial"/>
                <a:cs typeface="Arial"/>
              </a:rPr>
              <a:t>ye</a:t>
            </a:r>
            <a:r>
              <a:rPr sz="600" spc="-10" dirty="0">
                <a:latin typeface="Arial"/>
                <a:cs typeface="Arial"/>
              </a:rPr>
              <a:t>s  ti</a:t>
            </a:r>
            <a:r>
              <a:rPr sz="600" spc="-5" dirty="0">
                <a:latin typeface="Arial"/>
                <a:cs typeface="Arial"/>
              </a:rPr>
              <a:t>m</a:t>
            </a:r>
            <a:r>
              <a:rPr sz="600" spc="-25" dirty="0">
                <a:latin typeface="Arial"/>
                <a:cs typeface="Arial"/>
              </a:rPr>
              <a:t>e</a:t>
            </a:r>
            <a:r>
              <a:rPr sz="600" spc="-40" dirty="0">
                <a:latin typeface="Arial"/>
                <a:cs typeface="Arial"/>
              </a:rPr>
              <a:t>_</a:t>
            </a:r>
            <a:r>
              <a:rPr sz="600" spc="5" dirty="0">
                <a:latin typeface="Arial"/>
                <a:cs typeface="Arial"/>
              </a:rPr>
              <a:t>t</a:t>
            </a:r>
            <a:r>
              <a:rPr sz="600" spc="-5" dirty="0">
                <a:latin typeface="Arial"/>
                <a:cs typeface="Arial"/>
              </a:rPr>
              <a:t>o</a:t>
            </a:r>
            <a:r>
              <a:rPr sz="600" spc="-40" dirty="0">
                <a:latin typeface="Arial"/>
                <a:cs typeface="Arial"/>
              </a:rPr>
              <a:t>_</a:t>
            </a:r>
            <a:r>
              <a:rPr sz="600" spc="5" dirty="0">
                <a:latin typeface="Arial"/>
                <a:cs typeface="Arial"/>
              </a:rPr>
              <a:t>w</a:t>
            </a:r>
            <a:r>
              <a:rPr sz="600" spc="-5" dirty="0">
                <a:latin typeface="Arial"/>
                <a:cs typeface="Arial"/>
              </a:rPr>
              <a:t>o</a:t>
            </a:r>
            <a:r>
              <a:rPr sz="600" spc="-15" dirty="0">
                <a:latin typeface="Arial"/>
                <a:cs typeface="Arial"/>
              </a:rPr>
              <a:t>r</a:t>
            </a:r>
            <a:r>
              <a:rPr sz="600" spc="-5" dirty="0">
                <a:latin typeface="Arial"/>
                <a:cs typeface="Arial"/>
              </a:rPr>
              <a:t>k</a:t>
            </a:r>
            <a:endParaRPr sz="600">
              <a:latin typeface="Arial"/>
              <a:cs typeface="Arial"/>
            </a:endParaRPr>
          </a:p>
          <a:p>
            <a:pPr marL="151765">
              <a:lnSpc>
                <a:spcPts val="660"/>
              </a:lnSpc>
            </a:pPr>
            <a:r>
              <a:rPr sz="600" spc="-15" dirty="0">
                <a:latin typeface="Arial"/>
                <a:cs typeface="Arial"/>
              </a:rPr>
              <a:t>langother</a:t>
            </a:r>
            <a:endParaRPr sz="600">
              <a:latin typeface="Arial"/>
              <a:cs typeface="Arial"/>
            </a:endParaRPr>
          </a:p>
          <a:p>
            <a:pPr marL="69215" marR="5080" indent="29209" algn="r">
              <a:lnSpc>
                <a:spcPts val="700"/>
              </a:lnSpc>
              <a:spcBef>
                <a:spcPts val="25"/>
              </a:spcBef>
            </a:pPr>
            <a:r>
              <a:rPr sz="600" spc="-5" dirty="0">
                <a:latin typeface="Arial"/>
                <a:cs typeface="Arial"/>
              </a:rPr>
              <a:t>m</a:t>
            </a:r>
            <a:r>
              <a:rPr sz="600" spc="-25" dirty="0">
                <a:latin typeface="Arial"/>
                <a:cs typeface="Arial"/>
              </a:rPr>
              <a:t>a</a:t>
            </a:r>
            <a:r>
              <a:rPr sz="600" spc="-15" dirty="0">
                <a:latin typeface="Arial"/>
                <a:cs typeface="Arial"/>
              </a:rPr>
              <a:t>rr</a:t>
            </a:r>
            <a:r>
              <a:rPr sz="600" spc="-25" dirty="0">
                <a:latin typeface="Arial"/>
                <a:cs typeface="Arial"/>
              </a:rPr>
              <a:t>ie</a:t>
            </a:r>
            <a:r>
              <a:rPr sz="600" spc="5" dirty="0">
                <a:latin typeface="Arial"/>
                <a:cs typeface="Arial"/>
              </a:rPr>
              <a:t>d</a:t>
            </a:r>
            <a:r>
              <a:rPr sz="600" spc="-25" dirty="0">
                <a:latin typeface="Arial"/>
                <a:cs typeface="Arial"/>
              </a:rPr>
              <a:t>ye</a:t>
            </a:r>
            <a:r>
              <a:rPr sz="600" spc="-10" dirty="0">
                <a:latin typeface="Arial"/>
                <a:cs typeface="Arial"/>
              </a:rPr>
              <a:t>s  </a:t>
            </a:r>
            <a:r>
              <a:rPr sz="600" spc="-25" dirty="0">
                <a:latin typeface="Arial"/>
                <a:cs typeface="Arial"/>
              </a:rPr>
              <a:t>e</a:t>
            </a:r>
            <a:r>
              <a:rPr sz="600" spc="5" dirty="0">
                <a:latin typeface="Arial"/>
                <a:cs typeface="Arial"/>
              </a:rPr>
              <a:t>d</a:t>
            </a:r>
            <a:r>
              <a:rPr sz="600" spc="-15" dirty="0">
                <a:latin typeface="Arial"/>
                <a:cs typeface="Arial"/>
              </a:rPr>
              <a:t>u</a:t>
            </a:r>
            <a:r>
              <a:rPr sz="600" spc="5" dirty="0">
                <a:latin typeface="Arial"/>
                <a:cs typeface="Arial"/>
              </a:rPr>
              <a:t>c</a:t>
            </a:r>
            <a:r>
              <a:rPr sz="600" spc="-5" dirty="0">
                <a:latin typeface="Arial"/>
                <a:cs typeface="Arial"/>
              </a:rPr>
              <a:t>o</a:t>
            </a:r>
            <a:r>
              <a:rPr sz="600" spc="-25" dirty="0">
                <a:latin typeface="Arial"/>
                <a:cs typeface="Arial"/>
              </a:rPr>
              <a:t>lle</a:t>
            </a:r>
            <a:r>
              <a:rPr sz="600" spc="-5" dirty="0">
                <a:latin typeface="Arial"/>
                <a:cs typeface="Arial"/>
              </a:rPr>
              <a:t>g</a:t>
            </a:r>
            <a:r>
              <a:rPr sz="600" spc="-20" dirty="0">
                <a:latin typeface="Arial"/>
                <a:cs typeface="Arial"/>
              </a:rPr>
              <a:t>e  e</a:t>
            </a:r>
            <a:r>
              <a:rPr sz="600" spc="5" dirty="0">
                <a:latin typeface="Arial"/>
                <a:cs typeface="Arial"/>
              </a:rPr>
              <a:t>d</a:t>
            </a:r>
            <a:r>
              <a:rPr sz="600" spc="-15" dirty="0">
                <a:latin typeface="Arial"/>
                <a:cs typeface="Arial"/>
              </a:rPr>
              <a:t>u</a:t>
            </a:r>
            <a:r>
              <a:rPr sz="600" spc="-5" dirty="0">
                <a:latin typeface="Arial"/>
                <a:cs typeface="Arial"/>
              </a:rPr>
              <a:t>g</a:t>
            </a:r>
            <a:r>
              <a:rPr sz="600" spc="-15" dirty="0">
                <a:latin typeface="Arial"/>
                <a:cs typeface="Arial"/>
              </a:rPr>
              <a:t>r</a:t>
            </a:r>
            <a:r>
              <a:rPr sz="600" spc="-25" dirty="0">
                <a:latin typeface="Arial"/>
                <a:cs typeface="Arial"/>
              </a:rPr>
              <a:t>a</a:t>
            </a:r>
            <a:r>
              <a:rPr sz="600" spc="5" dirty="0">
                <a:latin typeface="Arial"/>
                <a:cs typeface="Arial"/>
              </a:rPr>
              <a:t>d  d</a:t>
            </a:r>
            <a:r>
              <a:rPr sz="600" spc="-25" dirty="0">
                <a:latin typeface="Arial"/>
                <a:cs typeface="Arial"/>
              </a:rPr>
              <a:t>i</a:t>
            </a:r>
            <a:r>
              <a:rPr sz="600" spc="-15" dirty="0">
                <a:latin typeface="Arial"/>
                <a:cs typeface="Arial"/>
              </a:rPr>
              <a:t>s</a:t>
            </a:r>
            <a:r>
              <a:rPr sz="600" spc="-25" dirty="0">
                <a:latin typeface="Arial"/>
                <a:cs typeface="Arial"/>
              </a:rPr>
              <a:t>a</a:t>
            </a:r>
            <a:r>
              <a:rPr sz="600" spc="5" dirty="0">
                <a:latin typeface="Arial"/>
                <a:cs typeface="Arial"/>
              </a:rPr>
              <a:t>b</a:t>
            </a:r>
            <a:r>
              <a:rPr sz="600" spc="-25" dirty="0">
                <a:latin typeface="Arial"/>
                <a:cs typeface="Arial"/>
              </a:rPr>
              <a:t>ili</a:t>
            </a:r>
            <a:r>
              <a:rPr sz="600" spc="5" dirty="0">
                <a:latin typeface="Arial"/>
                <a:cs typeface="Arial"/>
              </a:rPr>
              <a:t>t</a:t>
            </a:r>
            <a:r>
              <a:rPr sz="600" spc="-25" dirty="0">
                <a:latin typeface="Arial"/>
                <a:cs typeface="Arial"/>
              </a:rPr>
              <a:t>yye</a:t>
            </a:r>
            <a:r>
              <a:rPr sz="600" spc="-15" dirty="0">
                <a:latin typeface="Arial"/>
                <a:cs typeface="Arial"/>
              </a:rPr>
              <a:t>s</a:t>
            </a:r>
            <a:endParaRPr sz="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91956" y="1043241"/>
            <a:ext cx="370205" cy="12680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710"/>
              </a:lnSpc>
              <a:spcBef>
                <a:spcPts val="95"/>
              </a:spcBef>
            </a:pPr>
            <a:r>
              <a:rPr sz="600" spc="20" dirty="0">
                <a:latin typeface="Arial"/>
                <a:cs typeface="Arial"/>
              </a:rPr>
              <a:t>-</a:t>
            </a:r>
            <a:r>
              <a:rPr sz="600" spc="-5" dirty="0">
                <a:latin typeface="Arial"/>
                <a:cs typeface="Arial"/>
              </a:rPr>
              <a:t>14022.48</a:t>
            </a:r>
            <a:endParaRPr sz="600">
              <a:latin typeface="Arial"/>
              <a:cs typeface="Arial"/>
            </a:endParaRPr>
          </a:p>
          <a:p>
            <a:pPr marL="69850" algn="ctr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1045.85</a:t>
            </a:r>
            <a:endParaRPr sz="600">
              <a:latin typeface="Arial"/>
              <a:cs typeface="Arial"/>
            </a:endParaRPr>
          </a:p>
          <a:p>
            <a:pPr marL="41910" algn="ctr">
              <a:lnSpc>
                <a:spcPts val="695"/>
              </a:lnSpc>
            </a:pPr>
            <a:r>
              <a:rPr sz="600" spc="20" dirty="0">
                <a:latin typeface="Arial"/>
                <a:cs typeface="Arial"/>
              </a:rPr>
              <a:t>-</a:t>
            </a:r>
            <a:r>
              <a:rPr sz="600" spc="-5" dirty="0">
                <a:latin typeface="Arial"/>
                <a:cs typeface="Arial"/>
              </a:rPr>
              <a:t>7636.32</a:t>
            </a:r>
            <a:endParaRPr sz="600">
              <a:latin typeface="Arial"/>
              <a:cs typeface="Arial"/>
            </a:endParaRPr>
          </a:p>
          <a:p>
            <a:pPr marL="27940" algn="ctr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29944.35</a:t>
            </a:r>
            <a:endParaRPr sz="600">
              <a:latin typeface="Arial"/>
              <a:cs typeface="Arial"/>
            </a:endParaRPr>
          </a:p>
          <a:p>
            <a:pPr marL="41910" algn="ctr">
              <a:lnSpc>
                <a:spcPts val="695"/>
              </a:lnSpc>
            </a:pPr>
            <a:r>
              <a:rPr sz="600" spc="20" dirty="0">
                <a:latin typeface="Arial"/>
                <a:cs typeface="Arial"/>
              </a:rPr>
              <a:t>-</a:t>
            </a:r>
            <a:r>
              <a:rPr sz="600" spc="-5" dirty="0">
                <a:latin typeface="Arial"/>
                <a:cs typeface="Arial"/>
              </a:rPr>
              <a:t>7212.57</a:t>
            </a:r>
            <a:endParaRPr sz="600">
              <a:latin typeface="Arial"/>
              <a:cs typeface="Arial"/>
            </a:endParaRPr>
          </a:p>
          <a:p>
            <a:pPr marL="112395" algn="ctr">
              <a:lnSpc>
                <a:spcPts val="700"/>
              </a:lnSpc>
            </a:pPr>
            <a:r>
              <a:rPr sz="600" spc="-5" dirty="0">
                <a:latin typeface="Arial"/>
                <a:cs typeface="Arial"/>
              </a:rPr>
              <a:t>559.51</a:t>
            </a:r>
            <a:endParaRPr sz="600">
              <a:latin typeface="Arial"/>
              <a:cs typeface="Arial"/>
            </a:endParaRPr>
          </a:p>
          <a:p>
            <a:pPr algn="ctr">
              <a:lnSpc>
                <a:spcPts val="695"/>
              </a:lnSpc>
            </a:pPr>
            <a:r>
              <a:rPr sz="600" spc="20" dirty="0">
                <a:latin typeface="Arial"/>
                <a:cs typeface="Arial"/>
              </a:rPr>
              <a:t>-</a:t>
            </a:r>
            <a:r>
              <a:rPr sz="600" spc="-5" dirty="0">
                <a:latin typeface="Arial"/>
                <a:cs typeface="Arial"/>
              </a:rPr>
              <a:t>17010.85</a:t>
            </a:r>
            <a:endParaRPr sz="600">
              <a:latin typeface="Arial"/>
              <a:cs typeface="Arial"/>
            </a:endParaRPr>
          </a:p>
          <a:p>
            <a:pPr algn="ctr">
              <a:lnSpc>
                <a:spcPts val="695"/>
              </a:lnSpc>
            </a:pPr>
            <a:r>
              <a:rPr sz="600" spc="20" dirty="0">
                <a:latin typeface="Arial"/>
                <a:cs typeface="Arial"/>
              </a:rPr>
              <a:t>-</a:t>
            </a:r>
            <a:r>
              <a:rPr sz="600" spc="-5" dirty="0">
                <a:latin typeface="Arial"/>
                <a:cs typeface="Arial"/>
              </a:rPr>
              <a:t>13059.46</a:t>
            </a:r>
            <a:endParaRPr sz="600">
              <a:latin typeface="Arial"/>
              <a:cs typeface="Arial"/>
            </a:endParaRPr>
          </a:p>
          <a:p>
            <a:pPr marL="154305" algn="ctr">
              <a:lnSpc>
                <a:spcPts val="700"/>
              </a:lnSpc>
            </a:pPr>
            <a:r>
              <a:rPr sz="600" spc="-5" dirty="0">
                <a:latin typeface="Arial"/>
                <a:cs typeface="Arial"/>
              </a:rPr>
              <a:t>88.77</a:t>
            </a:r>
            <a:endParaRPr sz="600">
              <a:latin typeface="Arial"/>
              <a:cs typeface="Arial"/>
            </a:endParaRPr>
          </a:p>
          <a:p>
            <a:pPr algn="ctr">
              <a:lnSpc>
                <a:spcPts val="695"/>
              </a:lnSpc>
            </a:pPr>
            <a:r>
              <a:rPr sz="600" spc="20" dirty="0">
                <a:latin typeface="Arial"/>
                <a:cs typeface="Arial"/>
              </a:rPr>
              <a:t>-</a:t>
            </a:r>
            <a:r>
              <a:rPr sz="600" spc="-5" dirty="0">
                <a:latin typeface="Arial"/>
                <a:cs typeface="Arial"/>
              </a:rPr>
              <a:t>10150.41</a:t>
            </a:r>
            <a:endParaRPr sz="600">
              <a:latin typeface="Arial"/>
              <a:cs typeface="Arial"/>
            </a:endParaRPr>
          </a:p>
          <a:p>
            <a:pPr marL="69850" algn="ctr">
              <a:lnSpc>
                <a:spcPts val="700"/>
              </a:lnSpc>
            </a:pPr>
            <a:r>
              <a:rPr sz="600" spc="-5" dirty="0">
                <a:latin typeface="Arial"/>
                <a:cs typeface="Arial"/>
              </a:rPr>
              <a:t>5400.41</a:t>
            </a:r>
            <a:endParaRPr sz="600">
              <a:latin typeface="Arial"/>
              <a:cs typeface="Arial"/>
            </a:endParaRPr>
          </a:p>
          <a:p>
            <a:pPr marL="27940" algn="ctr">
              <a:lnSpc>
                <a:spcPts val="700"/>
              </a:lnSpc>
            </a:pPr>
            <a:r>
              <a:rPr sz="600" spc="-5" dirty="0">
                <a:latin typeface="Arial"/>
                <a:cs typeface="Arial"/>
              </a:rPr>
              <a:t>16214.46</a:t>
            </a:r>
            <a:endParaRPr sz="600">
              <a:latin typeface="Arial"/>
              <a:cs typeface="Arial"/>
            </a:endParaRPr>
          </a:p>
          <a:p>
            <a:pPr marL="27940" algn="ctr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59572.20</a:t>
            </a:r>
            <a:endParaRPr sz="600">
              <a:latin typeface="Arial"/>
              <a:cs typeface="Arial"/>
            </a:endParaRPr>
          </a:p>
          <a:p>
            <a:pPr algn="ctr">
              <a:lnSpc>
                <a:spcPts val="710"/>
              </a:lnSpc>
            </a:pPr>
            <a:r>
              <a:rPr sz="600" spc="20" dirty="0">
                <a:latin typeface="Arial"/>
                <a:cs typeface="Arial"/>
              </a:rPr>
              <a:t>-</a:t>
            </a:r>
            <a:r>
              <a:rPr sz="600" spc="-5" dirty="0">
                <a:latin typeface="Arial"/>
                <a:cs typeface="Arial"/>
              </a:rPr>
              <a:t>14201.11</a:t>
            </a:r>
            <a:endParaRPr sz="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92646" y="1043241"/>
            <a:ext cx="342265" cy="12680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710"/>
              </a:lnSpc>
              <a:spcBef>
                <a:spcPts val="95"/>
              </a:spcBef>
            </a:pPr>
            <a:r>
              <a:rPr sz="600" spc="-5" dirty="0">
                <a:latin typeface="Arial"/>
                <a:cs typeface="Arial"/>
              </a:rPr>
              <a:t>11137.08</a:t>
            </a:r>
            <a:endParaRPr sz="600">
              <a:latin typeface="Arial"/>
              <a:cs typeface="Arial"/>
            </a:endParaRPr>
          </a:p>
          <a:p>
            <a:pPr marL="83820" algn="ctr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149.05</a:t>
            </a:r>
            <a:endParaRPr sz="600">
              <a:latin typeface="Arial"/>
              <a:cs typeface="Arial"/>
            </a:endParaRPr>
          </a:p>
          <a:p>
            <a:pPr marL="41910" algn="ctr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6177.50</a:t>
            </a:r>
            <a:endParaRPr sz="600">
              <a:latin typeface="Arial"/>
              <a:cs typeface="Arial"/>
            </a:endParaRPr>
          </a:p>
          <a:p>
            <a:pPr marL="41910" algn="ctr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9137.13</a:t>
            </a:r>
            <a:endParaRPr sz="600">
              <a:latin typeface="Arial"/>
              <a:cs typeface="Arial"/>
            </a:endParaRPr>
          </a:p>
          <a:p>
            <a:pPr marL="41910" algn="ctr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7212.25</a:t>
            </a:r>
            <a:endParaRPr sz="600">
              <a:latin typeface="Arial"/>
              <a:cs typeface="Arial"/>
            </a:endParaRPr>
          </a:p>
          <a:p>
            <a:pPr marL="83820" algn="ctr">
              <a:lnSpc>
                <a:spcPts val="700"/>
              </a:lnSpc>
            </a:pPr>
            <a:r>
              <a:rPr sz="600" spc="-5" dirty="0">
                <a:latin typeface="Arial"/>
                <a:cs typeface="Arial"/>
              </a:rPr>
              <a:t>133.27</a:t>
            </a:r>
            <a:endParaRPr sz="600">
              <a:latin typeface="Arial"/>
              <a:cs typeface="Arial"/>
            </a:endParaRPr>
          </a:p>
          <a:p>
            <a:pPr marL="41910" algn="ctr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3699.19</a:t>
            </a:r>
            <a:endParaRPr sz="600">
              <a:latin typeface="Arial"/>
              <a:cs typeface="Arial"/>
            </a:endParaRPr>
          </a:p>
          <a:p>
            <a:pPr marL="41910" algn="ctr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8219.99</a:t>
            </a:r>
            <a:endParaRPr sz="600">
              <a:latin typeface="Arial"/>
              <a:cs typeface="Arial"/>
            </a:endParaRPr>
          </a:p>
          <a:p>
            <a:pPr marL="126364" algn="ctr">
              <a:lnSpc>
                <a:spcPts val="700"/>
              </a:lnSpc>
            </a:pPr>
            <a:r>
              <a:rPr sz="600" spc="-5" dirty="0">
                <a:latin typeface="Arial"/>
                <a:cs typeface="Arial"/>
              </a:rPr>
              <a:t>79.73</a:t>
            </a:r>
            <a:endParaRPr sz="600">
              <a:latin typeface="Arial"/>
              <a:cs typeface="Arial"/>
            </a:endParaRPr>
          </a:p>
          <a:p>
            <a:pPr marL="41910" algn="ctr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5431.15</a:t>
            </a:r>
            <a:endParaRPr sz="600">
              <a:latin typeface="Arial"/>
              <a:cs typeface="Arial"/>
            </a:endParaRPr>
          </a:p>
          <a:p>
            <a:pPr marL="41910" algn="ctr">
              <a:lnSpc>
                <a:spcPts val="700"/>
              </a:lnSpc>
            </a:pPr>
            <a:r>
              <a:rPr sz="600" spc="-5" dirty="0">
                <a:latin typeface="Arial"/>
                <a:cs typeface="Arial"/>
              </a:rPr>
              <a:t>3896.12</a:t>
            </a:r>
            <a:endParaRPr sz="600">
              <a:latin typeface="Arial"/>
              <a:cs typeface="Arial"/>
            </a:endParaRPr>
          </a:p>
          <a:p>
            <a:pPr marL="41910" algn="ctr">
              <a:lnSpc>
                <a:spcPts val="700"/>
              </a:lnSpc>
            </a:pPr>
            <a:r>
              <a:rPr sz="600" spc="-5" dirty="0">
                <a:latin typeface="Arial"/>
                <a:cs typeface="Arial"/>
              </a:rPr>
              <a:t>4089.17</a:t>
            </a:r>
            <a:endParaRPr sz="600">
              <a:latin typeface="Arial"/>
              <a:cs typeface="Arial"/>
            </a:endParaRPr>
          </a:p>
          <a:p>
            <a:pPr marL="41910" algn="ctr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5631.33</a:t>
            </a:r>
            <a:endParaRPr sz="600">
              <a:latin typeface="Arial"/>
              <a:cs typeface="Arial"/>
            </a:endParaRPr>
          </a:p>
          <a:p>
            <a:pPr marL="41910" algn="ctr">
              <a:lnSpc>
                <a:spcPts val="710"/>
              </a:lnSpc>
            </a:pPr>
            <a:r>
              <a:rPr sz="600" spc="-5" dirty="0">
                <a:latin typeface="Arial"/>
                <a:cs typeface="Arial"/>
              </a:rPr>
              <a:t>6628.26</a:t>
            </a:r>
            <a:endParaRPr sz="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83401" y="1043241"/>
            <a:ext cx="215265" cy="12680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670">
              <a:lnSpc>
                <a:spcPts val="710"/>
              </a:lnSpc>
              <a:spcBef>
                <a:spcPts val="95"/>
              </a:spcBef>
            </a:pPr>
            <a:r>
              <a:rPr sz="600" spc="20" dirty="0">
                <a:latin typeface="Arial"/>
                <a:cs typeface="Arial"/>
              </a:rPr>
              <a:t>-</a:t>
            </a:r>
            <a:r>
              <a:rPr sz="600" spc="-5" dirty="0">
                <a:latin typeface="Arial"/>
                <a:cs typeface="Arial"/>
              </a:rPr>
              <a:t>1.26</a:t>
            </a:r>
            <a:endParaRPr sz="600">
              <a:latin typeface="Arial"/>
              <a:cs typeface="Arial"/>
            </a:endParaRPr>
          </a:p>
          <a:p>
            <a:pPr marL="54610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7.02</a:t>
            </a:r>
            <a:endParaRPr sz="600">
              <a:latin typeface="Arial"/>
              <a:cs typeface="Arial"/>
            </a:endParaRPr>
          </a:p>
          <a:p>
            <a:pPr marL="26670">
              <a:lnSpc>
                <a:spcPts val="695"/>
              </a:lnSpc>
            </a:pPr>
            <a:r>
              <a:rPr sz="600" spc="20" dirty="0">
                <a:latin typeface="Arial"/>
                <a:cs typeface="Arial"/>
              </a:rPr>
              <a:t>-</a:t>
            </a:r>
            <a:r>
              <a:rPr sz="600" spc="-5" dirty="0">
                <a:latin typeface="Arial"/>
                <a:cs typeface="Arial"/>
              </a:rPr>
              <a:t>1.24</a:t>
            </a:r>
            <a:endParaRPr sz="600">
              <a:latin typeface="Arial"/>
              <a:cs typeface="Arial"/>
            </a:endParaRPr>
          </a:p>
          <a:p>
            <a:pPr marL="54610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3.28</a:t>
            </a:r>
            <a:endParaRPr sz="600">
              <a:latin typeface="Arial"/>
              <a:cs typeface="Arial"/>
            </a:endParaRPr>
          </a:p>
          <a:p>
            <a:pPr marL="26670">
              <a:lnSpc>
                <a:spcPts val="695"/>
              </a:lnSpc>
            </a:pPr>
            <a:r>
              <a:rPr sz="600" spc="20" dirty="0">
                <a:latin typeface="Arial"/>
                <a:cs typeface="Arial"/>
              </a:rPr>
              <a:t>-</a:t>
            </a:r>
            <a:r>
              <a:rPr sz="600" spc="-5" dirty="0">
                <a:latin typeface="Arial"/>
                <a:cs typeface="Arial"/>
              </a:rPr>
              <a:t>1.00</a:t>
            </a:r>
            <a:endParaRPr sz="600">
              <a:latin typeface="Arial"/>
              <a:cs typeface="Arial"/>
            </a:endParaRPr>
          </a:p>
          <a:p>
            <a:pPr marL="54610">
              <a:lnSpc>
                <a:spcPts val="700"/>
              </a:lnSpc>
            </a:pPr>
            <a:r>
              <a:rPr sz="600" spc="-5" dirty="0">
                <a:latin typeface="Arial"/>
                <a:cs typeface="Arial"/>
              </a:rPr>
              <a:t>4.20</a:t>
            </a:r>
            <a:endParaRPr sz="600">
              <a:latin typeface="Arial"/>
              <a:cs typeface="Arial"/>
            </a:endParaRPr>
          </a:p>
          <a:p>
            <a:pPr marL="26670">
              <a:lnSpc>
                <a:spcPts val="695"/>
              </a:lnSpc>
            </a:pPr>
            <a:r>
              <a:rPr sz="600" spc="20" dirty="0">
                <a:latin typeface="Arial"/>
                <a:cs typeface="Arial"/>
              </a:rPr>
              <a:t>-</a:t>
            </a:r>
            <a:r>
              <a:rPr sz="600" spc="-5" dirty="0">
                <a:latin typeface="Arial"/>
                <a:cs typeface="Arial"/>
              </a:rPr>
              <a:t>4.60</a:t>
            </a:r>
            <a:endParaRPr sz="600">
              <a:latin typeface="Arial"/>
              <a:cs typeface="Arial"/>
            </a:endParaRPr>
          </a:p>
          <a:p>
            <a:pPr marL="26670">
              <a:lnSpc>
                <a:spcPts val="695"/>
              </a:lnSpc>
            </a:pPr>
            <a:r>
              <a:rPr sz="600" spc="20" dirty="0">
                <a:latin typeface="Arial"/>
                <a:cs typeface="Arial"/>
              </a:rPr>
              <a:t>-</a:t>
            </a:r>
            <a:r>
              <a:rPr sz="600" spc="-5" dirty="0">
                <a:latin typeface="Arial"/>
                <a:cs typeface="Arial"/>
              </a:rPr>
              <a:t>1.59</a:t>
            </a:r>
            <a:endParaRPr sz="600">
              <a:latin typeface="Arial"/>
              <a:cs typeface="Arial"/>
            </a:endParaRPr>
          </a:p>
          <a:p>
            <a:pPr marL="54610">
              <a:lnSpc>
                <a:spcPts val="700"/>
              </a:lnSpc>
            </a:pPr>
            <a:r>
              <a:rPr sz="600" spc="-5" dirty="0">
                <a:latin typeface="Arial"/>
                <a:cs typeface="Arial"/>
              </a:rPr>
              <a:t>1.11</a:t>
            </a:r>
            <a:endParaRPr sz="600">
              <a:latin typeface="Arial"/>
              <a:cs typeface="Arial"/>
            </a:endParaRPr>
          </a:p>
          <a:p>
            <a:pPr marL="26670">
              <a:lnSpc>
                <a:spcPts val="695"/>
              </a:lnSpc>
            </a:pPr>
            <a:r>
              <a:rPr sz="600" spc="20" dirty="0">
                <a:latin typeface="Arial"/>
                <a:cs typeface="Arial"/>
              </a:rPr>
              <a:t>-</a:t>
            </a:r>
            <a:r>
              <a:rPr sz="600" spc="-5" dirty="0">
                <a:latin typeface="Arial"/>
                <a:cs typeface="Arial"/>
              </a:rPr>
              <a:t>1.87</a:t>
            </a:r>
            <a:endParaRPr sz="600">
              <a:latin typeface="Arial"/>
              <a:cs typeface="Arial"/>
            </a:endParaRPr>
          </a:p>
          <a:p>
            <a:pPr marL="54610">
              <a:lnSpc>
                <a:spcPts val="700"/>
              </a:lnSpc>
            </a:pPr>
            <a:r>
              <a:rPr sz="600" spc="-5" dirty="0">
                <a:latin typeface="Arial"/>
                <a:cs typeface="Arial"/>
              </a:rPr>
              <a:t>1.39</a:t>
            </a:r>
            <a:endParaRPr sz="600">
              <a:latin typeface="Arial"/>
              <a:cs typeface="Arial"/>
            </a:endParaRPr>
          </a:p>
          <a:p>
            <a:pPr marL="54610">
              <a:lnSpc>
                <a:spcPts val="700"/>
              </a:lnSpc>
            </a:pPr>
            <a:r>
              <a:rPr sz="600" spc="-5" dirty="0">
                <a:latin typeface="Arial"/>
                <a:cs typeface="Arial"/>
              </a:rPr>
              <a:t>3.97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10.58</a:t>
            </a:r>
            <a:endParaRPr sz="600">
              <a:latin typeface="Arial"/>
              <a:cs typeface="Arial"/>
            </a:endParaRPr>
          </a:p>
          <a:p>
            <a:pPr marL="26670">
              <a:lnSpc>
                <a:spcPts val="710"/>
              </a:lnSpc>
            </a:pPr>
            <a:r>
              <a:rPr sz="600" spc="20" dirty="0">
                <a:latin typeface="Arial"/>
                <a:cs typeface="Arial"/>
              </a:rPr>
              <a:t>-</a:t>
            </a:r>
            <a:r>
              <a:rPr sz="600" spc="-5" dirty="0">
                <a:latin typeface="Arial"/>
                <a:cs typeface="Arial"/>
              </a:rPr>
              <a:t>2.14</a:t>
            </a:r>
            <a:endParaRPr sz="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39007" y="1043241"/>
            <a:ext cx="173355" cy="12680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710"/>
              </a:lnSpc>
              <a:spcBef>
                <a:spcPts val="95"/>
              </a:spcBef>
            </a:pPr>
            <a:r>
              <a:rPr sz="600" spc="-5" dirty="0">
                <a:latin typeface="Arial"/>
                <a:cs typeface="Arial"/>
              </a:rPr>
              <a:t>0.21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0.00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0.22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0.00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0.32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700"/>
              </a:lnSpc>
            </a:pPr>
            <a:r>
              <a:rPr sz="600" spc="-5" dirty="0">
                <a:latin typeface="Arial"/>
                <a:cs typeface="Arial"/>
              </a:rPr>
              <a:t>0.00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0.00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0.11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700"/>
              </a:lnSpc>
            </a:pPr>
            <a:r>
              <a:rPr sz="600" spc="-5" dirty="0">
                <a:latin typeface="Arial"/>
                <a:cs typeface="Arial"/>
              </a:rPr>
              <a:t>0.27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0.06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700"/>
              </a:lnSpc>
            </a:pPr>
            <a:r>
              <a:rPr sz="600" spc="-5" dirty="0">
                <a:latin typeface="Arial"/>
                <a:cs typeface="Arial"/>
              </a:rPr>
              <a:t>0.17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700"/>
              </a:lnSpc>
            </a:pPr>
            <a:r>
              <a:rPr sz="600" spc="-5" dirty="0">
                <a:latin typeface="Arial"/>
                <a:cs typeface="Arial"/>
              </a:rPr>
              <a:t>0.00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0.00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710"/>
              </a:lnSpc>
            </a:pPr>
            <a:r>
              <a:rPr sz="600" spc="-5" dirty="0">
                <a:latin typeface="Arial"/>
                <a:cs typeface="Arial"/>
              </a:rPr>
              <a:t>0.03</a:t>
            </a:r>
            <a:endParaRPr sz="6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32586" y="2312161"/>
            <a:ext cx="2343150" cy="0"/>
          </a:xfrm>
          <a:custGeom>
            <a:avLst/>
            <a:gdLst/>
            <a:ahLst/>
            <a:cxnLst/>
            <a:rect l="l" t="t" r="r" b="b"/>
            <a:pathLst>
              <a:path w="2343150">
                <a:moveTo>
                  <a:pt x="0" y="0"/>
                </a:moveTo>
                <a:lnTo>
                  <a:pt x="234276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29234" y="2351940"/>
            <a:ext cx="932815" cy="70294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55270" indent="-234315">
              <a:lnSpc>
                <a:spcPct val="100000"/>
              </a:lnSpc>
              <a:spcBef>
                <a:spcPts val="434"/>
              </a:spcBef>
              <a:buClr>
                <a:srgbClr val="024F84"/>
              </a:buClr>
              <a:buAutoNum type="alphaLcParenBoth"/>
              <a:tabLst>
                <a:tab pos="255904" algn="l"/>
              </a:tabLst>
            </a:pPr>
            <a:r>
              <a:rPr sz="1200" spc="-30" dirty="0">
                <a:latin typeface="Arial"/>
                <a:cs typeface="Arial"/>
              </a:rPr>
              <a:t>married</a:t>
            </a:r>
            <a:endParaRPr sz="1200">
              <a:latin typeface="Arial"/>
              <a:cs typeface="Arial"/>
            </a:endParaRPr>
          </a:p>
          <a:p>
            <a:pPr marL="255270" indent="-242570">
              <a:lnSpc>
                <a:spcPct val="100000"/>
              </a:lnSpc>
              <a:spcBef>
                <a:spcPts val="340"/>
              </a:spcBef>
              <a:buClr>
                <a:srgbClr val="024F84"/>
              </a:buClr>
              <a:buAutoNum type="alphaLcParenBoth"/>
              <a:tabLst>
                <a:tab pos="255904" algn="l"/>
              </a:tabLst>
            </a:pPr>
            <a:r>
              <a:rPr sz="1200" spc="-30" dirty="0">
                <a:latin typeface="Arial"/>
                <a:cs typeface="Arial"/>
              </a:rPr>
              <a:t>race</a:t>
            </a:r>
            <a:endParaRPr sz="1200">
              <a:latin typeface="Arial"/>
              <a:cs typeface="Arial"/>
            </a:endParaRPr>
          </a:p>
          <a:p>
            <a:pPr marL="255270" indent="-234315">
              <a:lnSpc>
                <a:spcPct val="100000"/>
              </a:lnSpc>
              <a:spcBef>
                <a:spcPts val="335"/>
              </a:spcBef>
              <a:buClr>
                <a:srgbClr val="024F84"/>
              </a:buClr>
              <a:buAutoNum type="alphaLcParenBoth"/>
              <a:tabLst>
                <a:tab pos="255904" algn="l"/>
              </a:tabLst>
            </a:pPr>
            <a:r>
              <a:rPr sz="1200" spc="-40" dirty="0">
                <a:latin typeface="Arial"/>
                <a:cs typeface="Arial"/>
              </a:rPr>
              <a:t>ra</a:t>
            </a:r>
            <a:r>
              <a:rPr sz="1200" spc="15" dirty="0">
                <a:latin typeface="Arial"/>
                <a:cs typeface="Arial"/>
              </a:rPr>
              <a:t>c</a:t>
            </a:r>
            <a:r>
              <a:rPr sz="1200" spc="-50" dirty="0">
                <a:latin typeface="Arial"/>
                <a:cs typeface="Arial"/>
              </a:rPr>
              <a:t>e</a:t>
            </a:r>
            <a:r>
              <a:rPr sz="1200" spc="-5" dirty="0">
                <a:latin typeface="Arial"/>
                <a:cs typeface="Arial"/>
              </a:rPr>
              <a:t>:</a:t>
            </a:r>
            <a:r>
              <a:rPr sz="1200" spc="-10" dirty="0">
                <a:latin typeface="Arial"/>
                <a:cs typeface="Arial"/>
              </a:rPr>
              <a:t>o</a:t>
            </a:r>
            <a:r>
              <a:rPr sz="1200" spc="15" dirty="0">
                <a:latin typeface="Arial"/>
                <a:cs typeface="Arial"/>
              </a:rPr>
              <a:t>t</a:t>
            </a:r>
            <a:r>
              <a:rPr sz="1200" spc="-30" dirty="0">
                <a:latin typeface="Arial"/>
                <a:cs typeface="Arial"/>
              </a:rPr>
              <a:t>h</a:t>
            </a:r>
            <a:r>
              <a:rPr sz="1200" spc="-50" dirty="0">
                <a:latin typeface="Arial"/>
                <a:cs typeface="Arial"/>
              </a:rPr>
              <a:t>e</a:t>
            </a:r>
            <a:r>
              <a:rPr sz="1200" spc="-25" dirty="0">
                <a:latin typeface="Arial"/>
                <a:cs typeface="Arial"/>
              </a:rPr>
              <a:t>r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43530" y="2354989"/>
            <a:ext cx="1148715" cy="471170"/>
          </a:xfrm>
          <a:prstGeom prst="rect">
            <a:avLst/>
          </a:prstGeom>
        </p:spPr>
        <p:txBody>
          <a:bodyPr vert="horz" wrap="square" lIns="0" tIns="52704" rIns="0" bIns="0" rtlCol="0">
            <a:spAutoFit/>
          </a:bodyPr>
          <a:lstStyle/>
          <a:p>
            <a:pPr marL="255270" indent="-242570">
              <a:lnSpc>
                <a:spcPct val="100000"/>
              </a:lnSpc>
              <a:spcBef>
                <a:spcPts val="414"/>
              </a:spcBef>
              <a:buClr>
                <a:srgbClr val="024F84"/>
              </a:buClr>
              <a:buAutoNum type="alphaLcParenBoth" startAt="4"/>
              <a:tabLst>
                <a:tab pos="255904" algn="l"/>
              </a:tabLst>
            </a:pPr>
            <a:r>
              <a:rPr sz="1200" spc="-20" dirty="0">
                <a:latin typeface="Arial"/>
                <a:cs typeface="Arial"/>
              </a:rPr>
              <a:t>race:black</a:t>
            </a:r>
            <a:endParaRPr sz="1200">
              <a:latin typeface="Arial"/>
              <a:cs typeface="Arial"/>
            </a:endParaRPr>
          </a:p>
          <a:p>
            <a:pPr marL="255270" indent="-234315">
              <a:lnSpc>
                <a:spcPct val="100000"/>
              </a:lnSpc>
              <a:spcBef>
                <a:spcPts val="310"/>
              </a:spcBef>
              <a:buClr>
                <a:srgbClr val="024F84"/>
              </a:buClr>
              <a:buAutoNum type="alphaLcParenBoth" startAt="4"/>
              <a:tabLst>
                <a:tab pos="255904" algn="l"/>
              </a:tabLst>
            </a:pPr>
            <a:r>
              <a:rPr sz="1200" spc="15" dirty="0">
                <a:latin typeface="Arial"/>
                <a:cs typeface="Arial"/>
              </a:rPr>
              <a:t>t</a:t>
            </a:r>
            <a:r>
              <a:rPr sz="1200" spc="-30" dirty="0">
                <a:latin typeface="Arial"/>
                <a:cs typeface="Arial"/>
              </a:rPr>
              <a:t>im</a:t>
            </a:r>
            <a:r>
              <a:rPr sz="1200" spc="-50" dirty="0">
                <a:latin typeface="Arial"/>
                <a:cs typeface="Arial"/>
              </a:rPr>
              <a:t>e</a:t>
            </a:r>
            <a:r>
              <a:rPr sz="1200" spc="-75" dirty="0">
                <a:latin typeface="Arial"/>
                <a:cs typeface="Arial"/>
              </a:rPr>
              <a:t>_</a:t>
            </a:r>
            <a:r>
              <a:rPr sz="1200" spc="15" dirty="0">
                <a:latin typeface="Arial"/>
                <a:cs typeface="Arial"/>
              </a:rPr>
              <a:t>t</a:t>
            </a:r>
            <a:r>
              <a:rPr sz="1200" spc="-10" dirty="0">
                <a:latin typeface="Arial"/>
                <a:cs typeface="Arial"/>
              </a:rPr>
              <a:t>o</a:t>
            </a:r>
            <a:r>
              <a:rPr sz="1200" spc="-75" dirty="0">
                <a:latin typeface="Arial"/>
                <a:cs typeface="Arial"/>
              </a:rPr>
              <a:t>_</a:t>
            </a:r>
            <a:r>
              <a:rPr sz="1200" spc="15" dirty="0">
                <a:latin typeface="Arial"/>
                <a:cs typeface="Arial"/>
              </a:rPr>
              <a:t>w</a:t>
            </a:r>
            <a:r>
              <a:rPr sz="1200" spc="-10" dirty="0">
                <a:latin typeface="Arial"/>
                <a:cs typeface="Arial"/>
              </a:rPr>
              <a:t>o</a:t>
            </a:r>
            <a:r>
              <a:rPr sz="1200" spc="-25" dirty="0">
                <a:latin typeface="Arial"/>
                <a:cs typeface="Arial"/>
              </a:rPr>
              <a:t>r</a:t>
            </a:r>
            <a:r>
              <a:rPr sz="1200" spc="-5" dirty="0">
                <a:latin typeface="Arial"/>
                <a:cs typeface="Arial"/>
              </a:rPr>
              <a:t>k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912" y="160528"/>
            <a:ext cx="4222115" cy="204470"/>
          </a:xfrm>
          <a:prstGeom prst="rect">
            <a:avLst/>
          </a:prstGeom>
          <a:solidFill>
            <a:srgbClr val="9AB8CE"/>
          </a:solidFill>
        </p:spPr>
        <p:txBody>
          <a:bodyPr vert="horz" wrap="square" lIns="0" tIns="25400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200"/>
              </a:spcBef>
            </a:pPr>
            <a:r>
              <a:rPr sz="1000" dirty="0">
                <a:solidFill>
                  <a:srgbClr val="1A2E3D"/>
                </a:solidFill>
              </a:rPr>
              <a:t>Clicker</a:t>
            </a:r>
            <a:r>
              <a:rPr sz="1000" spc="-5" dirty="0">
                <a:solidFill>
                  <a:srgbClr val="1A2E3D"/>
                </a:solidFill>
              </a:rPr>
              <a:t> </a:t>
            </a:r>
            <a:r>
              <a:rPr sz="1000" spc="5" dirty="0">
                <a:solidFill>
                  <a:srgbClr val="1A2E3D"/>
                </a:solidFill>
              </a:rPr>
              <a:t>question</a:t>
            </a: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192912" y="364617"/>
            <a:ext cx="4222115" cy="400750"/>
          </a:xfrm>
          <a:prstGeom prst="rect">
            <a:avLst/>
          </a:prstGeom>
          <a:solidFill>
            <a:srgbClr val="D6E2EB"/>
          </a:solidFill>
        </p:spPr>
        <p:txBody>
          <a:bodyPr vert="horz" wrap="square" lIns="0" tIns="31114" rIns="0" bIns="0" rtlCol="0">
            <a:spAutoFit/>
          </a:bodyPr>
          <a:lstStyle/>
          <a:p>
            <a:pPr marL="59690" marR="101600">
              <a:lnSpc>
                <a:spcPct val="100000"/>
              </a:lnSpc>
              <a:spcBef>
                <a:spcPts val="244"/>
              </a:spcBef>
            </a:pPr>
            <a:r>
              <a:rPr sz="1200" spc="-35" dirty="0">
                <a:solidFill>
                  <a:srgbClr val="1A2E3D"/>
                </a:solidFill>
                <a:latin typeface="Arial"/>
                <a:cs typeface="Arial"/>
              </a:rPr>
              <a:t>Using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the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p-value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approach, which </a:t>
            </a:r>
            <a:r>
              <a:rPr sz="1200" spc="-40" dirty="0">
                <a:solidFill>
                  <a:srgbClr val="1A2E3D"/>
                </a:solidFill>
                <a:latin typeface="Arial"/>
                <a:cs typeface="Arial"/>
              </a:rPr>
              <a:t>variable </a:t>
            </a:r>
            <a:r>
              <a:rPr sz="1200" spc="-10" dirty="0">
                <a:solidFill>
                  <a:srgbClr val="1A2E3D"/>
                </a:solidFill>
                <a:latin typeface="Arial"/>
                <a:cs typeface="Arial"/>
              </a:rPr>
              <a:t>would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you </a:t>
            </a:r>
            <a:r>
              <a:rPr sz="1200" spc="-35" dirty="0">
                <a:solidFill>
                  <a:srgbClr val="1A2E3D"/>
                </a:solidFill>
                <a:latin typeface="Arial"/>
                <a:cs typeface="Arial"/>
              </a:rPr>
              <a:t>remove 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from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the model</a:t>
            </a:r>
            <a:r>
              <a:rPr sz="1200" spc="40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lang="en-US" sz="1200" spc="-25" dirty="0" smtClean="0">
                <a:solidFill>
                  <a:srgbClr val="1A2E3D"/>
                </a:solidFill>
                <a:latin typeface="Arial"/>
                <a:cs typeface="Arial"/>
              </a:rPr>
              <a:t>the model below first</a:t>
            </a:r>
            <a:r>
              <a:rPr sz="1200" spc="-25" dirty="0" smtClean="0">
                <a:solidFill>
                  <a:srgbClr val="1A2E3D"/>
                </a:solidFill>
                <a:latin typeface="Arial"/>
                <a:cs typeface="Arial"/>
              </a:rPr>
              <a:t>?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32586" y="973455"/>
            <a:ext cx="2343150" cy="0"/>
          </a:xfrm>
          <a:custGeom>
            <a:avLst/>
            <a:gdLst/>
            <a:ahLst/>
            <a:cxnLst/>
            <a:rect l="l" t="t" r="r" b="b"/>
            <a:pathLst>
              <a:path w="2343150">
                <a:moveTo>
                  <a:pt x="0" y="0"/>
                </a:moveTo>
                <a:lnTo>
                  <a:pt x="234276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19886" y="949350"/>
            <a:ext cx="236855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46760" algn="l"/>
                <a:tab pos="1181100" algn="l"/>
                <a:tab pos="1653539" algn="l"/>
                <a:tab pos="2017395" algn="l"/>
              </a:tabLst>
            </a:pPr>
            <a:r>
              <a:rPr sz="6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6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Estimate	</a:t>
            </a:r>
            <a:r>
              <a:rPr sz="6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Std.</a:t>
            </a:r>
            <a:r>
              <a:rPr sz="600" u="sng" spc="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6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Error	</a:t>
            </a:r>
            <a:r>
              <a:rPr sz="60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 </a:t>
            </a:r>
            <a:r>
              <a:rPr sz="6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value	</a:t>
            </a:r>
            <a:r>
              <a:rPr sz="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Pr(</a:t>
            </a:r>
            <a:r>
              <a:rPr sz="600"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&gt;</a:t>
            </a:r>
            <a:r>
              <a:rPr sz="600" i="1" u="sng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|</a:t>
            </a:r>
            <a:r>
              <a:rPr sz="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</a:t>
            </a:r>
            <a:r>
              <a:rPr sz="600" i="1" u="sng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|</a:t>
            </a:r>
            <a:r>
              <a:rPr sz="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)</a:t>
            </a:r>
            <a:r>
              <a:rPr sz="600" u="sng" spc="-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endParaRPr sz="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95832" y="1043241"/>
            <a:ext cx="469900" cy="1268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40335" marR="5080" indent="-6985" algn="just">
              <a:lnSpc>
                <a:spcPts val="700"/>
              </a:lnSpc>
              <a:spcBef>
                <a:spcPts val="135"/>
              </a:spcBef>
            </a:pPr>
            <a:r>
              <a:rPr sz="600" spc="-50" dirty="0">
                <a:latin typeface="Arial"/>
                <a:cs typeface="Arial"/>
              </a:rPr>
              <a:t>(I</a:t>
            </a:r>
            <a:r>
              <a:rPr sz="600" spc="-15" dirty="0">
                <a:latin typeface="Arial"/>
                <a:cs typeface="Arial"/>
              </a:rPr>
              <a:t>n</a:t>
            </a:r>
            <a:r>
              <a:rPr sz="600" spc="5" dirty="0">
                <a:latin typeface="Arial"/>
                <a:cs typeface="Arial"/>
              </a:rPr>
              <a:t>t</a:t>
            </a:r>
            <a:r>
              <a:rPr sz="600" spc="-25" dirty="0">
                <a:latin typeface="Arial"/>
                <a:cs typeface="Arial"/>
              </a:rPr>
              <a:t>er</a:t>
            </a:r>
            <a:r>
              <a:rPr sz="600" spc="-10" dirty="0">
                <a:latin typeface="Arial"/>
                <a:cs typeface="Arial"/>
              </a:rPr>
              <a:t>ce</a:t>
            </a:r>
            <a:r>
              <a:rPr sz="600" spc="5" dirty="0">
                <a:latin typeface="Arial"/>
                <a:cs typeface="Arial"/>
              </a:rPr>
              <a:t>pt</a:t>
            </a:r>
            <a:r>
              <a:rPr sz="600" spc="-55" dirty="0">
                <a:latin typeface="Arial"/>
                <a:cs typeface="Arial"/>
              </a:rPr>
              <a:t>)  </a:t>
            </a:r>
            <a:r>
              <a:rPr sz="600" spc="-15" dirty="0">
                <a:latin typeface="Arial"/>
                <a:cs typeface="Arial"/>
              </a:rPr>
              <a:t>hrs_work  r</a:t>
            </a:r>
            <a:r>
              <a:rPr sz="600" spc="-25" dirty="0">
                <a:latin typeface="Arial"/>
                <a:cs typeface="Arial"/>
              </a:rPr>
              <a:t>a</a:t>
            </a:r>
            <a:r>
              <a:rPr sz="600" spc="5" dirty="0">
                <a:latin typeface="Arial"/>
                <a:cs typeface="Arial"/>
              </a:rPr>
              <a:t>c</a:t>
            </a:r>
            <a:r>
              <a:rPr sz="600" spc="-25" dirty="0">
                <a:latin typeface="Arial"/>
                <a:cs typeface="Arial"/>
              </a:rPr>
              <a:t>e</a:t>
            </a:r>
            <a:r>
              <a:rPr sz="600" spc="5" dirty="0">
                <a:latin typeface="Arial"/>
                <a:cs typeface="Arial"/>
              </a:rPr>
              <a:t>b</a:t>
            </a:r>
            <a:r>
              <a:rPr sz="600" spc="-25" dirty="0">
                <a:latin typeface="Arial"/>
                <a:cs typeface="Arial"/>
              </a:rPr>
              <a:t>la</a:t>
            </a:r>
            <a:r>
              <a:rPr sz="600" spc="5" dirty="0">
                <a:latin typeface="Arial"/>
                <a:cs typeface="Arial"/>
              </a:rPr>
              <a:t>c</a:t>
            </a:r>
            <a:r>
              <a:rPr sz="600" spc="-5" dirty="0">
                <a:latin typeface="Arial"/>
                <a:cs typeface="Arial"/>
              </a:rPr>
              <a:t>k  </a:t>
            </a:r>
            <a:r>
              <a:rPr sz="600" spc="-20" dirty="0">
                <a:latin typeface="Arial"/>
                <a:cs typeface="Arial"/>
              </a:rPr>
              <a:t>ra</a:t>
            </a:r>
            <a:r>
              <a:rPr sz="600" spc="5" dirty="0">
                <a:latin typeface="Arial"/>
                <a:cs typeface="Arial"/>
              </a:rPr>
              <a:t>c</a:t>
            </a:r>
            <a:r>
              <a:rPr sz="600" spc="-25" dirty="0">
                <a:latin typeface="Arial"/>
                <a:cs typeface="Arial"/>
              </a:rPr>
              <a:t>ea</a:t>
            </a:r>
            <a:r>
              <a:rPr sz="600" spc="-15" dirty="0">
                <a:latin typeface="Arial"/>
                <a:cs typeface="Arial"/>
              </a:rPr>
              <a:t>s</a:t>
            </a:r>
            <a:r>
              <a:rPr sz="600" spc="-25" dirty="0">
                <a:latin typeface="Arial"/>
                <a:cs typeface="Arial"/>
              </a:rPr>
              <a:t>ia</a:t>
            </a:r>
            <a:r>
              <a:rPr sz="600" spc="-10" dirty="0">
                <a:latin typeface="Arial"/>
                <a:cs typeface="Arial"/>
              </a:rPr>
              <a:t>n  </a:t>
            </a:r>
            <a:r>
              <a:rPr sz="600" spc="-15" dirty="0">
                <a:latin typeface="Arial"/>
                <a:cs typeface="Arial"/>
              </a:rPr>
              <a:t>r</a:t>
            </a:r>
            <a:r>
              <a:rPr sz="600" spc="-25" dirty="0">
                <a:latin typeface="Arial"/>
                <a:cs typeface="Arial"/>
              </a:rPr>
              <a:t>a</a:t>
            </a:r>
            <a:r>
              <a:rPr sz="600" spc="5" dirty="0">
                <a:latin typeface="Arial"/>
                <a:cs typeface="Arial"/>
              </a:rPr>
              <a:t>c</a:t>
            </a:r>
            <a:r>
              <a:rPr sz="600" spc="-25" dirty="0">
                <a:latin typeface="Arial"/>
                <a:cs typeface="Arial"/>
              </a:rPr>
              <a:t>e</a:t>
            </a:r>
            <a:r>
              <a:rPr sz="600" spc="-5" dirty="0">
                <a:latin typeface="Arial"/>
                <a:cs typeface="Arial"/>
              </a:rPr>
              <a:t>o</a:t>
            </a:r>
            <a:r>
              <a:rPr sz="600" spc="5" dirty="0">
                <a:latin typeface="Arial"/>
                <a:cs typeface="Arial"/>
              </a:rPr>
              <a:t>t</a:t>
            </a:r>
            <a:r>
              <a:rPr sz="600" spc="-15" dirty="0">
                <a:latin typeface="Arial"/>
                <a:cs typeface="Arial"/>
              </a:rPr>
              <a:t>h</a:t>
            </a:r>
            <a:r>
              <a:rPr sz="600" spc="-25" dirty="0">
                <a:latin typeface="Arial"/>
                <a:cs typeface="Arial"/>
              </a:rPr>
              <a:t>e</a:t>
            </a:r>
            <a:r>
              <a:rPr sz="600" spc="-15" dirty="0">
                <a:latin typeface="Arial"/>
                <a:cs typeface="Arial"/>
              </a:rPr>
              <a:t>r</a:t>
            </a:r>
            <a:endParaRPr sz="600" dirty="0">
              <a:latin typeface="Arial"/>
              <a:cs typeface="Arial"/>
            </a:endParaRPr>
          </a:p>
          <a:p>
            <a:pPr marR="5080" algn="r">
              <a:lnSpc>
                <a:spcPts val="655"/>
              </a:lnSpc>
            </a:pPr>
            <a:r>
              <a:rPr sz="600" spc="-25" dirty="0">
                <a:latin typeface="Arial"/>
                <a:cs typeface="Arial"/>
              </a:rPr>
              <a:t>a</a:t>
            </a:r>
            <a:r>
              <a:rPr sz="600" spc="-5" dirty="0">
                <a:latin typeface="Arial"/>
                <a:cs typeface="Arial"/>
              </a:rPr>
              <a:t>g</a:t>
            </a:r>
            <a:r>
              <a:rPr sz="600" spc="-25" dirty="0">
                <a:latin typeface="Arial"/>
                <a:cs typeface="Arial"/>
              </a:rPr>
              <a:t>e</a:t>
            </a:r>
            <a:endParaRPr sz="600" dirty="0">
              <a:latin typeface="Arial"/>
              <a:cs typeface="Arial"/>
            </a:endParaRPr>
          </a:p>
          <a:p>
            <a:pPr marL="16510" marR="5080" indent="-4445" algn="r">
              <a:lnSpc>
                <a:spcPts val="700"/>
              </a:lnSpc>
              <a:spcBef>
                <a:spcPts val="30"/>
              </a:spcBef>
            </a:pPr>
            <a:r>
              <a:rPr sz="600" spc="-5" dirty="0">
                <a:latin typeface="Arial"/>
                <a:cs typeface="Arial"/>
              </a:rPr>
              <a:t>g</a:t>
            </a:r>
            <a:r>
              <a:rPr sz="600" spc="-25" dirty="0">
                <a:latin typeface="Arial"/>
                <a:cs typeface="Arial"/>
              </a:rPr>
              <a:t>e</a:t>
            </a:r>
            <a:r>
              <a:rPr sz="600" spc="-15" dirty="0">
                <a:latin typeface="Arial"/>
                <a:cs typeface="Arial"/>
              </a:rPr>
              <a:t>n</a:t>
            </a:r>
            <a:r>
              <a:rPr sz="600" spc="5" dirty="0">
                <a:latin typeface="Arial"/>
                <a:cs typeface="Arial"/>
              </a:rPr>
              <a:t>d</a:t>
            </a:r>
            <a:r>
              <a:rPr sz="600" spc="-25" dirty="0">
                <a:latin typeface="Arial"/>
                <a:cs typeface="Arial"/>
              </a:rPr>
              <a:t>e</a:t>
            </a:r>
            <a:r>
              <a:rPr sz="600" spc="-15" dirty="0">
                <a:latin typeface="Arial"/>
                <a:cs typeface="Arial"/>
              </a:rPr>
              <a:t>rf</a:t>
            </a:r>
            <a:r>
              <a:rPr sz="600" spc="-25" dirty="0">
                <a:latin typeface="Arial"/>
                <a:cs typeface="Arial"/>
              </a:rPr>
              <a:t>e</a:t>
            </a:r>
            <a:r>
              <a:rPr sz="600" spc="-5" dirty="0">
                <a:latin typeface="Arial"/>
                <a:cs typeface="Arial"/>
              </a:rPr>
              <a:t>m</a:t>
            </a:r>
            <a:r>
              <a:rPr sz="600" spc="-25" dirty="0">
                <a:latin typeface="Arial"/>
                <a:cs typeface="Arial"/>
              </a:rPr>
              <a:t>ale  </a:t>
            </a:r>
            <a:r>
              <a:rPr sz="600" spc="5" dirty="0">
                <a:latin typeface="Arial"/>
                <a:cs typeface="Arial"/>
              </a:rPr>
              <a:t>c</a:t>
            </a:r>
            <a:r>
              <a:rPr sz="600" spc="-25" dirty="0">
                <a:latin typeface="Arial"/>
                <a:cs typeface="Arial"/>
              </a:rPr>
              <a:t>i</a:t>
            </a:r>
            <a:r>
              <a:rPr sz="600" spc="5" dirty="0">
                <a:latin typeface="Arial"/>
                <a:cs typeface="Arial"/>
              </a:rPr>
              <a:t>t</a:t>
            </a:r>
            <a:r>
              <a:rPr sz="600" spc="-25" dirty="0">
                <a:latin typeface="Arial"/>
                <a:cs typeface="Arial"/>
              </a:rPr>
              <a:t>ize</a:t>
            </a:r>
            <a:r>
              <a:rPr sz="600" spc="-15" dirty="0">
                <a:latin typeface="Arial"/>
                <a:cs typeface="Arial"/>
              </a:rPr>
              <a:t>n</a:t>
            </a:r>
            <a:r>
              <a:rPr sz="600" spc="-25" dirty="0">
                <a:latin typeface="Arial"/>
                <a:cs typeface="Arial"/>
              </a:rPr>
              <a:t>ye</a:t>
            </a:r>
            <a:r>
              <a:rPr sz="600" spc="-10" dirty="0">
                <a:latin typeface="Arial"/>
                <a:cs typeface="Arial"/>
              </a:rPr>
              <a:t>s  ti</a:t>
            </a:r>
            <a:r>
              <a:rPr sz="600" spc="-5" dirty="0">
                <a:latin typeface="Arial"/>
                <a:cs typeface="Arial"/>
              </a:rPr>
              <a:t>m</a:t>
            </a:r>
            <a:r>
              <a:rPr sz="600" spc="-25" dirty="0">
                <a:latin typeface="Arial"/>
                <a:cs typeface="Arial"/>
              </a:rPr>
              <a:t>e</a:t>
            </a:r>
            <a:r>
              <a:rPr sz="600" spc="-40" dirty="0">
                <a:latin typeface="Arial"/>
                <a:cs typeface="Arial"/>
              </a:rPr>
              <a:t>_</a:t>
            </a:r>
            <a:r>
              <a:rPr sz="600" spc="5" dirty="0">
                <a:latin typeface="Arial"/>
                <a:cs typeface="Arial"/>
              </a:rPr>
              <a:t>t</a:t>
            </a:r>
            <a:r>
              <a:rPr sz="600" spc="-5" dirty="0">
                <a:latin typeface="Arial"/>
                <a:cs typeface="Arial"/>
              </a:rPr>
              <a:t>o</a:t>
            </a:r>
            <a:r>
              <a:rPr sz="600" spc="-40" dirty="0">
                <a:latin typeface="Arial"/>
                <a:cs typeface="Arial"/>
              </a:rPr>
              <a:t>_</a:t>
            </a:r>
            <a:r>
              <a:rPr sz="600" spc="5" dirty="0">
                <a:latin typeface="Arial"/>
                <a:cs typeface="Arial"/>
              </a:rPr>
              <a:t>w</a:t>
            </a:r>
            <a:r>
              <a:rPr sz="600" spc="-5" dirty="0">
                <a:latin typeface="Arial"/>
                <a:cs typeface="Arial"/>
              </a:rPr>
              <a:t>o</a:t>
            </a:r>
            <a:r>
              <a:rPr sz="600" spc="-15" dirty="0">
                <a:latin typeface="Arial"/>
                <a:cs typeface="Arial"/>
              </a:rPr>
              <a:t>r</a:t>
            </a:r>
            <a:r>
              <a:rPr sz="600" spc="-5" dirty="0">
                <a:latin typeface="Arial"/>
                <a:cs typeface="Arial"/>
              </a:rPr>
              <a:t>k</a:t>
            </a:r>
            <a:endParaRPr sz="600" dirty="0">
              <a:latin typeface="Arial"/>
              <a:cs typeface="Arial"/>
            </a:endParaRPr>
          </a:p>
          <a:p>
            <a:pPr marL="151765">
              <a:lnSpc>
                <a:spcPts val="660"/>
              </a:lnSpc>
            </a:pPr>
            <a:r>
              <a:rPr sz="600" spc="-15" dirty="0">
                <a:latin typeface="Arial"/>
                <a:cs typeface="Arial"/>
              </a:rPr>
              <a:t>langother</a:t>
            </a:r>
            <a:endParaRPr sz="600" dirty="0">
              <a:latin typeface="Arial"/>
              <a:cs typeface="Arial"/>
            </a:endParaRPr>
          </a:p>
          <a:p>
            <a:pPr marL="69215" marR="5080" indent="29209" algn="r">
              <a:lnSpc>
                <a:spcPts val="700"/>
              </a:lnSpc>
              <a:spcBef>
                <a:spcPts val="25"/>
              </a:spcBef>
            </a:pPr>
            <a:r>
              <a:rPr sz="600" spc="-5" dirty="0">
                <a:latin typeface="Arial"/>
                <a:cs typeface="Arial"/>
              </a:rPr>
              <a:t>m</a:t>
            </a:r>
            <a:r>
              <a:rPr sz="600" spc="-25" dirty="0">
                <a:latin typeface="Arial"/>
                <a:cs typeface="Arial"/>
              </a:rPr>
              <a:t>a</a:t>
            </a:r>
            <a:r>
              <a:rPr sz="600" spc="-15" dirty="0">
                <a:latin typeface="Arial"/>
                <a:cs typeface="Arial"/>
              </a:rPr>
              <a:t>rr</a:t>
            </a:r>
            <a:r>
              <a:rPr sz="600" spc="-25" dirty="0">
                <a:latin typeface="Arial"/>
                <a:cs typeface="Arial"/>
              </a:rPr>
              <a:t>ie</a:t>
            </a:r>
            <a:r>
              <a:rPr sz="600" spc="5" dirty="0">
                <a:latin typeface="Arial"/>
                <a:cs typeface="Arial"/>
              </a:rPr>
              <a:t>d</a:t>
            </a:r>
            <a:r>
              <a:rPr sz="600" spc="-25" dirty="0">
                <a:latin typeface="Arial"/>
                <a:cs typeface="Arial"/>
              </a:rPr>
              <a:t>ye</a:t>
            </a:r>
            <a:r>
              <a:rPr sz="600" spc="-10" dirty="0">
                <a:latin typeface="Arial"/>
                <a:cs typeface="Arial"/>
              </a:rPr>
              <a:t>s  </a:t>
            </a:r>
            <a:r>
              <a:rPr sz="600" spc="-25" dirty="0">
                <a:latin typeface="Arial"/>
                <a:cs typeface="Arial"/>
              </a:rPr>
              <a:t>e</a:t>
            </a:r>
            <a:r>
              <a:rPr sz="600" spc="5" dirty="0">
                <a:latin typeface="Arial"/>
                <a:cs typeface="Arial"/>
              </a:rPr>
              <a:t>d</a:t>
            </a:r>
            <a:r>
              <a:rPr sz="600" spc="-15" dirty="0">
                <a:latin typeface="Arial"/>
                <a:cs typeface="Arial"/>
              </a:rPr>
              <a:t>u</a:t>
            </a:r>
            <a:r>
              <a:rPr sz="600" spc="5" dirty="0">
                <a:latin typeface="Arial"/>
                <a:cs typeface="Arial"/>
              </a:rPr>
              <a:t>c</a:t>
            </a:r>
            <a:r>
              <a:rPr sz="600" spc="-5" dirty="0">
                <a:latin typeface="Arial"/>
                <a:cs typeface="Arial"/>
              </a:rPr>
              <a:t>o</a:t>
            </a:r>
            <a:r>
              <a:rPr sz="600" spc="-25" dirty="0">
                <a:latin typeface="Arial"/>
                <a:cs typeface="Arial"/>
              </a:rPr>
              <a:t>lle</a:t>
            </a:r>
            <a:r>
              <a:rPr sz="600" spc="-5" dirty="0">
                <a:latin typeface="Arial"/>
                <a:cs typeface="Arial"/>
              </a:rPr>
              <a:t>g</a:t>
            </a:r>
            <a:r>
              <a:rPr sz="600" spc="-20" dirty="0">
                <a:latin typeface="Arial"/>
                <a:cs typeface="Arial"/>
              </a:rPr>
              <a:t>e  e</a:t>
            </a:r>
            <a:r>
              <a:rPr sz="600" spc="5" dirty="0">
                <a:latin typeface="Arial"/>
                <a:cs typeface="Arial"/>
              </a:rPr>
              <a:t>d</a:t>
            </a:r>
            <a:r>
              <a:rPr sz="600" spc="-15" dirty="0">
                <a:latin typeface="Arial"/>
                <a:cs typeface="Arial"/>
              </a:rPr>
              <a:t>u</a:t>
            </a:r>
            <a:r>
              <a:rPr sz="600" spc="-5" dirty="0">
                <a:latin typeface="Arial"/>
                <a:cs typeface="Arial"/>
              </a:rPr>
              <a:t>g</a:t>
            </a:r>
            <a:r>
              <a:rPr sz="600" spc="-15" dirty="0">
                <a:latin typeface="Arial"/>
                <a:cs typeface="Arial"/>
              </a:rPr>
              <a:t>r</a:t>
            </a:r>
            <a:r>
              <a:rPr sz="600" spc="-25" dirty="0">
                <a:latin typeface="Arial"/>
                <a:cs typeface="Arial"/>
              </a:rPr>
              <a:t>a</a:t>
            </a:r>
            <a:r>
              <a:rPr sz="600" spc="5" dirty="0">
                <a:latin typeface="Arial"/>
                <a:cs typeface="Arial"/>
              </a:rPr>
              <a:t>d  d</a:t>
            </a:r>
            <a:r>
              <a:rPr sz="600" spc="-25" dirty="0">
                <a:latin typeface="Arial"/>
                <a:cs typeface="Arial"/>
              </a:rPr>
              <a:t>i</a:t>
            </a:r>
            <a:r>
              <a:rPr sz="600" spc="-15" dirty="0">
                <a:latin typeface="Arial"/>
                <a:cs typeface="Arial"/>
              </a:rPr>
              <a:t>s</a:t>
            </a:r>
            <a:r>
              <a:rPr sz="600" spc="-25" dirty="0">
                <a:latin typeface="Arial"/>
                <a:cs typeface="Arial"/>
              </a:rPr>
              <a:t>a</a:t>
            </a:r>
            <a:r>
              <a:rPr sz="600" spc="5" dirty="0">
                <a:latin typeface="Arial"/>
                <a:cs typeface="Arial"/>
              </a:rPr>
              <a:t>b</a:t>
            </a:r>
            <a:r>
              <a:rPr sz="600" spc="-25" dirty="0">
                <a:latin typeface="Arial"/>
                <a:cs typeface="Arial"/>
              </a:rPr>
              <a:t>ili</a:t>
            </a:r>
            <a:r>
              <a:rPr sz="600" spc="5" dirty="0">
                <a:latin typeface="Arial"/>
                <a:cs typeface="Arial"/>
              </a:rPr>
              <a:t>t</a:t>
            </a:r>
            <a:r>
              <a:rPr sz="600" spc="-25" dirty="0">
                <a:latin typeface="Arial"/>
                <a:cs typeface="Arial"/>
              </a:rPr>
              <a:t>yye</a:t>
            </a:r>
            <a:r>
              <a:rPr sz="600" spc="-15" dirty="0">
                <a:latin typeface="Arial"/>
                <a:cs typeface="Arial"/>
              </a:rPr>
              <a:t>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91956" y="1043241"/>
            <a:ext cx="370205" cy="12680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710"/>
              </a:lnSpc>
              <a:spcBef>
                <a:spcPts val="95"/>
              </a:spcBef>
            </a:pPr>
            <a:r>
              <a:rPr sz="600" spc="20" dirty="0">
                <a:latin typeface="Arial"/>
                <a:cs typeface="Arial"/>
              </a:rPr>
              <a:t>-</a:t>
            </a:r>
            <a:r>
              <a:rPr sz="600" spc="-5" dirty="0">
                <a:latin typeface="Arial"/>
                <a:cs typeface="Arial"/>
              </a:rPr>
              <a:t>14022.48</a:t>
            </a:r>
            <a:endParaRPr sz="600">
              <a:latin typeface="Arial"/>
              <a:cs typeface="Arial"/>
            </a:endParaRPr>
          </a:p>
          <a:p>
            <a:pPr marL="69850" algn="ctr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1045.85</a:t>
            </a:r>
            <a:endParaRPr sz="600">
              <a:latin typeface="Arial"/>
              <a:cs typeface="Arial"/>
            </a:endParaRPr>
          </a:p>
          <a:p>
            <a:pPr marL="41910" algn="ctr">
              <a:lnSpc>
                <a:spcPts val="695"/>
              </a:lnSpc>
            </a:pPr>
            <a:r>
              <a:rPr sz="600" spc="20" dirty="0">
                <a:latin typeface="Arial"/>
                <a:cs typeface="Arial"/>
              </a:rPr>
              <a:t>-</a:t>
            </a:r>
            <a:r>
              <a:rPr sz="600" spc="-5" dirty="0">
                <a:latin typeface="Arial"/>
                <a:cs typeface="Arial"/>
              </a:rPr>
              <a:t>7636.32</a:t>
            </a:r>
            <a:endParaRPr sz="600">
              <a:latin typeface="Arial"/>
              <a:cs typeface="Arial"/>
            </a:endParaRPr>
          </a:p>
          <a:p>
            <a:pPr marL="27940" algn="ctr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29944.35</a:t>
            </a:r>
            <a:endParaRPr sz="600">
              <a:latin typeface="Arial"/>
              <a:cs typeface="Arial"/>
            </a:endParaRPr>
          </a:p>
          <a:p>
            <a:pPr marL="41910" algn="ctr">
              <a:lnSpc>
                <a:spcPts val="695"/>
              </a:lnSpc>
            </a:pPr>
            <a:r>
              <a:rPr sz="600" spc="20" dirty="0">
                <a:latin typeface="Arial"/>
                <a:cs typeface="Arial"/>
              </a:rPr>
              <a:t>-</a:t>
            </a:r>
            <a:r>
              <a:rPr sz="600" spc="-5" dirty="0">
                <a:latin typeface="Arial"/>
                <a:cs typeface="Arial"/>
              </a:rPr>
              <a:t>7212.57</a:t>
            </a:r>
            <a:endParaRPr sz="600">
              <a:latin typeface="Arial"/>
              <a:cs typeface="Arial"/>
            </a:endParaRPr>
          </a:p>
          <a:p>
            <a:pPr marL="112395" algn="ctr">
              <a:lnSpc>
                <a:spcPts val="700"/>
              </a:lnSpc>
            </a:pPr>
            <a:r>
              <a:rPr sz="600" spc="-5" dirty="0">
                <a:latin typeface="Arial"/>
                <a:cs typeface="Arial"/>
              </a:rPr>
              <a:t>559.51</a:t>
            </a:r>
            <a:endParaRPr sz="600">
              <a:latin typeface="Arial"/>
              <a:cs typeface="Arial"/>
            </a:endParaRPr>
          </a:p>
          <a:p>
            <a:pPr algn="ctr">
              <a:lnSpc>
                <a:spcPts val="695"/>
              </a:lnSpc>
            </a:pPr>
            <a:r>
              <a:rPr sz="600" spc="20" dirty="0">
                <a:latin typeface="Arial"/>
                <a:cs typeface="Arial"/>
              </a:rPr>
              <a:t>-</a:t>
            </a:r>
            <a:r>
              <a:rPr sz="600" spc="-5" dirty="0">
                <a:latin typeface="Arial"/>
                <a:cs typeface="Arial"/>
              </a:rPr>
              <a:t>17010.85</a:t>
            </a:r>
            <a:endParaRPr sz="600">
              <a:latin typeface="Arial"/>
              <a:cs typeface="Arial"/>
            </a:endParaRPr>
          </a:p>
          <a:p>
            <a:pPr algn="ctr">
              <a:lnSpc>
                <a:spcPts val="695"/>
              </a:lnSpc>
            </a:pPr>
            <a:r>
              <a:rPr sz="600" spc="20" dirty="0">
                <a:latin typeface="Arial"/>
                <a:cs typeface="Arial"/>
              </a:rPr>
              <a:t>-</a:t>
            </a:r>
            <a:r>
              <a:rPr sz="600" spc="-5" dirty="0">
                <a:latin typeface="Arial"/>
                <a:cs typeface="Arial"/>
              </a:rPr>
              <a:t>13059.46</a:t>
            </a:r>
            <a:endParaRPr sz="600">
              <a:latin typeface="Arial"/>
              <a:cs typeface="Arial"/>
            </a:endParaRPr>
          </a:p>
          <a:p>
            <a:pPr marL="154305" algn="ctr">
              <a:lnSpc>
                <a:spcPts val="700"/>
              </a:lnSpc>
            </a:pPr>
            <a:r>
              <a:rPr sz="600" spc="-5" dirty="0">
                <a:latin typeface="Arial"/>
                <a:cs typeface="Arial"/>
              </a:rPr>
              <a:t>88.77</a:t>
            </a:r>
            <a:endParaRPr sz="600">
              <a:latin typeface="Arial"/>
              <a:cs typeface="Arial"/>
            </a:endParaRPr>
          </a:p>
          <a:p>
            <a:pPr algn="ctr">
              <a:lnSpc>
                <a:spcPts val="695"/>
              </a:lnSpc>
            </a:pPr>
            <a:r>
              <a:rPr sz="600" spc="20" dirty="0">
                <a:latin typeface="Arial"/>
                <a:cs typeface="Arial"/>
              </a:rPr>
              <a:t>-</a:t>
            </a:r>
            <a:r>
              <a:rPr sz="600" spc="-5" dirty="0">
                <a:latin typeface="Arial"/>
                <a:cs typeface="Arial"/>
              </a:rPr>
              <a:t>10150.41</a:t>
            </a:r>
            <a:endParaRPr sz="600">
              <a:latin typeface="Arial"/>
              <a:cs typeface="Arial"/>
            </a:endParaRPr>
          </a:p>
          <a:p>
            <a:pPr marL="69850" algn="ctr">
              <a:lnSpc>
                <a:spcPts val="700"/>
              </a:lnSpc>
            </a:pPr>
            <a:r>
              <a:rPr sz="600" spc="-5" dirty="0">
                <a:latin typeface="Arial"/>
                <a:cs typeface="Arial"/>
              </a:rPr>
              <a:t>5400.41</a:t>
            </a:r>
            <a:endParaRPr sz="600">
              <a:latin typeface="Arial"/>
              <a:cs typeface="Arial"/>
            </a:endParaRPr>
          </a:p>
          <a:p>
            <a:pPr marL="27940" algn="ctr">
              <a:lnSpc>
                <a:spcPts val="700"/>
              </a:lnSpc>
            </a:pPr>
            <a:r>
              <a:rPr sz="600" spc="-5" dirty="0">
                <a:latin typeface="Arial"/>
                <a:cs typeface="Arial"/>
              </a:rPr>
              <a:t>16214.46</a:t>
            </a:r>
            <a:endParaRPr sz="600">
              <a:latin typeface="Arial"/>
              <a:cs typeface="Arial"/>
            </a:endParaRPr>
          </a:p>
          <a:p>
            <a:pPr marL="27940" algn="ctr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59572.20</a:t>
            </a:r>
            <a:endParaRPr sz="600">
              <a:latin typeface="Arial"/>
              <a:cs typeface="Arial"/>
            </a:endParaRPr>
          </a:p>
          <a:p>
            <a:pPr algn="ctr">
              <a:lnSpc>
                <a:spcPts val="710"/>
              </a:lnSpc>
            </a:pPr>
            <a:r>
              <a:rPr sz="600" spc="20" dirty="0">
                <a:latin typeface="Arial"/>
                <a:cs typeface="Arial"/>
              </a:rPr>
              <a:t>-</a:t>
            </a:r>
            <a:r>
              <a:rPr sz="600" spc="-5" dirty="0">
                <a:latin typeface="Arial"/>
                <a:cs typeface="Arial"/>
              </a:rPr>
              <a:t>14201.11</a:t>
            </a:r>
            <a:endParaRPr sz="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92646" y="1043241"/>
            <a:ext cx="342265" cy="12680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710"/>
              </a:lnSpc>
              <a:spcBef>
                <a:spcPts val="95"/>
              </a:spcBef>
            </a:pPr>
            <a:r>
              <a:rPr sz="600" spc="-5" dirty="0">
                <a:latin typeface="Arial"/>
                <a:cs typeface="Arial"/>
              </a:rPr>
              <a:t>11137.08</a:t>
            </a:r>
            <a:endParaRPr sz="600">
              <a:latin typeface="Arial"/>
              <a:cs typeface="Arial"/>
            </a:endParaRPr>
          </a:p>
          <a:p>
            <a:pPr marL="83820" algn="ctr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149.05</a:t>
            </a:r>
            <a:endParaRPr sz="600">
              <a:latin typeface="Arial"/>
              <a:cs typeface="Arial"/>
            </a:endParaRPr>
          </a:p>
          <a:p>
            <a:pPr marL="41910" algn="ctr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6177.50</a:t>
            </a:r>
            <a:endParaRPr sz="600">
              <a:latin typeface="Arial"/>
              <a:cs typeface="Arial"/>
            </a:endParaRPr>
          </a:p>
          <a:p>
            <a:pPr marL="41910" algn="ctr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9137.13</a:t>
            </a:r>
            <a:endParaRPr sz="600">
              <a:latin typeface="Arial"/>
              <a:cs typeface="Arial"/>
            </a:endParaRPr>
          </a:p>
          <a:p>
            <a:pPr marL="41910" algn="ctr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7212.25</a:t>
            </a:r>
            <a:endParaRPr sz="600">
              <a:latin typeface="Arial"/>
              <a:cs typeface="Arial"/>
            </a:endParaRPr>
          </a:p>
          <a:p>
            <a:pPr marL="83820" algn="ctr">
              <a:lnSpc>
                <a:spcPts val="700"/>
              </a:lnSpc>
            </a:pPr>
            <a:r>
              <a:rPr sz="600" spc="-5" dirty="0">
                <a:latin typeface="Arial"/>
                <a:cs typeface="Arial"/>
              </a:rPr>
              <a:t>133.27</a:t>
            </a:r>
            <a:endParaRPr sz="600">
              <a:latin typeface="Arial"/>
              <a:cs typeface="Arial"/>
            </a:endParaRPr>
          </a:p>
          <a:p>
            <a:pPr marL="41910" algn="ctr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3699.19</a:t>
            </a:r>
            <a:endParaRPr sz="600">
              <a:latin typeface="Arial"/>
              <a:cs typeface="Arial"/>
            </a:endParaRPr>
          </a:p>
          <a:p>
            <a:pPr marL="41910" algn="ctr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8219.99</a:t>
            </a:r>
            <a:endParaRPr sz="600">
              <a:latin typeface="Arial"/>
              <a:cs typeface="Arial"/>
            </a:endParaRPr>
          </a:p>
          <a:p>
            <a:pPr marL="126364" algn="ctr">
              <a:lnSpc>
                <a:spcPts val="700"/>
              </a:lnSpc>
            </a:pPr>
            <a:r>
              <a:rPr sz="600" spc="-5" dirty="0">
                <a:latin typeface="Arial"/>
                <a:cs typeface="Arial"/>
              </a:rPr>
              <a:t>79.73</a:t>
            </a:r>
            <a:endParaRPr sz="600">
              <a:latin typeface="Arial"/>
              <a:cs typeface="Arial"/>
            </a:endParaRPr>
          </a:p>
          <a:p>
            <a:pPr marL="41910" algn="ctr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5431.15</a:t>
            </a:r>
            <a:endParaRPr sz="600">
              <a:latin typeface="Arial"/>
              <a:cs typeface="Arial"/>
            </a:endParaRPr>
          </a:p>
          <a:p>
            <a:pPr marL="41910" algn="ctr">
              <a:lnSpc>
                <a:spcPts val="700"/>
              </a:lnSpc>
            </a:pPr>
            <a:r>
              <a:rPr sz="600" spc="-5" dirty="0">
                <a:latin typeface="Arial"/>
                <a:cs typeface="Arial"/>
              </a:rPr>
              <a:t>3896.12</a:t>
            </a:r>
            <a:endParaRPr sz="600">
              <a:latin typeface="Arial"/>
              <a:cs typeface="Arial"/>
            </a:endParaRPr>
          </a:p>
          <a:p>
            <a:pPr marL="41910" algn="ctr">
              <a:lnSpc>
                <a:spcPts val="700"/>
              </a:lnSpc>
            </a:pPr>
            <a:r>
              <a:rPr sz="600" spc="-5" dirty="0">
                <a:latin typeface="Arial"/>
                <a:cs typeface="Arial"/>
              </a:rPr>
              <a:t>4089.17</a:t>
            </a:r>
            <a:endParaRPr sz="600">
              <a:latin typeface="Arial"/>
              <a:cs typeface="Arial"/>
            </a:endParaRPr>
          </a:p>
          <a:p>
            <a:pPr marL="41910" algn="ctr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5631.33</a:t>
            </a:r>
            <a:endParaRPr sz="600">
              <a:latin typeface="Arial"/>
              <a:cs typeface="Arial"/>
            </a:endParaRPr>
          </a:p>
          <a:p>
            <a:pPr marL="41910" algn="ctr">
              <a:lnSpc>
                <a:spcPts val="710"/>
              </a:lnSpc>
            </a:pPr>
            <a:r>
              <a:rPr sz="600" spc="-5" dirty="0">
                <a:latin typeface="Arial"/>
                <a:cs typeface="Arial"/>
              </a:rPr>
              <a:t>6628.26</a:t>
            </a:r>
            <a:endParaRPr sz="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83401" y="1043241"/>
            <a:ext cx="215265" cy="12680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670">
              <a:lnSpc>
                <a:spcPts val="710"/>
              </a:lnSpc>
              <a:spcBef>
                <a:spcPts val="95"/>
              </a:spcBef>
            </a:pPr>
            <a:r>
              <a:rPr sz="600" spc="20" dirty="0">
                <a:latin typeface="Arial"/>
                <a:cs typeface="Arial"/>
              </a:rPr>
              <a:t>-</a:t>
            </a:r>
            <a:r>
              <a:rPr sz="600" spc="-5" dirty="0">
                <a:latin typeface="Arial"/>
                <a:cs typeface="Arial"/>
              </a:rPr>
              <a:t>1.26</a:t>
            </a:r>
            <a:endParaRPr sz="600">
              <a:latin typeface="Arial"/>
              <a:cs typeface="Arial"/>
            </a:endParaRPr>
          </a:p>
          <a:p>
            <a:pPr marL="54610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7.02</a:t>
            </a:r>
            <a:endParaRPr sz="600">
              <a:latin typeface="Arial"/>
              <a:cs typeface="Arial"/>
            </a:endParaRPr>
          </a:p>
          <a:p>
            <a:pPr marL="26670">
              <a:lnSpc>
                <a:spcPts val="695"/>
              </a:lnSpc>
            </a:pPr>
            <a:r>
              <a:rPr sz="600" spc="20" dirty="0">
                <a:latin typeface="Arial"/>
                <a:cs typeface="Arial"/>
              </a:rPr>
              <a:t>-</a:t>
            </a:r>
            <a:r>
              <a:rPr sz="600" spc="-5" dirty="0">
                <a:latin typeface="Arial"/>
                <a:cs typeface="Arial"/>
              </a:rPr>
              <a:t>1.24</a:t>
            </a:r>
            <a:endParaRPr sz="600">
              <a:latin typeface="Arial"/>
              <a:cs typeface="Arial"/>
            </a:endParaRPr>
          </a:p>
          <a:p>
            <a:pPr marL="54610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3.28</a:t>
            </a:r>
            <a:endParaRPr sz="600">
              <a:latin typeface="Arial"/>
              <a:cs typeface="Arial"/>
            </a:endParaRPr>
          </a:p>
          <a:p>
            <a:pPr marL="26670">
              <a:lnSpc>
                <a:spcPts val="695"/>
              </a:lnSpc>
            </a:pPr>
            <a:r>
              <a:rPr sz="600" spc="20" dirty="0">
                <a:latin typeface="Arial"/>
                <a:cs typeface="Arial"/>
              </a:rPr>
              <a:t>-</a:t>
            </a:r>
            <a:r>
              <a:rPr sz="600" spc="-5" dirty="0">
                <a:latin typeface="Arial"/>
                <a:cs typeface="Arial"/>
              </a:rPr>
              <a:t>1.00</a:t>
            </a:r>
            <a:endParaRPr sz="600">
              <a:latin typeface="Arial"/>
              <a:cs typeface="Arial"/>
            </a:endParaRPr>
          </a:p>
          <a:p>
            <a:pPr marL="54610">
              <a:lnSpc>
                <a:spcPts val="700"/>
              </a:lnSpc>
            </a:pPr>
            <a:r>
              <a:rPr sz="600" spc="-5" dirty="0">
                <a:latin typeface="Arial"/>
                <a:cs typeface="Arial"/>
              </a:rPr>
              <a:t>4.20</a:t>
            </a:r>
            <a:endParaRPr sz="600">
              <a:latin typeface="Arial"/>
              <a:cs typeface="Arial"/>
            </a:endParaRPr>
          </a:p>
          <a:p>
            <a:pPr marL="26670">
              <a:lnSpc>
                <a:spcPts val="695"/>
              </a:lnSpc>
            </a:pPr>
            <a:r>
              <a:rPr sz="600" spc="20" dirty="0">
                <a:latin typeface="Arial"/>
                <a:cs typeface="Arial"/>
              </a:rPr>
              <a:t>-</a:t>
            </a:r>
            <a:r>
              <a:rPr sz="600" spc="-5" dirty="0">
                <a:latin typeface="Arial"/>
                <a:cs typeface="Arial"/>
              </a:rPr>
              <a:t>4.60</a:t>
            </a:r>
            <a:endParaRPr sz="600">
              <a:latin typeface="Arial"/>
              <a:cs typeface="Arial"/>
            </a:endParaRPr>
          </a:p>
          <a:p>
            <a:pPr marL="26670">
              <a:lnSpc>
                <a:spcPts val="695"/>
              </a:lnSpc>
            </a:pPr>
            <a:r>
              <a:rPr sz="600" spc="20" dirty="0">
                <a:latin typeface="Arial"/>
                <a:cs typeface="Arial"/>
              </a:rPr>
              <a:t>-</a:t>
            </a:r>
            <a:r>
              <a:rPr sz="600" spc="-5" dirty="0">
                <a:latin typeface="Arial"/>
                <a:cs typeface="Arial"/>
              </a:rPr>
              <a:t>1.59</a:t>
            </a:r>
            <a:endParaRPr sz="600">
              <a:latin typeface="Arial"/>
              <a:cs typeface="Arial"/>
            </a:endParaRPr>
          </a:p>
          <a:p>
            <a:pPr marL="54610">
              <a:lnSpc>
                <a:spcPts val="700"/>
              </a:lnSpc>
            </a:pPr>
            <a:r>
              <a:rPr sz="600" spc="-5" dirty="0">
                <a:latin typeface="Arial"/>
                <a:cs typeface="Arial"/>
              </a:rPr>
              <a:t>1.11</a:t>
            </a:r>
            <a:endParaRPr sz="600">
              <a:latin typeface="Arial"/>
              <a:cs typeface="Arial"/>
            </a:endParaRPr>
          </a:p>
          <a:p>
            <a:pPr marL="26670">
              <a:lnSpc>
                <a:spcPts val="695"/>
              </a:lnSpc>
            </a:pPr>
            <a:r>
              <a:rPr sz="600" spc="20" dirty="0">
                <a:latin typeface="Arial"/>
                <a:cs typeface="Arial"/>
              </a:rPr>
              <a:t>-</a:t>
            </a:r>
            <a:r>
              <a:rPr sz="600" spc="-5" dirty="0">
                <a:latin typeface="Arial"/>
                <a:cs typeface="Arial"/>
              </a:rPr>
              <a:t>1.87</a:t>
            </a:r>
            <a:endParaRPr sz="600">
              <a:latin typeface="Arial"/>
              <a:cs typeface="Arial"/>
            </a:endParaRPr>
          </a:p>
          <a:p>
            <a:pPr marL="54610">
              <a:lnSpc>
                <a:spcPts val="700"/>
              </a:lnSpc>
            </a:pPr>
            <a:r>
              <a:rPr sz="600" spc="-5" dirty="0">
                <a:latin typeface="Arial"/>
                <a:cs typeface="Arial"/>
              </a:rPr>
              <a:t>1.39</a:t>
            </a:r>
            <a:endParaRPr sz="600">
              <a:latin typeface="Arial"/>
              <a:cs typeface="Arial"/>
            </a:endParaRPr>
          </a:p>
          <a:p>
            <a:pPr marL="54610">
              <a:lnSpc>
                <a:spcPts val="700"/>
              </a:lnSpc>
            </a:pPr>
            <a:r>
              <a:rPr sz="600" spc="-5" dirty="0">
                <a:latin typeface="Arial"/>
                <a:cs typeface="Arial"/>
              </a:rPr>
              <a:t>3.97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10.58</a:t>
            </a:r>
            <a:endParaRPr sz="600">
              <a:latin typeface="Arial"/>
              <a:cs typeface="Arial"/>
            </a:endParaRPr>
          </a:p>
          <a:p>
            <a:pPr marL="26670">
              <a:lnSpc>
                <a:spcPts val="710"/>
              </a:lnSpc>
            </a:pPr>
            <a:r>
              <a:rPr sz="600" spc="20" dirty="0">
                <a:latin typeface="Arial"/>
                <a:cs typeface="Arial"/>
              </a:rPr>
              <a:t>-</a:t>
            </a:r>
            <a:r>
              <a:rPr sz="600" spc="-5" dirty="0">
                <a:latin typeface="Arial"/>
                <a:cs typeface="Arial"/>
              </a:rPr>
              <a:t>2.14</a:t>
            </a:r>
            <a:endParaRPr sz="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39007" y="1043241"/>
            <a:ext cx="173355" cy="12680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710"/>
              </a:lnSpc>
              <a:spcBef>
                <a:spcPts val="95"/>
              </a:spcBef>
            </a:pPr>
            <a:r>
              <a:rPr sz="600" spc="-5" dirty="0">
                <a:latin typeface="Arial"/>
                <a:cs typeface="Arial"/>
              </a:rPr>
              <a:t>0.21</a:t>
            </a:r>
            <a:endParaRPr sz="600" dirty="0">
              <a:latin typeface="Arial"/>
              <a:cs typeface="Arial"/>
            </a:endParaRPr>
          </a:p>
          <a:p>
            <a:pPr marL="12700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0.00</a:t>
            </a:r>
            <a:endParaRPr sz="600" dirty="0">
              <a:latin typeface="Arial"/>
              <a:cs typeface="Arial"/>
            </a:endParaRPr>
          </a:p>
          <a:p>
            <a:pPr marL="12700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0.22</a:t>
            </a:r>
            <a:endParaRPr sz="600" dirty="0">
              <a:latin typeface="Arial"/>
              <a:cs typeface="Arial"/>
            </a:endParaRPr>
          </a:p>
          <a:p>
            <a:pPr marL="12700">
              <a:lnSpc>
                <a:spcPts val="695"/>
              </a:lnSpc>
            </a:pPr>
            <a:r>
              <a:rPr sz="600" spc="-5" dirty="0">
                <a:solidFill>
                  <a:srgbClr val="00B050"/>
                </a:solidFill>
                <a:latin typeface="Arial"/>
                <a:cs typeface="Arial"/>
              </a:rPr>
              <a:t>0.00</a:t>
            </a:r>
            <a:endParaRPr sz="600" dirty="0">
              <a:solidFill>
                <a:srgbClr val="00B050"/>
              </a:solidFill>
              <a:latin typeface="Arial"/>
              <a:cs typeface="Arial"/>
            </a:endParaRPr>
          </a:p>
          <a:p>
            <a:pPr marL="12700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0.32</a:t>
            </a:r>
            <a:endParaRPr sz="600" dirty="0">
              <a:latin typeface="Arial"/>
              <a:cs typeface="Arial"/>
            </a:endParaRPr>
          </a:p>
          <a:p>
            <a:pPr marL="12700">
              <a:lnSpc>
                <a:spcPts val="700"/>
              </a:lnSpc>
            </a:pPr>
            <a:r>
              <a:rPr sz="600" spc="-5" dirty="0">
                <a:latin typeface="Arial"/>
                <a:cs typeface="Arial"/>
              </a:rPr>
              <a:t>0.00</a:t>
            </a:r>
            <a:endParaRPr sz="600" dirty="0">
              <a:latin typeface="Arial"/>
              <a:cs typeface="Arial"/>
            </a:endParaRPr>
          </a:p>
          <a:p>
            <a:pPr marL="12700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0.00</a:t>
            </a:r>
            <a:endParaRPr sz="600" dirty="0">
              <a:latin typeface="Arial"/>
              <a:cs typeface="Arial"/>
            </a:endParaRPr>
          </a:p>
          <a:p>
            <a:pPr marL="12700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0.11</a:t>
            </a:r>
            <a:endParaRPr sz="600" dirty="0">
              <a:latin typeface="Arial"/>
              <a:cs typeface="Arial"/>
            </a:endParaRPr>
          </a:p>
          <a:p>
            <a:pPr marL="12700">
              <a:lnSpc>
                <a:spcPts val="700"/>
              </a:lnSpc>
            </a:pPr>
            <a:r>
              <a:rPr sz="600" spc="-5" dirty="0">
                <a:solidFill>
                  <a:srgbClr val="C00000"/>
                </a:solidFill>
                <a:latin typeface="Arial"/>
                <a:cs typeface="Arial"/>
              </a:rPr>
              <a:t>0.27</a:t>
            </a:r>
            <a:endParaRPr sz="600" dirty="0">
              <a:solidFill>
                <a:srgbClr val="C00000"/>
              </a:solidFill>
              <a:latin typeface="Arial"/>
              <a:cs typeface="Arial"/>
            </a:endParaRPr>
          </a:p>
          <a:p>
            <a:pPr marL="12700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0.06</a:t>
            </a:r>
            <a:endParaRPr sz="600" dirty="0">
              <a:latin typeface="Arial"/>
              <a:cs typeface="Arial"/>
            </a:endParaRPr>
          </a:p>
          <a:p>
            <a:pPr marL="12700">
              <a:lnSpc>
                <a:spcPts val="700"/>
              </a:lnSpc>
            </a:pPr>
            <a:r>
              <a:rPr sz="600" spc="-5" dirty="0">
                <a:latin typeface="Arial"/>
                <a:cs typeface="Arial"/>
              </a:rPr>
              <a:t>0.17</a:t>
            </a:r>
            <a:endParaRPr sz="600" dirty="0">
              <a:latin typeface="Arial"/>
              <a:cs typeface="Arial"/>
            </a:endParaRPr>
          </a:p>
          <a:p>
            <a:pPr marL="12700">
              <a:lnSpc>
                <a:spcPts val="700"/>
              </a:lnSpc>
            </a:pPr>
            <a:r>
              <a:rPr sz="600" spc="-5" dirty="0">
                <a:latin typeface="Arial"/>
                <a:cs typeface="Arial"/>
              </a:rPr>
              <a:t>0.00</a:t>
            </a:r>
            <a:endParaRPr sz="600" dirty="0">
              <a:latin typeface="Arial"/>
              <a:cs typeface="Arial"/>
            </a:endParaRPr>
          </a:p>
          <a:p>
            <a:pPr marL="12700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0.00</a:t>
            </a:r>
            <a:endParaRPr sz="600" dirty="0">
              <a:latin typeface="Arial"/>
              <a:cs typeface="Arial"/>
            </a:endParaRPr>
          </a:p>
          <a:p>
            <a:pPr marL="12700">
              <a:lnSpc>
                <a:spcPts val="710"/>
              </a:lnSpc>
            </a:pPr>
            <a:r>
              <a:rPr sz="600" spc="-5" dirty="0">
                <a:latin typeface="Arial"/>
                <a:cs typeface="Arial"/>
              </a:rPr>
              <a:t>0.03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32586" y="2312161"/>
            <a:ext cx="2343150" cy="0"/>
          </a:xfrm>
          <a:custGeom>
            <a:avLst/>
            <a:gdLst/>
            <a:ahLst/>
            <a:cxnLst/>
            <a:rect l="l" t="t" r="r" b="b"/>
            <a:pathLst>
              <a:path w="2343150">
                <a:moveTo>
                  <a:pt x="0" y="0"/>
                </a:moveTo>
                <a:lnTo>
                  <a:pt x="234276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29234" y="2351940"/>
            <a:ext cx="932815" cy="70294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55270" indent="-234315">
              <a:lnSpc>
                <a:spcPct val="100000"/>
              </a:lnSpc>
              <a:spcBef>
                <a:spcPts val="434"/>
              </a:spcBef>
              <a:buClr>
                <a:srgbClr val="024F84"/>
              </a:buClr>
              <a:buAutoNum type="alphaLcParenBoth"/>
              <a:tabLst>
                <a:tab pos="255904" algn="l"/>
              </a:tabLst>
            </a:pPr>
            <a:r>
              <a:rPr sz="1200" spc="-30" dirty="0">
                <a:latin typeface="Arial"/>
                <a:cs typeface="Arial"/>
              </a:rPr>
              <a:t>married</a:t>
            </a:r>
            <a:endParaRPr sz="1200">
              <a:latin typeface="Arial"/>
              <a:cs typeface="Arial"/>
            </a:endParaRPr>
          </a:p>
          <a:p>
            <a:pPr marL="255270" indent="-242570">
              <a:lnSpc>
                <a:spcPct val="100000"/>
              </a:lnSpc>
              <a:spcBef>
                <a:spcPts val="340"/>
              </a:spcBef>
              <a:buClr>
                <a:srgbClr val="024F84"/>
              </a:buClr>
              <a:buAutoNum type="alphaLcParenBoth"/>
              <a:tabLst>
                <a:tab pos="255904" algn="l"/>
              </a:tabLst>
            </a:pPr>
            <a:r>
              <a:rPr sz="1200" spc="-30" dirty="0">
                <a:latin typeface="Arial"/>
                <a:cs typeface="Arial"/>
              </a:rPr>
              <a:t>race</a:t>
            </a:r>
            <a:endParaRPr sz="1200">
              <a:latin typeface="Arial"/>
              <a:cs typeface="Arial"/>
            </a:endParaRPr>
          </a:p>
          <a:p>
            <a:pPr marL="255270" indent="-234315">
              <a:lnSpc>
                <a:spcPct val="100000"/>
              </a:lnSpc>
              <a:spcBef>
                <a:spcPts val="335"/>
              </a:spcBef>
              <a:buClr>
                <a:srgbClr val="024F84"/>
              </a:buClr>
              <a:buAutoNum type="alphaLcParenBoth"/>
              <a:tabLst>
                <a:tab pos="255904" algn="l"/>
              </a:tabLst>
            </a:pPr>
            <a:r>
              <a:rPr sz="1200" spc="-40" dirty="0">
                <a:latin typeface="Arial"/>
                <a:cs typeface="Arial"/>
              </a:rPr>
              <a:t>ra</a:t>
            </a:r>
            <a:r>
              <a:rPr sz="1200" spc="15" dirty="0">
                <a:latin typeface="Arial"/>
                <a:cs typeface="Arial"/>
              </a:rPr>
              <a:t>c</a:t>
            </a:r>
            <a:r>
              <a:rPr sz="1200" spc="-50" dirty="0">
                <a:latin typeface="Arial"/>
                <a:cs typeface="Arial"/>
              </a:rPr>
              <a:t>e</a:t>
            </a:r>
            <a:r>
              <a:rPr sz="1200" spc="-5" dirty="0">
                <a:latin typeface="Arial"/>
                <a:cs typeface="Arial"/>
              </a:rPr>
              <a:t>:</a:t>
            </a:r>
            <a:r>
              <a:rPr sz="1200" spc="-10" dirty="0">
                <a:latin typeface="Arial"/>
                <a:cs typeface="Arial"/>
              </a:rPr>
              <a:t>o</a:t>
            </a:r>
            <a:r>
              <a:rPr sz="1200" spc="15" dirty="0">
                <a:latin typeface="Arial"/>
                <a:cs typeface="Arial"/>
              </a:rPr>
              <a:t>t</a:t>
            </a:r>
            <a:r>
              <a:rPr sz="1200" spc="-30" dirty="0">
                <a:latin typeface="Arial"/>
                <a:cs typeface="Arial"/>
              </a:rPr>
              <a:t>h</a:t>
            </a:r>
            <a:r>
              <a:rPr sz="1200" spc="-50" dirty="0">
                <a:latin typeface="Arial"/>
                <a:cs typeface="Arial"/>
              </a:rPr>
              <a:t>e</a:t>
            </a:r>
            <a:r>
              <a:rPr sz="1200" spc="-25" dirty="0">
                <a:latin typeface="Arial"/>
                <a:cs typeface="Arial"/>
              </a:rPr>
              <a:t>r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43530" y="2354989"/>
            <a:ext cx="1173480" cy="471170"/>
          </a:xfrm>
          <a:prstGeom prst="rect">
            <a:avLst/>
          </a:prstGeom>
        </p:spPr>
        <p:txBody>
          <a:bodyPr vert="horz" wrap="square" lIns="0" tIns="52704" rIns="0" bIns="0" rtlCol="0">
            <a:spAutoFit/>
          </a:bodyPr>
          <a:lstStyle/>
          <a:p>
            <a:pPr marL="255270" indent="-242570">
              <a:lnSpc>
                <a:spcPct val="100000"/>
              </a:lnSpc>
              <a:spcBef>
                <a:spcPts val="414"/>
              </a:spcBef>
              <a:buClr>
                <a:srgbClr val="024F84"/>
              </a:buClr>
              <a:buAutoNum type="alphaLcParenBoth" startAt="4"/>
              <a:tabLst>
                <a:tab pos="255904" algn="l"/>
              </a:tabLst>
            </a:pPr>
            <a:r>
              <a:rPr sz="1200" spc="-20" dirty="0">
                <a:latin typeface="Arial"/>
                <a:cs typeface="Arial"/>
              </a:rPr>
              <a:t>race:black</a:t>
            </a:r>
            <a:endParaRPr sz="1200">
              <a:latin typeface="Arial"/>
              <a:cs typeface="Arial"/>
            </a:endParaRPr>
          </a:p>
          <a:p>
            <a:pPr marL="255270" indent="-234315">
              <a:lnSpc>
                <a:spcPct val="100000"/>
              </a:lnSpc>
              <a:spcBef>
                <a:spcPts val="310"/>
              </a:spcBef>
              <a:buClr>
                <a:srgbClr val="024F84"/>
              </a:buClr>
              <a:buFont typeface="Arial"/>
              <a:buAutoNum type="alphaLcParenBoth" startAt="4"/>
              <a:tabLst>
                <a:tab pos="255904" algn="l"/>
              </a:tabLst>
            </a:pPr>
            <a:r>
              <a:rPr sz="1200" i="1" spc="-5" dirty="0">
                <a:solidFill>
                  <a:srgbClr val="935151"/>
                </a:solidFill>
                <a:latin typeface="Arial"/>
                <a:cs typeface="Arial"/>
              </a:rPr>
              <a:t>time_to_work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95832" y="1221664"/>
            <a:ext cx="2279904" cy="300672"/>
          </a:xfrm>
          <a:prstGeom prst="rect">
            <a:avLst/>
          </a:prstGeom>
          <a:noFill/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88466" y="1763281"/>
            <a:ext cx="2287270" cy="92733"/>
          </a:xfrm>
          <a:prstGeom prst="rect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999" y="982319"/>
            <a:ext cx="114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C00000"/>
                </a:solidFill>
              </a:rPr>
              <a:t>*In the p-value approach, the level with the SMALLEST p-value is chosen as representative for the categorical variable.</a:t>
            </a:r>
            <a:endParaRPr lang="en-US" sz="800" dirty="0">
              <a:solidFill>
                <a:srgbClr val="C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37106" y="2046558"/>
            <a:ext cx="2279904" cy="15841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912" y="135255"/>
            <a:ext cx="4222115" cy="204470"/>
          </a:xfrm>
          <a:prstGeom prst="rect">
            <a:avLst/>
          </a:prstGeom>
          <a:solidFill>
            <a:srgbClr val="9AB8CE"/>
          </a:solidFill>
        </p:spPr>
        <p:txBody>
          <a:bodyPr vert="horz" wrap="square" lIns="0" tIns="25400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200"/>
              </a:spcBef>
            </a:pPr>
            <a:r>
              <a:rPr sz="1000" dirty="0">
                <a:solidFill>
                  <a:srgbClr val="1A2E3D"/>
                </a:solidFill>
              </a:rPr>
              <a:t>Clicker</a:t>
            </a:r>
            <a:r>
              <a:rPr sz="1000" spc="-5" dirty="0">
                <a:solidFill>
                  <a:srgbClr val="1A2E3D"/>
                </a:solidFill>
              </a:rPr>
              <a:t> </a:t>
            </a:r>
            <a:r>
              <a:rPr sz="1000" spc="5" dirty="0">
                <a:solidFill>
                  <a:srgbClr val="1A2E3D"/>
                </a:solidFill>
              </a:rPr>
              <a:t>question</a:t>
            </a: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192912" y="339344"/>
            <a:ext cx="4222115" cy="400110"/>
          </a:xfrm>
          <a:prstGeom prst="rect">
            <a:avLst/>
          </a:prstGeom>
          <a:solidFill>
            <a:srgbClr val="D6E2EB"/>
          </a:solidFill>
        </p:spPr>
        <p:txBody>
          <a:bodyPr vert="horz" wrap="square" lIns="0" tIns="30480" rIns="0" bIns="0" rtlCol="0">
            <a:spAutoFit/>
          </a:bodyPr>
          <a:lstStyle/>
          <a:p>
            <a:pPr marL="59690" marR="101600">
              <a:lnSpc>
                <a:spcPct val="100000"/>
              </a:lnSpc>
              <a:spcBef>
                <a:spcPts val="240"/>
              </a:spcBef>
            </a:pPr>
            <a:r>
              <a:rPr sz="1200" spc="-35" dirty="0">
                <a:solidFill>
                  <a:srgbClr val="1A2E3D"/>
                </a:solidFill>
                <a:latin typeface="Arial"/>
                <a:cs typeface="Arial"/>
              </a:rPr>
              <a:t>Using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the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p-value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approach, which </a:t>
            </a:r>
            <a:r>
              <a:rPr sz="1200" spc="-40" dirty="0">
                <a:solidFill>
                  <a:srgbClr val="1A2E3D"/>
                </a:solidFill>
                <a:latin typeface="Arial"/>
                <a:cs typeface="Arial"/>
              </a:rPr>
              <a:t>variable </a:t>
            </a:r>
            <a:r>
              <a:rPr sz="1200" spc="-10" dirty="0">
                <a:solidFill>
                  <a:srgbClr val="1A2E3D"/>
                </a:solidFill>
                <a:latin typeface="Arial"/>
                <a:cs typeface="Arial"/>
              </a:rPr>
              <a:t>would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you </a:t>
            </a:r>
            <a:r>
              <a:rPr sz="1200" spc="-35" dirty="0">
                <a:solidFill>
                  <a:srgbClr val="1A2E3D"/>
                </a:solidFill>
                <a:latin typeface="Arial"/>
                <a:cs typeface="Arial"/>
              </a:rPr>
              <a:t>remove 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from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the model</a:t>
            </a:r>
            <a:r>
              <a:rPr sz="1200" spc="40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lang="en-US" sz="1200" spc="-30" dirty="0" smtClean="0">
                <a:solidFill>
                  <a:srgbClr val="1A2E3D"/>
                </a:solidFill>
                <a:latin typeface="Arial"/>
                <a:cs typeface="Arial"/>
              </a:rPr>
              <a:t>below first</a:t>
            </a:r>
            <a:r>
              <a:rPr sz="1200" spc="-30" dirty="0" smtClean="0">
                <a:solidFill>
                  <a:srgbClr val="1A2E3D"/>
                </a:solidFill>
                <a:latin typeface="Arial"/>
                <a:cs typeface="Arial"/>
              </a:rPr>
              <a:t>?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08888" y="846963"/>
            <a:ext cx="2590165" cy="0"/>
          </a:xfrm>
          <a:custGeom>
            <a:avLst/>
            <a:gdLst/>
            <a:ahLst/>
            <a:cxnLst/>
            <a:rect l="l" t="t" r="r" b="b"/>
            <a:pathLst>
              <a:path w="2590165">
                <a:moveTo>
                  <a:pt x="0" y="0"/>
                </a:moveTo>
                <a:lnTo>
                  <a:pt x="259016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96188" y="822858"/>
            <a:ext cx="261556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93775" algn="l"/>
                <a:tab pos="1428115" algn="l"/>
                <a:tab pos="1900555" algn="l"/>
                <a:tab pos="2265045" algn="l"/>
              </a:tabLst>
            </a:pPr>
            <a:r>
              <a:rPr sz="6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6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Estimate	</a:t>
            </a:r>
            <a:r>
              <a:rPr sz="6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Std.</a:t>
            </a:r>
            <a:r>
              <a:rPr sz="600" u="sng" spc="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6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Error	</a:t>
            </a:r>
            <a:r>
              <a:rPr sz="60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 </a:t>
            </a:r>
            <a:r>
              <a:rPr sz="6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value	</a:t>
            </a:r>
            <a:r>
              <a:rPr sz="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Pr(</a:t>
            </a:r>
            <a:r>
              <a:rPr sz="600"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&gt;</a:t>
            </a:r>
            <a:r>
              <a:rPr sz="600" i="1" u="sng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|</a:t>
            </a:r>
            <a:r>
              <a:rPr sz="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</a:t>
            </a:r>
            <a:r>
              <a:rPr sz="600" i="1" u="sng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|</a:t>
            </a:r>
            <a:r>
              <a:rPr sz="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)</a:t>
            </a:r>
            <a:r>
              <a:rPr sz="600" u="sng" spc="-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endParaRPr sz="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72133" y="916749"/>
            <a:ext cx="717550" cy="153352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7985" marR="5080" indent="-6985" algn="just">
              <a:lnSpc>
                <a:spcPts val="700"/>
              </a:lnSpc>
              <a:spcBef>
                <a:spcPts val="135"/>
              </a:spcBef>
            </a:pPr>
            <a:r>
              <a:rPr sz="600" spc="-60" dirty="0">
                <a:latin typeface="Arial"/>
                <a:cs typeface="Arial"/>
              </a:rPr>
              <a:t>(</a:t>
            </a:r>
            <a:r>
              <a:rPr sz="600" spc="-25" dirty="0">
                <a:latin typeface="Arial"/>
                <a:cs typeface="Arial"/>
              </a:rPr>
              <a:t>In</a:t>
            </a:r>
            <a:r>
              <a:rPr sz="600" spc="5" dirty="0">
                <a:latin typeface="Arial"/>
                <a:cs typeface="Arial"/>
              </a:rPr>
              <a:t>t</a:t>
            </a:r>
            <a:r>
              <a:rPr sz="600" spc="-25" dirty="0">
                <a:latin typeface="Arial"/>
                <a:cs typeface="Arial"/>
              </a:rPr>
              <a:t>er</a:t>
            </a:r>
            <a:r>
              <a:rPr sz="600" spc="5" dirty="0">
                <a:latin typeface="Arial"/>
                <a:cs typeface="Arial"/>
              </a:rPr>
              <a:t>c</a:t>
            </a:r>
            <a:r>
              <a:rPr sz="600" spc="-25" dirty="0">
                <a:latin typeface="Arial"/>
                <a:cs typeface="Arial"/>
              </a:rPr>
              <a:t>e</a:t>
            </a:r>
            <a:r>
              <a:rPr sz="600" spc="5" dirty="0">
                <a:latin typeface="Arial"/>
                <a:cs typeface="Arial"/>
              </a:rPr>
              <a:t>pt</a:t>
            </a:r>
            <a:r>
              <a:rPr sz="600" spc="-55" dirty="0">
                <a:latin typeface="Arial"/>
                <a:cs typeface="Arial"/>
              </a:rPr>
              <a:t>)  </a:t>
            </a:r>
            <a:r>
              <a:rPr sz="600" spc="-15" dirty="0">
                <a:latin typeface="Arial"/>
                <a:cs typeface="Arial"/>
              </a:rPr>
              <a:t>hrs_work  r</a:t>
            </a:r>
            <a:r>
              <a:rPr sz="600" spc="-25" dirty="0">
                <a:latin typeface="Arial"/>
                <a:cs typeface="Arial"/>
              </a:rPr>
              <a:t>a</a:t>
            </a:r>
            <a:r>
              <a:rPr sz="600" spc="5" dirty="0">
                <a:latin typeface="Arial"/>
                <a:cs typeface="Arial"/>
              </a:rPr>
              <a:t>c</a:t>
            </a:r>
            <a:r>
              <a:rPr sz="600" spc="-25" dirty="0">
                <a:latin typeface="Arial"/>
                <a:cs typeface="Arial"/>
              </a:rPr>
              <a:t>e</a:t>
            </a:r>
            <a:r>
              <a:rPr sz="600" spc="5" dirty="0">
                <a:latin typeface="Arial"/>
                <a:cs typeface="Arial"/>
              </a:rPr>
              <a:t>b</a:t>
            </a:r>
            <a:r>
              <a:rPr sz="600" spc="-25" dirty="0">
                <a:latin typeface="Arial"/>
                <a:cs typeface="Arial"/>
              </a:rPr>
              <a:t>la</a:t>
            </a:r>
            <a:r>
              <a:rPr sz="600" spc="5" dirty="0">
                <a:latin typeface="Arial"/>
                <a:cs typeface="Arial"/>
              </a:rPr>
              <a:t>c</a:t>
            </a:r>
            <a:r>
              <a:rPr sz="600" spc="-5" dirty="0">
                <a:latin typeface="Arial"/>
                <a:cs typeface="Arial"/>
              </a:rPr>
              <a:t>k  </a:t>
            </a:r>
            <a:r>
              <a:rPr sz="600" spc="-20" dirty="0">
                <a:latin typeface="Arial"/>
                <a:cs typeface="Arial"/>
              </a:rPr>
              <a:t>ra</a:t>
            </a:r>
            <a:r>
              <a:rPr sz="600" spc="5" dirty="0">
                <a:latin typeface="Arial"/>
                <a:cs typeface="Arial"/>
              </a:rPr>
              <a:t>c</a:t>
            </a:r>
            <a:r>
              <a:rPr sz="600" spc="-25" dirty="0">
                <a:latin typeface="Arial"/>
                <a:cs typeface="Arial"/>
              </a:rPr>
              <a:t>ea</a:t>
            </a:r>
            <a:r>
              <a:rPr sz="600" spc="-15" dirty="0">
                <a:latin typeface="Arial"/>
                <a:cs typeface="Arial"/>
              </a:rPr>
              <a:t>s</a:t>
            </a:r>
            <a:r>
              <a:rPr sz="600" spc="-25" dirty="0">
                <a:latin typeface="Arial"/>
                <a:cs typeface="Arial"/>
              </a:rPr>
              <a:t>ia</a:t>
            </a:r>
            <a:r>
              <a:rPr sz="600" spc="-10" dirty="0">
                <a:latin typeface="Arial"/>
                <a:cs typeface="Arial"/>
              </a:rPr>
              <a:t>n  </a:t>
            </a:r>
            <a:r>
              <a:rPr sz="600" spc="-15" dirty="0">
                <a:latin typeface="Arial"/>
                <a:cs typeface="Arial"/>
              </a:rPr>
              <a:t>r</a:t>
            </a:r>
            <a:r>
              <a:rPr sz="600" spc="-25" dirty="0">
                <a:latin typeface="Arial"/>
                <a:cs typeface="Arial"/>
              </a:rPr>
              <a:t>a</a:t>
            </a:r>
            <a:r>
              <a:rPr sz="600" spc="5" dirty="0">
                <a:latin typeface="Arial"/>
                <a:cs typeface="Arial"/>
              </a:rPr>
              <a:t>c</a:t>
            </a:r>
            <a:r>
              <a:rPr sz="600" spc="-25" dirty="0">
                <a:latin typeface="Arial"/>
                <a:cs typeface="Arial"/>
              </a:rPr>
              <a:t>e</a:t>
            </a:r>
            <a:r>
              <a:rPr sz="600" spc="-5" dirty="0">
                <a:latin typeface="Arial"/>
                <a:cs typeface="Arial"/>
              </a:rPr>
              <a:t>o</a:t>
            </a:r>
            <a:r>
              <a:rPr sz="600" spc="5" dirty="0">
                <a:latin typeface="Arial"/>
                <a:cs typeface="Arial"/>
              </a:rPr>
              <a:t>t</a:t>
            </a:r>
            <a:r>
              <a:rPr sz="600" spc="-15" dirty="0">
                <a:latin typeface="Arial"/>
                <a:cs typeface="Arial"/>
              </a:rPr>
              <a:t>h</a:t>
            </a:r>
            <a:r>
              <a:rPr sz="600" spc="-25" dirty="0">
                <a:latin typeface="Arial"/>
                <a:cs typeface="Arial"/>
              </a:rPr>
              <a:t>e</a:t>
            </a:r>
            <a:r>
              <a:rPr sz="600" spc="-15" dirty="0">
                <a:latin typeface="Arial"/>
                <a:cs typeface="Arial"/>
              </a:rPr>
              <a:t>r</a:t>
            </a:r>
            <a:endParaRPr sz="600">
              <a:latin typeface="Arial"/>
              <a:cs typeface="Arial"/>
            </a:endParaRPr>
          </a:p>
          <a:p>
            <a:pPr marR="5080" algn="r">
              <a:lnSpc>
                <a:spcPts val="655"/>
              </a:lnSpc>
            </a:pPr>
            <a:r>
              <a:rPr sz="600" spc="-25" dirty="0">
                <a:latin typeface="Arial"/>
                <a:cs typeface="Arial"/>
              </a:rPr>
              <a:t>a</a:t>
            </a:r>
            <a:r>
              <a:rPr sz="600" spc="-5" dirty="0">
                <a:latin typeface="Arial"/>
                <a:cs typeface="Arial"/>
              </a:rPr>
              <a:t>g</a:t>
            </a:r>
            <a:r>
              <a:rPr sz="600" spc="-25" dirty="0">
                <a:latin typeface="Arial"/>
                <a:cs typeface="Arial"/>
              </a:rPr>
              <a:t>e</a:t>
            </a:r>
            <a:endParaRPr sz="600">
              <a:latin typeface="Arial"/>
              <a:cs typeface="Arial"/>
            </a:endParaRPr>
          </a:p>
          <a:p>
            <a:pPr marL="264160" marR="5080" indent="-4445" algn="r">
              <a:lnSpc>
                <a:spcPts val="700"/>
              </a:lnSpc>
              <a:spcBef>
                <a:spcPts val="30"/>
              </a:spcBef>
            </a:pPr>
            <a:r>
              <a:rPr sz="600" spc="-5" dirty="0">
                <a:latin typeface="Arial"/>
                <a:cs typeface="Arial"/>
              </a:rPr>
              <a:t>g</a:t>
            </a:r>
            <a:r>
              <a:rPr sz="600" spc="-25" dirty="0">
                <a:latin typeface="Arial"/>
                <a:cs typeface="Arial"/>
              </a:rPr>
              <a:t>e</a:t>
            </a:r>
            <a:r>
              <a:rPr sz="600" spc="-15" dirty="0">
                <a:latin typeface="Arial"/>
                <a:cs typeface="Arial"/>
              </a:rPr>
              <a:t>n</a:t>
            </a:r>
            <a:r>
              <a:rPr sz="600" spc="5" dirty="0">
                <a:latin typeface="Arial"/>
                <a:cs typeface="Arial"/>
              </a:rPr>
              <a:t>d</a:t>
            </a:r>
            <a:r>
              <a:rPr sz="600" spc="-25" dirty="0">
                <a:latin typeface="Arial"/>
                <a:cs typeface="Arial"/>
              </a:rPr>
              <a:t>e</a:t>
            </a:r>
            <a:r>
              <a:rPr sz="600" spc="-15" dirty="0">
                <a:latin typeface="Arial"/>
                <a:cs typeface="Arial"/>
              </a:rPr>
              <a:t>rf</a:t>
            </a:r>
            <a:r>
              <a:rPr sz="600" spc="-25" dirty="0">
                <a:latin typeface="Arial"/>
                <a:cs typeface="Arial"/>
              </a:rPr>
              <a:t>e</a:t>
            </a:r>
            <a:r>
              <a:rPr sz="600" spc="-5" dirty="0">
                <a:latin typeface="Arial"/>
                <a:cs typeface="Arial"/>
              </a:rPr>
              <a:t>m</a:t>
            </a:r>
            <a:r>
              <a:rPr sz="600" spc="-25" dirty="0">
                <a:latin typeface="Arial"/>
                <a:cs typeface="Arial"/>
              </a:rPr>
              <a:t>ale  </a:t>
            </a:r>
            <a:r>
              <a:rPr sz="600" spc="5" dirty="0">
                <a:latin typeface="Arial"/>
                <a:cs typeface="Arial"/>
              </a:rPr>
              <a:t>c</a:t>
            </a:r>
            <a:r>
              <a:rPr sz="600" spc="-25" dirty="0">
                <a:latin typeface="Arial"/>
                <a:cs typeface="Arial"/>
              </a:rPr>
              <a:t>i</a:t>
            </a:r>
            <a:r>
              <a:rPr sz="600" spc="5" dirty="0">
                <a:latin typeface="Arial"/>
                <a:cs typeface="Arial"/>
              </a:rPr>
              <a:t>t</a:t>
            </a:r>
            <a:r>
              <a:rPr sz="600" spc="-25" dirty="0">
                <a:latin typeface="Arial"/>
                <a:cs typeface="Arial"/>
              </a:rPr>
              <a:t>ize</a:t>
            </a:r>
            <a:r>
              <a:rPr sz="600" spc="-15" dirty="0">
                <a:latin typeface="Arial"/>
                <a:cs typeface="Arial"/>
              </a:rPr>
              <a:t>n</a:t>
            </a:r>
            <a:r>
              <a:rPr sz="600" spc="-25" dirty="0">
                <a:latin typeface="Arial"/>
                <a:cs typeface="Arial"/>
              </a:rPr>
              <a:t>ye</a:t>
            </a:r>
            <a:r>
              <a:rPr sz="600" spc="-10" dirty="0">
                <a:latin typeface="Arial"/>
                <a:cs typeface="Arial"/>
              </a:rPr>
              <a:t>s  </a:t>
            </a:r>
            <a:r>
              <a:rPr sz="600" spc="5" dirty="0">
                <a:latin typeface="Arial"/>
                <a:cs typeface="Arial"/>
              </a:rPr>
              <a:t>t</a:t>
            </a:r>
            <a:r>
              <a:rPr sz="600" spc="-15" dirty="0">
                <a:latin typeface="Arial"/>
                <a:cs typeface="Arial"/>
              </a:rPr>
              <a:t>im</a:t>
            </a:r>
            <a:r>
              <a:rPr sz="600" spc="-25" dirty="0">
                <a:latin typeface="Arial"/>
                <a:cs typeface="Arial"/>
              </a:rPr>
              <a:t>e</a:t>
            </a:r>
            <a:r>
              <a:rPr sz="600" spc="-40" dirty="0">
                <a:latin typeface="Arial"/>
                <a:cs typeface="Arial"/>
              </a:rPr>
              <a:t>_</a:t>
            </a:r>
            <a:r>
              <a:rPr sz="600" spc="5" dirty="0">
                <a:latin typeface="Arial"/>
                <a:cs typeface="Arial"/>
              </a:rPr>
              <a:t>t</a:t>
            </a:r>
            <a:r>
              <a:rPr sz="600" spc="-5" dirty="0">
                <a:latin typeface="Arial"/>
                <a:cs typeface="Arial"/>
              </a:rPr>
              <a:t>o</a:t>
            </a:r>
            <a:r>
              <a:rPr sz="600" spc="-40" dirty="0">
                <a:latin typeface="Arial"/>
                <a:cs typeface="Arial"/>
              </a:rPr>
              <a:t>_</a:t>
            </a:r>
            <a:r>
              <a:rPr sz="600" spc="5" dirty="0">
                <a:latin typeface="Arial"/>
                <a:cs typeface="Arial"/>
              </a:rPr>
              <a:t>w</a:t>
            </a:r>
            <a:r>
              <a:rPr sz="600" spc="-5" dirty="0">
                <a:latin typeface="Arial"/>
                <a:cs typeface="Arial"/>
              </a:rPr>
              <a:t>o</a:t>
            </a:r>
            <a:r>
              <a:rPr sz="600" spc="-15" dirty="0">
                <a:latin typeface="Arial"/>
                <a:cs typeface="Arial"/>
              </a:rPr>
              <a:t>r</a:t>
            </a:r>
            <a:r>
              <a:rPr sz="600" spc="-5" dirty="0">
                <a:latin typeface="Arial"/>
                <a:cs typeface="Arial"/>
              </a:rPr>
              <a:t>k</a:t>
            </a:r>
            <a:endParaRPr sz="600">
              <a:latin typeface="Arial"/>
              <a:cs typeface="Arial"/>
            </a:endParaRPr>
          </a:p>
          <a:p>
            <a:pPr marL="398780">
              <a:lnSpc>
                <a:spcPts val="660"/>
              </a:lnSpc>
            </a:pPr>
            <a:r>
              <a:rPr sz="600" spc="-15" dirty="0">
                <a:latin typeface="Arial"/>
                <a:cs typeface="Arial"/>
              </a:rPr>
              <a:t>langother</a:t>
            </a:r>
            <a:endParaRPr sz="600">
              <a:latin typeface="Arial"/>
              <a:cs typeface="Arial"/>
            </a:endParaRPr>
          </a:p>
          <a:p>
            <a:pPr marL="316230" marR="5080" indent="29209" algn="r">
              <a:lnSpc>
                <a:spcPts val="700"/>
              </a:lnSpc>
              <a:spcBef>
                <a:spcPts val="25"/>
              </a:spcBef>
            </a:pPr>
            <a:r>
              <a:rPr sz="600" spc="-5" dirty="0">
                <a:latin typeface="Arial"/>
                <a:cs typeface="Arial"/>
              </a:rPr>
              <a:t>m</a:t>
            </a:r>
            <a:r>
              <a:rPr sz="600" spc="-25" dirty="0">
                <a:latin typeface="Arial"/>
                <a:cs typeface="Arial"/>
              </a:rPr>
              <a:t>a</a:t>
            </a:r>
            <a:r>
              <a:rPr sz="600" spc="-15" dirty="0">
                <a:latin typeface="Arial"/>
                <a:cs typeface="Arial"/>
              </a:rPr>
              <a:t>rr</a:t>
            </a:r>
            <a:r>
              <a:rPr sz="600" spc="-25" dirty="0">
                <a:latin typeface="Arial"/>
                <a:cs typeface="Arial"/>
              </a:rPr>
              <a:t>ie</a:t>
            </a:r>
            <a:r>
              <a:rPr sz="600" spc="5" dirty="0">
                <a:latin typeface="Arial"/>
                <a:cs typeface="Arial"/>
              </a:rPr>
              <a:t>d</a:t>
            </a:r>
            <a:r>
              <a:rPr sz="600" spc="-25" dirty="0">
                <a:latin typeface="Arial"/>
                <a:cs typeface="Arial"/>
              </a:rPr>
              <a:t>ye</a:t>
            </a:r>
            <a:r>
              <a:rPr sz="600" spc="-10" dirty="0">
                <a:latin typeface="Arial"/>
                <a:cs typeface="Arial"/>
              </a:rPr>
              <a:t>s  </a:t>
            </a:r>
            <a:r>
              <a:rPr sz="600" spc="-25" dirty="0">
                <a:latin typeface="Arial"/>
                <a:cs typeface="Arial"/>
              </a:rPr>
              <a:t>e</a:t>
            </a:r>
            <a:r>
              <a:rPr sz="600" spc="5" dirty="0">
                <a:latin typeface="Arial"/>
                <a:cs typeface="Arial"/>
              </a:rPr>
              <a:t>d</a:t>
            </a:r>
            <a:r>
              <a:rPr sz="600" spc="-15" dirty="0">
                <a:latin typeface="Arial"/>
                <a:cs typeface="Arial"/>
              </a:rPr>
              <a:t>u</a:t>
            </a:r>
            <a:r>
              <a:rPr sz="600" spc="5" dirty="0">
                <a:latin typeface="Arial"/>
                <a:cs typeface="Arial"/>
              </a:rPr>
              <a:t>c</a:t>
            </a:r>
            <a:r>
              <a:rPr sz="600" spc="-5" dirty="0">
                <a:latin typeface="Arial"/>
                <a:cs typeface="Arial"/>
              </a:rPr>
              <a:t>o</a:t>
            </a:r>
            <a:r>
              <a:rPr sz="600" spc="-25" dirty="0">
                <a:latin typeface="Arial"/>
                <a:cs typeface="Arial"/>
              </a:rPr>
              <a:t>lle</a:t>
            </a:r>
            <a:r>
              <a:rPr sz="600" spc="-5" dirty="0">
                <a:latin typeface="Arial"/>
                <a:cs typeface="Arial"/>
              </a:rPr>
              <a:t>g</a:t>
            </a:r>
            <a:r>
              <a:rPr sz="600" spc="-20" dirty="0">
                <a:latin typeface="Arial"/>
                <a:cs typeface="Arial"/>
              </a:rPr>
              <a:t>e  e</a:t>
            </a:r>
            <a:r>
              <a:rPr sz="600" spc="5" dirty="0">
                <a:latin typeface="Arial"/>
                <a:cs typeface="Arial"/>
              </a:rPr>
              <a:t>d</a:t>
            </a:r>
            <a:r>
              <a:rPr sz="600" spc="-15" dirty="0">
                <a:latin typeface="Arial"/>
                <a:cs typeface="Arial"/>
              </a:rPr>
              <a:t>u</a:t>
            </a:r>
            <a:r>
              <a:rPr sz="600" spc="-5" dirty="0">
                <a:latin typeface="Arial"/>
                <a:cs typeface="Arial"/>
              </a:rPr>
              <a:t>g</a:t>
            </a:r>
            <a:r>
              <a:rPr sz="600" spc="-15" dirty="0">
                <a:latin typeface="Arial"/>
                <a:cs typeface="Arial"/>
              </a:rPr>
              <a:t>r</a:t>
            </a:r>
            <a:r>
              <a:rPr sz="600" spc="-25" dirty="0">
                <a:latin typeface="Arial"/>
                <a:cs typeface="Arial"/>
              </a:rPr>
              <a:t>a</a:t>
            </a:r>
            <a:r>
              <a:rPr sz="600" spc="5" dirty="0">
                <a:latin typeface="Arial"/>
                <a:cs typeface="Arial"/>
              </a:rPr>
              <a:t>d  d</a:t>
            </a:r>
            <a:r>
              <a:rPr sz="600" spc="-25" dirty="0">
                <a:latin typeface="Arial"/>
                <a:cs typeface="Arial"/>
              </a:rPr>
              <a:t>i</a:t>
            </a:r>
            <a:r>
              <a:rPr sz="600" spc="-15" dirty="0">
                <a:latin typeface="Arial"/>
                <a:cs typeface="Arial"/>
              </a:rPr>
              <a:t>s</a:t>
            </a:r>
            <a:r>
              <a:rPr sz="600" spc="-25" dirty="0">
                <a:latin typeface="Arial"/>
                <a:cs typeface="Arial"/>
              </a:rPr>
              <a:t>a</a:t>
            </a:r>
            <a:r>
              <a:rPr sz="600" spc="5" dirty="0">
                <a:latin typeface="Arial"/>
                <a:cs typeface="Arial"/>
              </a:rPr>
              <a:t>b</a:t>
            </a:r>
            <a:r>
              <a:rPr sz="600" spc="-25" dirty="0">
                <a:latin typeface="Arial"/>
                <a:cs typeface="Arial"/>
              </a:rPr>
              <a:t>ili</a:t>
            </a:r>
            <a:r>
              <a:rPr sz="600" spc="5" dirty="0">
                <a:latin typeface="Arial"/>
                <a:cs typeface="Arial"/>
              </a:rPr>
              <a:t>t</a:t>
            </a:r>
            <a:r>
              <a:rPr sz="600" spc="-25" dirty="0">
                <a:latin typeface="Arial"/>
                <a:cs typeface="Arial"/>
              </a:rPr>
              <a:t>yye</a:t>
            </a:r>
            <a:r>
              <a:rPr sz="600" spc="-15" dirty="0">
                <a:latin typeface="Arial"/>
                <a:cs typeface="Arial"/>
              </a:rPr>
              <a:t>s</a:t>
            </a:r>
            <a:endParaRPr sz="600">
              <a:latin typeface="Arial"/>
              <a:cs typeface="Arial"/>
            </a:endParaRPr>
          </a:p>
          <a:p>
            <a:pPr marL="34925">
              <a:lnSpc>
                <a:spcPts val="660"/>
              </a:lnSpc>
            </a:pPr>
            <a:r>
              <a:rPr sz="600" spc="-10" dirty="0">
                <a:latin typeface="Arial"/>
                <a:cs typeface="Arial"/>
              </a:rPr>
              <a:t>birth_qrtrapr thru</a:t>
            </a:r>
            <a:r>
              <a:rPr sz="600" spc="-45" dirty="0">
                <a:latin typeface="Arial"/>
                <a:cs typeface="Arial"/>
              </a:rPr>
              <a:t> </a:t>
            </a:r>
            <a:r>
              <a:rPr sz="600" spc="-20" dirty="0">
                <a:latin typeface="Arial"/>
                <a:cs typeface="Arial"/>
              </a:rPr>
              <a:t>jun</a:t>
            </a:r>
            <a:endParaRPr sz="600">
              <a:latin typeface="Arial"/>
              <a:cs typeface="Arial"/>
            </a:endParaRPr>
          </a:p>
          <a:p>
            <a:pPr marL="12700" marR="5080" indent="36195" algn="r">
              <a:lnSpc>
                <a:spcPts val="700"/>
              </a:lnSpc>
              <a:spcBef>
                <a:spcPts val="30"/>
              </a:spcBef>
            </a:pPr>
            <a:r>
              <a:rPr sz="600" spc="-15" dirty="0">
                <a:latin typeface="Arial"/>
                <a:cs typeface="Arial"/>
              </a:rPr>
              <a:t>birth_qrtrjul </a:t>
            </a:r>
            <a:r>
              <a:rPr sz="600" spc="-10" dirty="0">
                <a:latin typeface="Arial"/>
                <a:cs typeface="Arial"/>
              </a:rPr>
              <a:t>thru</a:t>
            </a:r>
            <a:r>
              <a:rPr sz="600" spc="-15" dirty="0">
                <a:latin typeface="Arial"/>
                <a:cs typeface="Arial"/>
              </a:rPr>
              <a:t> </a:t>
            </a:r>
            <a:r>
              <a:rPr sz="600" spc="-10" dirty="0">
                <a:latin typeface="Arial"/>
                <a:cs typeface="Arial"/>
              </a:rPr>
              <a:t>sep </a:t>
            </a:r>
            <a:r>
              <a:rPr sz="600" dirty="0">
                <a:latin typeface="Arial"/>
                <a:cs typeface="Arial"/>
              </a:rPr>
              <a:t> </a:t>
            </a:r>
            <a:r>
              <a:rPr sz="600" spc="-10" dirty="0">
                <a:latin typeface="Arial"/>
                <a:cs typeface="Arial"/>
              </a:rPr>
              <a:t>birth_qrtroct thru</a:t>
            </a:r>
            <a:r>
              <a:rPr sz="600" spc="-1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dec</a:t>
            </a:r>
            <a:endParaRPr sz="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15669" y="916749"/>
            <a:ext cx="370205" cy="1533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710"/>
              </a:lnSpc>
              <a:spcBef>
                <a:spcPts val="95"/>
              </a:spcBef>
            </a:pPr>
            <a:r>
              <a:rPr sz="600" spc="20" dirty="0">
                <a:latin typeface="Arial"/>
                <a:cs typeface="Arial"/>
              </a:rPr>
              <a:t>-</a:t>
            </a:r>
            <a:r>
              <a:rPr sz="600" spc="-5" dirty="0">
                <a:latin typeface="Arial"/>
                <a:cs typeface="Arial"/>
              </a:rPr>
              <a:t>15342.76</a:t>
            </a:r>
            <a:endParaRPr sz="600">
              <a:latin typeface="Arial"/>
              <a:cs typeface="Arial"/>
            </a:endParaRPr>
          </a:p>
          <a:p>
            <a:pPr marL="69850" algn="ctr">
              <a:lnSpc>
                <a:spcPts val="700"/>
              </a:lnSpc>
            </a:pPr>
            <a:r>
              <a:rPr sz="600" spc="-5" dirty="0">
                <a:latin typeface="Arial"/>
                <a:cs typeface="Arial"/>
              </a:rPr>
              <a:t>1048.96</a:t>
            </a:r>
            <a:endParaRPr sz="600">
              <a:latin typeface="Arial"/>
              <a:cs typeface="Arial"/>
            </a:endParaRPr>
          </a:p>
          <a:p>
            <a:pPr marL="41910" algn="ctr">
              <a:lnSpc>
                <a:spcPts val="695"/>
              </a:lnSpc>
            </a:pPr>
            <a:r>
              <a:rPr sz="600" spc="20" dirty="0">
                <a:latin typeface="Arial"/>
                <a:cs typeface="Arial"/>
              </a:rPr>
              <a:t>-</a:t>
            </a:r>
            <a:r>
              <a:rPr sz="600" spc="-5" dirty="0">
                <a:latin typeface="Arial"/>
                <a:cs typeface="Arial"/>
              </a:rPr>
              <a:t>7998.99</a:t>
            </a:r>
            <a:endParaRPr sz="600">
              <a:latin typeface="Arial"/>
              <a:cs typeface="Arial"/>
            </a:endParaRPr>
          </a:p>
          <a:p>
            <a:pPr marL="27940" algn="ctr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29909.80</a:t>
            </a:r>
            <a:endParaRPr sz="600">
              <a:latin typeface="Arial"/>
              <a:cs typeface="Arial"/>
            </a:endParaRPr>
          </a:p>
          <a:p>
            <a:pPr marL="41910" algn="ctr">
              <a:lnSpc>
                <a:spcPts val="700"/>
              </a:lnSpc>
            </a:pPr>
            <a:r>
              <a:rPr sz="600" spc="20" dirty="0">
                <a:latin typeface="Arial"/>
                <a:cs typeface="Arial"/>
              </a:rPr>
              <a:t>-</a:t>
            </a:r>
            <a:r>
              <a:rPr sz="600" spc="-5" dirty="0">
                <a:latin typeface="Arial"/>
                <a:cs typeface="Arial"/>
              </a:rPr>
              <a:t>6756.32</a:t>
            </a:r>
            <a:endParaRPr sz="600">
              <a:latin typeface="Arial"/>
              <a:cs typeface="Arial"/>
            </a:endParaRPr>
          </a:p>
          <a:p>
            <a:pPr marL="112395" algn="ctr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565.07</a:t>
            </a:r>
            <a:endParaRPr sz="600">
              <a:latin typeface="Arial"/>
              <a:cs typeface="Arial"/>
            </a:endParaRPr>
          </a:p>
          <a:p>
            <a:pPr algn="ctr">
              <a:lnSpc>
                <a:spcPts val="695"/>
              </a:lnSpc>
            </a:pPr>
            <a:r>
              <a:rPr sz="600" spc="20" dirty="0">
                <a:latin typeface="Arial"/>
                <a:cs typeface="Arial"/>
              </a:rPr>
              <a:t>-</a:t>
            </a:r>
            <a:r>
              <a:rPr sz="600" spc="-5" dirty="0">
                <a:latin typeface="Arial"/>
                <a:cs typeface="Arial"/>
              </a:rPr>
              <a:t>17135.05</a:t>
            </a:r>
            <a:endParaRPr sz="600">
              <a:latin typeface="Arial"/>
              <a:cs typeface="Arial"/>
            </a:endParaRPr>
          </a:p>
          <a:p>
            <a:pPr algn="ctr">
              <a:lnSpc>
                <a:spcPts val="695"/>
              </a:lnSpc>
            </a:pPr>
            <a:r>
              <a:rPr sz="600" spc="20" dirty="0">
                <a:latin typeface="Arial"/>
                <a:cs typeface="Arial"/>
              </a:rPr>
              <a:t>-</a:t>
            </a:r>
            <a:r>
              <a:rPr sz="600" spc="-5" dirty="0">
                <a:latin typeface="Arial"/>
                <a:cs typeface="Arial"/>
              </a:rPr>
              <a:t>12907.34</a:t>
            </a:r>
            <a:endParaRPr sz="600">
              <a:latin typeface="Arial"/>
              <a:cs typeface="Arial"/>
            </a:endParaRPr>
          </a:p>
          <a:p>
            <a:pPr marL="154305" algn="ctr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90.04</a:t>
            </a:r>
            <a:endParaRPr sz="600">
              <a:latin typeface="Arial"/>
              <a:cs typeface="Arial"/>
            </a:endParaRPr>
          </a:p>
          <a:p>
            <a:pPr algn="ctr">
              <a:lnSpc>
                <a:spcPts val="695"/>
              </a:lnSpc>
            </a:pPr>
            <a:r>
              <a:rPr sz="600" spc="20" dirty="0">
                <a:latin typeface="Arial"/>
                <a:cs typeface="Arial"/>
              </a:rPr>
              <a:t>-</a:t>
            </a:r>
            <a:r>
              <a:rPr sz="600" spc="-5" dirty="0">
                <a:latin typeface="Arial"/>
                <a:cs typeface="Arial"/>
              </a:rPr>
              <a:t>10510.44</a:t>
            </a:r>
            <a:endParaRPr sz="600">
              <a:latin typeface="Arial"/>
              <a:cs typeface="Arial"/>
            </a:endParaRPr>
          </a:p>
          <a:p>
            <a:pPr marL="69850" algn="ctr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5409.24</a:t>
            </a:r>
            <a:endParaRPr sz="600">
              <a:latin typeface="Arial"/>
              <a:cs typeface="Arial"/>
            </a:endParaRPr>
          </a:p>
          <a:p>
            <a:pPr marL="27940" algn="ctr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15993.85</a:t>
            </a:r>
            <a:endParaRPr sz="600">
              <a:latin typeface="Arial"/>
              <a:cs typeface="Arial"/>
            </a:endParaRPr>
          </a:p>
          <a:p>
            <a:pPr marL="27940" algn="ctr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59658.52</a:t>
            </a:r>
            <a:endParaRPr sz="600">
              <a:latin typeface="Arial"/>
              <a:cs typeface="Arial"/>
            </a:endParaRPr>
          </a:p>
          <a:p>
            <a:pPr algn="ctr">
              <a:lnSpc>
                <a:spcPts val="700"/>
              </a:lnSpc>
            </a:pPr>
            <a:r>
              <a:rPr sz="600" spc="20" dirty="0">
                <a:latin typeface="Arial"/>
                <a:cs typeface="Arial"/>
              </a:rPr>
              <a:t>-</a:t>
            </a:r>
            <a:r>
              <a:rPr sz="600" spc="-5" dirty="0">
                <a:latin typeface="Arial"/>
                <a:cs typeface="Arial"/>
              </a:rPr>
              <a:t>14142.79</a:t>
            </a:r>
            <a:endParaRPr sz="600">
              <a:latin typeface="Arial"/>
              <a:cs typeface="Arial"/>
            </a:endParaRPr>
          </a:p>
          <a:p>
            <a:pPr marL="41910" algn="ctr">
              <a:lnSpc>
                <a:spcPts val="700"/>
              </a:lnSpc>
            </a:pPr>
            <a:r>
              <a:rPr sz="600" spc="20" dirty="0">
                <a:latin typeface="Arial"/>
                <a:cs typeface="Arial"/>
              </a:rPr>
              <a:t>-</a:t>
            </a:r>
            <a:r>
              <a:rPr sz="600" spc="-5" dirty="0">
                <a:latin typeface="Arial"/>
                <a:cs typeface="Arial"/>
              </a:rPr>
              <a:t>2043.42</a:t>
            </a:r>
            <a:endParaRPr sz="600">
              <a:latin typeface="Arial"/>
              <a:cs typeface="Arial"/>
            </a:endParaRPr>
          </a:p>
          <a:p>
            <a:pPr marL="69850" algn="ctr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3036.02</a:t>
            </a:r>
            <a:endParaRPr sz="600">
              <a:latin typeface="Arial"/>
              <a:cs typeface="Arial"/>
            </a:endParaRPr>
          </a:p>
          <a:p>
            <a:pPr marL="69850" algn="ctr">
              <a:lnSpc>
                <a:spcPts val="710"/>
              </a:lnSpc>
            </a:pPr>
            <a:r>
              <a:rPr sz="600" spc="-5" dirty="0">
                <a:latin typeface="Arial"/>
                <a:cs typeface="Arial"/>
              </a:rPr>
              <a:t>2674.11</a:t>
            </a:r>
            <a:endParaRPr sz="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16344" y="916749"/>
            <a:ext cx="342265" cy="1533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710"/>
              </a:lnSpc>
              <a:spcBef>
                <a:spcPts val="95"/>
              </a:spcBef>
            </a:pPr>
            <a:r>
              <a:rPr sz="600" spc="-5" dirty="0">
                <a:latin typeface="Arial"/>
                <a:cs typeface="Arial"/>
              </a:rPr>
              <a:t>11716.57</a:t>
            </a:r>
            <a:endParaRPr sz="600">
              <a:latin typeface="Arial"/>
              <a:cs typeface="Arial"/>
            </a:endParaRPr>
          </a:p>
          <a:p>
            <a:pPr marL="83820" algn="ctr">
              <a:lnSpc>
                <a:spcPts val="700"/>
              </a:lnSpc>
            </a:pPr>
            <a:r>
              <a:rPr sz="600" spc="-5" dirty="0">
                <a:latin typeface="Arial"/>
                <a:cs typeface="Arial"/>
              </a:rPr>
              <a:t>149.25</a:t>
            </a:r>
            <a:endParaRPr sz="600">
              <a:latin typeface="Arial"/>
              <a:cs typeface="Arial"/>
            </a:endParaRPr>
          </a:p>
          <a:p>
            <a:pPr marL="41910" algn="ctr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6191.83</a:t>
            </a:r>
            <a:endParaRPr sz="600">
              <a:latin typeface="Arial"/>
              <a:cs typeface="Arial"/>
            </a:endParaRPr>
          </a:p>
          <a:p>
            <a:pPr marL="41910" algn="ctr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9154.92</a:t>
            </a:r>
            <a:endParaRPr sz="600">
              <a:latin typeface="Arial"/>
              <a:cs typeface="Arial"/>
            </a:endParaRPr>
          </a:p>
          <a:p>
            <a:pPr marL="41910" algn="ctr">
              <a:lnSpc>
                <a:spcPts val="700"/>
              </a:lnSpc>
            </a:pPr>
            <a:r>
              <a:rPr sz="600" spc="-5" dirty="0">
                <a:latin typeface="Arial"/>
                <a:cs typeface="Arial"/>
              </a:rPr>
              <a:t>7240.08</a:t>
            </a:r>
            <a:endParaRPr sz="600">
              <a:latin typeface="Arial"/>
              <a:cs typeface="Arial"/>
            </a:endParaRPr>
          </a:p>
          <a:p>
            <a:pPr marL="83820" algn="ctr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133.77</a:t>
            </a:r>
            <a:endParaRPr sz="600">
              <a:latin typeface="Arial"/>
              <a:cs typeface="Arial"/>
            </a:endParaRPr>
          </a:p>
          <a:p>
            <a:pPr marL="41910" algn="ctr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3705.35</a:t>
            </a:r>
            <a:endParaRPr sz="600">
              <a:latin typeface="Arial"/>
              <a:cs typeface="Arial"/>
            </a:endParaRPr>
          </a:p>
          <a:p>
            <a:pPr marL="41910" algn="ctr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8231.66</a:t>
            </a:r>
            <a:endParaRPr sz="600">
              <a:latin typeface="Arial"/>
              <a:cs typeface="Arial"/>
            </a:endParaRPr>
          </a:p>
          <a:p>
            <a:pPr marL="126364" algn="ctr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79.83</a:t>
            </a:r>
            <a:endParaRPr sz="600">
              <a:latin typeface="Arial"/>
              <a:cs typeface="Arial"/>
            </a:endParaRPr>
          </a:p>
          <a:p>
            <a:pPr marL="41910" algn="ctr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5447.45</a:t>
            </a:r>
            <a:endParaRPr sz="600">
              <a:latin typeface="Arial"/>
              <a:cs typeface="Arial"/>
            </a:endParaRPr>
          </a:p>
          <a:p>
            <a:pPr marL="41910" algn="ctr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3900.76</a:t>
            </a:r>
            <a:endParaRPr sz="600">
              <a:latin typeface="Arial"/>
              <a:cs typeface="Arial"/>
            </a:endParaRPr>
          </a:p>
          <a:p>
            <a:pPr marL="41910" algn="ctr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4098.99</a:t>
            </a:r>
            <a:endParaRPr sz="600">
              <a:latin typeface="Arial"/>
              <a:cs typeface="Arial"/>
            </a:endParaRPr>
          </a:p>
          <a:p>
            <a:pPr marL="41910" algn="ctr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5660.26</a:t>
            </a:r>
            <a:endParaRPr sz="600">
              <a:latin typeface="Arial"/>
              <a:cs typeface="Arial"/>
            </a:endParaRPr>
          </a:p>
          <a:p>
            <a:pPr marL="41910" algn="ctr">
              <a:lnSpc>
                <a:spcPts val="700"/>
              </a:lnSpc>
            </a:pPr>
            <a:r>
              <a:rPr sz="600" spc="-5" dirty="0">
                <a:latin typeface="Arial"/>
                <a:cs typeface="Arial"/>
              </a:rPr>
              <a:t>6639.40</a:t>
            </a:r>
            <a:endParaRPr sz="600">
              <a:latin typeface="Arial"/>
              <a:cs typeface="Arial"/>
            </a:endParaRPr>
          </a:p>
          <a:p>
            <a:pPr marL="41910" algn="ctr">
              <a:lnSpc>
                <a:spcPts val="700"/>
              </a:lnSpc>
            </a:pPr>
            <a:r>
              <a:rPr sz="600" spc="-5" dirty="0">
                <a:latin typeface="Arial"/>
                <a:cs typeface="Arial"/>
              </a:rPr>
              <a:t>4978.12</a:t>
            </a:r>
            <a:endParaRPr sz="600">
              <a:latin typeface="Arial"/>
              <a:cs typeface="Arial"/>
            </a:endParaRPr>
          </a:p>
          <a:p>
            <a:pPr marL="41910" algn="ctr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4853.19</a:t>
            </a:r>
            <a:endParaRPr sz="600">
              <a:latin typeface="Arial"/>
              <a:cs typeface="Arial"/>
            </a:endParaRPr>
          </a:p>
          <a:p>
            <a:pPr marL="41910" algn="ctr">
              <a:lnSpc>
                <a:spcPts val="710"/>
              </a:lnSpc>
            </a:pPr>
            <a:r>
              <a:rPr sz="600" spc="-5" dirty="0">
                <a:latin typeface="Arial"/>
                <a:cs typeface="Arial"/>
              </a:rPr>
              <a:t>5038.45</a:t>
            </a:r>
            <a:endParaRPr sz="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07099" y="916749"/>
            <a:ext cx="215265" cy="1533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670">
              <a:lnSpc>
                <a:spcPts val="710"/>
              </a:lnSpc>
              <a:spcBef>
                <a:spcPts val="95"/>
              </a:spcBef>
            </a:pPr>
            <a:r>
              <a:rPr sz="600" spc="20" dirty="0">
                <a:latin typeface="Arial"/>
                <a:cs typeface="Arial"/>
              </a:rPr>
              <a:t>-</a:t>
            </a:r>
            <a:r>
              <a:rPr sz="600" spc="-5" dirty="0">
                <a:latin typeface="Arial"/>
                <a:cs typeface="Arial"/>
              </a:rPr>
              <a:t>1.31</a:t>
            </a:r>
            <a:endParaRPr sz="600">
              <a:latin typeface="Arial"/>
              <a:cs typeface="Arial"/>
            </a:endParaRPr>
          </a:p>
          <a:p>
            <a:pPr marL="54610">
              <a:lnSpc>
                <a:spcPts val="700"/>
              </a:lnSpc>
            </a:pPr>
            <a:r>
              <a:rPr sz="600" spc="-5" dirty="0">
                <a:latin typeface="Arial"/>
                <a:cs typeface="Arial"/>
              </a:rPr>
              <a:t>7.03</a:t>
            </a:r>
            <a:endParaRPr sz="600">
              <a:latin typeface="Arial"/>
              <a:cs typeface="Arial"/>
            </a:endParaRPr>
          </a:p>
          <a:p>
            <a:pPr marL="26670">
              <a:lnSpc>
                <a:spcPts val="695"/>
              </a:lnSpc>
            </a:pPr>
            <a:r>
              <a:rPr sz="600" spc="20" dirty="0">
                <a:latin typeface="Arial"/>
                <a:cs typeface="Arial"/>
              </a:rPr>
              <a:t>-</a:t>
            </a:r>
            <a:r>
              <a:rPr sz="600" spc="-5" dirty="0">
                <a:latin typeface="Arial"/>
                <a:cs typeface="Arial"/>
              </a:rPr>
              <a:t>1.29</a:t>
            </a:r>
            <a:endParaRPr sz="600">
              <a:latin typeface="Arial"/>
              <a:cs typeface="Arial"/>
            </a:endParaRPr>
          </a:p>
          <a:p>
            <a:pPr marL="54610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3.27</a:t>
            </a:r>
            <a:endParaRPr sz="600">
              <a:latin typeface="Arial"/>
              <a:cs typeface="Arial"/>
            </a:endParaRPr>
          </a:p>
          <a:p>
            <a:pPr marL="26670">
              <a:lnSpc>
                <a:spcPts val="700"/>
              </a:lnSpc>
            </a:pPr>
            <a:r>
              <a:rPr sz="600" spc="20" dirty="0">
                <a:latin typeface="Arial"/>
                <a:cs typeface="Arial"/>
              </a:rPr>
              <a:t>-</a:t>
            </a:r>
            <a:r>
              <a:rPr sz="600" spc="-5" dirty="0">
                <a:latin typeface="Arial"/>
                <a:cs typeface="Arial"/>
              </a:rPr>
              <a:t>0.93</a:t>
            </a:r>
            <a:endParaRPr sz="600">
              <a:latin typeface="Arial"/>
              <a:cs typeface="Arial"/>
            </a:endParaRPr>
          </a:p>
          <a:p>
            <a:pPr marL="54610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4.22</a:t>
            </a:r>
            <a:endParaRPr sz="600">
              <a:latin typeface="Arial"/>
              <a:cs typeface="Arial"/>
            </a:endParaRPr>
          </a:p>
          <a:p>
            <a:pPr marL="26670">
              <a:lnSpc>
                <a:spcPts val="695"/>
              </a:lnSpc>
            </a:pPr>
            <a:r>
              <a:rPr sz="600" spc="20" dirty="0">
                <a:latin typeface="Arial"/>
                <a:cs typeface="Arial"/>
              </a:rPr>
              <a:t>-</a:t>
            </a:r>
            <a:r>
              <a:rPr sz="600" spc="-5" dirty="0">
                <a:latin typeface="Arial"/>
                <a:cs typeface="Arial"/>
              </a:rPr>
              <a:t>4.62</a:t>
            </a:r>
            <a:endParaRPr sz="600">
              <a:latin typeface="Arial"/>
              <a:cs typeface="Arial"/>
            </a:endParaRPr>
          </a:p>
          <a:p>
            <a:pPr marL="26670">
              <a:lnSpc>
                <a:spcPts val="695"/>
              </a:lnSpc>
            </a:pPr>
            <a:r>
              <a:rPr sz="600" spc="20" dirty="0">
                <a:latin typeface="Arial"/>
                <a:cs typeface="Arial"/>
              </a:rPr>
              <a:t>-</a:t>
            </a:r>
            <a:r>
              <a:rPr sz="600" spc="-5" dirty="0">
                <a:latin typeface="Arial"/>
                <a:cs typeface="Arial"/>
              </a:rPr>
              <a:t>1.57</a:t>
            </a:r>
            <a:endParaRPr sz="600">
              <a:latin typeface="Arial"/>
              <a:cs typeface="Arial"/>
            </a:endParaRPr>
          </a:p>
          <a:p>
            <a:pPr marL="54610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1.13</a:t>
            </a:r>
            <a:endParaRPr sz="600">
              <a:latin typeface="Arial"/>
              <a:cs typeface="Arial"/>
            </a:endParaRPr>
          </a:p>
          <a:p>
            <a:pPr marL="26670">
              <a:lnSpc>
                <a:spcPts val="695"/>
              </a:lnSpc>
            </a:pPr>
            <a:r>
              <a:rPr sz="600" spc="20" dirty="0">
                <a:latin typeface="Arial"/>
                <a:cs typeface="Arial"/>
              </a:rPr>
              <a:t>-</a:t>
            </a:r>
            <a:r>
              <a:rPr sz="600" spc="-5" dirty="0">
                <a:latin typeface="Arial"/>
                <a:cs typeface="Arial"/>
              </a:rPr>
              <a:t>1.93</a:t>
            </a:r>
            <a:endParaRPr sz="600">
              <a:latin typeface="Arial"/>
              <a:cs typeface="Arial"/>
            </a:endParaRPr>
          </a:p>
          <a:p>
            <a:pPr marL="54610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1.39</a:t>
            </a:r>
            <a:endParaRPr sz="600">
              <a:latin typeface="Arial"/>
              <a:cs typeface="Arial"/>
            </a:endParaRPr>
          </a:p>
          <a:p>
            <a:pPr marL="54610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3.90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10.54</a:t>
            </a:r>
            <a:endParaRPr sz="600">
              <a:latin typeface="Arial"/>
              <a:cs typeface="Arial"/>
            </a:endParaRPr>
          </a:p>
          <a:p>
            <a:pPr marL="26670">
              <a:lnSpc>
                <a:spcPts val="700"/>
              </a:lnSpc>
            </a:pPr>
            <a:r>
              <a:rPr sz="600" spc="20" dirty="0">
                <a:latin typeface="Arial"/>
                <a:cs typeface="Arial"/>
              </a:rPr>
              <a:t>-</a:t>
            </a:r>
            <a:r>
              <a:rPr sz="600" spc="-5" dirty="0">
                <a:latin typeface="Arial"/>
                <a:cs typeface="Arial"/>
              </a:rPr>
              <a:t>2.13</a:t>
            </a:r>
            <a:endParaRPr sz="600">
              <a:latin typeface="Arial"/>
              <a:cs typeface="Arial"/>
            </a:endParaRPr>
          </a:p>
          <a:p>
            <a:pPr marL="26670">
              <a:lnSpc>
                <a:spcPts val="700"/>
              </a:lnSpc>
            </a:pPr>
            <a:r>
              <a:rPr sz="600" spc="20" dirty="0">
                <a:latin typeface="Arial"/>
                <a:cs typeface="Arial"/>
              </a:rPr>
              <a:t>-</a:t>
            </a:r>
            <a:r>
              <a:rPr sz="600" spc="-5" dirty="0">
                <a:latin typeface="Arial"/>
                <a:cs typeface="Arial"/>
              </a:rPr>
              <a:t>0.41</a:t>
            </a:r>
            <a:endParaRPr sz="600">
              <a:latin typeface="Arial"/>
              <a:cs typeface="Arial"/>
            </a:endParaRPr>
          </a:p>
          <a:p>
            <a:pPr marL="54610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0.63</a:t>
            </a:r>
            <a:endParaRPr sz="600">
              <a:latin typeface="Arial"/>
              <a:cs typeface="Arial"/>
            </a:endParaRPr>
          </a:p>
          <a:p>
            <a:pPr marL="54610">
              <a:lnSpc>
                <a:spcPts val="710"/>
              </a:lnSpc>
            </a:pPr>
            <a:r>
              <a:rPr sz="600" spc="-5" dirty="0">
                <a:latin typeface="Arial"/>
                <a:cs typeface="Arial"/>
              </a:rPr>
              <a:t>0.53</a:t>
            </a:r>
            <a:endParaRPr sz="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62705" y="916749"/>
            <a:ext cx="173355" cy="1533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710"/>
              </a:lnSpc>
              <a:spcBef>
                <a:spcPts val="95"/>
              </a:spcBef>
            </a:pPr>
            <a:r>
              <a:rPr sz="600" spc="-5" dirty="0">
                <a:latin typeface="Arial"/>
                <a:cs typeface="Arial"/>
              </a:rPr>
              <a:t>0.19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700"/>
              </a:lnSpc>
            </a:pPr>
            <a:r>
              <a:rPr sz="600" spc="-5" dirty="0">
                <a:latin typeface="Arial"/>
                <a:cs typeface="Arial"/>
              </a:rPr>
              <a:t>0.00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0.20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0.00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700"/>
              </a:lnSpc>
            </a:pPr>
            <a:r>
              <a:rPr sz="600" spc="-5" dirty="0">
                <a:latin typeface="Arial"/>
                <a:cs typeface="Arial"/>
              </a:rPr>
              <a:t>0.35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0.00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0.00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0.12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0.26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0.05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0.17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0.00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0.00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700"/>
              </a:lnSpc>
            </a:pPr>
            <a:r>
              <a:rPr sz="600" spc="-5" dirty="0">
                <a:latin typeface="Arial"/>
                <a:cs typeface="Arial"/>
              </a:rPr>
              <a:t>0.03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700"/>
              </a:lnSpc>
            </a:pPr>
            <a:r>
              <a:rPr sz="600" spc="-5" dirty="0">
                <a:latin typeface="Arial"/>
                <a:cs typeface="Arial"/>
              </a:rPr>
              <a:t>0.68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0.53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710"/>
              </a:lnSpc>
            </a:pPr>
            <a:r>
              <a:rPr sz="600" spc="-5" dirty="0">
                <a:latin typeface="Arial"/>
                <a:cs typeface="Arial"/>
              </a:rPr>
              <a:t>0.60</a:t>
            </a:r>
            <a:endParaRPr sz="6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08888" y="2451227"/>
            <a:ext cx="2590165" cy="0"/>
          </a:xfrm>
          <a:custGeom>
            <a:avLst/>
            <a:gdLst/>
            <a:ahLst/>
            <a:cxnLst/>
            <a:rect l="l" t="t" r="r" b="b"/>
            <a:pathLst>
              <a:path w="2590165">
                <a:moveTo>
                  <a:pt x="0" y="0"/>
                </a:moveTo>
                <a:lnTo>
                  <a:pt x="259016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29234" y="2440714"/>
            <a:ext cx="1148715" cy="70231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55270" indent="-234315">
              <a:lnSpc>
                <a:spcPct val="100000"/>
              </a:lnSpc>
              <a:spcBef>
                <a:spcPts val="434"/>
              </a:spcBef>
              <a:buClr>
                <a:srgbClr val="024F84"/>
              </a:buClr>
              <a:buAutoNum type="alphaLcParenBoth"/>
              <a:tabLst>
                <a:tab pos="255904" algn="l"/>
              </a:tabLst>
            </a:pPr>
            <a:r>
              <a:rPr sz="1200" spc="-20" dirty="0">
                <a:latin typeface="Arial"/>
                <a:cs typeface="Arial"/>
              </a:rPr>
              <a:t>race:other</a:t>
            </a:r>
            <a:endParaRPr sz="1200">
              <a:latin typeface="Arial"/>
              <a:cs typeface="Arial"/>
            </a:endParaRPr>
          </a:p>
          <a:p>
            <a:pPr marL="255270" indent="-242570">
              <a:lnSpc>
                <a:spcPct val="100000"/>
              </a:lnSpc>
              <a:spcBef>
                <a:spcPts val="335"/>
              </a:spcBef>
              <a:buClr>
                <a:srgbClr val="024F84"/>
              </a:buClr>
              <a:buAutoNum type="alphaLcParenBoth"/>
              <a:tabLst>
                <a:tab pos="255904" algn="l"/>
              </a:tabLst>
            </a:pPr>
            <a:r>
              <a:rPr sz="1200" spc="-30" dirty="0">
                <a:latin typeface="Arial"/>
                <a:cs typeface="Arial"/>
              </a:rPr>
              <a:t>race</a:t>
            </a:r>
            <a:endParaRPr sz="1200">
              <a:latin typeface="Arial"/>
              <a:cs typeface="Arial"/>
            </a:endParaRPr>
          </a:p>
          <a:p>
            <a:pPr marL="255270" indent="-234315">
              <a:lnSpc>
                <a:spcPct val="100000"/>
              </a:lnSpc>
              <a:spcBef>
                <a:spcPts val="340"/>
              </a:spcBef>
              <a:buClr>
                <a:srgbClr val="024F84"/>
              </a:buClr>
              <a:buAutoNum type="alphaLcParenBoth"/>
              <a:tabLst>
                <a:tab pos="255904" algn="l"/>
              </a:tabLst>
            </a:pPr>
            <a:r>
              <a:rPr sz="1200" spc="-15" dirty="0">
                <a:latin typeface="Arial"/>
                <a:cs typeface="Arial"/>
              </a:rPr>
              <a:t>ti</a:t>
            </a:r>
            <a:r>
              <a:rPr sz="1200" spc="-10" dirty="0">
                <a:latin typeface="Arial"/>
                <a:cs typeface="Arial"/>
              </a:rPr>
              <a:t>m</a:t>
            </a:r>
            <a:r>
              <a:rPr sz="1200" spc="-50" dirty="0">
                <a:latin typeface="Arial"/>
                <a:cs typeface="Arial"/>
              </a:rPr>
              <a:t>e</a:t>
            </a:r>
            <a:r>
              <a:rPr sz="1200" spc="-75" dirty="0">
                <a:latin typeface="Arial"/>
                <a:cs typeface="Arial"/>
              </a:rPr>
              <a:t>_</a:t>
            </a:r>
            <a:r>
              <a:rPr sz="1200" spc="15" dirty="0">
                <a:latin typeface="Arial"/>
                <a:cs typeface="Arial"/>
              </a:rPr>
              <a:t>t</a:t>
            </a:r>
            <a:r>
              <a:rPr sz="1200" spc="-10" dirty="0">
                <a:latin typeface="Arial"/>
                <a:cs typeface="Arial"/>
              </a:rPr>
              <a:t>o</a:t>
            </a:r>
            <a:r>
              <a:rPr sz="1200" spc="-75" dirty="0">
                <a:latin typeface="Arial"/>
                <a:cs typeface="Arial"/>
              </a:rPr>
              <a:t>_</a:t>
            </a:r>
            <a:r>
              <a:rPr sz="1200" spc="15" dirty="0">
                <a:latin typeface="Arial"/>
                <a:cs typeface="Arial"/>
              </a:rPr>
              <a:t>w</a:t>
            </a:r>
            <a:r>
              <a:rPr sz="1200" spc="-10" dirty="0">
                <a:latin typeface="Arial"/>
                <a:cs typeface="Arial"/>
              </a:rPr>
              <a:t>o</a:t>
            </a:r>
            <a:r>
              <a:rPr sz="1200" spc="-25" dirty="0">
                <a:latin typeface="Arial"/>
                <a:cs typeface="Arial"/>
              </a:rPr>
              <a:t>r</a:t>
            </a:r>
            <a:r>
              <a:rPr sz="1200" spc="-5" dirty="0">
                <a:latin typeface="Arial"/>
                <a:cs typeface="Arial"/>
              </a:rPr>
              <a:t>k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43530" y="2443762"/>
            <a:ext cx="1649095" cy="470534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255270" indent="-242570">
              <a:lnSpc>
                <a:spcPct val="100000"/>
              </a:lnSpc>
              <a:spcBef>
                <a:spcPts val="409"/>
              </a:spcBef>
              <a:buClr>
                <a:srgbClr val="024F84"/>
              </a:buClr>
              <a:buAutoNum type="alphaLcParenBoth" startAt="4"/>
              <a:tabLst>
                <a:tab pos="255904" algn="l"/>
              </a:tabLst>
            </a:pPr>
            <a:r>
              <a:rPr sz="1200" spc="-15" dirty="0">
                <a:latin typeface="Arial"/>
                <a:cs typeface="Arial"/>
              </a:rPr>
              <a:t>birth_qrtr:apr </a:t>
            </a:r>
            <a:r>
              <a:rPr sz="1200" spc="-20" dirty="0">
                <a:latin typeface="Arial"/>
                <a:cs typeface="Arial"/>
              </a:rPr>
              <a:t>thru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-35" dirty="0">
                <a:latin typeface="Arial"/>
                <a:cs typeface="Arial"/>
              </a:rPr>
              <a:t>jun</a:t>
            </a:r>
            <a:endParaRPr sz="1200">
              <a:latin typeface="Arial"/>
              <a:cs typeface="Arial"/>
            </a:endParaRPr>
          </a:p>
          <a:p>
            <a:pPr marL="255270" indent="-234315">
              <a:lnSpc>
                <a:spcPct val="100000"/>
              </a:lnSpc>
              <a:spcBef>
                <a:spcPts val="315"/>
              </a:spcBef>
              <a:buClr>
                <a:srgbClr val="024F84"/>
              </a:buClr>
              <a:buAutoNum type="alphaLcParenBoth" startAt="4"/>
              <a:tabLst>
                <a:tab pos="255904" algn="l"/>
              </a:tabLst>
            </a:pPr>
            <a:r>
              <a:rPr sz="1200" spc="-15" dirty="0">
                <a:latin typeface="Arial"/>
                <a:cs typeface="Arial"/>
              </a:rPr>
              <a:t>birth_qrtr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912" y="135255"/>
            <a:ext cx="4222115" cy="204470"/>
          </a:xfrm>
          <a:prstGeom prst="rect">
            <a:avLst/>
          </a:prstGeom>
          <a:solidFill>
            <a:srgbClr val="9AB8CE"/>
          </a:solidFill>
        </p:spPr>
        <p:txBody>
          <a:bodyPr vert="horz" wrap="square" lIns="0" tIns="25400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200"/>
              </a:spcBef>
            </a:pPr>
            <a:r>
              <a:rPr sz="1000" dirty="0">
                <a:solidFill>
                  <a:srgbClr val="1A2E3D"/>
                </a:solidFill>
              </a:rPr>
              <a:t>Clicker</a:t>
            </a:r>
            <a:r>
              <a:rPr sz="1000" spc="-5" dirty="0">
                <a:solidFill>
                  <a:srgbClr val="1A2E3D"/>
                </a:solidFill>
              </a:rPr>
              <a:t> </a:t>
            </a:r>
            <a:r>
              <a:rPr sz="1000" spc="5" dirty="0">
                <a:solidFill>
                  <a:srgbClr val="1A2E3D"/>
                </a:solidFill>
              </a:rPr>
              <a:t>question</a:t>
            </a: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192912" y="339344"/>
            <a:ext cx="4222115" cy="400110"/>
          </a:xfrm>
          <a:prstGeom prst="rect">
            <a:avLst/>
          </a:prstGeom>
          <a:solidFill>
            <a:srgbClr val="D6E2EB"/>
          </a:solidFill>
        </p:spPr>
        <p:txBody>
          <a:bodyPr vert="horz" wrap="square" lIns="0" tIns="30480" rIns="0" bIns="0" rtlCol="0">
            <a:spAutoFit/>
          </a:bodyPr>
          <a:lstStyle/>
          <a:p>
            <a:pPr marL="59690" marR="101600">
              <a:lnSpc>
                <a:spcPct val="100000"/>
              </a:lnSpc>
              <a:spcBef>
                <a:spcPts val="240"/>
              </a:spcBef>
            </a:pPr>
            <a:r>
              <a:rPr sz="1200" spc="-35" dirty="0">
                <a:solidFill>
                  <a:srgbClr val="1A2E3D"/>
                </a:solidFill>
                <a:latin typeface="Arial"/>
                <a:cs typeface="Arial"/>
              </a:rPr>
              <a:t>Using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the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p-value </a:t>
            </a:r>
            <a:r>
              <a:rPr sz="1200" spc="-15" dirty="0">
                <a:solidFill>
                  <a:srgbClr val="1A2E3D"/>
                </a:solidFill>
                <a:latin typeface="Arial"/>
                <a:cs typeface="Arial"/>
              </a:rPr>
              <a:t>approach, which </a:t>
            </a:r>
            <a:r>
              <a:rPr sz="1200" spc="-40" dirty="0">
                <a:solidFill>
                  <a:srgbClr val="1A2E3D"/>
                </a:solidFill>
                <a:latin typeface="Arial"/>
                <a:cs typeface="Arial"/>
              </a:rPr>
              <a:t>variable </a:t>
            </a:r>
            <a:r>
              <a:rPr sz="1200" spc="-10" dirty="0">
                <a:solidFill>
                  <a:srgbClr val="1A2E3D"/>
                </a:solidFill>
                <a:latin typeface="Arial"/>
                <a:cs typeface="Arial"/>
              </a:rPr>
              <a:t>would </a:t>
            </a:r>
            <a:r>
              <a:rPr sz="1200" spc="-30" dirty="0">
                <a:solidFill>
                  <a:srgbClr val="1A2E3D"/>
                </a:solidFill>
                <a:latin typeface="Arial"/>
                <a:cs typeface="Arial"/>
              </a:rPr>
              <a:t>you </a:t>
            </a:r>
            <a:r>
              <a:rPr sz="1200" spc="-35" dirty="0">
                <a:solidFill>
                  <a:srgbClr val="1A2E3D"/>
                </a:solidFill>
                <a:latin typeface="Arial"/>
                <a:cs typeface="Arial"/>
              </a:rPr>
              <a:t>remove  </a:t>
            </a:r>
            <a:r>
              <a:rPr sz="1200" spc="-25" dirty="0">
                <a:solidFill>
                  <a:srgbClr val="1A2E3D"/>
                </a:solidFill>
                <a:latin typeface="Arial"/>
                <a:cs typeface="Arial"/>
              </a:rPr>
              <a:t>from </a:t>
            </a:r>
            <a:r>
              <a:rPr sz="1200" spc="-20" dirty="0">
                <a:solidFill>
                  <a:srgbClr val="1A2E3D"/>
                </a:solidFill>
                <a:latin typeface="Arial"/>
                <a:cs typeface="Arial"/>
              </a:rPr>
              <a:t>the model</a:t>
            </a:r>
            <a:r>
              <a:rPr sz="1200" spc="40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lang="en-US" sz="1200" spc="-30" dirty="0" smtClean="0">
                <a:solidFill>
                  <a:srgbClr val="1A2E3D"/>
                </a:solidFill>
                <a:latin typeface="Arial"/>
                <a:cs typeface="Arial"/>
              </a:rPr>
              <a:t>below first</a:t>
            </a:r>
            <a:r>
              <a:rPr sz="1200" spc="-30" dirty="0" smtClean="0">
                <a:solidFill>
                  <a:srgbClr val="1A2E3D"/>
                </a:solidFill>
                <a:latin typeface="Arial"/>
                <a:cs typeface="Arial"/>
              </a:rPr>
              <a:t>?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08888" y="846963"/>
            <a:ext cx="2590165" cy="0"/>
          </a:xfrm>
          <a:custGeom>
            <a:avLst/>
            <a:gdLst/>
            <a:ahLst/>
            <a:cxnLst/>
            <a:rect l="l" t="t" r="r" b="b"/>
            <a:pathLst>
              <a:path w="2590165">
                <a:moveTo>
                  <a:pt x="0" y="0"/>
                </a:moveTo>
                <a:lnTo>
                  <a:pt x="259016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96188" y="822858"/>
            <a:ext cx="261556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93775" algn="l"/>
                <a:tab pos="1428115" algn="l"/>
                <a:tab pos="1900555" algn="l"/>
                <a:tab pos="2265045" algn="l"/>
              </a:tabLst>
            </a:pPr>
            <a:r>
              <a:rPr sz="6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6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Estimate	</a:t>
            </a:r>
            <a:r>
              <a:rPr sz="6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Std.</a:t>
            </a:r>
            <a:r>
              <a:rPr sz="600" u="sng" spc="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6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Error	</a:t>
            </a:r>
            <a:r>
              <a:rPr sz="60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 </a:t>
            </a:r>
            <a:r>
              <a:rPr sz="6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value	</a:t>
            </a:r>
            <a:r>
              <a:rPr sz="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Pr(</a:t>
            </a:r>
            <a:r>
              <a:rPr sz="600"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&gt;</a:t>
            </a:r>
            <a:r>
              <a:rPr sz="600" i="1" u="sng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|</a:t>
            </a:r>
            <a:r>
              <a:rPr sz="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</a:t>
            </a:r>
            <a:r>
              <a:rPr sz="600" i="1" u="sng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|</a:t>
            </a:r>
            <a:r>
              <a:rPr sz="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)</a:t>
            </a:r>
            <a:r>
              <a:rPr sz="600" u="sng" spc="-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endParaRPr sz="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72133" y="916749"/>
            <a:ext cx="717550" cy="153352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7985" marR="5080" indent="-6985" algn="just">
              <a:lnSpc>
                <a:spcPts val="700"/>
              </a:lnSpc>
              <a:spcBef>
                <a:spcPts val="135"/>
              </a:spcBef>
            </a:pPr>
            <a:r>
              <a:rPr sz="600" spc="-60" dirty="0">
                <a:latin typeface="Arial"/>
                <a:cs typeface="Arial"/>
              </a:rPr>
              <a:t>(</a:t>
            </a:r>
            <a:r>
              <a:rPr sz="600" spc="-25" dirty="0">
                <a:latin typeface="Arial"/>
                <a:cs typeface="Arial"/>
              </a:rPr>
              <a:t>In</a:t>
            </a:r>
            <a:r>
              <a:rPr sz="600" spc="5" dirty="0">
                <a:latin typeface="Arial"/>
                <a:cs typeface="Arial"/>
              </a:rPr>
              <a:t>t</a:t>
            </a:r>
            <a:r>
              <a:rPr sz="600" spc="-25" dirty="0">
                <a:latin typeface="Arial"/>
                <a:cs typeface="Arial"/>
              </a:rPr>
              <a:t>er</a:t>
            </a:r>
            <a:r>
              <a:rPr sz="600" spc="5" dirty="0">
                <a:latin typeface="Arial"/>
                <a:cs typeface="Arial"/>
              </a:rPr>
              <a:t>c</a:t>
            </a:r>
            <a:r>
              <a:rPr sz="600" spc="-25" dirty="0">
                <a:latin typeface="Arial"/>
                <a:cs typeface="Arial"/>
              </a:rPr>
              <a:t>e</a:t>
            </a:r>
            <a:r>
              <a:rPr sz="600" spc="5" dirty="0">
                <a:latin typeface="Arial"/>
                <a:cs typeface="Arial"/>
              </a:rPr>
              <a:t>pt</a:t>
            </a:r>
            <a:r>
              <a:rPr sz="600" spc="-55" dirty="0">
                <a:latin typeface="Arial"/>
                <a:cs typeface="Arial"/>
              </a:rPr>
              <a:t>)  </a:t>
            </a:r>
            <a:r>
              <a:rPr sz="600" spc="-15" dirty="0">
                <a:latin typeface="Arial"/>
                <a:cs typeface="Arial"/>
              </a:rPr>
              <a:t>hrs_work  r</a:t>
            </a:r>
            <a:r>
              <a:rPr sz="600" spc="-25" dirty="0">
                <a:latin typeface="Arial"/>
                <a:cs typeface="Arial"/>
              </a:rPr>
              <a:t>a</a:t>
            </a:r>
            <a:r>
              <a:rPr sz="600" spc="5" dirty="0">
                <a:latin typeface="Arial"/>
                <a:cs typeface="Arial"/>
              </a:rPr>
              <a:t>c</a:t>
            </a:r>
            <a:r>
              <a:rPr sz="600" spc="-25" dirty="0">
                <a:latin typeface="Arial"/>
                <a:cs typeface="Arial"/>
              </a:rPr>
              <a:t>e</a:t>
            </a:r>
            <a:r>
              <a:rPr sz="600" spc="5" dirty="0">
                <a:latin typeface="Arial"/>
                <a:cs typeface="Arial"/>
              </a:rPr>
              <a:t>b</a:t>
            </a:r>
            <a:r>
              <a:rPr sz="600" spc="-25" dirty="0">
                <a:latin typeface="Arial"/>
                <a:cs typeface="Arial"/>
              </a:rPr>
              <a:t>la</a:t>
            </a:r>
            <a:r>
              <a:rPr sz="600" spc="5" dirty="0">
                <a:latin typeface="Arial"/>
                <a:cs typeface="Arial"/>
              </a:rPr>
              <a:t>c</a:t>
            </a:r>
            <a:r>
              <a:rPr sz="600" spc="-5" dirty="0">
                <a:latin typeface="Arial"/>
                <a:cs typeface="Arial"/>
              </a:rPr>
              <a:t>k  </a:t>
            </a:r>
            <a:r>
              <a:rPr sz="600" spc="-20" dirty="0">
                <a:latin typeface="Arial"/>
                <a:cs typeface="Arial"/>
              </a:rPr>
              <a:t>ra</a:t>
            </a:r>
            <a:r>
              <a:rPr sz="600" spc="5" dirty="0">
                <a:latin typeface="Arial"/>
                <a:cs typeface="Arial"/>
              </a:rPr>
              <a:t>c</a:t>
            </a:r>
            <a:r>
              <a:rPr sz="600" spc="-25" dirty="0">
                <a:latin typeface="Arial"/>
                <a:cs typeface="Arial"/>
              </a:rPr>
              <a:t>ea</a:t>
            </a:r>
            <a:r>
              <a:rPr sz="600" spc="-15" dirty="0">
                <a:latin typeface="Arial"/>
                <a:cs typeface="Arial"/>
              </a:rPr>
              <a:t>s</a:t>
            </a:r>
            <a:r>
              <a:rPr sz="600" spc="-25" dirty="0">
                <a:latin typeface="Arial"/>
                <a:cs typeface="Arial"/>
              </a:rPr>
              <a:t>ia</a:t>
            </a:r>
            <a:r>
              <a:rPr sz="600" spc="-10" dirty="0">
                <a:latin typeface="Arial"/>
                <a:cs typeface="Arial"/>
              </a:rPr>
              <a:t>n  </a:t>
            </a:r>
            <a:r>
              <a:rPr sz="600" spc="-15" dirty="0">
                <a:latin typeface="Arial"/>
                <a:cs typeface="Arial"/>
              </a:rPr>
              <a:t>r</a:t>
            </a:r>
            <a:r>
              <a:rPr sz="600" spc="-25" dirty="0">
                <a:latin typeface="Arial"/>
                <a:cs typeface="Arial"/>
              </a:rPr>
              <a:t>a</a:t>
            </a:r>
            <a:r>
              <a:rPr sz="600" spc="5" dirty="0">
                <a:latin typeface="Arial"/>
                <a:cs typeface="Arial"/>
              </a:rPr>
              <a:t>c</a:t>
            </a:r>
            <a:r>
              <a:rPr sz="600" spc="-25" dirty="0">
                <a:latin typeface="Arial"/>
                <a:cs typeface="Arial"/>
              </a:rPr>
              <a:t>e</a:t>
            </a:r>
            <a:r>
              <a:rPr sz="600" spc="-5" dirty="0">
                <a:latin typeface="Arial"/>
                <a:cs typeface="Arial"/>
              </a:rPr>
              <a:t>o</a:t>
            </a:r>
            <a:r>
              <a:rPr sz="600" spc="5" dirty="0">
                <a:latin typeface="Arial"/>
                <a:cs typeface="Arial"/>
              </a:rPr>
              <a:t>t</a:t>
            </a:r>
            <a:r>
              <a:rPr sz="600" spc="-15" dirty="0">
                <a:latin typeface="Arial"/>
                <a:cs typeface="Arial"/>
              </a:rPr>
              <a:t>h</a:t>
            </a:r>
            <a:r>
              <a:rPr sz="600" spc="-25" dirty="0">
                <a:latin typeface="Arial"/>
                <a:cs typeface="Arial"/>
              </a:rPr>
              <a:t>e</a:t>
            </a:r>
            <a:r>
              <a:rPr sz="600" spc="-15" dirty="0">
                <a:latin typeface="Arial"/>
                <a:cs typeface="Arial"/>
              </a:rPr>
              <a:t>r</a:t>
            </a:r>
            <a:endParaRPr sz="600">
              <a:latin typeface="Arial"/>
              <a:cs typeface="Arial"/>
            </a:endParaRPr>
          </a:p>
          <a:p>
            <a:pPr marR="5080" algn="r">
              <a:lnSpc>
                <a:spcPts val="655"/>
              </a:lnSpc>
            </a:pPr>
            <a:r>
              <a:rPr sz="600" spc="-25" dirty="0">
                <a:latin typeface="Arial"/>
                <a:cs typeface="Arial"/>
              </a:rPr>
              <a:t>a</a:t>
            </a:r>
            <a:r>
              <a:rPr sz="600" spc="-5" dirty="0">
                <a:latin typeface="Arial"/>
                <a:cs typeface="Arial"/>
              </a:rPr>
              <a:t>g</a:t>
            </a:r>
            <a:r>
              <a:rPr sz="600" spc="-25" dirty="0">
                <a:latin typeface="Arial"/>
                <a:cs typeface="Arial"/>
              </a:rPr>
              <a:t>e</a:t>
            </a:r>
            <a:endParaRPr sz="600">
              <a:latin typeface="Arial"/>
              <a:cs typeface="Arial"/>
            </a:endParaRPr>
          </a:p>
          <a:p>
            <a:pPr marL="264160" marR="5080" indent="-4445" algn="r">
              <a:lnSpc>
                <a:spcPts val="700"/>
              </a:lnSpc>
              <a:spcBef>
                <a:spcPts val="30"/>
              </a:spcBef>
            </a:pPr>
            <a:r>
              <a:rPr sz="600" spc="-5" dirty="0">
                <a:latin typeface="Arial"/>
                <a:cs typeface="Arial"/>
              </a:rPr>
              <a:t>g</a:t>
            </a:r>
            <a:r>
              <a:rPr sz="600" spc="-25" dirty="0">
                <a:latin typeface="Arial"/>
                <a:cs typeface="Arial"/>
              </a:rPr>
              <a:t>e</a:t>
            </a:r>
            <a:r>
              <a:rPr sz="600" spc="-15" dirty="0">
                <a:latin typeface="Arial"/>
                <a:cs typeface="Arial"/>
              </a:rPr>
              <a:t>n</a:t>
            </a:r>
            <a:r>
              <a:rPr sz="600" spc="5" dirty="0">
                <a:latin typeface="Arial"/>
                <a:cs typeface="Arial"/>
              </a:rPr>
              <a:t>d</a:t>
            </a:r>
            <a:r>
              <a:rPr sz="600" spc="-25" dirty="0">
                <a:latin typeface="Arial"/>
                <a:cs typeface="Arial"/>
              </a:rPr>
              <a:t>e</a:t>
            </a:r>
            <a:r>
              <a:rPr sz="600" spc="-15" dirty="0">
                <a:latin typeface="Arial"/>
                <a:cs typeface="Arial"/>
              </a:rPr>
              <a:t>rf</a:t>
            </a:r>
            <a:r>
              <a:rPr sz="600" spc="-25" dirty="0">
                <a:latin typeface="Arial"/>
                <a:cs typeface="Arial"/>
              </a:rPr>
              <a:t>e</a:t>
            </a:r>
            <a:r>
              <a:rPr sz="600" spc="-5" dirty="0">
                <a:latin typeface="Arial"/>
                <a:cs typeface="Arial"/>
              </a:rPr>
              <a:t>m</a:t>
            </a:r>
            <a:r>
              <a:rPr sz="600" spc="-25" dirty="0">
                <a:latin typeface="Arial"/>
                <a:cs typeface="Arial"/>
              </a:rPr>
              <a:t>ale  </a:t>
            </a:r>
            <a:r>
              <a:rPr sz="600" spc="5" dirty="0">
                <a:latin typeface="Arial"/>
                <a:cs typeface="Arial"/>
              </a:rPr>
              <a:t>c</a:t>
            </a:r>
            <a:r>
              <a:rPr sz="600" spc="-25" dirty="0">
                <a:latin typeface="Arial"/>
                <a:cs typeface="Arial"/>
              </a:rPr>
              <a:t>i</a:t>
            </a:r>
            <a:r>
              <a:rPr sz="600" spc="5" dirty="0">
                <a:latin typeface="Arial"/>
                <a:cs typeface="Arial"/>
              </a:rPr>
              <a:t>t</a:t>
            </a:r>
            <a:r>
              <a:rPr sz="600" spc="-25" dirty="0">
                <a:latin typeface="Arial"/>
                <a:cs typeface="Arial"/>
              </a:rPr>
              <a:t>ize</a:t>
            </a:r>
            <a:r>
              <a:rPr sz="600" spc="-15" dirty="0">
                <a:latin typeface="Arial"/>
                <a:cs typeface="Arial"/>
              </a:rPr>
              <a:t>n</a:t>
            </a:r>
            <a:r>
              <a:rPr sz="600" spc="-25" dirty="0">
                <a:latin typeface="Arial"/>
                <a:cs typeface="Arial"/>
              </a:rPr>
              <a:t>ye</a:t>
            </a:r>
            <a:r>
              <a:rPr sz="600" spc="-10" dirty="0">
                <a:latin typeface="Arial"/>
                <a:cs typeface="Arial"/>
              </a:rPr>
              <a:t>s  </a:t>
            </a:r>
            <a:r>
              <a:rPr sz="600" spc="5" dirty="0">
                <a:latin typeface="Arial"/>
                <a:cs typeface="Arial"/>
              </a:rPr>
              <a:t>t</a:t>
            </a:r>
            <a:r>
              <a:rPr sz="600" spc="-15" dirty="0">
                <a:latin typeface="Arial"/>
                <a:cs typeface="Arial"/>
              </a:rPr>
              <a:t>im</a:t>
            </a:r>
            <a:r>
              <a:rPr sz="600" spc="-25" dirty="0">
                <a:latin typeface="Arial"/>
                <a:cs typeface="Arial"/>
              </a:rPr>
              <a:t>e</a:t>
            </a:r>
            <a:r>
              <a:rPr sz="600" spc="-40" dirty="0">
                <a:latin typeface="Arial"/>
                <a:cs typeface="Arial"/>
              </a:rPr>
              <a:t>_</a:t>
            </a:r>
            <a:r>
              <a:rPr sz="600" spc="5" dirty="0">
                <a:latin typeface="Arial"/>
                <a:cs typeface="Arial"/>
              </a:rPr>
              <a:t>t</a:t>
            </a:r>
            <a:r>
              <a:rPr sz="600" spc="-5" dirty="0">
                <a:latin typeface="Arial"/>
                <a:cs typeface="Arial"/>
              </a:rPr>
              <a:t>o</a:t>
            </a:r>
            <a:r>
              <a:rPr sz="600" spc="-40" dirty="0">
                <a:latin typeface="Arial"/>
                <a:cs typeface="Arial"/>
              </a:rPr>
              <a:t>_</a:t>
            </a:r>
            <a:r>
              <a:rPr sz="600" spc="5" dirty="0">
                <a:latin typeface="Arial"/>
                <a:cs typeface="Arial"/>
              </a:rPr>
              <a:t>w</a:t>
            </a:r>
            <a:r>
              <a:rPr sz="600" spc="-5" dirty="0">
                <a:latin typeface="Arial"/>
                <a:cs typeface="Arial"/>
              </a:rPr>
              <a:t>o</a:t>
            </a:r>
            <a:r>
              <a:rPr sz="600" spc="-15" dirty="0">
                <a:latin typeface="Arial"/>
                <a:cs typeface="Arial"/>
              </a:rPr>
              <a:t>r</a:t>
            </a:r>
            <a:r>
              <a:rPr sz="600" spc="-5" dirty="0">
                <a:latin typeface="Arial"/>
                <a:cs typeface="Arial"/>
              </a:rPr>
              <a:t>k</a:t>
            </a:r>
            <a:endParaRPr sz="600">
              <a:latin typeface="Arial"/>
              <a:cs typeface="Arial"/>
            </a:endParaRPr>
          </a:p>
          <a:p>
            <a:pPr marL="398780">
              <a:lnSpc>
                <a:spcPts val="660"/>
              </a:lnSpc>
            </a:pPr>
            <a:r>
              <a:rPr sz="600" spc="-15" dirty="0">
                <a:latin typeface="Arial"/>
                <a:cs typeface="Arial"/>
              </a:rPr>
              <a:t>langother</a:t>
            </a:r>
            <a:endParaRPr sz="600">
              <a:latin typeface="Arial"/>
              <a:cs typeface="Arial"/>
            </a:endParaRPr>
          </a:p>
          <a:p>
            <a:pPr marL="316230" marR="5080" indent="29209" algn="r">
              <a:lnSpc>
                <a:spcPts val="700"/>
              </a:lnSpc>
              <a:spcBef>
                <a:spcPts val="25"/>
              </a:spcBef>
            </a:pPr>
            <a:r>
              <a:rPr sz="600" spc="-5" dirty="0">
                <a:latin typeface="Arial"/>
                <a:cs typeface="Arial"/>
              </a:rPr>
              <a:t>m</a:t>
            </a:r>
            <a:r>
              <a:rPr sz="600" spc="-25" dirty="0">
                <a:latin typeface="Arial"/>
                <a:cs typeface="Arial"/>
              </a:rPr>
              <a:t>a</a:t>
            </a:r>
            <a:r>
              <a:rPr sz="600" spc="-15" dirty="0">
                <a:latin typeface="Arial"/>
                <a:cs typeface="Arial"/>
              </a:rPr>
              <a:t>rr</a:t>
            </a:r>
            <a:r>
              <a:rPr sz="600" spc="-25" dirty="0">
                <a:latin typeface="Arial"/>
                <a:cs typeface="Arial"/>
              </a:rPr>
              <a:t>ie</a:t>
            </a:r>
            <a:r>
              <a:rPr sz="600" spc="5" dirty="0">
                <a:latin typeface="Arial"/>
                <a:cs typeface="Arial"/>
              </a:rPr>
              <a:t>d</a:t>
            </a:r>
            <a:r>
              <a:rPr sz="600" spc="-25" dirty="0">
                <a:latin typeface="Arial"/>
                <a:cs typeface="Arial"/>
              </a:rPr>
              <a:t>ye</a:t>
            </a:r>
            <a:r>
              <a:rPr sz="600" spc="-10" dirty="0">
                <a:latin typeface="Arial"/>
                <a:cs typeface="Arial"/>
              </a:rPr>
              <a:t>s  </a:t>
            </a:r>
            <a:r>
              <a:rPr sz="600" spc="-25" dirty="0">
                <a:latin typeface="Arial"/>
                <a:cs typeface="Arial"/>
              </a:rPr>
              <a:t>e</a:t>
            </a:r>
            <a:r>
              <a:rPr sz="600" spc="5" dirty="0">
                <a:latin typeface="Arial"/>
                <a:cs typeface="Arial"/>
              </a:rPr>
              <a:t>d</a:t>
            </a:r>
            <a:r>
              <a:rPr sz="600" spc="-15" dirty="0">
                <a:latin typeface="Arial"/>
                <a:cs typeface="Arial"/>
              </a:rPr>
              <a:t>u</a:t>
            </a:r>
            <a:r>
              <a:rPr sz="600" spc="5" dirty="0">
                <a:latin typeface="Arial"/>
                <a:cs typeface="Arial"/>
              </a:rPr>
              <a:t>c</a:t>
            </a:r>
            <a:r>
              <a:rPr sz="600" spc="-5" dirty="0">
                <a:latin typeface="Arial"/>
                <a:cs typeface="Arial"/>
              </a:rPr>
              <a:t>o</a:t>
            </a:r>
            <a:r>
              <a:rPr sz="600" spc="-25" dirty="0">
                <a:latin typeface="Arial"/>
                <a:cs typeface="Arial"/>
              </a:rPr>
              <a:t>lle</a:t>
            </a:r>
            <a:r>
              <a:rPr sz="600" spc="-5" dirty="0">
                <a:latin typeface="Arial"/>
                <a:cs typeface="Arial"/>
              </a:rPr>
              <a:t>g</a:t>
            </a:r>
            <a:r>
              <a:rPr sz="600" spc="-20" dirty="0">
                <a:latin typeface="Arial"/>
                <a:cs typeface="Arial"/>
              </a:rPr>
              <a:t>e  e</a:t>
            </a:r>
            <a:r>
              <a:rPr sz="600" spc="5" dirty="0">
                <a:latin typeface="Arial"/>
                <a:cs typeface="Arial"/>
              </a:rPr>
              <a:t>d</a:t>
            </a:r>
            <a:r>
              <a:rPr sz="600" spc="-15" dirty="0">
                <a:latin typeface="Arial"/>
                <a:cs typeface="Arial"/>
              </a:rPr>
              <a:t>u</a:t>
            </a:r>
            <a:r>
              <a:rPr sz="600" spc="-5" dirty="0">
                <a:latin typeface="Arial"/>
                <a:cs typeface="Arial"/>
              </a:rPr>
              <a:t>g</a:t>
            </a:r>
            <a:r>
              <a:rPr sz="600" spc="-15" dirty="0">
                <a:latin typeface="Arial"/>
                <a:cs typeface="Arial"/>
              </a:rPr>
              <a:t>r</a:t>
            </a:r>
            <a:r>
              <a:rPr sz="600" spc="-25" dirty="0">
                <a:latin typeface="Arial"/>
                <a:cs typeface="Arial"/>
              </a:rPr>
              <a:t>a</a:t>
            </a:r>
            <a:r>
              <a:rPr sz="600" spc="5" dirty="0">
                <a:latin typeface="Arial"/>
                <a:cs typeface="Arial"/>
              </a:rPr>
              <a:t>d  d</a:t>
            </a:r>
            <a:r>
              <a:rPr sz="600" spc="-25" dirty="0">
                <a:latin typeface="Arial"/>
                <a:cs typeface="Arial"/>
              </a:rPr>
              <a:t>i</a:t>
            </a:r>
            <a:r>
              <a:rPr sz="600" spc="-15" dirty="0">
                <a:latin typeface="Arial"/>
                <a:cs typeface="Arial"/>
              </a:rPr>
              <a:t>s</a:t>
            </a:r>
            <a:r>
              <a:rPr sz="600" spc="-25" dirty="0">
                <a:latin typeface="Arial"/>
                <a:cs typeface="Arial"/>
              </a:rPr>
              <a:t>a</a:t>
            </a:r>
            <a:r>
              <a:rPr sz="600" spc="5" dirty="0">
                <a:latin typeface="Arial"/>
                <a:cs typeface="Arial"/>
              </a:rPr>
              <a:t>b</a:t>
            </a:r>
            <a:r>
              <a:rPr sz="600" spc="-25" dirty="0">
                <a:latin typeface="Arial"/>
                <a:cs typeface="Arial"/>
              </a:rPr>
              <a:t>ili</a:t>
            </a:r>
            <a:r>
              <a:rPr sz="600" spc="5" dirty="0">
                <a:latin typeface="Arial"/>
                <a:cs typeface="Arial"/>
              </a:rPr>
              <a:t>t</a:t>
            </a:r>
            <a:r>
              <a:rPr sz="600" spc="-25" dirty="0">
                <a:latin typeface="Arial"/>
                <a:cs typeface="Arial"/>
              </a:rPr>
              <a:t>yye</a:t>
            </a:r>
            <a:r>
              <a:rPr sz="600" spc="-15" dirty="0">
                <a:latin typeface="Arial"/>
                <a:cs typeface="Arial"/>
              </a:rPr>
              <a:t>s</a:t>
            </a:r>
            <a:endParaRPr sz="600">
              <a:latin typeface="Arial"/>
              <a:cs typeface="Arial"/>
            </a:endParaRPr>
          </a:p>
          <a:p>
            <a:pPr marL="34925">
              <a:lnSpc>
                <a:spcPts val="660"/>
              </a:lnSpc>
            </a:pPr>
            <a:r>
              <a:rPr sz="600" spc="-10" dirty="0">
                <a:latin typeface="Arial"/>
                <a:cs typeface="Arial"/>
              </a:rPr>
              <a:t>birth_qrtrapr thru</a:t>
            </a:r>
            <a:r>
              <a:rPr sz="600" spc="-45" dirty="0">
                <a:latin typeface="Arial"/>
                <a:cs typeface="Arial"/>
              </a:rPr>
              <a:t> </a:t>
            </a:r>
            <a:r>
              <a:rPr sz="600" spc="-20" dirty="0">
                <a:latin typeface="Arial"/>
                <a:cs typeface="Arial"/>
              </a:rPr>
              <a:t>jun</a:t>
            </a:r>
            <a:endParaRPr sz="600">
              <a:latin typeface="Arial"/>
              <a:cs typeface="Arial"/>
            </a:endParaRPr>
          </a:p>
          <a:p>
            <a:pPr marL="12700" marR="5080" indent="36195" algn="r">
              <a:lnSpc>
                <a:spcPts val="700"/>
              </a:lnSpc>
              <a:spcBef>
                <a:spcPts val="30"/>
              </a:spcBef>
            </a:pPr>
            <a:r>
              <a:rPr sz="600" spc="-15" dirty="0">
                <a:latin typeface="Arial"/>
                <a:cs typeface="Arial"/>
              </a:rPr>
              <a:t>birth_qrtrjul </a:t>
            </a:r>
            <a:r>
              <a:rPr sz="600" spc="-10" dirty="0">
                <a:latin typeface="Arial"/>
                <a:cs typeface="Arial"/>
              </a:rPr>
              <a:t>thru</a:t>
            </a:r>
            <a:r>
              <a:rPr sz="600" spc="-15" dirty="0">
                <a:latin typeface="Arial"/>
                <a:cs typeface="Arial"/>
              </a:rPr>
              <a:t> </a:t>
            </a:r>
            <a:r>
              <a:rPr sz="600" spc="-10" dirty="0">
                <a:latin typeface="Arial"/>
                <a:cs typeface="Arial"/>
              </a:rPr>
              <a:t>sep </a:t>
            </a:r>
            <a:r>
              <a:rPr sz="600" dirty="0">
                <a:latin typeface="Arial"/>
                <a:cs typeface="Arial"/>
              </a:rPr>
              <a:t> </a:t>
            </a:r>
            <a:r>
              <a:rPr sz="600" spc="-10" dirty="0">
                <a:latin typeface="Arial"/>
                <a:cs typeface="Arial"/>
              </a:rPr>
              <a:t>birth_qrtroct thru</a:t>
            </a:r>
            <a:r>
              <a:rPr sz="600" spc="-1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dec</a:t>
            </a:r>
            <a:endParaRPr sz="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15669" y="916749"/>
            <a:ext cx="370205" cy="1533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710"/>
              </a:lnSpc>
              <a:spcBef>
                <a:spcPts val="95"/>
              </a:spcBef>
            </a:pPr>
            <a:r>
              <a:rPr sz="600" spc="20" dirty="0">
                <a:latin typeface="Arial"/>
                <a:cs typeface="Arial"/>
              </a:rPr>
              <a:t>-</a:t>
            </a:r>
            <a:r>
              <a:rPr sz="600" spc="-5" dirty="0">
                <a:latin typeface="Arial"/>
                <a:cs typeface="Arial"/>
              </a:rPr>
              <a:t>15342.76</a:t>
            </a:r>
            <a:endParaRPr sz="600">
              <a:latin typeface="Arial"/>
              <a:cs typeface="Arial"/>
            </a:endParaRPr>
          </a:p>
          <a:p>
            <a:pPr marL="69850" algn="ctr">
              <a:lnSpc>
                <a:spcPts val="700"/>
              </a:lnSpc>
            </a:pPr>
            <a:r>
              <a:rPr sz="600" spc="-5" dirty="0">
                <a:latin typeface="Arial"/>
                <a:cs typeface="Arial"/>
              </a:rPr>
              <a:t>1048.96</a:t>
            </a:r>
            <a:endParaRPr sz="600">
              <a:latin typeface="Arial"/>
              <a:cs typeface="Arial"/>
            </a:endParaRPr>
          </a:p>
          <a:p>
            <a:pPr marL="41910" algn="ctr">
              <a:lnSpc>
                <a:spcPts val="695"/>
              </a:lnSpc>
            </a:pPr>
            <a:r>
              <a:rPr sz="600" spc="20" dirty="0">
                <a:latin typeface="Arial"/>
                <a:cs typeface="Arial"/>
              </a:rPr>
              <a:t>-</a:t>
            </a:r>
            <a:r>
              <a:rPr sz="600" spc="-5" dirty="0">
                <a:latin typeface="Arial"/>
                <a:cs typeface="Arial"/>
              </a:rPr>
              <a:t>7998.99</a:t>
            </a:r>
            <a:endParaRPr sz="600">
              <a:latin typeface="Arial"/>
              <a:cs typeface="Arial"/>
            </a:endParaRPr>
          </a:p>
          <a:p>
            <a:pPr marL="27940" algn="ctr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29909.80</a:t>
            </a:r>
            <a:endParaRPr sz="600">
              <a:latin typeface="Arial"/>
              <a:cs typeface="Arial"/>
            </a:endParaRPr>
          </a:p>
          <a:p>
            <a:pPr marL="41910" algn="ctr">
              <a:lnSpc>
                <a:spcPts val="700"/>
              </a:lnSpc>
            </a:pPr>
            <a:r>
              <a:rPr sz="600" spc="20" dirty="0">
                <a:latin typeface="Arial"/>
                <a:cs typeface="Arial"/>
              </a:rPr>
              <a:t>-</a:t>
            </a:r>
            <a:r>
              <a:rPr sz="600" spc="-5" dirty="0">
                <a:latin typeface="Arial"/>
                <a:cs typeface="Arial"/>
              </a:rPr>
              <a:t>6756.32</a:t>
            </a:r>
            <a:endParaRPr sz="600">
              <a:latin typeface="Arial"/>
              <a:cs typeface="Arial"/>
            </a:endParaRPr>
          </a:p>
          <a:p>
            <a:pPr marL="112395" algn="ctr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565.07</a:t>
            </a:r>
            <a:endParaRPr sz="600">
              <a:latin typeface="Arial"/>
              <a:cs typeface="Arial"/>
            </a:endParaRPr>
          </a:p>
          <a:p>
            <a:pPr algn="ctr">
              <a:lnSpc>
                <a:spcPts val="695"/>
              </a:lnSpc>
            </a:pPr>
            <a:r>
              <a:rPr sz="600" spc="20" dirty="0">
                <a:latin typeface="Arial"/>
                <a:cs typeface="Arial"/>
              </a:rPr>
              <a:t>-</a:t>
            </a:r>
            <a:r>
              <a:rPr sz="600" spc="-5" dirty="0">
                <a:latin typeface="Arial"/>
                <a:cs typeface="Arial"/>
              </a:rPr>
              <a:t>17135.05</a:t>
            </a:r>
            <a:endParaRPr sz="600">
              <a:latin typeface="Arial"/>
              <a:cs typeface="Arial"/>
            </a:endParaRPr>
          </a:p>
          <a:p>
            <a:pPr algn="ctr">
              <a:lnSpc>
                <a:spcPts val="695"/>
              </a:lnSpc>
            </a:pPr>
            <a:r>
              <a:rPr sz="600" spc="20" dirty="0">
                <a:latin typeface="Arial"/>
                <a:cs typeface="Arial"/>
              </a:rPr>
              <a:t>-</a:t>
            </a:r>
            <a:r>
              <a:rPr sz="600" spc="-5" dirty="0">
                <a:latin typeface="Arial"/>
                <a:cs typeface="Arial"/>
              </a:rPr>
              <a:t>12907.34</a:t>
            </a:r>
            <a:endParaRPr sz="600">
              <a:latin typeface="Arial"/>
              <a:cs typeface="Arial"/>
            </a:endParaRPr>
          </a:p>
          <a:p>
            <a:pPr marL="154305" algn="ctr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90.04</a:t>
            </a:r>
            <a:endParaRPr sz="600">
              <a:latin typeface="Arial"/>
              <a:cs typeface="Arial"/>
            </a:endParaRPr>
          </a:p>
          <a:p>
            <a:pPr algn="ctr">
              <a:lnSpc>
                <a:spcPts val="695"/>
              </a:lnSpc>
            </a:pPr>
            <a:r>
              <a:rPr sz="600" spc="20" dirty="0">
                <a:latin typeface="Arial"/>
                <a:cs typeface="Arial"/>
              </a:rPr>
              <a:t>-</a:t>
            </a:r>
            <a:r>
              <a:rPr sz="600" spc="-5" dirty="0">
                <a:latin typeface="Arial"/>
                <a:cs typeface="Arial"/>
              </a:rPr>
              <a:t>10510.44</a:t>
            </a:r>
            <a:endParaRPr sz="600">
              <a:latin typeface="Arial"/>
              <a:cs typeface="Arial"/>
            </a:endParaRPr>
          </a:p>
          <a:p>
            <a:pPr marL="69850" algn="ctr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5409.24</a:t>
            </a:r>
            <a:endParaRPr sz="600">
              <a:latin typeface="Arial"/>
              <a:cs typeface="Arial"/>
            </a:endParaRPr>
          </a:p>
          <a:p>
            <a:pPr marL="27940" algn="ctr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15993.85</a:t>
            </a:r>
            <a:endParaRPr sz="600">
              <a:latin typeface="Arial"/>
              <a:cs typeface="Arial"/>
            </a:endParaRPr>
          </a:p>
          <a:p>
            <a:pPr marL="27940" algn="ctr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59658.52</a:t>
            </a:r>
            <a:endParaRPr sz="600">
              <a:latin typeface="Arial"/>
              <a:cs typeface="Arial"/>
            </a:endParaRPr>
          </a:p>
          <a:p>
            <a:pPr algn="ctr">
              <a:lnSpc>
                <a:spcPts val="700"/>
              </a:lnSpc>
            </a:pPr>
            <a:r>
              <a:rPr sz="600" spc="20" dirty="0">
                <a:latin typeface="Arial"/>
                <a:cs typeface="Arial"/>
              </a:rPr>
              <a:t>-</a:t>
            </a:r>
            <a:r>
              <a:rPr sz="600" spc="-5" dirty="0">
                <a:latin typeface="Arial"/>
                <a:cs typeface="Arial"/>
              </a:rPr>
              <a:t>14142.79</a:t>
            </a:r>
            <a:endParaRPr sz="600">
              <a:latin typeface="Arial"/>
              <a:cs typeface="Arial"/>
            </a:endParaRPr>
          </a:p>
          <a:p>
            <a:pPr marL="41910" algn="ctr">
              <a:lnSpc>
                <a:spcPts val="700"/>
              </a:lnSpc>
            </a:pPr>
            <a:r>
              <a:rPr sz="600" spc="20" dirty="0">
                <a:latin typeface="Arial"/>
                <a:cs typeface="Arial"/>
              </a:rPr>
              <a:t>-</a:t>
            </a:r>
            <a:r>
              <a:rPr sz="600" spc="-5" dirty="0">
                <a:latin typeface="Arial"/>
                <a:cs typeface="Arial"/>
              </a:rPr>
              <a:t>2043.42</a:t>
            </a:r>
            <a:endParaRPr sz="600">
              <a:latin typeface="Arial"/>
              <a:cs typeface="Arial"/>
            </a:endParaRPr>
          </a:p>
          <a:p>
            <a:pPr marL="69850" algn="ctr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3036.02</a:t>
            </a:r>
            <a:endParaRPr sz="600">
              <a:latin typeface="Arial"/>
              <a:cs typeface="Arial"/>
            </a:endParaRPr>
          </a:p>
          <a:p>
            <a:pPr marL="69850" algn="ctr">
              <a:lnSpc>
                <a:spcPts val="710"/>
              </a:lnSpc>
            </a:pPr>
            <a:r>
              <a:rPr sz="600" spc="-5" dirty="0">
                <a:latin typeface="Arial"/>
                <a:cs typeface="Arial"/>
              </a:rPr>
              <a:t>2674.11</a:t>
            </a:r>
            <a:endParaRPr sz="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16344" y="916749"/>
            <a:ext cx="342265" cy="1533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710"/>
              </a:lnSpc>
              <a:spcBef>
                <a:spcPts val="95"/>
              </a:spcBef>
            </a:pPr>
            <a:r>
              <a:rPr sz="600" spc="-5" dirty="0">
                <a:latin typeface="Arial"/>
                <a:cs typeface="Arial"/>
              </a:rPr>
              <a:t>11716.57</a:t>
            </a:r>
            <a:endParaRPr sz="600">
              <a:latin typeface="Arial"/>
              <a:cs typeface="Arial"/>
            </a:endParaRPr>
          </a:p>
          <a:p>
            <a:pPr marL="83820" algn="ctr">
              <a:lnSpc>
                <a:spcPts val="700"/>
              </a:lnSpc>
            </a:pPr>
            <a:r>
              <a:rPr sz="600" spc="-5" dirty="0">
                <a:latin typeface="Arial"/>
                <a:cs typeface="Arial"/>
              </a:rPr>
              <a:t>149.25</a:t>
            </a:r>
            <a:endParaRPr sz="600">
              <a:latin typeface="Arial"/>
              <a:cs typeface="Arial"/>
            </a:endParaRPr>
          </a:p>
          <a:p>
            <a:pPr marL="41910" algn="ctr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6191.83</a:t>
            </a:r>
            <a:endParaRPr sz="600">
              <a:latin typeface="Arial"/>
              <a:cs typeface="Arial"/>
            </a:endParaRPr>
          </a:p>
          <a:p>
            <a:pPr marL="41910" algn="ctr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9154.92</a:t>
            </a:r>
            <a:endParaRPr sz="600">
              <a:latin typeface="Arial"/>
              <a:cs typeface="Arial"/>
            </a:endParaRPr>
          </a:p>
          <a:p>
            <a:pPr marL="41910" algn="ctr">
              <a:lnSpc>
                <a:spcPts val="700"/>
              </a:lnSpc>
            </a:pPr>
            <a:r>
              <a:rPr sz="600" spc="-5" dirty="0">
                <a:latin typeface="Arial"/>
                <a:cs typeface="Arial"/>
              </a:rPr>
              <a:t>7240.08</a:t>
            </a:r>
            <a:endParaRPr sz="600">
              <a:latin typeface="Arial"/>
              <a:cs typeface="Arial"/>
            </a:endParaRPr>
          </a:p>
          <a:p>
            <a:pPr marL="83820" algn="ctr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133.77</a:t>
            </a:r>
            <a:endParaRPr sz="600">
              <a:latin typeface="Arial"/>
              <a:cs typeface="Arial"/>
            </a:endParaRPr>
          </a:p>
          <a:p>
            <a:pPr marL="41910" algn="ctr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3705.35</a:t>
            </a:r>
            <a:endParaRPr sz="600">
              <a:latin typeface="Arial"/>
              <a:cs typeface="Arial"/>
            </a:endParaRPr>
          </a:p>
          <a:p>
            <a:pPr marL="41910" algn="ctr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8231.66</a:t>
            </a:r>
            <a:endParaRPr sz="600">
              <a:latin typeface="Arial"/>
              <a:cs typeface="Arial"/>
            </a:endParaRPr>
          </a:p>
          <a:p>
            <a:pPr marL="126364" algn="ctr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79.83</a:t>
            </a:r>
            <a:endParaRPr sz="600">
              <a:latin typeface="Arial"/>
              <a:cs typeface="Arial"/>
            </a:endParaRPr>
          </a:p>
          <a:p>
            <a:pPr marL="41910" algn="ctr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5447.45</a:t>
            </a:r>
            <a:endParaRPr sz="600">
              <a:latin typeface="Arial"/>
              <a:cs typeface="Arial"/>
            </a:endParaRPr>
          </a:p>
          <a:p>
            <a:pPr marL="41910" algn="ctr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3900.76</a:t>
            </a:r>
            <a:endParaRPr sz="600">
              <a:latin typeface="Arial"/>
              <a:cs typeface="Arial"/>
            </a:endParaRPr>
          </a:p>
          <a:p>
            <a:pPr marL="41910" algn="ctr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4098.99</a:t>
            </a:r>
            <a:endParaRPr sz="600">
              <a:latin typeface="Arial"/>
              <a:cs typeface="Arial"/>
            </a:endParaRPr>
          </a:p>
          <a:p>
            <a:pPr marL="41910" algn="ctr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5660.26</a:t>
            </a:r>
            <a:endParaRPr sz="600">
              <a:latin typeface="Arial"/>
              <a:cs typeface="Arial"/>
            </a:endParaRPr>
          </a:p>
          <a:p>
            <a:pPr marL="41910" algn="ctr">
              <a:lnSpc>
                <a:spcPts val="700"/>
              </a:lnSpc>
            </a:pPr>
            <a:r>
              <a:rPr sz="600" spc="-5" dirty="0">
                <a:latin typeface="Arial"/>
                <a:cs typeface="Arial"/>
              </a:rPr>
              <a:t>6639.40</a:t>
            </a:r>
            <a:endParaRPr sz="600">
              <a:latin typeface="Arial"/>
              <a:cs typeface="Arial"/>
            </a:endParaRPr>
          </a:p>
          <a:p>
            <a:pPr marL="41910" algn="ctr">
              <a:lnSpc>
                <a:spcPts val="700"/>
              </a:lnSpc>
            </a:pPr>
            <a:r>
              <a:rPr sz="600" spc="-5" dirty="0">
                <a:latin typeface="Arial"/>
                <a:cs typeface="Arial"/>
              </a:rPr>
              <a:t>4978.12</a:t>
            </a:r>
            <a:endParaRPr sz="600">
              <a:latin typeface="Arial"/>
              <a:cs typeface="Arial"/>
            </a:endParaRPr>
          </a:p>
          <a:p>
            <a:pPr marL="41910" algn="ctr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4853.19</a:t>
            </a:r>
            <a:endParaRPr sz="600">
              <a:latin typeface="Arial"/>
              <a:cs typeface="Arial"/>
            </a:endParaRPr>
          </a:p>
          <a:p>
            <a:pPr marL="41910" algn="ctr">
              <a:lnSpc>
                <a:spcPts val="710"/>
              </a:lnSpc>
            </a:pPr>
            <a:r>
              <a:rPr sz="600" spc="-5" dirty="0">
                <a:latin typeface="Arial"/>
                <a:cs typeface="Arial"/>
              </a:rPr>
              <a:t>5038.45</a:t>
            </a:r>
            <a:endParaRPr sz="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07099" y="916749"/>
            <a:ext cx="215265" cy="1533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670">
              <a:lnSpc>
                <a:spcPts val="710"/>
              </a:lnSpc>
              <a:spcBef>
                <a:spcPts val="95"/>
              </a:spcBef>
            </a:pPr>
            <a:r>
              <a:rPr sz="600" spc="20" dirty="0">
                <a:latin typeface="Arial"/>
                <a:cs typeface="Arial"/>
              </a:rPr>
              <a:t>-</a:t>
            </a:r>
            <a:r>
              <a:rPr sz="600" spc="-5" dirty="0">
                <a:latin typeface="Arial"/>
                <a:cs typeface="Arial"/>
              </a:rPr>
              <a:t>1.31</a:t>
            </a:r>
            <a:endParaRPr sz="600">
              <a:latin typeface="Arial"/>
              <a:cs typeface="Arial"/>
            </a:endParaRPr>
          </a:p>
          <a:p>
            <a:pPr marL="54610">
              <a:lnSpc>
                <a:spcPts val="700"/>
              </a:lnSpc>
            </a:pPr>
            <a:r>
              <a:rPr sz="600" spc="-5" dirty="0">
                <a:latin typeface="Arial"/>
                <a:cs typeface="Arial"/>
              </a:rPr>
              <a:t>7.03</a:t>
            </a:r>
            <a:endParaRPr sz="600">
              <a:latin typeface="Arial"/>
              <a:cs typeface="Arial"/>
            </a:endParaRPr>
          </a:p>
          <a:p>
            <a:pPr marL="26670">
              <a:lnSpc>
                <a:spcPts val="695"/>
              </a:lnSpc>
            </a:pPr>
            <a:r>
              <a:rPr sz="600" spc="20" dirty="0">
                <a:latin typeface="Arial"/>
                <a:cs typeface="Arial"/>
              </a:rPr>
              <a:t>-</a:t>
            </a:r>
            <a:r>
              <a:rPr sz="600" spc="-5" dirty="0">
                <a:latin typeface="Arial"/>
                <a:cs typeface="Arial"/>
              </a:rPr>
              <a:t>1.29</a:t>
            </a:r>
            <a:endParaRPr sz="600">
              <a:latin typeface="Arial"/>
              <a:cs typeface="Arial"/>
            </a:endParaRPr>
          </a:p>
          <a:p>
            <a:pPr marL="54610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3.27</a:t>
            </a:r>
            <a:endParaRPr sz="600">
              <a:latin typeface="Arial"/>
              <a:cs typeface="Arial"/>
            </a:endParaRPr>
          </a:p>
          <a:p>
            <a:pPr marL="26670">
              <a:lnSpc>
                <a:spcPts val="700"/>
              </a:lnSpc>
            </a:pPr>
            <a:r>
              <a:rPr sz="600" spc="20" dirty="0">
                <a:latin typeface="Arial"/>
                <a:cs typeface="Arial"/>
              </a:rPr>
              <a:t>-</a:t>
            </a:r>
            <a:r>
              <a:rPr sz="600" spc="-5" dirty="0">
                <a:latin typeface="Arial"/>
                <a:cs typeface="Arial"/>
              </a:rPr>
              <a:t>0.93</a:t>
            </a:r>
            <a:endParaRPr sz="600">
              <a:latin typeface="Arial"/>
              <a:cs typeface="Arial"/>
            </a:endParaRPr>
          </a:p>
          <a:p>
            <a:pPr marL="54610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4.22</a:t>
            </a:r>
            <a:endParaRPr sz="600">
              <a:latin typeface="Arial"/>
              <a:cs typeface="Arial"/>
            </a:endParaRPr>
          </a:p>
          <a:p>
            <a:pPr marL="26670">
              <a:lnSpc>
                <a:spcPts val="695"/>
              </a:lnSpc>
            </a:pPr>
            <a:r>
              <a:rPr sz="600" spc="20" dirty="0">
                <a:latin typeface="Arial"/>
                <a:cs typeface="Arial"/>
              </a:rPr>
              <a:t>-</a:t>
            </a:r>
            <a:r>
              <a:rPr sz="600" spc="-5" dirty="0">
                <a:latin typeface="Arial"/>
                <a:cs typeface="Arial"/>
              </a:rPr>
              <a:t>4.62</a:t>
            </a:r>
            <a:endParaRPr sz="600">
              <a:latin typeface="Arial"/>
              <a:cs typeface="Arial"/>
            </a:endParaRPr>
          </a:p>
          <a:p>
            <a:pPr marL="26670">
              <a:lnSpc>
                <a:spcPts val="695"/>
              </a:lnSpc>
            </a:pPr>
            <a:r>
              <a:rPr sz="600" spc="20" dirty="0">
                <a:latin typeface="Arial"/>
                <a:cs typeface="Arial"/>
              </a:rPr>
              <a:t>-</a:t>
            </a:r>
            <a:r>
              <a:rPr sz="600" spc="-5" dirty="0">
                <a:latin typeface="Arial"/>
                <a:cs typeface="Arial"/>
              </a:rPr>
              <a:t>1.57</a:t>
            </a:r>
            <a:endParaRPr sz="600">
              <a:latin typeface="Arial"/>
              <a:cs typeface="Arial"/>
            </a:endParaRPr>
          </a:p>
          <a:p>
            <a:pPr marL="54610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1.13</a:t>
            </a:r>
            <a:endParaRPr sz="600">
              <a:latin typeface="Arial"/>
              <a:cs typeface="Arial"/>
            </a:endParaRPr>
          </a:p>
          <a:p>
            <a:pPr marL="26670">
              <a:lnSpc>
                <a:spcPts val="695"/>
              </a:lnSpc>
            </a:pPr>
            <a:r>
              <a:rPr sz="600" spc="20" dirty="0">
                <a:latin typeface="Arial"/>
                <a:cs typeface="Arial"/>
              </a:rPr>
              <a:t>-</a:t>
            </a:r>
            <a:r>
              <a:rPr sz="600" spc="-5" dirty="0">
                <a:latin typeface="Arial"/>
                <a:cs typeface="Arial"/>
              </a:rPr>
              <a:t>1.93</a:t>
            </a:r>
            <a:endParaRPr sz="600">
              <a:latin typeface="Arial"/>
              <a:cs typeface="Arial"/>
            </a:endParaRPr>
          </a:p>
          <a:p>
            <a:pPr marL="54610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1.39</a:t>
            </a:r>
            <a:endParaRPr sz="600">
              <a:latin typeface="Arial"/>
              <a:cs typeface="Arial"/>
            </a:endParaRPr>
          </a:p>
          <a:p>
            <a:pPr marL="54610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3.90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10.54</a:t>
            </a:r>
            <a:endParaRPr sz="600">
              <a:latin typeface="Arial"/>
              <a:cs typeface="Arial"/>
            </a:endParaRPr>
          </a:p>
          <a:p>
            <a:pPr marL="26670">
              <a:lnSpc>
                <a:spcPts val="700"/>
              </a:lnSpc>
            </a:pPr>
            <a:r>
              <a:rPr sz="600" spc="20" dirty="0">
                <a:latin typeface="Arial"/>
                <a:cs typeface="Arial"/>
              </a:rPr>
              <a:t>-</a:t>
            </a:r>
            <a:r>
              <a:rPr sz="600" spc="-5" dirty="0">
                <a:latin typeface="Arial"/>
                <a:cs typeface="Arial"/>
              </a:rPr>
              <a:t>2.13</a:t>
            </a:r>
            <a:endParaRPr sz="600">
              <a:latin typeface="Arial"/>
              <a:cs typeface="Arial"/>
            </a:endParaRPr>
          </a:p>
          <a:p>
            <a:pPr marL="26670">
              <a:lnSpc>
                <a:spcPts val="700"/>
              </a:lnSpc>
            </a:pPr>
            <a:r>
              <a:rPr sz="600" spc="20" dirty="0">
                <a:latin typeface="Arial"/>
                <a:cs typeface="Arial"/>
              </a:rPr>
              <a:t>-</a:t>
            </a:r>
            <a:r>
              <a:rPr sz="600" spc="-5" dirty="0">
                <a:latin typeface="Arial"/>
                <a:cs typeface="Arial"/>
              </a:rPr>
              <a:t>0.41</a:t>
            </a:r>
            <a:endParaRPr sz="600">
              <a:latin typeface="Arial"/>
              <a:cs typeface="Arial"/>
            </a:endParaRPr>
          </a:p>
          <a:p>
            <a:pPr marL="54610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0.63</a:t>
            </a:r>
            <a:endParaRPr sz="600">
              <a:latin typeface="Arial"/>
              <a:cs typeface="Arial"/>
            </a:endParaRPr>
          </a:p>
          <a:p>
            <a:pPr marL="54610">
              <a:lnSpc>
                <a:spcPts val="710"/>
              </a:lnSpc>
            </a:pPr>
            <a:r>
              <a:rPr sz="600" spc="-5" dirty="0">
                <a:latin typeface="Arial"/>
                <a:cs typeface="Arial"/>
              </a:rPr>
              <a:t>0.53</a:t>
            </a:r>
            <a:endParaRPr sz="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62705" y="916749"/>
            <a:ext cx="173355" cy="1533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710"/>
              </a:lnSpc>
              <a:spcBef>
                <a:spcPts val="95"/>
              </a:spcBef>
            </a:pPr>
            <a:r>
              <a:rPr sz="600" spc="-5" dirty="0">
                <a:latin typeface="Arial"/>
                <a:cs typeface="Arial"/>
              </a:rPr>
              <a:t>0.19</a:t>
            </a:r>
            <a:endParaRPr sz="600" dirty="0">
              <a:latin typeface="Arial"/>
              <a:cs typeface="Arial"/>
            </a:endParaRPr>
          </a:p>
          <a:p>
            <a:pPr marL="12700">
              <a:lnSpc>
                <a:spcPts val="700"/>
              </a:lnSpc>
            </a:pPr>
            <a:r>
              <a:rPr sz="600" spc="-5" dirty="0">
                <a:latin typeface="Arial"/>
                <a:cs typeface="Arial"/>
              </a:rPr>
              <a:t>0.00</a:t>
            </a:r>
            <a:endParaRPr sz="600" dirty="0">
              <a:latin typeface="Arial"/>
              <a:cs typeface="Arial"/>
            </a:endParaRPr>
          </a:p>
          <a:p>
            <a:pPr marL="12700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0.20</a:t>
            </a:r>
            <a:endParaRPr sz="600" dirty="0">
              <a:latin typeface="Arial"/>
              <a:cs typeface="Arial"/>
            </a:endParaRPr>
          </a:p>
          <a:p>
            <a:pPr marL="12700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0.00</a:t>
            </a:r>
            <a:endParaRPr sz="600" dirty="0">
              <a:latin typeface="Arial"/>
              <a:cs typeface="Arial"/>
            </a:endParaRPr>
          </a:p>
          <a:p>
            <a:pPr marL="12700">
              <a:lnSpc>
                <a:spcPts val="700"/>
              </a:lnSpc>
            </a:pPr>
            <a:r>
              <a:rPr sz="600" spc="-5" dirty="0">
                <a:latin typeface="Arial"/>
                <a:cs typeface="Arial"/>
              </a:rPr>
              <a:t>0.35</a:t>
            </a:r>
            <a:endParaRPr sz="600" dirty="0">
              <a:latin typeface="Arial"/>
              <a:cs typeface="Arial"/>
            </a:endParaRPr>
          </a:p>
          <a:p>
            <a:pPr marL="12700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0.00</a:t>
            </a:r>
            <a:endParaRPr sz="600" dirty="0">
              <a:latin typeface="Arial"/>
              <a:cs typeface="Arial"/>
            </a:endParaRPr>
          </a:p>
          <a:p>
            <a:pPr marL="12700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0.00</a:t>
            </a:r>
            <a:endParaRPr sz="600" dirty="0">
              <a:latin typeface="Arial"/>
              <a:cs typeface="Arial"/>
            </a:endParaRPr>
          </a:p>
          <a:p>
            <a:pPr marL="12700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0.12</a:t>
            </a:r>
            <a:endParaRPr sz="600" dirty="0">
              <a:latin typeface="Arial"/>
              <a:cs typeface="Arial"/>
            </a:endParaRPr>
          </a:p>
          <a:p>
            <a:pPr marL="12700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0.26</a:t>
            </a:r>
            <a:endParaRPr sz="600" dirty="0">
              <a:latin typeface="Arial"/>
              <a:cs typeface="Arial"/>
            </a:endParaRPr>
          </a:p>
          <a:p>
            <a:pPr marL="12700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0.05</a:t>
            </a:r>
            <a:endParaRPr sz="600" dirty="0">
              <a:latin typeface="Arial"/>
              <a:cs typeface="Arial"/>
            </a:endParaRPr>
          </a:p>
          <a:p>
            <a:pPr marL="12700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0.17</a:t>
            </a:r>
            <a:endParaRPr sz="600" dirty="0">
              <a:latin typeface="Arial"/>
              <a:cs typeface="Arial"/>
            </a:endParaRPr>
          </a:p>
          <a:p>
            <a:pPr marL="12700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0.00</a:t>
            </a:r>
            <a:endParaRPr sz="600" dirty="0">
              <a:latin typeface="Arial"/>
              <a:cs typeface="Arial"/>
            </a:endParaRPr>
          </a:p>
          <a:p>
            <a:pPr marL="12700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0.00</a:t>
            </a:r>
            <a:endParaRPr sz="600" dirty="0">
              <a:latin typeface="Arial"/>
              <a:cs typeface="Arial"/>
            </a:endParaRPr>
          </a:p>
          <a:p>
            <a:pPr marL="12700">
              <a:lnSpc>
                <a:spcPts val="700"/>
              </a:lnSpc>
            </a:pPr>
            <a:r>
              <a:rPr sz="600" spc="-5" dirty="0">
                <a:latin typeface="Arial"/>
                <a:cs typeface="Arial"/>
              </a:rPr>
              <a:t>0.03</a:t>
            </a:r>
            <a:endParaRPr sz="600" dirty="0">
              <a:latin typeface="Arial"/>
              <a:cs typeface="Arial"/>
            </a:endParaRPr>
          </a:p>
          <a:p>
            <a:pPr marL="12700">
              <a:lnSpc>
                <a:spcPts val="700"/>
              </a:lnSpc>
            </a:pPr>
            <a:r>
              <a:rPr sz="600" spc="-5" dirty="0">
                <a:latin typeface="Arial"/>
                <a:cs typeface="Arial"/>
              </a:rPr>
              <a:t>0.68</a:t>
            </a:r>
            <a:endParaRPr sz="600" dirty="0">
              <a:latin typeface="Arial"/>
              <a:cs typeface="Arial"/>
            </a:endParaRPr>
          </a:p>
          <a:p>
            <a:pPr marL="12700">
              <a:lnSpc>
                <a:spcPts val="695"/>
              </a:lnSpc>
            </a:pPr>
            <a:r>
              <a:rPr sz="600" spc="-5" dirty="0">
                <a:solidFill>
                  <a:srgbClr val="C00000"/>
                </a:solidFill>
                <a:latin typeface="Arial"/>
                <a:cs typeface="Arial"/>
              </a:rPr>
              <a:t>0.53</a:t>
            </a:r>
            <a:endParaRPr sz="600" dirty="0">
              <a:solidFill>
                <a:srgbClr val="C00000"/>
              </a:solidFill>
              <a:latin typeface="Arial"/>
              <a:cs typeface="Arial"/>
            </a:endParaRPr>
          </a:p>
          <a:p>
            <a:pPr marL="12700">
              <a:lnSpc>
                <a:spcPts val="710"/>
              </a:lnSpc>
            </a:pPr>
            <a:r>
              <a:rPr sz="600" spc="-5" dirty="0">
                <a:latin typeface="Arial"/>
                <a:cs typeface="Arial"/>
              </a:rPr>
              <a:t>0.60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08888" y="2451227"/>
            <a:ext cx="2590165" cy="0"/>
          </a:xfrm>
          <a:custGeom>
            <a:avLst/>
            <a:gdLst/>
            <a:ahLst/>
            <a:cxnLst/>
            <a:rect l="l" t="t" r="r" b="b"/>
            <a:pathLst>
              <a:path w="2590165">
                <a:moveTo>
                  <a:pt x="0" y="0"/>
                </a:moveTo>
                <a:lnTo>
                  <a:pt x="259016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29234" y="2440714"/>
            <a:ext cx="1148715" cy="70231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55270" indent="-234315">
              <a:lnSpc>
                <a:spcPct val="100000"/>
              </a:lnSpc>
              <a:spcBef>
                <a:spcPts val="434"/>
              </a:spcBef>
              <a:buClr>
                <a:srgbClr val="024F84"/>
              </a:buClr>
              <a:buAutoNum type="alphaLcParenBoth"/>
              <a:tabLst>
                <a:tab pos="255904" algn="l"/>
              </a:tabLst>
            </a:pPr>
            <a:r>
              <a:rPr sz="1200" spc="-20" dirty="0">
                <a:latin typeface="Arial"/>
                <a:cs typeface="Arial"/>
              </a:rPr>
              <a:t>race:other</a:t>
            </a:r>
            <a:endParaRPr sz="1200">
              <a:latin typeface="Arial"/>
              <a:cs typeface="Arial"/>
            </a:endParaRPr>
          </a:p>
          <a:p>
            <a:pPr marL="255270" indent="-242570">
              <a:lnSpc>
                <a:spcPct val="100000"/>
              </a:lnSpc>
              <a:spcBef>
                <a:spcPts val="335"/>
              </a:spcBef>
              <a:buClr>
                <a:srgbClr val="024F84"/>
              </a:buClr>
              <a:buAutoNum type="alphaLcParenBoth"/>
              <a:tabLst>
                <a:tab pos="255904" algn="l"/>
              </a:tabLst>
            </a:pPr>
            <a:r>
              <a:rPr sz="1200" spc="-30" dirty="0">
                <a:latin typeface="Arial"/>
                <a:cs typeface="Arial"/>
              </a:rPr>
              <a:t>race</a:t>
            </a:r>
            <a:endParaRPr sz="1200">
              <a:latin typeface="Arial"/>
              <a:cs typeface="Arial"/>
            </a:endParaRPr>
          </a:p>
          <a:p>
            <a:pPr marL="255270" indent="-234315">
              <a:lnSpc>
                <a:spcPct val="100000"/>
              </a:lnSpc>
              <a:spcBef>
                <a:spcPts val="340"/>
              </a:spcBef>
              <a:buClr>
                <a:srgbClr val="024F84"/>
              </a:buClr>
              <a:buAutoNum type="alphaLcParenBoth"/>
              <a:tabLst>
                <a:tab pos="255904" algn="l"/>
              </a:tabLst>
            </a:pPr>
            <a:r>
              <a:rPr sz="1200" spc="-15" dirty="0">
                <a:latin typeface="Arial"/>
                <a:cs typeface="Arial"/>
              </a:rPr>
              <a:t>ti</a:t>
            </a:r>
            <a:r>
              <a:rPr sz="1200" spc="-10" dirty="0">
                <a:latin typeface="Arial"/>
                <a:cs typeface="Arial"/>
              </a:rPr>
              <a:t>m</a:t>
            </a:r>
            <a:r>
              <a:rPr sz="1200" spc="-50" dirty="0">
                <a:latin typeface="Arial"/>
                <a:cs typeface="Arial"/>
              </a:rPr>
              <a:t>e</a:t>
            </a:r>
            <a:r>
              <a:rPr sz="1200" spc="-75" dirty="0">
                <a:latin typeface="Arial"/>
                <a:cs typeface="Arial"/>
              </a:rPr>
              <a:t>_</a:t>
            </a:r>
            <a:r>
              <a:rPr sz="1200" spc="15" dirty="0">
                <a:latin typeface="Arial"/>
                <a:cs typeface="Arial"/>
              </a:rPr>
              <a:t>t</a:t>
            </a:r>
            <a:r>
              <a:rPr sz="1200" spc="-10" dirty="0">
                <a:latin typeface="Arial"/>
                <a:cs typeface="Arial"/>
              </a:rPr>
              <a:t>o</a:t>
            </a:r>
            <a:r>
              <a:rPr sz="1200" spc="-75" dirty="0">
                <a:latin typeface="Arial"/>
                <a:cs typeface="Arial"/>
              </a:rPr>
              <a:t>_</a:t>
            </a:r>
            <a:r>
              <a:rPr sz="1200" spc="15" dirty="0">
                <a:latin typeface="Arial"/>
                <a:cs typeface="Arial"/>
              </a:rPr>
              <a:t>w</a:t>
            </a:r>
            <a:r>
              <a:rPr sz="1200" spc="-10" dirty="0">
                <a:latin typeface="Arial"/>
                <a:cs typeface="Arial"/>
              </a:rPr>
              <a:t>o</a:t>
            </a:r>
            <a:r>
              <a:rPr sz="1200" spc="-25" dirty="0">
                <a:latin typeface="Arial"/>
                <a:cs typeface="Arial"/>
              </a:rPr>
              <a:t>r</a:t>
            </a:r>
            <a:r>
              <a:rPr sz="1200" spc="-5" dirty="0">
                <a:latin typeface="Arial"/>
                <a:cs typeface="Arial"/>
              </a:rPr>
              <a:t>k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43530" y="2443762"/>
            <a:ext cx="1649095" cy="470534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255270" indent="-242570">
              <a:lnSpc>
                <a:spcPct val="100000"/>
              </a:lnSpc>
              <a:spcBef>
                <a:spcPts val="409"/>
              </a:spcBef>
              <a:buClr>
                <a:srgbClr val="024F84"/>
              </a:buClr>
              <a:buAutoNum type="alphaLcParenBoth" startAt="4"/>
              <a:tabLst>
                <a:tab pos="255904" algn="l"/>
              </a:tabLst>
            </a:pPr>
            <a:r>
              <a:rPr sz="1200" spc="-15" dirty="0">
                <a:latin typeface="Arial"/>
                <a:cs typeface="Arial"/>
              </a:rPr>
              <a:t>birth_qrtr:apr </a:t>
            </a:r>
            <a:r>
              <a:rPr sz="1200" spc="-20" dirty="0">
                <a:latin typeface="Arial"/>
                <a:cs typeface="Arial"/>
              </a:rPr>
              <a:t>thru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-35" dirty="0">
                <a:latin typeface="Arial"/>
                <a:cs typeface="Arial"/>
              </a:rPr>
              <a:t>jun</a:t>
            </a:r>
            <a:endParaRPr sz="1200">
              <a:latin typeface="Arial"/>
              <a:cs typeface="Arial"/>
            </a:endParaRPr>
          </a:p>
          <a:p>
            <a:pPr marL="255270" indent="-234315">
              <a:lnSpc>
                <a:spcPct val="100000"/>
              </a:lnSpc>
              <a:spcBef>
                <a:spcPts val="315"/>
              </a:spcBef>
              <a:buClr>
                <a:srgbClr val="024F84"/>
              </a:buClr>
              <a:buFont typeface="Arial"/>
              <a:buAutoNum type="alphaLcParenBoth" startAt="4"/>
              <a:tabLst>
                <a:tab pos="255904" algn="l"/>
              </a:tabLst>
            </a:pPr>
            <a:r>
              <a:rPr sz="1200" i="1" spc="5" dirty="0">
                <a:solidFill>
                  <a:srgbClr val="935151"/>
                </a:solidFill>
                <a:latin typeface="Arial"/>
                <a:cs typeface="Arial"/>
              </a:rPr>
              <a:t>birth_qrtr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08888" y="2187575"/>
            <a:ext cx="2667762" cy="253139"/>
          </a:xfrm>
          <a:prstGeom prst="rect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0999" y="982319"/>
            <a:ext cx="114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C00000"/>
                </a:solidFill>
              </a:rPr>
              <a:t>*Always remove ALL of the levels of a given categorical variable (for </a:t>
            </a:r>
            <a:r>
              <a:rPr lang="en-US" sz="800" b="1" dirty="0" smtClean="0">
                <a:solidFill>
                  <a:srgbClr val="C00000"/>
                </a:solidFill>
              </a:rPr>
              <a:t>p-value method</a:t>
            </a:r>
            <a:r>
              <a:rPr lang="en-US" sz="800" dirty="0" smtClean="0">
                <a:solidFill>
                  <a:srgbClr val="C00000"/>
                </a:solidFill>
              </a:rPr>
              <a:t> and </a:t>
            </a:r>
            <a:r>
              <a:rPr lang="en-US" sz="800" b="1" dirty="0" smtClean="0">
                <a:solidFill>
                  <a:srgbClr val="C00000"/>
                </a:solidFill>
              </a:rPr>
              <a:t>Adjusted R^2 method</a:t>
            </a:r>
            <a:r>
              <a:rPr lang="en-US" sz="800" dirty="0" smtClean="0">
                <a:solidFill>
                  <a:srgbClr val="C00000"/>
                </a:solidFill>
              </a:rPr>
              <a:t>)!</a:t>
            </a:r>
            <a:endParaRPr lang="en-US" sz="800" dirty="0">
              <a:solidFill>
                <a:srgbClr val="C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76791" y="1114557"/>
            <a:ext cx="2279904" cy="280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76791" y="1921237"/>
            <a:ext cx="2279904" cy="15841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O</a:t>
            </a:r>
            <a:r>
              <a:rPr spc="20" dirty="0"/>
              <a:t>u</a:t>
            </a:r>
            <a:r>
              <a:rPr spc="50" dirty="0"/>
              <a:t>t</a:t>
            </a:r>
            <a:r>
              <a:rPr spc="5" dirty="0"/>
              <a:t>l</a:t>
            </a:r>
            <a:r>
              <a:rPr spc="10" dirty="0"/>
              <a:t>in</a:t>
            </a:r>
            <a:r>
              <a:rPr spc="-5"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0411" y="489737"/>
            <a:ext cx="4126865" cy="299505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6370" indent="-153670">
              <a:lnSpc>
                <a:spcPct val="100000"/>
              </a:lnSpc>
              <a:spcBef>
                <a:spcPts val="135"/>
              </a:spcBef>
              <a:buAutoNum type="arabicPeriod"/>
              <a:tabLst>
                <a:tab pos="167005" algn="l"/>
              </a:tabLst>
            </a:pPr>
            <a:r>
              <a:rPr sz="1050" spc="2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Housekeeping</a:t>
            </a:r>
            <a:endParaRPr sz="1050" dirty="0">
              <a:solidFill>
                <a:schemeClr val="accent1">
                  <a:lumMod val="20000"/>
                  <a:lumOff val="80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buAutoNum type="arabicPeriod"/>
            </a:pPr>
            <a:endParaRPr sz="1000" dirty="0">
              <a:latin typeface="Times New Roman"/>
              <a:cs typeface="Times New Roman"/>
            </a:endParaRPr>
          </a:p>
          <a:p>
            <a:pPr marL="166370" indent="-153670">
              <a:lnSpc>
                <a:spcPct val="100000"/>
              </a:lnSpc>
              <a:buAutoNum type="arabicPeriod"/>
              <a:tabLst>
                <a:tab pos="167005" algn="l"/>
              </a:tabLst>
            </a:pPr>
            <a:r>
              <a:rPr sz="1050" spc="25" dirty="0">
                <a:solidFill>
                  <a:schemeClr val="tx2"/>
                </a:solidFill>
                <a:latin typeface="Arial"/>
                <a:cs typeface="Arial"/>
              </a:rPr>
              <a:t>Main</a:t>
            </a:r>
            <a:r>
              <a:rPr sz="1050" spc="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050" spc="15" dirty="0" smtClean="0">
                <a:solidFill>
                  <a:schemeClr val="tx2"/>
                </a:solidFill>
                <a:latin typeface="Arial"/>
                <a:cs typeface="Arial"/>
              </a:rPr>
              <a:t>ideas</a:t>
            </a:r>
            <a:r>
              <a:rPr lang="en-US" sz="1050" spc="15" dirty="0" smtClean="0">
                <a:solidFill>
                  <a:schemeClr val="tx2"/>
                </a:solidFill>
                <a:latin typeface="Arial"/>
                <a:cs typeface="Arial"/>
              </a:rPr>
              <a:t>: Multiple Linear Regression (MLR)</a:t>
            </a:r>
            <a:endParaRPr sz="1050" dirty="0">
              <a:solidFill>
                <a:schemeClr val="tx2"/>
              </a:solidFill>
              <a:latin typeface="Arial"/>
              <a:cs typeface="Arial"/>
            </a:endParaRPr>
          </a:p>
          <a:p>
            <a:pPr marL="443230" lvl="1" indent="-153670">
              <a:spcBef>
                <a:spcPts val="95"/>
              </a:spcBef>
              <a:buFontTx/>
              <a:buAutoNum type="arabicPeriod"/>
              <a:tabLst>
                <a:tab pos="443865" algn="l"/>
              </a:tabLst>
            </a:pPr>
            <a:r>
              <a:rPr lang="en-US" sz="1050" u="sng" spc="5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Interpreting Slopes/Coefficients</a:t>
            </a:r>
            <a:r>
              <a:rPr lang="en-US" sz="1050" spc="5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: In </a:t>
            </a:r>
            <a:r>
              <a:rPr lang="en-US" sz="1050" spc="25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MLR </a:t>
            </a:r>
            <a:r>
              <a:rPr lang="en-US" sz="1050" spc="15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everything </a:t>
            </a:r>
            <a:r>
              <a:rPr lang="en-US" sz="1050" spc="1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is </a:t>
            </a:r>
            <a:r>
              <a:rPr lang="en-US" sz="1050" spc="25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conditional </a:t>
            </a:r>
            <a:r>
              <a:rPr lang="en-US" sz="1050" spc="3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on </a:t>
            </a:r>
            <a:r>
              <a:rPr lang="en-US" sz="1050" spc="5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all </a:t>
            </a:r>
            <a:r>
              <a:rPr lang="en-US" sz="1050" spc="2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other </a:t>
            </a:r>
            <a:r>
              <a:rPr lang="en-US" sz="1050" spc="1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variables in </a:t>
            </a:r>
            <a:r>
              <a:rPr lang="en-US" sz="1050" spc="2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the  </a:t>
            </a:r>
            <a:r>
              <a:rPr lang="en-US" sz="1050" spc="3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model</a:t>
            </a:r>
            <a:endParaRPr lang="en-US" sz="1050" spc="20" dirty="0" smtClean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  <a:p>
            <a:pPr marL="443230" lvl="1" indent="-15367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443865" algn="l"/>
              </a:tabLst>
            </a:pPr>
            <a:r>
              <a:rPr lang="en-US" sz="1050" u="sng" spc="5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Setting up the MLR Equation:</a:t>
            </a:r>
            <a:r>
              <a:rPr lang="en-US" sz="1050" spc="5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050" spc="2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Categorical </a:t>
            </a:r>
            <a:r>
              <a:rPr sz="1050" spc="3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predictors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and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slopes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for </a:t>
            </a:r>
            <a:r>
              <a:rPr sz="105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(almost) </a:t>
            </a:r>
            <a:r>
              <a:rPr sz="1050" spc="1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each</a:t>
            </a:r>
            <a:r>
              <a:rPr sz="1050" spc="-3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050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level</a:t>
            </a:r>
            <a:endParaRPr sz="1050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  <a:p>
            <a:pPr marL="443230" lvl="1" indent="-15367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443865" algn="l"/>
              </a:tabLst>
            </a:pPr>
            <a:r>
              <a:rPr sz="1050" u="sng" spc="1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Inference </a:t>
            </a:r>
            <a:r>
              <a:rPr sz="1050" u="sng" spc="25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for </a:t>
            </a:r>
            <a:r>
              <a:rPr sz="1050" u="sng" spc="2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MLR</a:t>
            </a:r>
            <a:r>
              <a:rPr sz="1050" spc="2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: </a:t>
            </a:r>
            <a:r>
              <a:rPr sz="1050" spc="3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model </a:t>
            </a:r>
            <a:r>
              <a:rPr sz="1050" spc="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as </a:t>
            </a:r>
            <a:r>
              <a:rPr sz="1050" spc="-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a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whole </a:t>
            </a:r>
            <a:r>
              <a:rPr sz="1050" spc="3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+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individual</a:t>
            </a:r>
            <a:r>
              <a:rPr sz="1050" spc="-5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slopes</a:t>
            </a:r>
            <a:endParaRPr sz="1050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  <a:p>
            <a:pPr marL="443230" lvl="1" indent="-153670">
              <a:lnSpc>
                <a:spcPct val="100000"/>
              </a:lnSpc>
              <a:spcBef>
                <a:spcPts val="45"/>
              </a:spcBef>
              <a:buAutoNum type="arabicPeriod"/>
              <a:tabLst>
                <a:tab pos="443865" algn="l"/>
              </a:tabLst>
            </a:pPr>
            <a:r>
              <a:rPr lang="en-US" sz="1050" u="sng" spc="10" dirty="0" smtClean="0">
                <a:latin typeface="Arial"/>
                <a:cs typeface="Arial"/>
              </a:rPr>
              <a:t>Selecting Predictors for MLR:</a:t>
            </a:r>
            <a:r>
              <a:rPr lang="en-US" sz="1050" spc="20" dirty="0" smtClean="0">
                <a:latin typeface="Arial"/>
                <a:cs typeface="Arial"/>
              </a:rPr>
              <a:t> </a:t>
            </a:r>
          </a:p>
          <a:p>
            <a:pPr marL="900430" lvl="2" indent="-153670">
              <a:spcBef>
                <a:spcPts val="45"/>
              </a:spcBef>
              <a:buAutoNum type="arabicPeriod"/>
              <a:tabLst>
                <a:tab pos="443865" algn="l"/>
              </a:tabLst>
            </a:pPr>
            <a:r>
              <a:rPr sz="1050" spc="25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Adjusted </a:t>
            </a:r>
            <a:r>
              <a:rPr sz="1100" i="1" spc="20" dirty="0" smtClean="0">
                <a:solidFill>
                  <a:schemeClr val="bg1">
                    <a:lumMod val="75000"/>
                  </a:schemeClr>
                </a:solidFill>
                <a:latin typeface="Georgia"/>
                <a:cs typeface="Georgia"/>
              </a:rPr>
              <a:t>R</a:t>
            </a:r>
            <a:r>
              <a:rPr sz="1200" spc="30" baseline="27777" dirty="0" smtClean="0">
                <a:solidFill>
                  <a:schemeClr val="bg1">
                    <a:lumMod val="75000"/>
                  </a:schemeClr>
                </a:solidFill>
                <a:latin typeface="Times New Roman"/>
                <a:cs typeface="Times New Roman"/>
              </a:rPr>
              <a:t>2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applies </a:t>
            </a:r>
            <a:r>
              <a:rPr sz="1050" spc="-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a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penalty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for additional</a:t>
            </a:r>
            <a:r>
              <a:rPr sz="1050" spc="-114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050" spc="1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variables</a:t>
            </a:r>
            <a:endParaRPr sz="1050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  <a:p>
            <a:pPr marL="900430" lvl="2" indent="-153670">
              <a:spcBef>
                <a:spcPts val="85"/>
              </a:spcBef>
              <a:buAutoNum type="arabicPeriod"/>
              <a:tabLst>
                <a:tab pos="443865" algn="l"/>
              </a:tabLst>
            </a:pPr>
            <a:r>
              <a:rPr sz="1050" spc="20" dirty="0" smtClean="0">
                <a:solidFill>
                  <a:srgbClr val="CCCCCC"/>
                </a:solidFill>
                <a:latin typeface="Arial"/>
                <a:cs typeface="Arial"/>
              </a:rPr>
              <a:t>Avoid </a:t>
            </a:r>
            <a:r>
              <a:rPr sz="1050" spc="15" dirty="0">
                <a:solidFill>
                  <a:srgbClr val="CCCCCC"/>
                </a:solidFill>
                <a:latin typeface="Arial"/>
                <a:cs typeface="Arial"/>
              </a:rPr>
              <a:t>collinearity </a:t>
            </a:r>
            <a:r>
              <a:rPr sz="1050" spc="10" dirty="0">
                <a:solidFill>
                  <a:srgbClr val="CCCCCC"/>
                </a:solidFill>
                <a:latin typeface="Arial"/>
                <a:cs typeface="Arial"/>
              </a:rPr>
              <a:t>in</a:t>
            </a:r>
            <a:r>
              <a:rPr sz="1050" spc="-10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050" spc="25" dirty="0" smtClean="0">
                <a:solidFill>
                  <a:srgbClr val="CCCCCC"/>
                </a:solidFill>
                <a:latin typeface="Arial"/>
                <a:cs typeface="Arial"/>
              </a:rPr>
              <a:t>MLR</a:t>
            </a:r>
            <a:endParaRPr lang="en-US" sz="1050" dirty="0">
              <a:latin typeface="Arial"/>
              <a:cs typeface="Arial"/>
            </a:endParaRPr>
          </a:p>
          <a:p>
            <a:pPr marL="900430" lvl="2" indent="-153670">
              <a:spcBef>
                <a:spcPts val="85"/>
              </a:spcBef>
              <a:buAutoNum type="arabicPeriod"/>
              <a:tabLst>
                <a:tab pos="443865" algn="l"/>
              </a:tabLst>
            </a:pPr>
            <a:r>
              <a:rPr sz="1050" spc="35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Model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selection criterion </a:t>
            </a:r>
            <a:r>
              <a:rPr sz="1050" spc="3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depends on </a:t>
            </a:r>
            <a:r>
              <a:rPr sz="1050" spc="1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goal: </a:t>
            </a:r>
            <a:r>
              <a:rPr sz="1050" spc="2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signiﬁcance </a:t>
            </a:r>
            <a:r>
              <a:rPr sz="1050" spc="1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vs.  </a:t>
            </a:r>
            <a:r>
              <a:rPr sz="1050" spc="2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prediction</a:t>
            </a:r>
            <a:endParaRPr sz="1050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  <a:p>
            <a:pPr marL="443230" lvl="1" indent="-15367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443865" algn="l"/>
              </a:tabLst>
            </a:pPr>
            <a:r>
              <a:rPr lang="en-US" sz="1050" u="sng" spc="20" dirty="0">
                <a:latin typeface="Arial"/>
                <a:cs typeface="Arial"/>
              </a:rPr>
              <a:t>Additional Conditions for MLR</a:t>
            </a:r>
            <a:r>
              <a:rPr lang="en-US" sz="1050" spc="20" dirty="0">
                <a:latin typeface="Arial"/>
                <a:cs typeface="Arial"/>
              </a:rPr>
              <a:t>: </a:t>
            </a:r>
            <a:r>
              <a:rPr sz="1050" spc="25" dirty="0" smtClean="0">
                <a:latin typeface="Arial"/>
                <a:cs typeface="Arial"/>
              </a:rPr>
              <a:t>Conditions </a:t>
            </a:r>
            <a:r>
              <a:rPr sz="1050" spc="25" dirty="0">
                <a:latin typeface="Arial"/>
                <a:cs typeface="Arial"/>
              </a:rPr>
              <a:t>for MLR </a:t>
            </a:r>
            <a:r>
              <a:rPr sz="1050" spc="-5" dirty="0">
                <a:latin typeface="Arial"/>
                <a:cs typeface="Arial"/>
              </a:rPr>
              <a:t>are </a:t>
            </a:r>
            <a:r>
              <a:rPr sz="1050" dirty="0">
                <a:latin typeface="Arial"/>
                <a:cs typeface="Arial"/>
              </a:rPr>
              <a:t>(almost) </a:t>
            </a:r>
            <a:r>
              <a:rPr sz="1050" spc="20" dirty="0">
                <a:latin typeface="Arial"/>
                <a:cs typeface="Arial"/>
              </a:rPr>
              <a:t>the </a:t>
            </a:r>
            <a:r>
              <a:rPr sz="1050" spc="15" dirty="0">
                <a:latin typeface="Arial"/>
                <a:cs typeface="Arial"/>
              </a:rPr>
              <a:t>same </a:t>
            </a:r>
            <a:r>
              <a:rPr sz="1050" spc="5" dirty="0">
                <a:latin typeface="Arial"/>
                <a:cs typeface="Arial"/>
              </a:rPr>
              <a:t>as </a:t>
            </a:r>
            <a:r>
              <a:rPr sz="1050" spc="30" dirty="0">
                <a:latin typeface="Arial"/>
                <a:cs typeface="Arial"/>
              </a:rPr>
              <a:t>conditions</a:t>
            </a:r>
            <a:r>
              <a:rPr sz="1050" spc="20" dirty="0">
                <a:latin typeface="Arial"/>
                <a:cs typeface="Arial"/>
              </a:rPr>
              <a:t> </a:t>
            </a:r>
            <a:r>
              <a:rPr sz="1050" spc="25" dirty="0" smtClean="0">
                <a:latin typeface="Arial"/>
                <a:cs typeface="Arial"/>
              </a:rPr>
              <a:t>for</a:t>
            </a:r>
            <a:r>
              <a:rPr lang="en-US" sz="1050" dirty="0">
                <a:latin typeface="Arial"/>
                <a:cs typeface="Arial"/>
              </a:rPr>
              <a:t> </a:t>
            </a:r>
            <a:r>
              <a:rPr sz="1050" dirty="0" smtClean="0">
                <a:latin typeface="Arial"/>
                <a:cs typeface="Arial"/>
              </a:rPr>
              <a:t>SLR</a:t>
            </a:r>
            <a:endParaRPr sz="1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 marL="166370" indent="-153670">
              <a:lnSpc>
                <a:spcPct val="100000"/>
              </a:lnSpc>
              <a:buAutoNum type="arabicPeriod" startAt="3"/>
              <a:tabLst>
                <a:tab pos="167005" algn="l"/>
              </a:tabLst>
            </a:pPr>
            <a:r>
              <a:rPr sz="1050" spc="20" dirty="0">
                <a:solidFill>
                  <a:srgbClr val="CCDBE6"/>
                </a:solidFill>
                <a:latin typeface="Arial"/>
                <a:cs typeface="Arial"/>
              </a:rPr>
              <a:t>Summary</a:t>
            </a:r>
            <a:endParaRPr sz="105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61084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297180"/>
          </a:xfrm>
          <a:custGeom>
            <a:avLst/>
            <a:gdLst/>
            <a:ahLst/>
            <a:cxnLst/>
            <a:rect l="l" t="t" r="r" b="b"/>
            <a:pathLst>
              <a:path w="4608195" h="297180">
                <a:moveTo>
                  <a:pt x="0" y="296926"/>
                </a:moveTo>
                <a:lnTo>
                  <a:pt x="4607941" y="296926"/>
                </a:lnTo>
                <a:lnTo>
                  <a:pt x="4607941" y="0"/>
                </a:lnTo>
                <a:lnTo>
                  <a:pt x="0" y="0"/>
                </a:lnTo>
                <a:lnTo>
                  <a:pt x="0" y="296926"/>
                </a:lnTo>
                <a:close/>
              </a:path>
            </a:pathLst>
          </a:custGeom>
          <a:solidFill>
            <a:srgbClr val="1B6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58393" y="57937"/>
            <a:ext cx="415417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-40" dirty="0">
                <a:solidFill>
                  <a:srgbClr val="FFFFFF"/>
                </a:solidFill>
                <a:latin typeface="Arial"/>
                <a:cs typeface="Arial"/>
              </a:rPr>
              <a:t>(7) </a:t>
            </a:r>
            <a:r>
              <a:rPr sz="1050" spc="25" dirty="0">
                <a:solidFill>
                  <a:srgbClr val="FFFFFF"/>
                </a:solidFill>
                <a:latin typeface="Arial"/>
                <a:cs typeface="Arial"/>
              </a:rPr>
              <a:t>Conditions for MLR 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(almost) </a:t>
            </a:r>
            <a:r>
              <a:rPr sz="1050" spc="2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050" spc="15" dirty="0">
                <a:solidFill>
                  <a:srgbClr val="FFFFFF"/>
                </a:solidFill>
                <a:latin typeface="Arial"/>
                <a:cs typeface="Arial"/>
              </a:rPr>
              <a:t>same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as </a:t>
            </a:r>
            <a:r>
              <a:rPr sz="1050" spc="30" dirty="0">
                <a:solidFill>
                  <a:srgbClr val="FFFFFF"/>
                </a:solidFill>
                <a:latin typeface="Arial"/>
                <a:cs typeface="Arial"/>
              </a:rPr>
              <a:t>conditions </a:t>
            </a:r>
            <a:r>
              <a:rPr sz="1050" spc="25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05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SLR</a:t>
            </a:r>
            <a:endParaRPr sz="10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0411" y="426453"/>
            <a:ext cx="2576195" cy="2070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00" i="1" spc="-15" dirty="0">
                <a:solidFill>
                  <a:srgbClr val="024F84"/>
                </a:solidFill>
                <a:latin typeface="Arial"/>
                <a:cs typeface="Arial"/>
              </a:rPr>
              <a:t>Important </a:t>
            </a:r>
            <a:r>
              <a:rPr sz="1200" i="1" spc="-35" dirty="0">
                <a:solidFill>
                  <a:srgbClr val="024F84"/>
                </a:solidFill>
                <a:latin typeface="Arial"/>
                <a:cs typeface="Arial"/>
              </a:rPr>
              <a:t>regardless </a:t>
            </a:r>
            <a:r>
              <a:rPr sz="1200" i="1" spc="-15" dirty="0">
                <a:solidFill>
                  <a:srgbClr val="024F84"/>
                </a:solidFill>
                <a:latin typeface="Arial"/>
                <a:cs typeface="Arial"/>
              </a:rPr>
              <a:t>of doing</a:t>
            </a:r>
            <a:r>
              <a:rPr sz="1200" i="1" spc="20" dirty="0">
                <a:solidFill>
                  <a:srgbClr val="024F84"/>
                </a:solidFill>
                <a:latin typeface="Arial"/>
                <a:cs typeface="Arial"/>
              </a:rPr>
              <a:t> </a:t>
            </a:r>
            <a:r>
              <a:rPr sz="1200" i="1" spc="-35" dirty="0">
                <a:solidFill>
                  <a:srgbClr val="024F84"/>
                </a:solidFill>
                <a:latin typeface="Arial"/>
                <a:cs typeface="Arial"/>
              </a:rPr>
              <a:t>inference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5600" y="647255"/>
            <a:ext cx="3883025" cy="391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4310" marR="5080" indent="-182245">
              <a:lnSpc>
                <a:spcPct val="100000"/>
              </a:lnSpc>
              <a:spcBef>
                <a:spcPts val="95"/>
              </a:spcBef>
            </a:pPr>
            <a:r>
              <a:rPr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200" spc="-35" dirty="0">
                <a:latin typeface="Arial"/>
                <a:cs typeface="Arial"/>
              </a:rPr>
              <a:t>Linearity </a:t>
            </a:r>
            <a:r>
              <a:rPr sz="1200" i="1" spc="-5" dirty="0">
                <a:latin typeface="Times New Roman"/>
                <a:cs typeface="Times New Roman"/>
              </a:rPr>
              <a:t>→ </a:t>
            </a:r>
            <a:r>
              <a:rPr sz="1200" spc="-25" dirty="0">
                <a:latin typeface="Arial"/>
                <a:cs typeface="Arial"/>
              </a:rPr>
              <a:t>randomly </a:t>
            </a:r>
            <a:r>
              <a:rPr sz="1200" spc="-20" dirty="0">
                <a:latin typeface="Arial"/>
                <a:cs typeface="Arial"/>
              </a:rPr>
              <a:t>scattered </a:t>
            </a:r>
            <a:r>
              <a:rPr sz="1200" spc="-35" dirty="0">
                <a:latin typeface="Arial"/>
                <a:cs typeface="Arial"/>
              </a:rPr>
              <a:t>residuals </a:t>
            </a:r>
            <a:r>
              <a:rPr sz="1200" spc="-25" dirty="0">
                <a:latin typeface="Arial"/>
                <a:cs typeface="Arial"/>
              </a:rPr>
              <a:t>around </a:t>
            </a:r>
            <a:r>
              <a:rPr sz="1200" spc="-10" dirty="0">
                <a:latin typeface="Arial"/>
                <a:cs typeface="Arial"/>
              </a:rPr>
              <a:t>0 </a:t>
            </a:r>
            <a:r>
              <a:rPr sz="1200" spc="-40" dirty="0">
                <a:latin typeface="Arial"/>
                <a:cs typeface="Arial"/>
              </a:rPr>
              <a:t>in </a:t>
            </a:r>
            <a:r>
              <a:rPr sz="1200" spc="-20" dirty="0">
                <a:latin typeface="Arial"/>
                <a:cs typeface="Arial"/>
              </a:rPr>
              <a:t>the  </a:t>
            </a:r>
            <a:r>
              <a:rPr sz="1200" spc="-35" dirty="0">
                <a:latin typeface="Arial"/>
                <a:cs typeface="Arial"/>
              </a:rPr>
              <a:t>residuals</a:t>
            </a:r>
            <a:r>
              <a:rPr sz="1200" spc="-5" dirty="0">
                <a:latin typeface="Arial"/>
                <a:cs typeface="Arial"/>
              </a:rPr>
              <a:t> plot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8393" y="57937"/>
            <a:ext cx="415417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-40" dirty="0">
                <a:solidFill>
                  <a:srgbClr val="FFFFFF"/>
                </a:solidFill>
                <a:latin typeface="Arial"/>
                <a:cs typeface="Arial"/>
              </a:rPr>
              <a:t>(7) </a:t>
            </a:r>
            <a:r>
              <a:rPr sz="1050" spc="25" dirty="0">
                <a:solidFill>
                  <a:srgbClr val="FFFFFF"/>
                </a:solidFill>
                <a:latin typeface="Arial"/>
                <a:cs typeface="Arial"/>
              </a:rPr>
              <a:t>Conditions for MLR 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(almost) </a:t>
            </a:r>
            <a:r>
              <a:rPr sz="1050" spc="2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050" spc="15" dirty="0">
                <a:solidFill>
                  <a:srgbClr val="FFFFFF"/>
                </a:solidFill>
                <a:latin typeface="Arial"/>
                <a:cs typeface="Arial"/>
              </a:rPr>
              <a:t>same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as </a:t>
            </a:r>
            <a:r>
              <a:rPr sz="1050" spc="30" dirty="0">
                <a:solidFill>
                  <a:srgbClr val="FFFFFF"/>
                </a:solidFill>
                <a:latin typeface="Arial"/>
                <a:cs typeface="Arial"/>
              </a:rPr>
              <a:t>conditions </a:t>
            </a:r>
            <a:r>
              <a:rPr sz="1050" spc="25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05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SLR</a:t>
            </a:r>
            <a:endParaRPr sz="105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0411" y="426453"/>
            <a:ext cx="2576195" cy="2070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00" i="1" spc="-15" dirty="0">
                <a:solidFill>
                  <a:srgbClr val="024F84"/>
                </a:solidFill>
                <a:latin typeface="Arial"/>
                <a:cs typeface="Arial"/>
              </a:rPr>
              <a:t>Important </a:t>
            </a:r>
            <a:r>
              <a:rPr sz="1200" i="1" spc="-35" dirty="0">
                <a:solidFill>
                  <a:srgbClr val="024F84"/>
                </a:solidFill>
                <a:latin typeface="Arial"/>
                <a:cs typeface="Arial"/>
              </a:rPr>
              <a:t>regardless </a:t>
            </a:r>
            <a:r>
              <a:rPr sz="1200" i="1" spc="-15" dirty="0">
                <a:solidFill>
                  <a:srgbClr val="024F84"/>
                </a:solidFill>
                <a:latin typeface="Arial"/>
                <a:cs typeface="Arial"/>
              </a:rPr>
              <a:t>of doing</a:t>
            </a:r>
            <a:r>
              <a:rPr sz="1200" i="1" spc="20" dirty="0">
                <a:solidFill>
                  <a:srgbClr val="024F84"/>
                </a:solidFill>
                <a:latin typeface="Arial"/>
                <a:cs typeface="Arial"/>
              </a:rPr>
              <a:t> </a:t>
            </a:r>
            <a:r>
              <a:rPr sz="1200" i="1" spc="-35" dirty="0">
                <a:solidFill>
                  <a:srgbClr val="024F84"/>
                </a:solidFill>
                <a:latin typeface="Arial"/>
                <a:cs typeface="Arial"/>
              </a:rPr>
              <a:t>inference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0411" y="647255"/>
            <a:ext cx="3998595" cy="20110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9880" marR="5080" indent="-182245">
              <a:lnSpc>
                <a:spcPct val="100000"/>
              </a:lnSpc>
              <a:spcBef>
                <a:spcPts val="95"/>
              </a:spcBef>
            </a:pPr>
            <a:r>
              <a:rPr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200" spc="-35" dirty="0">
                <a:latin typeface="Arial"/>
                <a:cs typeface="Arial"/>
              </a:rPr>
              <a:t>Linearity </a:t>
            </a:r>
            <a:r>
              <a:rPr sz="1200" i="1" spc="-5" dirty="0">
                <a:latin typeface="Times New Roman"/>
                <a:cs typeface="Times New Roman"/>
              </a:rPr>
              <a:t>→ </a:t>
            </a:r>
            <a:r>
              <a:rPr sz="1200" spc="-25" dirty="0">
                <a:latin typeface="Arial"/>
                <a:cs typeface="Arial"/>
              </a:rPr>
              <a:t>randomly </a:t>
            </a:r>
            <a:r>
              <a:rPr sz="1200" spc="-20" dirty="0">
                <a:latin typeface="Arial"/>
                <a:cs typeface="Arial"/>
              </a:rPr>
              <a:t>scattered </a:t>
            </a:r>
            <a:r>
              <a:rPr sz="1200" spc="-35" dirty="0">
                <a:latin typeface="Arial"/>
                <a:cs typeface="Arial"/>
              </a:rPr>
              <a:t>residuals </a:t>
            </a:r>
            <a:r>
              <a:rPr sz="1200" spc="-25" dirty="0">
                <a:latin typeface="Arial"/>
                <a:cs typeface="Arial"/>
              </a:rPr>
              <a:t>around </a:t>
            </a:r>
            <a:r>
              <a:rPr sz="1200" spc="-10" dirty="0">
                <a:latin typeface="Arial"/>
                <a:cs typeface="Arial"/>
              </a:rPr>
              <a:t>0 </a:t>
            </a:r>
            <a:r>
              <a:rPr sz="1200" spc="-40" dirty="0">
                <a:latin typeface="Arial"/>
                <a:cs typeface="Arial"/>
              </a:rPr>
              <a:t>in </a:t>
            </a:r>
            <a:r>
              <a:rPr sz="1200" spc="-20" dirty="0">
                <a:latin typeface="Arial"/>
                <a:cs typeface="Arial"/>
              </a:rPr>
              <a:t>the  </a:t>
            </a:r>
            <a:r>
              <a:rPr sz="1200" spc="-35" dirty="0">
                <a:latin typeface="Arial"/>
                <a:cs typeface="Arial"/>
              </a:rPr>
              <a:t>residuals</a:t>
            </a:r>
            <a:r>
              <a:rPr sz="1200" spc="-5" dirty="0">
                <a:latin typeface="Arial"/>
                <a:cs typeface="Arial"/>
              </a:rPr>
              <a:t> plot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z="1200" i="1" spc="-15" dirty="0">
                <a:solidFill>
                  <a:srgbClr val="024F84"/>
                </a:solidFill>
                <a:latin typeface="Arial"/>
                <a:cs typeface="Arial"/>
              </a:rPr>
              <a:t>Important </a:t>
            </a:r>
            <a:r>
              <a:rPr sz="1200" i="1" spc="-20" dirty="0">
                <a:solidFill>
                  <a:srgbClr val="024F84"/>
                </a:solidFill>
                <a:latin typeface="Arial"/>
                <a:cs typeface="Arial"/>
              </a:rPr>
              <a:t>for </a:t>
            </a:r>
            <a:r>
              <a:rPr sz="1200" i="1" spc="-15" dirty="0">
                <a:solidFill>
                  <a:srgbClr val="024F84"/>
                </a:solidFill>
                <a:latin typeface="Arial"/>
                <a:cs typeface="Arial"/>
              </a:rPr>
              <a:t>doing</a:t>
            </a:r>
            <a:r>
              <a:rPr sz="1200" i="1" spc="30" dirty="0">
                <a:solidFill>
                  <a:srgbClr val="024F84"/>
                </a:solidFill>
                <a:latin typeface="Arial"/>
                <a:cs typeface="Arial"/>
              </a:rPr>
              <a:t> </a:t>
            </a:r>
            <a:r>
              <a:rPr sz="1200" i="1" spc="-35" dirty="0">
                <a:solidFill>
                  <a:srgbClr val="024F84"/>
                </a:solidFill>
                <a:latin typeface="Arial"/>
                <a:cs typeface="Arial"/>
              </a:rPr>
              <a:t>inference</a:t>
            </a:r>
            <a:endParaRPr sz="1200">
              <a:latin typeface="Arial"/>
              <a:cs typeface="Arial"/>
            </a:endParaRPr>
          </a:p>
          <a:p>
            <a:pPr marL="309880" marR="274955" indent="-182245">
              <a:lnSpc>
                <a:spcPct val="100000"/>
              </a:lnSpc>
              <a:spcBef>
                <a:spcPts val="305"/>
              </a:spcBef>
            </a:pPr>
            <a:r>
              <a:rPr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200" spc="-45" dirty="0">
                <a:latin typeface="Arial"/>
                <a:cs typeface="Arial"/>
              </a:rPr>
              <a:t>Nearly </a:t>
            </a:r>
            <a:r>
              <a:rPr sz="1200" spc="-35" dirty="0">
                <a:latin typeface="Arial"/>
                <a:cs typeface="Arial"/>
              </a:rPr>
              <a:t>normally </a:t>
            </a:r>
            <a:r>
              <a:rPr sz="1200" spc="-15" dirty="0">
                <a:latin typeface="Arial"/>
                <a:cs typeface="Arial"/>
              </a:rPr>
              <a:t>distributed </a:t>
            </a:r>
            <a:r>
              <a:rPr sz="1200" spc="-35" dirty="0">
                <a:latin typeface="Arial"/>
                <a:cs typeface="Arial"/>
              </a:rPr>
              <a:t>residuals </a:t>
            </a:r>
            <a:r>
              <a:rPr sz="1200" i="1" spc="-5" dirty="0">
                <a:latin typeface="Times New Roman"/>
                <a:cs typeface="Times New Roman"/>
              </a:rPr>
              <a:t>→ </a:t>
            </a:r>
            <a:r>
              <a:rPr sz="1200" spc="-20" dirty="0">
                <a:latin typeface="Arial"/>
                <a:cs typeface="Arial"/>
              </a:rPr>
              <a:t>histogram </a:t>
            </a:r>
            <a:r>
              <a:rPr sz="1200" spc="-15" dirty="0">
                <a:latin typeface="Arial"/>
                <a:cs typeface="Arial"/>
              </a:rPr>
              <a:t>or  </a:t>
            </a:r>
            <a:r>
              <a:rPr sz="1200" spc="-30" dirty="0">
                <a:latin typeface="Arial"/>
                <a:cs typeface="Arial"/>
              </a:rPr>
              <a:t>normal </a:t>
            </a:r>
            <a:r>
              <a:rPr sz="1200" spc="-20" dirty="0">
                <a:latin typeface="Arial"/>
                <a:cs typeface="Arial"/>
              </a:rPr>
              <a:t>probability </a:t>
            </a:r>
            <a:r>
              <a:rPr sz="1200" spc="-5" dirty="0">
                <a:latin typeface="Arial"/>
                <a:cs typeface="Arial"/>
              </a:rPr>
              <a:t>plot </a:t>
            </a:r>
            <a:r>
              <a:rPr sz="1200" spc="-15" dirty="0">
                <a:latin typeface="Arial"/>
                <a:cs typeface="Arial"/>
              </a:rPr>
              <a:t>of</a:t>
            </a:r>
            <a:r>
              <a:rPr sz="1200" spc="40" dirty="0">
                <a:latin typeface="Arial"/>
                <a:cs typeface="Arial"/>
              </a:rPr>
              <a:t> </a:t>
            </a:r>
            <a:r>
              <a:rPr sz="1200" spc="-35" dirty="0">
                <a:latin typeface="Arial"/>
                <a:cs typeface="Arial"/>
              </a:rPr>
              <a:t>residuals</a:t>
            </a:r>
            <a:endParaRPr sz="1200">
              <a:latin typeface="Arial"/>
              <a:cs typeface="Arial"/>
            </a:endParaRPr>
          </a:p>
          <a:p>
            <a:pPr marL="309880" marR="10795" indent="-182245">
              <a:lnSpc>
                <a:spcPct val="100000"/>
              </a:lnSpc>
              <a:spcBef>
                <a:spcPts val="310"/>
              </a:spcBef>
            </a:pPr>
            <a:r>
              <a:rPr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200" spc="-20" dirty="0">
                <a:latin typeface="Arial"/>
                <a:cs typeface="Arial"/>
              </a:rPr>
              <a:t>Constant </a:t>
            </a:r>
            <a:r>
              <a:rPr sz="1200" spc="-35" dirty="0">
                <a:latin typeface="Arial"/>
                <a:cs typeface="Arial"/>
              </a:rPr>
              <a:t>variability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35" dirty="0">
                <a:latin typeface="Arial"/>
                <a:cs typeface="Arial"/>
              </a:rPr>
              <a:t>residuals </a:t>
            </a:r>
            <a:r>
              <a:rPr sz="1200" spc="-30" dirty="0">
                <a:latin typeface="Arial"/>
                <a:cs typeface="Arial"/>
              </a:rPr>
              <a:t>(</a:t>
            </a:r>
            <a:r>
              <a:rPr sz="1200" i="1" spc="-30" dirty="0">
                <a:solidFill>
                  <a:srgbClr val="024F84"/>
                </a:solidFill>
                <a:latin typeface="Arial"/>
                <a:cs typeface="Arial"/>
              </a:rPr>
              <a:t>homoscedasticity</a:t>
            </a:r>
            <a:r>
              <a:rPr sz="1200" spc="-30" dirty="0">
                <a:latin typeface="Arial"/>
                <a:cs typeface="Arial"/>
              </a:rPr>
              <a:t>) </a:t>
            </a:r>
            <a:r>
              <a:rPr sz="1200" i="1" spc="-5" dirty="0">
                <a:latin typeface="Times New Roman"/>
                <a:cs typeface="Times New Roman"/>
              </a:rPr>
              <a:t>→ </a:t>
            </a:r>
            <a:r>
              <a:rPr sz="1200" spc="-20" dirty="0">
                <a:latin typeface="Arial"/>
                <a:cs typeface="Arial"/>
              </a:rPr>
              <a:t>no  </a:t>
            </a:r>
            <a:r>
              <a:rPr sz="1200" spc="-35" dirty="0">
                <a:latin typeface="Arial"/>
                <a:cs typeface="Arial"/>
              </a:rPr>
              <a:t>fan </a:t>
            </a:r>
            <a:r>
              <a:rPr sz="1200" spc="-30" dirty="0">
                <a:latin typeface="Arial"/>
                <a:cs typeface="Arial"/>
              </a:rPr>
              <a:t>shape </a:t>
            </a:r>
            <a:r>
              <a:rPr sz="1200" spc="-40" dirty="0">
                <a:latin typeface="Arial"/>
                <a:cs typeface="Arial"/>
              </a:rPr>
              <a:t>in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35" dirty="0">
                <a:latin typeface="Arial"/>
                <a:cs typeface="Arial"/>
              </a:rPr>
              <a:t>residuals</a:t>
            </a:r>
            <a:r>
              <a:rPr sz="1200" spc="114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plot</a:t>
            </a:r>
            <a:endParaRPr sz="1200">
              <a:latin typeface="Arial"/>
              <a:cs typeface="Arial"/>
            </a:endParaRPr>
          </a:p>
          <a:p>
            <a:pPr marL="309880" marR="91440" indent="-182245">
              <a:lnSpc>
                <a:spcPct val="100000"/>
              </a:lnSpc>
              <a:spcBef>
                <a:spcPts val="305"/>
              </a:spcBef>
            </a:pPr>
            <a:r>
              <a:rPr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200" spc="-25" dirty="0">
                <a:latin typeface="Arial"/>
                <a:cs typeface="Arial"/>
              </a:rPr>
              <a:t>Independence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35" dirty="0">
                <a:latin typeface="Arial"/>
                <a:cs typeface="Arial"/>
              </a:rPr>
              <a:t>residuals </a:t>
            </a:r>
            <a:r>
              <a:rPr sz="1200" spc="-45" dirty="0">
                <a:latin typeface="Arial"/>
                <a:cs typeface="Arial"/>
              </a:rPr>
              <a:t>(and </a:t>
            </a:r>
            <a:r>
              <a:rPr sz="1200" spc="-30" dirty="0">
                <a:latin typeface="Arial"/>
                <a:cs typeface="Arial"/>
              </a:rPr>
              <a:t>hence observations) </a:t>
            </a:r>
            <a:r>
              <a:rPr sz="1200" i="1" spc="-5" dirty="0">
                <a:latin typeface="Times New Roman"/>
                <a:cs typeface="Times New Roman"/>
              </a:rPr>
              <a:t>→  </a:t>
            </a:r>
            <a:r>
              <a:rPr sz="1200" spc="-15" dirty="0">
                <a:latin typeface="Arial"/>
                <a:cs typeface="Arial"/>
              </a:rPr>
              <a:t>depends </a:t>
            </a:r>
            <a:r>
              <a:rPr sz="1200" spc="-20" dirty="0">
                <a:latin typeface="Arial"/>
                <a:cs typeface="Arial"/>
              </a:rPr>
              <a:t>on data collection </a:t>
            </a:r>
            <a:r>
              <a:rPr sz="1200" spc="-10" dirty="0">
                <a:latin typeface="Arial"/>
                <a:cs typeface="Arial"/>
              </a:rPr>
              <a:t>method, </a:t>
            </a:r>
            <a:r>
              <a:rPr sz="1200" spc="-20" dirty="0">
                <a:latin typeface="Arial"/>
                <a:cs typeface="Arial"/>
              </a:rPr>
              <a:t>often </a:t>
            </a:r>
            <a:r>
              <a:rPr sz="1200" spc="-30" dirty="0">
                <a:latin typeface="Arial"/>
                <a:cs typeface="Arial"/>
              </a:rPr>
              <a:t>violated </a:t>
            </a:r>
            <a:r>
              <a:rPr sz="1200" spc="-20" dirty="0">
                <a:latin typeface="Arial"/>
                <a:cs typeface="Arial"/>
              </a:rPr>
              <a:t>for  </a:t>
            </a:r>
            <a:r>
              <a:rPr sz="1200" spc="-25" dirty="0">
                <a:latin typeface="Arial"/>
                <a:cs typeface="Arial"/>
              </a:rPr>
              <a:t>time-series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data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63035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O</a:t>
            </a:r>
            <a:r>
              <a:rPr spc="20" dirty="0"/>
              <a:t>u</a:t>
            </a:r>
            <a:r>
              <a:rPr spc="50" dirty="0"/>
              <a:t>t</a:t>
            </a:r>
            <a:r>
              <a:rPr spc="5" dirty="0"/>
              <a:t>l</a:t>
            </a:r>
            <a:r>
              <a:rPr spc="10" dirty="0"/>
              <a:t>in</a:t>
            </a:r>
            <a:r>
              <a:rPr spc="-5" dirty="0"/>
              <a:t>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1450" y="358775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When do we </a:t>
            </a:r>
            <a:r>
              <a:rPr lang="en-US" sz="2400" b="1" u="sng" dirty="0" smtClean="0"/>
              <a:t>need</a:t>
            </a:r>
            <a:r>
              <a:rPr lang="en-US" sz="2400" b="1" dirty="0" smtClean="0"/>
              <a:t> a multiple linear regression model?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28650" y="1299475"/>
                <a:ext cx="3018519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299475"/>
                <a:ext cx="3018519" cy="307777"/>
              </a:xfrm>
              <a:prstGeom prst="rect">
                <a:avLst/>
              </a:prstGeom>
              <a:blipFill>
                <a:blip r:embed="rId2"/>
                <a:stretch>
                  <a:fillRect t="-18868" b="-2075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22510" y="1958975"/>
            <a:ext cx="4191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*more than 1 </a:t>
            </a:r>
            <a:r>
              <a:rPr lang="en-US" sz="1400" u="sng" dirty="0" smtClean="0"/>
              <a:t>slope or predictor </a:t>
            </a:r>
            <a:r>
              <a:rPr lang="en-US" sz="1400" dirty="0" smtClean="0"/>
              <a:t>is needed.</a:t>
            </a:r>
          </a:p>
          <a:p>
            <a:endParaRPr lang="en-US" sz="1400" dirty="0"/>
          </a:p>
          <a:p>
            <a:r>
              <a:rPr lang="en-US" sz="1400" u="sng" dirty="0" smtClean="0">
                <a:solidFill>
                  <a:srgbClr val="C00000"/>
                </a:solidFill>
              </a:rPr>
              <a:t>*# of explanatory variables</a:t>
            </a:r>
            <a:r>
              <a:rPr lang="en-US" sz="1400" dirty="0" smtClean="0">
                <a:solidFill>
                  <a:srgbClr val="C00000"/>
                </a:solidFill>
              </a:rPr>
              <a:t> </a:t>
            </a:r>
            <a:r>
              <a:rPr lang="en-US" sz="1400" i="1" dirty="0" smtClean="0">
                <a:solidFill>
                  <a:srgbClr val="C00000"/>
                </a:solidFill>
              </a:rPr>
              <a:t>not always equal </a:t>
            </a:r>
            <a:r>
              <a:rPr lang="en-US" sz="1400" dirty="0" smtClean="0">
                <a:solidFill>
                  <a:srgbClr val="C00000"/>
                </a:solidFill>
              </a:rPr>
              <a:t>to the </a:t>
            </a:r>
            <a:r>
              <a:rPr lang="en-US" sz="1400" u="sng" dirty="0" smtClean="0">
                <a:solidFill>
                  <a:srgbClr val="C00000"/>
                </a:solidFill>
              </a:rPr>
              <a:t># of slopes/predictors</a:t>
            </a:r>
            <a:r>
              <a:rPr lang="en-US" sz="1400" dirty="0" smtClean="0">
                <a:solidFill>
                  <a:srgbClr val="C00000"/>
                </a:solidFill>
              </a:rPr>
              <a:t> in the linear regression equation</a:t>
            </a:r>
            <a:endParaRPr lang="en-US" sz="1400" u="sng" dirty="0">
              <a:solidFill>
                <a:srgbClr val="C00000"/>
              </a:solidFill>
            </a:endParaRP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7730552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8393" y="57937"/>
            <a:ext cx="4154170" cy="1788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-40" dirty="0">
                <a:solidFill>
                  <a:srgbClr val="FFFFFF"/>
                </a:solidFill>
                <a:latin typeface="Arial"/>
                <a:cs typeface="Arial"/>
              </a:rPr>
              <a:t>(7) </a:t>
            </a:r>
            <a:r>
              <a:rPr sz="1050" spc="25" dirty="0">
                <a:solidFill>
                  <a:srgbClr val="FFFFFF"/>
                </a:solidFill>
                <a:latin typeface="Arial"/>
                <a:cs typeface="Arial"/>
              </a:rPr>
              <a:t>Conditions for MLR 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050" dirty="0">
                <a:solidFill>
                  <a:srgbClr val="C00000"/>
                </a:solidFill>
                <a:latin typeface="Arial"/>
                <a:cs typeface="Arial"/>
              </a:rPr>
              <a:t>almost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) </a:t>
            </a:r>
            <a:r>
              <a:rPr sz="1050" spc="2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050" spc="15" dirty="0">
                <a:solidFill>
                  <a:srgbClr val="FFFFFF"/>
                </a:solidFill>
                <a:latin typeface="Arial"/>
                <a:cs typeface="Arial"/>
              </a:rPr>
              <a:t>same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as </a:t>
            </a:r>
            <a:r>
              <a:rPr sz="1050" spc="30" dirty="0">
                <a:solidFill>
                  <a:srgbClr val="FFFFFF"/>
                </a:solidFill>
                <a:latin typeface="Arial"/>
                <a:cs typeface="Arial"/>
              </a:rPr>
              <a:t>conditions </a:t>
            </a:r>
            <a:r>
              <a:rPr sz="1050" spc="25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05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SLR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0411" y="426453"/>
            <a:ext cx="2576195" cy="2070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00" i="1" spc="-15" dirty="0">
                <a:solidFill>
                  <a:srgbClr val="024F84"/>
                </a:solidFill>
                <a:latin typeface="Arial"/>
                <a:cs typeface="Arial"/>
              </a:rPr>
              <a:t>Important </a:t>
            </a:r>
            <a:r>
              <a:rPr sz="1200" i="1" spc="-35" dirty="0">
                <a:solidFill>
                  <a:srgbClr val="024F84"/>
                </a:solidFill>
                <a:latin typeface="Arial"/>
                <a:cs typeface="Arial"/>
              </a:rPr>
              <a:t>regardless </a:t>
            </a:r>
            <a:r>
              <a:rPr sz="1200" i="1" spc="-15" dirty="0">
                <a:solidFill>
                  <a:srgbClr val="024F84"/>
                </a:solidFill>
                <a:latin typeface="Arial"/>
                <a:cs typeface="Arial"/>
              </a:rPr>
              <a:t>of doing</a:t>
            </a:r>
            <a:r>
              <a:rPr sz="1200" i="1" spc="20" dirty="0">
                <a:solidFill>
                  <a:srgbClr val="024F84"/>
                </a:solidFill>
                <a:latin typeface="Arial"/>
                <a:cs typeface="Arial"/>
              </a:rPr>
              <a:t> </a:t>
            </a:r>
            <a:r>
              <a:rPr sz="1200" i="1" spc="-35" dirty="0">
                <a:solidFill>
                  <a:srgbClr val="024F84"/>
                </a:solidFill>
                <a:latin typeface="Arial"/>
                <a:cs typeface="Arial"/>
              </a:rPr>
              <a:t>inference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0411" y="647255"/>
            <a:ext cx="3998595" cy="30130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9880" marR="5080" indent="-182245">
              <a:lnSpc>
                <a:spcPct val="100000"/>
              </a:lnSpc>
              <a:spcBef>
                <a:spcPts val="95"/>
              </a:spcBef>
            </a:pPr>
            <a:r>
              <a:rPr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200" b="1" spc="-35" dirty="0">
                <a:latin typeface="Arial"/>
                <a:cs typeface="Arial"/>
              </a:rPr>
              <a:t>Linearity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→ </a:t>
            </a:r>
            <a:r>
              <a:rPr sz="1200" spc="-25" dirty="0">
                <a:latin typeface="Arial"/>
                <a:cs typeface="Arial"/>
              </a:rPr>
              <a:t>randomly </a:t>
            </a:r>
            <a:r>
              <a:rPr sz="1200" spc="-20" dirty="0">
                <a:latin typeface="Arial"/>
                <a:cs typeface="Arial"/>
              </a:rPr>
              <a:t>scattered </a:t>
            </a:r>
            <a:r>
              <a:rPr sz="1200" spc="-35" dirty="0">
                <a:latin typeface="Arial"/>
                <a:cs typeface="Arial"/>
              </a:rPr>
              <a:t>residuals </a:t>
            </a:r>
            <a:r>
              <a:rPr sz="1200" spc="-25" dirty="0">
                <a:latin typeface="Arial"/>
                <a:cs typeface="Arial"/>
              </a:rPr>
              <a:t>around </a:t>
            </a:r>
            <a:r>
              <a:rPr sz="1200" spc="-10" dirty="0">
                <a:latin typeface="Arial"/>
                <a:cs typeface="Arial"/>
              </a:rPr>
              <a:t>0 </a:t>
            </a:r>
            <a:r>
              <a:rPr sz="1200" spc="-40" dirty="0">
                <a:latin typeface="Arial"/>
                <a:cs typeface="Arial"/>
              </a:rPr>
              <a:t>in </a:t>
            </a:r>
            <a:r>
              <a:rPr sz="1200" spc="-20" dirty="0">
                <a:latin typeface="Arial"/>
                <a:cs typeface="Arial"/>
              </a:rPr>
              <a:t>the  </a:t>
            </a:r>
            <a:r>
              <a:rPr sz="1200" u="sng" spc="-35" dirty="0">
                <a:latin typeface="Arial"/>
                <a:cs typeface="Arial"/>
              </a:rPr>
              <a:t>residuals</a:t>
            </a:r>
            <a:r>
              <a:rPr sz="1200" u="sng" spc="-5" dirty="0">
                <a:latin typeface="Arial"/>
                <a:cs typeface="Arial"/>
              </a:rPr>
              <a:t> </a:t>
            </a:r>
            <a:r>
              <a:rPr sz="1200" u="sng" spc="-5" dirty="0" smtClean="0">
                <a:latin typeface="Arial"/>
                <a:cs typeface="Arial"/>
              </a:rPr>
              <a:t>plot</a:t>
            </a:r>
            <a:r>
              <a:rPr lang="en-US" sz="1200" u="sng" spc="-5" dirty="0" smtClean="0">
                <a:latin typeface="Arial"/>
                <a:cs typeface="Arial"/>
              </a:rPr>
              <a:t> </a:t>
            </a:r>
            <a:r>
              <a:rPr lang="en-US" sz="1200" spc="-5" dirty="0" smtClean="0">
                <a:latin typeface="Arial"/>
                <a:cs typeface="Arial"/>
              </a:rPr>
              <a:t>(or use </a:t>
            </a:r>
            <a:r>
              <a:rPr lang="en-US" sz="1200" u="sng" spc="-5" dirty="0" smtClean="0">
                <a:latin typeface="Arial"/>
                <a:cs typeface="Arial"/>
              </a:rPr>
              <a:t>scatter plot</a:t>
            </a:r>
            <a:r>
              <a:rPr lang="en-US" sz="1200" spc="-5" dirty="0" smtClean="0">
                <a:latin typeface="Arial"/>
                <a:cs typeface="Arial"/>
              </a:rPr>
              <a:t>)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z="1200" i="1" spc="-15" dirty="0">
                <a:solidFill>
                  <a:srgbClr val="024F84"/>
                </a:solidFill>
                <a:latin typeface="Arial"/>
                <a:cs typeface="Arial"/>
              </a:rPr>
              <a:t>Important </a:t>
            </a:r>
            <a:r>
              <a:rPr sz="1200" i="1" spc="-20" dirty="0">
                <a:solidFill>
                  <a:srgbClr val="024F84"/>
                </a:solidFill>
                <a:latin typeface="Arial"/>
                <a:cs typeface="Arial"/>
              </a:rPr>
              <a:t>for </a:t>
            </a:r>
            <a:r>
              <a:rPr sz="1200" i="1" spc="-15" dirty="0">
                <a:solidFill>
                  <a:srgbClr val="024F84"/>
                </a:solidFill>
                <a:latin typeface="Arial"/>
                <a:cs typeface="Arial"/>
              </a:rPr>
              <a:t>doing</a:t>
            </a:r>
            <a:r>
              <a:rPr sz="1200" i="1" spc="30" dirty="0">
                <a:solidFill>
                  <a:srgbClr val="024F84"/>
                </a:solidFill>
                <a:latin typeface="Arial"/>
                <a:cs typeface="Arial"/>
              </a:rPr>
              <a:t> </a:t>
            </a:r>
            <a:r>
              <a:rPr sz="1200" i="1" spc="-35" dirty="0">
                <a:solidFill>
                  <a:srgbClr val="024F84"/>
                </a:solidFill>
                <a:latin typeface="Arial"/>
                <a:cs typeface="Arial"/>
              </a:rPr>
              <a:t>inference</a:t>
            </a:r>
            <a:endParaRPr sz="1200" dirty="0">
              <a:latin typeface="Arial"/>
              <a:cs typeface="Arial"/>
            </a:endParaRPr>
          </a:p>
          <a:p>
            <a:pPr marL="309880" marR="274955" indent="-182245">
              <a:lnSpc>
                <a:spcPct val="100000"/>
              </a:lnSpc>
              <a:spcBef>
                <a:spcPts val="305"/>
              </a:spcBef>
            </a:pPr>
            <a:r>
              <a:rPr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200" b="1" spc="-45" dirty="0">
                <a:latin typeface="Arial"/>
                <a:cs typeface="Arial"/>
              </a:rPr>
              <a:t>Nearly </a:t>
            </a:r>
            <a:r>
              <a:rPr sz="1200" b="1" spc="-35" dirty="0">
                <a:latin typeface="Arial"/>
                <a:cs typeface="Arial"/>
              </a:rPr>
              <a:t>normally </a:t>
            </a:r>
            <a:r>
              <a:rPr sz="1200" b="1" spc="-15" dirty="0">
                <a:latin typeface="Arial"/>
                <a:cs typeface="Arial"/>
              </a:rPr>
              <a:t>distributed </a:t>
            </a:r>
            <a:r>
              <a:rPr sz="1200" b="1" spc="-35" dirty="0">
                <a:latin typeface="Arial"/>
                <a:cs typeface="Arial"/>
              </a:rPr>
              <a:t>residuals </a:t>
            </a:r>
            <a:r>
              <a:rPr sz="1200" i="1" spc="-5" dirty="0">
                <a:latin typeface="Times New Roman"/>
                <a:cs typeface="Times New Roman"/>
              </a:rPr>
              <a:t>→ </a:t>
            </a:r>
            <a:r>
              <a:rPr sz="1200" u="sng" spc="-20" dirty="0">
                <a:latin typeface="Arial"/>
                <a:cs typeface="Arial"/>
              </a:rPr>
              <a:t>histogram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or  </a:t>
            </a:r>
            <a:r>
              <a:rPr sz="1200" u="sng" spc="-30" dirty="0">
                <a:latin typeface="Arial"/>
                <a:cs typeface="Arial"/>
              </a:rPr>
              <a:t>normal </a:t>
            </a:r>
            <a:r>
              <a:rPr sz="1200" u="sng" spc="-20" dirty="0">
                <a:latin typeface="Arial"/>
                <a:cs typeface="Arial"/>
              </a:rPr>
              <a:t>probability </a:t>
            </a:r>
            <a:r>
              <a:rPr sz="1200" u="sng" spc="-5" dirty="0">
                <a:latin typeface="Arial"/>
                <a:cs typeface="Arial"/>
              </a:rPr>
              <a:t>plot </a:t>
            </a:r>
            <a:r>
              <a:rPr sz="1200" u="sng" spc="-15" dirty="0">
                <a:latin typeface="Arial"/>
                <a:cs typeface="Arial"/>
              </a:rPr>
              <a:t>of</a:t>
            </a:r>
            <a:r>
              <a:rPr sz="1200" u="sng" spc="40" dirty="0">
                <a:latin typeface="Arial"/>
                <a:cs typeface="Arial"/>
              </a:rPr>
              <a:t> </a:t>
            </a:r>
            <a:r>
              <a:rPr sz="1200" u="sng" spc="-35" dirty="0">
                <a:latin typeface="Arial"/>
                <a:cs typeface="Arial"/>
              </a:rPr>
              <a:t>residuals</a:t>
            </a:r>
            <a:endParaRPr sz="1200" u="sng" dirty="0">
              <a:latin typeface="Arial"/>
              <a:cs typeface="Arial"/>
            </a:endParaRPr>
          </a:p>
          <a:p>
            <a:pPr marL="309880" marR="10795" indent="-182245">
              <a:lnSpc>
                <a:spcPct val="100000"/>
              </a:lnSpc>
              <a:spcBef>
                <a:spcPts val="310"/>
              </a:spcBef>
            </a:pPr>
            <a:r>
              <a:rPr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200" b="1" spc="-20" dirty="0">
                <a:latin typeface="Arial"/>
                <a:cs typeface="Arial"/>
              </a:rPr>
              <a:t>Constant </a:t>
            </a:r>
            <a:r>
              <a:rPr sz="1200" b="1" spc="-35" dirty="0">
                <a:latin typeface="Arial"/>
                <a:cs typeface="Arial"/>
              </a:rPr>
              <a:t>variability </a:t>
            </a:r>
            <a:r>
              <a:rPr sz="1200" b="1" spc="-15" dirty="0">
                <a:latin typeface="Arial"/>
                <a:cs typeface="Arial"/>
              </a:rPr>
              <a:t>of </a:t>
            </a:r>
            <a:r>
              <a:rPr sz="1200" b="1" spc="-35" dirty="0">
                <a:latin typeface="Arial"/>
                <a:cs typeface="Arial"/>
              </a:rPr>
              <a:t>residuals </a:t>
            </a:r>
            <a:r>
              <a:rPr sz="1200" spc="-30" dirty="0">
                <a:latin typeface="Arial"/>
                <a:cs typeface="Arial"/>
              </a:rPr>
              <a:t>(</a:t>
            </a:r>
            <a:r>
              <a:rPr sz="1200" i="1" spc="-30" dirty="0">
                <a:solidFill>
                  <a:srgbClr val="024F84"/>
                </a:solidFill>
                <a:latin typeface="Arial"/>
                <a:cs typeface="Arial"/>
              </a:rPr>
              <a:t>homoscedasticity</a:t>
            </a:r>
            <a:r>
              <a:rPr sz="1200" spc="-30" dirty="0">
                <a:latin typeface="Arial"/>
                <a:cs typeface="Arial"/>
              </a:rPr>
              <a:t>) </a:t>
            </a:r>
            <a:r>
              <a:rPr sz="1200" i="1" spc="-5" dirty="0">
                <a:latin typeface="Times New Roman"/>
                <a:cs typeface="Times New Roman"/>
              </a:rPr>
              <a:t>→ </a:t>
            </a:r>
            <a:r>
              <a:rPr sz="1200" spc="-20" dirty="0">
                <a:latin typeface="Arial"/>
                <a:cs typeface="Arial"/>
              </a:rPr>
              <a:t>no  </a:t>
            </a:r>
            <a:r>
              <a:rPr sz="1200" spc="-35" dirty="0">
                <a:latin typeface="Arial"/>
                <a:cs typeface="Arial"/>
              </a:rPr>
              <a:t>fan </a:t>
            </a:r>
            <a:r>
              <a:rPr sz="1200" spc="-30" dirty="0">
                <a:latin typeface="Arial"/>
                <a:cs typeface="Arial"/>
              </a:rPr>
              <a:t>shape </a:t>
            </a:r>
            <a:r>
              <a:rPr sz="1200" spc="-40" dirty="0">
                <a:latin typeface="Arial"/>
                <a:cs typeface="Arial"/>
              </a:rPr>
              <a:t>in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u="sng" spc="-35" dirty="0">
                <a:latin typeface="Arial"/>
                <a:cs typeface="Arial"/>
              </a:rPr>
              <a:t>residuals</a:t>
            </a:r>
            <a:r>
              <a:rPr sz="1200" u="sng" spc="114" dirty="0">
                <a:latin typeface="Arial"/>
                <a:cs typeface="Arial"/>
              </a:rPr>
              <a:t> </a:t>
            </a:r>
            <a:r>
              <a:rPr sz="1200" u="sng" spc="-5" dirty="0">
                <a:latin typeface="Arial"/>
                <a:cs typeface="Arial"/>
              </a:rPr>
              <a:t>plot</a:t>
            </a:r>
            <a:endParaRPr sz="1200" u="sng" dirty="0">
              <a:latin typeface="Arial"/>
              <a:cs typeface="Arial"/>
            </a:endParaRPr>
          </a:p>
          <a:p>
            <a:pPr marL="309880" marR="91440" indent="-182245">
              <a:lnSpc>
                <a:spcPct val="100000"/>
              </a:lnSpc>
              <a:spcBef>
                <a:spcPts val="305"/>
              </a:spcBef>
            </a:pPr>
            <a:r>
              <a:rPr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200" b="1" spc="-25" dirty="0">
                <a:latin typeface="Arial"/>
                <a:cs typeface="Arial"/>
              </a:rPr>
              <a:t>Independence </a:t>
            </a:r>
            <a:r>
              <a:rPr sz="1200" b="1" spc="-15" dirty="0">
                <a:latin typeface="Arial"/>
                <a:cs typeface="Arial"/>
              </a:rPr>
              <a:t>of </a:t>
            </a:r>
            <a:r>
              <a:rPr sz="1200" b="1" spc="-35" dirty="0">
                <a:latin typeface="Arial"/>
                <a:cs typeface="Arial"/>
              </a:rPr>
              <a:t>residuals </a:t>
            </a:r>
            <a:r>
              <a:rPr sz="1200" spc="-45" dirty="0">
                <a:latin typeface="Arial"/>
                <a:cs typeface="Arial"/>
              </a:rPr>
              <a:t>(and </a:t>
            </a:r>
            <a:r>
              <a:rPr sz="1200" spc="-30" dirty="0">
                <a:latin typeface="Arial"/>
                <a:cs typeface="Arial"/>
              </a:rPr>
              <a:t>hence observations) </a:t>
            </a:r>
            <a:r>
              <a:rPr sz="1200" i="1" spc="-5" dirty="0">
                <a:latin typeface="Times New Roman"/>
                <a:cs typeface="Times New Roman"/>
              </a:rPr>
              <a:t>→  </a:t>
            </a:r>
            <a:r>
              <a:rPr sz="1200" spc="-15" dirty="0">
                <a:latin typeface="Arial"/>
                <a:cs typeface="Arial"/>
              </a:rPr>
              <a:t>depends </a:t>
            </a:r>
            <a:r>
              <a:rPr sz="1200" spc="-20" dirty="0">
                <a:latin typeface="Arial"/>
                <a:cs typeface="Arial"/>
              </a:rPr>
              <a:t>on data collection </a:t>
            </a:r>
            <a:r>
              <a:rPr sz="1200" spc="-10" dirty="0">
                <a:latin typeface="Arial"/>
                <a:cs typeface="Arial"/>
              </a:rPr>
              <a:t>method, </a:t>
            </a:r>
            <a:r>
              <a:rPr sz="1200" spc="-20" dirty="0">
                <a:latin typeface="Arial"/>
                <a:cs typeface="Arial"/>
              </a:rPr>
              <a:t>often </a:t>
            </a:r>
            <a:r>
              <a:rPr sz="1200" spc="-30" dirty="0">
                <a:latin typeface="Arial"/>
                <a:cs typeface="Arial"/>
              </a:rPr>
              <a:t>violated </a:t>
            </a:r>
            <a:r>
              <a:rPr sz="1200" spc="-20" dirty="0">
                <a:latin typeface="Arial"/>
                <a:cs typeface="Arial"/>
              </a:rPr>
              <a:t>for  </a:t>
            </a:r>
            <a:r>
              <a:rPr sz="1200" spc="-25" dirty="0">
                <a:latin typeface="Arial"/>
                <a:cs typeface="Arial"/>
              </a:rPr>
              <a:t>time-series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data</a:t>
            </a:r>
            <a:endParaRPr sz="1200" dirty="0">
              <a:latin typeface="Arial"/>
              <a:cs typeface="Arial"/>
            </a:endParaRPr>
          </a:p>
          <a:p>
            <a:pPr marL="309880" marR="424180" indent="-182245">
              <a:spcBef>
                <a:spcPts val="315"/>
              </a:spcBef>
            </a:pPr>
            <a:r>
              <a:rPr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200" spc="-35" dirty="0">
                <a:latin typeface="Arial"/>
                <a:cs typeface="Arial"/>
              </a:rPr>
              <a:t>Also </a:t>
            </a:r>
            <a:r>
              <a:rPr sz="1200" spc="-15" dirty="0">
                <a:latin typeface="Arial"/>
                <a:cs typeface="Arial"/>
              </a:rPr>
              <a:t>important </a:t>
            </a:r>
            <a:r>
              <a:rPr sz="1200" spc="5" dirty="0">
                <a:latin typeface="Arial"/>
                <a:cs typeface="Arial"/>
              </a:rPr>
              <a:t>to </a:t>
            </a:r>
            <a:r>
              <a:rPr sz="1200" spc="-30" dirty="0">
                <a:latin typeface="Arial"/>
                <a:cs typeface="Arial"/>
              </a:rPr>
              <a:t>make </a:t>
            </a:r>
            <a:r>
              <a:rPr sz="1200" spc="-40" dirty="0">
                <a:latin typeface="Arial"/>
                <a:cs typeface="Arial"/>
              </a:rPr>
              <a:t>sure </a:t>
            </a:r>
            <a:r>
              <a:rPr sz="1200" spc="-10" dirty="0">
                <a:latin typeface="Arial"/>
                <a:cs typeface="Arial"/>
              </a:rPr>
              <a:t>that </a:t>
            </a:r>
            <a:r>
              <a:rPr sz="1200" spc="-30" dirty="0">
                <a:latin typeface="Arial"/>
                <a:cs typeface="Arial"/>
              </a:rPr>
              <a:t>your </a:t>
            </a:r>
            <a:r>
              <a:rPr sz="1200" b="1" spc="-30" dirty="0">
                <a:latin typeface="Arial"/>
                <a:cs typeface="Arial"/>
              </a:rPr>
              <a:t>explanatory  </a:t>
            </a:r>
            <a:r>
              <a:rPr sz="1200" b="1" spc="-40" dirty="0">
                <a:latin typeface="Arial"/>
                <a:cs typeface="Arial"/>
              </a:rPr>
              <a:t>variables </a:t>
            </a:r>
            <a:r>
              <a:rPr sz="1200" b="1" spc="-50" dirty="0">
                <a:latin typeface="Arial"/>
                <a:cs typeface="Arial"/>
              </a:rPr>
              <a:t>are </a:t>
            </a:r>
            <a:r>
              <a:rPr sz="1200" b="1" spc="-5" dirty="0">
                <a:latin typeface="Arial"/>
                <a:cs typeface="Arial"/>
              </a:rPr>
              <a:t>not</a:t>
            </a:r>
            <a:r>
              <a:rPr sz="1200" b="1" spc="85" dirty="0">
                <a:latin typeface="Arial"/>
                <a:cs typeface="Arial"/>
              </a:rPr>
              <a:t> </a:t>
            </a:r>
            <a:r>
              <a:rPr sz="1200" b="1" i="1" spc="-35" dirty="0" smtClean="0">
                <a:solidFill>
                  <a:srgbClr val="024F84"/>
                </a:solidFill>
                <a:latin typeface="Arial"/>
                <a:cs typeface="Arial"/>
              </a:rPr>
              <a:t>collinear</a:t>
            </a:r>
            <a:r>
              <a:rPr lang="en-US" sz="1200" b="1" i="1" spc="-35" dirty="0" smtClean="0">
                <a:solidFill>
                  <a:srgbClr val="024F84"/>
                </a:solidFill>
                <a:latin typeface="Arial"/>
                <a:cs typeface="Arial"/>
              </a:rPr>
              <a:t>  </a:t>
            </a:r>
            <a:r>
              <a:rPr lang="en-US" sz="1200" spc="-35" dirty="0" smtClean="0">
                <a:latin typeface="Arial"/>
                <a:cs typeface="Arial"/>
              </a:rPr>
              <a:t>(make sure each pair of explanatory variables does not have high correlation… can </a:t>
            </a:r>
            <a:r>
              <a:rPr lang="en-US" sz="1200" u="sng" spc="-35" dirty="0" smtClean="0">
                <a:latin typeface="Arial"/>
                <a:cs typeface="Arial"/>
              </a:rPr>
              <a:t>check in scatter plot or with R</a:t>
            </a:r>
            <a:r>
              <a:rPr lang="en-US" sz="1200" spc="-35" dirty="0" smtClean="0">
                <a:latin typeface="Arial"/>
                <a:cs typeface="Arial"/>
              </a:rPr>
              <a:t>)</a:t>
            </a:r>
            <a:endParaRPr lang="en-US" sz="1200" u="sng" dirty="0" smtClean="0">
              <a:latin typeface="Arial"/>
              <a:cs typeface="Arial"/>
            </a:endParaRPr>
          </a:p>
          <a:p>
            <a:pPr marL="309880" marR="424180" indent="-182245">
              <a:lnSpc>
                <a:spcPct val="100000"/>
              </a:lnSpc>
              <a:spcBef>
                <a:spcPts val="315"/>
              </a:spcBef>
            </a:pPr>
            <a:endParaRPr sz="1200" b="1" dirty="0"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0411" y="2644774"/>
            <a:ext cx="4172077" cy="78208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88347" y="2411370"/>
            <a:ext cx="1193038" cy="33855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C00000"/>
                </a:solidFill>
              </a:rPr>
              <a:t>*just for multiple linear regression</a:t>
            </a:r>
            <a:endParaRPr lang="en-US" sz="8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62250" y="1877314"/>
            <a:ext cx="1981200" cy="21544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C00000"/>
                </a:solidFill>
              </a:rPr>
              <a:t>*slightly different for MLR (see next </a:t>
            </a:r>
            <a:r>
              <a:rPr lang="en-US" sz="800" dirty="0" smtClean="0">
                <a:solidFill>
                  <a:srgbClr val="C00000"/>
                </a:solidFill>
              </a:rPr>
              <a:t>slides)</a:t>
            </a:r>
            <a:endParaRPr lang="en-US" sz="8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82778" y="831272"/>
            <a:ext cx="1981200" cy="21544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C00000"/>
                </a:solidFill>
              </a:rPr>
              <a:t>*slightly different for MLR (see next </a:t>
            </a:r>
            <a:r>
              <a:rPr lang="en-US" sz="800" dirty="0" smtClean="0">
                <a:solidFill>
                  <a:srgbClr val="C00000"/>
                </a:solidFill>
              </a:rPr>
              <a:t>slides)</a:t>
            </a:r>
            <a:endParaRPr lang="en-US" sz="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2912" y="160528"/>
            <a:ext cx="4222115" cy="204470"/>
          </a:xfrm>
          <a:prstGeom prst="rect">
            <a:avLst/>
          </a:prstGeom>
          <a:solidFill>
            <a:srgbClr val="9AB8CE"/>
          </a:solidFill>
        </p:spPr>
        <p:txBody>
          <a:bodyPr vert="horz" wrap="square" lIns="0" tIns="25400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200"/>
              </a:spcBef>
            </a:pPr>
            <a:r>
              <a:rPr sz="1000" dirty="0">
                <a:solidFill>
                  <a:srgbClr val="1A2E3D"/>
                </a:solidFill>
                <a:latin typeface="Arial"/>
                <a:cs typeface="Arial"/>
              </a:rPr>
              <a:t>Clicker</a:t>
            </a:r>
            <a:r>
              <a:rPr sz="1000" spc="-5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1A2E3D"/>
                </a:solidFill>
                <a:latin typeface="Arial"/>
                <a:cs typeface="Arial"/>
              </a:rPr>
              <a:t>question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2912" y="364617"/>
            <a:ext cx="4222115" cy="455930"/>
          </a:xfrm>
          <a:prstGeom prst="rect">
            <a:avLst/>
          </a:prstGeom>
          <a:solidFill>
            <a:srgbClr val="D6E2EB"/>
          </a:solidFill>
        </p:spPr>
        <p:txBody>
          <a:bodyPr vert="horz" wrap="square" lIns="0" tIns="31114" rIns="0" bIns="0" rtlCol="0">
            <a:spAutoFit/>
          </a:bodyPr>
          <a:lstStyle/>
          <a:p>
            <a:pPr marL="59690" marR="160655">
              <a:lnSpc>
                <a:spcPct val="100000"/>
              </a:lnSpc>
              <a:spcBef>
                <a:spcPts val="244"/>
              </a:spcBef>
            </a:pPr>
            <a:r>
              <a:rPr sz="1200" spc="-30" dirty="0">
                <a:solidFill>
                  <a:srgbClr val="1A2E3D"/>
                </a:solidFill>
              </a:rPr>
              <a:t>Which </a:t>
            </a:r>
            <a:r>
              <a:rPr sz="1200" spc="-15" dirty="0">
                <a:solidFill>
                  <a:srgbClr val="1A2E3D"/>
                </a:solidFill>
              </a:rPr>
              <a:t>of </a:t>
            </a:r>
            <a:r>
              <a:rPr sz="1200" spc="-20" dirty="0">
                <a:solidFill>
                  <a:srgbClr val="1A2E3D"/>
                </a:solidFill>
              </a:rPr>
              <a:t>the </a:t>
            </a:r>
            <a:r>
              <a:rPr sz="1200" spc="-25" dirty="0">
                <a:solidFill>
                  <a:srgbClr val="1A2E3D"/>
                </a:solidFill>
              </a:rPr>
              <a:t>following </a:t>
            </a:r>
            <a:r>
              <a:rPr sz="1200" spc="-40" dirty="0">
                <a:solidFill>
                  <a:srgbClr val="1A2E3D"/>
                </a:solidFill>
              </a:rPr>
              <a:t>is </a:t>
            </a:r>
            <a:r>
              <a:rPr sz="1200" spc="-20" dirty="0">
                <a:solidFill>
                  <a:srgbClr val="1A2E3D"/>
                </a:solidFill>
              </a:rPr>
              <a:t>the appropriate </a:t>
            </a:r>
            <a:r>
              <a:rPr sz="1200" spc="-5" dirty="0">
                <a:solidFill>
                  <a:srgbClr val="1A2E3D"/>
                </a:solidFill>
              </a:rPr>
              <a:t>plot </a:t>
            </a:r>
            <a:r>
              <a:rPr sz="1200" spc="-20" dirty="0">
                <a:solidFill>
                  <a:srgbClr val="1A2E3D"/>
                </a:solidFill>
              </a:rPr>
              <a:t>for checking the  homoscedasticity </a:t>
            </a:r>
            <a:r>
              <a:rPr sz="1200" spc="-15" dirty="0">
                <a:solidFill>
                  <a:srgbClr val="1A2E3D"/>
                </a:solidFill>
              </a:rPr>
              <a:t>condition </a:t>
            </a:r>
            <a:r>
              <a:rPr sz="1200" spc="-40" dirty="0">
                <a:solidFill>
                  <a:srgbClr val="1A2E3D"/>
                </a:solidFill>
              </a:rPr>
              <a:t>in</a:t>
            </a:r>
            <a:r>
              <a:rPr sz="1200" spc="35" dirty="0">
                <a:solidFill>
                  <a:srgbClr val="1A2E3D"/>
                </a:solidFill>
              </a:rPr>
              <a:t> </a:t>
            </a:r>
            <a:r>
              <a:rPr sz="1200" spc="-40" dirty="0">
                <a:solidFill>
                  <a:srgbClr val="1A2E3D"/>
                </a:solidFill>
              </a:rPr>
              <a:t>MLR?</a:t>
            </a:r>
            <a:endParaRPr sz="1200"/>
          </a:p>
        </p:txBody>
      </p:sp>
      <p:sp>
        <p:nvSpPr>
          <p:cNvPr id="4" name="object 4"/>
          <p:cNvSpPr txBox="1"/>
          <p:nvPr/>
        </p:nvSpPr>
        <p:spPr>
          <a:xfrm>
            <a:off x="229234" y="914031"/>
            <a:ext cx="3525520" cy="113284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255270" indent="-234315">
              <a:lnSpc>
                <a:spcPct val="100000"/>
              </a:lnSpc>
              <a:spcBef>
                <a:spcPts val="405"/>
              </a:spcBef>
              <a:buClr>
                <a:srgbClr val="024F84"/>
              </a:buClr>
              <a:buAutoNum type="alphaLcParenBoth"/>
              <a:tabLst>
                <a:tab pos="255904" algn="l"/>
              </a:tabLst>
            </a:pPr>
            <a:r>
              <a:rPr sz="1200" spc="-10" dirty="0">
                <a:latin typeface="Arial"/>
                <a:cs typeface="Arial"/>
              </a:rPr>
              <a:t>scatterplot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35" dirty="0">
                <a:latin typeface="Arial"/>
                <a:cs typeface="Arial"/>
              </a:rPr>
              <a:t>residuals </a:t>
            </a:r>
            <a:r>
              <a:rPr sz="1200" spc="-30" dirty="0">
                <a:latin typeface="Arial"/>
                <a:cs typeface="Arial"/>
              </a:rPr>
              <a:t>vs.</a:t>
            </a:r>
            <a:r>
              <a:rPr sz="1200" spc="85" dirty="0">
                <a:latin typeface="Arial"/>
                <a:cs typeface="Arial"/>
              </a:rPr>
              <a:t> </a:t>
            </a:r>
            <a:r>
              <a:rPr sz="1200" spc="-350" dirty="0">
                <a:latin typeface="Georgia"/>
                <a:cs typeface="Georgia"/>
              </a:rPr>
              <a:t>ˆ</a:t>
            </a:r>
            <a:r>
              <a:rPr sz="1200" i="1" spc="-350" dirty="0">
                <a:latin typeface="Georgia"/>
                <a:cs typeface="Georgia"/>
              </a:rPr>
              <a:t>y</a:t>
            </a:r>
            <a:endParaRPr sz="1200">
              <a:latin typeface="Georgia"/>
              <a:cs typeface="Georgia"/>
            </a:endParaRPr>
          </a:p>
          <a:p>
            <a:pPr marL="255270" indent="-242570">
              <a:lnSpc>
                <a:spcPct val="100000"/>
              </a:lnSpc>
              <a:spcBef>
                <a:spcPts val="300"/>
              </a:spcBef>
              <a:buClr>
                <a:srgbClr val="024F84"/>
              </a:buClr>
              <a:buAutoNum type="alphaLcParenBoth"/>
              <a:tabLst>
                <a:tab pos="255904" algn="l"/>
              </a:tabLst>
            </a:pPr>
            <a:r>
              <a:rPr sz="1200" spc="-10" dirty="0">
                <a:latin typeface="Arial"/>
                <a:cs typeface="Arial"/>
              </a:rPr>
              <a:t>scatterplot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35" dirty="0">
                <a:latin typeface="Arial"/>
                <a:cs typeface="Arial"/>
              </a:rPr>
              <a:t>residuals </a:t>
            </a:r>
            <a:r>
              <a:rPr sz="1200" spc="-30" dirty="0">
                <a:latin typeface="Arial"/>
                <a:cs typeface="Arial"/>
              </a:rPr>
              <a:t>vs.</a:t>
            </a:r>
            <a:r>
              <a:rPr sz="1200" spc="95" dirty="0">
                <a:latin typeface="Arial"/>
                <a:cs typeface="Arial"/>
              </a:rPr>
              <a:t> </a:t>
            </a:r>
            <a:r>
              <a:rPr sz="1200" i="1" spc="-65" dirty="0">
                <a:latin typeface="Georgia"/>
                <a:cs typeface="Georgia"/>
              </a:rPr>
              <a:t>x</a:t>
            </a:r>
            <a:endParaRPr sz="1200">
              <a:latin typeface="Georgia"/>
              <a:cs typeface="Georgia"/>
            </a:endParaRPr>
          </a:p>
          <a:p>
            <a:pPr marL="255270" indent="-234315">
              <a:lnSpc>
                <a:spcPct val="100000"/>
              </a:lnSpc>
              <a:spcBef>
                <a:spcPts val="305"/>
              </a:spcBef>
              <a:buClr>
                <a:srgbClr val="024F84"/>
              </a:buClr>
              <a:buAutoNum type="alphaLcParenBoth"/>
              <a:tabLst>
                <a:tab pos="255904" algn="l"/>
              </a:tabLst>
            </a:pPr>
            <a:r>
              <a:rPr sz="1200" spc="-20" dirty="0">
                <a:latin typeface="Arial"/>
                <a:cs typeface="Arial"/>
              </a:rPr>
              <a:t>histogram </a:t>
            </a:r>
            <a:r>
              <a:rPr sz="1200" spc="-15" dirty="0">
                <a:latin typeface="Arial"/>
                <a:cs typeface="Arial"/>
              </a:rPr>
              <a:t>of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spc="-35" dirty="0">
                <a:latin typeface="Arial"/>
                <a:cs typeface="Arial"/>
              </a:rPr>
              <a:t>residuals</a:t>
            </a:r>
            <a:endParaRPr sz="1200">
              <a:latin typeface="Arial"/>
              <a:cs typeface="Arial"/>
            </a:endParaRPr>
          </a:p>
          <a:p>
            <a:pPr marL="255270" indent="-242570">
              <a:lnSpc>
                <a:spcPct val="100000"/>
              </a:lnSpc>
              <a:spcBef>
                <a:spcPts val="305"/>
              </a:spcBef>
              <a:buClr>
                <a:srgbClr val="024F84"/>
              </a:buClr>
              <a:buAutoNum type="alphaLcParenBoth"/>
              <a:tabLst>
                <a:tab pos="255904" algn="l"/>
              </a:tabLst>
            </a:pPr>
            <a:r>
              <a:rPr sz="1200" spc="-30" dirty="0">
                <a:latin typeface="Arial"/>
                <a:cs typeface="Arial"/>
              </a:rPr>
              <a:t>normal </a:t>
            </a:r>
            <a:r>
              <a:rPr sz="1200" spc="-20" dirty="0">
                <a:latin typeface="Arial"/>
                <a:cs typeface="Arial"/>
              </a:rPr>
              <a:t>probability </a:t>
            </a:r>
            <a:r>
              <a:rPr sz="1200" spc="-5" dirty="0">
                <a:latin typeface="Arial"/>
                <a:cs typeface="Arial"/>
              </a:rPr>
              <a:t>plot </a:t>
            </a:r>
            <a:r>
              <a:rPr sz="1200" spc="-15" dirty="0">
                <a:latin typeface="Arial"/>
                <a:cs typeface="Arial"/>
              </a:rPr>
              <a:t>of</a:t>
            </a:r>
            <a:r>
              <a:rPr sz="1200" spc="40" dirty="0">
                <a:latin typeface="Arial"/>
                <a:cs typeface="Arial"/>
              </a:rPr>
              <a:t> </a:t>
            </a:r>
            <a:r>
              <a:rPr sz="1200" spc="-35" dirty="0">
                <a:latin typeface="Arial"/>
                <a:cs typeface="Arial"/>
              </a:rPr>
              <a:t>residuals</a:t>
            </a:r>
            <a:endParaRPr sz="1200">
              <a:latin typeface="Arial"/>
              <a:cs typeface="Arial"/>
            </a:endParaRPr>
          </a:p>
          <a:p>
            <a:pPr marL="255270" indent="-234315">
              <a:lnSpc>
                <a:spcPct val="100000"/>
              </a:lnSpc>
              <a:spcBef>
                <a:spcPts val="300"/>
              </a:spcBef>
              <a:buClr>
                <a:srgbClr val="024F84"/>
              </a:buClr>
              <a:buAutoNum type="alphaLcParenBoth"/>
              <a:tabLst>
                <a:tab pos="255904" algn="l"/>
              </a:tabLst>
            </a:pPr>
            <a:r>
              <a:rPr sz="1200" spc="-10" dirty="0">
                <a:latin typeface="Arial"/>
                <a:cs typeface="Arial"/>
              </a:rPr>
              <a:t>scatterplot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35" dirty="0">
                <a:latin typeface="Arial"/>
                <a:cs typeface="Arial"/>
              </a:rPr>
              <a:t>residuals </a:t>
            </a:r>
            <a:r>
              <a:rPr sz="1200" spc="-30" dirty="0">
                <a:latin typeface="Arial"/>
                <a:cs typeface="Arial"/>
              </a:rPr>
              <a:t>vs. </a:t>
            </a:r>
            <a:r>
              <a:rPr sz="1200" spc="-25" dirty="0">
                <a:latin typeface="Arial"/>
                <a:cs typeface="Arial"/>
              </a:rPr>
              <a:t>order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20" dirty="0">
                <a:latin typeface="Arial"/>
                <a:cs typeface="Arial"/>
              </a:rPr>
              <a:t>data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collection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2912" y="160528"/>
            <a:ext cx="4222115" cy="204470"/>
          </a:xfrm>
          <a:prstGeom prst="rect">
            <a:avLst/>
          </a:prstGeom>
          <a:solidFill>
            <a:srgbClr val="9AB8CE"/>
          </a:solidFill>
        </p:spPr>
        <p:txBody>
          <a:bodyPr vert="horz" wrap="square" lIns="0" tIns="25400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200"/>
              </a:spcBef>
            </a:pPr>
            <a:r>
              <a:rPr sz="1000" dirty="0">
                <a:solidFill>
                  <a:srgbClr val="1A2E3D"/>
                </a:solidFill>
                <a:latin typeface="Arial"/>
                <a:cs typeface="Arial"/>
              </a:rPr>
              <a:t>Clicker</a:t>
            </a:r>
            <a:r>
              <a:rPr sz="1000" spc="-5" dirty="0">
                <a:solidFill>
                  <a:srgbClr val="1A2E3D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1A2E3D"/>
                </a:solidFill>
                <a:latin typeface="Arial"/>
                <a:cs typeface="Arial"/>
              </a:rPr>
              <a:t>question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2912" y="364617"/>
            <a:ext cx="4222115" cy="455930"/>
          </a:xfrm>
          <a:prstGeom prst="rect">
            <a:avLst/>
          </a:prstGeom>
          <a:solidFill>
            <a:srgbClr val="D6E2EB"/>
          </a:solidFill>
        </p:spPr>
        <p:txBody>
          <a:bodyPr vert="horz" wrap="square" lIns="0" tIns="31114" rIns="0" bIns="0" rtlCol="0">
            <a:spAutoFit/>
          </a:bodyPr>
          <a:lstStyle/>
          <a:p>
            <a:pPr marL="59690" marR="160655">
              <a:lnSpc>
                <a:spcPct val="100000"/>
              </a:lnSpc>
              <a:spcBef>
                <a:spcPts val="244"/>
              </a:spcBef>
            </a:pPr>
            <a:r>
              <a:rPr sz="1200" spc="-30" dirty="0">
                <a:solidFill>
                  <a:srgbClr val="1A2E3D"/>
                </a:solidFill>
              </a:rPr>
              <a:t>Which </a:t>
            </a:r>
            <a:r>
              <a:rPr sz="1200" spc="-15" dirty="0">
                <a:solidFill>
                  <a:srgbClr val="1A2E3D"/>
                </a:solidFill>
              </a:rPr>
              <a:t>of </a:t>
            </a:r>
            <a:r>
              <a:rPr sz="1200" spc="-20" dirty="0">
                <a:solidFill>
                  <a:srgbClr val="1A2E3D"/>
                </a:solidFill>
              </a:rPr>
              <a:t>the </a:t>
            </a:r>
            <a:r>
              <a:rPr sz="1200" spc="-25" dirty="0">
                <a:solidFill>
                  <a:srgbClr val="1A2E3D"/>
                </a:solidFill>
              </a:rPr>
              <a:t>following </a:t>
            </a:r>
            <a:r>
              <a:rPr sz="1200" spc="-40" dirty="0">
                <a:solidFill>
                  <a:srgbClr val="1A2E3D"/>
                </a:solidFill>
              </a:rPr>
              <a:t>is </a:t>
            </a:r>
            <a:r>
              <a:rPr sz="1200" spc="-20" dirty="0">
                <a:solidFill>
                  <a:srgbClr val="1A2E3D"/>
                </a:solidFill>
              </a:rPr>
              <a:t>the appropriate </a:t>
            </a:r>
            <a:r>
              <a:rPr sz="1200" spc="-5" dirty="0">
                <a:solidFill>
                  <a:srgbClr val="1A2E3D"/>
                </a:solidFill>
              </a:rPr>
              <a:t>plot </a:t>
            </a:r>
            <a:r>
              <a:rPr sz="1200" spc="-20" dirty="0">
                <a:solidFill>
                  <a:srgbClr val="1A2E3D"/>
                </a:solidFill>
              </a:rPr>
              <a:t>for checking the  homoscedasticity </a:t>
            </a:r>
            <a:r>
              <a:rPr sz="1200" spc="-15" dirty="0">
                <a:solidFill>
                  <a:srgbClr val="1A2E3D"/>
                </a:solidFill>
              </a:rPr>
              <a:t>condition </a:t>
            </a:r>
            <a:r>
              <a:rPr sz="1200" spc="-40" dirty="0">
                <a:solidFill>
                  <a:srgbClr val="1A2E3D"/>
                </a:solidFill>
              </a:rPr>
              <a:t>in</a:t>
            </a:r>
            <a:r>
              <a:rPr sz="1200" spc="35" dirty="0">
                <a:solidFill>
                  <a:srgbClr val="1A2E3D"/>
                </a:solidFill>
              </a:rPr>
              <a:t> </a:t>
            </a:r>
            <a:r>
              <a:rPr sz="1200" spc="-40" dirty="0">
                <a:solidFill>
                  <a:srgbClr val="1A2E3D"/>
                </a:solidFill>
              </a:rPr>
              <a:t>MLR?</a:t>
            </a:r>
            <a:endParaRPr sz="1200"/>
          </a:p>
        </p:txBody>
      </p:sp>
      <p:sp>
        <p:nvSpPr>
          <p:cNvPr id="4" name="object 4"/>
          <p:cNvSpPr txBox="1"/>
          <p:nvPr/>
        </p:nvSpPr>
        <p:spPr>
          <a:xfrm>
            <a:off x="229234" y="914031"/>
            <a:ext cx="4128770" cy="230251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255270" indent="-234315">
              <a:lnSpc>
                <a:spcPct val="100000"/>
              </a:lnSpc>
              <a:spcBef>
                <a:spcPts val="405"/>
              </a:spcBef>
              <a:buClr>
                <a:srgbClr val="024F84"/>
              </a:buClr>
              <a:buFont typeface="Arial"/>
              <a:buAutoNum type="alphaLcParenBoth"/>
              <a:tabLst>
                <a:tab pos="255904" algn="l"/>
              </a:tabLst>
            </a:pPr>
            <a:r>
              <a:rPr sz="1200" i="1" spc="10" dirty="0">
                <a:solidFill>
                  <a:srgbClr val="935151"/>
                </a:solidFill>
                <a:latin typeface="Arial"/>
                <a:cs typeface="Arial"/>
              </a:rPr>
              <a:t>scatterplot </a:t>
            </a:r>
            <a:r>
              <a:rPr sz="1200" i="1" spc="15" dirty="0">
                <a:solidFill>
                  <a:srgbClr val="935151"/>
                </a:solidFill>
                <a:latin typeface="Arial"/>
                <a:cs typeface="Arial"/>
              </a:rPr>
              <a:t>of </a:t>
            </a:r>
            <a:r>
              <a:rPr sz="1200" i="1" spc="-15" dirty="0">
                <a:solidFill>
                  <a:srgbClr val="935151"/>
                </a:solidFill>
                <a:latin typeface="Arial"/>
                <a:cs typeface="Arial"/>
              </a:rPr>
              <a:t>residuals </a:t>
            </a:r>
            <a:r>
              <a:rPr sz="1200" i="1" spc="-20" dirty="0">
                <a:solidFill>
                  <a:srgbClr val="935151"/>
                </a:solidFill>
                <a:latin typeface="Arial"/>
                <a:cs typeface="Arial"/>
              </a:rPr>
              <a:t>vs.</a:t>
            </a:r>
            <a:r>
              <a:rPr sz="1200" i="1" spc="80" dirty="0">
                <a:solidFill>
                  <a:srgbClr val="935151"/>
                </a:solidFill>
                <a:latin typeface="Arial"/>
                <a:cs typeface="Arial"/>
              </a:rPr>
              <a:t> </a:t>
            </a:r>
            <a:r>
              <a:rPr sz="1200" spc="-350" dirty="0">
                <a:solidFill>
                  <a:srgbClr val="935151"/>
                </a:solidFill>
                <a:latin typeface="Georgia"/>
                <a:cs typeface="Georgia"/>
              </a:rPr>
              <a:t>ˆ</a:t>
            </a:r>
            <a:r>
              <a:rPr sz="1200" i="1" spc="-350" dirty="0">
                <a:solidFill>
                  <a:srgbClr val="935151"/>
                </a:solidFill>
                <a:latin typeface="Georgia"/>
                <a:cs typeface="Georgia"/>
              </a:rPr>
              <a:t>y</a:t>
            </a:r>
            <a:endParaRPr sz="1200" dirty="0">
              <a:latin typeface="Georgia"/>
              <a:cs typeface="Georgia"/>
            </a:endParaRPr>
          </a:p>
          <a:p>
            <a:pPr marL="255270" indent="-242570">
              <a:lnSpc>
                <a:spcPct val="100000"/>
              </a:lnSpc>
              <a:spcBef>
                <a:spcPts val="300"/>
              </a:spcBef>
              <a:buClr>
                <a:srgbClr val="024F84"/>
              </a:buClr>
              <a:buAutoNum type="alphaLcParenBoth"/>
              <a:tabLst>
                <a:tab pos="255904" algn="l"/>
              </a:tabLst>
            </a:pPr>
            <a:r>
              <a:rPr sz="1200" spc="-10" dirty="0">
                <a:latin typeface="Arial"/>
                <a:cs typeface="Arial"/>
              </a:rPr>
              <a:t>scatterplot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35" dirty="0">
                <a:latin typeface="Arial"/>
                <a:cs typeface="Arial"/>
              </a:rPr>
              <a:t>residuals </a:t>
            </a:r>
            <a:r>
              <a:rPr sz="1200" spc="-30" dirty="0">
                <a:latin typeface="Arial"/>
                <a:cs typeface="Arial"/>
              </a:rPr>
              <a:t>vs.</a:t>
            </a:r>
            <a:r>
              <a:rPr sz="1200" spc="160" dirty="0">
                <a:latin typeface="Arial"/>
                <a:cs typeface="Arial"/>
              </a:rPr>
              <a:t> </a:t>
            </a:r>
            <a:r>
              <a:rPr sz="1200" i="1" spc="-65" dirty="0">
                <a:latin typeface="Georgia"/>
                <a:cs typeface="Georgia"/>
              </a:rPr>
              <a:t>x</a:t>
            </a:r>
            <a:endParaRPr sz="1200" dirty="0">
              <a:latin typeface="Georgia"/>
              <a:cs typeface="Georgia"/>
            </a:endParaRPr>
          </a:p>
          <a:p>
            <a:pPr marL="255270" indent="-234315">
              <a:lnSpc>
                <a:spcPct val="100000"/>
              </a:lnSpc>
              <a:spcBef>
                <a:spcPts val="305"/>
              </a:spcBef>
              <a:buClr>
                <a:srgbClr val="024F84"/>
              </a:buClr>
              <a:buAutoNum type="alphaLcParenBoth"/>
              <a:tabLst>
                <a:tab pos="255904" algn="l"/>
              </a:tabLst>
            </a:pPr>
            <a:r>
              <a:rPr sz="1200" spc="-20" dirty="0">
                <a:latin typeface="Arial"/>
                <a:cs typeface="Arial"/>
              </a:rPr>
              <a:t>histogram </a:t>
            </a:r>
            <a:r>
              <a:rPr sz="1200" spc="-15" dirty="0">
                <a:latin typeface="Arial"/>
                <a:cs typeface="Arial"/>
              </a:rPr>
              <a:t>of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spc="-35" dirty="0">
                <a:latin typeface="Arial"/>
                <a:cs typeface="Arial"/>
              </a:rPr>
              <a:t>residuals</a:t>
            </a:r>
            <a:endParaRPr sz="1200" dirty="0">
              <a:latin typeface="Arial"/>
              <a:cs typeface="Arial"/>
            </a:endParaRPr>
          </a:p>
          <a:p>
            <a:pPr marL="255270" indent="-242570">
              <a:lnSpc>
                <a:spcPct val="100000"/>
              </a:lnSpc>
              <a:spcBef>
                <a:spcPts val="305"/>
              </a:spcBef>
              <a:buClr>
                <a:srgbClr val="024F84"/>
              </a:buClr>
              <a:buAutoNum type="alphaLcParenBoth"/>
              <a:tabLst>
                <a:tab pos="255904" algn="l"/>
              </a:tabLst>
            </a:pPr>
            <a:r>
              <a:rPr sz="1200" spc="-30" dirty="0">
                <a:latin typeface="Arial"/>
                <a:cs typeface="Arial"/>
              </a:rPr>
              <a:t>normal </a:t>
            </a:r>
            <a:r>
              <a:rPr sz="1200" spc="-20" dirty="0">
                <a:latin typeface="Arial"/>
                <a:cs typeface="Arial"/>
              </a:rPr>
              <a:t>probability </a:t>
            </a:r>
            <a:r>
              <a:rPr sz="1200" spc="-5" dirty="0">
                <a:latin typeface="Arial"/>
                <a:cs typeface="Arial"/>
              </a:rPr>
              <a:t>plot </a:t>
            </a:r>
            <a:r>
              <a:rPr sz="1200" spc="-15" dirty="0">
                <a:latin typeface="Arial"/>
                <a:cs typeface="Arial"/>
              </a:rPr>
              <a:t>of</a:t>
            </a:r>
            <a:r>
              <a:rPr sz="1200" spc="40" dirty="0">
                <a:latin typeface="Arial"/>
                <a:cs typeface="Arial"/>
              </a:rPr>
              <a:t> </a:t>
            </a:r>
            <a:r>
              <a:rPr sz="1200" spc="-35" dirty="0">
                <a:latin typeface="Arial"/>
                <a:cs typeface="Arial"/>
              </a:rPr>
              <a:t>residuals</a:t>
            </a:r>
            <a:endParaRPr sz="1200" dirty="0">
              <a:latin typeface="Arial"/>
              <a:cs typeface="Arial"/>
            </a:endParaRPr>
          </a:p>
          <a:p>
            <a:pPr marL="255270" indent="-234315">
              <a:lnSpc>
                <a:spcPct val="100000"/>
              </a:lnSpc>
              <a:spcBef>
                <a:spcPts val="300"/>
              </a:spcBef>
              <a:buClr>
                <a:srgbClr val="024F84"/>
              </a:buClr>
              <a:buAutoNum type="alphaLcParenBoth"/>
              <a:tabLst>
                <a:tab pos="255904" algn="l"/>
              </a:tabLst>
            </a:pPr>
            <a:r>
              <a:rPr sz="1200" spc="-10" dirty="0">
                <a:latin typeface="Arial"/>
                <a:cs typeface="Arial"/>
              </a:rPr>
              <a:t>scatterplot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35" dirty="0">
                <a:latin typeface="Arial"/>
                <a:cs typeface="Arial"/>
              </a:rPr>
              <a:t>residuals </a:t>
            </a:r>
            <a:r>
              <a:rPr sz="1200" spc="-30" dirty="0">
                <a:latin typeface="Arial"/>
                <a:cs typeface="Arial"/>
              </a:rPr>
              <a:t>vs. </a:t>
            </a:r>
            <a:r>
              <a:rPr sz="1200" spc="-25" dirty="0">
                <a:latin typeface="Arial"/>
                <a:cs typeface="Arial"/>
              </a:rPr>
              <a:t>order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20" dirty="0">
                <a:latin typeface="Arial"/>
                <a:cs typeface="Arial"/>
              </a:rPr>
              <a:t>data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collection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50" dirty="0">
              <a:latin typeface="Times New Roman"/>
              <a:cs typeface="Times New Roman"/>
            </a:endParaRPr>
          </a:p>
          <a:p>
            <a:pPr marL="23495" marR="5080">
              <a:lnSpc>
                <a:spcPct val="100000"/>
              </a:lnSpc>
            </a:pPr>
            <a:r>
              <a:rPr sz="1200" i="1" spc="-20" dirty="0">
                <a:latin typeface="Arial"/>
                <a:cs typeface="Arial"/>
              </a:rPr>
              <a:t>Plotting </a:t>
            </a:r>
            <a:r>
              <a:rPr sz="1200" i="1" spc="-35" dirty="0">
                <a:latin typeface="Arial"/>
                <a:cs typeface="Arial"/>
              </a:rPr>
              <a:t>residuals </a:t>
            </a:r>
            <a:r>
              <a:rPr sz="1200" i="1" spc="-30" dirty="0">
                <a:latin typeface="Arial"/>
                <a:cs typeface="Arial"/>
              </a:rPr>
              <a:t>against </a:t>
            </a:r>
            <a:r>
              <a:rPr sz="1200" spc="-350" dirty="0">
                <a:latin typeface="Georgia"/>
                <a:cs typeface="Georgia"/>
              </a:rPr>
              <a:t>ˆ</a:t>
            </a:r>
            <a:r>
              <a:rPr sz="1200" i="1" spc="-350" dirty="0">
                <a:latin typeface="Georgia"/>
                <a:cs typeface="Georgia"/>
              </a:rPr>
              <a:t>y</a:t>
            </a:r>
            <a:r>
              <a:rPr sz="1200" i="1" spc="40" dirty="0">
                <a:latin typeface="Georgia"/>
                <a:cs typeface="Georgia"/>
              </a:rPr>
              <a:t> </a:t>
            </a:r>
            <a:r>
              <a:rPr sz="1200" i="1" spc="-20" dirty="0">
                <a:latin typeface="Arial"/>
                <a:cs typeface="Arial"/>
              </a:rPr>
              <a:t>(predicted, </a:t>
            </a:r>
            <a:r>
              <a:rPr sz="1200" i="1" spc="-15" dirty="0">
                <a:latin typeface="Arial"/>
                <a:cs typeface="Arial"/>
              </a:rPr>
              <a:t>or ﬁtted, </a:t>
            </a:r>
            <a:r>
              <a:rPr sz="1200" i="1" spc="-45" dirty="0">
                <a:latin typeface="Arial"/>
                <a:cs typeface="Arial"/>
              </a:rPr>
              <a:t>values </a:t>
            </a:r>
            <a:r>
              <a:rPr sz="1200" i="1" spc="-15" dirty="0">
                <a:latin typeface="Arial"/>
                <a:cs typeface="Arial"/>
              </a:rPr>
              <a:t>of </a:t>
            </a:r>
            <a:r>
              <a:rPr sz="1200" i="1" spc="-100" dirty="0">
                <a:latin typeface="Georgia"/>
                <a:cs typeface="Georgia"/>
              </a:rPr>
              <a:t>y</a:t>
            </a:r>
            <a:r>
              <a:rPr sz="1200" i="1" spc="-100" dirty="0">
                <a:latin typeface="Arial"/>
                <a:cs typeface="Arial"/>
              </a:rPr>
              <a:t>)  </a:t>
            </a:r>
            <a:r>
              <a:rPr sz="1200" i="1" spc="-30" dirty="0">
                <a:latin typeface="Arial"/>
                <a:cs typeface="Arial"/>
              </a:rPr>
              <a:t>allows us </a:t>
            </a:r>
            <a:r>
              <a:rPr sz="1200" i="1" spc="5" dirty="0">
                <a:latin typeface="Arial"/>
                <a:cs typeface="Arial"/>
              </a:rPr>
              <a:t>to </a:t>
            </a:r>
            <a:r>
              <a:rPr sz="1200" i="1" spc="-40" dirty="0">
                <a:latin typeface="Arial"/>
                <a:cs typeface="Arial"/>
              </a:rPr>
              <a:t>evaluate </a:t>
            </a:r>
            <a:r>
              <a:rPr sz="1200" i="1" spc="-20" dirty="0">
                <a:latin typeface="Arial"/>
                <a:cs typeface="Arial"/>
              </a:rPr>
              <a:t>the </a:t>
            </a:r>
            <a:r>
              <a:rPr sz="1200" i="1" spc="-25" dirty="0">
                <a:latin typeface="Arial"/>
                <a:cs typeface="Arial"/>
              </a:rPr>
              <a:t>whole </a:t>
            </a:r>
            <a:r>
              <a:rPr sz="1200" i="1" spc="-20" dirty="0">
                <a:latin typeface="Arial"/>
                <a:cs typeface="Arial"/>
              </a:rPr>
              <a:t>model </a:t>
            </a:r>
            <a:r>
              <a:rPr sz="1200" i="1" spc="-40" dirty="0">
                <a:latin typeface="Arial"/>
                <a:cs typeface="Arial"/>
              </a:rPr>
              <a:t>as </a:t>
            </a:r>
            <a:r>
              <a:rPr sz="1200" i="1" spc="-50" dirty="0">
                <a:latin typeface="Arial"/>
                <a:cs typeface="Arial"/>
              </a:rPr>
              <a:t>a </a:t>
            </a:r>
            <a:r>
              <a:rPr sz="1200" i="1" spc="-25" dirty="0">
                <a:latin typeface="Arial"/>
                <a:cs typeface="Arial"/>
              </a:rPr>
              <a:t>whole </a:t>
            </a:r>
            <a:r>
              <a:rPr sz="1200" i="1" spc="-40" dirty="0">
                <a:latin typeface="Arial"/>
                <a:cs typeface="Arial"/>
              </a:rPr>
              <a:t>as </a:t>
            </a:r>
            <a:r>
              <a:rPr sz="1200" i="1" spc="-10" dirty="0">
                <a:latin typeface="Arial"/>
                <a:cs typeface="Arial"/>
              </a:rPr>
              <a:t>opposed  </a:t>
            </a:r>
            <a:r>
              <a:rPr sz="1200" i="1" spc="5" dirty="0">
                <a:latin typeface="Arial"/>
                <a:cs typeface="Arial"/>
              </a:rPr>
              <a:t>to </a:t>
            </a:r>
            <a:r>
              <a:rPr sz="1200" i="1" spc="-20" dirty="0">
                <a:latin typeface="Arial"/>
                <a:cs typeface="Arial"/>
              </a:rPr>
              <a:t>homoscedasticity </a:t>
            </a:r>
            <a:r>
              <a:rPr sz="1200" i="1" spc="-10" dirty="0">
                <a:latin typeface="Arial"/>
                <a:cs typeface="Arial"/>
              </a:rPr>
              <a:t>with </a:t>
            </a:r>
            <a:r>
              <a:rPr sz="1200" i="1" spc="-30" dirty="0">
                <a:latin typeface="Arial"/>
                <a:cs typeface="Arial"/>
              </a:rPr>
              <a:t>regards </a:t>
            </a:r>
            <a:r>
              <a:rPr sz="1200" i="1" spc="5" dirty="0">
                <a:latin typeface="Arial"/>
                <a:cs typeface="Arial"/>
              </a:rPr>
              <a:t>to </a:t>
            </a:r>
            <a:r>
              <a:rPr sz="1200" i="1" spc="-25" dirty="0">
                <a:latin typeface="Arial"/>
                <a:cs typeface="Arial"/>
              </a:rPr>
              <a:t>just </a:t>
            </a:r>
            <a:r>
              <a:rPr sz="1200" i="1" spc="-30" dirty="0">
                <a:latin typeface="Arial"/>
                <a:cs typeface="Arial"/>
              </a:rPr>
              <a:t>one </a:t>
            </a:r>
            <a:r>
              <a:rPr sz="1200" i="1" spc="-15" dirty="0">
                <a:latin typeface="Arial"/>
                <a:cs typeface="Arial"/>
              </a:rPr>
              <a:t>of </a:t>
            </a:r>
            <a:r>
              <a:rPr sz="1200" i="1" spc="-20" dirty="0">
                <a:latin typeface="Arial"/>
                <a:cs typeface="Arial"/>
              </a:rPr>
              <a:t>the </a:t>
            </a:r>
            <a:r>
              <a:rPr sz="1200" i="1" spc="-30" dirty="0">
                <a:latin typeface="Arial"/>
                <a:cs typeface="Arial"/>
              </a:rPr>
              <a:t>explanatory  </a:t>
            </a:r>
            <a:r>
              <a:rPr sz="1200" i="1" spc="-40" dirty="0">
                <a:latin typeface="Arial"/>
                <a:cs typeface="Arial"/>
              </a:rPr>
              <a:t>variables in </a:t>
            </a:r>
            <a:r>
              <a:rPr sz="1200" i="1" spc="-20" dirty="0">
                <a:latin typeface="Arial"/>
                <a:cs typeface="Arial"/>
              </a:rPr>
              <a:t>the</a:t>
            </a:r>
            <a:r>
              <a:rPr sz="1200" i="1" spc="75" dirty="0">
                <a:latin typeface="Arial"/>
                <a:cs typeface="Arial"/>
              </a:rPr>
              <a:t> </a:t>
            </a:r>
            <a:r>
              <a:rPr sz="1200" i="1" spc="-20" dirty="0">
                <a:latin typeface="Arial"/>
                <a:cs typeface="Arial"/>
              </a:rPr>
              <a:t>model.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8393" y="57937"/>
            <a:ext cx="4154170" cy="1788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-40" dirty="0">
                <a:solidFill>
                  <a:srgbClr val="FFFFFF"/>
                </a:solidFill>
                <a:latin typeface="Arial"/>
                <a:cs typeface="Arial"/>
              </a:rPr>
              <a:t>(7) </a:t>
            </a:r>
            <a:r>
              <a:rPr sz="1050" spc="25" dirty="0">
                <a:solidFill>
                  <a:srgbClr val="FFFFFF"/>
                </a:solidFill>
                <a:latin typeface="Arial"/>
                <a:cs typeface="Arial"/>
              </a:rPr>
              <a:t>Conditions for MLR 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050" dirty="0">
                <a:solidFill>
                  <a:srgbClr val="C00000"/>
                </a:solidFill>
                <a:latin typeface="Arial"/>
                <a:cs typeface="Arial"/>
              </a:rPr>
              <a:t>almost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) </a:t>
            </a:r>
            <a:r>
              <a:rPr sz="1050" spc="2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050" spc="15" dirty="0">
                <a:solidFill>
                  <a:srgbClr val="FFFFFF"/>
                </a:solidFill>
                <a:latin typeface="Arial"/>
                <a:cs typeface="Arial"/>
              </a:rPr>
              <a:t>same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as </a:t>
            </a:r>
            <a:r>
              <a:rPr sz="1050" spc="30" dirty="0">
                <a:solidFill>
                  <a:srgbClr val="FFFFFF"/>
                </a:solidFill>
                <a:latin typeface="Arial"/>
                <a:cs typeface="Arial"/>
              </a:rPr>
              <a:t>conditions </a:t>
            </a:r>
            <a:r>
              <a:rPr sz="1050" spc="25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05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SLR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0411" y="426453"/>
            <a:ext cx="2576195" cy="2070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00" i="1" spc="-15" dirty="0">
                <a:solidFill>
                  <a:srgbClr val="024F84"/>
                </a:solidFill>
                <a:latin typeface="Arial"/>
                <a:cs typeface="Arial"/>
              </a:rPr>
              <a:t>Important </a:t>
            </a:r>
            <a:r>
              <a:rPr sz="1200" i="1" spc="-35" dirty="0">
                <a:solidFill>
                  <a:srgbClr val="024F84"/>
                </a:solidFill>
                <a:latin typeface="Arial"/>
                <a:cs typeface="Arial"/>
              </a:rPr>
              <a:t>regardless </a:t>
            </a:r>
            <a:r>
              <a:rPr sz="1200" i="1" spc="-15" dirty="0">
                <a:solidFill>
                  <a:srgbClr val="024F84"/>
                </a:solidFill>
                <a:latin typeface="Arial"/>
                <a:cs typeface="Arial"/>
              </a:rPr>
              <a:t>of doing</a:t>
            </a:r>
            <a:r>
              <a:rPr sz="1200" i="1" spc="20" dirty="0">
                <a:solidFill>
                  <a:srgbClr val="024F84"/>
                </a:solidFill>
                <a:latin typeface="Arial"/>
                <a:cs typeface="Arial"/>
              </a:rPr>
              <a:t> </a:t>
            </a:r>
            <a:r>
              <a:rPr sz="1200" i="1" spc="-35" dirty="0">
                <a:solidFill>
                  <a:srgbClr val="024F84"/>
                </a:solidFill>
                <a:latin typeface="Arial"/>
                <a:cs typeface="Arial"/>
              </a:rPr>
              <a:t>inference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0411" y="647255"/>
            <a:ext cx="3998595" cy="30130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9880" marR="5080" indent="-182245">
              <a:lnSpc>
                <a:spcPct val="100000"/>
              </a:lnSpc>
              <a:spcBef>
                <a:spcPts val="95"/>
              </a:spcBef>
            </a:pPr>
            <a:r>
              <a:rPr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200" b="1" spc="-35" dirty="0">
                <a:latin typeface="Arial"/>
                <a:cs typeface="Arial"/>
              </a:rPr>
              <a:t>Linearity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→ </a:t>
            </a:r>
            <a:r>
              <a:rPr sz="1200" spc="-25" dirty="0">
                <a:latin typeface="Arial"/>
                <a:cs typeface="Arial"/>
              </a:rPr>
              <a:t>randomly </a:t>
            </a:r>
            <a:r>
              <a:rPr sz="1200" spc="-20" dirty="0">
                <a:latin typeface="Arial"/>
                <a:cs typeface="Arial"/>
              </a:rPr>
              <a:t>scattered </a:t>
            </a:r>
            <a:r>
              <a:rPr sz="1200" spc="-35" dirty="0">
                <a:latin typeface="Arial"/>
                <a:cs typeface="Arial"/>
              </a:rPr>
              <a:t>residuals </a:t>
            </a:r>
            <a:r>
              <a:rPr sz="1200" spc="-25" dirty="0">
                <a:latin typeface="Arial"/>
                <a:cs typeface="Arial"/>
              </a:rPr>
              <a:t>around </a:t>
            </a:r>
            <a:r>
              <a:rPr sz="1200" spc="-10" dirty="0">
                <a:latin typeface="Arial"/>
                <a:cs typeface="Arial"/>
              </a:rPr>
              <a:t>0 </a:t>
            </a:r>
            <a:r>
              <a:rPr sz="1200" spc="-40" dirty="0">
                <a:latin typeface="Arial"/>
                <a:cs typeface="Arial"/>
              </a:rPr>
              <a:t>in </a:t>
            </a:r>
            <a:r>
              <a:rPr sz="1200" spc="-20" dirty="0">
                <a:latin typeface="Arial"/>
                <a:cs typeface="Arial"/>
              </a:rPr>
              <a:t>the  </a:t>
            </a:r>
            <a:r>
              <a:rPr sz="1200" u="sng" spc="-35" dirty="0">
                <a:latin typeface="Arial"/>
                <a:cs typeface="Arial"/>
              </a:rPr>
              <a:t>residuals</a:t>
            </a:r>
            <a:r>
              <a:rPr sz="1200" u="sng" spc="-5" dirty="0">
                <a:latin typeface="Arial"/>
                <a:cs typeface="Arial"/>
              </a:rPr>
              <a:t> </a:t>
            </a:r>
            <a:r>
              <a:rPr sz="1200" u="sng" spc="-5" dirty="0" smtClean="0">
                <a:latin typeface="Arial"/>
                <a:cs typeface="Arial"/>
              </a:rPr>
              <a:t>plot</a:t>
            </a:r>
            <a:r>
              <a:rPr lang="en-US" sz="1200" u="sng" spc="-5" dirty="0" smtClean="0">
                <a:latin typeface="Arial"/>
                <a:cs typeface="Arial"/>
              </a:rPr>
              <a:t> </a:t>
            </a:r>
            <a:r>
              <a:rPr lang="en-US" sz="1200" u="sng" spc="-5" dirty="0" smtClean="0">
                <a:solidFill>
                  <a:srgbClr val="C00000"/>
                </a:solidFill>
                <a:latin typeface="Arial"/>
                <a:cs typeface="Arial"/>
              </a:rPr>
              <a:t>vs. fitted values plot </a:t>
            </a:r>
            <a:r>
              <a:rPr lang="en-US" sz="1200" spc="-5" dirty="0" smtClean="0">
                <a:latin typeface="Arial"/>
                <a:cs typeface="Arial"/>
              </a:rPr>
              <a:t>(or use </a:t>
            </a:r>
            <a:r>
              <a:rPr lang="en-US" sz="1200" u="sng" spc="-5" dirty="0" smtClean="0">
                <a:latin typeface="Arial"/>
                <a:cs typeface="Arial"/>
              </a:rPr>
              <a:t>scatter plot</a:t>
            </a:r>
            <a:r>
              <a:rPr lang="en-US" sz="1200" spc="-5" dirty="0" smtClean="0">
                <a:latin typeface="Arial"/>
                <a:cs typeface="Arial"/>
              </a:rPr>
              <a:t>)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z="1200" i="1" spc="-15" dirty="0">
                <a:solidFill>
                  <a:srgbClr val="024F84"/>
                </a:solidFill>
                <a:latin typeface="Arial"/>
                <a:cs typeface="Arial"/>
              </a:rPr>
              <a:t>Important </a:t>
            </a:r>
            <a:r>
              <a:rPr sz="1200" i="1" spc="-20" dirty="0">
                <a:solidFill>
                  <a:srgbClr val="024F84"/>
                </a:solidFill>
                <a:latin typeface="Arial"/>
                <a:cs typeface="Arial"/>
              </a:rPr>
              <a:t>for </a:t>
            </a:r>
            <a:r>
              <a:rPr sz="1200" i="1" spc="-15" dirty="0">
                <a:solidFill>
                  <a:srgbClr val="024F84"/>
                </a:solidFill>
                <a:latin typeface="Arial"/>
                <a:cs typeface="Arial"/>
              </a:rPr>
              <a:t>doing</a:t>
            </a:r>
            <a:r>
              <a:rPr sz="1200" i="1" spc="30" dirty="0">
                <a:solidFill>
                  <a:srgbClr val="024F84"/>
                </a:solidFill>
                <a:latin typeface="Arial"/>
                <a:cs typeface="Arial"/>
              </a:rPr>
              <a:t> </a:t>
            </a:r>
            <a:r>
              <a:rPr sz="1200" i="1" spc="-35" dirty="0">
                <a:solidFill>
                  <a:srgbClr val="024F84"/>
                </a:solidFill>
                <a:latin typeface="Arial"/>
                <a:cs typeface="Arial"/>
              </a:rPr>
              <a:t>inference</a:t>
            </a:r>
            <a:endParaRPr sz="1200" dirty="0">
              <a:latin typeface="Arial"/>
              <a:cs typeface="Arial"/>
            </a:endParaRPr>
          </a:p>
          <a:p>
            <a:pPr marL="309880" marR="274955" indent="-182245">
              <a:lnSpc>
                <a:spcPct val="100000"/>
              </a:lnSpc>
              <a:spcBef>
                <a:spcPts val="305"/>
              </a:spcBef>
            </a:pPr>
            <a:r>
              <a:rPr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200" b="1" spc="-45" dirty="0">
                <a:latin typeface="Arial"/>
                <a:cs typeface="Arial"/>
              </a:rPr>
              <a:t>Nearly </a:t>
            </a:r>
            <a:r>
              <a:rPr sz="1200" b="1" spc="-35" dirty="0">
                <a:latin typeface="Arial"/>
                <a:cs typeface="Arial"/>
              </a:rPr>
              <a:t>normally </a:t>
            </a:r>
            <a:r>
              <a:rPr sz="1200" b="1" spc="-15" dirty="0">
                <a:latin typeface="Arial"/>
                <a:cs typeface="Arial"/>
              </a:rPr>
              <a:t>distributed </a:t>
            </a:r>
            <a:r>
              <a:rPr sz="1200" b="1" spc="-35" dirty="0">
                <a:latin typeface="Arial"/>
                <a:cs typeface="Arial"/>
              </a:rPr>
              <a:t>residuals </a:t>
            </a:r>
            <a:r>
              <a:rPr sz="1200" i="1" spc="-5" dirty="0">
                <a:latin typeface="Times New Roman"/>
                <a:cs typeface="Times New Roman"/>
              </a:rPr>
              <a:t>→ </a:t>
            </a:r>
            <a:r>
              <a:rPr sz="1200" u="sng" spc="-20" dirty="0">
                <a:latin typeface="Arial"/>
                <a:cs typeface="Arial"/>
              </a:rPr>
              <a:t>histogram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or  </a:t>
            </a:r>
            <a:r>
              <a:rPr sz="1200" u="sng" spc="-30" dirty="0">
                <a:latin typeface="Arial"/>
                <a:cs typeface="Arial"/>
              </a:rPr>
              <a:t>normal </a:t>
            </a:r>
            <a:r>
              <a:rPr sz="1200" u="sng" spc="-20" dirty="0">
                <a:latin typeface="Arial"/>
                <a:cs typeface="Arial"/>
              </a:rPr>
              <a:t>probability </a:t>
            </a:r>
            <a:r>
              <a:rPr sz="1200" u="sng" spc="-5" dirty="0">
                <a:latin typeface="Arial"/>
                <a:cs typeface="Arial"/>
              </a:rPr>
              <a:t>plot </a:t>
            </a:r>
            <a:r>
              <a:rPr sz="1200" u="sng" spc="-15" dirty="0">
                <a:latin typeface="Arial"/>
                <a:cs typeface="Arial"/>
              </a:rPr>
              <a:t>of</a:t>
            </a:r>
            <a:r>
              <a:rPr sz="1200" u="sng" spc="40" dirty="0">
                <a:latin typeface="Arial"/>
                <a:cs typeface="Arial"/>
              </a:rPr>
              <a:t> </a:t>
            </a:r>
            <a:r>
              <a:rPr sz="1200" u="sng" spc="-35" dirty="0">
                <a:latin typeface="Arial"/>
                <a:cs typeface="Arial"/>
              </a:rPr>
              <a:t>residuals</a:t>
            </a:r>
            <a:endParaRPr sz="1200" u="sng" dirty="0">
              <a:latin typeface="Arial"/>
              <a:cs typeface="Arial"/>
            </a:endParaRPr>
          </a:p>
          <a:p>
            <a:pPr marL="309880" marR="10795" indent="-182245">
              <a:lnSpc>
                <a:spcPct val="100000"/>
              </a:lnSpc>
              <a:spcBef>
                <a:spcPts val="310"/>
              </a:spcBef>
            </a:pPr>
            <a:r>
              <a:rPr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200" b="1" spc="-20" dirty="0">
                <a:latin typeface="Arial"/>
                <a:cs typeface="Arial"/>
              </a:rPr>
              <a:t>Constant </a:t>
            </a:r>
            <a:r>
              <a:rPr sz="1200" b="1" spc="-35" dirty="0">
                <a:latin typeface="Arial"/>
                <a:cs typeface="Arial"/>
              </a:rPr>
              <a:t>variability </a:t>
            </a:r>
            <a:r>
              <a:rPr sz="1200" b="1" spc="-15" dirty="0">
                <a:latin typeface="Arial"/>
                <a:cs typeface="Arial"/>
              </a:rPr>
              <a:t>of </a:t>
            </a:r>
            <a:r>
              <a:rPr sz="1200" b="1" spc="-35" dirty="0">
                <a:latin typeface="Arial"/>
                <a:cs typeface="Arial"/>
              </a:rPr>
              <a:t>residuals </a:t>
            </a:r>
            <a:r>
              <a:rPr sz="1200" spc="-30" dirty="0">
                <a:latin typeface="Arial"/>
                <a:cs typeface="Arial"/>
              </a:rPr>
              <a:t>(</a:t>
            </a:r>
            <a:r>
              <a:rPr sz="1200" i="1" spc="-30" dirty="0">
                <a:solidFill>
                  <a:srgbClr val="024F84"/>
                </a:solidFill>
                <a:latin typeface="Arial"/>
                <a:cs typeface="Arial"/>
              </a:rPr>
              <a:t>homoscedasticity</a:t>
            </a:r>
            <a:r>
              <a:rPr sz="1200" spc="-30" dirty="0">
                <a:latin typeface="Arial"/>
                <a:cs typeface="Arial"/>
              </a:rPr>
              <a:t>) </a:t>
            </a:r>
            <a:r>
              <a:rPr sz="1200" i="1" spc="-5" dirty="0">
                <a:latin typeface="Times New Roman"/>
                <a:cs typeface="Times New Roman"/>
              </a:rPr>
              <a:t>→ </a:t>
            </a:r>
            <a:r>
              <a:rPr sz="1200" spc="-20" dirty="0">
                <a:latin typeface="Arial"/>
                <a:cs typeface="Arial"/>
              </a:rPr>
              <a:t>no  </a:t>
            </a:r>
            <a:r>
              <a:rPr sz="1200" spc="-35" dirty="0">
                <a:latin typeface="Arial"/>
                <a:cs typeface="Arial"/>
              </a:rPr>
              <a:t>fan </a:t>
            </a:r>
            <a:r>
              <a:rPr sz="1200" spc="-30" dirty="0">
                <a:latin typeface="Arial"/>
                <a:cs typeface="Arial"/>
              </a:rPr>
              <a:t>shape </a:t>
            </a:r>
            <a:r>
              <a:rPr sz="1200" spc="-40" dirty="0">
                <a:latin typeface="Arial"/>
                <a:cs typeface="Arial"/>
              </a:rPr>
              <a:t>in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u="sng" spc="-35" dirty="0">
                <a:latin typeface="Arial"/>
                <a:cs typeface="Arial"/>
              </a:rPr>
              <a:t>residuals</a:t>
            </a:r>
            <a:r>
              <a:rPr sz="1200" u="sng" spc="114" dirty="0">
                <a:latin typeface="Arial"/>
                <a:cs typeface="Arial"/>
              </a:rPr>
              <a:t> </a:t>
            </a:r>
            <a:r>
              <a:rPr lang="en-US" sz="1200" u="sng" spc="-5" dirty="0" smtClean="0">
                <a:solidFill>
                  <a:srgbClr val="C00000"/>
                </a:solidFill>
                <a:latin typeface="Arial"/>
                <a:cs typeface="Arial"/>
              </a:rPr>
              <a:t>vs. fitted values </a:t>
            </a:r>
            <a:r>
              <a:rPr lang="en-US" sz="1200" u="sng" spc="-5" dirty="0" smtClean="0">
                <a:latin typeface="Arial"/>
                <a:cs typeface="Arial"/>
              </a:rPr>
              <a:t>plot</a:t>
            </a:r>
            <a:endParaRPr sz="1200" u="sng" dirty="0">
              <a:latin typeface="Arial"/>
              <a:cs typeface="Arial"/>
            </a:endParaRPr>
          </a:p>
          <a:p>
            <a:pPr marL="309880" marR="91440" indent="-182245">
              <a:lnSpc>
                <a:spcPct val="100000"/>
              </a:lnSpc>
              <a:spcBef>
                <a:spcPts val="305"/>
              </a:spcBef>
            </a:pPr>
            <a:r>
              <a:rPr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200" b="1" spc="-25" dirty="0">
                <a:latin typeface="Arial"/>
                <a:cs typeface="Arial"/>
              </a:rPr>
              <a:t>Independence </a:t>
            </a:r>
            <a:r>
              <a:rPr sz="1200" b="1" spc="-15" dirty="0">
                <a:latin typeface="Arial"/>
                <a:cs typeface="Arial"/>
              </a:rPr>
              <a:t>of </a:t>
            </a:r>
            <a:r>
              <a:rPr sz="1200" b="1" spc="-35" dirty="0">
                <a:latin typeface="Arial"/>
                <a:cs typeface="Arial"/>
              </a:rPr>
              <a:t>residuals </a:t>
            </a:r>
            <a:r>
              <a:rPr sz="1200" spc="-45" dirty="0">
                <a:latin typeface="Arial"/>
                <a:cs typeface="Arial"/>
              </a:rPr>
              <a:t>(and </a:t>
            </a:r>
            <a:r>
              <a:rPr sz="1200" spc="-30" dirty="0">
                <a:latin typeface="Arial"/>
                <a:cs typeface="Arial"/>
              </a:rPr>
              <a:t>hence observations) </a:t>
            </a:r>
            <a:r>
              <a:rPr sz="1200" i="1" spc="-5" dirty="0">
                <a:latin typeface="Times New Roman"/>
                <a:cs typeface="Times New Roman"/>
              </a:rPr>
              <a:t>→  </a:t>
            </a:r>
            <a:r>
              <a:rPr sz="1200" spc="-15" dirty="0">
                <a:latin typeface="Arial"/>
                <a:cs typeface="Arial"/>
              </a:rPr>
              <a:t>depends </a:t>
            </a:r>
            <a:r>
              <a:rPr sz="1200" spc="-20" dirty="0">
                <a:latin typeface="Arial"/>
                <a:cs typeface="Arial"/>
              </a:rPr>
              <a:t>on data collection </a:t>
            </a:r>
            <a:r>
              <a:rPr sz="1200" spc="-10" dirty="0">
                <a:latin typeface="Arial"/>
                <a:cs typeface="Arial"/>
              </a:rPr>
              <a:t>method, </a:t>
            </a:r>
            <a:r>
              <a:rPr sz="1200" spc="-20" dirty="0">
                <a:latin typeface="Arial"/>
                <a:cs typeface="Arial"/>
              </a:rPr>
              <a:t>often </a:t>
            </a:r>
            <a:r>
              <a:rPr sz="1200" spc="-30" dirty="0">
                <a:latin typeface="Arial"/>
                <a:cs typeface="Arial"/>
              </a:rPr>
              <a:t>violated </a:t>
            </a:r>
            <a:r>
              <a:rPr sz="1200" spc="-20" dirty="0">
                <a:latin typeface="Arial"/>
                <a:cs typeface="Arial"/>
              </a:rPr>
              <a:t>for  </a:t>
            </a:r>
            <a:r>
              <a:rPr sz="1200" spc="-25" dirty="0">
                <a:latin typeface="Arial"/>
                <a:cs typeface="Arial"/>
              </a:rPr>
              <a:t>time-series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data</a:t>
            </a:r>
            <a:endParaRPr sz="1200" dirty="0">
              <a:latin typeface="Arial"/>
              <a:cs typeface="Arial"/>
            </a:endParaRPr>
          </a:p>
          <a:p>
            <a:pPr marL="309880" marR="424180" indent="-182245">
              <a:spcBef>
                <a:spcPts val="315"/>
              </a:spcBef>
            </a:pPr>
            <a:r>
              <a:rPr sz="1100" dirty="0">
                <a:solidFill>
                  <a:srgbClr val="024F84"/>
                </a:solidFill>
                <a:latin typeface="DejaVu Serif"/>
                <a:cs typeface="DejaVu Serif"/>
              </a:rPr>
              <a:t>▶ </a:t>
            </a:r>
            <a:r>
              <a:rPr sz="1200" spc="-35" dirty="0">
                <a:latin typeface="Arial"/>
                <a:cs typeface="Arial"/>
              </a:rPr>
              <a:t>Also </a:t>
            </a:r>
            <a:r>
              <a:rPr sz="1200" spc="-15" dirty="0">
                <a:latin typeface="Arial"/>
                <a:cs typeface="Arial"/>
              </a:rPr>
              <a:t>important </a:t>
            </a:r>
            <a:r>
              <a:rPr sz="1200" spc="5" dirty="0">
                <a:latin typeface="Arial"/>
                <a:cs typeface="Arial"/>
              </a:rPr>
              <a:t>to </a:t>
            </a:r>
            <a:r>
              <a:rPr sz="1200" spc="-30" dirty="0">
                <a:latin typeface="Arial"/>
                <a:cs typeface="Arial"/>
              </a:rPr>
              <a:t>make </a:t>
            </a:r>
            <a:r>
              <a:rPr sz="1200" spc="-40" dirty="0">
                <a:latin typeface="Arial"/>
                <a:cs typeface="Arial"/>
              </a:rPr>
              <a:t>sure </a:t>
            </a:r>
            <a:r>
              <a:rPr sz="1200" spc="-10" dirty="0">
                <a:latin typeface="Arial"/>
                <a:cs typeface="Arial"/>
              </a:rPr>
              <a:t>that </a:t>
            </a:r>
            <a:r>
              <a:rPr sz="1200" spc="-30" dirty="0">
                <a:latin typeface="Arial"/>
                <a:cs typeface="Arial"/>
              </a:rPr>
              <a:t>your </a:t>
            </a:r>
            <a:r>
              <a:rPr sz="1200" b="1" spc="-30" dirty="0">
                <a:latin typeface="Arial"/>
                <a:cs typeface="Arial"/>
              </a:rPr>
              <a:t>explanatory  </a:t>
            </a:r>
            <a:r>
              <a:rPr sz="1200" b="1" spc="-40" dirty="0">
                <a:latin typeface="Arial"/>
                <a:cs typeface="Arial"/>
              </a:rPr>
              <a:t>variables </a:t>
            </a:r>
            <a:r>
              <a:rPr sz="1200" b="1" spc="-50" dirty="0">
                <a:latin typeface="Arial"/>
                <a:cs typeface="Arial"/>
              </a:rPr>
              <a:t>are </a:t>
            </a:r>
            <a:r>
              <a:rPr sz="1200" b="1" spc="-5" dirty="0">
                <a:latin typeface="Arial"/>
                <a:cs typeface="Arial"/>
              </a:rPr>
              <a:t>not</a:t>
            </a:r>
            <a:r>
              <a:rPr sz="1200" b="1" spc="85" dirty="0">
                <a:latin typeface="Arial"/>
                <a:cs typeface="Arial"/>
              </a:rPr>
              <a:t> </a:t>
            </a:r>
            <a:r>
              <a:rPr sz="1200" b="1" i="1" spc="-35" dirty="0" smtClean="0">
                <a:solidFill>
                  <a:srgbClr val="024F84"/>
                </a:solidFill>
                <a:latin typeface="Arial"/>
                <a:cs typeface="Arial"/>
              </a:rPr>
              <a:t>collinear</a:t>
            </a:r>
            <a:r>
              <a:rPr lang="en-US" sz="1200" b="1" i="1" spc="-35" dirty="0" smtClean="0">
                <a:solidFill>
                  <a:srgbClr val="024F84"/>
                </a:solidFill>
                <a:latin typeface="Arial"/>
                <a:cs typeface="Arial"/>
              </a:rPr>
              <a:t>  </a:t>
            </a:r>
            <a:r>
              <a:rPr lang="en-US" sz="1200" spc="-35" dirty="0" smtClean="0">
                <a:latin typeface="Arial"/>
                <a:cs typeface="Arial"/>
              </a:rPr>
              <a:t>(make sure each pair of explanatory variables does not have high correlation… can </a:t>
            </a:r>
            <a:r>
              <a:rPr lang="en-US" sz="1200" u="sng" spc="-35" dirty="0" smtClean="0">
                <a:latin typeface="Arial"/>
                <a:cs typeface="Arial"/>
              </a:rPr>
              <a:t>check in scatter plot or with R</a:t>
            </a:r>
            <a:r>
              <a:rPr lang="en-US" sz="1200" spc="-35" dirty="0" smtClean="0">
                <a:latin typeface="Arial"/>
                <a:cs typeface="Arial"/>
              </a:rPr>
              <a:t>)</a:t>
            </a:r>
            <a:endParaRPr lang="en-US" sz="1200" u="sng" dirty="0" smtClean="0">
              <a:latin typeface="Arial"/>
              <a:cs typeface="Arial"/>
            </a:endParaRPr>
          </a:p>
          <a:p>
            <a:pPr marL="309880" marR="424180" indent="-182245">
              <a:lnSpc>
                <a:spcPct val="100000"/>
              </a:lnSpc>
              <a:spcBef>
                <a:spcPts val="315"/>
              </a:spcBef>
            </a:pPr>
            <a:endParaRPr sz="1200" b="1" dirty="0"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0411" y="2644774"/>
            <a:ext cx="4172077" cy="78208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88347" y="2411370"/>
            <a:ext cx="1193038" cy="33855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C00000"/>
                </a:solidFill>
              </a:rPr>
              <a:t>*just for multiple linear regression</a:t>
            </a:r>
            <a:endParaRPr lang="en-US" sz="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14817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26917" y="57937"/>
            <a:ext cx="148590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20" dirty="0">
                <a:solidFill>
                  <a:srgbClr val="FFFFFF"/>
                </a:solidFill>
                <a:latin typeface="Arial"/>
                <a:cs typeface="Arial"/>
              </a:rPr>
              <a:t>Summary </a:t>
            </a:r>
            <a:r>
              <a:rPr sz="1050" spc="3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050" spc="20" dirty="0">
                <a:solidFill>
                  <a:srgbClr val="FFFFFF"/>
                </a:solidFill>
                <a:latin typeface="Arial"/>
                <a:cs typeface="Arial"/>
              </a:rPr>
              <a:t>main</a:t>
            </a:r>
            <a:r>
              <a:rPr sz="105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15" dirty="0">
                <a:solidFill>
                  <a:srgbClr val="FFFFFF"/>
                </a:solidFill>
                <a:latin typeface="Arial"/>
                <a:cs typeface="Arial"/>
              </a:rPr>
              <a:t>ideas</a:t>
            </a:r>
            <a:endParaRPr sz="105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247650" y="815975"/>
            <a:ext cx="4164838" cy="2332049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443230" lvl="1" indent="-153670">
              <a:spcBef>
                <a:spcPts val="95"/>
              </a:spcBef>
              <a:buFontTx/>
              <a:buAutoNum type="arabicPeriod"/>
              <a:tabLst>
                <a:tab pos="443865" algn="l"/>
              </a:tabLst>
            </a:pPr>
            <a:r>
              <a:rPr lang="en-US" sz="1100" u="sng" spc="5" dirty="0">
                <a:solidFill>
                  <a:schemeClr val="tx1"/>
                </a:solidFill>
                <a:latin typeface="Arial"/>
                <a:cs typeface="Arial"/>
              </a:rPr>
              <a:t>Interpreting Slopes/Coefficients</a:t>
            </a:r>
            <a:r>
              <a:rPr lang="en-US" sz="1100" spc="5" dirty="0">
                <a:solidFill>
                  <a:schemeClr val="tx1"/>
                </a:solidFill>
                <a:latin typeface="Arial"/>
                <a:cs typeface="Arial"/>
              </a:rPr>
              <a:t>: In </a:t>
            </a:r>
            <a:r>
              <a:rPr lang="en-US" sz="1100" spc="25" dirty="0">
                <a:solidFill>
                  <a:schemeClr val="tx1"/>
                </a:solidFill>
                <a:latin typeface="Arial"/>
                <a:cs typeface="Arial"/>
              </a:rPr>
              <a:t>MLR </a:t>
            </a:r>
            <a:r>
              <a:rPr lang="en-US" sz="1100" spc="15" dirty="0">
                <a:solidFill>
                  <a:schemeClr val="tx1"/>
                </a:solidFill>
                <a:latin typeface="Arial"/>
                <a:cs typeface="Arial"/>
              </a:rPr>
              <a:t>everything </a:t>
            </a:r>
            <a:r>
              <a:rPr lang="en-US" sz="1100" spc="10" dirty="0">
                <a:solidFill>
                  <a:schemeClr val="tx1"/>
                </a:solidFill>
                <a:latin typeface="Arial"/>
                <a:cs typeface="Arial"/>
              </a:rPr>
              <a:t>is </a:t>
            </a:r>
            <a:r>
              <a:rPr lang="en-US" sz="1100" spc="25" dirty="0">
                <a:solidFill>
                  <a:schemeClr val="tx1"/>
                </a:solidFill>
                <a:latin typeface="Arial"/>
                <a:cs typeface="Arial"/>
              </a:rPr>
              <a:t>conditional </a:t>
            </a:r>
            <a:r>
              <a:rPr lang="en-US" sz="1100" spc="30" dirty="0">
                <a:solidFill>
                  <a:schemeClr val="tx1"/>
                </a:solidFill>
                <a:latin typeface="Arial"/>
                <a:cs typeface="Arial"/>
              </a:rPr>
              <a:t>on </a:t>
            </a:r>
            <a:r>
              <a:rPr lang="en-US" sz="1100" spc="5" dirty="0">
                <a:solidFill>
                  <a:schemeClr val="tx1"/>
                </a:solidFill>
                <a:latin typeface="Arial"/>
                <a:cs typeface="Arial"/>
              </a:rPr>
              <a:t>all </a:t>
            </a:r>
            <a:r>
              <a:rPr lang="en-US" sz="1100" spc="20" dirty="0">
                <a:solidFill>
                  <a:schemeClr val="tx1"/>
                </a:solidFill>
                <a:latin typeface="Arial"/>
                <a:cs typeface="Arial"/>
              </a:rPr>
              <a:t>other </a:t>
            </a:r>
            <a:r>
              <a:rPr lang="en-US" sz="1100" spc="10" dirty="0">
                <a:solidFill>
                  <a:schemeClr val="tx1"/>
                </a:solidFill>
                <a:latin typeface="Arial"/>
                <a:cs typeface="Arial"/>
              </a:rPr>
              <a:t>variables in </a:t>
            </a:r>
            <a:r>
              <a:rPr lang="en-US" sz="1100" spc="20" dirty="0">
                <a:solidFill>
                  <a:schemeClr val="tx1"/>
                </a:solidFill>
                <a:latin typeface="Arial"/>
                <a:cs typeface="Arial"/>
              </a:rPr>
              <a:t>the  </a:t>
            </a:r>
            <a:r>
              <a:rPr lang="en-US" sz="1100" spc="30" dirty="0">
                <a:solidFill>
                  <a:schemeClr val="tx1"/>
                </a:solidFill>
                <a:latin typeface="Arial"/>
                <a:cs typeface="Arial"/>
              </a:rPr>
              <a:t>model</a:t>
            </a:r>
            <a:endParaRPr lang="en-US" sz="1100" spc="20" dirty="0">
              <a:solidFill>
                <a:schemeClr val="tx1"/>
              </a:solidFill>
              <a:latin typeface="Arial"/>
              <a:cs typeface="Arial"/>
            </a:endParaRPr>
          </a:p>
          <a:p>
            <a:pPr marL="443230" lvl="1" indent="-15367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443865" algn="l"/>
              </a:tabLst>
            </a:pPr>
            <a:r>
              <a:rPr lang="en-US" sz="1100" u="sng" spc="5" dirty="0">
                <a:solidFill>
                  <a:schemeClr val="tx1"/>
                </a:solidFill>
                <a:latin typeface="Arial"/>
                <a:cs typeface="Arial"/>
              </a:rPr>
              <a:t>Setting up the MLR Equation:</a:t>
            </a:r>
            <a:r>
              <a:rPr lang="en-US" sz="1100" spc="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100" spc="20" dirty="0">
                <a:solidFill>
                  <a:schemeClr val="tx1"/>
                </a:solidFill>
                <a:latin typeface="Arial"/>
                <a:cs typeface="Arial"/>
              </a:rPr>
              <a:t>Categorical </a:t>
            </a:r>
            <a:r>
              <a:rPr lang="en-US" sz="1100" spc="30" dirty="0">
                <a:solidFill>
                  <a:schemeClr val="tx1"/>
                </a:solidFill>
                <a:latin typeface="Arial"/>
                <a:cs typeface="Arial"/>
              </a:rPr>
              <a:t>predictors </a:t>
            </a:r>
            <a:r>
              <a:rPr lang="en-US" sz="1100" spc="25" dirty="0">
                <a:solidFill>
                  <a:schemeClr val="tx1"/>
                </a:solidFill>
                <a:latin typeface="Arial"/>
                <a:cs typeface="Arial"/>
              </a:rPr>
              <a:t>and </a:t>
            </a:r>
            <a:r>
              <a:rPr lang="en-US" sz="1100" spc="20" dirty="0">
                <a:solidFill>
                  <a:schemeClr val="tx1"/>
                </a:solidFill>
                <a:latin typeface="Arial"/>
                <a:cs typeface="Arial"/>
              </a:rPr>
              <a:t>slopes </a:t>
            </a:r>
            <a:r>
              <a:rPr lang="en-US" sz="1100" spc="25" dirty="0">
                <a:solidFill>
                  <a:schemeClr val="tx1"/>
                </a:solidFill>
                <a:latin typeface="Arial"/>
                <a:cs typeface="Arial"/>
              </a:rPr>
              <a:t>for </a:t>
            </a:r>
            <a:r>
              <a:rPr lang="en-US" sz="1100" dirty="0">
                <a:solidFill>
                  <a:schemeClr val="tx1"/>
                </a:solidFill>
                <a:latin typeface="Arial"/>
                <a:cs typeface="Arial"/>
              </a:rPr>
              <a:t>(almost) </a:t>
            </a:r>
            <a:r>
              <a:rPr lang="en-US" sz="1100" spc="15" dirty="0">
                <a:solidFill>
                  <a:schemeClr val="tx1"/>
                </a:solidFill>
                <a:latin typeface="Arial"/>
                <a:cs typeface="Arial"/>
              </a:rPr>
              <a:t>each</a:t>
            </a:r>
            <a:r>
              <a:rPr lang="en-US" sz="1100" spc="-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100" spc="5" dirty="0">
                <a:solidFill>
                  <a:schemeClr val="tx1"/>
                </a:solidFill>
                <a:latin typeface="Arial"/>
                <a:cs typeface="Arial"/>
              </a:rPr>
              <a:t>level</a:t>
            </a:r>
            <a:endParaRPr lang="en-US" sz="11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443230" lvl="1" indent="-15367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443865" algn="l"/>
              </a:tabLst>
            </a:pPr>
            <a:r>
              <a:rPr lang="en-US" sz="1100" u="sng" spc="10" dirty="0">
                <a:solidFill>
                  <a:schemeClr val="tx1"/>
                </a:solidFill>
                <a:latin typeface="Arial"/>
                <a:cs typeface="Arial"/>
              </a:rPr>
              <a:t>Inference </a:t>
            </a:r>
            <a:r>
              <a:rPr lang="en-US" sz="1100" u="sng" spc="25" dirty="0">
                <a:solidFill>
                  <a:schemeClr val="tx1"/>
                </a:solidFill>
                <a:latin typeface="Arial"/>
                <a:cs typeface="Arial"/>
              </a:rPr>
              <a:t>for </a:t>
            </a:r>
            <a:r>
              <a:rPr lang="en-US" sz="1100" u="sng" spc="20" dirty="0">
                <a:solidFill>
                  <a:schemeClr val="tx1"/>
                </a:solidFill>
                <a:latin typeface="Arial"/>
                <a:cs typeface="Arial"/>
              </a:rPr>
              <a:t>MLR</a:t>
            </a:r>
            <a:r>
              <a:rPr lang="en-US" sz="1100" spc="20" dirty="0">
                <a:solidFill>
                  <a:schemeClr val="tx1"/>
                </a:solidFill>
                <a:latin typeface="Arial"/>
                <a:cs typeface="Arial"/>
              </a:rPr>
              <a:t>: </a:t>
            </a:r>
            <a:r>
              <a:rPr lang="en-US" sz="1100" spc="30" dirty="0">
                <a:solidFill>
                  <a:schemeClr val="tx1"/>
                </a:solidFill>
                <a:latin typeface="Arial"/>
                <a:cs typeface="Arial"/>
              </a:rPr>
              <a:t>model </a:t>
            </a:r>
            <a:r>
              <a:rPr lang="en-US" sz="1100" spc="5" dirty="0">
                <a:solidFill>
                  <a:schemeClr val="tx1"/>
                </a:solidFill>
                <a:latin typeface="Arial"/>
                <a:cs typeface="Arial"/>
              </a:rPr>
              <a:t>as </a:t>
            </a:r>
            <a:r>
              <a:rPr lang="en-US" sz="1100" spc="-5" dirty="0">
                <a:solidFill>
                  <a:schemeClr val="tx1"/>
                </a:solidFill>
                <a:latin typeface="Arial"/>
                <a:cs typeface="Arial"/>
              </a:rPr>
              <a:t>a </a:t>
            </a:r>
            <a:r>
              <a:rPr lang="en-US" sz="1100" spc="25" dirty="0">
                <a:solidFill>
                  <a:schemeClr val="tx1"/>
                </a:solidFill>
                <a:latin typeface="Arial"/>
                <a:cs typeface="Arial"/>
              </a:rPr>
              <a:t>whole </a:t>
            </a:r>
            <a:r>
              <a:rPr lang="en-US" sz="1100" spc="35" dirty="0">
                <a:solidFill>
                  <a:schemeClr val="tx1"/>
                </a:solidFill>
                <a:latin typeface="Arial"/>
                <a:cs typeface="Arial"/>
              </a:rPr>
              <a:t>+ </a:t>
            </a:r>
            <a:r>
              <a:rPr lang="en-US" sz="1100" spc="20" dirty="0">
                <a:solidFill>
                  <a:schemeClr val="tx1"/>
                </a:solidFill>
                <a:latin typeface="Arial"/>
                <a:cs typeface="Arial"/>
              </a:rPr>
              <a:t>individual</a:t>
            </a:r>
            <a:r>
              <a:rPr lang="en-US" sz="1100" spc="-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100" spc="20" dirty="0">
                <a:solidFill>
                  <a:schemeClr val="tx1"/>
                </a:solidFill>
                <a:latin typeface="Arial"/>
                <a:cs typeface="Arial"/>
              </a:rPr>
              <a:t>slopes</a:t>
            </a:r>
            <a:endParaRPr lang="en-US" sz="11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443230" lvl="1" indent="-153670">
              <a:lnSpc>
                <a:spcPct val="100000"/>
              </a:lnSpc>
              <a:spcBef>
                <a:spcPts val="45"/>
              </a:spcBef>
              <a:buAutoNum type="arabicPeriod"/>
              <a:tabLst>
                <a:tab pos="443865" algn="l"/>
              </a:tabLst>
            </a:pPr>
            <a:r>
              <a:rPr lang="en-US" sz="1100" u="sng" spc="10" dirty="0">
                <a:solidFill>
                  <a:schemeClr val="tx1"/>
                </a:solidFill>
                <a:latin typeface="Arial"/>
                <a:cs typeface="Arial"/>
              </a:rPr>
              <a:t>Selecting Predictors for MLR:</a:t>
            </a:r>
            <a:r>
              <a:rPr lang="en-US" sz="1100" spc="2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</a:p>
          <a:p>
            <a:pPr marL="900430" lvl="2" indent="-153670">
              <a:spcBef>
                <a:spcPts val="45"/>
              </a:spcBef>
              <a:buAutoNum type="arabicPeriod"/>
              <a:tabLst>
                <a:tab pos="443865" algn="l"/>
              </a:tabLst>
            </a:pPr>
            <a:r>
              <a:rPr lang="en-US" sz="1100" spc="25" dirty="0">
                <a:solidFill>
                  <a:schemeClr val="tx1"/>
                </a:solidFill>
                <a:latin typeface="Arial"/>
                <a:cs typeface="Arial"/>
              </a:rPr>
              <a:t>Adjusted </a:t>
            </a:r>
            <a:r>
              <a:rPr lang="en-US" sz="1200" i="1" spc="20" dirty="0">
                <a:solidFill>
                  <a:schemeClr val="tx1"/>
                </a:solidFill>
                <a:latin typeface="Georgia"/>
                <a:cs typeface="Georgia"/>
              </a:rPr>
              <a:t>R</a:t>
            </a:r>
            <a:r>
              <a:rPr lang="en-US" sz="1400" spc="30" baseline="27777" dirty="0">
                <a:solidFill>
                  <a:schemeClr val="tx1"/>
                </a:solidFill>
                <a:latin typeface="Times New Roman"/>
                <a:cs typeface="Times New Roman"/>
              </a:rPr>
              <a:t>2 </a:t>
            </a:r>
            <a:r>
              <a:rPr lang="en-US" sz="1100" spc="20" dirty="0">
                <a:solidFill>
                  <a:schemeClr val="tx1"/>
                </a:solidFill>
                <a:latin typeface="Arial"/>
                <a:cs typeface="Arial"/>
              </a:rPr>
              <a:t>applies </a:t>
            </a:r>
            <a:r>
              <a:rPr lang="en-US" sz="1100" spc="-5" dirty="0">
                <a:solidFill>
                  <a:schemeClr val="tx1"/>
                </a:solidFill>
                <a:latin typeface="Arial"/>
                <a:cs typeface="Arial"/>
              </a:rPr>
              <a:t>a </a:t>
            </a:r>
            <a:r>
              <a:rPr lang="en-US" sz="1100" spc="20" dirty="0">
                <a:solidFill>
                  <a:schemeClr val="tx1"/>
                </a:solidFill>
                <a:latin typeface="Arial"/>
                <a:cs typeface="Arial"/>
              </a:rPr>
              <a:t>penalty </a:t>
            </a:r>
            <a:r>
              <a:rPr lang="en-US" sz="1100" spc="25" dirty="0">
                <a:solidFill>
                  <a:schemeClr val="tx1"/>
                </a:solidFill>
                <a:latin typeface="Arial"/>
                <a:cs typeface="Arial"/>
              </a:rPr>
              <a:t>for additional</a:t>
            </a:r>
            <a:r>
              <a:rPr lang="en-US" sz="1100" spc="-114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100" spc="10" dirty="0">
                <a:solidFill>
                  <a:schemeClr val="tx1"/>
                </a:solidFill>
                <a:latin typeface="Arial"/>
                <a:cs typeface="Arial"/>
              </a:rPr>
              <a:t>variables</a:t>
            </a:r>
            <a:endParaRPr lang="en-US" sz="11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900430" lvl="2" indent="-153670">
              <a:spcBef>
                <a:spcPts val="85"/>
              </a:spcBef>
              <a:buAutoNum type="arabicPeriod"/>
              <a:tabLst>
                <a:tab pos="443865" algn="l"/>
              </a:tabLst>
            </a:pPr>
            <a:r>
              <a:rPr lang="en-US" sz="1100" spc="20" dirty="0">
                <a:solidFill>
                  <a:schemeClr val="tx1"/>
                </a:solidFill>
                <a:latin typeface="Arial"/>
                <a:cs typeface="Arial"/>
              </a:rPr>
              <a:t>Avoid </a:t>
            </a:r>
            <a:r>
              <a:rPr lang="en-US" sz="1100" spc="15" dirty="0">
                <a:solidFill>
                  <a:schemeClr val="tx1"/>
                </a:solidFill>
                <a:latin typeface="Arial"/>
                <a:cs typeface="Arial"/>
              </a:rPr>
              <a:t>collinearity </a:t>
            </a:r>
            <a:r>
              <a:rPr lang="en-US" sz="1100" spc="10" dirty="0">
                <a:solidFill>
                  <a:schemeClr val="tx1"/>
                </a:solidFill>
                <a:latin typeface="Arial"/>
                <a:cs typeface="Arial"/>
              </a:rPr>
              <a:t>in</a:t>
            </a:r>
            <a:r>
              <a:rPr lang="en-US" sz="1100" spc="-1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100" spc="25" dirty="0">
                <a:solidFill>
                  <a:schemeClr val="tx1"/>
                </a:solidFill>
                <a:latin typeface="Arial"/>
                <a:cs typeface="Arial"/>
              </a:rPr>
              <a:t>MLR</a:t>
            </a:r>
            <a:endParaRPr lang="en-US" sz="11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900430" lvl="2" indent="-153670">
              <a:spcBef>
                <a:spcPts val="85"/>
              </a:spcBef>
              <a:buAutoNum type="arabicPeriod"/>
              <a:tabLst>
                <a:tab pos="443865" algn="l"/>
              </a:tabLst>
            </a:pPr>
            <a:r>
              <a:rPr lang="en-US" sz="1100" spc="35" dirty="0">
                <a:solidFill>
                  <a:schemeClr val="tx1"/>
                </a:solidFill>
                <a:latin typeface="Arial"/>
                <a:cs typeface="Arial"/>
              </a:rPr>
              <a:t>Model </a:t>
            </a:r>
            <a:r>
              <a:rPr lang="en-US" sz="1100" spc="20" dirty="0">
                <a:solidFill>
                  <a:schemeClr val="tx1"/>
                </a:solidFill>
                <a:latin typeface="Arial"/>
                <a:cs typeface="Arial"/>
              </a:rPr>
              <a:t>selection criterion </a:t>
            </a:r>
            <a:r>
              <a:rPr lang="en-US" sz="1100" spc="30" dirty="0">
                <a:solidFill>
                  <a:schemeClr val="tx1"/>
                </a:solidFill>
                <a:latin typeface="Arial"/>
                <a:cs typeface="Arial"/>
              </a:rPr>
              <a:t>depends on </a:t>
            </a:r>
            <a:r>
              <a:rPr lang="en-US" sz="1100" spc="15" dirty="0">
                <a:solidFill>
                  <a:schemeClr val="tx1"/>
                </a:solidFill>
                <a:latin typeface="Arial"/>
                <a:cs typeface="Arial"/>
              </a:rPr>
              <a:t>goal: </a:t>
            </a:r>
            <a:r>
              <a:rPr lang="en-US" sz="1100" spc="20" dirty="0">
                <a:solidFill>
                  <a:schemeClr val="tx1"/>
                </a:solidFill>
                <a:latin typeface="Arial"/>
                <a:cs typeface="Arial"/>
              </a:rPr>
              <a:t>signiﬁcance </a:t>
            </a:r>
            <a:r>
              <a:rPr lang="en-US" sz="1100" spc="15" dirty="0">
                <a:solidFill>
                  <a:schemeClr val="tx1"/>
                </a:solidFill>
                <a:latin typeface="Arial"/>
                <a:cs typeface="Arial"/>
              </a:rPr>
              <a:t>vs.  </a:t>
            </a:r>
            <a:r>
              <a:rPr lang="en-US" sz="1100" spc="25" dirty="0">
                <a:solidFill>
                  <a:schemeClr val="tx1"/>
                </a:solidFill>
                <a:latin typeface="Arial"/>
                <a:cs typeface="Arial"/>
              </a:rPr>
              <a:t>prediction</a:t>
            </a:r>
            <a:endParaRPr lang="en-US" sz="11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443230" lvl="1" indent="-15367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443865" algn="l"/>
              </a:tabLst>
            </a:pPr>
            <a:r>
              <a:rPr lang="en-US" sz="1100" u="sng" spc="20" dirty="0">
                <a:solidFill>
                  <a:schemeClr val="tx1"/>
                </a:solidFill>
                <a:latin typeface="Arial"/>
                <a:cs typeface="Arial"/>
              </a:rPr>
              <a:t>Additional Conditions for MLR</a:t>
            </a:r>
            <a:r>
              <a:rPr lang="en-US" sz="1100" spc="20" dirty="0">
                <a:solidFill>
                  <a:schemeClr val="tx1"/>
                </a:solidFill>
                <a:latin typeface="Arial"/>
                <a:cs typeface="Arial"/>
              </a:rPr>
              <a:t>: </a:t>
            </a:r>
            <a:r>
              <a:rPr lang="en-US" sz="1100" spc="25" dirty="0">
                <a:solidFill>
                  <a:schemeClr val="tx1"/>
                </a:solidFill>
                <a:latin typeface="Arial"/>
                <a:cs typeface="Arial"/>
              </a:rPr>
              <a:t>Conditions for MLR </a:t>
            </a:r>
            <a:r>
              <a:rPr lang="en-US" sz="1100" spc="-5" dirty="0">
                <a:solidFill>
                  <a:schemeClr val="tx1"/>
                </a:solidFill>
                <a:latin typeface="Arial"/>
                <a:cs typeface="Arial"/>
              </a:rPr>
              <a:t>are </a:t>
            </a:r>
            <a:r>
              <a:rPr lang="en-US" sz="1100" dirty="0">
                <a:solidFill>
                  <a:schemeClr val="tx1"/>
                </a:solidFill>
                <a:latin typeface="Arial"/>
                <a:cs typeface="Arial"/>
              </a:rPr>
              <a:t>(almost) </a:t>
            </a:r>
            <a:r>
              <a:rPr lang="en-US" sz="1100" spc="20" dirty="0">
                <a:solidFill>
                  <a:schemeClr val="tx1"/>
                </a:solidFill>
                <a:latin typeface="Arial"/>
                <a:cs typeface="Arial"/>
              </a:rPr>
              <a:t>the </a:t>
            </a:r>
            <a:r>
              <a:rPr lang="en-US" sz="1100" spc="15" dirty="0">
                <a:solidFill>
                  <a:schemeClr val="tx1"/>
                </a:solidFill>
                <a:latin typeface="Arial"/>
                <a:cs typeface="Arial"/>
              </a:rPr>
              <a:t>same </a:t>
            </a:r>
            <a:r>
              <a:rPr lang="en-US" sz="1100" spc="5" dirty="0">
                <a:solidFill>
                  <a:schemeClr val="tx1"/>
                </a:solidFill>
                <a:latin typeface="Arial"/>
                <a:cs typeface="Arial"/>
              </a:rPr>
              <a:t>as </a:t>
            </a:r>
            <a:r>
              <a:rPr lang="en-US" sz="1100" spc="30" dirty="0">
                <a:solidFill>
                  <a:schemeClr val="tx1"/>
                </a:solidFill>
                <a:latin typeface="Arial"/>
                <a:cs typeface="Arial"/>
              </a:rPr>
              <a:t>conditions</a:t>
            </a:r>
            <a:r>
              <a:rPr lang="en-US" sz="1100" spc="2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100" spc="25" dirty="0">
                <a:solidFill>
                  <a:schemeClr val="tx1"/>
                </a:solidFill>
                <a:latin typeface="Arial"/>
                <a:cs typeface="Arial"/>
              </a:rPr>
              <a:t>for</a:t>
            </a:r>
            <a:r>
              <a:rPr lang="en-US" sz="1100" dirty="0">
                <a:solidFill>
                  <a:schemeClr val="tx1"/>
                </a:solidFill>
                <a:latin typeface="Arial"/>
                <a:cs typeface="Arial"/>
              </a:rPr>
              <a:t> SLR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47650" y="968375"/>
                <a:ext cx="3657600" cy="265592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𝑪𝑶</m:t>
                          </m:r>
                        </m:e>
                      </m:acc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𝟎𝟓𝟖𝟔</m:t>
                      </m:r>
                    </m:oMath>
                  </m:oMathPara>
                </a14:m>
                <a:endParaRPr lang="en-US" sz="1400" b="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+0.7344</m:t>
                      </m:r>
                      <m:d>
                        <m:dPr>
                          <m:ctrlPr>
                            <a:rPr lang="en-US" sz="1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𝑇𝐴𝑅</m:t>
                          </m:r>
                        </m:e>
                      </m:d>
                    </m:oMath>
                  </m:oMathPara>
                </a14:m>
                <a:endParaRPr lang="en-US" sz="1400" i="1" dirty="0" smtClean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0.0267</m:t>
                      </m:r>
                      <m:d>
                        <m:dPr>
                          <m:ctrlPr>
                            <a:rPr lang="en-US" sz="1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𝐿𝐸𝑁</m:t>
                          </m:r>
                        </m:e>
                      </m:d>
                    </m:oMath>
                  </m:oMathPara>
                </a14:m>
                <a:endParaRPr lang="en-US" sz="1400" i="1" dirty="0" smtClean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6.1949</m:t>
                      </m:r>
                      <m:d>
                        <m:dPr>
                          <m:ctrlPr>
                            <a:rPr lang="en-US" sz="1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𝐹𝐼𝐿𝑇𝐸𝑅</m:t>
                          </m:r>
                          <m:r>
                            <a:rPr lang="en-US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𝑁𝐹</m:t>
                          </m:r>
                        </m:e>
                      </m:d>
                    </m:oMath>
                  </m:oMathPara>
                </a14:m>
                <a:endParaRPr lang="en-US" sz="1400" i="1" dirty="0" smtClean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sz="1400" b="0" dirty="0" smtClean="0">
                    <a:solidFill>
                      <a:srgbClr val="0070C0"/>
                    </a:solidFill>
                  </a:rPr>
                  <a:t>+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0.5597</m:t>
                    </m:r>
                    <m:d>
                      <m:dPr>
                        <m:ctrlPr>
                          <a:rPr lang="en-US" sz="1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𝑃𝐴𝐶𝐾</m:t>
                        </m:r>
                        <m:r>
                          <a:rPr lang="en-US" sz="1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𝑆𝑂𝐹𝑇</m:t>
                        </m:r>
                      </m:e>
                    </m:d>
                  </m:oMath>
                </a14:m>
                <a:endParaRPr lang="en-US" sz="1400" i="1" dirty="0" smtClean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+1.9077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𝑆𝑇𝑅𝐸𝑁𝐺𝑇𝐻</m:t>
                          </m:r>
                          <m:r>
                            <a:rPr lang="en-US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𝐿𝐼𝐺𝐻𝑇</m:t>
                          </m:r>
                        </m:e>
                      </m:d>
                    </m:oMath>
                  </m:oMathPara>
                </a14:m>
                <a:endParaRPr lang="en-US" sz="1400" b="0" i="1" dirty="0" smtClean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0.7900</m:t>
                      </m:r>
                      <m:d>
                        <m:dPr>
                          <m:ctrlPr>
                            <a:rPr lang="en-US" sz="1400" b="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𝑆𝑇𝑅𝐸𝑁𝐺𝑇𝐻</m:t>
                          </m:r>
                          <m:r>
                            <a:rPr lang="en-US" sz="1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𝑀𝐸𝐷𝐼𝑈𝑀</m:t>
                          </m:r>
                        </m:e>
                      </m:d>
                    </m:oMath>
                  </m:oMathPara>
                </a14:m>
                <a:endParaRPr lang="en-US" sz="1400" dirty="0" smtClean="0">
                  <a:solidFill>
                    <a:srgbClr val="0070C0"/>
                  </a:solidFill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0.5664</m:t>
                      </m:r>
                      <m:d>
                        <m:dPr>
                          <m:ctrlPr>
                            <a:rPr lang="en-US" sz="1400" b="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𝑆𝑇𝑅𝐸𝑁𝐺𝑇𝐻</m:t>
                          </m:r>
                          <m:r>
                            <a:rPr lang="en-US" sz="1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𝑅𝐸𝐺𝑈𝐿𝐴𝑅</m:t>
                          </m:r>
                        </m:e>
                      </m:d>
                    </m:oMath>
                  </m:oMathPara>
                </a14:m>
                <a:endParaRPr lang="en-US" sz="1400" dirty="0" smtClean="0">
                  <a:solidFill>
                    <a:srgbClr val="0070C0"/>
                  </a:solidFill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3.0920</m:t>
                      </m:r>
                      <m:r>
                        <a:rPr lang="en-US" sz="1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𝑆𝑇𝑅𝐸𝑁𝐺𝑇𝐻</m:t>
                      </m:r>
                      <m:r>
                        <a:rPr lang="en-US" sz="1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𝐹𝐿𝐴𝑉𝑂𝑅</m:t>
                      </m:r>
                      <m:r>
                        <a:rPr lang="en-US" sz="1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>
                  <a:solidFill>
                    <a:srgbClr val="0070C0"/>
                  </a:solidFill>
                </a:endParaRPr>
              </a:p>
              <a:p>
                <a:pPr lvl="1"/>
                <a:endParaRPr lang="en-US" sz="1400" dirty="0">
                  <a:solidFill>
                    <a:srgbClr val="0070C0"/>
                  </a:solidFill>
                </a:endParaRPr>
              </a:p>
              <a:p>
                <a:pPr lvl="1"/>
                <a:endParaRPr lang="en-US" sz="1400" dirty="0">
                  <a:solidFill>
                    <a:srgbClr val="0070C0"/>
                  </a:solidFill>
                </a:endParaRPr>
              </a:p>
              <a:p>
                <a:pPr lvl="1"/>
                <a:endParaRPr lang="en-US" sz="1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50" y="968375"/>
                <a:ext cx="3657600" cy="2655920"/>
              </a:xfrm>
              <a:prstGeom prst="rect">
                <a:avLst/>
              </a:prstGeom>
              <a:blipFill>
                <a:blip r:embed="rId2"/>
                <a:stretch>
                  <a:fillRect l="-2333" t="-1835" b="-2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247650" y="322044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Final Regression Equation </a:t>
            </a:r>
            <a:r>
              <a:rPr lang="en-US" dirty="0" smtClean="0"/>
              <a:t>(after deleting some variables)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15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47650" y="968375"/>
                <a:ext cx="3657600" cy="265592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𝑪𝑶</m:t>
                          </m:r>
                        </m:e>
                      </m:acc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𝟎𝟓𝟖𝟔</m:t>
                      </m:r>
                    </m:oMath>
                  </m:oMathPara>
                </a14:m>
                <a:endParaRPr lang="en-US" sz="1400" b="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+0.7344</m:t>
                      </m:r>
                      <m:d>
                        <m:dPr>
                          <m:ctrlPr>
                            <a:rPr lang="en-US" sz="1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𝑇𝐴𝑅</m:t>
                          </m:r>
                        </m:e>
                      </m:d>
                    </m:oMath>
                  </m:oMathPara>
                </a14:m>
                <a:endParaRPr lang="en-US" sz="1400" i="1" dirty="0" smtClean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0.0267</m:t>
                      </m:r>
                      <m:d>
                        <m:dPr>
                          <m:ctrlPr>
                            <a:rPr lang="en-US" sz="1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𝐿𝐸𝑁</m:t>
                          </m:r>
                        </m:e>
                      </m:d>
                    </m:oMath>
                  </m:oMathPara>
                </a14:m>
                <a:endParaRPr lang="en-US" sz="1400" i="1" dirty="0" smtClean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6.1949</m:t>
                      </m:r>
                      <m:d>
                        <m:dPr>
                          <m:ctrlPr>
                            <a:rPr lang="en-US" sz="1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𝐹𝐼𝐿𝑇𝐸𝑅</m:t>
                          </m:r>
                          <m:r>
                            <a:rPr lang="en-US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𝑁𝐹</m:t>
                          </m:r>
                        </m:e>
                      </m:d>
                    </m:oMath>
                  </m:oMathPara>
                </a14:m>
                <a:endParaRPr lang="en-US" sz="1400" i="1" dirty="0" smtClean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sz="1400" b="0" dirty="0" smtClean="0">
                    <a:solidFill>
                      <a:srgbClr val="0070C0"/>
                    </a:solidFill>
                  </a:rPr>
                  <a:t>+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0.5597</m:t>
                    </m:r>
                    <m:d>
                      <m:dPr>
                        <m:ctrlPr>
                          <a:rPr lang="en-US" sz="1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𝑃𝐴𝐶𝐾</m:t>
                        </m:r>
                        <m:r>
                          <a:rPr lang="en-US" sz="1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𝑆𝑂𝐹𝑇</m:t>
                        </m:r>
                      </m:e>
                    </m:d>
                  </m:oMath>
                </a14:m>
                <a:endParaRPr lang="en-US" sz="1400" i="1" dirty="0" smtClean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+1.9077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𝑆𝑇𝑅𝐸𝑁𝐺𝑇𝐻</m:t>
                          </m:r>
                          <m:r>
                            <a:rPr lang="en-US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𝐿𝐼𝐺𝐻𝑇</m:t>
                          </m:r>
                        </m:e>
                      </m:d>
                    </m:oMath>
                  </m:oMathPara>
                </a14:m>
                <a:endParaRPr lang="en-US" sz="1400" b="0" i="1" dirty="0" smtClean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0.7900</m:t>
                      </m:r>
                      <m:d>
                        <m:dPr>
                          <m:ctrlPr>
                            <a:rPr lang="en-US" sz="1400" b="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𝑆𝑇𝑅𝐸𝑁𝐺𝑇𝐻</m:t>
                          </m:r>
                          <m:r>
                            <a:rPr lang="en-US" sz="1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𝑀𝐸𝐷𝐼𝑈𝑀</m:t>
                          </m:r>
                        </m:e>
                      </m:d>
                    </m:oMath>
                  </m:oMathPara>
                </a14:m>
                <a:endParaRPr lang="en-US" sz="1400" dirty="0" smtClean="0">
                  <a:solidFill>
                    <a:srgbClr val="0070C0"/>
                  </a:solidFill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0.5664</m:t>
                      </m:r>
                      <m:d>
                        <m:dPr>
                          <m:ctrlPr>
                            <a:rPr lang="en-US" sz="1400" b="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𝑆𝑇𝑅𝐸𝑁𝐺𝑇𝐻</m:t>
                          </m:r>
                          <m:r>
                            <a:rPr lang="en-US" sz="1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𝑅𝐸𝐺𝑈𝐿𝐴𝑅</m:t>
                          </m:r>
                        </m:e>
                      </m:d>
                    </m:oMath>
                  </m:oMathPara>
                </a14:m>
                <a:endParaRPr lang="en-US" sz="1400" dirty="0" smtClean="0">
                  <a:solidFill>
                    <a:srgbClr val="0070C0"/>
                  </a:solidFill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3.0920</m:t>
                      </m:r>
                      <m:r>
                        <a:rPr lang="en-US" sz="1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𝑆𝑇𝑅𝐸𝑁𝐺𝑇𝐻</m:t>
                      </m:r>
                      <m:r>
                        <a:rPr lang="en-US" sz="1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𝐹𝐿𝐴𝑉𝑂𝑅</m:t>
                      </m:r>
                      <m:r>
                        <a:rPr lang="en-US" sz="1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>
                  <a:solidFill>
                    <a:srgbClr val="0070C0"/>
                  </a:solidFill>
                </a:endParaRPr>
              </a:p>
              <a:p>
                <a:pPr lvl="1"/>
                <a:endParaRPr lang="en-US" sz="1400" dirty="0">
                  <a:solidFill>
                    <a:srgbClr val="0070C0"/>
                  </a:solidFill>
                </a:endParaRPr>
              </a:p>
              <a:p>
                <a:pPr lvl="1"/>
                <a:endParaRPr lang="en-US" sz="1400" dirty="0">
                  <a:solidFill>
                    <a:srgbClr val="0070C0"/>
                  </a:solidFill>
                </a:endParaRPr>
              </a:p>
              <a:p>
                <a:pPr lvl="1"/>
                <a:endParaRPr lang="en-US" sz="1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50" y="968375"/>
                <a:ext cx="3657600" cy="2655920"/>
              </a:xfrm>
              <a:prstGeom prst="rect">
                <a:avLst/>
              </a:prstGeom>
              <a:blipFill>
                <a:blip r:embed="rId2"/>
                <a:stretch>
                  <a:fillRect l="-2333" t="-1835" b="-2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247650" y="322044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Final Regression Equation </a:t>
            </a:r>
            <a:r>
              <a:rPr lang="en-US" dirty="0" smtClean="0"/>
              <a:t>(after deleting some variables)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057650" y="1196975"/>
            <a:ext cx="38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12</a:t>
            </a:r>
          </a:p>
          <a:p>
            <a:r>
              <a:rPr lang="en-US" sz="1400" dirty="0" smtClean="0"/>
              <a:t>80</a:t>
            </a:r>
          </a:p>
          <a:p>
            <a:r>
              <a:rPr lang="en-US" sz="1400" dirty="0" smtClean="0"/>
              <a:t>0</a:t>
            </a:r>
          </a:p>
          <a:p>
            <a:r>
              <a:rPr lang="en-US" sz="1400" dirty="0" smtClean="0"/>
              <a:t>0</a:t>
            </a:r>
          </a:p>
          <a:p>
            <a:r>
              <a:rPr lang="en-US" sz="1400" dirty="0" smtClean="0"/>
              <a:t>1</a:t>
            </a:r>
          </a:p>
          <a:p>
            <a:r>
              <a:rPr lang="en-US" sz="1400" dirty="0" smtClean="0"/>
              <a:t>0</a:t>
            </a:r>
          </a:p>
          <a:p>
            <a:r>
              <a:rPr lang="en-US" sz="1400" dirty="0" smtClean="0"/>
              <a:t>0</a:t>
            </a:r>
          </a:p>
          <a:p>
            <a:r>
              <a:rPr lang="en-US" sz="1400" dirty="0"/>
              <a:t>0</a:t>
            </a:r>
            <a:endParaRPr lang="en-US" sz="1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842449" y="892175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Prediction Input</a:t>
            </a:r>
            <a:endParaRPr lang="en-US" u="sng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228850" y="1349375"/>
            <a:ext cx="1905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228850" y="1577975"/>
            <a:ext cx="1905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457450" y="1806575"/>
            <a:ext cx="1676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457450" y="2035175"/>
            <a:ext cx="1676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3067050" y="2187575"/>
            <a:ext cx="1066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3295650" y="2416175"/>
            <a:ext cx="838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371850" y="2644775"/>
            <a:ext cx="762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295650" y="2873375"/>
            <a:ext cx="838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160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47650" y="968375"/>
                <a:ext cx="3657600" cy="265592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𝑪𝑶</m:t>
                          </m:r>
                        </m:e>
                      </m:acc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𝟎𝟓𝟖𝟔</m:t>
                      </m:r>
                    </m:oMath>
                  </m:oMathPara>
                </a14:m>
                <a:endParaRPr lang="en-US" sz="1400" b="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+0.7344</m:t>
                      </m:r>
                      <m:d>
                        <m:dPr>
                          <m:ctrlPr>
                            <a:rPr lang="en-US" sz="1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e>
                      </m:d>
                    </m:oMath>
                  </m:oMathPara>
                </a14:m>
                <a:endParaRPr lang="en-US" sz="1400" i="1" dirty="0" smtClean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0.0267</m:t>
                      </m:r>
                      <m:d>
                        <m:dPr>
                          <m:ctrlPr>
                            <a:rPr lang="en-US" sz="1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80</m:t>
                          </m:r>
                        </m:e>
                      </m:d>
                    </m:oMath>
                  </m:oMathPara>
                </a14:m>
                <a:endParaRPr lang="en-US" sz="1400" i="1" dirty="0" smtClean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6.1949</m:t>
                      </m:r>
                      <m:d>
                        <m:dPr>
                          <m:ctrlPr>
                            <a:rPr lang="en-US" sz="1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sz="1400" i="1" dirty="0" smtClean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sz="1400" b="0" dirty="0" smtClean="0">
                    <a:solidFill>
                      <a:srgbClr val="0070C0"/>
                    </a:solidFill>
                  </a:rPr>
                  <a:t>+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0.5597</m:t>
                    </m:r>
                    <m:d>
                      <m:dPr>
                        <m:ctrlPr>
                          <a:rPr lang="en-US" sz="1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sz="1400" i="1" dirty="0" smtClean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+1.9077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1400" b="0" i="1" dirty="0" smtClean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0.7900</m:t>
                      </m:r>
                      <m:d>
                        <m:dPr>
                          <m:ctrlPr>
                            <a:rPr lang="en-US" sz="1400" b="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sz="1400" dirty="0" smtClean="0">
                  <a:solidFill>
                    <a:srgbClr val="0070C0"/>
                  </a:solidFill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0.5664</m:t>
                      </m:r>
                      <m:d>
                        <m:dPr>
                          <m:ctrlPr>
                            <a:rPr lang="en-US" sz="1400" b="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sz="1400" dirty="0" smtClean="0">
                  <a:solidFill>
                    <a:srgbClr val="0070C0"/>
                  </a:solidFill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3.0920</m:t>
                      </m:r>
                      <m:r>
                        <a:rPr lang="en-US" sz="1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>
                  <a:solidFill>
                    <a:srgbClr val="0070C0"/>
                  </a:solidFill>
                </a:endParaRPr>
              </a:p>
              <a:p>
                <a:pPr lvl="1"/>
                <a:endParaRPr lang="en-US" sz="1400" dirty="0">
                  <a:solidFill>
                    <a:srgbClr val="0070C0"/>
                  </a:solidFill>
                </a:endParaRPr>
              </a:p>
              <a:p>
                <a:pPr lvl="1"/>
                <a:endParaRPr lang="en-US" sz="1400" dirty="0">
                  <a:solidFill>
                    <a:srgbClr val="0070C0"/>
                  </a:solidFill>
                </a:endParaRPr>
              </a:p>
              <a:p>
                <a:pPr lvl="1"/>
                <a:endParaRPr lang="en-US" sz="1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50" y="968375"/>
                <a:ext cx="3657600" cy="2655920"/>
              </a:xfrm>
              <a:prstGeom prst="rect">
                <a:avLst/>
              </a:prstGeom>
              <a:blipFill>
                <a:blip r:embed="rId2"/>
                <a:stretch>
                  <a:fillRect l="-2333" t="-1835" b="-2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215760" y="306555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Final Regression Equation </a:t>
            </a:r>
            <a:r>
              <a:rPr lang="en-US" dirty="0" smtClean="0"/>
              <a:t>(after deleting some variables)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76250" y="2949575"/>
            <a:ext cx="3124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=12.79 (predicted CO)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2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21615</TotalTime>
  <Words>6732</Words>
  <Application>Microsoft Office PowerPoint</Application>
  <PresentationFormat>Custom</PresentationFormat>
  <Paragraphs>1770</Paragraphs>
  <Slides>97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97</vt:i4>
      </vt:variant>
    </vt:vector>
  </HeadingPairs>
  <TitlesOfParts>
    <vt:vector size="106" baseType="lpstr">
      <vt:lpstr>Arial</vt:lpstr>
      <vt:lpstr>Calibri</vt:lpstr>
      <vt:lpstr>Cambria Math</vt:lpstr>
      <vt:lpstr>Courier New</vt:lpstr>
      <vt:lpstr>DejaVu Serif</vt:lpstr>
      <vt:lpstr>Georgia</vt:lpstr>
      <vt:lpstr>Times New Roman</vt:lpstr>
      <vt:lpstr>Wingdings</vt:lpstr>
      <vt:lpstr>Office Theme</vt:lpstr>
      <vt:lpstr>PowerPoint Presentation</vt:lpstr>
      <vt:lpstr>Outline</vt:lpstr>
      <vt:lpstr>PowerPoint Presentation</vt:lpstr>
      <vt:lpstr>Outline</vt:lpstr>
      <vt:lpstr>Outline</vt:lpstr>
      <vt:lpstr>Outline</vt:lpstr>
      <vt:lpstr>Outline</vt:lpstr>
      <vt:lpstr>Outline</vt:lpstr>
      <vt:lpstr>Outline</vt:lpstr>
      <vt:lpstr>Outline</vt:lpstr>
      <vt:lpstr>Outline</vt:lpstr>
      <vt:lpstr>Outline</vt:lpstr>
      <vt:lpstr>Outline</vt:lpstr>
      <vt:lpstr>Outline</vt:lpstr>
      <vt:lpstr>Outline</vt:lpstr>
      <vt:lpstr>Data from the ACS</vt:lpstr>
      <vt:lpstr>Activity: MLR interpretations</vt:lpstr>
      <vt:lpstr>PowerPoint Presentation</vt:lpstr>
      <vt:lpstr>Activity: MLR interpretations</vt:lpstr>
      <vt:lpstr>Activity: MLR interpretations</vt:lpstr>
      <vt:lpstr>Activity: MLR interpretations</vt:lpstr>
      <vt:lpstr>Activity: MLR interpretations</vt:lpstr>
      <vt:lpstr>Outline</vt:lpstr>
      <vt:lpstr>Outline</vt:lpstr>
      <vt:lpstr>Outline</vt:lpstr>
      <vt:lpstr>Outline</vt:lpstr>
      <vt:lpstr>Outline</vt:lpstr>
      <vt:lpstr>(2) Categorical predictors and slopes for (almost) each level</vt:lpstr>
      <vt:lpstr>(2) Categorical predictors and slopes for (almost) each level</vt:lpstr>
      <vt:lpstr>Clicker question</vt:lpstr>
      <vt:lpstr>Clicker question</vt:lpstr>
      <vt:lpstr>Outline</vt:lpstr>
      <vt:lpstr>Outline</vt:lpstr>
      <vt:lpstr>Outline</vt:lpstr>
      <vt:lpstr>Outline</vt:lpstr>
      <vt:lpstr>(3) Inference for MLR: model as a whole + individual slopes</vt:lpstr>
      <vt:lpstr>(3) Inference for MLR: model as a whole + individual slopes</vt:lpstr>
      <vt:lpstr>(3) Inference for MLR: model as a whole + individual slopes</vt:lpstr>
      <vt:lpstr>Clicker question</vt:lpstr>
      <vt:lpstr>Clicker question</vt:lpstr>
      <vt:lpstr>Outline</vt:lpstr>
      <vt:lpstr>Outline</vt:lpstr>
      <vt:lpstr>(3) Inference for MLR: model as a whole + individual slopes</vt:lpstr>
      <vt:lpstr>(3) Inference for MLR: model as a whole + individual slopes</vt:lpstr>
      <vt:lpstr>Outline</vt:lpstr>
      <vt:lpstr>PowerPoint Presentation</vt:lpstr>
      <vt:lpstr>True / False: The F test yielding a signiﬁcant result means the  model ﬁts the data well.</vt:lpstr>
      <vt:lpstr>PowerPoint Presentation</vt:lpstr>
      <vt:lpstr>True / False: The F test not yielding a signiﬁcant result means  individual variables included in the model are not good  predictors of y.</vt:lpstr>
      <vt:lpstr>Signiﬁcance also depends on what else is in the model</vt:lpstr>
      <vt:lpstr>Outline</vt:lpstr>
      <vt:lpstr>Outline</vt:lpstr>
      <vt:lpstr>Outline</vt:lpstr>
      <vt:lpstr>Outline</vt:lpstr>
      <vt:lpstr>Outline</vt:lpstr>
      <vt:lpstr>(4) Adjusted R2 applies a penalty for additional variables</vt:lpstr>
      <vt:lpstr>(4) Adjusted R2 applies a penalty for additional variables</vt:lpstr>
      <vt:lpstr>(4) Adjusted R2 applies a penalty for additional variables</vt:lpstr>
      <vt:lpstr>(4) Adjusted R2 applies a penalty for additional variables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True / False: Adjusted R2 tells us the percentage of variability in  the response variable explained by the model.</vt:lpstr>
      <vt:lpstr>Outline</vt:lpstr>
      <vt:lpstr>Outline</vt:lpstr>
      <vt:lpstr>Outline</vt:lpstr>
      <vt:lpstr>(5) Avoid collinearity in MLR</vt:lpstr>
      <vt:lpstr>(5) Avoid collinearity in MLR</vt:lpstr>
      <vt:lpstr>(5) Avoid collinearity in MLR</vt:lpstr>
      <vt:lpstr>(5) Avoid collinearity in MLR</vt:lpstr>
      <vt:lpstr>Outline</vt:lpstr>
      <vt:lpstr>Outline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Clicker question</vt:lpstr>
      <vt:lpstr>Clicker question</vt:lpstr>
      <vt:lpstr>Clicker question</vt:lpstr>
      <vt:lpstr>Clicker question</vt:lpstr>
      <vt:lpstr>Outline</vt:lpstr>
      <vt:lpstr>PowerPoint Presentation</vt:lpstr>
      <vt:lpstr>Important regardless of doing inference</vt:lpstr>
      <vt:lpstr>Important regardless of doing inference</vt:lpstr>
      <vt:lpstr>Which of the following is the appropriate plot for checking the  homoscedasticity condition in MLR?</vt:lpstr>
      <vt:lpstr>Which of the following is the appropriate plot for checking the  homoscedasticity condition in MLR?</vt:lpstr>
      <vt:lpstr>Important regardless of doing inference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7: Multiple linear regression - 1. Introduction to multiple linear regression </dc:title>
  <dc:creator>Sta 101 - Spring 2016</dc:creator>
  <cp:lastModifiedBy>Dr Victoria Ellison, Ph.D.</cp:lastModifiedBy>
  <cp:revision>75</cp:revision>
  <cp:lastPrinted>2019-04-10T18:35:30Z</cp:lastPrinted>
  <dcterms:created xsi:type="dcterms:W3CDTF">2018-11-18T21:35:38Z</dcterms:created>
  <dcterms:modified xsi:type="dcterms:W3CDTF">2019-04-17T17:58:07Z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2016-04-11T00:00:00Z</vt:filetime>
  </property>
  <property fmtid="{D5CDD505-2E9C-101B-9397-08002B2CF9AE}" pid="3" name="Creator">
    <vt:lpwstr>LaTeX with Beamer class version 3.36</vt:lpwstr>
  </property>
  <property fmtid="{D5CDD505-2E9C-101B-9397-08002B2CF9AE}" pid="4" name="LastSaved">
    <vt:filetime>2018-11-18T00:00:00Z</vt:filetime>
  </property>
</Properties>
</file>